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66" r:id="rId3"/>
    <p:sldId id="267" r:id="rId4"/>
    <p:sldId id="269" r:id="rId5"/>
    <p:sldId id="270" r:id="rId6"/>
    <p:sldId id="271" r:id="rId7"/>
    <p:sldId id="274" r:id="rId8"/>
    <p:sldId id="276" r:id="rId9"/>
    <p:sldId id="286" r:id="rId10"/>
    <p:sldId id="277" r:id="rId11"/>
    <p:sldId id="280" r:id="rId12"/>
    <p:sldId id="281" r:id="rId13"/>
    <p:sldId id="282" r:id="rId14"/>
    <p:sldId id="283" r:id="rId15"/>
    <p:sldId id="28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4301" autoAdjust="0"/>
  </p:normalViewPr>
  <p:slideViewPr>
    <p:cSldViewPr snapToGrid="0" snapToObjects="1" showGuides="1">
      <p:cViewPr varScale="1">
        <p:scale>
          <a:sx n="68" d="100"/>
          <a:sy n="68" d="100"/>
        </p:scale>
        <p:origin x="570" y="78"/>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13/09/2019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9/13/2019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9/13/2019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9/13/2019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9/13/2019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9/13/2019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9/13/2019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Welcome to the experiment! Please read the instructions carefully</a:t>
            </a:r>
            <a:r>
              <a:rPr lang="en-US" sz="2400" dirty="0" smtClean="0"/>
              <a:t>.</a:t>
            </a:r>
          </a:p>
          <a:p>
            <a:pPr marL="0" indent="0">
              <a:buNone/>
            </a:pPr>
            <a:endParaRPr lang="en-US" sz="2400" dirty="0"/>
          </a:p>
          <a:p>
            <a:pPr marL="0" indent="0">
              <a:buNone/>
            </a:pPr>
            <a:r>
              <a:rPr lang="en-US" sz="2400" dirty="0" smtClean="0"/>
              <a:t>In this experiment, you </a:t>
            </a:r>
            <a:r>
              <a:rPr lang="en-US" sz="2400" dirty="0"/>
              <a:t>will perform two tasks at a video-game casino. </a:t>
            </a:r>
            <a:r>
              <a:rPr lang="en-US" sz="2400" dirty="0" smtClean="0"/>
              <a:t>The entire experiment will take somewhere between </a:t>
            </a:r>
            <a:r>
              <a:rPr lang="en-US" sz="2400" dirty="0" smtClean="0"/>
              <a:t>70 </a:t>
            </a:r>
            <a:r>
              <a:rPr lang="en-US" sz="2400" dirty="0" smtClean="0"/>
              <a:t>and </a:t>
            </a:r>
            <a:r>
              <a:rPr lang="en-US" sz="2400" dirty="0" smtClean="0"/>
              <a:t>90 </a:t>
            </a:r>
            <a:r>
              <a:rPr lang="en-US" sz="2400" dirty="0" smtClean="0"/>
              <a:t>minutes. We expect the first task will take about 25 minutes, the second task will take about </a:t>
            </a:r>
            <a:r>
              <a:rPr lang="en-US" sz="2400" dirty="0" smtClean="0"/>
              <a:t>35</a:t>
            </a:r>
            <a:r>
              <a:rPr lang="en-US" sz="2400" dirty="0" smtClean="0"/>
              <a:t> </a:t>
            </a:r>
            <a:r>
              <a:rPr lang="en-US" sz="2400" dirty="0" smtClean="0"/>
              <a:t>minutes, and the two sets of instructions in total will take about 15 minutes.</a:t>
            </a:r>
            <a:endParaRPr lang="en-US" sz="2400" dirty="0"/>
          </a:p>
          <a:p>
            <a:pPr marL="0" indent="0">
              <a:buNone/>
            </a:pPr>
            <a:endParaRPr lang="en-US" sz="2400" dirty="0" smtClean="0"/>
          </a:p>
          <a:p>
            <a:pPr marL="0" indent="0">
              <a:buNone/>
            </a:pPr>
            <a:r>
              <a:rPr lang="en-US" sz="2400" dirty="0"/>
              <a:t>I</a:t>
            </a:r>
            <a:r>
              <a:rPr lang="en-US" sz="2400" dirty="0" smtClean="0"/>
              <a:t>n </a:t>
            </a:r>
            <a:r>
              <a:rPr lang="en-US" sz="2400" dirty="0"/>
              <a:t>order to proceed to the </a:t>
            </a:r>
            <a:r>
              <a:rPr lang="en-US" sz="2400" dirty="0" smtClean="0"/>
              <a:t>first task, </a:t>
            </a:r>
            <a:r>
              <a:rPr lang="en-US" sz="2400" b="1" dirty="0"/>
              <a:t>y</a:t>
            </a:r>
            <a:r>
              <a:rPr lang="en-US" sz="2400" b="1" dirty="0" smtClean="0"/>
              <a:t>ou will need to pass an instruction quiz.</a:t>
            </a:r>
            <a:endParaRPr lang="en-US" sz="2400" dirty="0"/>
          </a:p>
          <a:p>
            <a:pPr marL="0" indent="0">
              <a:buNone/>
            </a:pPr>
            <a:endParaRPr lang="en-US"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5760403"/>
          </a:xfrm>
        </p:spPr>
        <p:txBody>
          <a:bodyPr>
            <a:noAutofit/>
          </a:bodyPr>
          <a:lstStyle/>
          <a:p>
            <a:pPr algn="just"/>
            <a:r>
              <a:rPr lang="en-GB" sz="2200" dirty="0" smtClean="0"/>
              <a:t>On each game in this task you </a:t>
            </a:r>
            <a:r>
              <a:rPr lang="en-GB" sz="2200" dirty="0"/>
              <a:t>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GIRL</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189895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10000"/>
          </a:bodyPr>
          <a:lstStyle/>
          <a:p>
            <a:r>
              <a:rPr lang="en-GB" dirty="0"/>
              <a:t>Great work</a:t>
            </a:r>
            <a:r>
              <a:rPr lang="en-GB" dirty="0" smtClean="0"/>
              <a:t>!</a:t>
            </a:r>
          </a:p>
          <a:p>
            <a:r>
              <a:rPr lang="en-GB" dirty="0" smtClean="0"/>
              <a:t>As before, your bonus will be affected both by the total number of points you collect as well as your performance on attention check questions. In terms of collecting banknotes, banknotes with positive point values add their points to your collection. Bank notes with negative point values take away points.</a:t>
            </a:r>
          </a:p>
          <a:p>
            <a:r>
              <a:rPr lang="en-GB" dirty="0" smtClean="0"/>
              <a:t>You’ll need to pass a quiz on the instructions in order to move onto the task.</a:t>
            </a:r>
          </a:p>
          <a:p>
            <a:r>
              <a:rPr lang="en-GB" dirty="0" smtClean="0"/>
              <a:t>Getting a question wrong will require you to re-read the instructions.</a:t>
            </a:r>
            <a:endParaRPr lang="en-GB" dirty="0"/>
          </a:p>
        </p:txBody>
      </p:sp>
    </p:spTree>
    <p:extLst>
      <p:ext uri="{BB962C8B-B14F-4D97-AF65-F5344CB8AC3E}">
        <p14:creationId xmlns:p14="http://schemas.microsoft.com/office/powerpoint/2010/main" val="387589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r>
              <a:rPr lang="en-US" sz="2400" dirty="0"/>
              <a:t>We’ll now provide instructions for the first task.</a:t>
            </a:r>
          </a:p>
          <a:p>
            <a:r>
              <a:rPr lang="en-US" sz="2400" dirty="0" smtClean="0"/>
              <a:t>The </a:t>
            </a:r>
            <a:r>
              <a:rPr lang="en-US" sz="2400" dirty="0"/>
              <a:t>casino you will </a:t>
            </a:r>
            <a:r>
              <a:rPr lang="en-US" sz="2400" dirty="0" smtClean="0"/>
              <a:t>visit uses </a:t>
            </a:r>
            <a:r>
              <a:rPr lang="en-US" sz="2400" b="1" dirty="0"/>
              <a:t>two</a:t>
            </a:r>
            <a:r>
              <a:rPr lang="en-US" sz="2400" dirty="0"/>
              <a:t> types of </a:t>
            </a:r>
            <a:r>
              <a:rPr lang="en-US" sz="2400" b="1" dirty="0"/>
              <a:t>banknotes</a:t>
            </a:r>
            <a:r>
              <a:rPr lang="en-US" sz="2400" dirty="0"/>
              <a:t> (shown on the right).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58286"/>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sp>
        <p:nvSpPr>
          <p:cNvPr id="28" name="Content Placeholder 2"/>
          <p:cNvSpPr txBox="1">
            <a:spLocks/>
          </p:cNvSpPr>
          <p:nvPr/>
        </p:nvSpPr>
        <p:spPr>
          <a:xfrm>
            <a:off x="457200" y="322283"/>
            <a:ext cx="5305487"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The purpose of this task is for you to learn which slot machines tend to lead to which banknotes.</a:t>
            </a:r>
          </a:p>
          <a:p>
            <a:r>
              <a:rPr lang="en-US" sz="2400" dirty="0" smtClean="0"/>
              <a:t>Each slot machine can lead to either of the two banknotes, however, the </a:t>
            </a:r>
            <a:r>
              <a:rPr lang="en-US" sz="2400" b="1" dirty="0" smtClean="0"/>
              <a:t>chances </a:t>
            </a:r>
            <a:r>
              <a:rPr lang="en-US" sz="2400" dirty="0" smtClean="0"/>
              <a:t>that a given </a:t>
            </a:r>
            <a:r>
              <a:rPr lang="en-US" sz="2400" b="1" dirty="0" smtClean="0"/>
              <a:t>slot-machine</a:t>
            </a:r>
            <a:r>
              <a:rPr lang="en-US" sz="2400" dirty="0" smtClean="0"/>
              <a:t> provides a given </a:t>
            </a:r>
            <a:r>
              <a:rPr lang="en-US" sz="2400" b="1" dirty="0" smtClean="0"/>
              <a:t>banknote</a:t>
            </a:r>
            <a:r>
              <a:rPr lang="en-US" sz="2400" dirty="0" smtClean="0"/>
              <a:t> are different for the different slot machines.</a:t>
            </a:r>
          </a:p>
          <a:p>
            <a:r>
              <a:rPr lang="en-US" sz="2400" dirty="0" smtClean="0"/>
              <a:t>The chances that a given slot machine provides a given banknote will </a:t>
            </a:r>
            <a:r>
              <a:rPr lang="en-US" sz="2400" b="1" dirty="0" smtClean="0"/>
              <a:t>not</a:t>
            </a:r>
            <a:r>
              <a:rPr lang="en-US" sz="2400" dirty="0" smtClean="0"/>
              <a:t> </a:t>
            </a:r>
            <a:r>
              <a:rPr lang="en-US" sz="2400" b="1" dirty="0" smtClean="0"/>
              <a:t>change</a:t>
            </a:r>
            <a:r>
              <a:rPr lang="en-US" sz="2400" dirty="0" smtClean="0"/>
              <a:t> over the course of the task.</a:t>
            </a:r>
            <a:endParaRPr lang="en-US" sz="2400" dirty="0"/>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323558"/>
            <a:ext cx="8264770" cy="6414868"/>
          </a:xfrm>
        </p:spPr>
        <p:txBody>
          <a:bodyPr>
            <a:normAutofit/>
          </a:bodyPr>
          <a:lstStyle/>
          <a:p>
            <a:r>
              <a:rPr lang="en-GB" dirty="0" smtClean="0"/>
              <a:t>The task will have two types of games.</a:t>
            </a:r>
          </a:p>
          <a:p>
            <a:r>
              <a:rPr lang="en-GB" dirty="0" smtClean="0"/>
              <a:t>For the first type of game, you’ll be presented with a slot machine. You must press </a:t>
            </a:r>
            <a:r>
              <a:rPr lang="en-GB" b="1" dirty="0" smtClean="0"/>
              <a:t>1</a:t>
            </a:r>
            <a:r>
              <a:rPr lang="en-GB" dirty="0" smtClean="0"/>
              <a:t> to play the machine. Then the machine will provide you with a bank note. </a:t>
            </a:r>
          </a:p>
          <a:p>
            <a:r>
              <a:rPr lang="en-GB" dirty="0" smtClean="0"/>
              <a:t>As an attention check, you will sometimes be asked to report which slot machine you just played or which banknote you just received. To do this you will use the number keys (1,2,3 or 4). </a:t>
            </a:r>
            <a:r>
              <a:rPr lang="en-GB" b="1" dirty="0" smtClean="0"/>
              <a:t>Your correctness on these questions will affect your bonus payment</a:t>
            </a:r>
            <a:r>
              <a:rPr lang="en-GB" dirty="0" smtClean="0"/>
              <a:t>.</a:t>
            </a:r>
          </a:p>
          <a:p>
            <a:r>
              <a:rPr lang="en-GB" dirty="0" smtClean="0"/>
              <a:t>Let’s practice a few of these games.</a:t>
            </a:r>
          </a:p>
          <a:p>
            <a:endParaRPr lang="en-GB" dirty="0"/>
          </a:p>
        </p:txBody>
      </p:sp>
    </p:spTree>
    <p:extLst>
      <p:ext uri="{BB962C8B-B14F-4D97-AF65-F5344CB8AC3E}">
        <p14:creationId xmlns:p14="http://schemas.microsoft.com/office/powerpoint/2010/main" val="3144730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trials starting with some slot machine. Ask some quiz questions about what was just seen.</a:t>
            </a:r>
            <a:endParaRPr lang="en-GB" dirty="0"/>
          </a:p>
        </p:txBody>
      </p:sp>
    </p:spTree>
    <p:extLst>
      <p:ext uri="{BB962C8B-B14F-4D97-AF65-F5344CB8AC3E}">
        <p14:creationId xmlns:p14="http://schemas.microsoft.com/office/powerpoint/2010/main" val="44121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a:spLocks noGrp="1"/>
          </p:cNvSpPr>
          <p:nvPr>
            <p:ph idx="1"/>
          </p:nvPr>
        </p:nvSpPr>
        <p:spPr>
          <a:xfrm>
            <a:off x="248336" y="651884"/>
            <a:ext cx="8431429" cy="5783666"/>
          </a:xfrm>
        </p:spPr>
        <p:txBody>
          <a:bodyPr>
            <a:normAutofit/>
          </a:bodyPr>
          <a:lstStyle/>
          <a:p>
            <a:r>
              <a:rPr lang="en-GB" dirty="0" smtClean="0"/>
              <a:t>Great job!</a:t>
            </a:r>
          </a:p>
          <a:p>
            <a:r>
              <a:rPr lang="en-GB" dirty="0" smtClean="0"/>
              <a:t>In </a:t>
            </a:r>
            <a:r>
              <a:rPr lang="en-GB" dirty="0"/>
              <a:t>the second type of game, you’ll </a:t>
            </a:r>
            <a:r>
              <a:rPr lang="en-GB" dirty="0" smtClean="0"/>
              <a:t>be quizzed on which of two slot-machines is more likely to lead to one of the banknotes.</a:t>
            </a:r>
          </a:p>
          <a:p>
            <a:r>
              <a:rPr lang="en-GB" dirty="0" smtClean="0"/>
              <a:t>You’ll be shown one of the banknotes as well as two of the slot machines. You’ll need to use the number keys to answer which of the two slot machine is more likely to lead to the banknote being shown.</a:t>
            </a:r>
          </a:p>
          <a:p>
            <a:r>
              <a:rPr lang="en-GB" b="1" dirty="0" smtClean="0"/>
              <a:t>Your correctness on these questions will also affect your bonus.</a:t>
            </a:r>
          </a:p>
        </p:txBody>
      </p:sp>
    </p:spTree>
    <p:extLst>
      <p:ext uri="{BB962C8B-B14F-4D97-AF65-F5344CB8AC3E}">
        <p14:creationId xmlns:p14="http://schemas.microsoft.com/office/powerpoint/2010/main" val="2462268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 task will have interleaved blocks between playing the slot machines and the quiz questions.</a:t>
            </a:r>
          </a:p>
          <a:p>
            <a:r>
              <a:rPr lang="en-GB" dirty="0" smtClean="0"/>
              <a:t>Before we begin, you’ll need to pass a quiz on the instructions. Getting a question wrong will require you to re-start the instructions (you will not have to re-do the practice games though).</a:t>
            </a:r>
          </a:p>
          <a:p>
            <a:pPr marL="0" indent="0">
              <a:buNone/>
            </a:pPr>
            <a:endParaRPr lang="en-GB" dirty="0"/>
          </a:p>
        </p:txBody>
      </p:sp>
    </p:spTree>
    <p:extLst>
      <p:ext uri="{BB962C8B-B14F-4D97-AF65-F5344CB8AC3E}">
        <p14:creationId xmlns:p14="http://schemas.microsoft.com/office/powerpoint/2010/main" val="3294492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endParaRPr lang="en-GB" sz="2200" dirty="0" smtClean="0"/>
          </a:p>
          <a:p>
            <a:pPr algn="just"/>
            <a:r>
              <a:rPr lang="en-GB" sz="2200" dirty="0"/>
              <a:t>In this task you’ll play a different game at the same casino. </a:t>
            </a:r>
            <a:endParaRPr lang="en-GB" sz="2200" dirty="0" smtClean="0"/>
          </a:p>
          <a:p>
            <a:pPr algn="just"/>
            <a:r>
              <a:rPr lang="en-GB" sz="2200" dirty="0" smtClean="0"/>
              <a:t>This </a:t>
            </a:r>
            <a:r>
              <a:rPr lang="en-GB" sz="2200" dirty="0"/>
              <a:t>game will use the same two banknotes as 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the last task.</a:t>
            </a:r>
          </a:p>
          <a:p>
            <a:pPr algn="just"/>
            <a:r>
              <a:rPr lang="en-GB" sz="2200" dirty="0" smtClean="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smtClean="0"/>
              <a:t>HOUSE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10000"/>
          </a:bodyPr>
          <a:lstStyle/>
          <a:p>
            <a:r>
              <a:rPr lang="en-US" sz="2400" dirty="0" smtClean="0"/>
              <a:t>In this task each banknote will have either positive or negative points attached to it (displayed in place of the XX).</a:t>
            </a:r>
          </a:p>
          <a:p>
            <a:r>
              <a:rPr lang="en-US" sz="2400" dirty="0" smtClean="0"/>
              <a:t>Banknotes </a:t>
            </a:r>
            <a:r>
              <a:rPr lang="en-US" sz="2400" dirty="0"/>
              <a:t>with </a:t>
            </a:r>
            <a:r>
              <a:rPr lang="en-US" sz="2400" b="1" dirty="0"/>
              <a:t>positive point </a:t>
            </a:r>
            <a:r>
              <a:rPr lang="en-US" sz="2400" dirty="0" smtClean="0"/>
              <a:t>values will cause you to gain points. Banknotes with </a:t>
            </a:r>
            <a:r>
              <a:rPr lang="en-US" sz="2400" b="1" dirty="0" smtClean="0"/>
              <a:t>negative point </a:t>
            </a:r>
            <a:r>
              <a:rPr lang="en-US" sz="2400" dirty="0" smtClean="0"/>
              <a:t>values will cause you to lose points.</a:t>
            </a:r>
          </a:p>
          <a:p>
            <a:r>
              <a:rPr lang="en-US" sz="2400" dirty="0" smtClean="0"/>
              <a:t>At the end of the task, the computer will randomly pick </a:t>
            </a:r>
            <a:r>
              <a:rPr lang="en-US" sz="2400" b="1" dirty="0" smtClean="0"/>
              <a:t>four</a:t>
            </a:r>
            <a:r>
              <a:rPr lang="en-US" sz="2400" dirty="0" smtClean="0"/>
              <a:t> decisions that you made. </a:t>
            </a:r>
          </a:p>
          <a:p>
            <a:r>
              <a:rPr lang="en-US" sz="2400" dirty="0" smtClean="0"/>
              <a:t>Your bonus will be proportional to the average number of points received on these decisions.  </a:t>
            </a:r>
            <a:r>
              <a:rPr lang="en-US" sz="2400" dirty="0"/>
              <a:t>T</a:t>
            </a:r>
            <a:r>
              <a:rPr lang="en-US" sz="2400" dirty="0" smtClean="0"/>
              <a: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4" name="Rectangle 3"/>
          <p:cNvSpPr/>
          <p:nvPr/>
        </p:nvSpPr>
        <p:spPr>
          <a:xfrm>
            <a:off x="7253986" y="30326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7227230" y="180346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8140849" y="326113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8087131" y="203852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6950706" y="2663273"/>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7101608" y="1433009"/>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079" y="3109383"/>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961" y="1867577"/>
            <a:ext cx="684000" cy="684000"/>
          </a:xfrm>
          <a:prstGeom prst="rect">
            <a:avLst/>
          </a:prstGeom>
        </p:spPr>
      </p:pic>
      <p:sp>
        <p:nvSpPr>
          <p:cNvPr id="12" name="Rectangle 11"/>
          <p:cNvSpPr/>
          <p:nvPr/>
        </p:nvSpPr>
        <p:spPr>
          <a:xfrm>
            <a:off x="7231263" y="427328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203" y="4342504"/>
            <a:ext cx="684000" cy="684000"/>
          </a:xfrm>
          <a:prstGeom prst="rect">
            <a:avLst/>
          </a:prstGeom>
        </p:spPr>
      </p:pic>
      <p:sp>
        <p:nvSpPr>
          <p:cNvPr id="14" name="TextBox 13"/>
          <p:cNvSpPr txBox="1"/>
          <p:nvPr/>
        </p:nvSpPr>
        <p:spPr>
          <a:xfrm>
            <a:off x="8091164" y="450834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7105641" y="3902831"/>
            <a:ext cx="1850065" cy="369332"/>
          </a:xfrm>
          <a:prstGeom prst="rect">
            <a:avLst/>
          </a:prstGeom>
          <a:noFill/>
        </p:spPr>
        <p:txBody>
          <a:bodyPr wrap="square" rtlCol="0">
            <a:spAutoFit/>
          </a:bodyPr>
          <a:lstStyle/>
          <a:p>
            <a:r>
              <a:rPr lang="en-GB" dirty="0" smtClean="0"/>
              <a:t>HOUSE Banknote</a:t>
            </a:r>
            <a:endParaRPr lang="en-GB" dirty="0"/>
          </a:p>
        </p:txBody>
      </p:sp>
    </p:spTree>
    <p:extLst>
      <p:ext uri="{BB962C8B-B14F-4D97-AF65-F5344CB8AC3E}">
        <p14:creationId xmlns:p14="http://schemas.microsoft.com/office/powerpoint/2010/main" val="3116549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9511</TotalTime>
  <Words>1234</Words>
  <Application>Microsoft Office PowerPoint</Application>
  <PresentationFormat>On-screen Show (4:3)</PresentationFormat>
  <Paragraphs>103</Paragraphs>
  <Slides>15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86</cp:revision>
  <cp:lastPrinted>2019-08-05T15:19:54Z</cp:lastPrinted>
  <dcterms:created xsi:type="dcterms:W3CDTF">2019-07-30T22:10:20Z</dcterms:created>
  <dcterms:modified xsi:type="dcterms:W3CDTF">2019-09-13T14:05:57Z</dcterms:modified>
</cp:coreProperties>
</file>