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31" d="100"/>
          <a:sy n="131" d="100"/>
        </p:scale>
        <p:origin x="7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21/10/2019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21/10/2019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21/10/2019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21/10/2019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60"/>
            <a:ext cx="7886700" cy="4369676"/>
          </a:xfrm>
        </p:spPr>
        <p:txBody>
          <a:bodyPr>
            <a:normAutofit fontScale="55000" lnSpcReduction="20000"/>
          </a:bodyPr>
          <a:lstStyle/>
          <a:p>
            <a:r>
              <a:rPr lang="en-GB" dirty="0" smtClean="0"/>
              <a:t>Welcome to the MEG experiment!</a:t>
            </a:r>
            <a:endParaRPr lang="en-GB" dirty="0"/>
          </a:p>
          <a:p>
            <a:r>
              <a:rPr lang="en-GB"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r>
              <a:rPr lang="en-GB" dirty="0" smtClean="0"/>
              <a:t>Please take a moment to go over which images are banknotes and which are slot-machines. Then press 4 to continue.</a:t>
            </a:r>
            <a:endParaRPr lang="en-GB"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endParaRPr lang="en-GB" sz="1350" dirty="0">
              <a:solidFill>
                <a:srgbClr val="FFFF00"/>
              </a:solidFill>
            </a:endParaRP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endParaRPr lang="en-GB" sz="1350" dirty="0">
              <a:solidFill>
                <a:srgbClr val="FFFF00"/>
              </a:solidFill>
            </a:endParaRP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endParaRPr lang="en-GB" sz="1350" dirty="0"/>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endParaRPr lang="en-GB" sz="1350" dirty="0"/>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endParaRPr lang="en-GB" sz="1350" dirty="0"/>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endParaRPr lang="en-GB" sz="1350" dirty="0"/>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endParaRPr lang="en-GB" sz="1350" dirty="0"/>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endParaRPr lang="en-GB" sz="1350" dirty="0"/>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endParaRPr lang="en-GB" sz="1350" dirty="0"/>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endParaRPr lang="en-GB" sz="1350" dirty="0"/>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endParaRPr lang="en-GB" sz="1350" dirty="0">
              <a:solidFill>
                <a:srgbClr val="FFFF00"/>
              </a:solidFill>
            </a:endParaRP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endParaRPr lang="en-GB" sz="1350" dirty="0"/>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022" y="1365014"/>
            <a:ext cx="7886700" cy="4138452"/>
          </a:xfrm>
        </p:spPr>
        <p:txBody>
          <a:bodyPr>
            <a:normAutofit fontScale="62500" lnSpcReduction="20000"/>
          </a:bodyPr>
          <a:lstStyle/>
          <a:p>
            <a:r>
              <a:rPr lang="en-GB" dirty="0" smtClean="0"/>
              <a:t>For the first task, on </a:t>
            </a:r>
            <a:r>
              <a:rPr lang="en-GB" dirty="0" smtClean="0"/>
              <a:t>each trial, we will show you either one of the slot-machines or one of the banknotes.  </a:t>
            </a:r>
          </a:p>
          <a:p>
            <a:r>
              <a:rPr lang="en-GB" dirty="0" smtClean="0"/>
              <a:t>When you see the image of the slot-machine or the banknote, please think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a:t>
            </a:r>
            <a:r>
              <a:rPr lang="en-GB" dirty="0" smtClean="0"/>
              <a:t>right.</a:t>
            </a:r>
            <a:endParaRPr lang="en-GB" dirty="0" smtClean="0"/>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70000" lnSpcReduction="20000"/>
          </a:bodyPr>
          <a:lstStyle/>
          <a:p>
            <a:r>
              <a:rPr lang="en-GB" dirty="0" smtClean="0"/>
              <a:t>Great work. We will now continue with the task that you completed yesterday.</a:t>
            </a:r>
          </a:p>
          <a:p>
            <a:r>
              <a:rPr lang="en-GB" dirty="0" smtClean="0"/>
              <a:t>In this task playing a SLOT machine will always provide the GIRL or SCISSORS banknotes. Rejecting will always provide the house banknote.</a:t>
            </a:r>
          </a:p>
          <a:p>
            <a:r>
              <a:rPr lang="en-GB" dirty="0" smtClean="0"/>
              <a:t>You’ll now have a chance to repeatedly study and be quizzed on the chances that each slot machine produces either banknote.</a:t>
            </a:r>
          </a:p>
          <a:p>
            <a:r>
              <a:rPr lang="en-GB" dirty="0" smtClean="0"/>
              <a:t>We’ll complete 12 rounds of studying and then quizzing. </a:t>
            </a:r>
          </a:p>
          <a:p>
            <a:r>
              <a:rPr lang="en-GB" dirty="0" smtClean="0"/>
              <a:t>When you are ready to start, press 4.</a:t>
            </a:r>
          </a:p>
        </p:txBody>
      </p:sp>
      <p:sp>
        <p:nvSpPr>
          <p:cNvPr id="4" name="Rectangle 3"/>
          <p:cNvSpPr/>
          <p:nvPr/>
        </p:nvSpPr>
        <p:spPr>
          <a:xfrm>
            <a:off x="5775399" y="4253570"/>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1104" y="4305486"/>
            <a:ext cx="513000" cy="513000"/>
          </a:xfrm>
          <a:prstGeom prst="rect">
            <a:avLst/>
          </a:prstGeom>
        </p:spPr>
      </p:pic>
      <p:sp>
        <p:nvSpPr>
          <p:cNvPr id="6" name="TextBox 5"/>
          <p:cNvSpPr txBox="1"/>
          <p:nvPr/>
        </p:nvSpPr>
        <p:spPr>
          <a:xfrm>
            <a:off x="6420325" y="4429864"/>
            <a:ext cx="433447" cy="300082"/>
          </a:xfrm>
          <a:prstGeom prst="rect">
            <a:avLst/>
          </a:prstGeom>
          <a:noFill/>
        </p:spPr>
        <p:txBody>
          <a:bodyPr wrap="square" rtlCol="0">
            <a:spAutoFit/>
          </a:bodyPr>
          <a:lstStyle/>
          <a:p>
            <a:r>
              <a:rPr lang="en-GB" sz="1350" dirty="0">
                <a:solidFill>
                  <a:srgbClr val="FFFF00"/>
                </a:solidFill>
              </a:rPr>
              <a:t>XX</a:t>
            </a:r>
            <a:endParaRPr lang="en-GB" sz="1350" dirty="0">
              <a:solidFill>
                <a:srgbClr val="FFFF00"/>
              </a:solidFill>
            </a:endParaRPr>
          </a:p>
        </p:txBody>
      </p:sp>
      <p:sp>
        <p:nvSpPr>
          <p:cNvPr id="7" name="Rectangle 6"/>
          <p:cNvSpPr/>
          <p:nvPr/>
        </p:nvSpPr>
        <p:spPr>
          <a:xfrm>
            <a:off x="5512441" y="3589222"/>
            <a:ext cx="1071960" cy="300082"/>
          </a:xfrm>
          <a:prstGeom prst="rect">
            <a:avLst/>
          </a:prstGeom>
        </p:spPr>
        <p:txBody>
          <a:bodyPr wrap="none">
            <a:spAutoFit/>
          </a:bodyPr>
          <a:lstStyle/>
          <a:p>
            <a:r>
              <a:rPr lang="en-GB" sz="1350" dirty="0"/>
              <a:t>If you </a:t>
            </a:r>
            <a:r>
              <a:rPr lang="en-GB" sz="1350" b="1" dirty="0"/>
              <a:t>reject</a:t>
            </a:r>
            <a:r>
              <a:rPr lang="en-GB" sz="1350" dirty="0"/>
              <a:t>:</a:t>
            </a:r>
            <a:endParaRPr lang="en-GB" sz="1350" dirty="0"/>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endParaRPr lang="en-GB" sz="1350" dirty="0">
              <a:solidFill>
                <a:srgbClr val="FFFF00"/>
              </a:solidFill>
            </a:endParaRP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endParaRPr lang="en-GB" sz="1350" dirty="0">
              <a:solidFill>
                <a:srgbClr val="FFFF00"/>
              </a:solidFill>
            </a:endParaRP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endParaRPr lang="en-GB" sz="135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a:t>
            </a:r>
            <a:r>
              <a:rPr lang="en-GB" sz="1350" dirty="0"/>
              <a:t>you</a:t>
            </a:r>
            <a:r>
              <a:rPr lang="en-GB" sz="1350" dirty="0"/>
              <a:t> </a:t>
            </a:r>
            <a:r>
              <a:rPr lang="en-GB" sz="1350" b="1" dirty="0"/>
              <a:t>play</a:t>
            </a:r>
            <a:r>
              <a:rPr lang="en-GB" sz="1350" dirty="0"/>
              <a:t>:</a:t>
            </a:r>
            <a:endParaRPr lang="en-GB" sz="1350" dirty="0"/>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endParaRPr lang="en-GB" sz="1350" dirty="0"/>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endParaRPr lang="en-GB" sz="1350" b="1" dirty="0"/>
          </a:p>
        </p:txBody>
      </p:sp>
      <p:sp>
        <p:nvSpPr>
          <p:cNvPr id="18" name="Rectangle 17"/>
          <p:cNvSpPr/>
          <p:nvPr/>
        </p:nvSpPr>
        <p:spPr>
          <a:xfrm>
            <a:off x="5572929" y="2871847"/>
            <a:ext cx="2228573" cy="715581"/>
          </a:xfrm>
          <a:prstGeom prst="rect">
            <a:avLst/>
          </a:prstGeom>
        </p:spPr>
        <p:txBody>
          <a:bodyPr wrap="square">
            <a:spAutoFit/>
          </a:bodyPr>
          <a:lstStyle/>
          <a:p>
            <a:r>
              <a:rPr lang="en-GB" sz="1350" dirty="0"/>
              <a:t>Chances of GIRL or SCISSORS depend on </a:t>
            </a:r>
            <a:r>
              <a:rPr lang="en-GB" sz="1350" b="1" dirty="0"/>
              <a:t>which</a:t>
            </a:r>
            <a:r>
              <a:rPr lang="en-GB" sz="1350" dirty="0"/>
              <a:t> slot machine is played.</a:t>
            </a:r>
            <a:endParaRPr lang="en-GB" sz="1350" dirty="0"/>
          </a:p>
        </p:txBody>
      </p:sp>
      <p:sp>
        <p:nvSpPr>
          <p:cNvPr id="19" name="Rectangle 18"/>
          <p:cNvSpPr/>
          <p:nvPr/>
        </p:nvSpPr>
        <p:spPr>
          <a:xfrm>
            <a:off x="5517536" y="5005224"/>
            <a:ext cx="2678711" cy="507831"/>
          </a:xfrm>
          <a:prstGeom prst="rect">
            <a:avLst/>
          </a:prstGeom>
        </p:spPr>
        <p:txBody>
          <a:bodyPr wrap="square">
            <a:spAutoFit/>
          </a:bodyPr>
          <a:lstStyle/>
          <a:p>
            <a:r>
              <a:rPr lang="en-GB" sz="1350" dirty="0"/>
              <a:t>Rejecting always leads to the HOUSE banknote.</a:t>
            </a:r>
            <a:endParaRPr lang="en-GB" sz="1350" dirty="0"/>
          </a:p>
        </p:txBody>
      </p:sp>
      <p:sp>
        <p:nvSpPr>
          <p:cNvPr id="20" name="TextBox 19"/>
          <p:cNvSpPr txBox="1"/>
          <p:nvPr/>
        </p:nvSpPr>
        <p:spPr>
          <a:xfrm>
            <a:off x="5670329" y="3888423"/>
            <a:ext cx="1387549" cy="300082"/>
          </a:xfrm>
          <a:prstGeom prst="rect">
            <a:avLst/>
          </a:prstGeom>
          <a:noFill/>
        </p:spPr>
        <p:txBody>
          <a:bodyPr wrap="square" rtlCol="0">
            <a:spAutoFit/>
          </a:bodyPr>
          <a:lstStyle/>
          <a:p>
            <a:r>
              <a:rPr lang="en-GB" sz="1350" dirty="0"/>
              <a:t>HOUSE Banknote</a:t>
            </a:r>
            <a:endParaRPr lang="en-GB" sz="1350" dirty="0"/>
          </a:p>
        </p:txBody>
      </p:sp>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2850"/>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to play the slot machine or ‘2’ 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452</Words>
  <Application>Microsoft Office PowerPoint</Application>
  <PresentationFormat>On-screen Show (4:3)</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10</cp:revision>
  <dcterms:created xsi:type="dcterms:W3CDTF">2019-10-20T14:11:42Z</dcterms:created>
  <dcterms:modified xsi:type="dcterms:W3CDTF">2019-10-21T11:55:03Z</dcterms:modified>
</cp:coreProperties>
</file>