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 id="28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13" autoAdjust="0"/>
    <p:restoredTop sz="94301" autoAdjust="0"/>
  </p:normalViewPr>
  <p:slideViewPr>
    <p:cSldViewPr snapToGrid="0" snapToObjects="1" showGuides="1">
      <p:cViewPr varScale="1">
        <p:scale>
          <a:sx n="95" d="100"/>
          <a:sy n="95" d="100"/>
        </p:scale>
        <p:origin x="1218" y="90"/>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24/10/2019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10/24/2019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100241"/>
            <a:ext cx="8229600" cy="5107376"/>
          </a:xfrm>
        </p:spPr>
        <p:txBody>
          <a:bodyPr>
            <a:normAutofit lnSpcReduction="10000"/>
          </a:bodyPr>
          <a:lstStyle/>
          <a:p>
            <a:pPr marL="0" indent="0">
              <a:buNone/>
            </a:pPr>
            <a:r>
              <a:rPr lang="en-US" sz="2400" dirty="0"/>
              <a:t>Welcome to the </a:t>
            </a:r>
            <a:r>
              <a:rPr lang="en-US" sz="2400" dirty="0" smtClean="0"/>
              <a:t>MEG instruction and training session</a:t>
            </a:r>
            <a:r>
              <a:rPr lang="en-US" sz="2400" dirty="0" smtClean="0"/>
              <a:t>!</a:t>
            </a:r>
          </a:p>
          <a:p>
            <a:pPr marL="0" indent="0">
              <a:buNone/>
            </a:pPr>
            <a:endParaRPr lang="en-US" sz="2400" dirty="0"/>
          </a:p>
          <a:p>
            <a:pPr marL="0" indent="0">
              <a:buNone/>
            </a:pPr>
            <a:r>
              <a:rPr lang="en-US" sz="2400" dirty="0" smtClean="0"/>
              <a:t>Completion of this training task is necessary in order to participate in the MEG experiment. Additionally, your ability to participate in the MEG experiment will be depend on your performance on this practice session. It is important that you try your best.</a:t>
            </a:r>
            <a:endParaRPr lang="en-US" sz="2400" dirty="0" smtClean="0"/>
          </a:p>
          <a:p>
            <a:pPr marL="0" indent="0">
              <a:buNone/>
            </a:pPr>
            <a:endParaRPr lang="en-US" sz="2400" dirty="0" smtClean="0"/>
          </a:p>
          <a:p>
            <a:pPr marL="0" indent="0">
              <a:buNone/>
            </a:pPr>
            <a:r>
              <a:rPr lang="en-US" sz="2400" dirty="0" smtClean="0"/>
              <a:t>The entire practice session should take about 45 minutes. You will be compensated £5.00 for completing it, with an opportunity for a bonus of up to £2.00 depending on your performance. This is in addition to what you will be paid should you complete the MEG experiment.</a:t>
            </a:r>
            <a:endParaRPr lang="en-US" sz="2400" dirty="0" smtClean="0"/>
          </a:p>
          <a:p>
            <a:pPr marL="0" indent="0">
              <a:buNone/>
            </a:pPr>
            <a:endParaRPr lang="en-US" sz="2400"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sz="2200" dirty="0"/>
              <a:t>Great work</a:t>
            </a:r>
            <a:r>
              <a:rPr lang="en-GB" sz="2200" dirty="0" smtClean="0"/>
              <a:t>!</a:t>
            </a:r>
          </a:p>
          <a:p>
            <a:r>
              <a:rPr lang="en-GB" sz="2200" dirty="0"/>
              <a:t>Y</a:t>
            </a:r>
            <a:r>
              <a:rPr lang="en-GB" sz="2200" dirty="0" smtClean="0"/>
              <a:t>our </a:t>
            </a:r>
            <a:r>
              <a:rPr lang="en-GB" sz="2200" dirty="0" smtClean="0"/>
              <a:t>bonus (and overall performance) </a:t>
            </a:r>
            <a:r>
              <a:rPr lang="en-GB" sz="2200" dirty="0" smtClean="0"/>
              <a:t>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sz="2200" dirty="0" smtClean="0"/>
              <a:t>You’ll need to pass a quiz on the instructions in order to move onto the task.</a:t>
            </a:r>
          </a:p>
          <a:p>
            <a:r>
              <a:rPr lang="en-GB" sz="2200" dirty="0" smtClean="0"/>
              <a:t>Getting a question wrong will require you to re-read the instructions.</a:t>
            </a:r>
            <a:endParaRPr lang="en-GB" sz="2200" dirty="0"/>
          </a:p>
        </p:txBody>
      </p:sp>
    </p:spTree>
    <p:extLst>
      <p:ext uri="{BB962C8B-B14F-4D97-AF65-F5344CB8AC3E}">
        <p14:creationId xmlns:p14="http://schemas.microsoft.com/office/powerpoint/2010/main" val="387589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 on MEG task</a:t>
            </a:r>
            <a:endParaRPr lang="en-GB" dirty="0"/>
          </a:p>
        </p:txBody>
      </p:sp>
      <p:sp>
        <p:nvSpPr>
          <p:cNvPr id="3" name="Content Placeholder 2"/>
          <p:cNvSpPr>
            <a:spLocks noGrp="1"/>
          </p:cNvSpPr>
          <p:nvPr>
            <p:ph idx="1"/>
          </p:nvPr>
        </p:nvSpPr>
        <p:spPr/>
        <p:txBody>
          <a:bodyPr>
            <a:normAutofit fontScale="92500"/>
          </a:bodyPr>
          <a:lstStyle/>
          <a:p>
            <a:r>
              <a:rPr lang="en-GB" sz="2400" dirty="0" smtClean="0"/>
              <a:t>Great work. You’ve completed the training session.</a:t>
            </a:r>
          </a:p>
          <a:p>
            <a:r>
              <a:rPr lang="en-GB" sz="2400" dirty="0" smtClean="0"/>
              <a:t>The MEG task will include the components that you just completed, however will use different banknotes and slot-machines.</a:t>
            </a:r>
          </a:p>
          <a:p>
            <a:r>
              <a:rPr lang="en-GB" sz="2400" dirty="0" smtClean="0"/>
              <a:t>It will also include a first part, where you will just be required to complete a task where you attend to each of the task images, one at a time, that will last about 30 minutes. This will allow us to record how your brain responds to each of the task images.</a:t>
            </a:r>
          </a:p>
          <a:p>
            <a:r>
              <a:rPr lang="en-GB" sz="2400" dirty="0" smtClean="0"/>
              <a:t>Following this, you will learn and be quizzed on the chances that each slot machine produces either banknote. This will be the same as it was in what you just completed.</a:t>
            </a:r>
          </a:p>
          <a:p>
            <a:r>
              <a:rPr lang="en-GB" sz="2400" dirty="0" smtClean="0"/>
              <a:t>Then you will complete the gamble task. It will be about 4 times as long as the task you just completed.</a:t>
            </a:r>
          </a:p>
        </p:txBody>
      </p:sp>
    </p:spTree>
    <p:extLst>
      <p:ext uri="{BB962C8B-B14F-4D97-AF65-F5344CB8AC3E}">
        <p14:creationId xmlns:p14="http://schemas.microsoft.com/office/powerpoint/2010/main" val="33436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pPr marL="0" indent="0">
              <a:buNone/>
            </a:pPr>
            <a:r>
              <a:rPr lang="en-US" sz="2400" dirty="0" smtClean="0"/>
              <a:t>In </a:t>
            </a:r>
            <a:r>
              <a:rPr lang="en-US" sz="2400" dirty="0"/>
              <a:t>this task, you will visit a video-game casino.</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2" name="Rectangle 1"/>
          <p:cNvSpPr/>
          <p:nvPr/>
        </p:nvSpPr>
        <p:spPr>
          <a:xfrm>
            <a:off x="5701613" y="88829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BALL </a:t>
            </a:r>
            <a:r>
              <a:rPr lang="en-GB" dirty="0" smtClean="0"/>
              <a:t>Banknote</a:t>
            </a:r>
            <a:endParaRPr lang="en-GB" dirty="0"/>
          </a:p>
        </p:txBody>
      </p:sp>
      <p:sp>
        <p:nvSpPr>
          <p:cNvPr id="24" name="TextBox 23"/>
          <p:cNvSpPr txBox="1"/>
          <p:nvPr/>
        </p:nvSpPr>
        <p:spPr>
          <a:xfrm>
            <a:off x="7409247" y="537539"/>
            <a:ext cx="2088321" cy="369332"/>
          </a:xfrm>
          <a:prstGeom prst="rect">
            <a:avLst/>
          </a:prstGeom>
          <a:noFill/>
        </p:spPr>
        <p:txBody>
          <a:bodyPr wrap="square" rtlCol="0">
            <a:spAutoFit/>
          </a:bodyPr>
          <a:lstStyle/>
          <a:p>
            <a:r>
              <a:rPr lang="en-GB" dirty="0" smtClean="0"/>
              <a:t>BANANA </a:t>
            </a:r>
            <a:r>
              <a:rPr lang="en-GB" dirty="0" smtClean="0"/>
              <a:t>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TextBox 37"/>
          <p:cNvSpPr txBox="1"/>
          <p:nvPr/>
        </p:nvSpPr>
        <p:spPr>
          <a:xfrm>
            <a:off x="7530019" y="2430804"/>
            <a:ext cx="1603171" cy="646331"/>
          </a:xfrm>
          <a:prstGeom prst="rect">
            <a:avLst/>
          </a:prstGeom>
          <a:noFill/>
        </p:spPr>
        <p:txBody>
          <a:bodyPr wrap="square" rtlCol="0">
            <a:spAutoFit/>
          </a:bodyPr>
          <a:lstStyle/>
          <a:p>
            <a:r>
              <a:rPr lang="en-GB" dirty="0" smtClean="0"/>
              <a:t>CAR </a:t>
            </a:r>
            <a:endParaRPr lang="en-GB" dirty="0" smtClean="0"/>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BICYCLE </a:t>
            </a:r>
            <a:endParaRPr lang="en-GB" dirty="0" smtClean="0"/>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ELEPHANT </a:t>
            </a:r>
            <a:endParaRPr lang="en-GB" dirty="0" smtClean="0"/>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SNEAKERS </a:t>
            </a:r>
            <a:endParaRPr lang="en-GB" dirty="0" smtClean="0"/>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881" y="971019"/>
            <a:ext cx="673458" cy="673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012" y="978905"/>
            <a:ext cx="659356" cy="6593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5173" y="3136142"/>
            <a:ext cx="1199585" cy="119958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473" y="3152203"/>
            <a:ext cx="1257694" cy="125769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5244" y="5381709"/>
            <a:ext cx="1211778" cy="121177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4986" y="5357325"/>
            <a:ext cx="1251616" cy="1251616"/>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181234"/>
            <a:ext cx="8550613" cy="5814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slot machine can lead to either of the two banknotes, however, the </a:t>
            </a:r>
            <a:r>
              <a:rPr lang="en-US" sz="1800" b="1" dirty="0" smtClean="0"/>
              <a:t>chances </a:t>
            </a:r>
            <a:r>
              <a:rPr lang="en-US" sz="1800" dirty="0" smtClean="0"/>
              <a:t>that a given </a:t>
            </a:r>
            <a:r>
              <a:rPr lang="en-US" sz="1800" b="1" dirty="0" smtClean="0"/>
              <a:t>slot-machine</a:t>
            </a:r>
            <a:r>
              <a:rPr lang="en-US" sz="1800" dirty="0" smtClean="0"/>
              <a:t> provides a given </a:t>
            </a:r>
            <a:r>
              <a:rPr lang="en-US" sz="1800" b="1" dirty="0" smtClean="0"/>
              <a:t>banknote</a:t>
            </a:r>
            <a:r>
              <a:rPr lang="en-US" sz="1800" dirty="0" smtClean="0"/>
              <a:t> are different for the different slot machines.</a:t>
            </a:r>
          </a:p>
          <a:p>
            <a:r>
              <a:rPr lang="en-US" sz="1800" dirty="0"/>
              <a:t>The purpose of </a:t>
            </a:r>
            <a:r>
              <a:rPr lang="en-US" sz="1800" dirty="0" smtClean="0"/>
              <a:t>the </a:t>
            </a:r>
            <a:r>
              <a:rPr lang="en-US" sz="1800" dirty="0" smtClean="0"/>
              <a:t>first task </a:t>
            </a:r>
            <a:r>
              <a:rPr lang="en-US" sz="1800" dirty="0"/>
              <a:t>is for you to learn </a:t>
            </a:r>
            <a:r>
              <a:rPr lang="en-US" sz="1800" dirty="0" smtClean="0"/>
              <a:t>the chances each slot machine provides either of the banknotes.</a:t>
            </a:r>
            <a:endParaRPr lang="en-US" sz="1800" dirty="0"/>
          </a:p>
          <a:p>
            <a:r>
              <a:rPr lang="en-US" sz="1800" dirty="0" smtClean="0"/>
              <a:t>On the next slide we will show you a schematic that displays the </a:t>
            </a:r>
            <a:r>
              <a:rPr lang="en-US" sz="1800" b="1" dirty="0" smtClean="0"/>
              <a:t>chances</a:t>
            </a:r>
            <a:r>
              <a:rPr lang="en-US" sz="1800" dirty="0" smtClean="0"/>
              <a:t> of </a:t>
            </a:r>
            <a:r>
              <a:rPr lang="en-US" sz="1800" b="1" dirty="0" smtClean="0"/>
              <a:t>each</a:t>
            </a:r>
            <a:r>
              <a:rPr lang="en-US" sz="1800" dirty="0" smtClean="0"/>
              <a:t> </a:t>
            </a:r>
            <a:r>
              <a:rPr lang="en-US" sz="1800" b="1" dirty="0" smtClean="0"/>
              <a:t>slot machine providing either banknote</a:t>
            </a:r>
            <a:r>
              <a:rPr lang="en-US" sz="1800" dirty="0" smtClean="0"/>
              <a:t>. Please study this </a:t>
            </a:r>
            <a:r>
              <a:rPr lang="en-US" sz="1800" dirty="0" smtClean="0"/>
              <a:t>schematic. You </a:t>
            </a:r>
            <a:r>
              <a:rPr lang="en-US" sz="1800" dirty="0" smtClean="0"/>
              <a:t>will then </a:t>
            </a:r>
            <a:r>
              <a:rPr lang="en-US" sz="1800" dirty="0" smtClean="0"/>
              <a:t>have a chance to play each of the slot machines a number of times to gain additional experience with these probabilities. In the main gamble task, the banknotes will provide points. However, in this task they will not have any points, as the purpose is just for you to learn how they relate to the different slot-machines.</a:t>
            </a:r>
          </a:p>
          <a:p>
            <a:r>
              <a:rPr lang="en-US" sz="1800" dirty="0" smtClean="0"/>
              <a:t>After another presentation of the schematic, you will take </a:t>
            </a:r>
            <a:r>
              <a:rPr lang="en-US" sz="1800" dirty="0" smtClean="0"/>
              <a:t>a quiz in which you will be shown a given slot machine and a given banknote. You will be required to press a number key to indicate the chances that that slot machine would provide that banknote.</a:t>
            </a:r>
          </a:p>
          <a:p>
            <a:r>
              <a:rPr lang="en-US" sz="1800" dirty="0" smtClean="0"/>
              <a:t>We will repeat this quiz </a:t>
            </a:r>
            <a:r>
              <a:rPr lang="en-US" sz="1800" dirty="0" smtClean="0"/>
              <a:t>14 </a:t>
            </a:r>
            <a:r>
              <a:rPr lang="en-US" sz="1800" dirty="0" smtClean="0"/>
              <a:t>times so that you will be able to fully learn the chance </a:t>
            </a:r>
            <a:r>
              <a:rPr lang="en-US" sz="1800" dirty="0" smtClean="0"/>
              <a:t>that </a:t>
            </a:r>
            <a:r>
              <a:rPr lang="en-US" sz="1800" dirty="0" smtClean="0"/>
              <a:t>each slot machine providing either banknote. </a:t>
            </a:r>
            <a:r>
              <a:rPr lang="en-US" sz="1800" dirty="0" smtClean="0"/>
              <a:t>Intermittently you will have a number of chances to study the map and play the slot machines.</a:t>
            </a:r>
          </a:p>
          <a:p>
            <a:r>
              <a:rPr lang="en-US" sz="1800" dirty="0" smtClean="0"/>
              <a:t> </a:t>
            </a:r>
            <a:r>
              <a:rPr lang="en-US" sz="1800" dirty="0" smtClean="0"/>
              <a:t>Your bonus for this task </a:t>
            </a:r>
            <a:r>
              <a:rPr lang="en-US" sz="1800" dirty="0" smtClean="0"/>
              <a:t>as well as your ability to participate in the MEG task will </a:t>
            </a:r>
            <a:r>
              <a:rPr lang="en-US" sz="1800" dirty="0" smtClean="0"/>
              <a:t>be </a:t>
            </a:r>
            <a:r>
              <a:rPr lang="en-US" sz="1800" dirty="0" smtClean="0"/>
              <a:t>depend on </a:t>
            </a:r>
            <a:r>
              <a:rPr lang="en-US" sz="1800" dirty="0" smtClean="0"/>
              <a:t>the total number of quiz questions you answer correctly. Please try to get as many questions correct as you can.</a:t>
            </a:r>
            <a:endParaRPr lang="en-US" sz="18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a:t>
            </a:r>
            <a:r>
              <a:rPr lang="en-GB" sz="2200" dirty="0" smtClean="0"/>
              <a:t>main </a:t>
            </a:r>
            <a:r>
              <a:rPr lang="en-GB" sz="2200" dirty="0"/>
              <a:t>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BANANA </a:t>
            </a:r>
            <a:r>
              <a:rPr lang="en-GB" dirty="0" smtClean="0"/>
              <a:t>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BALL </a:t>
            </a:r>
            <a:r>
              <a:rPr lang="en-GB" dirty="0" smtClean="0"/>
              <a:t>Banknote</a:t>
            </a:r>
            <a:endParaRPr lang="en-GB" dirty="0"/>
          </a:p>
        </p:txBody>
      </p:sp>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708779"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66570"/>
            <a:ext cx="2335656" cy="369332"/>
          </a:xfrm>
          <a:prstGeom prst="rect">
            <a:avLst/>
          </a:prstGeom>
          <a:noFill/>
        </p:spPr>
        <p:txBody>
          <a:bodyPr wrap="square" rtlCol="0">
            <a:spAutoFit/>
          </a:bodyPr>
          <a:lstStyle/>
          <a:p>
            <a:r>
              <a:rPr lang="en-GB" dirty="0" smtClean="0"/>
              <a:t>UMBRELLA </a:t>
            </a:r>
            <a:r>
              <a:rPr lang="en-GB" dirty="0" smtClean="0"/>
              <a:t>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373" y="1441735"/>
            <a:ext cx="673458" cy="67345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861" y="2667669"/>
            <a:ext cx="659356" cy="65935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813" y="3891727"/>
            <a:ext cx="731836" cy="731836"/>
          </a:xfrm>
          <a:prstGeom prst="rect">
            <a:avLst/>
          </a:prstGeom>
        </p:spPr>
      </p:pic>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16" name="Rectangle 15"/>
          <p:cNvSpPr/>
          <p:nvPr/>
        </p:nvSpPr>
        <p:spPr>
          <a:xfrm>
            <a:off x="6456817" y="310967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6430061" y="18805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p:cNvSpPr txBox="1"/>
          <p:nvPr/>
        </p:nvSpPr>
        <p:spPr>
          <a:xfrm>
            <a:off x="7343680" y="3338203"/>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289962" y="21155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0" name="TextBox 19"/>
          <p:cNvSpPr txBox="1"/>
          <p:nvPr/>
        </p:nvSpPr>
        <p:spPr>
          <a:xfrm>
            <a:off x="6276369" y="2697033"/>
            <a:ext cx="2065048" cy="369332"/>
          </a:xfrm>
          <a:prstGeom prst="rect">
            <a:avLst/>
          </a:prstGeom>
          <a:noFill/>
        </p:spPr>
        <p:txBody>
          <a:bodyPr wrap="square" rtlCol="0">
            <a:spAutoFit/>
          </a:bodyPr>
          <a:lstStyle/>
          <a:p>
            <a:r>
              <a:rPr lang="en-GB" dirty="0" smtClean="0"/>
              <a:t>BANANA </a:t>
            </a:r>
            <a:r>
              <a:rPr lang="en-GB" dirty="0" smtClean="0"/>
              <a:t>Banknote</a:t>
            </a:r>
            <a:endParaRPr lang="en-GB" dirty="0"/>
          </a:p>
        </p:txBody>
      </p:sp>
      <p:sp>
        <p:nvSpPr>
          <p:cNvPr id="21" name="TextBox 20"/>
          <p:cNvSpPr txBox="1"/>
          <p:nvPr/>
        </p:nvSpPr>
        <p:spPr>
          <a:xfrm>
            <a:off x="6304439" y="1510078"/>
            <a:ext cx="1850065" cy="369332"/>
          </a:xfrm>
          <a:prstGeom prst="rect">
            <a:avLst/>
          </a:prstGeom>
          <a:noFill/>
        </p:spPr>
        <p:txBody>
          <a:bodyPr wrap="square" rtlCol="0">
            <a:spAutoFit/>
          </a:bodyPr>
          <a:lstStyle/>
          <a:p>
            <a:r>
              <a:rPr lang="en-GB" dirty="0" smtClean="0"/>
              <a:t>BALL </a:t>
            </a:r>
            <a:r>
              <a:rPr lang="en-GB" dirty="0" smtClean="0"/>
              <a:t>Banknote</a:t>
            </a:r>
            <a:endParaRPr lang="en-GB" dirty="0"/>
          </a:p>
        </p:txBody>
      </p:sp>
      <p:sp>
        <p:nvSpPr>
          <p:cNvPr id="22" name="Rectangle 21"/>
          <p:cNvSpPr/>
          <p:nvPr/>
        </p:nvSpPr>
        <p:spPr>
          <a:xfrm>
            <a:off x="6434094" y="435035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7318379" y="458541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4" name="TextBox 23"/>
          <p:cNvSpPr txBox="1"/>
          <p:nvPr/>
        </p:nvSpPr>
        <p:spPr>
          <a:xfrm>
            <a:off x="6308472" y="3979900"/>
            <a:ext cx="2250312" cy="369332"/>
          </a:xfrm>
          <a:prstGeom prst="rect">
            <a:avLst/>
          </a:prstGeom>
          <a:noFill/>
        </p:spPr>
        <p:txBody>
          <a:bodyPr wrap="square" rtlCol="0">
            <a:spAutoFit/>
          </a:bodyPr>
          <a:lstStyle/>
          <a:p>
            <a:r>
              <a:rPr lang="en-GB" dirty="0" smtClean="0"/>
              <a:t>UMBRELLA </a:t>
            </a:r>
            <a:r>
              <a:rPr lang="en-GB" dirty="0" smtClean="0"/>
              <a:t>Banknote</a:t>
            </a:r>
            <a:endParaRPr lang="en-GB" dirty="0"/>
          </a:p>
        </p:txBody>
      </p:sp>
      <p:sp>
        <p:nvSpPr>
          <p:cNvPr id="25" name="TextBox 24"/>
          <p:cNvSpPr txBox="1"/>
          <p:nvPr/>
        </p:nvSpPr>
        <p:spPr>
          <a:xfrm>
            <a:off x="6261028" y="1072403"/>
            <a:ext cx="2761052" cy="369332"/>
          </a:xfrm>
          <a:prstGeom prst="rect">
            <a:avLst/>
          </a:prstGeom>
          <a:noFill/>
        </p:spPr>
        <p:txBody>
          <a:bodyPr wrap="square" rtlCol="0">
            <a:spAutoFit/>
          </a:bodyPr>
          <a:lstStyle/>
          <a:p>
            <a:r>
              <a:rPr lang="en-GB" dirty="0" smtClean="0"/>
              <a:t>Banknotes in this task:</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973" y="1967257"/>
            <a:ext cx="673458" cy="67345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461" y="3193191"/>
            <a:ext cx="659356" cy="659356"/>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413" y="4417249"/>
            <a:ext cx="731836" cy="731836"/>
          </a:xfrm>
          <a:prstGeom prst="rect">
            <a:avLst/>
          </a:prstGeom>
        </p:spPr>
      </p:pic>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BALL</a:t>
            </a:r>
            <a:r>
              <a:rPr lang="en-GB" sz="2200" dirty="0" smtClean="0"/>
              <a:t> </a:t>
            </a:r>
            <a:r>
              <a:rPr lang="en-GB" sz="2200" dirty="0" smtClean="0"/>
              <a:t>or </a:t>
            </a:r>
            <a:r>
              <a:rPr lang="en-GB" sz="2200" b="1" dirty="0" smtClean="0"/>
              <a:t>BANANA</a:t>
            </a:r>
            <a:r>
              <a:rPr lang="en-GB" sz="2200" dirty="0" smtClean="0"/>
              <a:t> </a:t>
            </a:r>
            <a:r>
              <a:rPr lang="en-GB" sz="2200" dirty="0" smtClean="0"/>
              <a:t>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UMBRELLA</a:t>
            </a:r>
            <a:r>
              <a:rPr lang="en-GB" sz="2200" dirty="0" smtClean="0"/>
              <a:t> </a:t>
            </a:r>
            <a:r>
              <a:rPr lang="en-GB" sz="2200" dirty="0" smtClean="0"/>
              <a:t>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BANANA </a:t>
            </a:r>
            <a:r>
              <a:rPr lang="en-GB" dirty="0" smtClean="0"/>
              <a:t>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BALL </a:t>
            </a:r>
            <a:r>
              <a:rPr lang="en-GB" dirty="0" smtClean="0"/>
              <a:t>Banknote</a:t>
            </a:r>
            <a:endParaRPr lang="en-GB" dirty="0"/>
          </a:p>
        </p:txBody>
      </p:sp>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a:t>
            </a:r>
            <a:r>
              <a:rPr lang="en-GB" dirty="0" smtClean="0"/>
              <a:t>UMBRELLA </a:t>
            </a:r>
            <a:r>
              <a:rPr lang="en-GB" dirty="0" smtClean="0"/>
              <a:t>banknote.</a:t>
            </a:r>
            <a:endParaRPr lang="en-GB" dirty="0"/>
          </a:p>
        </p:txBody>
      </p:sp>
      <p:sp>
        <p:nvSpPr>
          <p:cNvPr id="28" name="TextBox 27"/>
          <p:cNvSpPr txBox="1"/>
          <p:nvPr/>
        </p:nvSpPr>
        <p:spPr>
          <a:xfrm>
            <a:off x="5800726" y="4501278"/>
            <a:ext cx="2258186" cy="369332"/>
          </a:xfrm>
          <a:prstGeom prst="rect">
            <a:avLst/>
          </a:prstGeom>
          <a:noFill/>
        </p:spPr>
        <p:txBody>
          <a:bodyPr wrap="square" rtlCol="0">
            <a:spAutoFit/>
          </a:bodyPr>
          <a:lstStyle/>
          <a:p>
            <a:r>
              <a:rPr lang="en-GB" dirty="0" smtClean="0"/>
              <a:t>UMBRELLA </a:t>
            </a:r>
            <a:r>
              <a:rPr lang="en-GB" dirty="0" smtClean="0"/>
              <a:t>Banknote</a:t>
            </a:r>
            <a:endParaRPr lang="en-GB"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093" y="2284039"/>
            <a:ext cx="673458" cy="673458"/>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568" y="2332768"/>
            <a:ext cx="659356" cy="659356"/>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708" y="5063263"/>
            <a:ext cx="731836" cy="731836"/>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a:t>
            </a:r>
            <a:r>
              <a:rPr lang="en-GB" sz="1200" dirty="0" smtClean="0"/>
              <a:t>BALL </a:t>
            </a:r>
            <a:r>
              <a:rPr lang="en-GB" sz="1200" dirty="0" smtClean="0"/>
              <a:t>banknote and collect 72 points or the </a:t>
            </a:r>
            <a:r>
              <a:rPr lang="en-GB" sz="1200" dirty="0" smtClean="0"/>
              <a:t>BANANA </a:t>
            </a:r>
            <a:r>
              <a:rPr lang="en-GB" sz="1200" dirty="0" smtClean="0"/>
              <a:t>banknote and collect 8 points. If you reject the slot machine, you’ll get the </a:t>
            </a:r>
            <a:r>
              <a:rPr lang="en-GB" sz="1200" dirty="0" smtClean="0"/>
              <a:t>UMBRELLA </a:t>
            </a:r>
            <a:r>
              <a:rPr lang="en-GB" sz="1200" dirty="0" smtClean="0"/>
              <a:t>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066" y="1277951"/>
            <a:ext cx="673458" cy="67345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628" y="2332768"/>
            <a:ext cx="659356" cy="65935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366" y="1727466"/>
            <a:ext cx="731836" cy="731836"/>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11171</TotalTime>
  <Words>1395</Words>
  <Application>Microsoft Office PowerPoint</Application>
  <PresentationFormat>On-screen Show (4:3)</PresentationFormat>
  <Paragraphs>103</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lpstr>Info on MEG task</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115</cp:revision>
  <cp:lastPrinted>2019-08-05T15:19:54Z</cp:lastPrinted>
  <dcterms:created xsi:type="dcterms:W3CDTF">2019-07-30T22:10:20Z</dcterms:created>
  <dcterms:modified xsi:type="dcterms:W3CDTF">2019-10-25T18:58:01Z</dcterms:modified>
</cp:coreProperties>
</file>