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6" r:id="rId3"/>
    <p:sldId id="267" r:id="rId4"/>
    <p:sldId id="287" r:id="rId5"/>
    <p:sldId id="276" r:id="rId6"/>
    <p:sldId id="286" r:id="rId7"/>
    <p:sldId id="277" r:id="rId8"/>
    <p:sldId id="280" r:id="rId9"/>
    <p:sldId id="281" r:id="rId10"/>
    <p:sldId id="282" r:id="rId11"/>
    <p:sldId id="283" r:id="rId12"/>
    <p:sldId id="28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301" autoAdjust="0"/>
  </p:normalViewPr>
  <p:slideViewPr>
    <p:cSldViewPr snapToGrid="0" snapToObjects="1" showGuides="1">
      <p:cViewPr varScale="1">
        <p:scale>
          <a:sx n="77" d="100"/>
          <a:sy n="77" d="100"/>
        </p:scale>
        <p:origin x="462" y="84"/>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17/09/2019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9/17/2019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Welcome to the experiment! Please read the instructions carefully</a:t>
            </a:r>
            <a:r>
              <a:rPr lang="en-US" sz="2400" dirty="0" smtClean="0"/>
              <a:t>.</a:t>
            </a:r>
          </a:p>
          <a:p>
            <a:pPr marL="0" indent="0">
              <a:buNone/>
            </a:pPr>
            <a:endParaRPr lang="en-US" sz="2400" dirty="0"/>
          </a:p>
          <a:p>
            <a:pPr marL="0" indent="0">
              <a:buNone/>
            </a:pPr>
            <a:r>
              <a:rPr lang="en-US" sz="2400" dirty="0" smtClean="0"/>
              <a:t>In this experiment, you </a:t>
            </a:r>
            <a:r>
              <a:rPr lang="en-US" sz="2400" dirty="0"/>
              <a:t>will perform two tasks at a video-game casino. </a:t>
            </a:r>
            <a:r>
              <a:rPr lang="en-US" sz="2400" dirty="0" smtClean="0"/>
              <a:t>The entire experiment will take somewhere between </a:t>
            </a:r>
            <a:r>
              <a:rPr lang="en-US" sz="2400" dirty="0" smtClean="0"/>
              <a:t>60 </a:t>
            </a:r>
            <a:r>
              <a:rPr lang="en-US" sz="2400" dirty="0" smtClean="0"/>
              <a:t>and </a:t>
            </a:r>
            <a:r>
              <a:rPr lang="en-US" sz="2400" dirty="0" smtClean="0"/>
              <a:t>75 </a:t>
            </a:r>
            <a:r>
              <a:rPr lang="en-US" sz="2400" dirty="0" smtClean="0"/>
              <a:t>minutes. We expect the first task will take about </a:t>
            </a:r>
            <a:r>
              <a:rPr lang="en-US" sz="2400" dirty="0" smtClean="0"/>
              <a:t>15 </a:t>
            </a:r>
            <a:r>
              <a:rPr lang="en-US" sz="2400" dirty="0" smtClean="0"/>
              <a:t>minutes, the second task will take about 35 minutes, and the two sets of instructions in total will take about </a:t>
            </a:r>
            <a:r>
              <a:rPr lang="en-US" sz="2400" dirty="0" smtClean="0"/>
              <a:t>10 </a:t>
            </a:r>
            <a:r>
              <a:rPr lang="en-US" sz="2400" dirty="0" smtClean="0"/>
              <a:t>minutes</a:t>
            </a:r>
            <a:r>
              <a:rPr lang="en-US" sz="2400" dirty="0" smtClean="0"/>
              <a:t>.</a:t>
            </a:r>
          </a:p>
          <a:p>
            <a:pPr marL="0" indent="0">
              <a:buNone/>
            </a:pPr>
            <a:endParaRPr lang="en-US" sz="2400" dirty="0"/>
          </a:p>
          <a:p>
            <a:pPr marL="0" indent="0">
              <a:buNone/>
            </a:pPr>
            <a:r>
              <a:rPr lang="en-US" sz="2400" dirty="0" smtClean="0"/>
              <a:t>You will receive a base-pay of £6.50 per hour with a possible bonus of 0 - £3, depending on your choices.</a:t>
            </a:r>
            <a:endParaRPr lang="en-US" sz="2400" dirty="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a:t>Y</a:t>
            </a:r>
            <a:r>
              <a:rPr lang="en-GB" dirty="0" smtClean="0"/>
              <a:t>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r>
              <a:rPr lang="en-US" sz="2400" dirty="0"/>
              <a:t>We’ll now provide instructions for the first task.</a:t>
            </a:r>
          </a:p>
          <a:p>
            <a:r>
              <a:rPr lang="en-US" sz="2400" dirty="0" smtClean="0"/>
              <a:t>The </a:t>
            </a:r>
            <a:r>
              <a:rPr lang="en-US" sz="2400" dirty="0"/>
              <a:t>casino you will </a:t>
            </a:r>
            <a:r>
              <a:rPr lang="en-US" sz="2400" dirty="0" smtClean="0"/>
              <a:t>visit uses </a:t>
            </a:r>
            <a:r>
              <a:rPr lang="en-US" sz="2400" b="1" dirty="0"/>
              <a:t>two</a:t>
            </a:r>
            <a:r>
              <a:rPr lang="en-US" sz="2400" dirty="0"/>
              <a:t> types of </a:t>
            </a:r>
            <a:r>
              <a:rPr lang="en-US" sz="2400" b="1" dirty="0"/>
              <a:t>banknotes</a:t>
            </a:r>
            <a:r>
              <a:rPr lang="en-US" sz="2400" dirty="0"/>
              <a:t> (shown on the right).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Playing a slot machine provides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79091"/>
            <a:ext cx="8550613"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Each slot machine can lead to either of the two banknotes, however, the </a:t>
            </a:r>
            <a:r>
              <a:rPr lang="en-US" sz="2400" b="1" dirty="0" smtClean="0"/>
              <a:t>chances </a:t>
            </a:r>
            <a:r>
              <a:rPr lang="en-US" sz="2400" dirty="0" smtClean="0"/>
              <a:t>that a given </a:t>
            </a:r>
            <a:r>
              <a:rPr lang="en-US" sz="2400" b="1" dirty="0" smtClean="0"/>
              <a:t>slot-machine</a:t>
            </a:r>
            <a:r>
              <a:rPr lang="en-US" sz="2400" dirty="0" smtClean="0"/>
              <a:t> provides a given </a:t>
            </a:r>
            <a:r>
              <a:rPr lang="en-US" sz="2400" b="1" dirty="0" smtClean="0"/>
              <a:t>banknote</a:t>
            </a:r>
            <a:r>
              <a:rPr lang="en-US" sz="2400" dirty="0" smtClean="0"/>
              <a:t> are different for the different slot machines.</a:t>
            </a:r>
          </a:p>
          <a:p>
            <a:r>
              <a:rPr lang="en-US" sz="2400" dirty="0"/>
              <a:t>The purpose of this </a:t>
            </a:r>
            <a:r>
              <a:rPr lang="en-US" sz="2400" dirty="0" smtClean="0"/>
              <a:t>first task </a:t>
            </a:r>
            <a:r>
              <a:rPr lang="en-US" sz="2400" dirty="0"/>
              <a:t>is for you to learn </a:t>
            </a:r>
            <a:r>
              <a:rPr lang="en-US" sz="2400" dirty="0" smtClean="0"/>
              <a:t>the chances each slot machine provides either of the banknotes.</a:t>
            </a:r>
            <a:endParaRPr lang="en-US" sz="2400" dirty="0"/>
          </a:p>
          <a:p>
            <a:r>
              <a:rPr lang="en-US" sz="2400" dirty="0" smtClean="0"/>
              <a:t>On the next slide we will show you a schematic that displays the </a:t>
            </a:r>
            <a:r>
              <a:rPr lang="en-US" sz="2400" b="1" dirty="0" smtClean="0"/>
              <a:t>chances</a:t>
            </a:r>
            <a:r>
              <a:rPr lang="en-US" sz="2400" dirty="0" smtClean="0"/>
              <a:t> of </a:t>
            </a:r>
            <a:r>
              <a:rPr lang="en-US" sz="2400" b="1" dirty="0" smtClean="0"/>
              <a:t>each</a:t>
            </a:r>
            <a:r>
              <a:rPr lang="en-US" sz="2400" dirty="0" smtClean="0"/>
              <a:t> </a:t>
            </a:r>
            <a:r>
              <a:rPr lang="en-US" sz="2400" b="1" dirty="0" smtClean="0"/>
              <a:t>slot machine providing either banknote</a:t>
            </a:r>
            <a:r>
              <a:rPr lang="en-US" sz="2400" dirty="0" smtClean="0"/>
              <a:t>. Please study this schematic.</a:t>
            </a:r>
          </a:p>
          <a:p>
            <a:r>
              <a:rPr lang="en-US" sz="2400" dirty="0" smtClean="0"/>
              <a:t>You will then take a quiz in which you will be shown a given slot machine and a given banknote. You will be required to press a number key to indicate the chances that that slot machine would provide that banknote.</a:t>
            </a:r>
          </a:p>
          <a:p>
            <a:r>
              <a:rPr lang="en-US" sz="2400" dirty="0" smtClean="0"/>
              <a:t>We will repeat this quiz </a:t>
            </a:r>
            <a:r>
              <a:rPr lang="en-US" sz="2400" dirty="0" smtClean="0"/>
              <a:t>12 </a:t>
            </a:r>
            <a:r>
              <a:rPr lang="en-US" sz="2400" dirty="0" smtClean="0"/>
              <a:t>times so that you will be able to fully learn the chance of each slot machine providing either banknote.  Your bonus for this task will be proportional to the total number of quiz questions you answer correctly. Please try to get as many questions correct as you can.</a:t>
            </a:r>
            <a:endParaRPr lang="en-US" sz="24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54307" y="3899593"/>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877" y="4078110"/>
            <a:ext cx="1080000" cy="1080000"/>
          </a:xfrm>
          <a:prstGeom prst="rect">
            <a:avLst/>
          </a:prstGeom>
        </p:spPr>
      </p:pic>
      <p:cxnSp>
        <p:nvCxnSpPr>
          <p:cNvPr id="20" name="Straight Arrow Connector 19"/>
          <p:cNvCxnSpPr/>
          <p:nvPr/>
        </p:nvCxnSpPr>
        <p:spPr>
          <a:xfrm flipH="1">
            <a:off x="6277306" y="5234149"/>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357666" y="5234592"/>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145236" y="5253439"/>
            <a:ext cx="583814" cy="369332"/>
          </a:xfrm>
          <a:prstGeom prst="rect">
            <a:avLst/>
          </a:prstGeom>
        </p:spPr>
        <p:txBody>
          <a:bodyPr wrap="none">
            <a:spAutoFit/>
          </a:bodyPr>
          <a:lstStyle/>
          <a:p>
            <a:r>
              <a:rPr lang="en-US" dirty="0" smtClean="0"/>
              <a:t>80%</a:t>
            </a:r>
            <a:endParaRPr lang="en-GB" dirty="0"/>
          </a:p>
        </p:txBody>
      </p:sp>
      <p:sp>
        <p:nvSpPr>
          <p:cNvPr id="23" name="Rectangle 22"/>
          <p:cNvSpPr/>
          <p:nvPr/>
        </p:nvSpPr>
        <p:spPr>
          <a:xfrm>
            <a:off x="7822074" y="5253439"/>
            <a:ext cx="583814" cy="369332"/>
          </a:xfrm>
          <a:prstGeom prst="rect">
            <a:avLst/>
          </a:prstGeom>
        </p:spPr>
        <p:txBody>
          <a:bodyPr wrap="none">
            <a:spAutoFit/>
          </a:bodyPr>
          <a:lstStyle/>
          <a:p>
            <a:r>
              <a:rPr lang="en-US" dirty="0" smtClean="0"/>
              <a:t>20%</a:t>
            </a:r>
            <a:endParaRPr lang="en-GB" dirty="0"/>
          </a:p>
        </p:txBody>
      </p:sp>
      <p:sp>
        <p:nvSpPr>
          <p:cNvPr id="24" name="Rectangle 23"/>
          <p:cNvSpPr/>
          <p:nvPr/>
        </p:nvSpPr>
        <p:spPr>
          <a:xfrm>
            <a:off x="5332747" y="598104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840" y="6100028"/>
            <a:ext cx="684000" cy="684000"/>
          </a:xfrm>
          <a:prstGeom prst="rect">
            <a:avLst/>
          </a:prstGeom>
        </p:spPr>
      </p:pic>
      <p:sp>
        <p:nvSpPr>
          <p:cNvPr id="27" name="Rectangle 26"/>
          <p:cNvSpPr/>
          <p:nvPr/>
        </p:nvSpPr>
        <p:spPr>
          <a:xfrm>
            <a:off x="7220534" y="59796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265" y="6071892"/>
            <a:ext cx="684000" cy="684000"/>
          </a:xfrm>
          <a:prstGeom prst="rect">
            <a:avLst/>
          </a:prstGeom>
        </p:spPr>
      </p:pic>
      <p:sp>
        <p:nvSpPr>
          <p:cNvPr id="30" name="Rectangle 29"/>
          <p:cNvSpPr/>
          <p:nvPr/>
        </p:nvSpPr>
        <p:spPr>
          <a:xfrm>
            <a:off x="1161595" y="3910779"/>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186" y="4064923"/>
            <a:ext cx="1082913" cy="1082913"/>
          </a:xfrm>
          <a:prstGeom prst="rect">
            <a:avLst/>
          </a:prstGeom>
        </p:spPr>
      </p:pic>
      <p:cxnSp>
        <p:nvCxnSpPr>
          <p:cNvPr id="32" name="Straight Arrow Connector 31"/>
          <p:cNvCxnSpPr/>
          <p:nvPr/>
        </p:nvCxnSpPr>
        <p:spPr>
          <a:xfrm flipH="1">
            <a:off x="879739" y="5229708"/>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60099" y="5230151"/>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97563" y="5220863"/>
            <a:ext cx="583814" cy="369332"/>
          </a:xfrm>
          <a:prstGeom prst="rect">
            <a:avLst/>
          </a:prstGeom>
        </p:spPr>
        <p:txBody>
          <a:bodyPr wrap="none">
            <a:spAutoFit/>
          </a:bodyPr>
          <a:lstStyle/>
          <a:p>
            <a:r>
              <a:rPr lang="en-US" dirty="0" smtClean="0"/>
              <a:t>60%</a:t>
            </a:r>
            <a:endParaRPr lang="en-GB" dirty="0"/>
          </a:p>
        </p:txBody>
      </p:sp>
      <p:sp>
        <p:nvSpPr>
          <p:cNvPr id="35" name="Rectangle 34"/>
          <p:cNvSpPr/>
          <p:nvPr/>
        </p:nvSpPr>
        <p:spPr>
          <a:xfrm>
            <a:off x="2354167" y="5234930"/>
            <a:ext cx="583814" cy="369332"/>
          </a:xfrm>
          <a:prstGeom prst="rect">
            <a:avLst/>
          </a:prstGeom>
        </p:spPr>
        <p:txBody>
          <a:bodyPr wrap="none">
            <a:spAutoFit/>
          </a:bodyPr>
          <a:lstStyle/>
          <a:p>
            <a:r>
              <a:rPr lang="en-US" dirty="0" smtClean="0"/>
              <a:t>40%</a:t>
            </a:r>
            <a:endParaRPr lang="en-GB" dirty="0"/>
          </a:p>
        </p:txBody>
      </p:sp>
      <p:sp>
        <p:nvSpPr>
          <p:cNvPr id="36" name="Rectangle 35"/>
          <p:cNvSpPr/>
          <p:nvPr/>
        </p:nvSpPr>
        <p:spPr>
          <a:xfrm>
            <a:off x="398747" y="593456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0" y="6053550"/>
            <a:ext cx="684000" cy="684000"/>
          </a:xfrm>
          <a:prstGeom prst="rect">
            <a:avLst/>
          </a:prstGeom>
        </p:spPr>
      </p:pic>
      <p:sp>
        <p:nvSpPr>
          <p:cNvPr id="39" name="Rectangle 38"/>
          <p:cNvSpPr/>
          <p:nvPr/>
        </p:nvSpPr>
        <p:spPr>
          <a:xfrm>
            <a:off x="2060445" y="593761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474" y="6009615"/>
            <a:ext cx="684000" cy="684000"/>
          </a:xfrm>
          <a:prstGeom prst="rect">
            <a:avLst/>
          </a:prstGeom>
        </p:spPr>
      </p:pic>
      <p:sp>
        <p:nvSpPr>
          <p:cNvPr id="42" name="Rectangle 41"/>
          <p:cNvSpPr/>
          <p:nvPr/>
        </p:nvSpPr>
        <p:spPr>
          <a:xfrm>
            <a:off x="6619029" y="740116"/>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a:off x="6442028" y="2074672"/>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22388" y="2075115"/>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09958" y="2093962"/>
            <a:ext cx="583814" cy="369332"/>
          </a:xfrm>
          <a:prstGeom prst="rect">
            <a:avLst/>
          </a:prstGeom>
        </p:spPr>
        <p:txBody>
          <a:bodyPr wrap="none">
            <a:spAutoFit/>
          </a:bodyPr>
          <a:lstStyle/>
          <a:p>
            <a:r>
              <a:rPr lang="en-US" dirty="0" smtClean="0"/>
              <a:t>40%</a:t>
            </a:r>
            <a:endParaRPr lang="en-GB" dirty="0"/>
          </a:p>
        </p:txBody>
      </p:sp>
      <p:sp>
        <p:nvSpPr>
          <p:cNvPr id="47" name="Rectangle 46"/>
          <p:cNvSpPr/>
          <p:nvPr/>
        </p:nvSpPr>
        <p:spPr>
          <a:xfrm>
            <a:off x="7986796" y="2093962"/>
            <a:ext cx="583814" cy="369332"/>
          </a:xfrm>
          <a:prstGeom prst="rect">
            <a:avLst/>
          </a:prstGeom>
        </p:spPr>
        <p:txBody>
          <a:bodyPr wrap="none">
            <a:spAutoFit/>
          </a:bodyPr>
          <a:lstStyle/>
          <a:p>
            <a:r>
              <a:rPr lang="en-US" dirty="0" smtClean="0"/>
              <a:t>60%</a:t>
            </a:r>
            <a:endParaRPr lang="en-GB" dirty="0"/>
          </a:p>
        </p:txBody>
      </p:sp>
      <p:sp>
        <p:nvSpPr>
          <p:cNvPr id="48" name="Rectangle 47"/>
          <p:cNvSpPr/>
          <p:nvPr/>
        </p:nvSpPr>
        <p:spPr>
          <a:xfrm>
            <a:off x="5497469" y="282157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562" y="2940551"/>
            <a:ext cx="684000" cy="684000"/>
          </a:xfrm>
          <a:prstGeom prst="rect">
            <a:avLst/>
          </a:prstGeom>
        </p:spPr>
      </p:pic>
      <p:sp>
        <p:nvSpPr>
          <p:cNvPr id="51" name="Rectangle 50"/>
          <p:cNvSpPr/>
          <p:nvPr/>
        </p:nvSpPr>
        <p:spPr>
          <a:xfrm>
            <a:off x="7385256" y="282016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987" y="2912415"/>
            <a:ext cx="684000" cy="684000"/>
          </a:xfrm>
          <a:prstGeom prst="rect">
            <a:avLst/>
          </a:prstGeom>
        </p:spPr>
      </p:pic>
      <p:sp>
        <p:nvSpPr>
          <p:cNvPr id="54" name="Rectangle 53"/>
          <p:cNvSpPr/>
          <p:nvPr/>
        </p:nvSpPr>
        <p:spPr>
          <a:xfrm>
            <a:off x="1170675" y="692940"/>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6" name="Straight Arrow Connector 55"/>
          <p:cNvCxnSpPr/>
          <p:nvPr/>
        </p:nvCxnSpPr>
        <p:spPr>
          <a:xfrm flipH="1">
            <a:off x="927729" y="2089695"/>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008089" y="2090138"/>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45553" y="2080850"/>
            <a:ext cx="583814" cy="369332"/>
          </a:xfrm>
          <a:prstGeom prst="rect">
            <a:avLst/>
          </a:prstGeom>
        </p:spPr>
        <p:txBody>
          <a:bodyPr wrap="none">
            <a:spAutoFit/>
          </a:bodyPr>
          <a:lstStyle/>
          <a:p>
            <a:r>
              <a:rPr lang="en-US" dirty="0" smtClean="0"/>
              <a:t>20%</a:t>
            </a:r>
            <a:endParaRPr lang="en-GB" dirty="0"/>
          </a:p>
        </p:txBody>
      </p:sp>
      <p:sp>
        <p:nvSpPr>
          <p:cNvPr id="59" name="Rectangle 58"/>
          <p:cNvSpPr/>
          <p:nvPr/>
        </p:nvSpPr>
        <p:spPr>
          <a:xfrm>
            <a:off x="2402157" y="2094917"/>
            <a:ext cx="583814" cy="369332"/>
          </a:xfrm>
          <a:prstGeom prst="rect">
            <a:avLst/>
          </a:prstGeom>
        </p:spPr>
        <p:txBody>
          <a:bodyPr wrap="none">
            <a:spAutoFit/>
          </a:bodyPr>
          <a:lstStyle/>
          <a:p>
            <a:r>
              <a:rPr lang="en-US" dirty="0" smtClean="0"/>
              <a:t>80%</a:t>
            </a:r>
            <a:endParaRPr lang="en-GB" dirty="0"/>
          </a:p>
        </p:txBody>
      </p:sp>
      <p:sp>
        <p:nvSpPr>
          <p:cNvPr id="60" name="Rectangle 59"/>
          <p:cNvSpPr/>
          <p:nvPr/>
        </p:nvSpPr>
        <p:spPr>
          <a:xfrm>
            <a:off x="446737" y="278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0" y="2913537"/>
            <a:ext cx="684000" cy="684000"/>
          </a:xfrm>
          <a:prstGeom prst="rect">
            <a:avLst/>
          </a:prstGeom>
        </p:spPr>
      </p:pic>
      <p:sp>
        <p:nvSpPr>
          <p:cNvPr id="63" name="Rectangle 62"/>
          <p:cNvSpPr/>
          <p:nvPr/>
        </p:nvSpPr>
        <p:spPr>
          <a:xfrm>
            <a:off x="2108435" y="278787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464" y="2869602"/>
            <a:ext cx="684000" cy="684000"/>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6727" y="886422"/>
            <a:ext cx="1080000" cy="1080000"/>
          </a:xfrm>
          <a:prstGeom prst="rect">
            <a:avLst/>
          </a:prstGeom>
        </p:spPr>
      </p:pic>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572" y="857503"/>
            <a:ext cx="1080000" cy="1080000"/>
          </a:xfrm>
          <a:prstGeom prst="rect">
            <a:avLst/>
          </a:prstGeom>
        </p:spPr>
      </p:pic>
      <p:sp>
        <p:nvSpPr>
          <p:cNvPr id="68" name="Rectangle 67"/>
          <p:cNvSpPr/>
          <p:nvPr/>
        </p:nvSpPr>
        <p:spPr>
          <a:xfrm>
            <a:off x="336407" y="17295"/>
            <a:ext cx="8239594" cy="646331"/>
          </a:xfrm>
          <a:prstGeom prst="rect">
            <a:avLst/>
          </a:prstGeom>
        </p:spPr>
        <p:txBody>
          <a:bodyPr wrap="square">
            <a:spAutoFit/>
          </a:bodyPr>
          <a:lstStyle/>
          <a:p>
            <a:r>
              <a:rPr lang="en-US" dirty="0" smtClean="0"/>
              <a:t>This schematic shows the chances that each slot machine provides either banknote.</a:t>
            </a:r>
          </a:p>
          <a:p>
            <a:r>
              <a:rPr lang="en-US" dirty="0" smtClean="0"/>
              <a:t>Please study it. When you are ready press Next to take a quiz.</a:t>
            </a:r>
            <a:endParaRPr lang="en-US" dirty="0"/>
          </a:p>
        </p:txBody>
      </p:sp>
    </p:spTree>
    <p:extLst>
      <p:ext uri="{BB962C8B-B14F-4D97-AF65-F5344CB8AC3E}">
        <p14:creationId xmlns:p14="http://schemas.microsoft.com/office/powerpoint/2010/main" val="151762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endParaRPr lang="en-GB" sz="2200" dirty="0" smtClean="0"/>
          </a:p>
          <a:p>
            <a:pPr algn="just"/>
            <a:r>
              <a:rPr lang="en-GB" sz="2200" dirty="0"/>
              <a:t>In this task you’ll play </a:t>
            </a:r>
            <a:r>
              <a:rPr lang="en-GB" sz="2200" dirty="0" smtClean="0"/>
              <a:t>a game at the casino.</a:t>
            </a:r>
          </a:p>
          <a:p>
            <a:pPr algn="just"/>
            <a:r>
              <a:rPr lang="en-GB" sz="2200" dirty="0" smtClean="0"/>
              <a:t>This </a:t>
            </a:r>
            <a:r>
              <a:rPr lang="en-GB" sz="2200" dirty="0"/>
              <a:t>game will use the same two banknotes </a:t>
            </a:r>
            <a:r>
              <a:rPr lang="en-GB" sz="2200" dirty="0" smtClean="0"/>
              <a:t>you just saw </a:t>
            </a:r>
            <a:r>
              <a:rPr lang="en-GB" sz="2200" dirty="0"/>
              <a:t>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smtClean="0"/>
              <a:t>In this task each banknote will have either positive or negative points attached to it (displayed in place of the XX).</a:t>
            </a:r>
          </a:p>
          <a:p>
            <a:r>
              <a:rPr lang="en-US" sz="2400" dirty="0" smtClean="0"/>
              <a:t>Banknotes </a:t>
            </a:r>
            <a:r>
              <a:rPr lang="en-US" sz="2400" dirty="0"/>
              <a:t>with </a:t>
            </a:r>
            <a:r>
              <a:rPr lang="en-US" sz="2400" b="1" dirty="0"/>
              <a:t>positive point </a:t>
            </a:r>
            <a:r>
              <a:rPr lang="en-US" sz="2400" dirty="0" smtClean="0"/>
              <a:t>values will cause you to gain points. Banknotes with </a:t>
            </a:r>
            <a:r>
              <a:rPr lang="en-US" sz="2400" b="1" dirty="0" smtClean="0"/>
              <a:t>negative point </a:t>
            </a:r>
            <a:r>
              <a:rPr lang="en-US" sz="2400" dirty="0" smtClean="0"/>
              <a:t>values will cause you to lose points.</a:t>
            </a:r>
          </a:p>
          <a:p>
            <a:r>
              <a:rPr lang="en-US" sz="2400" dirty="0" smtClean="0"/>
              <a:t>At the end of the task, the computer will randomly pick </a:t>
            </a:r>
            <a:r>
              <a:rPr lang="en-US" sz="2400" b="1" dirty="0" smtClean="0"/>
              <a:t>four</a:t>
            </a:r>
            <a:r>
              <a:rPr lang="en-US" sz="2400" dirty="0" smtClean="0"/>
              <a:t> decisions that you made. </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4" name="Rectangle 3"/>
          <p:cNvSpPr/>
          <p:nvPr/>
        </p:nvSpPr>
        <p:spPr>
          <a:xfrm>
            <a:off x="7253986" y="30326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7227230" y="180346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8140849" y="326113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8087131" y="203852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6950706" y="2663273"/>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7101608" y="1433009"/>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79" y="3109383"/>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961" y="1867577"/>
            <a:ext cx="684000" cy="684000"/>
          </a:xfrm>
          <a:prstGeom prst="rect">
            <a:avLst/>
          </a:prstGeom>
        </p:spPr>
      </p:pic>
      <p:sp>
        <p:nvSpPr>
          <p:cNvPr id="12" name="Rectangle 11"/>
          <p:cNvSpPr/>
          <p:nvPr/>
        </p:nvSpPr>
        <p:spPr>
          <a:xfrm>
            <a:off x="7231263" y="427328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203" y="4342504"/>
            <a:ext cx="684000" cy="684000"/>
          </a:xfrm>
          <a:prstGeom prst="rect">
            <a:avLst/>
          </a:prstGeom>
        </p:spPr>
      </p:pic>
      <p:sp>
        <p:nvSpPr>
          <p:cNvPr id="14" name="TextBox 13"/>
          <p:cNvSpPr txBox="1"/>
          <p:nvPr/>
        </p:nvSpPr>
        <p:spPr>
          <a:xfrm>
            <a:off x="8091164" y="450834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7105641" y="3902831"/>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311654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4592193"/>
          </a:xfrm>
        </p:spPr>
        <p:txBody>
          <a:bodyPr>
            <a:noAutofit/>
          </a:bodyPr>
          <a:lstStyle/>
          <a:p>
            <a:pPr algn="just"/>
            <a:r>
              <a:rPr lang="en-GB" sz="2000" dirty="0" smtClean="0"/>
              <a:t>We’ll now present the structure of each game.</a:t>
            </a:r>
          </a:p>
          <a:p>
            <a:pPr algn="just"/>
            <a:r>
              <a:rPr lang="en-GB" sz="2000" dirty="0" smtClean="0"/>
              <a:t>On each game in this task you </a:t>
            </a:r>
            <a:r>
              <a:rPr lang="en-GB" sz="2000" dirty="0"/>
              <a:t>will be presented with one of the slot machines that </a:t>
            </a:r>
            <a:r>
              <a:rPr lang="en-GB" sz="2000" dirty="0" smtClean="0"/>
              <a:t>were </a:t>
            </a:r>
            <a:r>
              <a:rPr lang="en-GB" sz="2000" dirty="0"/>
              <a:t>in the previous </a:t>
            </a:r>
            <a:r>
              <a:rPr lang="en-GB" sz="2000" dirty="0" smtClean="0"/>
              <a:t>task.</a:t>
            </a:r>
          </a:p>
          <a:p>
            <a:pPr algn="just"/>
            <a:r>
              <a:rPr lang="en-GB" sz="2000" dirty="0" smtClean="0"/>
              <a:t>Now, you </a:t>
            </a:r>
            <a:r>
              <a:rPr lang="en-GB" sz="2000" dirty="0"/>
              <a:t>can choose </a:t>
            </a:r>
            <a:r>
              <a:rPr lang="en-GB" sz="2000" dirty="0" smtClean="0"/>
              <a:t>either </a:t>
            </a:r>
            <a:r>
              <a:rPr lang="en-GB" sz="2000" dirty="0"/>
              <a:t>to </a:t>
            </a:r>
            <a:r>
              <a:rPr lang="en-GB" sz="2000" b="1" dirty="0"/>
              <a:t>play</a:t>
            </a:r>
            <a:r>
              <a:rPr lang="en-GB" sz="2000" dirty="0"/>
              <a:t> the slot machine or to </a:t>
            </a:r>
            <a:r>
              <a:rPr lang="en-GB" sz="2000" b="1" dirty="0"/>
              <a:t>reject</a:t>
            </a:r>
            <a:r>
              <a:rPr lang="en-GB" sz="2000" dirty="0"/>
              <a:t> </a:t>
            </a:r>
            <a:r>
              <a:rPr lang="en-GB" sz="2000" dirty="0" smtClean="0"/>
              <a:t>it.</a:t>
            </a:r>
          </a:p>
          <a:p>
            <a:pPr algn="just"/>
            <a:r>
              <a:rPr lang="en-GB" sz="2000" b="1" dirty="0"/>
              <a:t>P</a:t>
            </a:r>
            <a:r>
              <a:rPr lang="en-GB" sz="2000" b="1" dirty="0" smtClean="0"/>
              <a:t>laying</a:t>
            </a:r>
            <a:r>
              <a:rPr lang="en-GB" sz="2000" dirty="0" smtClean="0"/>
              <a:t> (key 1) a </a:t>
            </a:r>
            <a:r>
              <a:rPr lang="en-GB" sz="2000" dirty="0"/>
              <a:t>slot </a:t>
            </a:r>
            <a:r>
              <a:rPr lang="en-GB" sz="2000" dirty="0" smtClean="0"/>
              <a:t>machine will produce either the </a:t>
            </a:r>
            <a:r>
              <a:rPr lang="en-GB" sz="2000" b="1" dirty="0" smtClean="0"/>
              <a:t>SCISSORS</a:t>
            </a:r>
            <a:r>
              <a:rPr lang="en-GB" sz="2000" dirty="0" smtClean="0"/>
              <a:t> or </a:t>
            </a:r>
            <a:r>
              <a:rPr lang="en-GB" sz="2000" b="1" dirty="0" smtClean="0"/>
              <a:t>GIRL</a:t>
            </a:r>
            <a:r>
              <a:rPr lang="en-GB" sz="2000" dirty="0" smtClean="0"/>
              <a:t> banknote.</a:t>
            </a:r>
          </a:p>
          <a:p>
            <a:pPr algn="just"/>
            <a:r>
              <a:rPr lang="en-GB" sz="2000" dirty="0" smtClean="0"/>
              <a:t>The </a:t>
            </a:r>
            <a:r>
              <a:rPr lang="en-GB" sz="2000" b="1" dirty="0"/>
              <a:t>chances</a:t>
            </a:r>
            <a:r>
              <a:rPr lang="en-GB" sz="2000" dirty="0"/>
              <a:t> of </a:t>
            </a:r>
            <a:r>
              <a:rPr lang="en-GB" sz="2000" dirty="0" smtClean="0"/>
              <a:t>a given </a:t>
            </a:r>
            <a:r>
              <a:rPr lang="en-GB" sz="2000" dirty="0"/>
              <a:t>slot machine producing either of these two banknotes will be the </a:t>
            </a:r>
            <a:r>
              <a:rPr lang="en-GB" sz="2000" b="1" dirty="0"/>
              <a:t>same as </a:t>
            </a:r>
            <a:r>
              <a:rPr lang="en-GB" sz="2000" b="1" dirty="0" smtClean="0"/>
              <a:t>what you were just tested on</a:t>
            </a:r>
            <a:r>
              <a:rPr lang="en-GB" sz="2000" dirty="0" smtClean="0"/>
              <a:t>. These chances will </a:t>
            </a:r>
            <a:r>
              <a:rPr lang="en-GB" sz="2000" b="1" dirty="0" smtClean="0"/>
              <a:t>not change </a:t>
            </a:r>
            <a:r>
              <a:rPr lang="en-GB" sz="2000" dirty="0" smtClean="0"/>
              <a:t>over the course of the task.</a:t>
            </a:r>
          </a:p>
          <a:p>
            <a:pPr algn="just"/>
            <a:r>
              <a:rPr lang="en-GB" sz="2000" dirty="0" smtClean="0"/>
              <a:t>You can also reject </a:t>
            </a:r>
            <a:r>
              <a:rPr lang="en-GB" sz="2000" dirty="0"/>
              <a:t>a slot </a:t>
            </a:r>
            <a:r>
              <a:rPr lang="en-GB" sz="2000" dirty="0" smtClean="0"/>
              <a:t>machine (key 2). </a:t>
            </a:r>
            <a:r>
              <a:rPr lang="en-GB" sz="2000" dirty="0"/>
              <a:t>If you reject a slot machine, you will always get the </a:t>
            </a:r>
            <a:r>
              <a:rPr lang="en-GB" sz="2000" b="1" dirty="0" smtClean="0"/>
              <a:t>HOUSE</a:t>
            </a:r>
            <a:r>
              <a:rPr lang="en-GB" sz="2000" dirty="0" smtClean="0"/>
              <a:t> banknote.</a:t>
            </a:r>
            <a:endParaRPr lang="en-GB" sz="20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9866</TotalTime>
  <Words>1131</Words>
  <Application>Microsoft Office PowerPoint</Application>
  <PresentationFormat>On-screen Show (4:3)</PresentationFormat>
  <Paragraphs>96</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101</cp:revision>
  <cp:lastPrinted>2019-08-05T15:19:54Z</cp:lastPrinted>
  <dcterms:created xsi:type="dcterms:W3CDTF">2019-07-30T22:10:20Z</dcterms:created>
  <dcterms:modified xsi:type="dcterms:W3CDTF">2019-09-17T16:00:23Z</dcterms:modified>
</cp:coreProperties>
</file>