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7" r:id="rId2"/>
    <p:sldId id="266" r:id="rId3"/>
    <p:sldId id="267" r:id="rId4"/>
    <p:sldId id="287" r:id="rId5"/>
    <p:sldId id="276" r:id="rId6"/>
    <p:sldId id="286" r:id="rId7"/>
    <p:sldId id="277" r:id="rId8"/>
    <p:sldId id="280" r:id="rId9"/>
    <p:sldId id="281" r:id="rId10"/>
    <p:sldId id="282" r:id="rId11"/>
    <p:sldId id="283" r:id="rId12"/>
    <p:sldId id="284"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8">
          <p15:clr>
            <a:srgbClr val="A4A3A4"/>
          </p15:clr>
        </p15:guide>
        <p15:guide id="2" pos="28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2533"/>
    <a:srgbClr val="5D566A"/>
    <a:srgbClr val="635C5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autoAdjust="0"/>
    <p:restoredTop sz="94300" autoAdjust="0"/>
  </p:normalViewPr>
  <p:slideViewPr>
    <p:cSldViewPr snapToGrid="0" snapToObjects="1" showGuides="1">
      <p:cViewPr varScale="1">
        <p:scale>
          <a:sx n="133" d="100"/>
          <a:sy n="133" d="100"/>
        </p:scale>
        <p:origin x="1584" y="192"/>
      </p:cViewPr>
      <p:guideLst>
        <p:guide orient="horz" pos="2268"/>
        <p:guide pos="2832"/>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30" tIns="45714" rIns="91430" bIns="45714"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30" tIns="45714" rIns="91430" bIns="45714" rtlCol="0"/>
          <a:lstStyle>
            <a:lvl1pPr algn="r">
              <a:defRPr sz="1200"/>
            </a:lvl1pPr>
          </a:lstStyle>
          <a:p>
            <a:fld id="{13EAB001-375A-47A6-A0AF-DD7CD76DA757}" type="datetimeFigureOut">
              <a:rPr lang="en-GB" smtClean="0"/>
              <a:t>09/04/2022</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30" tIns="45714" rIns="91430" bIns="45714"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30" tIns="45714" rIns="91430" bIns="4571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4"/>
            <a:ext cx="2971800" cy="458787"/>
          </a:xfrm>
          <a:prstGeom prst="rect">
            <a:avLst/>
          </a:prstGeom>
        </p:spPr>
        <p:txBody>
          <a:bodyPr vert="horz" lIns="91430" tIns="45714" rIns="91430" bIns="45714"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4"/>
            <a:ext cx="2971800" cy="458787"/>
          </a:xfrm>
          <a:prstGeom prst="rect">
            <a:avLst/>
          </a:prstGeom>
        </p:spPr>
        <p:txBody>
          <a:bodyPr vert="horz" lIns="91430" tIns="45714" rIns="91430" bIns="45714" rtlCol="0" anchor="b"/>
          <a:lstStyle>
            <a:lvl1pPr algn="r">
              <a:defRPr sz="1200"/>
            </a:lvl1pPr>
          </a:lstStyle>
          <a:p>
            <a:fld id="{277664AB-0856-4F5B-BB7F-E2B601535189}" type="slidenum">
              <a:rPr lang="en-GB" smtClean="0"/>
              <a:t>‹#›</a:t>
            </a:fld>
            <a:endParaRPr lang="en-GB"/>
          </a:p>
        </p:txBody>
      </p:sp>
    </p:spTree>
    <p:extLst>
      <p:ext uri="{BB962C8B-B14F-4D97-AF65-F5344CB8AC3E}">
        <p14:creationId xmlns:p14="http://schemas.microsoft.com/office/powerpoint/2010/main" val="4145270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7664AB-0856-4F5B-BB7F-E2B601535189}" type="slidenum">
              <a:rPr lang="en-GB" smtClean="0"/>
              <a:t>1</a:t>
            </a:fld>
            <a:endParaRPr lang="en-GB"/>
          </a:p>
        </p:txBody>
      </p:sp>
    </p:spTree>
    <p:extLst>
      <p:ext uri="{BB962C8B-B14F-4D97-AF65-F5344CB8AC3E}">
        <p14:creationId xmlns:p14="http://schemas.microsoft.com/office/powerpoint/2010/main" val="3315325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7664AB-0856-4F5B-BB7F-E2B601535189}" type="slidenum">
              <a:rPr lang="en-GB" smtClean="0"/>
              <a:t>3</a:t>
            </a:fld>
            <a:endParaRPr lang="en-GB"/>
          </a:p>
        </p:txBody>
      </p:sp>
    </p:spTree>
    <p:extLst>
      <p:ext uri="{BB962C8B-B14F-4D97-AF65-F5344CB8AC3E}">
        <p14:creationId xmlns:p14="http://schemas.microsoft.com/office/powerpoint/2010/main" val="324829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38185A6-F7C7-2D4F-BA59-879D5B10606E}" type="datetimeFigureOut">
              <a:rPr lang="en-US" smtClean="0"/>
              <a:t>4/9/22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236570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8185A6-F7C7-2D4F-BA59-879D5B10606E}" type="datetimeFigureOut">
              <a:rPr lang="en-US" smtClean="0"/>
              <a:t>4/9/22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030998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8185A6-F7C7-2D4F-BA59-879D5B10606E}" type="datetimeFigureOut">
              <a:rPr lang="en-US" smtClean="0"/>
              <a:t>4/9/22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3621345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8185A6-F7C7-2D4F-BA59-879D5B10606E}" type="datetimeFigureOut">
              <a:rPr lang="en-US" smtClean="0"/>
              <a:t>4/9/22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444816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8185A6-F7C7-2D4F-BA59-879D5B10606E}" type="datetimeFigureOut">
              <a:rPr lang="en-US" smtClean="0"/>
              <a:t>4/9/22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549329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8185A6-F7C7-2D4F-BA59-879D5B10606E}" type="datetimeFigureOut">
              <a:rPr lang="en-US" smtClean="0"/>
              <a:t>4/9/22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761850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38185A6-F7C7-2D4F-BA59-879D5B10606E}" type="datetimeFigureOut">
              <a:rPr lang="en-US" smtClean="0"/>
              <a:t>4/9/22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3067773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8185A6-F7C7-2D4F-BA59-879D5B10606E}" type="datetimeFigureOut">
              <a:rPr lang="en-US" smtClean="0"/>
              <a:t>4/9/22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2053598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8185A6-F7C7-2D4F-BA59-879D5B10606E}" type="datetimeFigureOut">
              <a:rPr lang="en-US" smtClean="0"/>
              <a:t>4/9/22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349465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8185A6-F7C7-2D4F-BA59-879D5B10606E}" type="datetimeFigureOut">
              <a:rPr lang="en-US" smtClean="0"/>
              <a:t>4/9/22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198981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8185A6-F7C7-2D4F-BA59-879D5B10606E}" type="datetimeFigureOut">
              <a:rPr lang="en-US" smtClean="0"/>
              <a:t>4/9/22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3543553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8185A6-F7C7-2D4F-BA59-879D5B10606E}" type="datetimeFigureOut">
              <a:rPr lang="en-US" smtClean="0"/>
              <a:t>4/9/22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7CADE7-8AF0-0047-A886-C6347E3B1746}" type="slidenum">
              <a:rPr lang="en-US" smtClean="0"/>
              <a:t>‹#›</a:t>
            </a:fld>
            <a:endParaRPr lang="en-US"/>
          </a:p>
        </p:txBody>
      </p:sp>
    </p:spTree>
    <p:extLst>
      <p:ext uri="{BB962C8B-B14F-4D97-AF65-F5344CB8AC3E}">
        <p14:creationId xmlns:p14="http://schemas.microsoft.com/office/powerpoint/2010/main" val="1206373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400" dirty="0"/>
              <a:t>Welcome to the experiment! Please read the instructions carefully.</a:t>
            </a:r>
          </a:p>
          <a:p>
            <a:pPr marL="0" indent="0">
              <a:buNone/>
            </a:pPr>
            <a:endParaRPr lang="en-US" sz="2400" dirty="0"/>
          </a:p>
          <a:p>
            <a:pPr marL="0" indent="0">
              <a:buNone/>
            </a:pPr>
            <a:r>
              <a:rPr lang="en-US" sz="2400" dirty="0"/>
              <a:t>In this experiment, you will perform two tasks at a video-game casino. The entire experiment will take somewhere between 40 and 50 minutes.</a:t>
            </a:r>
          </a:p>
          <a:p>
            <a:pPr marL="0" indent="0">
              <a:buNone/>
            </a:pPr>
            <a:endParaRPr lang="en-US" sz="2400" dirty="0"/>
          </a:p>
          <a:p>
            <a:pPr marL="0" indent="0">
              <a:buNone/>
            </a:pPr>
            <a:r>
              <a:rPr lang="en-US" sz="2400" dirty="0"/>
              <a:t>You will receive a base-pay of £8.00 per hour with a possible bonus of 0 - £3, depending on your choices and response times.</a:t>
            </a:r>
          </a:p>
        </p:txBody>
      </p:sp>
    </p:spTree>
    <p:extLst>
      <p:ext uri="{BB962C8B-B14F-4D97-AF65-F5344CB8AC3E}">
        <p14:creationId xmlns:p14="http://schemas.microsoft.com/office/powerpoint/2010/main" val="2458577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3440"/>
            <a:ext cx="8229600" cy="5272723"/>
          </a:xfrm>
        </p:spPr>
        <p:txBody>
          <a:bodyPr>
            <a:normAutofit/>
          </a:bodyPr>
          <a:lstStyle/>
          <a:p>
            <a:r>
              <a:rPr lang="en-GB" sz="2400" dirty="0"/>
              <a:t>Great. As an attention check, there will be a few games like this in the task. For these, you’ll have to report the point value of a given banknote.</a:t>
            </a:r>
          </a:p>
          <a:p>
            <a:r>
              <a:rPr lang="en-GB" sz="2400" dirty="0"/>
              <a:t>Let’s now practice a few actual task games. For these, after seeing the point value of each banknote, you will be presented with a slot machine. </a:t>
            </a:r>
          </a:p>
          <a:p>
            <a:r>
              <a:rPr lang="en-GB" sz="2400" dirty="0"/>
              <a:t>Press ‘1’ to play the slot machine or ‘2’ to reject it. </a:t>
            </a:r>
          </a:p>
          <a:p>
            <a:r>
              <a:rPr lang="en-GB" sz="2400" dirty="0"/>
              <a:t>After this, based on your choice, you’ll get a banknote and either collect or lose points.</a:t>
            </a:r>
          </a:p>
        </p:txBody>
      </p:sp>
    </p:spTree>
    <p:extLst>
      <p:ext uri="{BB962C8B-B14F-4D97-AF65-F5344CB8AC3E}">
        <p14:creationId xmlns:p14="http://schemas.microsoft.com/office/powerpoint/2010/main" val="1337657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Practice real choice trials</a:t>
            </a:r>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936147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40"/>
            <a:ext cx="8229600" cy="5577524"/>
          </a:xfrm>
        </p:spPr>
        <p:txBody>
          <a:bodyPr>
            <a:normAutofit fontScale="92500" lnSpcReduction="10000"/>
          </a:bodyPr>
          <a:lstStyle/>
          <a:p>
            <a:r>
              <a:rPr lang="en-GB" dirty="0"/>
              <a:t>Great work!</a:t>
            </a:r>
          </a:p>
          <a:p>
            <a:r>
              <a:rPr lang="en-GB" dirty="0"/>
              <a:t>Your bonus will be affected both by the total number of points you collect as well as your performance on attention check questions. In terms of collecting banknotes, banknotes with positive point values add their points to your collection. Bank notes with negative point values take away points.</a:t>
            </a:r>
          </a:p>
          <a:p>
            <a:r>
              <a:rPr lang="en-GB" dirty="0"/>
              <a:t>You’ll need to pass a quiz on the instructions in order to move onto the task.</a:t>
            </a:r>
          </a:p>
          <a:p>
            <a:r>
              <a:rPr lang="en-GB" dirty="0"/>
              <a:t>Getting a question wrong will require you to re-read the instructions.</a:t>
            </a:r>
          </a:p>
        </p:txBody>
      </p:sp>
    </p:spTree>
    <p:extLst>
      <p:ext uri="{BB962C8B-B14F-4D97-AF65-F5344CB8AC3E}">
        <p14:creationId xmlns:p14="http://schemas.microsoft.com/office/powerpoint/2010/main" val="3875894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16143"/>
            <a:ext cx="4793669" cy="4625714"/>
          </a:xfrm>
        </p:spPr>
        <p:txBody>
          <a:bodyPr>
            <a:normAutofit/>
          </a:bodyPr>
          <a:lstStyle/>
          <a:p>
            <a:r>
              <a:rPr lang="en-US" sz="2400" dirty="0"/>
              <a:t>We’ll now provide instructions for the first task.</a:t>
            </a:r>
          </a:p>
          <a:p>
            <a:r>
              <a:rPr lang="en-US" sz="2400" dirty="0"/>
              <a:t>The casino you will visit uses </a:t>
            </a:r>
            <a:r>
              <a:rPr lang="en-US" sz="2400" b="1" dirty="0"/>
              <a:t>two</a:t>
            </a:r>
            <a:r>
              <a:rPr lang="en-US" sz="2400" dirty="0"/>
              <a:t> types of </a:t>
            </a:r>
            <a:r>
              <a:rPr lang="en-US" sz="2400" b="1" dirty="0"/>
              <a:t>banknotes</a:t>
            </a:r>
            <a:r>
              <a:rPr lang="en-US" sz="2400" dirty="0"/>
              <a:t> (shown on the right).</a:t>
            </a:r>
          </a:p>
          <a:p>
            <a:r>
              <a:rPr lang="en-US" sz="2400" dirty="0"/>
              <a:t>The casino also has </a:t>
            </a:r>
            <a:r>
              <a:rPr lang="en-US" sz="2400" b="1" dirty="0"/>
              <a:t>four</a:t>
            </a:r>
            <a:r>
              <a:rPr lang="en-US" sz="2400" dirty="0"/>
              <a:t> types of </a:t>
            </a:r>
            <a:r>
              <a:rPr lang="en-US" sz="2400" b="1" dirty="0"/>
              <a:t>slot machines</a:t>
            </a:r>
            <a:r>
              <a:rPr lang="en-US" sz="2400" dirty="0"/>
              <a:t>.</a:t>
            </a:r>
          </a:p>
          <a:p>
            <a:r>
              <a:rPr lang="en-US" sz="2400" dirty="0"/>
              <a:t>Playing a slot machine provides one of the two banknotes.</a:t>
            </a:r>
          </a:p>
          <a:p>
            <a:pPr marL="0" indent="0">
              <a:buNone/>
            </a:pPr>
            <a:endParaRPr lang="en-US" sz="2400" dirty="0"/>
          </a:p>
        </p:txBody>
      </p:sp>
      <p:sp>
        <p:nvSpPr>
          <p:cNvPr id="2" name="Rectangle 1"/>
          <p:cNvSpPr/>
          <p:nvPr/>
        </p:nvSpPr>
        <p:spPr>
          <a:xfrm>
            <a:off x="5701613" y="85171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Rectangle 13"/>
          <p:cNvSpPr/>
          <p:nvPr/>
        </p:nvSpPr>
        <p:spPr>
          <a:xfrm>
            <a:off x="7525244" y="86949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3" name="TextBox 22"/>
          <p:cNvSpPr txBox="1"/>
          <p:nvPr/>
        </p:nvSpPr>
        <p:spPr>
          <a:xfrm>
            <a:off x="5511064" y="498549"/>
            <a:ext cx="2602351" cy="369332"/>
          </a:xfrm>
          <a:prstGeom prst="rect">
            <a:avLst/>
          </a:prstGeom>
          <a:noFill/>
        </p:spPr>
        <p:txBody>
          <a:bodyPr wrap="square" rtlCol="0">
            <a:spAutoFit/>
          </a:bodyPr>
          <a:lstStyle/>
          <a:p>
            <a:r>
              <a:rPr lang="en-GB" dirty="0"/>
              <a:t>SCISSORS Banknote</a:t>
            </a:r>
          </a:p>
        </p:txBody>
      </p:sp>
      <p:sp>
        <p:nvSpPr>
          <p:cNvPr id="24" name="TextBox 23"/>
          <p:cNvSpPr txBox="1"/>
          <p:nvPr/>
        </p:nvSpPr>
        <p:spPr>
          <a:xfrm>
            <a:off x="7409247" y="537539"/>
            <a:ext cx="1850065" cy="369332"/>
          </a:xfrm>
          <a:prstGeom prst="rect">
            <a:avLst/>
          </a:prstGeom>
          <a:noFill/>
        </p:spPr>
        <p:txBody>
          <a:bodyPr wrap="square" rtlCol="0">
            <a:spAutoFit/>
          </a:bodyPr>
          <a:lstStyle/>
          <a:p>
            <a:r>
              <a:rPr lang="en-GB" dirty="0"/>
              <a:t>GIRL Banknote</a:t>
            </a:r>
          </a:p>
        </p:txBody>
      </p:sp>
      <p:sp>
        <p:nvSpPr>
          <p:cNvPr id="27" name="Rectangle 26"/>
          <p:cNvSpPr/>
          <p:nvPr/>
        </p:nvSpPr>
        <p:spPr>
          <a:xfrm>
            <a:off x="7461630" y="524453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3705" y="5429284"/>
            <a:ext cx="1082913" cy="1082913"/>
          </a:xfrm>
          <a:prstGeom prst="rect">
            <a:avLst/>
          </a:prstGeom>
        </p:spPr>
      </p:pic>
      <p:sp>
        <p:nvSpPr>
          <p:cNvPr id="29" name="Rectangle 28"/>
          <p:cNvSpPr/>
          <p:nvPr/>
        </p:nvSpPr>
        <p:spPr>
          <a:xfrm>
            <a:off x="5740863" y="3021024"/>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2735" y="3210691"/>
            <a:ext cx="1080000" cy="1080000"/>
          </a:xfrm>
          <a:prstGeom prst="rect">
            <a:avLst/>
          </a:prstGeom>
        </p:spPr>
      </p:pic>
      <p:sp>
        <p:nvSpPr>
          <p:cNvPr id="32" name="Rectangle 31"/>
          <p:cNvSpPr/>
          <p:nvPr/>
        </p:nvSpPr>
        <p:spPr>
          <a:xfrm>
            <a:off x="7530019" y="3084740"/>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4" name="Picture 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13713" y="3295022"/>
            <a:ext cx="1080000" cy="1080000"/>
          </a:xfrm>
          <a:prstGeom prst="rect">
            <a:avLst/>
          </a:prstGeom>
        </p:spPr>
      </p:pic>
      <p:sp>
        <p:nvSpPr>
          <p:cNvPr id="35" name="Rectangle 34"/>
          <p:cNvSpPr/>
          <p:nvPr/>
        </p:nvSpPr>
        <p:spPr>
          <a:xfrm>
            <a:off x="5806951" y="525977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7" name="Picture 3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86951" y="5484222"/>
            <a:ext cx="1080000" cy="1080000"/>
          </a:xfrm>
          <a:prstGeom prst="rect">
            <a:avLst/>
          </a:prstGeom>
        </p:spPr>
      </p:pic>
      <p:sp>
        <p:nvSpPr>
          <p:cNvPr id="38" name="TextBox 37"/>
          <p:cNvSpPr txBox="1"/>
          <p:nvPr/>
        </p:nvSpPr>
        <p:spPr>
          <a:xfrm>
            <a:off x="7530019" y="2455188"/>
            <a:ext cx="1603171" cy="646331"/>
          </a:xfrm>
          <a:prstGeom prst="rect">
            <a:avLst/>
          </a:prstGeom>
          <a:noFill/>
        </p:spPr>
        <p:txBody>
          <a:bodyPr wrap="square" rtlCol="0">
            <a:spAutoFit/>
          </a:bodyPr>
          <a:lstStyle/>
          <a:p>
            <a:r>
              <a:rPr lang="en-GB" dirty="0"/>
              <a:t>HAND </a:t>
            </a:r>
          </a:p>
          <a:p>
            <a:r>
              <a:rPr lang="en-GB" dirty="0"/>
              <a:t>Machine</a:t>
            </a:r>
          </a:p>
        </p:txBody>
      </p:sp>
      <p:sp>
        <p:nvSpPr>
          <p:cNvPr id="39" name="TextBox 38"/>
          <p:cNvSpPr txBox="1"/>
          <p:nvPr/>
        </p:nvSpPr>
        <p:spPr>
          <a:xfrm>
            <a:off x="5731266" y="2371046"/>
            <a:ext cx="1603171" cy="646331"/>
          </a:xfrm>
          <a:prstGeom prst="rect">
            <a:avLst/>
          </a:prstGeom>
          <a:noFill/>
        </p:spPr>
        <p:txBody>
          <a:bodyPr wrap="square" rtlCol="0">
            <a:spAutoFit/>
          </a:bodyPr>
          <a:lstStyle/>
          <a:p>
            <a:r>
              <a:rPr lang="en-GB" dirty="0"/>
              <a:t>BUTTERFLY </a:t>
            </a:r>
          </a:p>
          <a:p>
            <a:r>
              <a:rPr lang="en-GB" dirty="0"/>
              <a:t>Machine</a:t>
            </a:r>
          </a:p>
        </p:txBody>
      </p:sp>
      <p:sp>
        <p:nvSpPr>
          <p:cNvPr id="40" name="TextBox 39"/>
          <p:cNvSpPr txBox="1"/>
          <p:nvPr/>
        </p:nvSpPr>
        <p:spPr>
          <a:xfrm>
            <a:off x="5786020" y="4598201"/>
            <a:ext cx="1603171" cy="646331"/>
          </a:xfrm>
          <a:prstGeom prst="rect">
            <a:avLst/>
          </a:prstGeom>
          <a:noFill/>
        </p:spPr>
        <p:txBody>
          <a:bodyPr wrap="square" rtlCol="0">
            <a:spAutoFit/>
          </a:bodyPr>
          <a:lstStyle/>
          <a:p>
            <a:r>
              <a:rPr lang="en-GB" dirty="0"/>
              <a:t>ZEBRA </a:t>
            </a:r>
          </a:p>
          <a:p>
            <a:r>
              <a:rPr lang="en-GB" dirty="0"/>
              <a:t>Machine</a:t>
            </a:r>
          </a:p>
        </p:txBody>
      </p:sp>
      <p:sp>
        <p:nvSpPr>
          <p:cNvPr id="41" name="TextBox 40"/>
          <p:cNvSpPr txBox="1"/>
          <p:nvPr/>
        </p:nvSpPr>
        <p:spPr>
          <a:xfrm>
            <a:off x="7485233" y="4620196"/>
            <a:ext cx="1603171" cy="646331"/>
          </a:xfrm>
          <a:prstGeom prst="rect">
            <a:avLst/>
          </a:prstGeom>
          <a:noFill/>
        </p:spPr>
        <p:txBody>
          <a:bodyPr wrap="square" rtlCol="0">
            <a:spAutoFit/>
          </a:bodyPr>
          <a:lstStyle/>
          <a:p>
            <a:r>
              <a:rPr lang="en-GB" dirty="0"/>
              <a:t>PEPPER </a:t>
            </a:r>
          </a:p>
          <a:p>
            <a:r>
              <a:rPr lang="en-GB" dirty="0"/>
              <a:t>Machine</a:t>
            </a:r>
          </a:p>
        </p:txBody>
      </p:sp>
      <p:sp>
        <p:nvSpPr>
          <p:cNvPr id="7" name="Rectangle 6"/>
          <p:cNvSpPr/>
          <p:nvPr/>
        </p:nvSpPr>
        <p:spPr>
          <a:xfrm>
            <a:off x="5638290" y="1933126"/>
            <a:ext cx="1805687" cy="369332"/>
          </a:xfrm>
          <a:prstGeom prst="rect">
            <a:avLst/>
          </a:prstGeom>
        </p:spPr>
        <p:txBody>
          <a:bodyPr wrap="none">
            <a:spAutoFit/>
          </a:bodyPr>
          <a:lstStyle/>
          <a:p>
            <a:r>
              <a:rPr lang="en-GB" b="1" dirty="0"/>
              <a:t>SLOT MACHINES</a:t>
            </a:r>
            <a:r>
              <a:rPr lang="en-GB" dirty="0"/>
              <a:t>:</a:t>
            </a:r>
          </a:p>
        </p:txBody>
      </p:sp>
      <p:sp>
        <p:nvSpPr>
          <p:cNvPr id="42" name="Rectangle 41"/>
          <p:cNvSpPr/>
          <p:nvPr/>
        </p:nvSpPr>
        <p:spPr>
          <a:xfrm>
            <a:off x="5415189" y="243543"/>
            <a:ext cx="1428661" cy="369332"/>
          </a:xfrm>
          <a:prstGeom prst="rect">
            <a:avLst/>
          </a:prstGeom>
        </p:spPr>
        <p:txBody>
          <a:bodyPr wrap="none">
            <a:spAutoFit/>
          </a:bodyPr>
          <a:lstStyle/>
          <a:p>
            <a:r>
              <a:rPr lang="en-GB" b="1" dirty="0"/>
              <a:t>BANKNOTES</a:t>
            </a:r>
            <a:r>
              <a:rPr lang="en-GB" dirty="0"/>
              <a:t>:</a:t>
            </a:r>
          </a:p>
        </p:txBody>
      </p:sp>
      <p:pic>
        <p:nvPicPr>
          <p:cNvPr id="30" name="Picture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24706" y="928496"/>
            <a:ext cx="684000" cy="684000"/>
          </a:xfrm>
          <a:prstGeom prst="rect">
            <a:avLst/>
          </a:prstGeom>
        </p:spPr>
      </p:pic>
      <p:pic>
        <p:nvPicPr>
          <p:cNvPr id="25" name="Picture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26975" y="919539"/>
            <a:ext cx="684000" cy="684000"/>
          </a:xfrm>
          <a:prstGeom prst="rect">
            <a:avLst/>
          </a:prstGeom>
        </p:spPr>
      </p:pic>
    </p:spTree>
    <p:extLst>
      <p:ext uri="{BB962C8B-B14F-4D97-AF65-F5344CB8AC3E}">
        <p14:creationId xmlns:p14="http://schemas.microsoft.com/office/powerpoint/2010/main" val="2996114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2"/>
          <p:cNvSpPr txBox="1">
            <a:spLocks/>
          </p:cNvSpPr>
          <p:nvPr/>
        </p:nvSpPr>
        <p:spPr>
          <a:xfrm>
            <a:off x="408561" y="79091"/>
            <a:ext cx="8550613" cy="681003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t>Each slot machine can lead to either of the two banknotes, however, the </a:t>
            </a:r>
            <a:r>
              <a:rPr lang="en-US" sz="2400" b="1" dirty="0"/>
              <a:t>chances </a:t>
            </a:r>
            <a:r>
              <a:rPr lang="en-US" sz="2400" dirty="0"/>
              <a:t>that a given </a:t>
            </a:r>
            <a:r>
              <a:rPr lang="en-US" sz="2400" b="1" dirty="0"/>
              <a:t>slot-machine</a:t>
            </a:r>
            <a:r>
              <a:rPr lang="en-US" sz="2400" dirty="0"/>
              <a:t> provides a given </a:t>
            </a:r>
            <a:r>
              <a:rPr lang="en-US" sz="2400" b="1" dirty="0"/>
              <a:t>banknote</a:t>
            </a:r>
            <a:r>
              <a:rPr lang="en-US" sz="2400" dirty="0"/>
              <a:t> are different for the different slot machines.</a:t>
            </a:r>
          </a:p>
          <a:p>
            <a:r>
              <a:rPr lang="en-US" sz="2400" dirty="0"/>
              <a:t>The purpose of this first task is for you to learn the chances each slot machine provides either of the banknotes.</a:t>
            </a:r>
          </a:p>
          <a:p>
            <a:r>
              <a:rPr lang="en-US" sz="2400" dirty="0"/>
              <a:t>On the next slide we will show you a schematic that displays the </a:t>
            </a:r>
            <a:r>
              <a:rPr lang="en-US" sz="2400" b="1" dirty="0"/>
              <a:t>chances</a:t>
            </a:r>
            <a:r>
              <a:rPr lang="en-US" sz="2400" dirty="0"/>
              <a:t> of </a:t>
            </a:r>
            <a:r>
              <a:rPr lang="en-US" sz="2400" b="1" dirty="0"/>
              <a:t>each</a:t>
            </a:r>
            <a:r>
              <a:rPr lang="en-US" sz="2400" dirty="0"/>
              <a:t> </a:t>
            </a:r>
            <a:r>
              <a:rPr lang="en-US" sz="2400" b="1" dirty="0"/>
              <a:t>slot machine providing either banknote</a:t>
            </a:r>
            <a:r>
              <a:rPr lang="en-US" sz="2400" dirty="0"/>
              <a:t>. Please study this schematic.</a:t>
            </a:r>
          </a:p>
          <a:p>
            <a:r>
              <a:rPr lang="en-US" sz="2400" dirty="0"/>
              <a:t>You will then take a quiz in which you will be shown a given slot machine and a given banknote. You will be required to press a number key to indicate the chances that that slot machine would provide that banknote.</a:t>
            </a:r>
          </a:p>
          <a:p>
            <a:r>
              <a:rPr lang="en-US" sz="2400" dirty="0"/>
              <a:t>We will repeat this quiz 2 times so that you will be able to fully learn the chance of each slot machine providing either banknote.  Your bonus for this task will be proportional to the total number of quiz questions you answer correctly. Please try to get as many questions correct as you can.</a:t>
            </a:r>
          </a:p>
        </p:txBody>
      </p:sp>
    </p:spTree>
    <p:extLst>
      <p:ext uri="{BB962C8B-B14F-4D97-AF65-F5344CB8AC3E}">
        <p14:creationId xmlns:p14="http://schemas.microsoft.com/office/powerpoint/2010/main" val="804146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6454307" y="3899593"/>
            <a:ext cx="1332000" cy="1332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3877" y="4078110"/>
            <a:ext cx="1080000" cy="1080000"/>
          </a:xfrm>
          <a:prstGeom prst="rect">
            <a:avLst/>
          </a:prstGeom>
        </p:spPr>
      </p:pic>
      <p:cxnSp>
        <p:nvCxnSpPr>
          <p:cNvPr id="20" name="Straight Arrow Connector 19"/>
          <p:cNvCxnSpPr/>
          <p:nvPr/>
        </p:nvCxnSpPr>
        <p:spPr>
          <a:xfrm flipH="1">
            <a:off x="6277306" y="5234149"/>
            <a:ext cx="731520" cy="5908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7357666" y="5234592"/>
            <a:ext cx="730800" cy="590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Rectangle 21"/>
          <p:cNvSpPr/>
          <p:nvPr/>
        </p:nvSpPr>
        <p:spPr>
          <a:xfrm>
            <a:off x="6145236" y="5253439"/>
            <a:ext cx="583814" cy="369332"/>
          </a:xfrm>
          <a:prstGeom prst="rect">
            <a:avLst/>
          </a:prstGeom>
        </p:spPr>
        <p:txBody>
          <a:bodyPr wrap="none">
            <a:spAutoFit/>
          </a:bodyPr>
          <a:lstStyle/>
          <a:p>
            <a:r>
              <a:rPr lang="en-US" dirty="0"/>
              <a:t>80%</a:t>
            </a:r>
            <a:endParaRPr lang="en-GB" dirty="0"/>
          </a:p>
        </p:txBody>
      </p:sp>
      <p:sp>
        <p:nvSpPr>
          <p:cNvPr id="23" name="Rectangle 22"/>
          <p:cNvSpPr/>
          <p:nvPr/>
        </p:nvSpPr>
        <p:spPr>
          <a:xfrm>
            <a:off x="7822074" y="5253439"/>
            <a:ext cx="583814" cy="369332"/>
          </a:xfrm>
          <a:prstGeom prst="rect">
            <a:avLst/>
          </a:prstGeom>
        </p:spPr>
        <p:txBody>
          <a:bodyPr wrap="none">
            <a:spAutoFit/>
          </a:bodyPr>
          <a:lstStyle/>
          <a:p>
            <a:r>
              <a:rPr lang="en-US" dirty="0"/>
              <a:t>20%</a:t>
            </a:r>
            <a:endParaRPr lang="en-GB" dirty="0"/>
          </a:p>
        </p:txBody>
      </p:sp>
      <p:sp>
        <p:nvSpPr>
          <p:cNvPr id="24" name="Rectangle 23"/>
          <p:cNvSpPr/>
          <p:nvPr/>
        </p:nvSpPr>
        <p:spPr>
          <a:xfrm>
            <a:off x="5332747" y="5981047"/>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5840" y="6100028"/>
            <a:ext cx="684000" cy="684000"/>
          </a:xfrm>
          <a:prstGeom prst="rect">
            <a:avLst/>
          </a:prstGeom>
        </p:spPr>
      </p:pic>
      <p:sp>
        <p:nvSpPr>
          <p:cNvPr id="27" name="Rectangle 26"/>
          <p:cNvSpPr/>
          <p:nvPr/>
        </p:nvSpPr>
        <p:spPr>
          <a:xfrm>
            <a:off x="7220534" y="597964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9" name="Pictur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2265" y="6071892"/>
            <a:ext cx="684000" cy="684000"/>
          </a:xfrm>
          <a:prstGeom prst="rect">
            <a:avLst/>
          </a:prstGeom>
        </p:spPr>
      </p:pic>
      <p:sp>
        <p:nvSpPr>
          <p:cNvPr id="30" name="Rectangle 29"/>
          <p:cNvSpPr/>
          <p:nvPr/>
        </p:nvSpPr>
        <p:spPr>
          <a:xfrm>
            <a:off x="1161595" y="3910779"/>
            <a:ext cx="1332000" cy="1332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12186" y="4064923"/>
            <a:ext cx="1082913" cy="1082913"/>
          </a:xfrm>
          <a:prstGeom prst="rect">
            <a:avLst/>
          </a:prstGeom>
        </p:spPr>
      </p:pic>
      <p:cxnSp>
        <p:nvCxnSpPr>
          <p:cNvPr id="32" name="Straight Arrow Connector 31"/>
          <p:cNvCxnSpPr/>
          <p:nvPr/>
        </p:nvCxnSpPr>
        <p:spPr>
          <a:xfrm flipH="1">
            <a:off x="879739" y="5229708"/>
            <a:ext cx="731520" cy="590843"/>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1960099" y="5230151"/>
            <a:ext cx="730800" cy="590400"/>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597563" y="5220863"/>
            <a:ext cx="583814" cy="369332"/>
          </a:xfrm>
          <a:prstGeom prst="rect">
            <a:avLst/>
          </a:prstGeom>
        </p:spPr>
        <p:txBody>
          <a:bodyPr wrap="none">
            <a:spAutoFit/>
          </a:bodyPr>
          <a:lstStyle/>
          <a:p>
            <a:r>
              <a:rPr lang="en-US" dirty="0"/>
              <a:t>60%</a:t>
            </a:r>
            <a:endParaRPr lang="en-GB" dirty="0"/>
          </a:p>
        </p:txBody>
      </p:sp>
      <p:sp>
        <p:nvSpPr>
          <p:cNvPr id="35" name="Rectangle 34"/>
          <p:cNvSpPr/>
          <p:nvPr/>
        </p:nvSpPr>
        <p:spPr>
          <a:xfrm>
            <a:off x="2354167" y="5234930"/>
            <a:ext cx="583814" cy="369332"/>
          </a:xfrm>
          <a:prstGeom prst="rect">
            <a:avLst/>
          </a:prstGeom>
        </p:spPr>
        <p:txBody>
          <a:bodyPr wrap="none">
            <a:spAutoFit/>
          </a:bodyPr>
          <a:lstStyle/>
          <a:p>
            <a:r>
              <a:rPr lang="en-US" dirty="0"/>
              <a:t>40%</a:t>
            </a:r>
            <a:endParaRPr lang="en-GB" dirty="0"/>
          </a:p>
        </p:txBody>
      </p:sp>
      <p:sp>
        <p:nvSpPr>
          <p:cNvPr id="36" name="Rectangle 35"/>
          <p:cNvSpPr/>
          <p:nvPr/>
        </p:nvSpPr>
        <p:spPr>
          <a:xfrm>
            <a:off x="398747" y="593456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8" name="Picture 3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840" y="6053550"/>
            <a:ext cx="684000" cy="684000"/>
          </a:xfrm>
          <a:prstGeom prst="rect">
            <a:avLst/>
          </a:prstGeom>
        </p:spPr>
      </p:pic>
      <p:sp>
        <p:nvSpPr>
          <p:cNvPr id="39" name="Rectangle 38"/>
          <p:cNvSpPr/>
          <p:nvPr/>
        </p:nvSpPr>
        <p:spPr>
          <a:xfrm>
            <a:off x="2060445" y="5937615"/>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41" name="Picture 4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8474" y="6009615"/>
            <a:ext cx="684000" cy="684000"/>
          </a:xfrm>
          <a:prstGeom prst="rect">
            <a:avLst/>
          </a:prstGeom>
        </p:spPr>
      </p:pic>
      <p:sp>
        <p:nvSpPr>
          <p:cNvPr id="42" name="Rectangle 41"/>
          <p:cNvSpPr/>
          <p:nvPr/>
        </p:nvSpPr>
        <p:spPr>
          <a:xfrm>
            <a:off x="6619029" y="740116"/>
            <a:ext cx="1332000" cy="1332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44" name="Straight Arrow Connector 43"/>
          <p:cNvCxnSpPr/>
          <p:nvPr/>
        </p:nvCxnSpPr>
        <p:spPr>
          <a:xfrm flipH="1">
            <a:off x="6442028" y="2074672"/>
            <a:ext cx="731520" cy="5908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7522388" y="2075115"/>
            <a:ext cx="730800" cy="590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6" name="Rectangle 45"/>
          <p:cNvSpPr/>
          <p:nvPr/>
        </p:nvSpPr>
        <p:spPr>
          <a:xfrm>
            <a:off x="6309958" y="2093962"/>
            <a:ext cx="583814" cy="369332"/>
          </a:xfrm>
          <a:prstGeom prst="rect">
            <a:avLst/>
          </a:prstGeom>
        </p:spPr>
        <p:txBody>
          <a:bodyPr wrap="none">
            <a:spAutoFit/>
          </a:bodyPr>
          <a:lstStyle/>
          <a:p>
            <a:r>
              <a:rPr lang="en-US" dirty="0"/>
              <a:t>40%</a:t>
            </a:r>
            <a:endParaRPr lang="en-GB" dirty="0"/>
          </a:p>
        </p:txBody>
      </p:sp>
      <p:sp>
        <p:nvSpPr>
          <p:cNvPr id="47" name="Rectangle 46"/>
          <p:cNvSpPr/>
          <p:nvPr/>
        </p:nvSpPr>
        <p:spPr>
          <a:xfrm>
            <a:off x="7986796" y="2093962"/>
            <a:ext cx="583814" cy="369332"/>
          </a:xfrm>
          <a:prstGeom prst="rect">
            <a:avLst/>
          </a:prstGeom>
        </p:spPr>
        <p:txBody>
          <a:bodyPr wrap="none">
            <a:spAutoFit/>
          </a:bodyPr>
          <a:lstStyle/>
          <a:p>
            <a:r>
              <a:rPr lang="en-US" dirty="0"/>
              <a:t>60%</a:t>
            </a:r>
            <a:endParaRPr lang="en-GB" dirty="0"/>
          </a:p>
        </p:txBody>
      </p:sp>
      <p:sp>
        <p:nvSpPr>
          <p:cNvPr id="48" name="Rectangle 47"/>
          <p:cNvSpPr/>
          <p:nvPr/>
        </p:nvSpPr>
        <p:spPr>
          <a:xfrm>
            <a:off x="5497469" y="282157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50" name="Picture 4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0562" y="2940551"/>
            <a:ext cx="684000" cy="684000"/>
          </a:xfrm>
          <a:prstGeom prst="rect">
            <a:avLst/>
          </a:prstGeom>
        </p:spPr>
      </p:pic>
      <p:sp>
        <p:nvSpPr>
          <p:cNvPr id="51" name="Rectangle 50"/>
          <p:cNvSpPr/>
          <p:nvPr/>
        </p:nvSpPr>
        <p:spPr>
          <a:xfrm>
            <a:off x="7385256" y="2820163"/>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53" name="Picture 5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86987" y="2912415"/>
            <a:ext cx="684000" cy="684000"/>
          </a:xfrm>
          <a:prstGeom prst="rect">
            <a:avLst/>
          </a:prstGeom>
        </p:spPr>
      </p:pic>
      <p:sp>
        <p:nvSpPr>
          <p:cNvPr id="54" name="Rectangle 53"/>
          <p:cNvSpPr/>
          <p:nvPr/>
        </p:nvSpPr>
        <p:spPr>
          <a:xfrm>
            <a:off x="1170675" y="692940"/>
            <a:ext cx="1332000" cy="1332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56" name="Straight Arrow Connector 55"/>
          <p:cNvCxnSpPr/>
          <p:nvPr/>
        </p:nvCxnSpPr>
        <p:spPr>
          <a:xfrm flipH="1">
            <a:off x="927729" y="2089695"/>
            <a:ext cx="731520" cy="590843"/>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a:off x="2008089" y="2090138"/>
            <a:ext cx="730800" cy="590400"/>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sp>
        <p:nvSpPr>
          <p:cNvPr id="58" name="Rectangle 57"/>
          <p:cNvSpPr/>
          <p:nvPr/>
        </p:nvSpPr>
        <p:spPr>
          <a:xfrm>
            <a:off x="645553" y="2080850"/>
            <a:ext cx="583814" cy="369332"/>
          </a:xfrm>
          <a:prstGeom prst="rect">
            <a:avLst/>
          </a:prstGeom>
        </p:spPr>
        <p:txBody>
          <a:bodyPr wrap="none">
            <a:spAutoFit/>
          </a:bodyPr>
          <a:lstStyle/>
          <a:p>
            <a:r>
              <a:rPr lang="en-US" dirty="0"/>
              <a:t>20%</a:t>
            </a:r>
            <a:endParaRPr lang="en-GB" dirty="0"/>
          </a:p>
        </p:txBody>
      </p:sp>
      <p:sp>
        <p:nvSpPr>
          <p:cNvPr id="59" name="Rectangle 58"/>
          <p:cNvSpPr/>
          <p:nvPr/>
        </p:nvSpPr>
        <p:spPr>
          <a:xfrm>
            <a:off x="2402157" y="2094917"/>
            <a:ext cx="583814" cy="369332"/>
          </a:xfrm>
          <a:prstGeom prst="rect">
            <a:avLst/>
          </a:prstGeom>
        </p:spPr>
        <p:txBody>
          <a:bodyPr wrap="none">
            <a:spAutoFit/>
          </a:bodyPr>
          <a:lstStyle/>
          <a:p>
            <a:r>
              <a:rPr lang="en-US" dirty="0"/>
              <a:t>80%</a:t>
            </a:r>
            <a:endParaRPr lang="en-GB" dirty="0"/>
          </a:p>
        </p:txBody>
      </p:sp>
      <p:sp>
        <p:nvSpPr>
          <p:cNvPr id="60" name="Rectangle 59"/>
          <p:cNvSpPr/>
          <p:nvPr/>
        </p:nvSpPr>
        <p:spPr>
          <a:xfrm>
            <a:off x="446737" y="278482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62" name="Picture 6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30" y="2913537"/>
            <a:ext cx="684000" cy="684000"/>
          </a:xfrm>
          <a:prstGeom prst="rect">
            <a:avLst/>
          </a:prstGeom>
        </p:spPr>
      </p:pic>
      <p:sp>
        <p:nvSpPr>
          <p:cNvPr id="63" name="Rectangle 62"/>
          <p:cNvSpPr/>
          <p:nvPr/>
        </p:nvSpPr>
        <p:spPr>
          <a:xfrm>
            <a:off x="2108435" y="2787875"/>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65" name="Picture 6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46464" y="2869602"/>
            <a:ext cx="684000" cy="684000"/>
          </a:xfrm>
          <a:prstGeom prst="rect">
            <a:avLst/>
          </a:prstGeom>
        </p:spPr>
      </p:pic>
      <p:pic>
        <p:nvPicPr>
          <p:cNvPr id="66" name="Picture 6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76727" y="886422"/>
            <a:ext cx="1080000" cy="1080000"/>
          </a:xfrm>
          <a:prstGeom prst="rect">
            <a:avLst/>
          </a:prstGeom>
        </p:spPr>
      </p:pic>
      <p:pic>
        <p:nvPicPr>
          <p:cNvPr id="67" name="Picture 6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21572" y="857503"/>
            <a:ext cx="1080000" cy="1080000"/>
          </a:xfrm>
          <a:prstGeom prst="rect">
            <a:avLst/>
          </a:prstGeom>
        </p:spPr>
      </p:pic>
      <p:sp>
        <p:nvSpPr>
          <p:cNvPr id="68" name="Rectangle 67"/>
          <p:cNvSpPr/>
          <p:nvPr/>
        </p:nvSpPr>
        <p:spPr>
          <a:xfrm>
            <a:off x="336407" y="17295"/>
            <a:ext cx="8239594" cy="646331"/>
          </a:xfrm>
          <a:prstGeom prst="rect">
            <a:avLst/>
          </a:prstGeom>
        </p:spPr>
        <p:txBody>
          <a:bodyPr wrap="square">
            <a:spAutoFit/>
          </a:bodyPr>
          <a:lstStyle/>
          <a:p>
            <a:r>
              <a:rPr lang="en-US" dirty="0"/>
              <a:t>This schematic shows the chances that each slot machine provides either banknote.</a:t>
            </a:r>
          </a:p>
          <a:p>
            <a:r>
              <a:rPr lang="en-US" dirty="0"/>
              <a:t>Please study it. When you are ready press Next to take a quiz.</a:t>
            </a:r>
          </a:p>
        </p:txBody>
      </p:sp>
    </p:spTree>
    <p:extLst>
      <p:ext uri="{BB962C8B-B14F-4D97-AF65-F5344CB8AC3E}">
        <p14:creationId xmlns:p14="http://schemas.microsoft.com/office/powerpoint/2010/main" val="1517627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337626"/>
            <a:ext cx="4438356" cy="5788538"/>
          </a:xfrm>
        </p:spPr>
        <p:txBody>
          <a:bodyPr>
            <a:normAutofit/>
          </a:bodyPr>
          <a:lstStyle/>
          <a:p>
            <a:pPr algn="just"/>
            <a:r>
              <a:rPr lang="en-GB" sz="2200" dirty="0"/>
              <a:t>Great work! We’ll now continue to the second task. </a:t>
            </a:r>
          </a:p>
          <a:p>
            <a:pPr algn="just"/>
            <a:r>
              <a:rPr lang="en-GB" sz="2200" dirty="0"/>
              <a:t>In this task you’ll play a game at the casino.</a:t>
            </a:r>
          </a:p>
          <a:p>
            <a:pPr algn="just"/>
            <a:r>
              <a:rPr lang="en-GB" sz="2200" dirty="0"/>
              <a:t>This game will use the same two banknotes you just saw before but </a:t>
            </a:r>
            <a:r>
              <a:rPr lang="en-GB" sz="2200" b="1" dirty="0"/>
              <a:t>will also have a third type of banknote </a:t>
            </a:r>
            <a:r>
              <a:rPr lang="en-GB" sz="2200" dirty="0"/>
              <a:t>(shown on the right).</a:t>
            </a:r>
          </a:p>
          <a:p>
            <a:pPr algn="just"/>
            <a:r>
              <a:rPr lang="en-GB" sz="2200" dirty="0"/>
              <a:t>It will use the same four slot machines as the last task.</a:t>
            </a:r>
          </a:p>
          <a:p>
            <a:pPr algn="just"/>
            <a:r>
              <a:rPr lang="en-GB" sz="2200" dirty="0"/>
              <a:t>On each decision, you’ll collect one of these banknotes.</a:t>
            </a:r>
          </a:p>
        </p:txBody>
      </p:sp>
      <p:sp>
        <p:nvSpPr>
          <p:cNvPr id="4" name="Rectangle 3"/>
          <p:cNvSpPr/>
          <p:nvPr/>
        </p:nvSpPr>
        <p:spPr>
          <a:xfrm>
            <a:off x="5847217" y="2584152"/>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 name="Rectangle 4"/>
          <p:cNvSpPr/>
          <p:nvPr/>
        </p:nvSpPr>
        <p:spPr>
          <a:xfrm>
            <a:off x="5820461" y="1355007"/>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p:cNvSpPr txBox="1"/>
          <p:nvPr/>
        </p:nvSpPr>
        <p:spPr>
          <a:xfrm>
            <a:off x="6734080" y="2812681"/>
            <a:ext cx="577929" cy="369332"/>
          </a:xfrm>
          <a:prstGeom prst="rect">
            <a:avLst/>
          </a:prstGeom>
          <a:noFill/>
        </p:spPr>
        <p:txBody>
          <a:bodyPr wrap="square" rtlCol="0">
            <a:spAutoFit/>
          </a:bodyPr>
          <a:lstStyle/>
          <a:p>
            <a:r>
              <a:rPr lang="en-GB" dirty="0">
                <a:solidFill>
                  <a:srgbClr val="FFFF00"/>
                </a:solidFill>
              </a:rPr>
              <a:t>XX</a:t>
            </a:r>
          </a:p>
        </p:txBody>
      </p:sp>
      <p:sp>
        <p:nvSpPr>
          <p:cNvPr id="7" name="TextBox 6"/>
          <p:cNvSpPr txBox="1"/>
          <p:nvPr/>
        </p:nvSpPr>
        <p:spPr>
          <a:xfrm>
            <a:off x="6680362" y="1590067"/>
            <a:ext cx="577929" cy="369332"/>
          </a:xfrm>
          <a:prstGeom prst="rect">
            <a:avLst/>
          </a:prstGeom>
          <a:noFill/>
        </p:spPr>
        <p:txBody>
          <a:bodyPr wrap="square" rtlCol="0">
            <a:spAutoFit/>
          </a:bodyPr>
          <a:lstStyle/>
          <a:p>
            <a:r>
              <a:rPr lang="en-GB" dirty="0">
                <a:solidFill>
                  <a:srgbClr val="FFFF00"/>
                </a:solidFill>
              </a:rPr>
              <a:t>XX</a:t>
            </a:r>
          </a:p>
        </p:txBody>
      </p:sp>
      <p:sp>
        <p:nvSpPr>
          <p:cNvPr id="8" name="TextBox 7"/>
          <p:cNvSpPr txBox="1"/>
          <p:nvPr/>
        </p:nvSpPr>
        <p:spPr>
          <a:xfrm>
            <a:off x="5666769" y="2171511"/>
            <a:ext cx="2065048" cy="369332"/>
          </a:xfrm>
          <a:prstGeom prst="rect">
            <a:avLst/>
          </a:prstGeom>
          <a:noFill/>
        </p:spPr>
        <p:txBody>
          <a:bodyPr wrap="square" rtlCol="0">
            <a:spAutoFit/>
          </a:bodyPr>
          <a:lstStyle/>
          <a:p>
            <a:r>
              <a:rPr lang="en-GB" dirty="0"/>
              <a:t>SCISSORS Banknote</a:t>
            </a:r>
          </a:p>
        </p:txBody>
      </p:sp>
      <p:sp>
        <p:nvSpPr>
          <p:cNvPr id="9" name="TextBox 8"/>
          <p:cNvSpPr txBox="1"/>
          <p:nvPr/>
        </p:nvSpPr>
        <p:spPr>
          <a:xfrm>
            <a:off x="5694839" y="984556"/>
            <a:ext cx="1850065" cy="369332"/>
          </a:xfrm>
          <a:prstGeom prst="rect">
            <a:avLst/>
          </a:prstGeom>
          <a:noFill/>
        </p:spPr>
        <p:txBody>
          <a:bodyPr wrap="square" rtlCol="0">
            <a:spAutoFit/>
          </a:bodyPr>
          <a:lstStyle/>
          <a:p>
            <a:r>
              <a:rPr lang="en-GB" dirty="0"/>
              <a:t>GIRL Banknote</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0310" y="2660930"/>
            <a:ext cx="684000" cy="68400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2192" y="1419124"/>
            <a:ext cx="684000" cy="684000"/>
          </a:xfrm>
          <a:prstGeom prst="rect">
            <a:avLst/>
          </a:prstGeom>
        </p:spPr>
      </p:pic>
      <p:sp>
        <p:nvSpPr>
          <p:cNvPr id="12" name="Rectangle 11"/>
          <p:cNvSpPr/>
          <p:nvPr/>
        </p:nvSpPr>
        <p:spPr>
          <a:xfrm>
            <a:off x="5824494" y="382482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5434" y="3894051"/>
            <a:ext cx="684000" cy="684000"/>
          </a:xfrm>
          <a:prstGeom prst="rect">
            <a:avLst/>
          </a:prstGeom>
        </p:spPr>
      </p:pic>
      <p:sp>
        <p:nvSpPr>
          <p:cNvPr id="14" name="TextBox 13"/>
          <p:cNvSpPr txBox="1"/>
          <p:nvPr/>
        </p:nvSpPr>
        <p:spPr>
          <a:xfrm>
            <a:off x="6684395" y="4059889"/>
            <a:ext cx="577929" cy="369332"/>
          </a:xfrm>
          <a:prstGeom prst="rect">
            <a:avLst/>
          </a:prstGeom>
          <a:noFill/>
        </p:spPr>
        <p:txBody>
          <a:bodyPr wrap="square" rtlCol="0">
            <a:spAutoFit/>
          </a:bodyPr>
          <a:lstStyle/>
          <a:p>
            <a:r>
              <a:rPr lang="en-GB" dirty="0">
                <a:solidFill>
                  <a:srgbClr val="FFFF00"/>
                </a:solidFill>
              </a:rPr>
              <a:t>XX</a:t>
            </a:r>
          </a:p>
        </p:txBody>
      </p:sp>
      <p:sp>
        <p:nvSpPr>
          <p:cNvPr id="15" name="TextBox 14"/>
          <p:cNvSpPr txBox="1"/>
          <p:nvPr/>
        </p:nvSpPr>
        <p:spPr>
          <a:xfrm>
            <a:off x="5698872" y="3454378"/>
            <a:ext cx="1850065" cy="369332"/>
          </a:xfrm>
          <a:prstGeom prst="rect">
            <a:avLst/>
          </a:prstGeom>
          <a:noFill/>
        </p:spPr>
        <p:txBody>
          <a:bodyPr wrap="square" rtlCol="0">
            <a:spAutoFit/>
          </a:bodyPr>
          <a:lstStyle/>
          <a:p>
            <a:r>
              <a:rPr lang="en-GB" dirty="0"/>
              <a:t>HOUSE Banknote</a:t>
            </a:r>
          </a:p>
        </p:txBody>
      </p:sp>
      <p:sp>
        <p:nvSpPr>
          <p:cNvPr id="16" name="TextBox 15"/>
          <p:cNvSpPr txBox="1"/>
          <p:nvPr/>
        </p:nvSpPr>
        <p:spPr>
          <a:xfrm>
            <a:off x="5651428" y="546881"/>
            <a:ext cx="2761052" cy="369332"/>
          </a:xfrm>
          <a:prstGeom prst="rect">
            <a:avLst/>
          </a:prstGeom>
          <a:noFill/>
        </p:spPr>
        <p:txBody>
          <a:bodyPr wrap="square" rtlCol="0">
            <a:spAutoFit/>
          </a:bodyPr>
          <a:lstStyle/>
          <a:p>
            <a:r>
              <a:rPr lang="en-GB" dirty="0"/>
              <a:t>Banknotes in this task:</a:t>
            </a:r>
          </a:p>
        </p:txBody>
      </p:sp>
    </p:spTree>
    <p:extLst>
      <p:ext uri="{BB962C8B-B14F-4D97-AF65-F5344CB8AC3E}">
        <p14:creationId xmlns:p14="http://schemas.microsoft.com/office/powerpoint/2010/main" val="2426537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46022"/>
            <a:ext cx="5493434" cy="5496981"/>
          </a:xfrm>
        </p:spPr>
        <p:txBody>
          <a:bodyPr>
            <a:normAutofit fontScale="92500" lnSpcReduction="10000"/>
          </a:bodyPr>
          <a:lstStyle/>
          <a:p>
            <a:r>
              <a:rPr lang="en-US" sz="2400" dirty="0"/>
              <a:t>In this task each banknote will have either positive or negative points attached to it (displayed in place of the XX).</a:t>
            </a:r>
          </a:p>
          <a:p>
            <a:r>
              <a:rPr lang="en-US" sz="2400" dirty="0"/>
              <a:t>Banknotes with </a:t>
            </a:r>
            <a:r>
              <a:rPr lang="en-US" sz="2400" b="1" dirty="0"/>
              <a:t>positive point </a:t>
            </a:r>
            <a:r>
              <a:rPr lang="en-US" sz="2400" dirty="0"/>
              <a:t>values will cause you to gain points. Banknotes with </a:t>
            </a:r>
            <a:r>
              <a:rPr lang="en-US" sz="2400" b="1" dirty="0"/>
              <a:t>negative point </a:t>
            </a:r>
            <a:r>
              <a:rPr lang="en-US" sz="2400" dirty="0"/>
              <a:t>values will cause you to lose points.</a:t>
            </a:r>
          </a:p>
          <a:p>
            <a:r>
              <a:rPr lang="en-US" sz="2400" dirty="0"/>
              <a:t>At the end of the task, the computer will randomly pick </a:t>
            </a:r>
            <a:r>
              <a:rPr lang="en-US" sz="2400" b="1" dirty="0"/>
              <a:t>four</a:t>
            </a:r>
            <a:r>
              <a:rPr lang="en-US" sz="2400" dirty="0"/>
              <a:t> decisions that you made. </a:t>
            </a:r>
          </a:p>
          <a:p>
            <a:r>
              <a:rPr lang="en-US" sz="2400" dirty="0"/>
              <a:t>Your bonus will be proportional to the average number of points received on these decisions.  This average can be either positive or negative. The more negative this average is, the smaller your bonus payment will be. The more positive this average is, the larger your bonus payment will be.</a:t>
            </a:r>
          </a:p>
          <a:p>
            <a:endParaRPr lang="en-US" sz="2400" dirty="0"/>
          </a:p>
          <a:p>
            <a:endParaRPr lang="en-US" sz="2400" dirty="0"/>
          </a:p>
        </p:txBody>
      </p:sp>
      <p:sp>
        <p:nvSpPr>
          <p:cNvPr id="4" name="Rectangle 3"/>
          <p:cNvSpPr/>
          <p:nvPr/>
        </p:nvSpPr>
        <p:spPr>
          <a:xfrm>
            <a:off x="7253986" y="3032605"/>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 name="Rectangle 4"/>
          <p:cNvSpPr/>
          <p:nvPr/>
        </p:nvSpPr>
        <p:spPr>
          <a:xfrm>
            <a:off x="7227230" y="180346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p:cNvSpPr txBox="1"/>
          <p:nvPr/>
        </p:nvSpPr>
        <p:spPr>
          <a:xfrm>
            <a:off x="8140849" y="3261134"/>
            <a:ext cx="577929" cy="369332"/>
          </a:xfrm>
          <a:prstGeom prst="rect">
            <a:avLst/>
          </a:prstGeom>
          <a:noFill/>
        </p:spPr>
        <p:txBody>
          <a:bodyPr wrap="square" rtlCol="0">
            <a:spAutoFit/>
          </a:bodyPr>
          <a:lstStyle/>
          <a:p>
            <a:r>
              <a:rPr lang="en-GB" dirty="0">
                <a:solidFill>
                  <a:srgbClr val="FFFF00"/>
                </a:solidFill>
              </a:rPr>
              <a:t>XX</a:t>
            </a:r>
          </a:p>
        </p:txBody>
      </p:sp>
      <p:sp>
        <p:nvSpPr>
          <p:cNvPr id="7" name="TextBox 6"/>
          <p:cNvSpPr txBox="1"/>
          <p:nvPr/>
        </p:nvSpPr>
        <p:spPr>
          <a:xfrm>
            <a:off x="8087131" y="2038520"/>
            <a:ext cx="577929" cy="369332"/>
          </a:xfrm>
          <a:prstGeom prst="rect">
            <a:avLst/>
          </a:prstGeom>
          <a:noFill/>
        </p:spPr>
        <p:txBody>
          <a:bodyPr wrap="square" rtlCol="0">
            <a:spAutoFit/>
          </a:bodyPr>
          <a:lstStyle/>
          <a:p>
            <a:r>
              <a:rPr lang="en-GB" dirty="0">
                <a:solidFill>
                  <a:srgbClr val="FFFF00"/>
                </a:solidFill>
              </a:rPr>
              <a:t>XX</a:t>
            </a:r>
          </a:p>
        </p:txBody>
      </p:sp>
      <p:sp>
        <p:nvSpPr>
          <p:cNvPr id="8" name="TextBox 7"/>
          <p:cNvSpPr txBox="1"/>
          <p:nvPr/>
        </p:nvSpPr>
        <p:spPr>
          <a:xfrm>
            <a:off x="6950706" y="2663273"/>
            <a:ext cx="2065048" cy="369332"/>
          </a:xfrm>
          <a:prstGeom prst="rect">
            <a:avLst/>
          </a:prstGeom>
          <a:noFill/>
        </p:spPr>
        <p:txBody>
          <a:bodyPr wrap="square" rtlCol="0">
            <a:spAutoFit/>
          </a:bodyPr>
          <a:lstStyle/>
          <a:p>
            <a:r>
              <a:rPr lang="en-GB" dirty="0"/>
              <a:t>SCISSORS Banknote</a:t>
            </a:r>
          </a:p>
        </p:txBody>
      </p:sp>
      <p:sp>
        <p:nvSpPr>
          <p:cNvPr id="9" name="TextBox 8"/>
          <p:cNvSpPr txBox="1"/>
          <p:nvPr/>
        </p:nvSpPr>
        <p:spPr>
          <a:xfrm>
            <a:off x="7101608" y="1433009"/>
            <a:ext cx="1850065" cy="369332"/>
          </a:xfrm>
          <a:prstGeom prst="rect">
            <a:avLst/>
          </a:prstGeom>
          <a:noFill/>
        </p:spPr>
        <p:txBody>
          <a:bodyPr wrap="square" rtlCol="0">
            <a:spAutoFit/>
          </a:bodyPr>
          <a:lstStyle/>
          <a:p>
            <a:r>
              <a:rPr lang="en-GB" dirty="0"/>
              <a:t>GIRL Banknote</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7079" y="3109383"/>
            <a:ext cx="684000" cy="68400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8961" y="1867577"/>
            <a:ext cx="684000" cy="684000"/>
          </a:xfrm>
          <a:prstGeom prst="rect">
            <a:avLst/>
          </a:prstGeom>
        </p:spPr>
      </p:pic>
      <p:sp>
        <p:nvSpPr>
          <p:cNvPr id="12" name="Rectangle 11"/>
          <p:cNvSpPr/>
          <p:nvPr/>
        </p:nvSpPr>
        <p:spPr>
          <a:xfrm>
            <a:off x="7231263" y="4273282"/>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2203" y="4342504"/>
            <a:ext cx="684000" cy="684000"/>
          </a:xfrm>
          <a:prstGeom prst="rect">
            <a:avLst/>
          </a:prstGeom>
        </p:spPr>
      </p:pic>
      <p:sp>
        <p:nvSpPr>
          <p:cNvPr id="14" name="TextBox 13"/>
          <p:cNvSpPr txBox="1"/>
          <p:nvPr/>
        </p:nvSpPr>
        <p:spPr>
          <a:xfrm>
            <a:off x="8091164" y="4508342"/>
            <a:ext cx="577929" cy="369332"/>
          </a:xfrm>
          <a:prstGeom prst="rect">
            <a:avLst/>
          </a:prstGeom>
          <a:noFill/>
        </p:spPr>
        <p:txBody>
          <a:bodyPr wrap="square" rtlCol="0">
            <a:spAutoFit/>
          </a:bodyPr>
          <a:lstStyle/>
          <a:p>
            <a:r>
              <a:rPr lang="en-GB" dirty="0">
                <a:solidFill>
                  <a:srgbClr val="FFFF00"/>
                </a:solidFill>
              </a:rPr>
              <a:t>XX</a:t>
            </a:r>
          </a:p>
        </p:txBody>
      </p:sp>
      <p:sp>
        <p:nvSpPr>
          <p:cNvPr id="15" name="TextBox 14"/>
          <p:cNvSpPr txBox="1"/>
          <p:nvPr/>
        </p:nvSpPr>
        <p:spPr>
          <a:xfrm>
            <a:off x="7105641" y="3902831"/>
            <a:ext cx="1850065" cy="369332"/>
          </a:xfrm>
          <a:prstGeom prst="rect">
            <a:avLst/>
          </a:prstGeom>
          <a:noFill/>
        </p:spPr>
        <p:txBody>
          <a:bodyPr wrap="square" rtlCol="0">
            <a:spAutoFit/>
          </a:bodyPr>
          <a:lstStyle/>
          <a:p>
            <a:r>
              <a:rPr lang="en-GB" dirty="0"/>
              <a:t>HOUSE Banknote</a:t>
            </a:r>
          </a:p>
        </p:txBody>
      </p:sp>
    </p:spTree>
    <p:extLst>
      <p:ext uri="{BB962C8B-B14F-4D97-AF65-F5344CB8AC3E}">
        <p14:creationId xmlns:p14="http://schemas.microsoft.com/office/powerpoint/2010/main" val="3116549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521" y="112542"/>
            <a:ext cx="4850687" cy="4592193"/>
          </a:xfrm>
        </p:spPr>
        <p:txBody>
          <a:bodyPr>
            <a:noAutofit/>
          </a:bodyPr>
          <a:lstStyle/>
          <a:p>
            <a:pPr algn="just"/>
            <a:r>
              <a:rPr lang="en-GB" sz="2000" dirty="0"/>
              <a:t>We’ll now present the structure of each game.</a:t>
            </a:r>
          </a:p>
          <a:p>
            <a:pPr algn="just"/>
            <a:r>
              <a:rPr lang="en-GB" sz="2000" dirty="0"/>
              <a:t>On each game in this task you will be presented with one of the slot machines that were in the previous task.</a:t>
            </a:r>
          </a:p>
          <a:p>
            <a:pPr algn="just"/>
            <a:r>
              <a:rPr lang="en-GB" sz="2000" dirty="0"/>
              <a:t>Now, you can choose either to </a:t>
            </a:r>
            <a:r>
              <a:rPr lang="en-GB" sz="2000" b="1" dirty="0"/>
              <a:t>play</a:t>
            </a:r>
            <a:r>
              <a:rPr lang="en-GB" sz="2000" dirty="0"/>
              <a:t> the slot machine or to </a:t>
            </a:r>
            <a:r>
              <a:rPr lang="en-GB" sz="2000" b="1" dirty="0"/>
              <a:t>reject</a:t>
            </a:r>
            <a:r>
              <a:rPr lang="en-GB" sz="2000" dirty="0"/>
              <a:t> it.</a:t>
            </a:r>
          </a:p>
          <a:p>
            <a:pPr algn="just"/>
            <a:r>
              <a:rPr lang="en-GB" sz="2000" b="1" dirty="0"/>
              <a:t>Playing</a:t>
            </a:r>
            <a:r>
              <a:rPr lang="en-GB" sz="2000" dirty="0"/>
              <a:t> (key 1) a slot machine will produce either the </a:t>
            </a:r>
            <a:r>
              <a:rPr lang="en-GB" sz="2000" b="1" dirty="0"/>
              <a:t>SCISSORS</a:t>
            </a:r>
            <a:r>
              <a:rPr lang="en-GB" sz="2000" dirty="0"/>
              <a:t> or </a:t>
            </a:r>
            <a:r>
              <a:rPr lang="en-GB" sz="2000" b="1" dirty="0"/>
              <a:t>GIRL</a:t>
            </a:r>
            <a:r>
              <a:rPr lang="en-GB" sz="2000" dirty="0"/>
              <a:t> banknote.</a:t>
            </a:r>
          </a:p>
          <a:p>
            <a:pPr algn="just"/>
            <a:r>
              <a:rPr lang="en-GB" sz="2000" dirty="0"/>
              <a:t>The </a:t>
            </a:r>
            <a:r>
              <a:rPr lang="en-GB" sz="2000" b="1" dirty="0"/>
              <a:t>chances</a:t>
            </a:r>
            <a:r>
              <a:rPr lang="en-GB" sz="2000" dirty="0"/>
              <a:t> of a given slot machine producing either of these two banknotes will be the </a:t>
            </a:r>
            <a:r>
              <a:rPr lang="en-GB" sz="2000" b="1" dirty="0"/>
              <a:t>same as what you were just tested on</a:t>
            </a:r>
            <a:r>
              <a:rPr lang="en-GB" sz="2000" dirty="0"/>
              <a:t>. These chances will </a:t>
            </a:r>
            <a:r>
              <a:rPr lang="en-GB" sz="2000" b="1" dirty="0"/>
              <a:t>not change </a:t>
            </a:r>
            <a:r>
              <a:rPr lang="en-GB" sz="2000" dirty="0"/>
              <a:t>over the course of the task.</a:t>
            </a:r>
          </a:p>
          <a:p>
            <a:pPr algn="just"/>
            <a:r>
              <a:rPr lang="en-GB" sz="2000" dirty="0"/>
              <a:t>You can also reject a slot machine (key 2). If you reject a slot machine, you will always get the </a:t>
            </a:r>
            <a:r>
              <a:rPr lang="en-GB" sz="2000" b="1" dirty="0"/>
              <a:t>HOUSE</a:t>
            </a:r>
            <a:r>
              <a:rPr lang="en-GB" sz="2000" dirty="0"/>
              <a:t> banknote.</a:t>
            </a:r>
          </a:p>
        </p:txBody>
      </p:sp>
      <p:sp>
        <p:nvSpPr>
          <p:cNvPr id="4" name="Rectangle 3"/>
          <p:cNvSpPr/>
          <p:nvPr/>
        </p:nvSpPr>
        <p:spPr>
          <a:xfrm>
            <a:off x="5940819" y="498814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1759" y="5057362"/>
            <a:ext cx="684000" cy="684000"/>
          </a:xfrm>
          <a:prstGeom prst="rect">
            <a:avLst/>
          </a:prstGeom>
        </p:spPr>
      </p:pic>
      <p:sp>
        <p:nvSpPr>
          <p:cNvPr id="6" name="TextBox 5"/>
          <p:cNvSpPr txBox="1"/>
          <p:nvPr/>
        </p:nvSpPr>
        <p:spPr>
          <a:xfrm>
            <a:off x="6800720" y="5223200"/>
            <a:ext cx="577929" cy="369332"/>
          </a:xfrm>
          <a:prstGeom prst="rect">
            <a:avLst/>
          </a:prstGeom>
          <a:noFill/>
        </p:spPr>
        <p:txBody>
          <a:bodyPr wrap="square" rtlCol="0">
            <a:spAutoFit/>
          </a:bodyPr>
          <a:lstStyle/>
          <a:p>
            <a:r>
              <a:rPr lang="en-GB" dirty="0">
                <a:solidFill>
                  <a:srgbClr val="FFFF00"/>
                </a:solidFill>
              </a:rPr>
              <a:t>XX</a:t>
            </a:r>
          </a:p>
        </p:txBody>
      </p:sp>
      <p:sp>
        <p:nvSpPr>
          <p:cNvPr id="7" name="Rectangle 6"/>
          <p:cNvSpPr/>
          <p:nvPr/>
        </p:nvSpPr>
        <p:spPr>
          <a:xfrm>
            <a:off x="5590209" y="4102344"/>
            <a:ext cx="1363578" cy="369332"/>
          </a:xfrm>
          <a:prstGeom prst="rect">
            <a:avLst/>
          </a:prstGeom>
        </p:spPr>
        <p:txBody>
          <a:bodyPr wrap="none">
            <a:spAutoFit/>
          </a:bodyPr>
          <a:lstStyle/>
          <a:p>
            <a:r>
              <a:rPr lang="en-GB" dirty="0"/>
              <a:t>If you </a:t>
            </a:r>
            <a:r>
              <a:rPr lang="en-GB" b="1" dirty="0"/>
              <a:t>reject</a:t>
            </a:r>
            <a:r>
              <a:rPr lang="en-GB" dirty="0"/>
              <a:t>:</a:t>
            </a:r>
          </a:p>
        </p:txBody>
      </p:sp>
      <p:sp>
        <p:nvSpPr>
          <p:cNvPr id="15" name="Rectangle 14"/>
          <p:cNvSpPr/>
          <p:nvPr/>
        </p:nvSpPr>
        <p:spPr>
          <a:xfrm>
            <a:off x="7561362" y="222128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 name="Rectangle 15"/>
          <p:cNvSpPr/>
          <p:nvPr/>
        </p:nvSpPr>
        <p:spPr>
          <a:xfrm>
            <a:off x="5523858" y="218267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TextBox 16"/>
          <p:cNvSpPr txBox="1"/>
          <p:nvPr/>
        </p:nvSpPr>
        <p:spPr>
          <a:xfrm>
            <a:off x="8448225" y="2449809"/>
            <a:ext cx="577929" cy="369332"/>
          </a:xfrm>
          <a:prstGeom prst="rect">
            <a:avLst/>
          </a:prstGeom>
          <a:noFill/>
        </p:spPr>
        <p:txBody>
          <a:bodyPr wrap="square" rtlCol="0">
            <a:spAutoFit/>
          </a:bodyPr>
          <a:lstStyle/>
          <a:p>
            <a:r>
              <a:rPr lang="en-GB" dirty="0">
                <a:solidFill>
                  <a:srgbClr val="FFFF00"/>
                </a:solidFill>
              </a:rPr>
              <a:t>XX</a:t>
            </a:r>
          </a:p>
        </p:txBody>
      </p:sp>
      <p:sp>
        <p:nvSpPr>
          <p:cNvPr id="18" name="TextBox 17"/>
          <p:cNvSpPr txBox="1"/>
          <p:nvPr/>
        </p:nvSpPr>
        <p:spPr>
          <a:xfrm>
            <a:off x="6383759" y="2417739"/>
            <a:ext cx="577929" cy="369332"/>
          </a:xfrm>
          <a:prstGeom prst="rect">
            <a:avLst/>
          </a:prstGeom>
          <a:noFill/>
        </p:spPr>
        <p:txBody>
          <a:bodyPr wrap="square" rtlCol="0">
            <a:spAutoFit/>
          </a:bodyPr>
          <a:lstStyle/>
          <a:p>
            <a:r>
              <a:rPr lang="en-GB" dirty="0">
                <a:solidFill>
                  <a:srgbClr val="FFFF00"/>
                </a:solidFill>
              </a:rPr>
              <a:t>XX</a:t>
            </a:r>
          </a:p>
        </p:txBody>
      </p:sp>
      <p:sp>
        <p:nvSpPr>
          <p:cNvPr id="19" name="TextBox 18"/>
          <p:cNvSpPr txBox="1"/>
          <p:nvPr/>
        </p:nvSpPr>
        <p:spPr>
          <a:xfrm>
            <a:off x="7119041" y="1822715"/>
            <a:ext cx="2065048" cy="369332"/>
          </a:xfrm>
          <a:prstGeom prst="rect">
            <a:avLst/>
          </a:prstGeom>
          <a:noFill/>
        </p:spPr>
        <p:txBody>
          <a:bodyPr wrap="square" rtlCol="0">
            <a:spAutoFit/>
          </a:bodyPr>
          <a:lstStyle/>
          <a:p>
            <a:r>
              <a:rPr lang="en-GB" dirty="0"/>
              <a:t>SCISSORS Banknote</a:t>
            </a:r>
          </a:p>
        </p:txBody>
      </p:sp>
      <p:sp>
        <p:nvSpPr>
          <p:cNvPr id="20" name="TextBox 19"/>
          <p:cNvSpPr txBox="1"/>
          <p:nvPr/>
        </p:nvSpPr>
        <p:spPr>
          <a:xfrm>
            <a:off x="5404028" y="1788322"/>
            <a:ext cx="1850065" cy="369332"/>
          </a:xfrm>
          <a:prstGeom prst="rect">
            <a:avLst/>
          </a:prstGeom>
          <a:noFill/>
        </p:spPr>
        <p:txBody>
          <a:bodyPr wrap="square" rtlCol="0">
            <a:spAutoFit/>
          </a:bodyPr>
          <a:lstStyle/>
          <a:p>
            <a:r>
              <a:rPr lang="en-GB" dirty="0"/>
              <a:t>GIRL Banknote</a:t>
            </a:r>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4455" y="2298058"/>
            <a:ext cx="684000" cy="684000"/>
          </a:xfrm>
          <a:prstGeom prst="rect">
            <a:avLst/>
          </a:prstGeom>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25589" y="2246796"/>
            <a:ext cx="684000" cy="684000"/>
          </a:xfrm>
          <a:prstGeom prst="rect">
            <a:avLst/>
          </a:prstGeom>
        </p:spPr>
      </p:pic>
      <p:sp>
        <p:nvSpPr>
          <p:cNvPr id="23" name="Rectangle 22"/>
          <p:cNvSpPr/>
          <p:nvPr/>
        </p:nvSpPr>
        <p:spPr>
          <a:xfrm>
            <a:off x="5326576" y="1454877"/>
            <a:ext cx="1224566" cy="369332"/>
          </a:xfrm>
          <a:prstGeom prst="rect">
            <a:avLst/>
          </a:prstGeom>
        </p:spPr>
        <p:txBody>
          <a:bodyPr wrap="none">
            <a:spAutoFit/>
          </a:bodyPr>
          <a:lstStyle/>
          <a:p>
            <a:r>
              <a:rPr lang="en-GB" dirty="0"/>
              <a:t>If you </a:t>
            </a:r>
            <a:r>
              <a:rPr lang="en-GB" b="1" dirty="0"/>
              <a:t>play</a:t>
            </a:r>
            <a:r>
              <a:rPr lang="en-GB" dirty="0"/>
              <a:t>:</a:t>
            </a:r>
          </a:p>
        </p:txBody>
      </p:sp>
      <p:sp>
        <p:nvSpPr>
          <p:cNvPr id="24" name="Rectangle 23"/>
          <p:cNvSpPr/>
          <p:nvPr/>
        </p:nvSpPr>
        <p:spPr>
          <a:xfrm>
            <a:off x="7053756" y="2403387"/>
            <a:ext cx="461986" cy="369332"/>
          </a:xfrm>
          <a:prstGeom prst="rect">
            <a:avLst/>
          </a:prstGeom>
        </p:spPr>
        <p:txBody>
          <a:bodyPr wrap="none">
            <a:spAutoFit/>
          </a:bodyPr>
          <a:lstStyle/>
          <a:p>
            <a:r>
              <a:rPr lang="en-GB" dirty="0"/>
              <a:t>OR</a:t>
            </a:r>
          </a:p>
        </p:txBody>
      </p:sp>
      <p:sp>
        <p:nvSpPr>
          <p:cNvPr id="25" name="Rectangle 24"/>
          <p:cNvSpPr/>
          <p:nvPr/>
        </p:nvSpPr>
        <p:spPr>
          <a:xfrm>
            <a:off x="5229890" y="1086598"/>
            <a:ext cx="2331472" cy="369332"/>
          </a:xfrm>
          <a:prstGeom prst="rect">
            <a:avLst/>
          </a:prstGeom>
        </p:spPr>
        <p:txBody>
          <a:bodyPr wrap="none">
            <a:spAutoFit/>
          </a:bodyPr>
          <a:lstStyle/>
          <a:p>
            <a:r>
              <a:rPr lang="en-GB" b="1" dirty="0"/>
              <a:t>For each slot machine:</a:t>
            </a:r>
          </a:p>
        </p:txBody>
      </p:sp>
      <p:sp>
        <p:nvSpPr>
          <p:cNvPr id="26" name="Rectangle 25"/>
          <p:cNvSpPr/>
          <p:nvPr/>
        </p:nvSpPr>
        <p:spPr>
          <a:xfrm>
            <a:off x="5670859" y="3145843"/>
            <a:ext cx="2971431" cy="923330"/>
          </a:xfrm>
          <a:prstGeom prst="rect">
            <a:avLst/>
          </a:prstGeom>
        </p:spPr>
        <p:txBody>
          <a:bodyPr wrap="square">
            <a:spAutoFit/>
          </a:bodyPr>
          <a:lstStyle/>
          <a:p>
            <a:r>
              <a:rPr lang="en-GB" dirty="0"/>
              <a:t>Chances of GIRL or SCISSORS depend on </a:t>
            </a:r>
            <a:r>
              <a:rPr lang="en-GB" b="1" dirty="0"/>
              <a:t>which</a:t>
            </a:r>
            <a:r>
              <a:rPr lang="en-GB" dirty="0"/>
              <a:t> slot machine is played.</a:t>
            </a:r>
          </a:p>
        </p:txBody>
      </p:sp>
      <p:sp>
        <p:nvSpPr>
          <p:cNvPr id="27" name="Rectangle 26"/>
          <p:cNvSpPr/>
          <p:nvPr/>
        </p:nvSpPr>
        <p:spPr>
          <a:xfrm>
            <a:off x="5597001" y="5990346"/>
            <a:ext cx="3571615" cy="646331"/>
          </a:xfrm>
          <a:prstGeom prst="rect">
            <a:avLst/>
          </a:prstGeom>
        </p:spPr>
        <p:txBody>
          <a:bodyPr wrap="square">
            <a:spAutoFit/>
          </a:bodyPr>
          <a:lstStyle/>
          <a:p>
            <a:r>
              <a:rPr lang="en-GB" dirty="0"/>
              <a:t>Rejecting always leads to the HOUSE banknote.</a:t>
            </a:r>
          </a:p>
        </p:txBody>
      </p:sp>
      <p:sp>
        <p:nvSpPr>
          <p:cNvPr id="28" name="TextBox 27"/>
          <p:cNvSpPr txBox="1"/>
          <p:nvPr/>
        </p:nvSpPr>
        <p:spPr>
          <a:xfrm>
            <a:off x="5800726" y="4501278"/>
            <a:ext cx="1850065" cy="369332"/>
          </a:xfrm>
          <a:prstGeom prst="rect">
            <a:avLst/>
          </a:prstGeom>
          <a:noFill/>
        </p:spPr>
        <p:txBody>
          <a:bodyPr wrap="square" rtlCol="0">
            <a:spAutoFit/>
          </a:bodyPr>
          <a:lstStyle/>
          <a:p>
            <a:r>
              <a:rPr lang="en-GB" dirty="0"/>
              <a:t>HOUSE Banknote</a:t>
            </a:r>
          </a:p>
        </p:txBody>
      </p:sp>
    </p:spTree>
    <p:extLst>
      <p:ext uri="{BB962C8B-B14F-4D97-AF65-F5344CB8AC3E}">
        <p14:creationId xmlns:p14="http://schemas.microsoft.com/office/powerpoint/2010/main" val="1898958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14528"/>
            <a:ext cx="4297680" cy="6266688"/>
          </a:xfrm>
        </p:spPr>
        <p:txBody>
          <a:bodyPr>
            <a:normAutofit/>
          </a:bodyPr>
          <a:lstStyle/>
          <a:p>
            <a:r>
              <a:rPr lang="en-GB" sz="2000" dirty="0"/>
              <a:t>Before each decision to play or reject a slot machine, you will be shown the point value of each banknote for that game (example on the right).</a:t>
            </a:r>
          </a:p>
          <a:p>
            <a:r>
              <a:rPr lang="en-GB" sz="2000" dirty="0"/>
              <a:t>You must pay attention to these screens in order to make choices that lead you to maximize collection of positive points and minimize collection of negative points.</a:t>
            </a:r>
          </a:p>
          <a:p>
            <a:r>
              <a:rPr lang="en-GB" sz="2000" dirty="0"/>
              <a:t>To get used to the timing, let’s just practice a few presentations of the point values of each banknote. Here, you’ll just be presented with the point values of each bank note and then you’ll be asked what one of their point values is.</a:t>
            </a:r>
          </a:p>
        </p:txBody>
      </p:sp>
      <p:sp>
        <p:nvSpPr>
          <p:cNvPr id="4" name="Rectangle 3"/>
          <p:cNvSpPr/>
          <p:nvPr/>
        </p:nvSpPr>
        <p:spPr>
          <a:xfrm>
            <a:off x="5327904" y="694944"/>
            <a:ext cx="3438144" cy="2852928"/>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 name="Rectangle 4"/>
          <p:cNvSpPr/>
          <p:nvPr/>
        </p:nvSpPr>
        <p:spPr>
          <a:xfrm>
            <a:off x="5478831" y="120068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p:cNvSpPr txBox="1"/>
          <p:nvPr/>
        </p:nvSpPr>
        <p:spPr>
          <a:xfrm>
            <a:off x="6365694" y="1517581"/>
            <a:ext cx="577929" cy="369332"/>
          </a:xfrm>
          <a:prstGeom prst="rect">
            <a:avLst/>
          </a:prstGeom>
          <a:noFill/>
        </p:spPr>
        <p:txBody>
          <a:bodyPr wrap="square" rtlCol="0">
            <a:spAutoFit/>
          </a:bodyPr>
          <a:lstStyle/>
          <a:p>
            <a:r>
              <a:rPr lang="en-GB" dirty="0">
                <a:solidFill>
                  <a:srgbClr val="FFFF00"/>
                </a:solidFill>
              </a:rPr>
              <a:t>72</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1924" y="1288830"/>
            <a:ext cx="684000" cy="684000"/>
          </a:xfrm>
          <a:prstGeom prst="rect">
            <a:avLst/>
          </a:prstGeom>
        </p:spPr>
      </p:pic>
      <p:sp>
        <p:nvSpPr>
          <p:cNvPr id="8" name="Rectangle 7"/>
          <p:cNvSpPr/>
          <p:nvPr/>
        </p:nvSpPr>
        <p:spPr>
          <a:xfrm>
            <a:off x="6132829" y="313330"/>
            <a:ext cx="1848391" cy="338554"/>
          </a:xfrm>
          <a:prstGeom prst="rect">
            <a:avLst/>
          </a:prstGeom>
        </p:spPr>
        <p:txBody>
          <a:bodyPr wrap="none">
            <a:spAutoFit/>
          </a:bodyPr>
          <a:lstStyle/>
          <a:p>
            <a:r>
              <a:rPr lang="en-GB" sz="1600" dirty="0"/>
              <a:t>Hypothetical game :</a:t>
            </a:r>
          </a:p>
        </p:txBody>
      </p:sp>
      <p:sp>
        <p:nvSpPr>
          <p:cNvPr id="9" name="Rectangle 8"/>
          <p:cNvSpPr/>
          <p:nvPr/>
        </p:nvSpPr>
        <p:spPr>
          <a:xfrm>
            <a:off x="5502635" y="2233681"/>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0" name="TextBox 9"/>
          <p:cNvSpPr txBox="1"/>
          <p:nvPr/>
        </p:nvSpPr>
        <p:spPr>
          <a:xfrm>
            <a:off x="6412902" y="2448489"/>
            <a:ext cx="577929" cy="369332"/>
          </a:xfrm>
          <a:prstGeom prst="rect">
            <a:avLst/>
          </a:prstGeom>
          <a:noFill/>
        </p:spPr>
        <p:txBody>
          <a:bodyPr wrap="square" rtlCol="0">
            <a:spAutoFit/>
          </a:bodyPr>
          <a:lstStyle/>
          <a:p>
            <a:r>
              <a:rPr lang="en-GB" dirty="0">
                <a:solidFill>
                  <a:srgbClr val="FFFF00"/>
                </a:solidFill>
              </a:rPr>
              <a:t>8</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0664" y="2305681"/>
            <a:ext cx="684000" cy="684000"/>
          </a:xfrm>
          <a:prstGeom prst="rect">
            <a:avLst/>
          </a:prstGeom>
        </p:spPr>
      </p:pic>
      <p:sp>
        <p:nvSpPr>
          <p:cNvPr id="12" name="Rectangle 11"/>
          <p:cNvSpPr/>
          <p:nvPr/>
        </p:nvSpPr>
        <p:spPr>
          <a:xfrm>
            <a:off x="5578260" y="3844423"/>
            <a:ext cx="2825141" cy="1569660"/>
          </a:xfrm>
          <a:prstGeom prst="rect">
            <a:avLst/>
          </a:prstGeom>
        </p:spPr>
        <p:txBody>
          <a:bodyPr wrap="square">
            <a:spAutoFit/>
          </a:bodyPr>
          <a:lstStyle/>
          <a:p>
            <a:r>
              <a:rPr lang="en-GB" sz="1200" dirty="0"/>
              <a:t>This screen from a hypothetical game shows that for this game, if you PLAY the slot machine, you will either get the SCISSORS banknote and collect 72 points or the GIRL banknote and collect 8 points. If you reject the slot machine, you’ll get the HOUSE banknote and collect 48 points.</a:t>
            </a:r>
          </a:p>
        </p:txBody>
      </p:sp>
      <p:sp>
        <p:nvSpPr>
          <p:cNvPr id="13" name="Rectangle 12"/>
          <p:cNvSpPr/>
          <p:nvPr/>
        </p:nvSpPr>
        <p:spPr>
          <a:xfrm>
            <a:off x="7080290" y="166201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Box 13"/>
          <p:cNvSpPr txBox="1"/>
          <p:nvPr/>
        </p:nvSpPr>
        <p:spPr>
          <a:xfrm>
            <a:off x="7940191" y="1897078"/>
            <a:ext cx="577929" cy="369332"/>
          </a:xfrm>
          <a:prstGeom prst="rect">
            <a:avLst/>
          </a:prstGeom>
          <a:noFill/>
        </p:spPr>
        <p:txBody>
          <a:bodyPr wrap="square" rtlCol="0">
            <a:spAutoFit/>
          </a:bodyPr>
          <a:lstStyle/>
          <a:p>
            <a:r>
              <a:rPr lang="en-GB" dirty="0">
                <a:solidFill>
                  <a:srgbClr val="FFFF00"/>
                </a:solidFill>
              </a:rPr>
              <a:t>48</a:t>
            </a: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2664" y="1740073"/>
            <a:ext cx="684000" cy="684000"/>
          </a:xfrm>
          <a:prstGeom prst="rect">
            <a:avLst/>
          </a:prstGeom>
        </p:spPr>
      </p:pic>
    </p:spTree>
    <p:extLst>
      <p:ext uri="{BB962C8B-B14F-4D97-AF65-F5344CB8AC3E}">
        <p14:creationId xmlns:p14="http://schemas.microsoft.com/office/powerpoint/2010/main" val="2194924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Practice</a:t>
            </a:r>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8862444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9869</TotalTime>
  <Words>1100</Words>
  <Application>Microsoft Macintosh PowerPoint</Application>
  <PresentationFormat>On-screen Show (4:3)</PresentationFormat>
  <Paragraphs>96</Paragraphs>
  <Slides>12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Practice</vt:lpstr>
      <vt:lpstr>PowerPoint Presentation</vt:lpstr>
      <vt:lpstr>Practice real choice trials</vt:lpstr>
      <vt:lpstr>PowerPoint Presentation</vt:lpstr>
    </vt:vector>
  </TitlesOfParts>
  <Company>New York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Evan Russek</dc:creator>
  <cp:lastModifiedBy>Evan Russek</cp:lastModifiedBy>
  <cp:revision>103</cp:revision>
  <cp:lastPrinted>2019-08-05T15:19:54Z</cp:lastPrinted>
  <dcterms:created xsi:type="dcterms:W3CDTF">2019-07-30T22:10:20Z</dcterms:created>
  <dcterms:modified xsi:type="dcterms:W3CDTF">2022-04-10T03:18:08Z</dcterms:modified>
</cp:coreProperties>
</file>