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76" r:id="rId5"/>
    <p:sldId id="286" r:id="rId6"/>
    <p:sldId id="277" r:id="rId7"/>
    <p:sldId id="280" r:id="rId8"/>
    <p:sldId id="282" r:id="rId9"/>
    <p:sldId id="283" r:id="rId10"/>
    <p:sldId id="287" r:id="rId11"/>
    <p:sldId id="284" r:id="rId12"/>
    <p:sldId id="28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33" autoAdjust="0"/>
    <p:restoredTop sz="94214" autoAdjust="0"/>
  </p:normalViewPr>
  <p:slideViewPr>
    <p:cSldViewPr snapToGrid="0" snapToObjects="1" showGuides="1">
      <p:cViewPr varScale="1">
        <p:scale>
          <a:sx n="110" d="100"/>
          <a:sy n="110" d="100"/>
        </p:scale>
        <p:origin x="1784" y="168"/>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07/07/2022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7/7/22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8185A6-F7C7-2D4F-BA59-879D5B10606E}" type="datetimeFigureOut">
              <a:rPr lang="en-US" smtClean="0"/>
              <a:t>7/7/22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8185A6-F7C7-2D4F-BA59-879D5B10606E}" type="datetimeFigureOut">
              <a:rPr lang="en-US" smtClean="0"/>
              <a:t>7/7/22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7/7/22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7/7/22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7/7/22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a:t>Welcome to the experiment! Please read the instructions carefully.</a:t>
            </a:r>
          </a:p>
          <a:p>
            <a:pPr marL="0" indent="0">
              <a:buNone/>
            </a:pPr>
            <a:endParaRPr lang="en-US" sz="2400" dirty="0"/>
          </a:p>
          <a:p>
            <a:pPr marL="0" indent="0">
              <a:buNone/>
            </a:pPr>
            <a:r>
              <a:rPr lang="en-US" sz="2400" dirty="0"/>
              <a:t>In this experiment, you will perform two tasks at a video-game casino. The entire experiment will take about an hour.</a:t>
            </a:r>
          </a:p>
          <a:p>
            <a:pPr marL="0" indent="0">
              <a:buNone/>
            </a:pPr>
            <a:endParaRPr lang="en-US" sz="2400" dirty="0"/>
          </a:p>
          <a:p>
            <a:pPr marL="0" indent="0">
              <a:buNone/>
            </a:pPr>
            <a:r>
              <a:rPr lang="en-US" sz="2400" dirty="0"/>
              <a:t>You will receive a base-pay of £8.50 with a possible bonus of 0 - £3, depending on your choices and response times.</a:t>
            </a:r>
          </a:p>
        </p:txBody>
      </p:sp>
    </p:spTree>
    <p:extLst>
      <p:ext uri="{BB962C8B-B14F-4D97-AF65-F5344CB8AC3E}">
        <p14:creationId xmlns:p14="http://schemas.microsoft.com/office/powerpoint/2010/main" val="245857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3797167" cy="5577524"/>
          </a:xfrm>
        </p:spPr>
        <p:txBody>
          <a:bodyPr>
            <a:normAutofit fontScale="47500" lnSpcReduction="20000"/>
          </a:bodyPr>
          <a:lstStyle/>
          <a:p>
            <a:r>
              <a:rPr lang="en-GB" dirty="0"/>
              <a:t>Great work!</a:t>
            </a:r>
          </a:p>
          <a:p>
            <a:r>
              <a:rPr lang="en-GB" dirty="0"/>
              <a:t>There is one additional part of the task.</a:t>
            </a:r>
          </a:p>
          <a:p>
            <a:r>
              <a:rPr lang="en-GB" dirty="0"/>
              <a:t>Sometimes right after the slot machine comes on the screen, instead of a prompt appearing to let you make a choice, the slot machine will disappear.</a:t>
            </a:r>
          </a:p>
          <a:p>
            <a:r>
              <a:rPr lang="en-GB" dirty="0"/>
              <a:t>You’ll see all 3 outcome images. </a:t>
            </a:r>
          </a:p>
          <a:p>
            <a:r>
              <a:rPr lang="en-GB" dirty="0"/>
              <a:t>One outcome images will have an arrow-head symbol.</a:t>
            </a:r>
          </a:p>
          <a:p>
            <a:r>
              <a:rPr lang="en-GB" dirty="0"/>
              <a:t>You will need to press an arrow key as fast as you can  to indicate the direction of the arrow symbol. </a:t>
            </a:r>
          </a:p>
          <a:p>
            <a:r>
              <a:rPr lang="en-GB" dirty="0"/>
              <a:t>Press the left-arrow key if the arrow symbol is ‘&lt;‘. </a:t>
            </a:r>
          </a:p>
          <a:p>
            <a:r>
              <a:rPr lang="en-GB" dirty="0"/>
              <a:t>Press the right-arrow key if the symbol is ‘&gt;’.</a:t>
            </a:r>
          </a:p>
          <a:p>
            <a:r>
              <a:rPr lang="en-GB" dirty="0"/>
              <a:t>Which outcome picture the symbol appears over is not important.</a:t>
            </a:r>
          </a:p>
          <a:p>
            <a:r>
              <a:rPr lang="en-GB" dirty="0"/>
              <a:t>It is important to make this press as fast as you can. Your time to make this press will be limited.</a:t>
            </a:r>
          </a:p>
          <a:p>
            <a:r>
              <a:rPr lang="en-GB" dirty="0"/>
              <a:t>A portion of your bonus will be determined both by your correctness in reporting the arrow direction as well as how fast you make a response on these trials!</a:t>
            </a:r>
          </a:p>
          <a:p>
            <a:r>
              <a:rPr lang="en-GB" dirty="0"/>
              <a:t>Let’s now practice a few of these trials.</a:t>
            </a:r>
          </a:p>
        </p:txBody>
      </p:sp>
      <p:sp>
        <p:nvSpPr>
          <p:cNvPr id="6" name="TextBox 5">
            <a:extLst>
              <a:ext uri="{FF2B5EF4-FFF2-40B4-BE49-F238E27FC236}">
                <a16:creationId xmlns:a16="http://schemas.microsoft.com/office/drawing/2014/main" id="{A00267DA-1B77-0942-B831-81433B268867}"/>
              </a:ext>
            </a:extLst>
          </p:cNvPr>
          <p:cNvSpPr txBox="1"/>
          <p:nvPr/>
        </p:nvSpPr>
        <p:spPr>
          <a:xfrm>
            <a:off x="4572000" y="4792125"/>
            <a:ext cx="4572000" cy="1200329"/>
          </a:xfrm>
          <a:prstGeom prst="rect">
            <a:avLst/>
          </a:prstGeom>
          <a:noFill/>
        </p:spPr>
        <p:txBody>
          <a:bodyPr wrap="square">
            <a:spAutoFit/>
          </a:bodyPr>
          <a:lstStyle/>
          <a:p>
            <a:r>
              <a:rPr lang="en-GB" dirty="0"/>
              <a:t>On this screen, you would need to press the left-arrow key as fast as you can, to indicate that the symbol ‘&lt;‘ is appearing on the house image.</a:t>
            </a:r>
            <a:endParaRPr lang="en-US" dirty="0"/>
          </a:p>
        </p:txBody>
      </p:sp>
      <p:pic>
        <p:nvPicPr>
          <p:cNvPr id="2" name="Picture 1">
            <a:extLst>
              <a:ext uri="{FF2B5EF4-FFF2-40B4-BE49-F238E27FC236}">
                <a16:creationId xmlns:a16="http://schemas.microsoft.com/office/drawing/2014/main" id="{614E9004-4B78-E0D5-1450-41D72A8F6981}"/>
              </a:ext>
            </a:extLst>
          </p:cNvPr>
          <p:cNvPicPr>
            <a:picLocks noChangeAspect="1"/>
          </p:cNvPicPr>
          <p:nvPr/>
        </p:nvPicPr>
        <p:blipFill>
          <a:blip r:embed="rId2"/>
          <a:stretch>
            <a:fillRect/>
          </a:stretch>
        </p:blipFill>
        <p:spPr>
          <a:xfrm>
            <a:off x="4889635" y="866715"/>
            <a:ext cx="3609613" cy="3573589"/>
          </a:xfrm>
          <a:prstGeom prst="rect">
            <a:avLst/>
          </a:prstGeom>
        </p:spPr>
      </p:pic>
    </p:spTree>
    <p:extLst>
      <p:ext uri="{BB962C8B-B14F-4D97-AF65-F5344CB8AC3E}">
        <p14:creationId xmlns:p14="http://schemas.microsoft.com/office/powerpoint/2010/main" val="92826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fontScale="92500" lnSpcReduction="20000"/>
          </a:bodyPr>
          <a:lstStyle/>
          <a:p>
            <a:r>
              <a:rPr lang="en-GB" dirty="0"/>
              <a:t>Great work!</a:t>
            </a:r>
          </a:p>
          <a:p>
            <a:r>
              <a:rPr lang="en-GB" dirty="0"/>
              <a:t>Your bonus for this task will be affected both by the number of points you collect (on randomly selected trials) as well as your speed and accuracy on the image recognition questions. In terms of collecting banknotes, banknotes with positive point values add their points to your collection. Bank notes with negative point values take away points.</a:t>
            </a:r>
          </a:p>
          <a:p>
            <a:r>
              <a:rPr lang="en-GB" dirty="0"/>
              <a:t>You’ll need to pass a quiz on the instructions in order to move onto the task.</a:t>
            </a:r>
          </a:p>
          <a:p>
            <a:r>
              <a:rPr lang="en-GB" dirty="0"/>
              <a:t>Getting a question wrong will require you to re-read the instructions.</a:t>
            </a:r>
          </a:p>
        </p:txBody>
      </p:sp>
    </p:spTree>
    <p:extLst>
      <p:ext uri="{BB962C8B-B14F-4D97-AF65-F5344CB8AC3E}">
        <p14:creationId xmlns:p14="http://schemas.microsoft.com/office/powerpoint/2010/main" val="387589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EC8A09-74BF-274F-B395-F55FE9F477BD}"/>
              </a:ext>
            </a:extLst>
          </p:cNvPr>
          <p:cNvSpPr>
            <a:spLocks noGrp="1"/>
          </p:cNvSpPr>
          <p:nvPr>
            <p:ph idx="1"/>
          </p:nvPr>
        </p:nvSpPr>
        <p:spPr>
          <a:xfrm>
            <a:off x="457200" y="2204484"/>
            <a:ext cx="8229600" cy="3921679"/>
          </a:xfrm>
        </p:spPr>
        <p:txBody>
          <a:bodyPr/>
          <a:lstStyle/>
          <a:p>
            <a:r>
              <a:rPr lang="en-US" dirty="0"/>
              <a:t>Before starting the experiment, we would like you to complete a short questionnaire.</a:t>
            </a:r>
          </a:p>
          <a:p>
            <a:r>
              <a:rPr lang="en-US" dirty="0"/>
              <a:t>Please try to answer as accurately as you can.</a:t>
            </a:r>
          </a:p>
          <a:p>
            <a:pPr marL="0" indent="0">
              <a:buNone/>
            </a:pPr>
            <a:endParaRPr lang="en-US" dirty="0"/>
          </a:p>
        </p:txBody>
      </p:sp>
    </p:spTree>
    <p:extLst>
      <p:ext uri="{BB962C8B-B14F-4D97-AF65-F5344CB8AC3E}">
        <p14:creationId xmlns:p14="http://schemas.microsoft.com/office/powerpoint/2010/main" val="252611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r>
              <a:rPr lang="en-US" sz="2400" dirty="0"/>
              <a:t>We’ll now provide instructions for the first task.</a:t>
            </a:r>
          </a:p>
          <a:p>
            <a:r>
              <a:rPr lang="en-US" sz="2400" dirty="0"/>
              <a:t>The casino you will visit uses </a:t>
            </a:r>
            <a:r>
              <a:rPr lang="en-US" sz="2400" b="1" dirty="0"/>
              <a:t>two</a:t>
            </a:r>
            <a:r>
              <a:rPr lang="en-US" sz="2400" dirty="0"/>
              <a:t> types of </a:t>
            </a:r>
            <a:r>
              <a:rPr lang="en-US" sz="2400" b="1" dirty="0"/>
              <a:t>banknotes</a:t>
            </a:r>
            <a:r>
              <a:rPr lang="en-US" sz="2400" dirty="0"/>
              <a:t> (shown on the right).</a:t>
            </a:r>
          </a:p>
          <a:p>
            <a:r>
              <a:rPr lang="en-US" sz="2400" dirty="0"/>
              <a:t>The casino also has </a:t>
            </a:r>
            <a:r>
              <a:rPr lang="en-US" sz="2400" b="1" dirty="0"/>
              <a:t>four</a:t>
            </a:r>
            <a:r>
              <a:rPr lang="en-US" sz="2400" dirty="0"/>
              <a:t> types of </a:t>
            </a:r>
            <a:r>
              <a:rPr lang="en-US" sz="2400" b="1" dirty="0"/>
              <a:t>slot machines</a:t>
            </a:r>
            <a:r>
              <a:rPr lang="en-US" sz="2400" dirty="0"/>
              <a:t>.</a:t>
            </a:r>
          </a:p>
          <a:p>
            <a:r>
              <a:rPr lang="en-US" sz="2400" dirty="0"/>
              <a:t>Playing a slot machine provides one of the two banknotes.</a:t>
            </a:r>
          </a:p>
          <a:p>
            <a:pPr marL="0" indent="0">
              <a:buNone/>
            </a:pPr>
            <a:endParaRPr lang="en-US" sz="2400" dirty="0"/>
          </a:p>
        </p:txBody>
      </p:sp>
      <p:sp>
        <p:nvSpPr>
          <p:cNvPr id="2" name="Rectangle 1"/>
          <p:cNvSpPr/>
          <p:nvPr/>
        </p:nvSpPr>
        <p:spPr>
          <a:xfrm>
            <a:off x="5701613" y="8517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25244" y="8694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a:t>House Banknote</a:t>
            </a:r>
          </a:p>
        </p:txBody>
      </p:sp>
      <p:sp>
        <p:nvSpPr>
          <p:cNvPr id="24" name="TextBox 23"/>
          <p:cNvSpPr txBox="1"/>
          <p:nvPr/>
        </p:nvSpPr>
        <p:spPr>
          <a:xfrm>
            <a:off x="7239129" y="523362"/>
            <a:ext cx="2053730" cy="369332"/>
          </a:xfrm>
          <a:prstGeom prst="rect">
            <a:avLst/>
          </a:prstGeom>
          <a:noFill/>
        </p:spPr>
        <p:txBody>
          <a:bodyPr wrap="square" rtlCol="0">
            <a:spAutoFit/>
          </a:bodyPr>
          <a:lstStyle/>
          <a:p>
            <a:r>
              <a:rPr lang="en-GB" dirty="0"/>
              <a:t>SCISSORS Banknote</a:t>
            </a:r>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3705" y="5429284"/>
            <a:ext cx="1082913" cy="1082913"/>
          </a:xfrm>
          <a:prstGeom prst="rect">
            <a:avLst/>
          </a:prstGeom>
        </p:spPr>
      </p:pic>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2735" y="3210691"/>
            <a:ext cx="1080000" cy="1080000"/>
          </a:xfrm>
          <a:prstGeom prst="rect">
            <a:avLst/>
          </a:prstGeom>
        </p:spPr>
      </p:pic>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3713" y="3295022"/>
            <a:ext cx="1080000" cy="1080000"/>
          </a:xfrm>
          <a:prstGeom prst="rect">
            <a:avLst/>
          </a:prstGeom>
        </p:spPr>
      </p:pic>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6951" y="5484222"/>
            <a:ext cx="1080000" cy="1080000"/>
          </a:xfrm>
          <a:prstGeom prst="rect">
            <a:avLst/>
          </a:prstGeom>
        </p:spPr>
      </p:pic>
      <p:sp>
        <p:nvSpPr>
          <p:cNvPr id="38" name="TextBox 37"/>
          <p:cNvSpPr txBox="1"/>
          <p:nvPr/>
        </p:nvSpPr>
        <p:spPr>
          <a:xfrm>
            <a:off x="7530019" y="2455188"/>
            <a:ext cx="1603171" cy="646331"/>
          </a:xfrm>
          <a:prstGeom prst="rect">
            <a:avLst/>
          </a:prstGeom>
          <a:noFill/>
        </p:spPr>
        <p:txBody>
          <a:bodyPr wrap="square" rtlCol="0">
            <a:spAutoFit/>
          </a:bodyPr>
          <a:lstStyle/>
          <a:p>
            <a:r>
              <a:rPr lang="en-GB" dirty="0"/>
              <a:t>HAND </a:t>
            </a:r>
          </a:p>
          <a:p>
            <a:r>
              <a:rPr lang="en-GB" dirty="0"/>
              <a:t>Machine</a:t>
            </a:r>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a:t>BUTTERFLY </a:t>
            </a:r>
          </a:p>
          <a:p>
            <a:r>
              <a:rPr lang="en-GB" dirty="0"/>
              <a:t>Machine</a:t>
            </a:r>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a:t>ZEBRA </a:t>
            </a:r>
          </a:p>
          <a:p>
            <a:r>
              <a:rPr lang="en-GB" dirty="0"/>
              <a:t>Machine</a:t>
            </a:r>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a:t>PEPPER </a:t>
            </a:r>
          </a:p>
          <a:p>
            <a:r>
              <a:rPr lang="en-GB" dirty="0"/>
              <a:t>Machine</a:t>
            </a:r>
          </a:p>
        </p:txBody>
      </p:sp>
      <p:sp>
        <p:nvSpPr>
          <p:cNvPr id="7" name="Rectangle 6"/>
          <p:cNvSpPr/>
          <p:nvPr/>
        </p:nvSpPr>
        <p:spPr>
          <a:xfrm>
            <a:off x="5638290" y="1933126"/>
            <a:ext cx="1805687" cy="369332"/>
          </a:xfrm>
          <a:prstGeom prst="rect">
            <a:avLst/>
          </a:prstGeom>
        </p:spPr>
        <p:txBody>
          <a:bodyPr wrap="none">
            <a:spAutoFit/>
          </a:bodyPr>
          <a:lstStyle/>
          <a:p>
            <a:r>
              <a:rPr lang="en-GB" b="1" dirty="0"/>
              <a:t>SLOT MACHINES</a:t>
            </a:r>
            <a:r>
              <a:rPr lang="en-GB" dirty="0"/>
              <a:t>:</a:t>
            </a:r>
          </a:p>
        </p:txBody>
      </p:sp>
      <p:sp>
        <p:nvSpPr>
          <p:cNvPr id="42" name="Rectangle 41"/>
          <p:cNvSpPr/>
          <p:nvPr/>
        </p:nvSpPr>
        <p:spPr>
          <a:xfrm>
            <a:off x="5415189" y="243543"/>
            <a:ext cx="1428661" cy="369332"/>
          </a:xfrm>
          <a:prstGeom prst="rect">
            <a:avLst/>
          </a:prstGeom>
        </p:spPr>
        <p:txBody>
          <a:bodyPr wrap="none">
            <a:spAutoFit/>
          </a:bodyPr>
          <a:lstStyle/>
          <a:p>
            <a:r>
              <a:rPr lang="en-GB" b="1" dirty="0"/>
              <a:t>BANKNOTES</a:t>
            </a:r>
            <a:r>
              <a:rPr lang="en-GB" dirty="0"/>
              <a:t>:</a:t>
            </a:r>
          </a:p>
        </p:txBody>
      </p:sp>
      <p:pic>
        <p:nvPicPr>
          <p:cNvPr id="26" name="Picture 25">
            <a:extLst>
              <a:ext uri="{FF2B5EF4-FFF2-40B4-BE49-F238E27FC236}">
                <a16:creationId xmlns:a16="http://schemas.microsoft.com/office/drawing/2014/main" id="{07DEFACB-6423-414A-9BBD-857BAEAF12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2951" y="919539"/>
            <a:ext cx="684000" cy="684000"/>
          </a:xfrm>
          <a:prstGeom prst="rect">
            <a:avLst/>
          </a:prstGeom>
        </p:spPr>
      </p:pic>
      <p:pic>
        <p:nvPicPr>
          <p:cNvPr id="33" name="Picture 32">
            <a:extLst>
              <a:ext uri="{FF2B5EF4-FFF2-40B4-BE49-F238E27FC236}">
                <a16:creationId xmlns:a16="http://schemas.microsoft.com/office/drawing/2014/main" id="{9EEDF0CC-A0EC-C441-8582-69CB19DB78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47604" y="953092"/>
            <a:ext cx="684000" cy="684000"/>
          </a:xfrm>
          <a:prstGeom prst="rect">
            <a:avLst/>
          </a:prstGeom>
        </p:spPr>
      </p:pic>
    </p:spTree>
    <p:extLst>
      <p:ext uri="{BB962C8B-B14F-4D97-AF65-F5344CB8AC3E}">
        <p14:creationId xmlns:p14="http://schemas.microsoft.com/office/powerpoint/2010/main" val="299611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369712"/>
            <a:ext cx="8550613" cy="681003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Each slot machine can lead to either of the two banknotes, however, the </a:t>
            </a:r>
            <a:r>
              <a:rPr lang="en-US" sz="1800" b="1" dirty="0"/>
              <a:t>chances </a:t>
            </a:r>
            <a:r>
              <a:rPr lang="en-US" sz="1800" dirty="0"/>
              <a:t>that a given </a:t>
            </a:r>
            <a:r>
              <a:rPr lang="en-US" sz="1800" b="1" dirty="0"/>
              <a:t>slot-machine</a:t>
            </a:r>
            <a:r>
              <a:rPr lang="en-US" sz="1800" dirty="0"/>
              <a:t> provides a given </a:t>
            </a:r>
            <a:r>
              <a:rPr lang="en-US" sz="1800" b="1" dirty="0"/>
              <a:t>banknote</a:t>
            </a:r>
            <a:r>
              <a:rPr lang="en-US" sz="1800" dirty="0"/>
              <a:t> are different for the different slot machines.</a:t>
            </a:r>
          </a:p>
          <a:p>
            <a:r>
              <a:rPr lang="en-US" sz="1800" dirty="0"/>
              <a:t>The purpose of this first task is for you to learn the chances each slot machine provides either of the banknotes.</a:t>
            </a:r>
          </a:p>
          <a:p>
            <a:r>
              <a:rPr lang="en-US" sz="1800" dirty="0"/>
              <a:t>On the next slide we will show you a schematic that displays the </a:t>
            </a:r>
            <a:r>
              <a:rPr lang="en-US" sz="1800" b="1" dirty="0"/>
              <a:t>chances</a:t>
            </a:r>
            <a:r>
              <a:rPr lang="en-US" sz="1800" dirty="0"/>
              <a:t> of </a:t>
            </a:r>
            <a:r>
              <a:rPr lang="en-US" sz="1800" b="1" dirty="0"/>
              <a:t>each</a:t>
            </a:r>
            <a:r>
              <a:rPr lang="en-US" sz="1800" dirty="0"/>
              <a:t> </a:t>
            </a:r>
            <a:r>
              <a:rPr lang="en-US" sz="1800" b="1" dirty="0"/>
              <a:t>slot machine providing either banknote</a:t>
            </a:r>
            <a:r>
              <a:rPr lang="en-US" sz="1800" dirty="0"/>
              <a:t>. Please study this schematic.</a:t>
            </a:r>
          </a:p>
          <a:p>
            <a:r>
              <a:rPr lang="en-US" sz="1800" dirty="0"/>
              <a:t>You will then have the chance to pay each slot machine a number of times, by pressing ‘1’. After each play, you will observe which banknote that play produced.</a:t>
            </a:r>
          </a:p>
          <a:p>
            <a:r>
              <a:rPr lang="en-US" sz="1800" dirty="0"/>
              <a:t>After playing each machine, you’ll take a quiz in which you will be shown a given banknote and two slot machines. You’ll need to use the number keys to report which slot machine is more likely to lead to that banknote.</a:t>
            </a:r>
          </a:p>
          <a:p>
            <a:r>
              <a:rPr lang="en-US" sz="1800" dirty="0"/>
              <a:t>We will repeat this quiz (along with study opportunities) 3 times so that you will be able to fully learn the chance of each slot machine providing either banknote. (Note the third time you won’t play the slot machines). Your bonus for this task will be proportional to the total number of quiz questions you answer correctly. Please try to get as many questions correct as you can.</a:t>
            </a:r>
          </a:p>
        </p:txBody>
      </p:sp>
    </p:spTree>
    <p:extLst>
      <p:ext uri="{BB962C8B-B14F-4D97-AF65-F5344CB8AC3E}">
        <p14:creationId xmlns:p14="http://schemas.microsoft.com/office/powerpoint/2010/main" val="80414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second task. </a:t>
            </a:r>
          </a:p>
          <a:p>
            <a:pPr algn="just"/>
            <a:r>
              <a:rPr lang="en-GB" sz="2200" dirty="0"/>
              <a:t>In this task you’ll play a game at the casino.</a:t>
            </a:r>
          </a:p>
          <a:p>
            <a:pPr algn="just"/>
            <a:r>
              <a:rPr lang="en-GB" sz="2200" dirty="0"/>
              <a:t>This game will use the same two banknotes you just saw before but </a:t>
            </a:r>
            <a:r>
              <a:rPr lang="en-GB" sz="2200" b="1" dirty="0"/>
              <a:t>will also have a third type of banknote </a:t>
            </a:r>
            <a:r>
              <a:rPr lang="en-GB" sz="2200" dirty="0"/>
              <a:t>(shown on the right).</a:t>
            </a:r>
          </a:p>
          <a:p>
            <a:pPr algn="just"/>
            <a:r>
              <a:rPr lang="en-GB" sz="2200" dirty="0"/>
              <a:t>It will use the same four slot machines as the last task.</a:t>
            </a:r>
          </a:p>
          <a:p>
            <a:pPr algn="just"/>
            <a:r>
              <a:rPr lang="en-GB" sz="2200" dirty="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0" y="2660930"/>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192" y="1419124"/>
            <a:ext cx="684000" cy="684000"/>
          </a:xfrm>
          <a:prstGeom prst="rect">
            <a:avLst/>
          </a:prstGeom>
        </p:spPr>
      </p:pic>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434" y="3894051"/>
            <a:ext cx="684000" cy="684000"/>
          </a:xfrm>
          <a:prstGeom prst="rect">
            <a:avLst/>
          </a:prstGeom>
        </p:spPr>
      </p:pic>
      <p:sp>
        <p:nvSpPr>
          <p:cNvPr id="14" name="TextBox 13"/>
          <p:cNvSpPr txBox="1"/>
          <p:nvPr/>
        </p:nvSpPr>
        <p:spPr>
          <a:xfrm>
            <a:off x="6684395" y="4059889"/>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5698872" y="3454378"/>
            <a:ext cx="1850065" cy="369332"/>
          </a:xfrm>
          <a:prstGeom prst="rect">
            <a:avLst/>
          </a:prstGeom>
          <a:noFill/>
        </p:spPr>
        <p:txBody>
          <a:bodyPr wrap="square" rtlCol="0">
            <a:spAutoFit/>
          </a:bodyPr>
          <a:lstStyle/>
          <a:p>
            <a:r>
              <a:rPr lang="en-GB" dirty="0"/>
              <a:t>HOUSE Banknote</a:t>
            </a:r>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a:t>Banknotes in this task:</a:t>
            </a:r>
          </a:p>
        </p:txBody>
      </p:sp>
    </p:spTree>
    <p:extLst>
      <p:ext uri="{BB962C8B-B14F-4D97-AF65-F5344CB8AC3E}">
        <p14:creationId xmlns:p14="http://schemas.microsoft.com/office/powerpoint/2010/main" val="2426537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10000"/>
          </a:bodyPr>
          <a:lstStyle/>
          <a:p>
            <a:r>
              <a:rPr lang="en-US" sz="2400" dirty="0"/>
              <a:t>In this task each banknote will have either positive or negative points attached to it (displayed in place of the XX).</a:t>
            </a:r>
          </a:p>
          <a:p>
            <a:r>
              <a:rPr lang="en-US" sz="2400" dirty="0"/>
              <a:t>Banknotes with </a:t>
            </a:r>
            <a:r>
              <a:rPr lang="en-US" sz="2400" b="1" dirty="0"/>
              <a:t>positive point </a:t>
            </a:r>
            <a:r>
              <a:rPr lang="en-US" sz="2400" dirty="0"/>
              <a:t>values will cause you to gain points. Banknotes with </a:t>
            </a:r>
            <a:r>
              <a:rPr lang="en-US" sz="2400" b="1" dirty="0"/>
              <a:t>negative point </a:t>
            </a:r>
            <a:r>
              <a:rPr lang="en-US" sz="2400" dirty="0"/>
              <a:t>values will cause you to lose points.</a:t>
            </a:r>
          </a:p>
          <a:p>
            <a:r>
              <a:rPr lang="en-US" sz="2400" dirty="0"/>
              <a:t>At the end of the task, the computer will randomly pick </a:t>
            </a:r>
            <a:r>
              <a:rPr lang="en-US" sz="2400" b="1" dirty="0"/>
              <a:t>four</a:t>
            </a:r>
            <a:r>
              <a:rPr lang="en-US" sz="2400" dirty="0"/>
              <a:t> decisions that you made. </a:t>
            </a:r>
          </a:p>
          <a:p>
            <a:r>
              <a:rPr lang="en-US" sz="2400" dirty="0"/>
              <a:t>Your bonus will be proportional to the average number of points received on these decisions.  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4" name="Rectangle 3"/>
          <p:cNvSpPr/>
          <p:nvPr/>
        </p:nvSpPr>
        <p:spPr>
          <a:xfrm>
            <a:off x="7253986" y="303260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7227230" y="180346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8140849" y="3261134"/>
            <a:ext cx="577929" cy="369332"/>
          </a:xfrm>
          <a:prstGeom prst="rect">
            <a:avLst/>
          </a:prstGeom>
          <a:noFill/>
        </p:spPr>
        <p:txBody>
          <a:bodyPr wrap="square" rtlCol="0">
            <a:spAutoFit/>
          </a:bodyPr>
          <a:lstStyle/>
          <a:p>
            <a:r>
              <a:rPr lang="en-GB" dirty="0">
                <a:solidFill>
                  <a:srgbClr val="FFFF00"/>
                </a:solidFill>
              </a:rPr>
              <a:t>XX</a:t>
            </a:r>
          </a:p>
        </p:txBody>
      </p:sp>
      <p:sp>
        <p:nvSpPr>
          <p:cNvPr id="7" name="TextBox 6"/>
          <p:cNvSpPr txBox="1"/>
          <p:nvPr/>
        </p:nvSpPr>
        <p:spPr>
          <a:xfrm>
            <a:off x="8087131" y="2038520"/>
            <a:ext cx="577929" cy="369332"/>
          </a:xfrm>
          <a:prstGeom prst="rect">
            <a:avLst/>
          </a:prstGeom>
          <a:noFill/>
        </p:spPr>
        <p:txBody>
          <a:bodyPr wrap="square" rtlCol="0">
            <a:spAutoFit/>
          </a:bodyPr>
          <a:lstStyle/>
          <a:p>
            <a:r>
              <a:rPr lang="en-GB" dirty="0">
                <a:solidFill>
                  <a:srgbClr val="FFFF00"/>
                </a:solidFill>
              </a:rPr>
              <a:t>XX</a:t>
            </a:r>
          </a:p>
        </p:txBody>
      </p:sp>
      <p:sp>
        <p:nvSpPr>
          <p:cNvPr id="8" name="TextBox 7"/>
          <p:cNvSpPr txBox="1"/>
          <p:nvPr/>
        </p:nvSpPr>
        <p:spPr>
          <a:xfrm>
            <a:off x="6950706" y="2663273"/>
            <a:ext cx="2065048" cy="369332"/>
          </a:xfrm>
          <a:prstGeom prst="rect">
            <a:avLst/>
          </a:prstGeom>
          <a:noFill/>
        </p:spPr>
        <p:txBody>
          <a:bodyPr wrap="square" rtlCol="0">
            <a:spAutoFit/>
          </a:bodyPr>
          <a:lstStyle/>
          <a:p>
            <a:r>
              <a:rPr lang="en-GB" dirty="0"/>
              <a:t>SCISSORS Banknote</a:t>
            </a:r>
          </a:p>
        </p:txBody>
      </p:sp>
      <p:sp>
        <p:nvSpPr>
          <p:cNvPr id="9" name="TextBox 8"/>
          <p:cNvSpPr txBox="1"/>
          <p:nvPr/>
        </p:nvSpPr>
        <p:spPr>
          <a:xfrm>
            <a:off x="7101608" y="1433009"/>
            <a:ext cx="1850065" cy="369332"/>
          </a:xfrm>
          <a:prstGeom prst="rect">
            <a:avLst/>
          </a:prstGeom>
          <a:noFill/>
        </p:spPr>
        <p:txBody>
          <a:bodyPr wrap="square" rtlCol="0">
            <a:spAutoFit/>
          </a:bodyPr>
          <a:lstStyle/>
          <a:p>
            <a:r>
              <a:rPr lang="en-GB" dirty="0"/>
              <a:t>GIRL Banknote</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7079" y="3109383"/>
            <a:ext cx="684000" cy="684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8961" y="1867577"/>
            <a:ext cx="684000" cy="684000"/>
          </a:xfrm>
          <a:prstGeom prst="rect">
            <a:avLst/>
          </a:prstGeom>
        </p:spPr>
      </p:pic>
      <p:sp>
        <p:nvSpPr>
          <p:cNvPr id="12" name="Rectangle 11"/>
          <p:cNvSpPr/>
          <p:nvPr/>
        </p:nvSpPr>
        <p:spPr>
          <a:xfrm>
            <a:off x="7231263" y="427328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203" y="4342504"/>
            <a:ext cx="684000" cy="684000"/>
          </a:xfrm>
          <a:prstGeom prst="rect">
            <a:avLst/>
          </a:prstGeom>
        </p:spPr>
      </p:pic>
      <p:sp>
        <p:nvSpPr>
          <p:cNvPr id="14" name="TextBox 13"/>
          <p:cNvSpPr txBox="1"/>
          <p:nvPr/>
        </p:nvSpPr>
        <p:spPr>
          <a:xfrm>
            <a:off x="8091164" y="4508342"/>
            <a:ext cx="577929" cy="369332"/>
          </a:xfrm>
          <a:prstGeom prst="rect">
            <a:avLst/>
          </a:prstGeom>
          <a:noFill/>
        </p:spPr>
        <p:txBody>
          <a:bodyPr wrap="square" rtlCol="0">
            <a:spAutoFit/>
          </a:bodyPr>
          <a:lstStyle/>
          <a:p>
            <a:r>
              <a:rPr lang="en-GB" dirty="0">
                <a:solidFill>
                  <a:srgbClr val="FFFF00"/>
                </a:solidFill>
              </a:rPr>
              <a:t>XX</a:t>
            </a:r>
          </a:p>
        </p:txBody>
      </p:sp>
      <p:sp>
        <p:nvSpPr>
          <p:cNvPr id="15" name="TextBox 14"/>
          <p:cNvSpPr txBox="1"/>
          <p:nvPr/>
        </p:nvSpPr>
        <p:spPr>
          <a:xfrm>
            <a:off x="7105641" y="3902831"/>
            <a:ext cx="1850065" cy="369332"/>
          </a:xfrm>
          <a:prstGeom prst="rect">
            <a:avLst/>
          </a:prstGeom>
          <a:noFill/>
        </p:spPr>
        <p:txBody>
          <a:bodyPr wrap="square" rtlCol="0">
            <a:spAutoFit/>
          </a:bodyPr>
          <a:lstStyle/>
          <a:p>
            <a:r>
              <a:rPr lang="en-GB" dirty="0"/>
              <a:t>HOUSE Banknote</a:t>
            </a:r>
          </a:p>
        </p:txBody>
      </p:sp>
    </p:spTree>
    <p:extLst>
      <p:ext uri="{BB962C8B-B14F-4D97-AF65-F5344CB8AC3E}">
        <p14:creationId xmlns:p14="http://schemas.microsoft.com/office/powerpoint/2010/main" val="311654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4592193"/>
          </a:xfrm>
        </p:spPr>
        <p:txBody>
          <a:bodyPr>
            <a:noAutofit/>
          </a:bodyPr>
          <a:lstStyle/>
          <a:p>
            <a:pPr algn="just"/>
            <a:r>
              <a:rPr lang="en-GB" sz="2000" dirty="0"/>
              <a:t>We’ll now present the structure of each game.</a:t>
            </a:r>
          </a:p>
          <a:p>
            <a:pPr algn="just"/>
            <a:r>
              <a:rPr lang="en-GB" sz="2000" dirty="0"/>
              <a:t>On each game in this task you will be presented with one of the slot machines that were in the previous task.</a:t>
            </a:r>
          </a:p>
          <a:p>
            <a:pPr algn="just"/>
            <a:r>
              <a:rPr lang="en-GB" sz="2000" dirty="0"/>
              <a:t>Now, you can choose either to </a:t>
            </a:r>
            <a:r>
              <a:rPr lang="en-GB" sz="2000" b="1" dirty="0"/>
              <a:t>play</a:t>
            </a:r>
            <a:r>
              <a:rPr lang="en-GB" sz="2000" dirty="0"/>
              <a:t> the slot machine or to </a:t>
            </a:r>
            <a:r>
              <a:rPr lang="en-GB" sz="2000" b="1" dirty="0"/>
              <a:t>reject</a:t>
            </a:r>
            <a:r>
              <a:rPr lang="en-GB" sz="2000" dirty="0"/>
              <a:t> it.</a:t>
            </a:r>
          </a:p>
          <a:p>
            <a:pPr algn="just"/>
            <a:r>
              <a:rPr lang="en-GB" sz="2000" b="1" dirty="0"/>
              <a:t>Playing</a:t>
            </a:r>
            <a:r>
              <a:rPr lang="en-GB" sz="2000" dirty="0"/>
              <a:t> (key ‘1’) a slot machine will produce either the </a:t>
            </a:r>
            <a:r>
              <a:rPr lang="en-GB" sz="2000" b="1" dirty="0"/>
              <a:t>House</a:t>
            </a:r>
            <a:r>
              <a:rPr lang="en-GB" sz="2000" dirty="0"/>
              <a:t> or </a:t>
            </a:r>
            <a:r>
              <a:rPr lang="en-GB" sz="2000" b="1" dirty="0"/>
              <a:t>Scissors</a:t>
            </a:r>
            <a:r>
              <a:rPr lang="en-GB" sz="2000" dirty="0"/>
              <a:t> banknote.</a:t>
            </a:r>
          </a:p>
          <a:p>
            <a:pPr algn="just"/>
            <a:r>
              <a:rPr lang="en-GB" sz="2000" dirty="0"/>
              <a:t>The </a:t>
            </a:r>
            <a:r>
              <a:rPr lang="en-GB" sz="2000" b="1" dirty="0"/>
              <a:t>chances</a:t>
            </a:r>
            <a:r>
              <a:rPr lang="en-GB" sz="2000" dirty="0"/>
              <a:t> of a given slot machine producing either of these two banknotes will be the </a:t>
            </a:r>
            <a:r>
              <a:rPr lang="en-GB" sz="2000" b="1" dirty="0"/>
              <a:t>same as what you were just tested on</a:t>
            </a:r>
            <a:r>
              <a:rPr lang="en-GB" sz="2000" dirty="0"/>
              <a:t>. These chances will </a:t>
            </a:r>
            <a:r>
              <a:rPr lang="en-GB" sz="2000" b="1" dirty="0"/>
              <a:t>not change </a:t>
            </a:r>
            <a:r>
              <a:rPr lang="en-GB" sz="2000" dirty="0"/>
              <a:t>over the course of the task.</a:t>
            </a:r>
          </a:p>
          <a:p>
            <a:pPr algn="just"/>
            <a:r>
              <a:rPr lang="en-GB" sz="2000" dirty="0"/>
              <a:t>You can also </a:t>
            </a:r>
            <a:r>
              <a:rPr lang="en-GB" sz="2000" b="1" dirty="0"/>
              <a:t>reject</a:t>
            </a:r>
            <a:r>
              <a:rPr lang="en-GB" sz="2000" dirty="0"/>
              <a:t> a slot machine (key ‘2’). If you reject a slot machine, you will always get the </a:t>
            </a:r>
            <a:r>
              <a:rPr lang="en-GB" sz="2000" b="1" dirty="0"/>
              <a:t>Girl</a:t>
            </a:r>
            <a:r>
              <a:rPr lang="en-GB" sz="2000" dirty="0"/>
              <a:t> banknote.</a:t>
            </a:r>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a:solidFill>
                  <a:srgbClr val="FFFF00"/>
                </a:solidFill>
              </a:rPr>
              <a:t>XX</a:t>
            </a:r>
          </a:p>
        </p:txBody>
      </p:sp>
      <p:sp>
        <p:nvSpPr>
          <p:cNvPr id="7" name="Rectangle 6"/>
          <p:cNvSpPr/>
          <p:nvPr/>
        </p:nvSpPr>
        <p:spPr>
          <a:xfrm>
            <a:off x="5590209" y="4102344"/>
            <a:ext cx="1363578" cy="369332"/>
          </a:xfrm>
          <a:prstGeom prst="rect">
            <a:avLst/>
          </a:prstGeom>
        </p:spPr>
        <p:txBody>
          <a:bodyPr wrap="none">
            <a:spAutoFit/>
          </a:bodyPr>
          <a:lstStyle/>
          <a:p>
            <a:r>
              <a:rPr lang="en-GB" dirty="0"/>
              <a:t>If you </a:t>
            </a:r>
            <a:r>
              <a:rPr lang="en-GB" b="1" dirty="0"/>
              <a:t>reject</a:t>
            </a:r>
            <a:r>
              <a:rPr lang="en-GB" dirty="0"/>
              <a:t>:</a:t>
            </a:r>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a:solidFill>
                  <a:srgbClr val="FFFF00"/>
                </a:solidFill>
              </a:rPr>
              <a:t>XX</a:t>
            </a: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a:solidFill>
                  <a:srgbClr val="FFFF00"/>
                </a:solidFill>
              </a:rPr>
              <a:t>XX</a:t>
            </a:r>
          </a:p>
        </p:txBody>
      </p:sp>
      <p:sp>
        <p:nvSpPr>
          <p:cNvPr id="19" name="TextBox 18"/>
          <p:cNvSpPr txBox="1"/>
          <p:nvPr/>
        </p:nvSpPr>
        <p:spPr>
          <a:xfrm>
            <a:off x="7360042" y="1787273"/>
            <a:ext cx="2065048" cy="369332"/>
          </a:xfrm>
          <a:prstGeom prst="rect">
            <a:avLst/>
          </a:prstGeom>
          <a:noFill/>
        </p:spPr>
        <p:txBody>
          <a:bodyPr wrap="square" rtlCol="0">
            <a:spAutoFit/>
          </a:bodyPr>
          <a:lstStyle/>
          <a:p>
            <a:r>
              <a:rPr lang="en-GB" dirty="0"/>
              <a:t>House Banknote</a:t>
            </a:r>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a:t>Scissors Banknote</a:t>
            </a: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1809" y="2254096"/>
            <a:ext cx="684000" cy="684000"/>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3626" y="5098720"/>
            <a:ext cx="684000" cy="684000"/>
          </a:xfrm>
          <a:prstGeom prst="rect">
            <a:avLst/>
          </a:prstGeom>
        </p:spPr>
      </p:pic>
      <p:sp>
        <p:nvSpPr>
          <p:cNvPr id="23" name="Rectangle 22"/>
          <p:cNvSpPr/>
          <p:nvPr/>
        </p:nvSpPr>
        <p:spPr>
          <a:xfrm>
            <a:off x="5326576" y="1454877"/>
            <a:ext cx="1224566" cy="369332"/>
          </a:xfrm>
          <a:prstGeom prst="rect">
            <a:avLst/>
          </a:prstGeom>
        </p:spPr>
        <p:txBody>
          <a:bodyPr wrap="none">
            <a:spAutoFit/>
          </a:bodyPr>
          <a:lstStyle/>
          <a:p>
            <a:r>
              <a:rPr lang="en-GB" dirty="0"/>
              <a:t>If you </a:t>
            </a:r>
            <a:r>
              <a:rPr lang="en-GB" b="1" dirty="0"/>
              <a:t>play</a:t>
            </a:r>
            <a:r>
              <a:rPr lang="en-GB" dirty="0"/>
              <a:t>:</a:t>
            </a:r>
          </a:p>
        </p:txBody>
      </p:sp>
      <p:sp>
        <p:nvSpPr>
          <p:cNvPr id="24" name="Rectangle 23"/>
          <p:cNvSpPr/>
          <p:nvPr/>
        </p:nvSpPr>
        <p:spPr>
          <a:xfrm>
            <a:off x="7053756" y="2403387"/>
            <a:ext cx="461986" cy="369332"/>
          </a:xfrm>
          <a:prstGeom prst="rect">
            <a:avLst/>
          </a:prstGeom>
        </p:spPr>
        <p:txBody>
          <a:bodyPr wrap="none">
            <a:spAutoFit/>
          </a:bodyPr>
          <a:lstStyle/>
          <a:p>
            <a:r>
              <a:rPr lang="en-GB" dirty="0"/>
              <a:t>OR</a:t>
            </a:r>
          </a:p>
        </p:txBody>
      </p:sp>
      <p:sp>
        <p:nvSpPr>
          <p:cNvPr id="25" name="Rectangle 24"/>
          <p:cNvSpPr/>
          <p:nvPr/>
        </p:nvSpPr>
        <p:spPr>
          <a:xfrm>
            <a:off x="5229890" y="1086598"/>
            <a:ext cx="2331472" cy="369332"/>
          </a:xfrm>
          <a:prstGeom prst="rect">
            <a:avLst/>
          </a:prstGeom>
        </p:spPr>
        <p:txBody>
          <a:bodyPr wrap="none">
            <a:spAutoFit/>
          </a:bodyPr>
          <a:lstStyle/>
          <a:p>
            <a:r>
              <a:rPr lang="en-GB" b="1" dirty="0"/>
              <a:t>For each slot machine:</a:t>
            </a:r>
          </a:p>
        </p:txBody>
      </p:sp>
      <p:sp>
        <p:nvSpPr>
          <p:cNvPr id="26" name="Rectangle 25"/>
          <p:cNvSpPr/>
          <p:nvPr/>
        </p:nvSpPr>
        <p:spPr>
          <a:xfrm>
            <a:off x="5670859" y="3145843"/>
            <a:ext cx="2971431" cy="923330"/>
          </a:xfrm>
          <a:prstGeom prst="rect">
            <a:avLst/>
          </a:prstGeom>
        </p:spPr>
        <p:txBody>
          <a:bodyPr wrap="square">
            <a:spAutoFit/>
          </a:bodyPr>
          <a:lstStyle/>
          <a:p>
            <a:r>
              <a:rPr lang="en-GB" dirty="0"/>
              <a:t>Chances of Scissors or House depend on </a:t>
            </a:r>
            <a:r>
              <a:rPr lang="en-GB" b="1" dirty="0"/>
              <a:t>which</a:t>
            </a:r>
            <a:r>
              <a:rPr lang="en-GB" dirty="0"/>
              <a:t> slot machine is played.</a:t>
            </a:r>
          </a:p>
        </p:txBody>
      </p:sp>
      <p:sp>
        <p:nvSpPr>
          <p:cNvPr id="27" name="Rectangle 26"/>
          <p:cNvSpPr/>
          <p:nvPr/>
        </p:nvSpPr>
        <p:spPr>
          <a:xfrm>
            <a:off x="5597001" y="5990346"/>
            <a:ext cx="3571615" cy="646331"/>
          </a:xfrm>
          <a:prstGeom prst="rect">
            <a:avLst/>
          </a:prstGeom>
        </p:spPr>
        <p:txBody>
          <a:bodyPr wrap="square">
            <a:spAutoFit/>
          </a:bodyPr>
          <a:lstStyle/>
          <a:p>
            <a:r>
              <a:rPr lang="en-GB" dirty="0"/>
              <a:t>Rejecting always leads to the Girl banknote.</a:t>
            </a:r>
          </a:p>
        </p:txBody>
      </p:sp>
      <p:sp>
        <p:nvSpPr>
          <p:cNvPr id="28" name="TextBox 27"/>
          <p:cNvSpPr txBox="1"/>
          <p:nvPr/>
        </p:nvSpPr>
        <p:spPr>
          <a:xfrm>
            <a:off x="5800726" y="4501278"/>
            <a:ext cx="1850065" cy="369332"/>
          </a:xfrm>
          <a:prstGeom prst="rect">
            <a:avLst/>
          </a:prstGeom>
          <a:noFill/>
        </p:spPr>
        <p:txBody>
          <a:bodyPr wrap="square" rtlCol="0">
            <a:spAutoFit/>
          </a:bodyPr>
          <a:lstStyle/>
          <a:p>
            <a:r>
              <a:rPr lang="en-GB" dirty="0"/>
              <a:t>Girl Banknote</a:t>
            </a:r>
          </a:p>
        </p:txBody>
      </p:sp>
      <p:pic>
        <p:nvPicPr>
          <p:cNvPr id="29" name="Picture 28">
            <a:extLst>
              <a:ext uri="{FF2B5EF4-FFF2-40B4-BE49-F238E27FC236}">
                <a16:creationId xmlns:a16="http://schemas.microsoft.com/office/drawing/2014/main" id="{BBEAEDA5-F1D0-F84B-B21A-2CAA6C852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246" y="2262831"/>
            <a:ext cx="684000" cy="684000"/>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game (example on the right).</a:t>
            </a:r>
          </a:p>
          <a:p>
            <a:r>
              <a:rPr lang="en-GB" sz="2000" dirty="0"/>
              <a:t>You must pay attention to these screens in order to make choices that lead you to maximize collection of positive points and minimize collection of negative points.</a:t>
            </a:r>
          </a:p>
          <a:p>
            <a:endParaRPr lang="en-GB" sz="2000" dirty="0"/>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a:solidFill>
                  <a:srgbClr val="FFFF00"/>
                </a:solidFill>
              </a:rPr>
              <a:t>72</a:t>
            </a:r>
          </a:p>
        </p:txBody>
      </p:sp>
      <p:sp>
        <p:nvSpPr>
          <p:cNvPr id="8" name="Rectangle 7"/>
          <p:cNvSpPr/>
          <p:nvPr/>
        </p:nvSpPr>
        <p:spPr>
          <a:xfrm>
            <a:off x="6132829" y="313330"/>
            <a:ext cx="1848391" cy="338554"/>
          </a:xfrm>
          <a:prstGeom prst="rect">
            <a:avLst/>
          </a:prstGeom>
        </p:spPr>
        <p:txBody>
          <a:bodyPr wrap="none">
            <a:spAutoFit/>
          </a:bodyPr>
          <a:lstStyle/>
          <a:p>
            <a:r>
              <a:rPr lang="en-GB" sz="1600" dirty="0"/>
              <a:t>Hypothetical game :</a:t>
            </a:r>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a:solidFill>
                  <a:srgbClr val="FFFF00"/>
                </a:solidFill>
              </a:rPr>
              <a:t>8</a:t>
            </a:r>
          </a:p>
        </p:txBody>
      </p:sp>
      <p:sp>
        <p:nvSpPr>
          <p:cNvPr id="12" name="Rectangle 11"/>
          <p:cNvSpPr/>
          <p:nvPr/>
        </p:nvSpPr>
        <p:spPr>
          <a:xfrm>
            <a:off x="5578260" y="3844423"/>
            <a:ext cx="2825141" cy="1569660"/>
          </a:xfrm>
          <a:prstGeom prst="rect">
            <a:avLst/>
          </a:prstGeom>
        </p:spPr>
        <p:txBody>
          <a:bodyPr wrap="square">
            <a:spAutoFit/>
          </a:bodyPr>
          <a:lstStyle/>
          <a:p>
            <a:r>
              <a:rPr lang="en-GB" sz="1200" dirty="0"/>
              <a:t>This screen from a hypothetical game shows that for this game, if you PLAY the slot machine, you will either get the HOUSE banknote and collect 72 points or the SCISSORS banknote and collect 8 points. If you reject the slot machine, you’ll get the GIRL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a:solidFill>
                  <a:srgbClr val="FFFF00"/>
                </a:solidFill>
              </a:rPr>
              <a:t>48</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831" y="1261624"/>
            <a:ext cx="684000" cy="684000"/>
          </a:xfrm>
          <a:prstGeom prst="rect">
            <a:avLst/>
          </a:prstGeom>
        </p:spPr>
      </p:pic>
      <p:pic>
        <p:nvPicPr>
          <p:cNvPr id="15" name="Picture 14">
            <a:extLst>
              <a:ext uri="{FF2B5EF4-FFF2-40B4-BE49-F238E27FC236}">
                <a16:creationId xmlns:a16="http://schemas.microsoft.com/office/drawing/2014/main" id="{860F4649-8A43-3F42-A9CC-4440B79BE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769" y="2305681"/>
            <a:ext cx="684000" cy="684000"/>
          </a:xfrm>
          <a:prstGeom prst="rect">
            <a:avLst/>
          </a:prstGeom>
        </p:spPr>
      </p:pic>
      <p:pic>
        <p:nvPicPr>
          <p:cNvPr id="17" name="Picture 16">
            <a:extLst>
              <a:ext uri="{FF2B5EF4-FFF2-40B4-BE49-F238E27FC236}">
                <a16:creationId xmlns:a16="http://schemas.microsoft.com/office/drawing/2014/main" id="{CFE3C903-5D9C-1D4F-8A4E-FE838E6BF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341" y="1744776"/>
            <a:ext cx="684000" cy="684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a:t>Let’s now practice a few actual task games. For these, after seeing the point value of each banknote, you will be presented with a slot machine. </a:t>
            </a:r>
          </a:p>
          <a:p>
            <a:r>
              <a:rPr lang="en-GB" sz="2400" dirty="0"/>
              <a:t>Press ‘1’ to play the slot machine or ‘2’ to reject it. </a:t>
            </a:r>
          </a:p>
          <a:p>
            <a:r>
              <a:rPr lang="en-GB" sz="2400" dirty="0"/>
              <a:t>After this, based on your choice, you’ll get a banknote and either collect or lose points.</a:t>
            </a:r>
          </a:p>
        </p:txBody>
      </p:sp>
    </p:spTree>
    <p:extLst>
      <p:ext uri="{BB962C8B-B14F-4D97-AF65-F5344CB8AC3E}">
        <p14:creationId xmlns:p14="http://schemas.microsoft.com/office/powerpoint/2010/main" val="133765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real choice trials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10897</TotalTime>
  <Words>1261</Words>
  <Application>Microsoft Macintosh PowerPoint</Application>
  <PresentationFormat>On-screen Show (4:3)</PresentationFormat>
  <Paragraphs>99</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real choice trials</vt:lpstr>
      <vt:lpstr>PowerPoint Presentation</vt:lpstr>
      <vt:lpstr>PowerPoint Presentation</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124</cp:revision>
  <cp:lastPrinted>2019-08-05T15:19:54Z</cp:lastPrinted>
  <dcterms:created xsi:type="dcterms:W3CDTF">2019-07-30T22:10:20Z</dcterms:created>
  <dcterms:modified xsi:type="dcterms:W3CDTF">2022-07-07T16:26:01Z</dcterms:modified>
</cp:coreProperties>
</file>