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 id="288" r:id="rId14"/>
    <p:sldId id="28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guide id="3"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3" autoAdjust="0"/>
    <p:restoredTop sz="94301" autoAdjust="0"/>
  </p:normalViewPr>
  <p:slideViewPr>
    <p:cSldViewPr snapToGrid="0" snapToObjects="1" showGuides="1">
      <p:cViewPr varScale="1">
        <p:scale>
          <a:sx n="124" d="100"/>
          <a:sy n="124" d="100"/>
        </p:scale>
        <p:origin x="912" y="96"/>
      </p:cViewPr>
      <p:guideLst>
        <p:guide orient="horz" pos="2268"/>
        <p:guide pos="2832"/>
        <p:guide pos="290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09/11/2019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e.russek@ucl.ac.u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d.org.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496" y="1100241"/>
            <a:ext cx="8229600" cy="5107376"/>
          </a:xfrm>
        </p:spPr>
        <p:txBody>
          <a:bodyPr>
            <a:normAutofit/>
          </a:bodyPr>
          <a:lstStyle/>
          <a:p>
            <a:pPr marL="0" indent="0">
              <a:buNone/>
            </a:pPr>
            <a:r>
              <a:rPr lang="en-US" sz="2400" dirty="0"/>
              <a:t>Welcome to the </a:t>
            </a:r>
            <a:r>
              <a:rPr lang="en-US" sz="2400" dirty="0" smtClean="0"/>
              <a:t>MEG instruction and training session!</a:t>
            </a:r>
          </a:p>
          <a:p>
            <a:pPr marL="0" indent="0">
              <a:buNone/>
            </a:pPr>
            <a:endParaRPr lang="en-US" sz="2400" dirty="0"/>
          </a:p>
          <a:p>
            <a:pPr marL="0" indent="0">
              <a:buNone/>
            </a:pPr>
            <a:r>
              <a:rPr lang="en-US" sz="2400" dirty="0" smtClean="0"/>
              <a:t>Completion of this training task is necessary in order to participate in the MEG experiment. Additionally, your ability to participate in the MEG experiment will be depend on your performance on this practice session. It is important that you try your best.</a:t>
            </a:r>
          </a:p>
          <a:p>
            <a:pPr marL="0" indent="0">
              <a:buNone/>
            </a:pPr>
            <a:endParaRPr lang="en-US" sz="2400" dirty="0" smtClean="0"/>
          </a:p>
          <a:p>
            <a:pPr marL="0" indent="0">
              <a:buNone/>
            </a:pPr>
            <a:r>
              <a:rPr lang="en-US" sz="2400" dirty="0" smtClean="0"/>
              <a:t>The entire session should take about 60 minutes.</a:t>
            </a:r>
          </a:p>
          <a:p>
            <a:pPr marL="0" indent="0">
              <a:buNone/>
            </a:pPr>
            <a:endParaRPr lang="en-US" sz="2400"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lnSpcReduction="10000"/>
          </a:bodyPr>
          <a:lstStyle/>
          <a:p>
            <a:r>
              <a:rPr lang="en-GB" sz="2400" dirty="0" smtClean="0"/>
              <a:t>Great. As an attention check, there will be a few games like this in the task. For these, you’ll have to report the point value of a given banknote.</a:t>
            </a:r>
          </a:p>
          <a:p>
            <a:pPr>
              <a:tabLst>
                <a:tab pos="976313" algn="l"/>
              </a:tabLst>
            </a:pPr>
            <a:r>
              <a:rPr lang="en-GB" sz="2400" b="1" dirty="0" smtClean="0"/>
              <a:t>In the MEG task, answering these attention check questions correctly is extremely important. </a:t>
            </a:r>
            <a:r>
              <a:rPr lang="en-GB" sz="2400" b="1" dirty="0" smtClean="0"/>
              <a:t>At the end of the task, the computer will select one round at random. For </a:t>
            </a:r>
            <a:r>
              <a:rPr lang="en-GB" sz="2400" b="1" dirty="0" smtClean="0"/>
              <a:t>each attention check question you answer </a:t>
            </a:r>
            <a:r>
              <a:rPr lang="en-GB" sz="2400" b="1" dirty="0" smtClean="0"/>
              <a:t>wrong on this round, </a:t>
            </a:r>
            <a:r>
              <a:rPr lang="en-GB" sz="2400" b="1" dirty="0" smtClean="0"/>
              <a:t>you will lose </a:t>
            </a:r>
            <a:r>
              <a:rPr lang="en-GB" sz="2400" b="1" dirty="0" smtClean="0"/>
              <a:t>50 </a:t>
            </a:r>
            <a:r>
              <a:rPr lang="en-GB" sz="2400" b="1" dirty="0" smtClean="0"/>
              <a:t>pence from your bonus.</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a:bodyPr>
          <a:lstStyle/>
          <a:p>
            <a:r>
              <a:rPr lang="en-GB" sz="2200" dirty="0"/>
              <a:t>Great work</a:t>
            </a:r>
            <a:r>
              <a:rPr lang="en-GB" sz="2200" dirty="0" smtClean="0"/>
              <a:t>!</a:t>
            </a:r>
          </a:p>
          <a:p>
            <a:r>
              <a:rPr lang="en-GB" sz="2200" dirty="0"/>
              <a:t>Y</a:t>
            </a:r>
            <a:r>
              <a:rPr lang="en-GB" sz="2200" dirty="0" smtClean="0"/>
              <a:t>our bonus (and overall performance) will be affected both by the points you collect as well as your performance on attention check questions. In terms of collecting banknotes, banknotes with positive point values add their points to your collection. Bank notes with negative point values take away points.</a:t>
            </a:r>
          </a:p>
          <a:p>
            <a:r>
              <a:rPr lang="en-GB" sz="2200" dirty="0" smtClean="0"/>
              <a:t>You’ll need to pass a quiz on the instructions in order to move onto the task.</a:t>
            </a:r>
          </a:p>
          <a:p>
            <a:r>
              <a:rPr lang="en-GB" sz="2200" dirty="0" smtClean="0"/>
              <a:t>Getting a question wrong will require you to re-read the instructions.</a:t>
            </a:r>
            <a:endParaRPr lang="en-GB" sz="2200" dirty="0"/>
          </a:p>
        </p:txBody>
      </p:sp>
    </p:spTree>
    <p:extLst>
      <p:ext uri="{BB962C8B-B14F-4D97-AF65-F5344CB8AC3E}">
        <p14:creationId xmlns:p14="http://schemas.microsoft.com/office/powerpoint/2010/main" val="387589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 on MEG task</a:t>
            </a:r>
            <a:endParaRPr lang="en-GB" dirty="0"/>
          </a:p>
        </p:txBody>
      </p:sp>
      <p:sp>
        <p:nvSpPr>
          <p:cNvPr id="3" name="Content Placeholder 2"/>
          <p:cNvSpPr>
            <a:spLocks noGrp="1"/>
          </p:cNvSpPr>
          <p:nvPr>
            <p:ph idx="1"/>
          </p:nvPr>
        </p:nvSpPr>
        <p:spPr/>
        <p:txBody>
          <a:bodyPr>
            <a:normAutofit fontScale="70000" lnSpcReduction="20000"/>
          </a:bodyPr>
          <a:lstStyle/>
          <a:p>
            <a:r>
              <a:rPr lang="en-GB" sz="2400" dirty="0" smtClean="0"/>
              <a:t>Great work. You’ve completed the training session.</a:t>
            </a:r>
          </a:p>
          <a:p>
            <a:r>
              <a:rPr lang="en-GB" sz="2400" dirty="0"/>
              <a:t>T</a:t>
            </a:r>
            <a:r>
              <a:rPr lang="en-GB" sz="2400" dirty="0" smtClean="0"/>
              <a:t>he MEG task</a:t>
            </a:r>
            <a:r>
              <a:rPr lang="en-GB" sz="2400" dirty="0"/>
              <a:t> </a:t>
            </a:r>
            <a:r>
              <a:rPr lang="en-GB" sz="2400" dirty="0" smtClean="0"/>
              <a:t>will include the components that you just completed, however will use different banknotes and slot-machines.</a:t>
            </a:r>
          </a:p>
          <a:p>
            <a:r>
              <a:rPr lang="en-GB" sz="2400" dirty="0" smtClean="0"/>
              <a:t>It will also include a first part, where you will just be required to complete a task where you attend to each of the task images, one at a time, that will last about 30 minutes. This will allow us to record how your brain responds to each of the task images.</a:t>
            </a:r>
          </a:p>
          <a:p>
            <a:r>
              <a:rPr lang="en-GB" sz="2400" dirty="0" smtClean="0"/>
              <a:t>Following this, you will learn about and be quizzed on the chances that each slot machine produces either banknote. This will be the same as it was in what you just completed.</a:t>
            </a:r>
          </a:p>
          <a:p>
            <a:r>
              <a:rPr lang="en-GB" sz="2400" dirty="0" smtClean="0"/>
              <a:t>Then you will complete the gamble task. However, it will consist of 8 rounds instead of 2. </a:t>
            </a:r>
          </a:p>
          <a:p>
            <a:r>
              <a:rPr lang="en-GB" sz="2400" dirty="0" smtClean="0"/>
              <a:t>Your bonus for the MEG task will be between 0 and £20. The computer will select one decision from each of the 8 rounds. The average of these 8 choices will constitute your bonus. </a:t>
            </a:r>
            <a:endParaRPr lang="en-GB" sz="2400" dirty="0" smtClean="0"/>
          </a:p>
          <a:p>
            <a:r>
              <a:rPr lang="en-GB" sz="2400" dirty="0" smtClean="0"/>
              <a:t>In </a:t>
            </a:r>
            <a:r>
              <a:rPr lang="en-GB" sz="2400" dirty="0" smtClean="0"/>
              <a:t>the MEG task, </a:t>
            </a:r>
            <a:r>
              <a:rPr lang="en-GB" sz="2400" dirty="0" smtClean="0"/>
              <a:t>the computer will also select a round at random and each </a:t>
            </a:r>
            <a:r>
              <a:rPr lang="en-GB" sz="2400" dirty="0" smtClean="0"/>
              <a:t>attention check question that you </a:t>
            </a:r>
            <a:r>
              <a:rPr lang="en-GB" sz="2400" dirty="0" smtClean="0"/>
              <a:t>answered incorrectly in that round </a:t>
            </a:r>
            <a:r>
              <a:rPr lang="en-GB" sz="2400" dirty="0" smtClean="0"/>
              <a:t>will reduce your bonus by </a:t>
            </a:r>
            <a:r>
              <a:rPr lang="en-GB" sz="2400" dirty="0" smtClean="0"/>
              <a:t>50</a:t>
            </a:r>
            <a:r>
              <a:rPr lang="en-GB" sz="2400" dirty="0" smtClean="0"/>
              <a:t>p</a:t>
            </a:r>
            <a:r>
              <a:rPr lang="en-GB" sz="2400" dirty="0" smtClean="0"/>
              <a:t>.</a:t>
            </a:r>
          </a:p>
          <a:p>
            <a:r>
              <a:rPr lang="en-GB" sz="2400" dirty="0" smtClean="0"/>
              <a:t>Please email the experimenter (</a:t>
            </a:r>
            <a:r>
              <a:rPr lang="en-GB" sz="2400" dirty="0" smtClean="0">
                <a:hlinkClick r:id="rId2"/>
              </a:rPr>
              <a:t>e.russek@ucl.ac.uk</a:t>
            </a:r>
            <a:r>
              <a:rPr lang="en-GB" sz="2400" dirty="0" smtClean="0"/>
              <a:t>) </a:t>
            </a:r>
            <a:r>
              <a:rPr lang="en-GB" sz="2400" dirty="0" smtClean="0"/>
              <a:t>to let him know you have finished the task and also with any questions you might have.</a:t>
            </a:r>
            <a:endParaRPr lang="en-GB" sz="2400" dirty="0" smtClean="0"/>
          </a:p>
        </p:txBody>
      </p:sp>
    </p:spTree>
    <p:extLst>
      <p:ext uri="{BB962C8B-B14F-4D97-AF65-F5344CB8AC3E}">
        <p14:creationId xmlns:p14="http://schemas.microsoft.com/office/powerpoint/2010/main" val="334369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38"/>
            <a:ext cx="8229600" cy="1143000"/>
          </a:xfrm>
        </p:spPr>
        <p:txBody>
          <a:bodyPr/>
          <a:lstStyle/>
          <a:p>
            <a:r>
              <a:rPr lang="en-US" dirty="0" smtClean="0"/>
              <a:t>Questionnaires</a:t>
            </a:r>
            <a:endParaRPr lang="en-US" dirty="0"/>
          </a:p>
        </p:txBody>
      </p:sp>
      <p:sp>
        <p:nvSpPr>
          <p:cNvPr id="3" name="Content Placeholder 2"/>
          <p:cNvSpPr>
            <a:spLocks noGrp="1"/>
          </p:cNvSpPr>
          <p:nvPr>
            <p:ph idx="1"/>
          </p:nvPr>
        </p:nvSpPr>
        <p:spPr>
          <a:xfrm>
            <a:off x="457200" y="1225758"/>
            <a:ext cx="8448686" cy="5632241"/>
          </a:xfrm>
        </p:spPr>
        <p:txBody>
          <a:bodyPr>
            <a:normAutofit/>
          </a:bodyPr>
          <a:lstStyle/>
          <a:p>
            <a:r>
              <a:rPr lang="en-US" sz="2400" dirty="0" smtClean="0"/>
              <a:t>One of the goals of this study is to relate signals in the brain, observed during decisions, to aspects of emotional state and disposition. We hope that in this way, this research might be useful for better understanding mental health.</a:t>
            </a:r>
          </a:p>
          <a:p>
            <a:r>
              <a:rPr lang="en-US" sz="2400" dirty="0" smtClean="0"/>
              <a:t>In this regard, we would like you to fill out some </a:t>
            </a:r>
            <a:r>
              <a:rPr lang="en-US" sz="2400" dirty="0" err="1" smtClean="0"/>
              <a:t>questionairres</a:t>
            </a:r>
            <a:r>
              <a:rPr lang="en-US" sz="2400" dirty="0" smtClean="0"/>
              <a:t>, related to your emotional state and disposition. </a:t>
            </a:r>
          </a:p>
          <a:p>
            <a:r>
              <a:rPr lang="en-US" sz="2400" dirty="0" smtClean="0"/>
              <a:t>You are free to skip any question that you would like (by selecting ‘I would prefer to not answer’). However, we hope you will answer as many questions as you can.</a:t>
            </a:r>
          </a:p>
          <a:p>
            <a:r>
              <a:rPr lang="en-US" sz="2400" dirty="0" smtClean="0"/>
              <a:t>Should any of the questions bring up emotional distress, please write down the number of the MIND helpline listening service: (0300 123 3393 , </a:t>
            </a:r>
            <a:r>
              <a:rPr lang="en-US" sz="2400" dirty="0" smtClean="0">
                <a:hlinkClick r:id="rId2"/>
              </a:rPr>
              <a:t>www.mind.org.uk</a:t>
            </a:r>
            <a:r>
              <a:rPr lang="en-US" sz="2400" dirty="0" smtClean="0"/>
              <a:t> ) , which can provide support for emotional distress.</a:t>
            </a:r>
          </a:p>
        </p:txBody>
      </p:sp>
    </p:spTree>
    <p:extLst>
      <p:ext uri="{BB962C8B-B14F-4D97-AF65-F5344CB8AC3E}">
        <p14:creationId xmlns:p14="http://schemas.microsoft.com/office/powerpoint/2010/main" val="97637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pPr marL="0" indent="0">
              <a:buNone/>
            </a:pPr>
            <a:r>
              <a:rPr lang="en-US" sz="2400" dirty="0" smtClean="0"/>
              <a:t>In </a:t>
            </a:r>
            <a:r>
              <a:rPr lang="en-US" sz="2400" dirty="0"/>
              <a:t>this task, you will visit a video-game casino.</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Playing a slot machine provides one of the two banknotes.</a:t>
            </a:r>
          </a:p>
          <a:p>
            <a:pPr marL="0" indent="0">
              <a:buNone/>
            </a:pPr>
            <a:endParaRPr lang="en-US" sz="2400" dirty="0" smtClean="0"/>
          </a:p>
        </p:txBody>
      </p:sp>
      <p:sp>
        <p:nvSpPr>
          <p:cNvPr id="2" name="Rectangle 1"/>
          <p:cNvSpPr/>
          <p:nvPr/>
        </p:nvSpPr>
        <p:spPr>
          <a:xfrm>
            <a:off x="5701613" y="88829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BALL Banknote</a:t>
            </a:r>
            <a:endParaRPr lang="en-GB" dirty="0"/>
          </a:p>
        </p:txBody>
      </p:sp>
      <p:sp>
        <p:nvSpPr>
          <p:cNvPr id="24" name="TextBox 23"/>
          <p:cNvSpPr txBox="1"/>
          <p:nvPr/>
        </p:nvSpPr>
        <p:spPr>
          <a:xfrm>
            <a:off x="7288668" y="537539"/>
            <a:ext cx="2088321" cy="369332"/>
          </a:xfrm>
          <a:prstGeom prst="rect">
            <a:avLst/>
          </a:prstGeom>
          <a:noFill/>
        </p:spPr>
        <p:txBody>
          <a:bodyPr wrap="square" rtlCol="0">
            <a:spAutoFit/>
          </a:bodyPr>
          <a:lstStyle/>
          <a:p>
            <a:r>
              <a:rPr lang="en-GB" dirty="0" smtClean="0"/>
              <a:t>BANANA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TextBox 37"/>
          <p:cNvSpPr txBox="1"/>
          <p:nvPr/>
        </p:nvSpPr>
        <p:spPr>
          <a:xfrm>
            <a:off x="7530019" y="2430804"/>
            <a:ext cx="1603171" cy="646331"/>
          </a:xfrm>
          <a:prstGeom prst="rect">
            <a:avLst/>
          </a:prstGeom>
          <a:noFill/>
        </p:spPr>
        <p:txBody>
          <a:bodyPr wrap="square" rtlCol="0">
            <a:spAutoFit/>
          </a:bodyPr>
          <a:lstStyle/>
          <a:p>
            <a:r>
              <a:rPr lang="en-GB" dirty="0" smtClean="0"/>
              <a:t>CAR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BICYCLE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ELEPHANT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SNEAKERS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881" y="971019"/>
            <a:ext cx="673458" cy="6734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012" y="978905"/>
            <a:ext cx="659356" cy="6593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5173" y="3136142"/>
            <a:ext cx="1199585" cy="119958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6473" y="3152203"/>
            <a:ext cx="1257694" cy="125769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5244" y="5381709"/>
            <a:ext cx="1211778" cy="121177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4986" y="5357325"/>
            <a:ext cx="1251616" cy="1251616"/>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452538"/>
            <a:ext cx="8550613" cy="58145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Each slot machine can lead to either of the two banknotes, however, the </a:t>
            </a:r>
            <a:r>
              <a:rPr lang="en-US" sz="1800" b="1" dirty="0" smtClean="0"/>
              <a:t>chances </a:t>
            </a:r>
            <a:r>
              <a:rPr lang="en-US" sz="1800" dirty="0" smtClean="0"/>
              <a:t>that a given </a:t>
            </a:r>
            <a:r>
              <a:rPr lang="en-US" sz="1800" b="1" dirty="0" smtClean="0"/>
              <a:t>slot-machine</a:t>
            </a:r>
            <a:r>
              <a:rPr lang="en-US" sz="1800" dirty="0" smtClean="0"/>
              <a:t> provides a given </a:t>
            </a:r>
            <a:r>
              <a:rPr lang="en-US" sz="1800" b="1" dirty="0" smtClean="0"/>
              <a:t>banknote</a:t>
            </a:r>
            <a:r>
              <a:rPr lang="en-US" sz="1800" dirty="0" smtClean="0"/>
              <a:t> are different for the different slot machines.</a:t>
            </a:r>
          </a:p>
          <a:p>
            <a:r>
              <a:rPr lang="en-US" sz="1800" dirty="0"/>
              <a:t>The purpose of </a:t>
            </a:r>
            <a:r>
              <a:rPr lang="en-US" sz="1800" dirty="0" smtClean="0"/>
              <a:t>the first task </a:t>
            </a:r>
            <a:r>
              <a:rPr lang="en-US" sz="1800" dirty="0"/>
              <a:t>is for you to learn </a:t>
            </a:r>
            <a:r>
              <a:rPr lang="en-US" sz="1800" dirty="0" smtClean="0"/>
              <a:t>the chances each slot machine provides either of the banknotes.</a:t>
            </a:r>
            <a:endParaRPr lang="en-US" sz="1800" dirty="0"/>
          </a:p>
          <a:p>
            <a:r>
              <a:rPr lang="en-US" sz="1800" dirty="0" smtClean="0"/>
              <a:t>In the upcoming task, for each slot-machine, you’ll be exposed to the chances that a slot-machine leads to either banknote. Then you’ll have the chance to play that slot-machine a number of times. There will be some attention check questions interspersed here. Your correctness on these will contribute toward your bonus.</a:t>
            </a:r>
          </a:p>
          <a:p>
            <a:r>
              <a:rPr lang="en-US" sz="1800" dirty="0" smtClean="0"/>
              <a:t>After seeing the outcome chances for each slot-machine and playing each slot-machine, you’ll be asked a number of quiz questions about the chances each slot-machine leads to each outcome. Your correctness on these quiz questions will contribute toward your bonus.</a:t>
            </a:r>
          </a:p>
          <a:p>
            <a:r>
              <a:rPr lang="en-US" sz="1800" dirty="0" smtClean="0"/>
              <a:t>We will complete 4rounds of this. Your bonus as well as your ability to participate in the MEG task will depend on the total number of quiz questions you answer correctly as well as your answers to attention check questions. Please try to get as many questions correct as you can. </a:t>
            </a:r>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smtClean="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smtClean="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smtClean="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smtClean="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smtClean="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smtClean="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smtClean="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smtClean="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smtClean="0"/>
              <a:t>This schematic shows the chances that each slot machine provides either banknote.</a:t>
            </a:r>
          </a:p>
          <a:p>
            <a:r>
              <a:rPr lang="en-US" dirty="0" smtClean="0"/>
              <a:t>Please study it. When you are ready press Next to take a quiz.</a:t>
            </a:r>
            <a:endParaRPr lang="en-US" dirty="0"/>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a:t>
            </a:r>
            <a:r>
              <a:rPr lang="en-GB" sz="2200" dirty="0" smtClean="0"/>
              <a:t>main </a:t>
            </a:r>
            <a:r>
              <a:rPr lang="en-GB" sz="2200" dirty="0"/>
              <a:t>task. </a:t>
            </a:r>
            <a:endParaRPr lang="en-GB" sz="2200" dirty="0" smtClean="0"/>
          </a:p>
          <a:p>
            <a:pPr algn="just"/>
            <a:r>
              <a:rPr lang="en-GB" sz="2200" dirty="0"/>
              <a:t>In this task you’ll play </a:t>
            </a:r>
            <a:r>
              <a:rPr lang="en-GB" sz="2200" dirty="0" smtClean="0"/>
              <a:t>a game at the casino.</a:t>
            </a:r>
          </a:p>
          <a:p>
            <a:pPr algn="just"/>
            <a:r>
              <a:rPr lang="en-GB" sz="2200" dirty="0" smtClean="0"/>
              <a:t>This </a:t>
            </a:r>
            <a:r>
              <a:rPr lang="en-GB" sz="2200" dirty="0"/>
              <a:t>game will use the same two banknotes </a:t>
            </a:r>
            <a:r>
              <a:rPr lang="en-GB" sz="2200" dirty="0" smtClean="0"/>
              <a:t>you just saw </a:t>
            </a:r>
            <a:r>
              <a:rPr lang="en-GB" sz="2200" dirty="0"/>
              <a:t>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BANANA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BALL Banknote</a:t>
            </a:r>
            <a:endParaRPr lang="en-GB" dirty="0"/>
          </a:p>
        </p:txBody>
      </p:sp>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708779"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66570"/>
            <a:ext cx="2335656" cy="369332"/>
          </a:xfrm>
          <a:prstGeom prst="rect">
            <a:avLst/>
          </a:prstGeom>
          <a:noFill/>
        </p:spPr>
        <p:txBody>
          <a:bodyPr wrap="square" rtlCol="0">
            <a:spAutoFit/>
          </a:bodyPr>
          <a:lstStyle/>
          <a:p>
            <a:r>
              <a:rPr lang="en-GB" dirty="0" smtClean="0"/>
              <a:t>UMBRELLA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373" y="1441735"/>
            <a:ext cx="673458" cy="67345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861" y="2667669"/>
            <a:ext cx="659356" cy="65935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813" y="3891727"/>
            <a:ext cx="731836" cy="731836"/>
          </a:xfrm>
          <a:prstGeom prst="rect">
            <a:avLst/>
          </a:prstGeom>
        </p:spPr>
      </p:pic>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2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The task today will be split into 2 rounds. At the end of the task the computer will randomly choose one decision from each round.</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16" name="Rectangle 15"/>
          <p:cNvSpPr/>
          <p:nvPr/>
        </p:nvSpPr>
        <p:spPr>
          <a:xfrm>
            <a:off x="6456817" y="310967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6430061" y="18805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p:cNvSpPr txBox="1"/>
          <p:nvPr/>
        </p:nvSpPr>
        <p:spPr>
          <a:xfrm>
            <a:off x="7343680" y="3338203"/>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289962" y="21155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0" name="TextBox 19"/>
          <p:cNvSpPr txBox="1"/>
          <p:nvPr/>
        </p:nvSpPr>
        <p:spPr>
          <a:xfrm>
            <a:off x="6276369" y="2697033"/>
            <a:ext cx="2065048" cy="369332"/>
          </a:xfrm>
          <a:prstGeom prst="rect">
            <a:avLst/>
          </a:prstGeom>
          <a:noFill/>
        </p:spPr>
        <p:txBody>
          <a:bodyPr wrap="square" rtlCol="0">
            <a:spAutoFit/>
          </a:bodyPr>
          <a:lstStyle/>
          <a:p>
            <a:r>
              <a:rPr lang="en-GB" dirty="0" smtClean="0"/>
              <a:t>BANANA Banknote</a:t>
            </a:r>
            <a:endParaRPr lang="en-GB" dirty="0"/>
          </a:p>
        </p:txBody>
      </p:sp>
      <p:sp>
        <p:nvSpPr>
          <p:cNvPr id="21" name="TextBox 20"/>
          <p:cNvSpPr txBox="1"/>
          <p:nvPr/>
        </p:nvSpPr>
        <p:spPr>
          <a:xfrm>
            <a:off x="6304439" y="1510078"/>
            <a:ext cx="1850065" cy="369332"/>
          </a:xfrm>
          <a:prstGeom prst="rect">
            <a:avLst/>
          </a:prstGeom>
          <a:noFill/>
        </p:spPr>
        <p:txBody>
          <a:bodyPr wrap="square" rtlCol="0">
            <a:spAutoFit/>
          </a:bodyPr>
          <a:lstStyle/>
          <a:p>
            <a:r>
              <a:rPr lang="en-GB" dirty="0" smtClean="0"/>
              <a:t>BALL Banknote</a:t>
            </a:r>
            <a:endParaRPr lang="en-GB" dirty="0"/>
          </a:p>
        </p:txBody>
      </p:sp>
      <p:sp>
        <p:nvSpPr>
          <p:cNvPr id="22" name="Rectangle 21"/>
          <p:cNvSpPr/>
          <p:nvPr/>
        </p:nvSpPr>
        <p:spPr>
          <a:xfrm>
            <a:off x="6434094" y="435035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7318379" y="458541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4" name="TextBox 23"/>
          <p:cNvSpPr txBox="1"/>
          <p:nvPr/>
        </p:nvSpPr>
        <p:spPr>
          <a:xfrm>
            <a:off x="6308472" y="3979900"/>
            <a:ext cx="2250312" cy="369332"/>
          </a:xfrm>
          <a:prstGeom prst="rect">
            <a:avLst/>
          </a:prstGeom>
          <a:noFill/>
        </p:spPr>
        <p:txBody>
          <a:bodyPr wrap="square" rtlCol="0">
            <a:spAutoFit/>
          </a:bodyPr>
          <a:lstStyle/>
          <a:p>
            <a:r>
              <a:rPr lang="en-GB" dirty="0" smtClean="0"/>
              <a:t>UMBRELLA Banknote</a:t>
            </a:r>
            <a:endParaRPr lang="en-GB" dirty="0"/>
          </a:p>
        </p:txBody>
      </p:sp>
      <p:sp>
        <p:nvSpPr>
          <p:cNvPr id="25" name="TextBox 24"/>
          <p:cNvSpPr txBox="1"/>
          <p:nvPr/>
        </p:nvSpPr>
        <p:spPr>
          <a:xfrm>
            <a:off x="6261028" y="1072403"/>
            <a:ext cx="2761052" cy="369332"/>
          </a:xfrm>
          <a:prstGeom prst="rect">
            <a:avLst/>
          </a:prstGeom>
          <a:noFill/>
        </p:spPr>
        <p:txBody>
          <a:bodyPr wrap="square" rtlCol="0">
            <a:spAutoFit/>
          </a:bodyPr>
          <a:lstStyle/>
          <a:p>
            <a:r>
              <a:rPr lang="en-GB" dirty="0" smtClean="0"/>
              <a:t>Banknotes in this task:</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973" y="1967257"/>
            <a:ext cx="673458" cy="673458"/>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461" y="3193191"/>
            <a:ext cx="659356" cy="659356"/>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413" y="4417249"/>
            <a:ext cx="731836" cy="731836"/>
          </a:xfrm>
          <a:prstGeom prst="rect">
            <a:avLst/>
          </a:prstGeom>
        </p:spPr>
      </p:pic>
    </p:spTree>
    <p:extLst>
      <p:ext uri="{BB962C8B-B14F-4D97-AF65-F5344CB8AC3E}">
        <p14:creationId xmlns:p14="http://schemas.microsoft.com/office/powerpoint/2010/main" val="311654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5760403"/>
          </a:xfrm>
        </p:spPr>
        <p:txBody>
          <a:bodyPr>
            <a:noAutofit/>
          </a:bodyPr>
          <a:lstStyle/>
          <a:p>
            <a:pPr algn="just"/>
            <a:r>
              <a:rPr lang="en-GB" sz="2200" dirty="0" smtClean="0"/>
              <a:t>On each game in this task you </a:t>
            </a:r>
            <a:r>
              <a:rPr lang="en-GB" sz="2200" dirty="0"/>
              <a:t>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BALL</a:t>
            </a:r>
            <a:r>
              <a:rPr lang="en-GB" sz="2200" dirty="0" smtClean="0"/>
              <a:t> or </a:t>
            </a:r>
            <a:r>
              <a:rPr lang="en-GB" sz="2200" b="1" dirty="0" smtClean="0"/>
              <a:t>BANANA</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a:t>
            </a:r>
            <a:r>
              <a:rPr lang="en-GB" sz="2200" b="1" dirty="0" smtClean="0"/>
              <a:t>what you were just tested on</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UMBRELLA</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BANANA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BALL Banknote</a:t>
            </a:r>
            <a:endParaRPr lang="en-GB" dirty="0"/>
          </a:p>
        </p:txBody>
      </p:sp>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UMBRELLA banknote.</a:t>
            </a:r>
            <a:endParaRPr lang="en-GB" dirty="0"/>
          </a:p>
        </p:txBody>
      </p:sp>
      <p:sp>
        <p:nvSpPr>
          <p:cNvPr id="28" name="TextBox 27"/>
          <p:cNvSpPr txBox="1"/>
          <p:nvPr/>
        </p:nvSpPr>
        <p:spPr>
          <a:xfrm>
            <a:off x="5800726" y="4501278"/>
            <a:ext cx="2258186" cy="369332"/>
          </a:xfrm>
          <a:prstGeom prst="rect">
            <a:avLst/>
          </a:prstGeom>
          <a:noFill/>
        </p:spPr>
        <p:txBody>
          <a:bodyPr wrap="square" rtlCol="0">
            <a:spAutoFit/>
          </a:bodyPr>
          <a:lstStyle/>
          <a:p>
            <a:r>
              <a:rPr lang="en-GB" dirty="0" smtClean="0"/>
              <a:t>UMBRELLA Banknote</a:t>
            </a:r>
            <a:endParaRPr lang="en-GB" dirty="0"/>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093" y="2284039"/>
            <a:ext cx="673458" cy="673458"/>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568" y="2332768"/>
            <a:ext cx="659356" cy="659356"/>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708" y="5063263"/>
            <a:ext cx="731836" cy="731836"/>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BALL banknote and collect 72 points or the BANANA banknote and collect 8 points. If you reject the slot machine, you’ll get the UMBRELLA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066" y="1277951"/>
            <a:ext cx="673458" cy="67345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628" y="2332768"/>
            <a:ext cx="659356" cy="65935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366" y="1727466"/>
            <a:ext cx="731836" cy="731836"/>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11388</TotalTime>
  <Words>1570</Words>
  <Application>Microsoft Office PowerPoint</Application>
  <PresentationFormat>On-screen Show (4:3)</PresentationFormat>
  <Paragraphs>111</Paragraphs>
  <Slides>14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lpstr>Info on MEG task</vt:lpstr>
      <vt:lpstr>Questionnaires</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137</cp:revision>
  <cp:lastPrinted>2019-08-05T15:19:54Z</cp:lastPrinted>
  <dcterms:created xsi:type="dcterms:W3CDTF">2019-07-30T22:10:20Z</dcterms:created>
  <dcterms:modified xsi:type="dcterms:W3CDTF">2019-11-09T17:37:27Z</dcterms:modified>
</cp:coreProperties>
</file>