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7" r:id="rId2"/>
    <p:sldId id="266" r:id="rId3"/>
    <p:sldId id="267" r:id="rId4"/>
    <p:sldId id="287" r:id="rId5"/>
    <p:sldId id="276" r:id="rId6"/>
    <p:sldId id="286" r:id="rId7"/>
    <p:sldId id="277" r:id="rId8"/>
    <p:sldId id="280" r:id="rId9"/>
    <p:sldId id="281" r:id="rId10"/>
    <p:sldId id="282" r:id="rId11"/>
    <p:sldId id="283" r:id="rId12"/>
    <p:sldId id="28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2533"/>
    <a:srgbClr val="5D566A"/>
    <a:srgbClr val="635C5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13" autoAdjust="0"/>
    <p:restoredTop sz="94301" autoAdjust="0"/>
  </p:normalViewPr>
  <p:slideViewPr>
    <p:cSldViewPr snapToGrid="0" snapToObjects="1" showGuides="1">
      <p:cViewPr varScale="1">
        <p:scale>
          <a:sx n="74" d="100"/>
          <a:sy n="74" d="100"/>
        </p:scale>
        <p:origin x="72" y="1170"/>
      </p:cViewPr>
      <p:guideLst>
        <p:guide orient="horz" pos="2268"/>
        <p:guide pos="28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30" tIns="45714" rIns="91430" bIns="45714"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30" tIns="45714" rIns="91430" bIns="45714" rtlCol="0"/>
          <a:lstStyle>
            <a:lvl1pPr algn="r">
              <a:defRPr sz="1200"/>
            </a:lvl1pPr>
          </a:lstStyle>
          <a:p>
            <a:fld id="{13EAB001-375A-47A6-A0AF-DD7CD76DA757}" type="datetimeFigureOut">
              <a:rPr lang="en-GB" smtClean="0"/>
              <a:t>31/10/2019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30" tIns="45714" rIns="91430" bIns="45714"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30" tIns="45714" rIns="91430" bIns="45714"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4"/>
            <a:ext cx="2971800" cy="458787"/>
          </a:xfrm>
          <a:prstGeom prst="rect">
            <a:avLst/>
          </a:prstGeom>
        </p:spPr>
        <p:txBody>
          <a:bodyPr vert="horz" lIns="91430" tIns="45714" rIns="91430" bIns="45714"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4"/>
            <a:ext cx="2971800" cy="458787"/>
          </a:xfrm>
          <a:prstGeom prst="rect">
            <a:avLst/>
          </a:prstGeom>
        </p:spPr>
        <p:txBody>
          <a:bodyPr vert="horz" lIns="91430" tIns="45714" rIns="91430" bIns="45714" rtlCol="0" anchor="b"/>
          <a:lstStyle>
            <a:lvl1pPr algn="r">
              <a:defRPr sz="1200"/>
            </a:lvl1pPr>
          </a:lstStyle>
          <a:p>
            <a:fld id="{277664AB-0856-4F5B-BB7F-E2B601535189}" type="slidenum">
              <a:rPr lang="en-GB" smtClean="0"/>
              <a:t>‹#›</a:t>
            </a:fld>
            <a:endParaRPr lang="en-GB"/>
          </a:p>
        </p:txBody>
      </p:sp>
    </p:spTree>
    <p:extLst>
      <p:ext uri="{BB962C8B-B14F-4D97-AF65-F5344CB8AC3E}">
        <p14:creationId xmlns:p14="http://schemas.microsoft.com/office/powerpoint/2010/main" val="414527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1</a:t>
            </a:fld>
            <a:endParaRPr lang="en-GB"/>
          </a:p>
        </p:txBody>
      </p:sp>
    </p:spTree>
    <p:extLst>
      <p:ext uri="{BB962C8B-B14F-4D97-AF65-F5344CB8AC3E}">
        <p14:creationId xmlns:p14="http://schemas.microsoft.com/office/powerpoint/2010/main" val="331532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77664AB-0856-4F5B-BB7F-E2B601535189}" type="slidenum">
              <a:rPr lang="en-GB" smtClean="0"/>
              <a:t>3</a:t>
            </a:fld>
            <a:endParaRPr lang="en-GB"/>
          </a:p>
        </p:txBody>
      </p:sp>
    </p:spTree>
    <p:extLst>
      <p:ext uri="{BB962C8B-B14F-4D97-AF65-F5344CB8AC3E}">
        <p14:creationId xmlns:p14="http://schemas.microsoft.com/office/powerpoint/2010/main" val="32482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36570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03099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621345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44481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185A6-F7C7-2D4F-BA59-879D5B10606E}"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54932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76185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38185A6-F7C7-2D4F-BA59-879D5B10606E}"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06777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8185A6-F7C7-2D4F-BA59-879D5B10606E}"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20535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185A6-F7C7-2D4F-BA59-879D5B10606E}"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34946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11989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8185A6-F7C7-2D4F-BA59-879D5B10606E}"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CADE7-8AF0-0047-A886-C6347E3B1746}" type="slidenum">
              <a:rPr lang="en-US" smtClean="0"/>
              <a:t>‹#›</a:t>
            </a:fld>
            <a:endParaRPr lang="en-US"/>
          </a:p>
        </p:txBody>
      </p:sp>
    </p:spTree>
    <p:extLst>
      <p:ext uri="{BB962C8B-B14F-4D97-AF65-F5344CB8AC3E}">
        <p14:creationId xmlns:p14="http://schemas.microsoft.com/office/powerpoint/2010/main" val="354355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185A6-F7C7-2D4F-BA59-879D5B10606E}" type="datetimeFigureOut">
              <a:rPr lang="en-US" smtClean="0"/>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CADE7-8AF0-0047-A886-C6347E3B1746}" type="slidenum">
              <a:rPr lang="en-US" smtClean="0"/>
              <a:t>‹#›</a:t>
            </a:fld>
            <a:endParaRPr lang="en-US"/>
          </a:p>
        </p:txBody>
      </p:sp>
    </p:spTree>
    <p:extLst>
      <p:ext uri="{BB962C8B-B14F-4D97-AF65-F5344CB8AC3E}">
        <p14:creationId xmlns:p14="http://schemas.microsoft.com/office/powerpoint/2010/main" val="1206373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496" y="1100241"/>
            <a:ext cx="8229600" cy="5107376"/>
          </a:xfrm>
        </p:spPr>
        <p:txBody>
          <a:bodyPr>
            <a:normAutofit/>
          </a:bodyPr>
          <a:lstStyle/>
          <a:p>
            <a:pPr marL="0" indent="0">
              <a:buNone/>
            </a:pPr>
            <a:r>
              <a:rPr lang="en-US" sz="2400" dirty="0"/>
              <a:t>Welcome to the </a:t>
            </a:r>
            <a:r>
              <a:rPr lang="en-US" sz="2400" dirty="0" smtClean="0"/>
              <a:t>Experiment!</a:t>
            </a:r>
            <a:endParaRPr lang="en-US" sz="2400" dirty="0" smtClean="0"/>
          </a:p>
          <a:p>
            <a:pPr marL="0" indent="0">
              <a:buNone/>
            </a:pPr>
            <a:endParaRPr lang="en-US" sz="2400" dirty="0" smtClean="0"/>
          </a:p>
          <a:p>
            <a:pPr marL="0" indent="0">
              <a:buNone/>
            </a:pPr>
            <a:r>
              <a:rPr lang="en-US" sz="2400" dirty="0" smtClean="0"/>
              <a:t>The entire </a:t>
            </a:r>
            <a:r>
              <a:rPr lang="en-US" sz="2400" dirty="0" smtClean="0"/>
              <a:t>session </a:t>
            </a:r>
            <a:r>
              <a:rPr lang="en-US" sz="2400" dirty="0" smtClean="0"/>
              <a:t>should take about </a:t>
            </a:r>
            <a:r>
              <a:rPr lang="en-US" sz="2400" dirty="0" smtClean="0"/>
              <a:t>60 </a:t>
            </a:r>
            <a:r>
              <a:rPr lang="en-US" sz="2400" dirty="0" smtClean="0"/>
              <a:t>minutes. You will be compensated </a:t>
            </a:r>
            <a:r>
              <a:rPr lang="en-US" sz="2400" dirty="0" smtClean="0"/>
              <a:t>£8.00 </a:t>
            </a:r>
            <a:r>
              <a:rPr lang="en-US" sz="2400" dirty="0" smtClean="0"/>
              <a:t>for completing it, with an opportunity for a bonus of up to </a:t>
            </a:r>
            <a:r>
              <a:rPr lang="en-US" sz="2400" dirty="0" smtClean="0"/>
              <a:t>£4.00 </a:t>
            </a:r>
            <a:r>
              <a:rPr lang="en-US" sz="2400" dirty="0" smtClean="0"/>
              <a:t>depending on your performance</a:t>
            </a:r>
            <a:r>
              <a:rPr lang="en-US" sz="2400" dirty="0" smtClean="0"/>
              <a:t>.</a:t>
            </a:r>
          </a:p>
          <a:p>
            <a:pPr marL="0" indent="0">
              <a:buNone/>
            </a:pPr>
            <a:endParaRPr lang="en-US" sz="2400" dirty="0"/>
          </a:p>
          <a:p>
            <a:pPr marL="0" indent="0">
              <a:buNone/>
            </a:pPr>
            <a:r>
              <a:rPr lang="en-US" sz="2400" dirty="0" smtClean="0"/>
              <a:t>Afterwards, you will be debriefed on the task.</a:t>
            </a:r>
            <a:endParaRPr lang="en-US" sz="2400" dirty="0" smtClean="0"/>
          </a:p>
        </p:txBody>
      </p:sp>
    </p:spTree>
    <p:extLst>
      <p:ext uri="{BB962C8B-B14F-4D97-AF65-F5344CB8AC3E}">
        <p14:creationId xmlns:p14="http://schemas.microsoft.com/office/powerpoint/2010/main" val="2458577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3440"/>
            <a:ext cx="8229600" cy="5272723"/>
          </a:xfrm>
        </p:spPr>
        <p:txBody>
          <a:bodyPr>
            <a:normAutofit/>
          </a:bodyPr>
          <a:lstStyle/>
          <a:p>
            <a:r>
              <a:rPr lang="en-GB" sz="2400" dirty="0" smtClean="0"/>
              <a:t>Great. As an attention check, there will be a few games like this in the task. For these, you’ll have to report the point value of a given banknote.</a:t>
            </a:r>
          </a:p>
          <a:p>
            <a:r>
              <a:rPr lang="en-GB" sz="2400" b="1" dirty="0" smtClean="0"/>
              <a:t>Answering these attention check questions correctly is extremely important. For each attention check question you answer wrong, you will lose 25 pence from your bonus.</a:t>
            </a:r>
          </a:p>
          <a:p>
            <a:r>
              <a:rPr lang="en-GB" sz="2400" dirty="0" smtClean="0"/>
              <a:t>Let’s now practice a few actual task games. For these, after seeing the point value of each banknote, you will be presented with a slot machine. </a:t>
            </a:r>
          </a:p>
          <a:p>
            <a:r>
              <a:rPr lang="en-GB" sz="2400" dirty="0" smtClean="0"/>
              <a:t>Press ‘1’ to play the slot machine or ‘2’ to reject it. </a:t>
            </a:r>
          </a:p>
          <a:p>
            <a:r>
              <a:rPr lang="en-GB" sz="2400" dirty="0" smtClean="0"/>
              <a:t>After this, based on your choice, you’ll get a banknote and either collect or lose points.</a:t>
            </a:r>
            <a:endParaRPr lang="en-GB" sz="2400" dirty="0"/>
          </a:p>
        </p:txBody>
      </p:sp>
    </p:spTree>
    <p:extLst>
      <p:ext uri="{BB962C8B-B14F-4D97-AF65-F5344CB8AC3E}">
        <p14:creationId xmlns:p14="http://schemas.microsoft.com/office/powerpoint/2010/main" val="133765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 real choice trials</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93614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40"/>
            <a:ext cx="8229600" cy="5577524"/>
          </a:xfrm>
        </p:spPr>
        <p:txBody>
          <a:bodyPr>
            <a:normAutofit/>
          </a:bodyPr>
          <a:lstStyle/>
          <a:p>
            <a:r>
              <a:rPr lang="en-GB" sz="2200" dirty="0"/>
              <a:t>Great work</a:t>
            </a:r>
            <a:r>
              <a:rPr lang="en-GB" sz="2200" dirty="0" smtClean="0"/>
              <a:t>!</a:t>
            </a:r>
          </a:p>
          <a:p>
            <a:r>
              <a:rPr lang="en-GB" sz="2200" dirty="0"/>
              <a:t>Y</a:t>
            </a:r>
            <a:r>
              <a:rPr lang="en-GB" sz="2200" dirty="0" smtClean="0"/>
              <a:t>our bonus (and overall performance) will be affected both by the points you collect as well as your performance on attention check questions. In terms of collecting banknotes, banknotes with positive point values add their points to your collection. Bank notes with negative point values take away points.</a:t>
            </a:r>
          </a:p>
          <a:p>
            <a:r>
              <a:rPr lang="en-GB" sz="2200" dirty="0" smtClean="0"/>
              <a:t>You’ll need to pass a quiz on the instructions in order to move onto the task.</a:t>
            </a:r>
          </a:p>
          <a:p>
            <a:r>
              <a:rPr lang="en-GB" sz="2200" dirty="0" smtClean="0"/>
              <a:t>Getting a question wrong will require you to re-read the instructions.</a:t>
            </a:r>
            <a:endParaRPr lang="en-GB" sz="2200" dirty="0"/>
          </a:p>
        </p:txBody>
      </p:sp>
    </p:spTree>
    <p:extLst>
      <p:ext uri="{BB962C8B-B14F-4D97-AF65-F5344CB8AC3E}">
        <p14:creationId xmlns:p14="http://schemas.microsoft.com/office/powerpoint/2010/main" val="387589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6143"/>
            <a:ext cx="4793669" cy="4625714"/>
          </a:xfrm>
        </p:spPr>
        <p:txBody>
          <a:bodyPr>
            <a:normAutofit/>
          </a:bodyPr>
          <a:lstStyle/>
          <a:p>
            <a:pPr marL="0" indent="0">
              <a:buNone/>
            </a:pPr>
            <a:r>
              <a:rPr lang="en-US" sz="2400" dirty="0" smtClean="0"/>
              <a:t>In </a:t>
            </a:r>
            <a:r>
              <a:rPr lang="en-US" sz="2400" dirty="0"/>
              <a:t>this task, you will visit a video-game casino.</a:t>
            </a:r>
          </a:p>
          <a:p>
            <a:r>
              <a:rPr lang="en-US" sz="2400" dirty="0" smtClean="0"/>
              <a:t>The </a:t>
            </a:r>
            <a:r>
              <a:rPr lang="en-US" sz="2400" dirty="0"/>
              <a:t>casino you will </a:t>
            </a:r>
            <a:r>
              <a:rPr lang="en-US" sz="2400" dirty="0" smtClean="0"/>
              <a:t>visit uses </a:t>
            </a:r>
            <a:r>
              <a:rPr lang="en-US" sz="2400" b="1" dirty="0"/>
              <a:t>two</a:t>
            </a:r>
            <a:r>
              <a:rPr lang="en-US" sz="2400" dirty="0"/>
              <a:t> types of </a:t>
            </a:r>
            <a:r>
              <a:rPr lang="en-US" sz="2400" b="1" dirty="0"/>
              <a:t>banknotes</a:t>
            </a:r>
            <a:r>
              <a:rPr lang="en-US" sz="2400" dirty="0"/>
              <a:t> (shown on the right).</a:t>
            </a:r>
          </a:p>
          <a:p>
            <a:r>
              <a:rPr lang="en-US" sz="2400" dirty="0" smtClean="0"/>
              <a:t>The casino also has </a:t>
            </a:r>
            <a:r>
              <a:rPr lang="en-US" sz="2400" b="1" dirty="0" smtClean="0"/>
              <a:t>four</a:t>
            </a:r>
            <a:r>
              <a:rPr lang="en-US" sz="2400" dirty="0" smtClean="0"/>
              <a:t> types of </a:t>
            </a:r>
            <a:r>
              <a:rPr lang="en-US" sz="2400" b="1" dirty="0" smtClean="0"/>
              <a:t>slot machines</a:t>
            </a:r>
            <a:r>
              <a:rPr lang="en-US" sz="2400" dirty="0" smtClean="0"/>
              <a:t>.</a:t>
            </a:r>
          </a:p>
          <a:p>
            <a:r>
              <a:rPr lang="en-US" sz="2400" dirty="0" smtClean="0"/>
              <a:t>Playing a slot machine provides one of the two banknotes.</a:t>
            </a:r>
          </a:p>
          <a:p>
            <a:pPr marL="0" indent="0">
              <a:buNone/>
            </a:pPr>
            <a:endParaRPr lang="en-US" sz="2400" dirty="0" smtClean="0"/>
          </a:p>
        </p:txBody>
      </p:sp>
      <p:sp>
        <p:nvSpPr>
          <p:cNvPr id="42" name="Rectangle 41"/>
          <p:cNvSpPr/>
          <p:nvPr/>
        </p:nvSpPr>
        <p:spPr>
          <a:xfrm>
            <a:off x="5539506" y="834253"/>
            <a:ext cx="1428661" cy="369332"/>
          </a:xfrm>
          <a:prstGeom prst="rect">
            <a:avLst/>
          </a:prstGeom>
        </p:spPr>
        <p:txBody>
          <a:bodyPr wrap="none">
            <a:spAutoFit/>
          </a:bodyPr>
          <a:lstStyle/>
          <a:p>
            <a:r>
              <a:rPr lang="en-GB" b="1" dirty="0" smtClean="0"/>
              <a:t>BANKNOTES</a:t>
            </a:r>
            <a:r>
              <a:rPr lang="en-GB" dirty="0" smtClean="0"/>
              <a:t>:</a:t>
            </a:r>
            <a:endParaRPr lang="en-GB" dirty="0"/>
          </a:p>
        </p:txBody>
      </p:sp>
      <p:sp>
        <p:nvSpPr>
          <p:cNvPr id="28" name="Rectangle 27"/>
          <p:cNvSpPr/>
          <p:nvPr/>
        </p:nvSpPr>
        <p:spPr>
          <a:xfrm>
            <a:off x="7219598" y="4260652"/>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154" y="4399216"/>
            <a:ext cx="812185" cy="812185"/>
          </a:xfrm>
          <a:prstGeom prst="rect">
            <a:avLst/>
          </a:prstGeom>
        </p:spPr>
      </p:pic>
      <p:sp>
        <p:nvSpPr>
          <p:cNvPr id="31" name="Rectangle 30"/>
          <p:cNvSpPr/>
          <p:nvPr/>
        </p:nvSpPr>
        <p:spPr>
          <a:xfrm>
            <a:off x="5910329" y="2873641"/>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4233" y="3015891"/>
            <a:ext cx="810000" cy="810000"/>
          </a:xfrm>
          <a:prstGeom prst="rect">
            <a:avLst/>
          </a:prstGeom>
        </p:spPr>
      </p:pic>
      <p:sp>
        <p:nvSpPr>
          <p:cNvPr id="34" name="Rectangle 33"/>
          <p:cNvSpPr/>
          <p:nvPr/>
        </p:nvSpPr>
        <p:spPr>
          <a:xfrm>
            <a:off x="7224012" y="2912033"/>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1783" y="3069745"/>
            <a:ext cx="810000" cy="810000"/>
          </a:xfrm>
          <a:prstGeom prst="rect">
            <a:avLst/>
          </a:prstGeom>
        </p:spPr>
      </p:pic>
      <p:sp>
        <p:nvSpPr>
          <p:cNvPr id="37" name="Rectangle 36"/>
          <p:cNvSpPr/>
          <p:nvPr/>
        </p:nvSpPr>
        <p:spPr>
          <a:xfrm>
            <a:off x="5978588" y="4272082"/>
            <a:ext cx="1080000" cy="1080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3588" y="4440419"/>
            <a:ext cx="810000" cy="810000"/>
          </a:xfrm>
          <a:prstGeom prst="rect">
            <a:avLst/>
          </a:prstGeom>
        </p:spPr>
      </p:pic>
      <p:sp>
        <p:nvSpPr>
          <p:cNvPr id="44" name="TextBox 43"/>
          <p:cNvSpPr txBox="1"/>
          <p:nvPr/>
        </p:nvSpPr>
        <p:spPr>
          <a:xfrm>
            <a:off x="7241120" y="2553162"/>
            <a:ext cx="1406174" cy="300082"/>
          </a:xfrm>
          <a:prstGeom prst="rect">
            <a:avLst/>
          </a:prstGeom>
          <a:noFill/>
        </p:spPr>
        <p:txBody>
          <a:bodyPr wrap="square" rtlCol="0">
            <a:spAutoFit/>
          </a:bodyPr>
          <a:lstStyle/>
          <a:p>
            <a:r>
              <a:rPr lang="en-GB" sz="1350" dirty="0"/>
              <a:t>HAND Machine</a:t>
            </a:r>
          </a:p>
        </p:txBody>
      </p:sp>
      <p:sp>
        <p:nvSpPr>
          <p:cNvPr id="45" name="TextBox 44"/>
          <p:cNvSpPr txBox="1"/>
          <p:nvPr/>
        </p:nvSpPr>
        <p:spPr>
          <a:xfrm>
            <a:off x="5702930" y="2524532"/>
            <a:ext cx="1728015" cy="300082"/>
          </a:xfrm>
          <a:prstGeom prst="rect">
            <a:avLst/>
          </a:prstGeom>
          <a:noFill/>
        </p:spPr>
        <p:txBody>
          <a:bodyPr wrap="square" rtlCol="0">
            <a:spAutoFit/>
          </a:bodyPr>
          <a:lstStyle/>
          <a:p>
            <a:r>
              <a:rPr lang="en-GB" sz="1350" dirty="0"/>
              <a:t>BUTTERFLY Machine</a:t>
            </a:r>
          </a:p>
        </p:txBody>
      </p:sp>
      <p:sp>
        <p:nvSpPr>
          <p:cNvPr id="46" name="TextBox 45"/>
          <p:cNvSpPr txBox="1"/>
          <p:nvPr/>
        </p:nvSpPr>
        <p:spPr>
          <a:xfrm>
            <a:off x="5928759" y="3935866"/>
            <a:ext cx="1630678" cy="300082"/>
          </a:xfrm>
          <a:prstGeom prst="rect">
            <a:avLst/>
          </a:prstGeom>
          <a:noFill/>
        </p:spPr>
        <p:txBody>
          <a:bodyPr wrap="square" rtlCol="0">
            <a:spAutoFit/>
          </a:bodyPr>
          <a:lstStyle/>
          <a:p>
            <a:r>
              <a:rPr lang="en-GB" sz="1350" dirty="0"/>
              <a:t>ZEBRA Machine</a:t>
            </a:r>
          </a:p>
        </p:txBody>
      </p:sp>
      <p:sp>
        <p:nvSpPr>
          <p:cNvPr id="47" name="Rectangle 46"/>
          <p:cNvSpPr/>
          <p:nvPr/>
        </p:nvSpPr>
        <p:spPr>
          <a:xfrm>
            <a:off x="5569323" y="2319103"/>
            <a:ext cx="1398844" cy="300082"/>
          </a:xfrm>
          <a:prstGeom prst="rect">
            <a:avLst/>
          </a:prstGeom>
        </p:spPr>
        <p:txBody>
          <a:bodyPr wrap="none">
            <a:spAutoFit/>
          </a:bodyPr>
          <a:lstStyle/>
          <a:p>
            <a:r>
              <a:rPr lang="en-GB" sz="1350" b="1" dirty="0"/>
              <a:t>SLOT MACHINES</a:t>
            </a:r>
            <a:r>
              <a:rPr lang="en-GB" sz="1350" dirty="0"/>
              <a:t>:</a:t>
            </a:r>
          </a:p>
        </p:txBody>
      </p:sp>
      <p:sp>
        <p:nvSpPr>
          <p:cNvPr id="48" name="TextBox 47"/>
          <p:cNvSpPr txBox="1"/>
          <p:nvPr/>
        </p:nvSpPr>
        <p:spPr>
          <a:xfrm>
            <a:off x="7148602" y="3976302"/>
            <a:ext cx="2069474" cy="300082"/>
          </a:xfrm>
          <a:prstGeom prst="rect">
            <a:avLst/>
          </a:prstGeom>
          <a:noFill/>
        </p:spPr>
        <p:txBody>
          <a:bodyPr wrap="square" rtlCol="0">
            <a:spAutoFit/>
          </a:bodyPr>
          <a:lstStyle/>
          <a:p>
            <a:r>
              <a:rPr lang="en-GB" sz="1350" dirty="0"/>
              <a:t>PEPPER Machine</a:t>
            </a:r>
          </a:p>
        </p:txBody>
      </p:sp>
      <p:sp>
        <p:nvSpPr>
          <p:cNvPr id="49" name="Rectangle 48"/>
          <p:cNvSpPr/>
          <p:nvPr/>
        </p:nvSpPr>
        <p:spPr>
          <a:xfrm>
            <a:off x="7315497" y="1345859"/>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0" name="Picture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407817" y="1403442"/>
            <a:ext cx="513000" cy="513000"/>
          </a:xfrm>
          <a:prstGeom prst="rect">
            <a:avLst/>
          </a:prstGeom>
        </p:spPr>
      </p:pic>
      <p:sp>
        <p:nvSpPr>
          <p:cNvPr id="51" name="TextBox 50"/>
          <p:cNvSpPr txBox="1"/>
          <p:nvPr/>
        </p:nvSpPr>
        <p:spPr>
          <a:xfrm>
            <a:off x="7968434" y="1529347"/>
            <a:ext cx="433447" cy="300082"/>
          </a:xfrm>
          <a:prstGeom prst="rect">
            <a:avLst/>
          </a:prstGeom>
          <a:noFill/>
        </p:spPr>
        <p:txBody>
          <a:bodyPr wrap="square" rtlCol="0">
            <a:spAutoFit/>
          </a:bodyPr>
          <a:lstStyle/>
          <a:p>
            <a:r>
              <a:rPr lang="en-GB" sz="1350" dirty="0">
                <a:solidFill>
                  <a:srgbClr val="FFFF00"/>
                </a:solidFill>
              </a:rPr>
              <a:t>XX</a:t>
            </a:r>
          </a:p>
        </p:txBody>
      </p:sp>
      <p:sp>
        <p:nvSpPr>
          <p:cNvPr id="52" name="TextBox 51"/>
          <p:cNvSpPr txBox="1"/>
          <p:nvPr/>
        </p:nvSpPr>
        <p:spPr>
          <a:xfrm>
            <a:off x="7220115" y="1054623"/>
            <a:ext cx="1614956" cy="300082"/>
          </a:xfrm>
          <a:prstGeom prst="rect">
            <a:avLst/>
          </a:prstGeom>
          <a:noFill/>
        </p:spPr>
        <p:txBody>
          <a:bodyPr wrap="square" rtlCol="0">
            <a:spAutoFit/>
          </a:bodyPr>
          <a:lstStyle/>
          <a:p>
            <a:r>
              <a:rPr lang="en-GB" sz="1350" dirty="0"/>
              <a:t>SCISSORS Banknote</a:t>
            </a:r>
          </a:p>
        </p:txBody>
      </p:sp>
      <p:sp>
        <p:nvSpPr>
          <p:cNvPr id="53" name="Rectangle 52"/>
          <p:cNvSpPr/>
          <p:nvPr/>
        </p:nvSpPr>
        <p:spPr>
          <a:xfrm>
            <a:off x="5845099" y="150889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54" name="Picture 5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16180" y="1558303"/>
            <a:ext cx="513000" cy="513000"/>
          </a:xfrm>
          <a:prstGeom prst="rect">
            <a:avLst/>
          </a:prstGeom>
        </p:spPr>
      </p:pic>
      <p:sp>
        <p:nvSpPr>
          <p:cNvPr id="55" name="TextBox 54"/>
          <p:cNvSpPr txBox="1"/>
          <p:nvPr/>
        </p:nvSpPr>
        <p:spPr>
          <a:xfrm>
            <a:off x="6478594" y="1680295"/>
            <a:ext cx="433447" cy="300082"/>
          </a:xfrm>
          <a:prstGeom prst="rect">
            <a:avLst/>
          </a:prstGeom>
          <a:noFill/>
        </p:spPr>
        <p:txBody>
          <a:bodyPr wrap="square" rtlCol="0">
            <a:spAutoFit/>
          </a:bodyPr>
          <a:lstStyle/>
          <a:p>
            <a:r>
              <a:rPr lang="en-GB" sz="1350" dirty="0">
                <a:solidFill>
                  <a:srgbClr val="FFFF00"/>
                </a:solidFill>
              </a:rPr>
              <a:t>XX</a:t>
            </a:r>
          </a:p>
        </p:txBody>
      </p:sp>
      <p:sp>
        <p:nvSpPr>
          <p:cNvPr id="56" name="TextBox 55"/>
          <p:cNvSpPr txBox="1"/>
          <p:nvPr/>
        </p:nvSpPr>
        <p:spPr>
          <a:xfrm>
            <a:off x="5765491" y="1244021"/>
            <a:ext cx="1454107" cy="300082"/>
          </a:xfrm>
          <a:prstGeom prst="rect">
            <a:avLst/>
          </a:prstGeom>
          <a:noFill/>
        </p:spPr>
        <p:txBody>
          <a:bodyPr wrap="square" rtlCol="0">
            <a:spAutoFit/>
          </a:bodyPr>
          <a:lstStyle/>
          <a:p>
            <a:r>
              <a:rPr lang="en-GB" sz="1350" dirty="0"/>
              <a:t>GIRL Banknote</a:t>
            </a:r>
          </a:p>
        </p:txBody>
      </p:sp>
    </p:spTree>
    <p:extLst>
      <p:ext uri="{BB962C8B-B14F-4D97-AF65-F5344CB8AC3E}">
        <p14:creationId xmlns:p14="http://schemas.microsoft.com/office/powerpoint/2010/main" val="2996114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
          <p:cNvSpPr txBox="1">
            <a:spLocks/>
          </p:cNvSpPr>
          <p:nvPr/>
        </p:nvSpPr>
        <p:spPr>
          <a:xfrm>
            <a:off x="408561" y="452538"/>
            <a:ext cx="8550613" cy="581456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Each slot machine can lead to either of the two banknotes, however, the </a:t>
            </a:r>
            <a:r>
              <a:rPr lang="en-US" sz="1800" b="1" dirty="0" smtClean="0"/>
              <a:t>chances </a:t>
            </a:r>
            <a:r>
              <a:rPr lang="en-US" sz="1800" dirty="0" smtClean="0"/>
              <a:t>that a given </a:t>
            </a:r>
            <a:r>
              <a:rPr lang="en-US" sz="1800" b="1" dirty="0" smtClean="0"/>
              <a:t>slot-machine</a:t>
            </a:r>
            <a:r>
              <a:rPr lang="en-US" sz="1800" dirty="0" smtClean="0"/>
              <a:t> provides a given </a:t>
            </a:r>
            <a:r>
              <a:rPr lang="en-US" sz="1800" b="1" dirty="0" smtClean="0"/>
              <a:t>banknote</a:t>
            </a:r>
            <a:r>
              <a:rPr lang="en-US" sz="1800" dirty="0" smtClean="0"/>
              <a:t> are different for the different slot machines.</a:t>
            </a:r>
          </a:p>
          <a:p>
            <a:r>
              <a:rPr lang="en-US" sz="1800" dirty="0"/>
              <a:t>The purpose of </a:t>
            </a:r>
            <a:r>
              <a:rPr lang="en-US" sz="1800" dirty="0" smtClean="0"/>
              <a:t>the first task </a:t>
            </a:r>
            <a:r>
              <a:rPr lang="en-US" sz="1800" dirty="0"/>
              <a:t>is for you to learn </a:t>
            </a:r>
            <a:r>
              <a:rPr lang="en-US" sz="1800" dirty="0" smtClean="0"/>
              <a:t>the chances each slot machine provides either of the banknotes.</a:t>
            </a:r>
            <a:endParaRPr lang="en-US" sz="1800" dirty="0"/>
          </a:p>
          <a:p>
            <a:r>
              <a:rPr lang="en-US" sz="1800" dirty="0" smtClean="0"/>
              <a:t>In the upcoming task, for each slot-machine, you’ll be exposed to the chances that </a:t>
            </a:r>
            <a:r>
              <a:rPr lang="en-US" sz="1800" dirty="0" smtClean="0"/>
              <a:t>a given </a:t>
            </a:r>
            <a:r>
              <a:rPr lang="en-US" sz="1800" dirty="0" smtClean="0"/>
              <a:t>slot-machine leads to either banknote. Then you’ll have the chance to play that slot-machine a number of times. There will be some attention check questions interspersed here. Your correctness on these will contribute toward your bonus.</a:t>
            </a:r>
          </a:p>
          <a:p>
            <a:r>
              <a:rPr lang="en-US" sz="1800" dirty="0" smtClean="0"/>
              <a:t>After seeing the outcome chances for each slot-machine and playing each slot-machine, you’ll be asked a number of quiz questions about the chances each slot-machine leads to each outcome. Your correctness on these quiz questions will contribute toward your bonus.</a:t>
            </a:r>
          </a:p>
          <a:p>
            <a:r>
              <a:rPr lang="en-US" sz="1800" dirty="0" smtClean="0"/>
              <a:t>We will complete </a:t>
            </a:r>
            <a:r>
              <a:rPr lang="en-US" sz="1800" dirty="0" smtClean="0"/>
              <a:t>4 </a:t>
            </a:r>
            <a:r>
              <a:rPr lang="en-US" sz="1800" dirty="0" smtClean="0"/>
              <a:t>rounds of this. Your bonus </a:t>
            </a:r>
            <a:r>
              <a:rPr lang="en-US" sz="1800" dirty="0" smtClean="0"/>
              <a:t>will partly </a:t>
            </a:r>
            <a:r>
              <a:rPr lang="en-US" sz="1800" dirty="0" smtClean="0"/>
              <a:t>depend on the total number of quiz questions you answer correctly as well as your answers to attention check questions. Please try to get as many questions correct as you can. </a:t>
            </a:r>
          </a:p>
        </p:txBody>
      </p:sp>
    </p:spTree>
    <p:extLst>
      <p:ext uri="{BB962C8B-B14F-4D97-AF65-F5344CB8AC3E}">
        <p14:creationId xmlns:p14="http://schemas.microsoft.com/office/powerpoint/2010/main" val="804146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6454307" y="3899593"/>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877" y="4078110"/>
            <a:ext cx="1080000" cy="1080000"/>
          </a:xfrm>
          <a:prstGeom prst="rect">
            <a:avLst/>
          </a:prstGeom>
        </p:spPr>
      </p:pic>
      <p:cxnSp>
        <p:nvCxnSpPr>
          <p:cNvPr id="20" name="Straight Arrow Connector 19"/>
          <p:cNvCxnSpPr/>
          <p:nvPr/>
        </p:nvCxnSpPr>
        <p:spPr>
          <a:xfrm flipH="1">
            <a:off x="6277306" y="5234149"/>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7357666" y="5234592"/>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6145236" y="5253439"/>
            <a:ext cx="583814" cy="369332"/>
          </a:xfrm>
          <a:prstGeom prst="rect">
            <a:avLst/>
          </a:prstGeom>
        </p:spPr>
        <p:txBody>
          <a:bodyPr wrap="none">
            <a:spAutoFit/>
          </a:bodyPr>
          <a:lstStyle/>
          <a:p>
            <a:r>
              <a:rPr lang="en-US" dirty="0" smtClean="0"/>
              <a:t>80%</a:t>
            </a:r>
            <a:endParaRPr lang="en-GB" dirty="0"/>
          </a:p>
        </p:txBody>
      </p:sp>
      <p:sp>
        <p:nvSpPr>
          <p:cNvPr id="23" name="Rectangle 22"/>
          <p:cNvSpPr/>
          <p:nvPr/>
        </p:nvSpPr>
        <p:spPr>
          <a:xfrm>
            <a:off x="7822074" y="5253439"/>
            <a:ext cx="583814" cy="369332"/>
          </a:xfrm>
          <a:prstGeom prst="rect">
            <a:avLst/>
          </a:prstGeom>
        </p:spPr>
        <p:txBody>
          <a:bodyPr wrap="none">
            <a:spAutoFit/>
          </a:bodyPr>
          <a:lstStyle/>
          <a:p>
            <a:r>
              <a:rPr lang="en-US" dirty="0" smtClean="0"/>
              <a:t>20%</a:t>
            </a:r>
            <a:endParaRPr lang="en-GB" dirty="0"/>
          </a:p>
        </p:txBody>
      </p:sp>
      <p:sp>
        <p:nvSpPr>
          <p:cNvPr id="24" name="Rectangle 23"/>
          <p:cNvSpPr/>
          <p:nvPr/>
        </p:nvSpPr>
        <p:spPr>
          <a:xfrm>
            <a:off x="5332747" y="5981047"/>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5840" y="6100028"/>
            <a:ext cx="684000" cy="684000"/>
          </a:xfrm>
          <a:prstGeom prst="rect">
            <a:avLst/>
          </a:prstGeom>
        </p:spPr>
      </p:pic>
      <p:sp>
        <p:nvSpPr>
          <p:cNvPr id="27" name="Rectangle 26"/>
          <p:cNvSpPr/>
          <p:nvPr/>
        </p:nvSpPr>
        <p:spPr>
          <a:xfrm>
            <a:off x="7220534" y="59796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2265" y="6071892"/>
            <a:ext cx="684000" cy="684000"/>
          </a:xfrm>
          <a:prstGeom prst="rect">
            <a:avLst/>
          </a:prstGeom>
        </p:spPr>
      </p:pic>
      <p:sp>
        <p:nvSpPr>
          <p:cNvPr id="30" name="Rectangle 29"/>
          <p:cNvSpPr/>
          <p:nvPr/>
        </p:nvSpPr>
        <p:spPr>
          <a:xfrm>
            <a:off x="1161595" y="3910779"/>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2186" y="4064923"/>
            <a:ext cx="1082913" cy="1082913"/>
          </a:xfrm>
          <a:prstGeom prst="rect">
            <a:avLst/>
          </a:prstGeom>
        </p:spPr>
      </p:pic>
      <p:cxnSp>
        <p:nvCxnSpPr>
          <p:cNvPr id="32" name="Straight Arrow Connector 31"/>
          <p:cNvCxnSpPr/>
          <p:nvPr/>
        </p:nvCxnSpPr>
        <p:spPr>
          <a:xfrm flipH="1">
            <a:off x="879739" y="5229708"/>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1960099" y="5230151"/>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p:cNvSpPr/>
          <p:nvPr/>
        </p:nvSpPr>
        <p:spPr>
          <a:xfrm>
            <a:off x="597563" y="5220863"/>
            <a:ext cx="583814" cy="369332"/>
          </a:xfrm>
          <a:prstGeom prst="rect">
            <a:avLst/>
          </a:prstGeom>
        </p:spPr>
        <p:txBody>
          <a:bodyPr wrap="none">
            <a:spAutoFit/>
          </a:bodyPr>
          <a:lstStyle/>
          <a:p>
            <a:r>
              <a:rPr lang="en-US" dirty="0" smtClean="0"/>
              <a:t>60%</a:t>
            </a:r>
            <a:endParaRPr lang="en-GB" dirty="0"/>
          </a:p>
        </p:txBody>
      </p:sp>
      <p:sp>
        <p:nvSpPr>
          <p:cNvPr id="35" name="Rectangle 34"/>
          <p:cNvSpPr/>
          <p:nvPr/>
        </p:nvSpPr>
        <p:spPr>
          <a:xfrm>
            <a:off x="2354167" y="5234930"/>
            <a:ext cx="583814" cy="369332"/>
          </a:xfrm>
          <a:prstGeom prst="rect">
            <a:avLst/>
          </a:prstGeom>
        </p:spPr>
        <p:txBody>
          <a:bodyPr wrap="none">
            <a:spAutoFit/>
          </a:bodyPr>
          <a:lstStyle/>
          <a:p>
            <a:r>
              <a:rPr lang="en-US" dirty="0" smtClean="0"/>
              <a:t>40%</a:t>
            </a:r>
            <a:endParaRPr lang="en-GB" dirty="0"/>
          </a:p>
        </p:txBody>
      </p:sp>
      <p:sp>
        <p:nvSpPr>
          <p:cNvPr id="36" name="Rectangle 35"/>
          <p:cNvSpPr/>
          <p:nvPr/>
        </p:nvSpPr>
        <p:spPr>
          <a:xfrm>
            <a:off x="398747" y="593456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38" name="Picture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840" y="6053550"/>
            <a:ext cx="684000" cy="684000"/>
          </a:xfrm>
          <a:prstGeom prst="rect">
            <a:avLst/>
          </a:prstGeom>
        </p:spPr>
      </p:pic>
      <p:sp>
        <p:nvSpPr>
          <p:cNvPr id="39" name="Rectangle 38"/>
          <p:cNvSpPr/>
          <p:nvPr/>
        </p:nvSpPr>
        <p:spPr>
          <a:xfrm>
            <a:off x="2060445" y="593761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474" y="6009615"/>
            <a:ext cx="684000" cy="684000"/>
          </a:xfrm>
          <a:prstGeom prst="rect">
            <a:avLst/>
          </a:prstGeom>
        </p:spPr>
      </p:pic>
      <p:sp>
        <p:nvSpPr>
          <p:cNvPr id="42" name="Rectangle 41"/>
          <p:cNvSpPr/>
          <p:nvPr/>
        </p:nvSpPr>
        <p:spPr>
          <a:xfrm>
            <a:off x="6619029" y="740116"/>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44" name="Straight Arrow Connector 43"/>
          <p:cNvCxnSpPr/>
          <p:nvPr/>
        </p:nvCxnSpPr>
        <p:spPr>
          <a:xfrm flipH="1">
            <a:off x="6442028" y="2074672"/>
            <a:ext cx="731520" cy="590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522388" y="2075115"/>
            <a:ext cx="730800" cy="59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6309958" y="2093962"/>
            <a:ext cx="583814" cy="369332"/>
          </a:xfrm>
          <a:prstGeom prst="rect">
            <a:avLst/>
          </a:prstGeom>
        </p:spPr>
        <p:txBody>
          <a:bodyPr wrap="none">
            <a:spAutoFit/>
          </a:bodyPr>
          <a:lstStyle/>
          <a:p>
            <a:r>
              <a:rPr lang="en-US" dirty="0" smtClean="0"/>
              <a:t>40%</a:t>
            </a:r>
            <a:endParaRPr lang="en-GB" dirty="0"/>
          </a:p>
        </p:txBody>
      </p:sp>
      <p:sp>
        <p:nvSpPr>
          <p:cNvPr id="47" name="Rectangle 46"/>
          <p:cNvSpPr/>
          <p:nvPr/>
        </p:nvSpPr>
        <p:spPr>
          <a:xfrm>
            <a:off x="7986796" y="2093962"/>
            <a:ext cx="583814" cy="369332"/>
          </a:xfrm>
          <a:prstGeom prst="rect">
            <a:avLst/>
          </a:prstGeom>
        </p:spPr>
        <p:txBody>
          <a:bodyPr wrap="none">
            <a:spAutoFit/>
          </a:bodyPr>
          <a:lstStyle/>
          <a:p>
            <a:r>
              <a:rPr lang="en-US" dirty="0" smtClean="0"/>
              <a:t>60%</a:t>
            </a:r>
            <a:endParaRPr lang="en-GB" dirty="0"/>
          </a:p>
        </p:txBody>
      </p:sp>
      <p:sp>
        <p:nvSpPr>
          <p:cNvPr id="48" name="Rectangle 47"/>
          <p:cNvSpPr/>
          <p:nvPr/>
        </p:nvSpPr>
        <p:spPr>
          <a:xfrm>
            <a:off x="5497469" y="282157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562" y="2940551"/>
            <a:ext cx="684000" cy="684000"/>
          </a:xfrm>
          <a:prstGeom prst="rect">
            <a:avLst/>
          </a:prstGeom>
        </p:spPr>
      </p:pic>
      <p:sp>
        <p:nvSpPr>
          <p:cNvPr id="51" name="Rectangle 50"/>
          <p:cNvSpPr/>
          <p:nvPr/>
        </p:nvSpPr>
        <p:spPr>
          <a:xfrm>
            <a:off x="7385256" y="2820163"/>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3" name="Picture 5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6987" y="2912415"/>
            <a:ext cx="684000" cy="684000"/>
          </a:xfrm>
          <a:prstGeom prst="rect">
            <a:avLst/>
          </a:prstGeom>
        </p:spPr>
      </p:pic>
      <p:sp>
        <p:nvSpPr>
          <p:cNvPr id="54" name="Rectangle 53"/>
          <p:cNvSpPr/>
          <p:nvPr/>
        </p:nvSpPr>
        <p:spPr>
          <a:xfrm>
            <a:off x="1170675" y="692940"/>
            <a:ext cx="1332000" cy="1332000"/>
          </a:xfrm>
          <a:prstGeom prst="rect">
            <a:avLst/>
          </a:prstGeom>
          <a:solidFill>
            <a:srgbClr val="5D566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cxnSp>
        <p:nvCxnSpPr>
          <p:cNvPr id="56" name="Straight Arrow Connector 55"/>
          <p:cNvCxnSpPr/>
          <p:nvPr/>
        </p:nvCxnSpPr>
        <p:spPr>
          <a:xfrm flipH="1">
            <a:off x="927729" y="2089695"/>
            <a:ext cx="731520" cy="590843"/>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2008089" y="2090138"/>
            <a:ext cx="730800" cy="590400"/>
          </a:xfrm>
          <a:prstGeom prst="straightConnector1">
            <a:avLst/>
          </a:prstGeom>
          <a:ln>
            <a:solidFill>
              <a:schemeClr val="accent3"/>
            </a:solidFill>
            <a:tailEnd type="triangl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45553" y="2080850"/>
            <a:ext cx="583814" cy="369332"/>
          </a:xfrm>
          <a:prstGeom prst="rect">
            <a:avLst/>
          </a:prstGeom>
        </p:spPr>
        <p:txBody>
          <a:bodyPr wrap="none">
            <a:spAutoFit/>
          </a:bodyPr>
          <a:lstStyle/>
          <a:p>
            <a:r>
              <a:rPr lang="en-US" dirty="0" smtClean="0"/>
              <a:t>20%</a:t>
            </a:r>
            <a:endParaRPr lang="en-GB" dirty="0"/>
          </a:p>
        </p:txBody>
      </p:sp>
      <p:sp>
        <p:nvSpPr>
          <p:cNvPr id="59" name="Rectangle 58"/>
          <p:cNvSpPr/>
          <p:nvPr/>
        </p:nvSpPr>
        <p:spPr>
          <a:xfrm>
            <a:off x="2402157" y="2094917"/>
            <a:ext cx="583814" cy="369332"/>
          </a:xfrm>
          <a:prstGeom prst="rect">
            <a:avLst/>
          </a:prstGeom>
        </p:spPr>
        <p:txBody>
          <a:bodyPr wrap="none">
            <a:spAutoFit/>
          </a:bodyPr>
          <a:lstStyle/>
          <a:p>
            <a:r>
              <a:rPr lang="en-US" dirty="0" smtClean="0"/>
              <a:t>80%</a:t>
            </a:r>
            <a:endParaRPr lang="en-GB" dirty="0"/>
          </a:p>
        </p:txBody>
      </p:sp>
      <p:sp>
        <p:nvSpPr>
          <p:cNvPr id="60" name="Rectangle 59"/>
          <p:cNvSpPr/>
          <p:nvPr/>
        </p:nvSpPr>
        <p:spPr>
          <a:xfrm>
            <a:off x="446737" y="278482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830" y="2913537"/>
            <a:ext cx="684000" cy="684000"/>
          </a:xfrm>
          <a:prstGeom prst="rect">
            <a:avLst/>
          </a:prstGeom>
        </p:spPr>
      </p:pic>
      <p:sp>
        <p:nvSpPr>
          <p:cNvPr id="63" name="Rectangle 62"/>
          <p:cNvSpPr/>
          <p:nvPr/>
        </p:nvSpPr>
        <p:spPr>
          <a:xfrm>
            <a:off x="2108435" y="2787875"/>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6464" y="2869602"/>
            <a:ext cx="684000" cy="684000"/>
          </a:xfrm>
          <a:prstGeom prst="rect">
            <a:avLst/>
          </a:prstGeom>
        </p:spPr>
      </p:pic>
      <p:pic>
        <p:nvPicPr>
          <p:cNvPr id="66" name="Picture 6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76727" y="886422"/>
            <a:ext cx="1080000" cy="1080000"/>
          </a:xfrm>
          <a:prstGeom prst="rect">
            <a:avLst/>
          </a:prstGeom>
        </p:spPr>
      </p:pic>
      <p:pic>
        <p:nvPicPr>
          <p:cNvPr id="67" name="Picture 6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1572" y="857503"/>
            <a:ext cx="1080000" cy="1080000"/>
          </a:xfrm>
          <a:prstGeom prst="rect">
            <a:avLst/>
          </a:prstGeom>
        </p:spPr>
      </p:pic>
      <p:sp>
        <p:nvSpPr>
          <p:cNvPr id="68" name="Rectangle 67"/>
          <p:cNvSpPr/>
          <p:nvPr/>
        </p:nvSpPr>
        <p:spPr>
          <a:xfrm>
            <a:off x="336407" y="17295"/>
            <a:ext cx="8239594" cy="646331"/>
          </a:xfrm>
          <a:prstGeom prst="rect">
            <a:avLst/>
          </a:prstGeom>
        </p:spPr>
        <p:txBody>
          <a:bodyPr wrap="square">
            <a:spAutoFit/>
          </a:bodyPr>
          <a:lstStyle/>
          <a:p>
            <a:r>
              <a:rPr lang="en-US" dirty="0" smtClean="0"/>
              <a:t>This schematic shows the chances that each slot machine provides either banknote.</a:t>
            </a:r>
          </a:p>
          <a:p>
            <a:r>
              <a:rPr lang="en-US" dirty="0" smtClean="0"/>
              <a:t>Please study it. When you are ready press Next to take a quiz.</a:t>
            </a:r>
            <a:endParaRPr lang="en-US" dirty="0"/>
          </a:p>
        </p:txBody>
      </p:sp>
    </p:spTree>
    <p:extLst>
      <p:ext uri="{BB962C8B-B14F-4D97-AF65-F5344CB8AC3E}">
        <p14:creationId xmlns:p14="http://schemas.microsoft.com/office/powerpoint/2010/main" val="151762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1" y="337626"/>
            <a:ext cx="4438356" cy="5788538"/>
          </a:xfrm>
        </p:spPr>
        <p:txBody>
          <a:bodyPr>
            <a:normAutofit/>
          </a:bodyPr>
          <a:lstStyle/>
          <a:p>
            <a:pPr algn="just"/>
            <a:r>
              <a:rPr lang="en-GB" sz="2200" dirty="0"/>
              <a:t>Great work! We’ll now continue to the </a:t>
            </a:r>
            <a:r>
              <a:rPr lang="en-GB" sz="2200" dirty="0" smtClean="0"/>
              <a:t>main </a:t>
            </a:r>
            <a:r>
              <a:rPr lang="en-GB" sz="2200" dirty="0"/>
              <a:t>task. </a:t>
            </a:r>
            <a:endParaRPr lang="en-GB" sz="2200" dirty="0" smtClean="0"/>
          </a:p>
          <a:p>
            <a:pPr algn="just"/>
            <a:r>
              <a:rPr lang="en-GB" sz="2200" dirty="0"/>
              <a:t>In this task you’ll play </a:t>
            </a:r>
            <a:r>
              <a:rPr lang="en-GB" sz="2200" dirty="0" smtClean="0"/>
              <a:t>a game at the casino.</a:t>
            </a:r>
          </a:p>
          <a:p>
            <a:pPr algn="just"/>
            <a:r>
              <a:rPr lang="en-GB" sz="2200" dirty="0" smtClean="0"/>
              <a:t>This </a:t>
            </a:r>
            <a:r>
              <a:rPr lang="en-GB" sz="2200" dirty="0"/>
              <a:t>game will use the same two banknotes </a:t>
            </a:r>
            <a:r>
              <a:rPr lang="en-GB" sz="2200" dirty="0" smtClean="0"/>
              <a:t>you just saw </a:t>
            </a:r>
            <a:r>
              <a:rPr lang="en-GB" sz="2200" dirty="0"/>
              <a:t>before but </a:t>
            </a:r>
            <a:r>
              <a:rPr lang="en-GB" sz="2200" b="1" dirty="0"/>
              <a:t>will also have a third type of banknote </a:t>
            </a:r>
            <a:r>
              <a:rPr lang="en-GB" sz="2200" dirty="0"/>
              <a:t>(shown on the right</a:t>
            </a:r>
            <a:r>
              <a:rPr lang="en-GB" sz="2200" dirty="0" smtClean="0"/>
              <a:t>).</a:t>
            </a:r>
          </a:p>
          <a:p>
            <a:pPr algn="just"/>
            <a:r>
              <a:rPr lang="en-GB" sz="2200" dirty="0" smtClean="0"/>
              <a:t>It will use the same four slot machines as the last task.</a:t>
            </a:r>
          </a:p>
          <a:p>
            <a:pPr algn="just"/>
            <a:r>
              <a:rPr lang="en-GB" sz="2200" dirty="0" smtClean="0"/>
              <a:t>On each decision, you’ll collect one of these banknotes.</a:t>
            </a:r>
          </a:p>
        </p:txBody>
      </p:sp>
      <p:sp>
        <p:nvSpPr>
          <p:cNvPr id="19" name="Rectangle 18"/>
          <p:cNvSpPr/>
          <p:nvPr/>
        </p:nvSpPr>
        <p:spPr>
          <a:xfrm>
            <a:off x="5985884" y="1594894"/>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0" name="Picture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56965" y="1644299"/>
            <a:ext cx="513000" cy="513000"/>
          </a:xfrm>
          <a:prstGeom prst="rect">
            <a:avLst/>
          </a:prstGeom>
        </p:spPr>
      </p:pic>
      <p:sp>
        <p:nvSpPr>
          <p:cNvPr id="21" name="Rectangle 20"/>
          <p:cNvSpPr/>
          <p:nvPr/>
        </p:nvSpPr>
        <p:spPr>
          <a:xfrm>
            <a:off x="7284679" y="1609343"/>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0384" y="1661260"/>
            <a:ext cx="513000" cy="513000"/>
          </a:xfrm>
          <a:prstGeom prst="rect">
            <a:avLst/>
          </a:prstGeom>
        </p:spPr>
      </p:pic>
      <p:sp>
        <p:nvSpPr>
          <p:cNvPr id="23" name="TextBox 22"/>
          <p:cNvSpPr txBox="1"/>
          <p:nvPr/>
        </p:nvSpPr>
        <p:spPr>
          <a:xfrm>
            <a:off x="6619379" y="1766291"/>
            <a:ext cx="433447" cy="300082"/>
          </a:xfrm>
          <a:prstGeom prst="rect">
            <a:avLst/>
          </a:prstGeom>
          <a:noFill/>
        </p:spPr>
        <p:txBody>
          <a:bodyPr wrap="square" rtlCol="0">
            <a:spAutoFit/>
          </a:bodyPr>
          <a:lstStyle/>
          <a:p>
            <a:r>
              <a:rPr lang="en-GB" sz="1350" dirty="0">
                <a:solidFill>
                  <a:srgbClr val="FFFF00"/>
                </a:solidFill>
              </a:rPr>
              <a:t>XX</a:t>
            </a:r>
          </a:p>
        </p:txBody>
      </p:sp>
      <p:sp>
        <p:nvSpPr>
          <p:cNvPr id="24" name="TextBox 23"/>
          <p:cNvSpPr txBox="1"/>
          <p:nvPr/>
        </p:nvSpPr>
        <p:spPr>
          <a:xfrm>
            <a:off x="7929605" y="1785638"/>
            <a:ext cx="433447" cy="300082"/>
          </a:xfrm>
          <a:prstGeom prst="rect">
            <a:avLst/>
          </a:prstGeom>
          <a:noFill/>
        </p:spPr>
        <p:txBody>
          <a:bodyPr wrap="square" rtlCol="0">
            <a:spAutoFit/>
          </a:bodyPr>
          <a:lstStyle/>
          <a:p>
            <a:r>
              <a:rPr lang="en-GB" sz="1350" dirty="0">
                <a:solidFill>
                  <a:srgbClr val="FFFF00"/>
                </a:solidFill>
              </a:rPr>
              <a:t>XX</a:t>
            </a:r>
          </a:p>
        </p:txBody>
      </p:sp>
      <p:sp>
        <p:nvSpPr>
          <p:cNvPr id="25" name="TextBox 24"/>
          <p:cNvSpPr txBox="1"/>
          <p:nvPr/>
        </p:nvSpPr>
        <p:spPr>
          <a:xfrm>
            <a:off x="5906276" y="1330017"/>
            <a:ext cx="1454107" cy="300082"/>
          </a:xfrm>
          <a:prstGeom prst="rect">
            <a:avLst/>
          </a:prstGeom>
          <a:noFill/>
        </p:spPr>
        <p:txBody>
          <a:bodyPr wrap="square" rtlCol="0">
            <a:spAutoFit/>
          </a:bodyPr>
          <a:lstStyle/>
          <a:p>
            <a:r>
              <a:rPr lang="en-GB" sz="1350" dirty="0"/>
              <a:t>GIRL Banknote</a:t>
            </a:r>
          </a:p>
        </p:txBody>
      </p:sp>
      <p:sp>
        <p:nvSpPr>
          <p:cNvPr id="26" name="TextBox 25"/>
          <p:cNvSpPr txBox="1"/>
          <p:nvPr/>
        </p:nvSpPr>
        <p:spPr>
          <a:xfrm>
            <a:off x="7118897" y="1317056"/>
            <a:ext cx="1387549" cy="300082"/>
          </a:xfrm>
          <a:prstGeom prst="rect">
            <a:avLst/>
          </a:prstGeom>
          <a:noFill/>
        </p:spPr>
        <p:txBody>
          <a:bodyPr wrap="square" rtlCol="0">
            <a:spAutoFit/>
          </a:bodyPr>
          <a:lstStyle/>
          <a:p>
            <a:r>
              <a:rPr lang="en-GB" sz="1350" dirty="0"/>
              <a:t>HOUSE Banknote</a:t>
            </a:r>
          </a:p>
        </p:txBody>
      </p:sp>
      <p:sp>
        <p:nvSpPr>
          <p:cNvPr id="27" name="Rectangle 26"/>
          <p:cNvSpPr/>
          <p:nvPr/>
        </p:nvSpPr>
        <p:spPr>
          <a:xfrm>
            <a:off x="5899239" y="1039515"/>
            <a:ext cx="1799916" cy="300082"/>
          </a:xfrm>
          <a:prstGeom prst="rect">
            <a:avLst/>
          </a:prstGeom>
        </p:spPr>
        <p:txBody>
          <a:bodyPr wrap="none">
            <a:spAutoFit/>
          </a:bodyPr>
          <a:lstStyle/>
          <a:p>
            <a:r>
              <a:rPr lang="en-GB" sz="1350" b="1" dirty="0" smtClean="0"/>
              <a:t>Banknotes in this task</a:t>
            </a:r>
            <a:r>
              <a:rPr lang="en-GB" sz="1350" dirty="0" smtClean="0"/>
              <a:t>:</a:t>
            </a:r>
            <a:endParaRPr lang="en-GB" sz="1350" dirty="0"/>
          </a:p>
        </p:txBody>
      </p:sp>
      <p:sp>
        <p:nvSpPr>
          <p:cNvPr id="28" name="Rectangle 27"/>
          <p:cNvSpPr/>
          <p:nvPr/>
        </p:nvSpPr>
        <p:spPr>
          <a:xfrm>
            <a:off x="6009291" y="2580032"/>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1611" y="2637615"/>
            <a:ext cx="513000" cy="513000"/>
          </a:xfrm>
          <a:prstGeom prst="rect">
            <a:avLst/>
          </a:prstGeom>
        </p:spPr>
      </p:pic>
      <p:sp>
        <p:nvSpPr>
          <p:cNvPr id="30" name="TextBox 29"/>
          <p:cNvSpPr txBox="1"/>
          <p:nvPr/>
        </p:nvSpPr>
        <p:spPr>
          <a:xfrm>
            <a:off x="6662228" y="2763520"/>
            <a:ext cx="433447" cy="300082"/>
          </a:xfrm>
          <a:prstGeom prst="rect">
            <a:avLst/>
          </a:prstGeom>
          <a:noFill/>
        </p:spPr>
        <p:txBody>
          <a:bodyPr wrap="square" rtlCol="0">
            <a:spAutoFit/>
          </a:bodyPr>
          <a:lstStyle/>
          <a:p>
            <a:r>
              <a:rPr lang="en-GB" sz="1350" dirty="0">
                <a:solidFill>
                  <a:srgbClr val="FFFF00"/>
                </a:solidFill>
              </a:rPr>
              <a:t>XX</a:t>
            </a:r>
          </a:p>
        </p:txBody>
      </p:sp>
      <p:sp>
        <p:nvSpPr>
          <p:cNvPr id="31" name="TextBox 30"/>
          <p:cNvSpPr txBox="1"/>
          <p:nvPr/>
        </p:nvSpPr>
        <p:spPr>
          <a:xfrm>
            <a:off x="5913909" y="2288796"/>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2426537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46022"/>
            <a:ext cx="5493434" cy="5496981"/>
          </a:xfrm>
        </p:spPr>
        <p:txBody>
          <a:bodyPr>
            <a:normAutofit fontScale="92500" lnSpcReduction="20000"/>
          </a:bodyPr>
          <a:lstStyle/>
          <a:p>
            <a:r>
              <a:rPr lang="en-US" sz="2400" dirty="0" smtClean="0"/>
              <a:t>In this task each banknote will have either positive or negative points attached to it (displayed in place of the XX).</a:t>
            </a:r>
          </a:p>
          <a:p>
            <a:r>
              <a:rPr lang="en-US" sz="2400" dirty="0" smtClean="0"/>
              <a:t>Banknotes </a:t>
            </a:r>
            <a:r>
              <a:rPr lang="en-US" sz="2400" dirty="0"/>
              <a:t>with </a:t>
            </a:r>
            <a:r>
              <a:rPr lang="en-US" sz="2400" b="1" dirty="0"/>
              <a:t>positive point </a:t>
            </a:r>
            <a:r>
              <a:rPr lang="en-US" sz="2400" dirty="0" smtClean="0"/>
              <a:t>values will cause you to gain points. Banknotes with </a:t>
            </a:r>
            <a:r>
              <a:rPr lang="en-US" sz="2400" b="1" dirty="0" smtClean="0"/>
              <a:t>negative point </a:t>
            </a:r>
            <a:r>
              <a:rPr lang="en-US" sz="2400" dirty="0" smtClean="0"/>
              <a:t>values will cause you to lose points.</a:t>
            </a:r>
          </a:p>
          <a:p>
            <a:r>
              <a:rPr lang="en-US" sz="2400" dirty="0" smtClean="0"/>
              <a:t>The task today will be split into </a:t>
            </a:r>
            <a:r>
              <a:rPr lang="en-US" sz="2400" dirty="0" smtClean="0"/>
              <a:t>4 </a:t>
            </a:r>
            <a:r>
              <a:rPr lang="en-US" sz="2400" dirty="0" smtClean="0"/>
              <a:t>rounds. At the end of the task the computer will randomly choose one decision from each round.</a:t>
            </a:r>
          </a:p>
          <a:p>
            <a:r>
              <a:rPr lang="en-US" sz="2400" dirty="0" smtClean="0"/>
              <a:t>Your bonus will be proportional to the average number of points received on these decisions.  </a:t>
            </a:r>
            <a:r>
              <a:rPr lang="en-US" sz="2400" dirty="0"/>
              <a:t>T</a:t>
            </a:r>
            <a:r>
              <a:rPr lang="en-US" sz="2400" dirty="0" smtClean="0"/>
              <a:t>his average can be either positive or negative. The more negative this average is, the smaller your bonus payment will be. The more positive this average is, the larger your bonus payment will be.</a:t>
            </a:r>
          </a:p>
          <a:p>
            <a:endParaRPr lang="en-US" sz="2400" dirty="0"/>
          </a:p>
          <a:p>
            <a:endParaRPr lang="en-US" sz="2400" dirty="0"/>
          </a:p>
        </p:txBody>
      </p:sp>
      <p:sp>
        <p:nvSpPr>
          <p:cNvPr id="29" name="Rectangle 28"/>
          <p:cNvSpPr/>
          <p:nvPr/>
        </p:nvSpPr>
        <p:spPr>
          <a:xfrm>
            <a:off x="6282362" y="2021588"/>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0" name="Picture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3443" y="2070993"/>
            <a:ext cx="513000" cy="513000"/>
          </a:xfrm>
          <a:prstGeom prst="rect">
            <a:avLst/>
          </a:prstGeom>
        </p:spPr>
      </p:pic>
      <p:sp>
        <p:nvSpPr>
          <p:cNvPr id="31" name="Rectangle 30"/>
          <p:cNvSpPr/>
          <p:nvPr/>
        </p:nvSpPr>
        <p:spPr>
          <a:xfrm>
            <a:off x="7581157" y="2036037"/>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6862" y="2087954"/>
            <a:ext cx="513000" cy="513000"/>
          </a:xfrm>
          <a:prstGeom prst="rect">
            <a:avLst/>
          </a:prstGeom>
        </p:spPr>
      </p:pic>
      <p:sp>
        <p:nvSpPr>
          <p:cNvPr id="33" name="TextBox 32"/>
          <p:cNvSpPr txBox="1"/>
          <p:nvPr/>
        </p:nvSpPr>
        <p:spPr>
          <a:xfrm>
            <a:off x="6915857" y="2192985"/>
            <a:ext cx="433447" cy="300082"/>
          </a:xfrm>
          <a:prstGeom prst="rect">
            <a:avLst/>
          </a:prstGeom>
          <a:noFill/>
        </p:spPr>
        <p:txBody>
          <a:bodyPr wrap="square" rtlCol="0">
            <a:spAutoFit/>
          </a:bodyPr>
          <a:lstStyle/>
          <a:p>
            <a:r>
              <a:rPr lang="en-GB" sz="1350" dirty="0">
                <a:solidFill>
                  <a:srgbClr val="FFFF00"/>
                </a:solidFill>
              </a:rPr>
              <a:t>XX</a:t>
            </a:r>
          </a:p>
        </p:txBody>
      </p:sp>
      <p:sp>
        <p:nvSpPr>
          <p:cNvPr id="34" name="TextBox 33"/>
          <p:cNvSpPr txBox="1"/>
          <p:nvPr/>
        </p:nvSpPr>
        <p:spPr>
          <a:xfrm>
            <a:off x="8226083" y="2212332"/>
            <a:ext cx="433447" cy="300082"/>
          </a:xfrm>
          <a:prstGeom prst="rect">
            <a:avLst/>
          </a:prstGeom>
          <a:noFill/>
        </p:spPr>
        <p:txBody>
          <a:bodyPr wrap="square" rtlCol="0">
            <a:spAutoFit/>
          </a:bodyPr>
          <a:lstStyle/>
          <a:p>
            <a:r>
              <a:rPr lang="en-GB" sz="1350" dirty="0">
                <a:solidFill>
                  <a:srgbClr val="FFFF00"/>
                </a:solidFill>
              </a:rPr>
              <a:t>XX</a:t>
            </a:r>
          </a:p>
        </p:txBody>
      </p:sp>
      <p:sp>
        <p:nvSpPr>
          <p:cNvPr id="35" name="TextBox 34"/>
          <p:cNvSpPr txBox="1"/>
          <p:nvPr/>
        </p:nvSpPr>
        <p:spPr>
          <a:xfrm>
            <a:off x="6202754" y="1756711"/>
            <a:ext cx="1454107" cy="300082"/>
          </a:xfrm>
          <a:prstGeom prst="rect">
            <a:avLst/>
          </a:prstGeom>
          <a:noFill/>
        </p:spPr>
        <p:txBody>
          <a:bodyPr wrap="square" rtlCol="0">
            <a:spAutoFit/>
          </a:bodyPr>
          <a:lstStyle/>
          <a:p>
            <a:r>
              <a:rPr lang="en-GB" sz="1350" dirty="0"/>
              <a:t>GIRL Banknote</a:t>
            </a:r>
          </a:p>
        </p:txBody>
      </p:sp>
      <p:sp>
        <p:nvSpPr>
          <p:cNvPr id="36" name="TextBox 35"/>
          <p:cNvSpPr txBox="1"/>
          <p:nvPr/>
        </p:nvSpPr>
        <p:spPr>
          <a:xfrm>
            <a:off x="7415375" y="1743750"/>
            <a:ext cx="1387549" cy="300082"/>
          </a:xfrm>
          <a:prstGeom prst="rect">
            <a:avLst/>
          </a:prstGeom>
          <a:noFill/>
        </p:spPr>
        <p:txBody>
          <a:bodyPr wrap="square" rtlCol="0">
            <a:spAutoFit/>
          </a:bodyPr>
          <a:lstStyle/>
          <a:p>
            <a:r>
              <a:rPr lang="en-GB" sz="1350" dirty="0"/>
              <a:t>HOUSE Banknote</a:t>
            </a:r>
          </a:p>
        </p:txBody>
      </p:sp>
      <p:sp>
        <p:nvSpPr>
          <p:cNvPr id="37" name="Rectangle 36"/>
          <p:cNvSpPr/>
          <p:nvPr/>
        </p:nvSpPr>
        <p:spPr>
          <a:xfrm>
            <a:off x="6195717" y="1466209"/>
            <a:ext cx="1799916" cy="300082"/>
          </a:xfrm>
          <a:prstGeom prst="rect">
            <a:avLst/>
          </a:prstGeom>
        </p:spPr>
        <p:txBody>
          <a:bodyPr wrap="none">
            <a:spAutoFit/>
          </a:bodyPr>
          <a:lstStyle/>
          <a:p>
            <a:r>
              <a:rPr lang="en-GB" sz="1350" b="1" dirty="0" smtClean="0"/>
              <a:t>Banknotes in this task</a:t>
            </a:r>
            <a:r>
              <a:rPr lang="en-GB" sz="1350" dirty="0" smtClean="0"/>
              <a:t>:</a:t>
            </a:r>
            <a:endParaRPr lang="en-GB" sz="1350" dirty="0"/>
          </a:p>
        </p:txBody>
      </p:sp>
      <p:sp>
        <p:nvSpPr>
          <p:cNvPr id="38" name="Rectangle 37"/>
          <p:cNvSpPr/>
          <p:nvPr/>
        </p:nvSpPr>
        <p:spPr>
          <a:xfrm>
            <a:off x="6305769" y="3006726"/>
            <a:ext cx="1134000" cy="621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p>
        </p:txBody>
      </p:sp>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98089" y="3064309"/>
            <a:ext cx="513000" cy="513000"/>
          </a:xfrm>
          <a:prstGeom prst="rect">
            <a:avLst/>
          </a:prstGeom>
        </p:spPr>
      </p:pic>
      <p:sp>
        <p:nvSpPr>
          <p:cNvPr id="40" name="TextBox 39"/>
          <p:cNvSpPr txBox="1"/>
          <p:nvPr/>
        </p:nvSpPr>
        <p:spPr>
          <a:xfrm>
            <a:off x="6958706" y="3190214"/>
            <a:ext cx="433447" cy="300082"/>
          </a:xfrm>
          <a:prstGeom prst="rect">
            <a:avLst/>
          </a:prstGeom>
          <a:noFill/>
        </p:spPr>
        <p:txBody>
          <a:bodyPr wrap="square" rtlCol="0">
            <a:spAutoFit/>
          </a:bodyPr>
          <a:lstStyle/>
          <a:p>
            <a:r>
              <a:rPr lang="en-GB" sz="1350" dirty="0">
                <a:solidFill>
                  <a:srgbClr val="FFFF00"/>
                </a:solidFill>
              </a:rPr>
              <a:t>XX</a:t>
            </a:r>
          </a:p>
        </p:txBody>
      </p:sp>
      <p:sp>
        <p:nvSpPr>
          <p:cNvPr id="41" name="TextBox 40"/>
          <p:cNvSpPr txBox="1"/>
          <p:nvPr/>
        </p:nvSpPr>
        <p:spPr>
          <a:xfrm>
            <a:off x="6210387" y="2715490"/>
            <a:ext cx="1614956" cy="300082"/>
          </a:xfrm>
          <a:prstGeom prst="rect">
            <a:avLst/>
          </a:prstGeom>
          <a:noFill/>
        </p:spPr>
        <p:txBody>
          <a:bodyPr wrap="square" rtlCol="0">
            <a:spAutoFit/>
          </a:bodyPr>
          <a:lstStyle/>
          <a:p>
            <a:r>
              <a:rPr lang="en-GB" sz="1350" dirty="0"/>
              <a:t>SCISSORS Banknote</a:t>
            </a:r>
          </a:p>
        </p:txBody>
      </p:sp>
    </p:spTree>
    <p:extLst>
      <p:ext uri="{BB962C8B-B14F-4D97-AF65-F5344CB8AC3E}">
        <p14:creationId xmlns:p14="http://schemas.microsoft.com/office/powerpoint/2010/main" val="311654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1" y="112542"/>
            <a:ext cx="4850687" cy="5760403"/>
          </a:xfrm>
        </p:spPr>
        <p:txBody>
          <a:bodyPr>
            <a:noAutofit/>
          </a:bodyPr>
          <a:lstStyle/>
          <a:p>
            <a:pPr algn="just"/>
            <a:r>
              <a:rPr lang="en-GB" sz="2200" dirty="0" smtClean="0"/>
              <a:t>On each game in this task you </a:t>
            </a:r>
            <a:r>
              <a:rPr lang="en-GB" sz="2200" dirty="0"/>
              <a:t>will be presented with one of the slot machines that </a:t>
            </a:r>
            <a:r>
              <a:rPr lang="en-GB" sz="2200" dirty="0" smtClean="0"/>
              <a:t>were </a:t>
            </a:r>
            <a:r>
              <a:rPr lang="en-GB" sz="2200" dirty="0"/>
              <a:t>in the previous </a:t>
            </a:r>
            <a:r>
              <a:rPr lang="en-GB" sz="2200" dirty="0" smtClean="0"/>
              <a:t>task.</a:t>
            </a:r>
          </a:p>
          <a:p>
            <a:pPr algn="just"/>
            <a:r>
              <a:rPr lang="en-GB" sz="2200" dirty="0" smtClean="0"/>
              <a:t>Now, you </a:t>
            </a:r>
            <a:r>
              <a:rPr lang="en-GB" sz="2200" dirty="0"/>
              <a:t>can choose </a:t>
            </a:r>
            <a:r>
              <a:rPr lang="en-GB" sz="2200" dirty="0" smtClean="0"/>
              <a:t>either </a:t>
            </a:r>
            <a:r>
              <a:rPr lang="en-GB" sz="2200" dirty="0"/>
              <a:t>to </a:t>
            </a:r>
            <a:r>
              <a:rPr lang="en-GB" sz="2200" b="1" dirty="0"/>
              <a:t>play</a:t>
            </a:r>
            <a:r>
              <a:rPr lang="en-GB" sz="2200" dirty="0"/>
              <a:t> the slot machine or to </a:t>
            </a:r>
            <a:r>
              <a:rPr lang="en-GB" sz="2200" b="1" dirty="0"/>
              <a:t>reject</a:t>
            </a:r>
            <a:r>
              <a:rPr lang="en-GB" sz="2200" dirty="0"/>
              <a:t> </a:t>
            </a:r>
            <a:r>
              <a:rPr lang="en-GB" sz="2200" dirty="0" smtClean="0"/>
              <a:t>it.</a:t>
            </a:r>
          </a:p>
          <a:p>
            <a:pPr algn="just"/>
            <a:r>
              <a:rPr lang="en-GB" sz="2200" b="1" dirty="0"/>
              <a:t>P</a:t>
            </a:r>
            <a:r>
              <a:rPr lang="en-GB" sz="2200" b="1" dirty="0" smtClean="0"/>
              <a:t>laying</a:t>
            </a:r>
            <a:r>
              <a:rPr lang="en-GB" sz="2200" dirty="0" smtClean="0"/>
              <a:t> (key 1) a </a:t>
            </a:r>
            <a:r>
              <a:rPr lang="en-GB" sz="2200" dirty="0"/>
              <a:t>slot </a:t>
            </a:r>
            <a:r>
              <a:rPr lang="en-GB" sz="2200" dirty="0" smtClean="0"/>
              <a:t>machine will produce either the </a:t>
            </a:r>
            <a:r>
              <a:rPr lang="en-GB" sz="2200" b="1" dirty="0" smtClean="0"/>
              <a:t>GIRL</a:t>
            </a:r>
            <a:r>
              <a:rPr lang="en-GB" sz="2200" dirty="0" smtClean="0"/>
              <a:t> </a:t>
            </a:r>
            <a:r>
              <a:rPr lang="en-GB" sz="2200" dirty="0" smtClean="0"/>
              <a:t>or </a:t>
            </a:r>
            <a:r>
              <a:rPr lang="en-GB" sz="2200" b="1" dirty="0" smtClean="0"/>
              <a:t>SCISSORS</a:t>
            </a:r>
            <a:r>
              <a:rPr lang="en-GB" sz="2200" dirty="0" smtClean="0"/>
              <a:t> </a:t>
            </a:r>
            <a:r>
              <a:rPr lang="en-GB" sz="2200" dirty="0" smtClean="0"/>
              <a:t>banknote.</a:t>
            </a:r>
          </a:p>
          <a:p>
            <a:pPr algn="just"/>
            <a:r>
              <a:rPr lang="en-GB" sz="2200" dirty="0" smtClean="0"/>
              <a:t>The </a:t>
            </a:r>
            <a:r>
              <a:rPr lang="en-GB" sz="2200" b="1" dirty="0"/>
              <a:t>chances</a:t>
            </a:r>
            <a:r>
              <a:rPr lang="en-GB" sz="2200" dirty="0"/>
              <a:t> of </a:t>
            </a:r>
            <a:r>
              <a:rPr lang="en-GB" sz="2200" dirty="0" smtClean="0"/>
              <a:t>a given </a:t>
            </a:r>
            <a:r>
              <a:rPr lang="en-GB" sz="2200" dirty="0"/>
              <a:t>slot machine producing either of these two banknotes will be the </a:t>
            </a:r>
            <a:r>
              <a:rPr lang="en-GB" sz="2200" b="1" dirty="0"/>
              <a:t>same as </a:t>
            </a:r>
            <a:r>
              <a:rPr lang="en-GB" sz="2200" b="1" dirty="0" smtClean="0"/>
              <a:t>what you were just tested on</a:t>
            </a:r>
            <a:r>
              <a:rPr lang="en-GB" sz="2200" dirty="0" smtClean="0"/>
              <a:t>. These chances will </a:t>
            </a:r>
            <a:r>
              <a:rPr lang="en-GB" sz="2200" b="1" dirty="0" smtClean="0"/>
              <a:t>not change </a:t>
            </a:r>
            <a:r>
              <a:rPr lang="en-GB" sz="2200" dirty="0" smtClean="0"/>
              <a:t>over the course of the task.</a:t>
            </a:r>
          </a:p>
          <a:p>
            <a:pPr algn="just"/>
            <a:r>
              <a:rPr lang="en-GB" sz="2200" dirty="0" smtClean="0"/>
              <a:t>You can also reject </a:t>
            </a:r>
            <a:r>
              <a:rPr lang="en-GB" sz="2200" dirty="0"/>
              <a:t>a slot </a:t>
            </a:r>
            <a:r>
              <a:rPr lang="en-GB" sz="2200" dirty="0" smtClean="0"/>
              <a:t>machine (key 2). </a:t>
            </a:r>
            <a:r>
              <a:rPr lang="en-GB" sz="2200" dirty="0"/>
              <a:t>If you reject a slot machine, you will always get the </a:t>
            </a:r>
            <a:r>
              <a:rPr lang="en-GB" sz="2200" b="1" dirty="0" smtClean="0"/>
              <a:t>HOUSE</a:t>
            </a:r>
            <a:r>
              <a:rPr lang="en-GB" sz="2200" dirty="0" smtClean="0"/>
              <a:t> </a:t>
            </a:r>
            <a:r>
              <a:rPr lang="en-GB" sz="2200" dirty="0" smtClean="0"/>
              <a:t>banknote.</a:t>
            </a:r>
            <a:endParaRPr lang="en-GB" sz="2200" dirty="0"/>
          </a:p>
        </p:txBody>
      </p:sp>
      <p:sp>
        <p:nvSpPr>
          <p:cNvPr id="4" name="Rectangle 3"/>
          <p:cNvSpPr/>
          <p:nvPr/>
        </p:nvSpPr>
        <p:spPr>
          <a:xfrm>
            <a:off x="5940819" y="498814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800720" y="5223200"/>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7" name="Rectangle 6"/>
          <p:cNvSpPr/>
          <p:nvPr/>
        </p:nvSpPr>
        <p:spPr>
          <a:xfrm>
            <a:off x="5590209" y="4102344"/>
            <a:ext cx="1363578" cy="369332"/>
          </a:xfrm>
          <a:prstGeom prst="rect">
            <a:avLst/>
          </a:prstGeom>
        </p:spPr>
        <p:txBody>
          <a:bodyPr wrap="none">
            <a:spAutoFit/>
          </a:bodyPr>
          <a:lstStyle/>
          <a:p>
            <a:r>
              <a:rPr lang="en-GB" dirty="0" smtClean="0"/>
              <a:t>If you </a:t>
            </a:r>
            <a:r>
              <a:rPr lang="en-GB" b="1" dirty="0" smtClean="0"/>
              <a:t>reject</a:t>
            </a:r>
            <a:r>
              <a:rPr lang="en-GB" dirty="0" smtClean="0"/>
              <a:t>:</a:t>
            </a:r>
            <a:endParaRPr lang="en-GB" dirty="0"/>
          </a:p>
        </p:txBody>
      </p:sp>
      <p:sp>
        <p:nvSpPr>
          <p:cNvPr id="15" name="Rectangle 14"/>
          <p:cNvSpPr/>
          <p:nvPr/>
        </p:nvSpPr>
        <p:spPr>
          <a:xfrm>
            <a:off x="7561362" y="22212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ectangle 15"/>
          <p:cNvSpPr/>
          <p:nvPr/>
        </p:nvSpPr>
        <p:spPr>
          <a:xfrm>
            <a:off x="5523858" y="2182679"/>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TextBox 16"/>
          <p:cNvSpPr txBox="1"/>
          <p:nvPr/>
        </p:nvSpPr>
        <p:spPr>
          <a:xfrm>
            <a:off x="8448225" y="244980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8" name="TextBox 17"/>
          <p:cNvSpPr txBox="1"/>
          <p:nvPr/>
        </p:nvSpPr>
        <p:spPr>
          <a:xfrm>
            <a:off x="6383759" y="2417739"/>
            <a:ext cx="577929" cy="369332"/>
          </a:xfrm>
          <a:prstGeom prst="rect">
            <a:avLst/>
          </a:prstGeom>
          <a:noFill/>
        </p:spPr>
        <p:txBody>
          <a:bodyPr wrap="square" rtlCol="0">
            <a:spAutoFit/>
          </a:bodyPr>
          <a:lstStyle/>
          <a:p>
            <a:r>
              <a:rPr lang="en-GB" dirty="0" smtClean="0">
                <a:solidFill>
                  <a:srgbClr val="FFFF00"/>
                </a:solidFill>
              </a:rPr>
              <a:t>XX</a:t>
            </a:r>
            <a:endParaRPr lang="en-GB" dirty="0">
              <a:solidFill>
                <a:srgbClr val="FFFF00"/>
              </a:solidFill>
            </a:endParaRPr>
          </a:p>
        </p:txBody>
      </p:sp>
      <p:sp>
        <p:nvSpPr>
          <p:cNvPr id="19" name="TextBox 18"/>
          <p:cNvSpPr txBox="1"/>
          <p:nvPr/>
        </p:nvSpPr>
        <p:spPr>
          <a:xfrm>
            <a:off x="7119041" y="1822715"/>
            <a:ext cx="2065048" cy="369332"/>
          </a:xfrm>
          <a:prstGeom prst="rect">
            <a:avLst/>
          </a:prstGeom>
          <a:noFill/>
        </p:spPr>
        <p:txBody>
          <a:bodyPr wrap="square" rtlCol="0">
            <a:spAutoFit/>
          </a:bodyPr>
          <a:lstStyle/>
          <a:p>
            <a:r>
              <a:rPr lang="en-GB" dirty="0" smtClean="0"/>
              <a:t>SCISSORS </a:t>
            </a:r>
            <a:r>
              <a:rPr lang="en-GB" dirty="0" smtClean="0"/>
              <a:t>Banknote</a:t>
            </a:r>
            <a:endParaRPr lang="en-GB" dirty="0"/>
          </a:p>
        </p:txBody>
      </p:sp>
      <p:sp>
        <p:nvSpPr>
          <p:cNvPr id="20" name="TextBox 19"/>
          <p:cNvSpPr txBox="1"/>
          <p:nvPr/>
        </p:nvSpPr>
        <p:spPr>
          <a:xfrm>
            <a:off x="5404028" y="1788322"/>
            <a:ext cx="1850065" cy="369332"/>
          </a:xfrm>
          <a:prstGeom prst="rect">
            <a:avLst/>
          </a:prstGeom>
          <a:noFill/>
        </p:spPr>
        <p:txBody>
          <a:bodyPr wrap="square" rtlCol="0">
            <a:spAutoFit/>
          </a:bodyPr>
          <a:lstStyle/>
          <a:p>
            <a:r>
              <a:rPr lang="en-GB" dirty="0" smtClean="0"/>
              <a:t>GIRL </a:t>
            </a:r>
            <a:r>
              <a:rPr lang="en-GB" dirty="0" smtClean="0"/>
              <a:t>Banknote</a:t>
            </a:r>
            <a:endParaRPr lang="en-GB" dirty="0"/>
          </a:p>
        </p:txBody>
      </p:sp>
      <p:sp>
        <p:nvSpPr>
          <p:cNvPr id="23" name="Rectangle 22"/>
          <p:cNvSpPr/>
          <p:nvPr/>
        </p:nvSpPr>
        <p:spPr>
          <a:xfrm>
            <a:off x="5326576" y="1454877"/>
            <a:ext cx="1224566" cy="369332"/>
          </a:xfrm>
          <a:prstGeom prst="rect">
            <a:avLst/>
          </a:prstGeom>
        </p:spPr>
        <p:txBody>
          <a:bodyPr wrap="none">
            <a:spAutoFit/>
          </a:bodyPr>
          <a:lstStyle/>
          <a:p>
            <a:r>
              <a:rPr lang="en-GB" dirty="0" smtClean="0"/>
              <a:t>If </a:t>
            </a:r>
            <a:r>
              <a:rPr lang="en-GB" dirty="0"/>
              <a:t>you</a:t>
            </a:r>
            <a:r>
              <a:rPr lang="en-GB" dirty="0" smtClean="0"/>
              <a:t> </a:t>
            </a:r>
            <a:r>
              <a:rPr lang="en-GB" b="1" dirty="0" smtClean="0"/>
              <a:t>play</a:t>
            </a:r>
            <a:r>
              <a:rPr lang="en-GB" dirty="0" smtClean="0"/>
              <a:t>:</a:t>
            </a:r>
            <a:endParaRPr lang="en-GB" dirty="0"/>
          </a:p>
        </p:txBody>
      </p:sp>
      <p:sp>
        <p:nvSpPr>
          <p:cNvPr id="24" name="Rectangle 23"/>
          <p:cNvSpPr/>
          <p:nvPr/>
        </p:nvSpPr>
        <p:spPr>
          <a:xfrm>
            <a:off x="7053756" y="2403387"/>
            <a:ext cx="461986" cy="369332"/>
          </a:xfrm>
          <a:prstGeom prst="rect">
            <a:avLst/>
          </a:prstGeom>
        </p:spPr>
        <p:txBody>
          <a:bodyPr wrap="none">
            <a:spAutoFit/>
          </a:bodyPr>
          <a:lstStyle/>
          <a:p>
            <a:r>
              <a:rPr lang="en-GB" dirty="0" smtClean="0"/>
              <a:t>OR</a:t>
            </a:r>
            <a:endParaRPr lang="en-GB" dirty="0"/>
          </a:p>
        </p:txBody>
      </p:sp>
      <p:sp>
        <p:nvSpPr>
          <p:cNvPr id="25" name="Rectangle 24"/>
          <p:cNvSpPr/>
          <p:nvPr/>
        </p:nvSpPr>
        <p:spPr>
          <a:xfrm>
            <a:off x="5229890" y="1086598"/>
            <a:ext cx="2331472" cy="369332"/>
          </a:xfrm>
          <a:prstGeom prst="rect">
            <a:avLst/>
          </a:prstGeom>
        </p:spPr>
        <p:txBody>
          <a:bodyPr wrap="none">
            <a:spAutoFit/>
          </a:bodyPr>
          <a:lstStyle/>
          <a:p>
            <a:r>
              <a:rPr lang="en-GB" b="1" dirty="0" smtClean="0"/>
              <a:t>For each slot machine:</a:t>
            </a:r>
            <a:endParaRPr lang="en-GB" b="1" dirty="0"/>
          </a:p>
        </p:txBody>
      </p:sp>
      <p:sp>
        <p:nvSpPr>
          <p:cNvPr id="26" name="Rectangle 25"/>
          <p:cNvSpPr/>
          <p:nvPr/>
        </p:nvSpPr>
        <p:spPr>
          <a:xfrm>
            <a:off x="5670859" y="3145843"/>
            <a:ext cx="2971431" cy="923330"/>
          </a:xfrm>
          <a:prstGeom prst="rect">
            <a:avLst/>
          </a:prstGeom>
        </p:spPr>
        <p:txBody>
          <a:bodyPr wrap="square">
            <a:spAutoFit/>
          </a:bodyPr>
          <a:lstStyle/>
          <a:p>
            <a:r>
              <a:rPr lang="en-GB" dirty="0" smtClean="0"/>
              <a:t>Chances of GIRL or SCISSORS depend on </a:t>
            </a:r>
            <a:r>
              <a:rPr lang="en-GB" b="1" dirty="0" smtClean="0"/>
              <a:t>which</a:t>
            </a:r>
            <a:r>
              <a:rPr lang="en-GB" dirty="0" smtClean="0"/>
              <a:t> slot machine is played.</a:t>
            </a:r>
            <a:endParaRPr lang="en-GB" dirty="0"/>
          </a:p>
        </p:txBody>
      </p:sp>
      <p:sp>
        <p:nvSpPr>
          <p:cNvPr id="27" name="Rectangle 26"/>
          <p:cNvSpPr/>
          <p:nvPr/>
        </p:nvSpPr>
        <p:spPr>
          <a:xfrm>
            <a:off x="5597001" y="5990346"/>
            <a:ext cx="3571615" cy="646331"/>
          </a:xfrm>
          <a:prstGeom prst="rect">
            <a:avLst/>
          </a:prstGeom>
        </p:spPr>
        <p:txBody>
          <a:bodyPr wrap="square">
            <a:spAutoFit/>
          </a:bodyPr>
          <a:lstStyle/>
          <a:p>
            <a:r>
              <a:rPr lang="en-GB" dirty="0" smtClean="0"/>
              <a:t>Rejecting always leads to the </a:t>
            </a:r>
            <a:r>
              <a:rPr lang="en-GB" dirty="0" smtClean="0"/>
              <a:t>HOUSE </a:t>
            </a:r>
            <a:r>
              <a:rPr lang="en-GB" dirty="0" smtClean="0"/>
              <a:t>banknote.</a:t>
            </a:r>
            <a:endParaRPr lang="en-GB" dirty="0"/>
          </a:p>
        </p:txBody>
      </p:sp>
      <p:sp>
        <p:nvSpPr>
          <p:cNvPr id="28" name="TextBox 27"/>
          <p:cNvSpPr txBox="1"/>
          <p:nvPr/>
        </p:nvSpPr>
        <p:spPr>
          <a:xfrm>
            <a:off x="5800726" y="4501278"/>
            <a:ext cx="2258186" cy="369332"/>
          </a:xfrm>
          <a:prstGeom prst="rect">
            <a:avLst/>
          </a:prstGeom>
          <a:noFill/>
        </p:spPr>
        <p:txBody>
          <a:bodyPr wrap="square" rtlCol="0">
            <a:spAutoFit/>
          </a:bodyPr>
          <a:lstStyle/>
          <a:p>
            <a:r>
              <a:rPr lang="en-GB" dirty="0" smtClean="0"/>
              <a:t>HOUSE </a:t>
            </a:r>
            <a:r>
              <a:rPr lang="en-GB" dirty="0" smtClean="0"/>
              <a:t>Banknote</a:t>
            </a:r>
            <a:endParaRPr lang="en-GB" dirty="0"/>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92712" y="2366514"/>
            <a:ext cx="513000" cy="513000"/>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362" y="2393405"/>
            <a:ext cx="513000" cy="513000"/>
          </a:xfrm>
          <a:prstGeom prst="rect">
            <a:avLst/>
          </a:prstGeom>
        </p:spPr>
      </p:pic>
      <p:pic>
        <p:nvPicPr>
          <p:cNvPr id="32" name="Picture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4270" y="5134809"/>
            <a:ext cx="513000" cy="513000"/>
          </a:xfrm>
          <a:prstGeom prst="rect">
            <a:avLst/>
          </a:prstGeom>
        </p:spPr>
      </p:pic>
    </p:spTree>
    <p:extLst>
      <p:ext uri="{BB962C8B-B14F-4D97-AF65-F5344CB8AC3E}">
        <p14:creationId xmlns:p14="http://schemas.microsoft.com/office/powerpoint/2010/main" val="1898958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528"/>
            <a:ext cx="4297680" cy="6266688"/>
          </a:xfrm>
        </p:spPr>
        <p:txBody>
          <a:bodyPr>
            <a:normAutofit/>
          </a:bodyPr>
          <a:lstStyle/>
          <a:p>
            <a:r>
              <a:rPr lang="en-GB" sz="2000" dirty="0"/>
              <a:t>Before each decision to play or reject a slot machine, you will be shown the point value of each banknote for that </a:t>
            </a:r>
            <a:r>
              <a:rPr lang="en-GB" sz="2000" dirty="0" smtClean="0"/>
              <a:t>game</a:t>
            </a:r>
            <a:r>
              <a:rPr lang="en-GB" sz="2000" dirty="0"/>
              <a:t> </a:t>
            </a:r>
            <a:r>
              <a:rPr lang="en-GB" sz="2000" dirty="0" smtClean="0"/>
              <a:t>(example on the right).</a:t>
            </a:r>
          </a:p>
          <a:p>
            <a:r>
              <a:rPr lang="en-GB" sz="2000" dirty="0" smtClean="0"/>
              <a:t>You </a:t>
            </a:r>
            <a:r>
              <a:rPr lang="en-GB" sz="2000" dirty="0"/>
              <a:t>must pay attention to </a:t>
            </a:r>
            <a:r>
              <a:rPr lang="en-GB" sz="2000" dirty="0" smtClean="0"/>
              <a:t>these screens </a:t>
            </a:r>
            <a:r>
              <a:rPr lang="en-GB" sz="2000" dirty="0"/>
              <a:t>in order to make choices that lead you to </a:t>
            </a:r>
            <a:r>
              <a:rPr lang="en-GB" sz="2000" dirty="0" smtClean="0"/>
              <a:t>maximize collection of positive points and minimize collection of negative points.</a:t>
            </a:r>
          </a:p>
          <a:p>
            <a:r>
              <a:rPr lang="en-GB" sz="2000" dirty="0"/>
              <a:t>To get used to the timing, let’s just practice a few presentations of the point values of each </a:t>
            </a:r>
            <a:r>
              <a:rPr lang="en-GB" sz="2000" dirty="0" smtClean="0"/>
              <a:t>banknote. Here</a:t>
            </a:r>
            <a:r>
              <a:rPr lang="en-GB" sz="2000" dirty="0"/>
              <a:t>, you’ll just be presented with the point values of each bank note and then you’ll be asked what one of their point values is.</a:t>
            </a:r>
          </a:p>
        </p:txBody>
      </p:sp>
      <p:sp>
        <p:nvSpPr>
          <p:cNvPr id="4" name="Rectangle 3"/>
          <p:cNvSpPr/>
          <p:nvPr/>
        </p:nvSpPr>
        <p:spPr>
          <a:xfrm>
            <a:off x="5327904" y="694944"/>
            <a:ext cx="3438144" cy="2852928"/>
          </a:xfrm>
          <a:prstGeom prst="rect">
            <a:avLst/>
          </a:prstGeom>
          <a:solidFill>
            <a:srgbClr val="25253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5" name="Rectangle 4"/>
          <p:cNvSpPr/>
          <p:nvPr/>
        </p:nvSpPr>
        <p:spPr>
          <a:xfrm>
            <a:off x="5478831" y="1200680"/>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TextBox 5"/>
          <p:cNvSpPr txBox="1"/>
          <p:nvPr/>
        </p:nvSpPr>
        <p:spPr>
          <a:xfrm>
            <a:off x="6365694" y="1517581"/>
            <a:ext cx="577929" cy="369332"/>
          </a:xfrm>
          <a:prstGeom prst="rect">
            <a:avLst/>
          </a:prstGeom>
          <a:noFill/>
        </p:spPr>
        <p:txBody>
          <a:bodyPr wrap="square" rtlCol="0">
            <a:spAutoFit/>
          </a:bodyPr>
          <a:lstStyle/>
          <a:p>
            <a:r>
              <a:rPr lang="en-GB" dirty="0" smtClean="0">
                <a:solidFill>
                  <a:srgbClr val="FFFF00"/>
                </a:solidFill>
              </a:rPr>
              <a:t>72</a:t>
            </a:r>
            <a:endParaRPr lang="en-GB" dirty="0">
              <a:solidFill>
                <a:srgbClr val="FFFF00"/>
              </a:solidFill>
            </a:endParaRPr>
          </a:p>
        </p:txBody>
      </p:sp>
      <p:sp>
        <p:nvSpPr>
          <p:cNvPr id="8" name="Rectangle 7"/>
          <p:cNvSpPr/>
          <p:nvPr/>
        </p:nvSpPr>
        <p:spPr>
          <a:xfrm>
            <a:off x="6132829" y="313330"/>
            <a:ext cx="1848391" cy="338554"/>
          </a:xfrm>
          <a:prstGeom prst="rect">
            <a:avLst/>
          </a:prstGeom>
        </p:spPr>
        <p:txBody>
          <a:bodyPr wrap="none">
            <a:spAutoFit/>
          </a:bodyPr>
          <a:lstStyle/>
          <a:p>
            <a:r>
              <a:rPr lang="en-GB" sz="1600" dirty="0" smtClean="0"/>
              <a:t>Hypothetical game :</a:t>
            </a:r>
            <a:endParaRPr lang="en-GB" sz="1600" dirty="0"/>
          </a:p>
        </p:txBody>
      </p:sp>
      <p:sp>
        <p:nvSpPr>
          <p:cNvPr id="9" name="Rectangle 8"/>
          <p:cNvSpPr/>
          <p:nvPr/>
        </p:nvSpPr>
        <p:spPr>
          <a:xfrm>
            <a:off x="5502635" y="2233681"/>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p:cNvSpPr txBox="1"/>
          <p:nvPr/>
        </p:nvSpPr>
        <p:spPr>
          <a:xfrm>
            <a:off x="6412902" y="2448489"/>
            <a:ext cx="577929" cy="369332"/>
          </a:xfrm>
          <a:prstGeom prst="rect">
            <a:avLst/>
          </a:prstGeom>
          <a:noFill/>
        </p:spPr>
        <p:txBody>
          <a:bodyPr wrap="square" rtlCol="0">
            <a:spAutoFit/>
          </a:bodyPr>
          <a:lstStyle/>
          <a:p>
            <a:r>
              <a:rPr lang="en-GB" dirty="0" smtClean="0">
                <a:solidFill>
                  <a:srgbClr val="FFFF00"/>
                </a:solidFill>
              </a:rPr>
              <a:t>8</a:t>
            </a:r>
            <a:endParaRPr lang="en-GB" dirty="0">
              <a:solidFill>
                <a:srgbClr val="FFFF00"/>
              </a:solidFill>
            </a:endParaRPr>
          </a:p>
        </p:txBody>
      </p:sp>
      <p:sp>
        <p:nvSpPr>
          <p:cNvPr id="12" name="Rectangle 11"/>
          <p:cNvSpPr/>
          <p:nvPr/>
        </p:nvSpPr>
        <p:spPr>
          <a:xfrm>
            <a:off x="5578260" y="3844423"/>
            <a:ext cx="2825141" cy="1384995"/>
          </a:xfrm>
          <a:prstGeom prst="rect">
            <a:avLst/>
          </a:prstGeom>
        </p:spPr>
        <p:txBody>
          <a:bodyPr wrap="square">
            <a:spAutoFit/>
          </a:bodyPr>
          <a:lstStyle/>
          <a:p>
            <a:r>
              <a:rPr lang="en-GB" sz="1200" dirty="0" smtClean="0"/>
              <a:t>This screen from a hypothetical game shows that for this game, if you PLAY the slot machine, you will either get the </a:t>
            </a:r>
            <a:r>
              <a:rPr lang="en-GB" sz="1200" dirty="0" smtClean="0"/>
              <a:t>GIRL </a:t>
            </a:r>
            <a:r>
              <a:rPr lang="en-GB" sz="1200" dirty="0" smtClean="0"/>
              <a:t>banknote and collect 72 points or the </a:t>
            </a:r>
            <a:r>
              <a:rPr lang="en-GB" sz="1200" dirty="0" smtClean="0"/>
              <a:t>SCISSORS</a:t>
            </a:r>
            <a:r>
              <a:rPr lang="en-GB" sz="1200" dirty="0" smtClean="0"/>
              <a:t> </a:t>
            </a:r>
            <a:r>
              <a:rPr lang="en-GB" sz="1200" dirty="0" smtClean="0"/>
              <a:t>banknote and collect 8 points. If you </a:t>
            </a:r>
            <a:r>
              <a:rPr lang="en-GB" sz="1200" dirty="0" smtClean="0"/>
              <a:t>the </a:t>
            </a:r>
            <a:r>
              <a:rPr lang="en-GB" sz="1200" dirty="0" smtClean="0"/>
              <a:t>slot machine, you’ll get the </a:t>
            </a:r>
            <a:r>
              <a:rPr lang="en-GB" sz="1200" dirty="0" smtClean="0"/>
              <a:t>HOUSE banknote </a:t>
            </a:r>
            <a:r>
              <a:rPr lang="en-GB" sz="1200" dirty="0" smtClean="0"/>
              <a:t>and collect 48 points.</a:t>
            </a:r>
          </a:p>
        </p:txBody>
      </p:sp>
      <p:sp>
        <p:nvSpPr>
          <p:cNvPr id="13" name="Rectangle 12"/>
          <p:cNvSpPr/>
          <p:nvPr/>
        </p:nvSpPr>
        <p:spPr>
          <a:xfrm>
            <a:off x="7080290" y="1662018"/>
            <a:ext cx="1512000" cy="828000"/>
          </a:xfrm>
          <a:prstGeom prst="rect">
            <a:avLst/>
          </a:prstGeom>
          <a:solidFill>
            <a:srgbClr val="635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TextBox 13"/>
          <p:cNvSpPr txBox="1"/>
          <p:nvPr/>
        </p:nvSpPr>
        <p:spPr>
          <a:xfrm>
            <a:off x="7940191" y="1897078"/>
            <a:ext cx="577929" cy="369332"/>
          </a:xfrm>
          <a:prstGeom prst="rect">
            <a:avLst/>
          </a:prstGeom>
          <a:noFill/>
        </p:spPr>
        <p:txBody>
          <a:bodyPr wrap="square" rtlCol="0">
            <a:spAutoFit/>
          </a:bodyPr>
          <a:lstStyle/>
          <a:p>
            <a:r>
              <a:rPr lang="en-GB" dirty="0" smtClean="0">
                <a:solidFill>
                  <a:srgbClr val="FFFF00"/>
                </a:solidFill>
              </a:rPr>
              <a:t>48</a:t>
            </a:r>
            <a:endParaRPr lang="en-GB" dirty="0">
              <a:solidFill>
                <a:srgbClr val="FFFF00"/>
              </a:solidFill>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9829" y="1373913"/>
            <a:ext cx="513000" cy="513000"/>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475" y="2367229"/>
            <a:ext cx="513000" cy="51300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3696" y="1815152"/>
            <a:ext cx="513000" cy="513000"/>
          </a:xfrm>
          <a:prstGeom prst="rect">
            <a:avLst/>
          </a:prstGeom>
        </p:spPr>
      </p:pic>
    </p:spTree>
    <p:extLst>
      <p:ext uri="{BB962C8B-B14F-4D97-AF65-F5344CB8AC3E}">
        <p14:creationId xmlns:p14="http://schemas.microsoft.com/office/powerpoint/2010/main" val="2194924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Practice</a:t>
            </a:r>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88624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11322</TotalTime>
  <Words>1142</Words>
  <Application>Microsoft Office PowerPoint</Application>
  <PresentationFormat>On-screen Show (4:3)</PresentationFormat>
  <Paragraphs>95</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vt:lpstr>
      <vt:lpstr>PowerPoint Presentation</vt:lpstr>
      <vt:lpstr>Practice real choice trials</vt:lpstr>
      <vt:lpstr>PowerPoint Presentation</vt:lpstr>
    </vt:vector>
  </TitlesOfParts>
  <Company>New York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 Russek</dc:creator>
  <cp:lastModifiedBy>Evan Russek</cp:lastModifiedBy>
  <cp:revision>130</cp:revision>
  <cp:lastPrinted>2019-08-05T15:19:54Z</cp:lastPrinted>
  <dcterms:created xsi:type="dcterms:W3CDTF">2019-07-30T22:10:20Z</dcterms:created>
  <dcterms:modified xsi:type="dcterms:W3CDTF">2019-10-31T18:17:54Z</dcterms:modified>
</cp:coreProperties>
</file>