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5" d="100"/>
          <a:sy n="75" d="100"/>
        </p:scale>
        <p:origin x="78"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774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414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9930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133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2899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D817C-F5A6-4179-89BB-D92A098D9A2C}"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98760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D817C-F5A6-4179-89BB-D92A098D9A2C}" type="datetimeFigureOut">
              <a:rPr lang="en-GB" smtClean="0"/>
              <a:t>24/10/2019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28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D817C-F5A6-4179-89BB-D92A098D9A2C}" type="datetimeFigureOut">
              <a:rPr lang="en-GB" smtClean="0"/>
              <a:t>24/10/2019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3749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24/10/2019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513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8282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08408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24/10/2019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2610341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8" y="1148159"/>
            <a:ext cx="7886700" cy="4821043"/>
          </a:xfrm>
        </p:spPr>
        <p:txBody>
          <a:bodyPr>
            <a:normAutofit fontScale="47500" lnSpcReduction="20000"/>
          </a:bodyPr>
          <a:lstStyle/>
          <a:p>
            <a:r>
              <a:rPr lang="en-GB" sz="5100" dirty="0" smtClean="0"/>
              <a:t>Welcome to the MEG experiment!</a:t>
            </a:r>
            <a:endParaRPr lang="en-GB" sz="5100" dirty="0"/>
          </a:p>
          <a:p>
            <a:r>
              <a:rPr lang="en-GB" sz="4400"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sz="4400" dirty="0" smtClean="0"/>
              <a:t>Please take a moment to go over which images are banknotes and which are slot-machines. Then press 4 to continue.</a:t>
            </a:r>
            <a:endParaRPr lang="en-GB" sz="4400" dirty="0"/>
          </a:p>
        </p:txBody>
      </p:sp>
      <p:sp>
        <p:nvSpPr>
          <p:cNvPr id="5" name="Rectangle 4"/>
          <p:cNvSpPr/>
          <p:nvPr/>
        </p:nvSpPr>
        <p:spPr>
          <a:xfrm>
            <a:off x="1851765" y="239338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846" y="2442789"/>
            <a:ext cx="513000" cy="513000"/>
          </a:xfrm>
          <a:prstGeom prst="rect">
            <a:avLst/>
          </a:prstGeom>
        </p:spPr>
      </p:pic>
      <p:sp>
        <p:nvSpPr>
          <p:cNvPr id="7" name="Rectangle 6"/>
          <p:cNvSpPr/>
          <p:nvPr/>
        </p:nvSpPr>
        <p:spPr>
          <a:xfrm>
            <a:off x="3150560" y="240783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6265" y="2459750"/>
            <a:ext cx="513000" cy="513000"/>
          </a:xfrm>
          <a:prstGeom prst="rect">
            <a:avLst/>
          </a:prstGeom>
        </p:spPr>
      </p:pic>
      <p:sp>
        <p:nvSpPr>
          <p:cNvPr id="9" name="TextBox 8"/>
          <p:cNvSpPr txBox="1"/>
          <p:nvPr/>
        </p:nvSpPr>
        <p:spPr>
          <a:xfrm>
            <a:off x="2485260" y="2564781"/>
            <a:ext cx="433447" cy="300082"/>
          </a:xfrm>
          <a:prstGeom prst="rect">
            <a:avLst/>
          </a:prstGeom>
          <a:noFill/>
        </p:spPr>
        <p:txBody>
          <a:bodyPr wrap="square" rtlCol="0">
            <a:spAutoFit/>
          </a:bodyPr>
          <a:lstStyle/>
          <a:p>
            <a:r>
              <a:rPr lang="en-GB" sz="1350" dirty="0">
                <a:solidFill>
                  <a:srgbClr val="FFFF00"/>
                </a:solidFill>
              </a:rPr>
              <a:t>XX</a:t>
            </a:r>
          </a:p>
        </p:txBody>
      </p:sp>
      <p:sp>
        <p:nvSpPr>
          <p:cNvPr id="10" name="TextBox 9"/>
          <p:cNvSpPr txBox="1"/>
          <p:nvPr/>
        </p:nvSpPr>
        <p:spPr>
          <a:xfrm>
            <a:off x="3795486" y="2584128"/>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1772157" y="2128507"/>
            <a:ext cx="1454107" cy="300082"/>
          </a:xfrm>
          <a:prstGeom prst="rect">
            <a:avLst/>
          </a:prstGeom>
          <a:noFill/>
        </p:spPr>
        <p:txBody>
          <a:bodyPr wrap="square" rtlCol="0">
            <a:spAutoFit/>
          </a:bodyPr>
          <a:lstStyle/>
          <a:p>
            <a:r>
              <a:rPr lang="en-GB" sz="1350" dirty="0"/>
              <a:t>GIRL Banknote</a:t>
            </a:r>
          </a:p>
        </p:txBody>
      </p:sp>
      <p:sp>
        <p:nvSpPr>
          <p:cNvPr id="12" name="TextBox 11"/>
          <p:cNvSpPr txBox="1"/>
          <p:nvPr/>
        </p:nvSpPr>
        <p:spPr>
          <a:xfrm>
            <a:off x="2984778" y="2115546"/>
            <a:ext cx="1387549" cy="300082"/>
          </a:xfrm>
          <a:prstGeom prst="rect">
            <a:avLst/>
          </a:prstGeom>
          <a:noFill/>
        </p:spPr>
        <p:txBody>
          <a:bodyPr wrap="square" rtlCol="0">
            <a:spAutoFit/>
          </a:bodyPr>
          <a:lstStyle/>
          <a:p>
            <a:r>
              <a:rPr lang="en-GB" sz="1350" dirty="0"/>
              <a:t>HOUSE Banknote</a:t>
            </a:r>
          </a:p>
        </p:txBody>
      </p:sp>
      <p:sp>
        <p:nvSpPr>
          <p:cNvPr id="13" name="Rectangle 12"/>
          <p:cNvSpPr/>
          <p:nvPr/>
        </p:nvSpPr>
        <p:spPr>
          <a:xfrm>
            <a:off x="1765120" y="1838005"/>
            <a:ext cx="1116909" cy="300082"/>
          </a:xfrm>
          <a:prstGeom prst="rect">
            <a:avLst/>
          </a:prstGeom>
        </p:spPr>
        <p:txBody>
          <a:bodyPr wrap="none">
            <a:spAutoFit/>
          </a:bodyPr>
          <a:lstStyle/>
          <a:p>
            <a:r>
              <a:rPr lang="en-GB" sz="1350" b="1" dirty="0"/>
              <a:t>BANKNOTES</a:t>
            </a:r>
            <a:r>
              <a:rPr lang="en-GB" sz="1350" dirty="0"/>
              <a:t>:</a:t>
            </a:r>
          </a:p>
        </p:txBody>
      </p:sp>
      <p:sp>
        <p:nvSpPr>
          <p:cNvPr id="14" name="Rectangle 13"/>
          <p:cNvSpPr/>
          <p:nvPr/>
        </p:nvSpPr>
        <p:spPr>
          <a:xfrm>
            <a:off x="6677546" y="371390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102" y="3852469"/>
            <a:ext cx="812185" cy="812185"/>
          </a:xfrm>
          <a:prstGeom prst="rect">
            <a:avLst/>
          </a:prstGeom>
        </p:spPr>
      </p:pic>
      <p:sp>
        <p:nvSpPr>
          <p:cNvPr id="16" name="Rectangle 15"/>
          <p:cNvSpPr/>
          <p:nvPr/>
        </p:nvSpPr>
        <p:spPr>
          <a:xfrm>
            <a:off x="5368277" y="2326894"/>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181" y="2469144"/>
            <a:ext cx="810000" cy="810000"/>
          </a:xfrm>
          <a:prstGeom prst="rect">
            <a:avLst/>
          </a:prstGeom>
        </p:spPr>
      </p:pic>
      <p:sp>
        <p:nvSpPr>
          <p:cNvPr id="18" name="Rectangle 17"/>
          <p:cNvSpPr/>
          <p:nvPr/>
        </p:nvSpPr>
        <p:spPr>
          <a:xfrm>
            <a:off x="6681960" y="2365286"/>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731" y="2522998"/>
            <a:ext cx="810000" cy="810000"/>
          </a:xfrm>
          <a:prstGeom prst="rect">
            <a:avLst/>
          </a:prstGeom>
        </p:spPr>
      </p:pic>
      <p:sp>
        <p:nvSpPr>
          <p:cNvPr id="20" name="Rectangle 19"/>
          <p:cNvSpPr/>
          <p:nvPr/>
        </p:nvSpPr>
        <p:spPr>
          <a:xfrm>
            <a:off x="5436536" y="372533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536" y="3893672"/>
            <a:ext cx="810000" cy="810000"/>
          </a:xfrm>
          <a:prstGeom prst="rect">
            <a:avLst/>
          </a:prstGeom>
        </p:spPr>
      </p:pic>
      <p:sp>
        <p:nvSpPr>
          <p:cNvPr id="22" name="TextBox 21"/>
          <p:cNvSpPr txBox="1"/>
          <p:nvPr/>
        </p:nvSpPr>
        <p:spPr>
          <a:xfrm>
            <a:off x="6699068" y="2006415"/>
            <a:ext cx="1406174" cy="300082"/>
          </a:xfrm>
          <a:prstGeom prst="rect">
            <a:avLst/>
          </a:prstGeom>
          <a:noFill/>
        </p:spPr>
        <p:txBody>
          <a:bodyPr wrap="square" rtlCol="0">
            <a:spAutoFit/>
          </a:bodyPr>
          <a:lstStyle/>
          <a:p>
            <a:r>
              <a:rPr lang="en-GB" sz="1350" dirty="0"/>
              <a:t>HAND Machine</a:t>
            </a:r>
          </a:p>
        </p:txBody>
      </p:sp>
      <p:sp>
        <p:nvSpPr>
          <p:cNvPr id="23" name="TextBox 22"/>
          <p:cNvSpPr txBox="1"/>
          <p:nvPr/>
        </p:nvSpPr>
        <p:spPr>
          <a:xfrm>
            <a:off x="5160878" y="1977785"/>
            <a:ext cx="1728015" cy="300082"/>
          </a:xfrm>
          <a:prstGeom prst="rect">
            <a:avLst/>
          </a:prstGeom>
          <a:noFill/>
        </p:spPr>
        <p:txBody>
          <a:bodyPr wrap="square" rtlCol="0">
            <a:spAutoFit/>
          </a:bodyPr>
          <a:lstStyle/>
          <a:p>
            <a:r>
              <a:rPr lang="en-GB" sz="1350" dirty="0"/>
              <a:t>BUTTERFLY Machine</a:t>
            </a:r>
          </a:p>
        </p:txBody>
      </p:sp>
      <p:sp>
        <p:nvSpPr>
          <p:cNvPr id="24" name="TextBox 23"/>
          <p:cNvSpPr txBox="1"/>
          <p:nvPr/>
        </p:nvSpPr>
        <p:spPr>
          <a:xfrm>
            <a:off x="5386707" y="3389119"/>
            <a:ext cx="1630678" cy="300082"/>
          </a:xfrm>
          <a:prstGeom prst="rect">
            <a:avLst/>
          </a:prstGeom>
          <a:noFill/>
        </p:spPr>
        <p:txBody>
          <a:bodyPr wrap="square" rtlCol="0">
            <a:spAutoFit/>
          </a:bodyPr>
          <a:lstStyle/>
          <a:p>
            <a:r>
              <a:rPr lang="en-GB" sz="1350" dirty="0"/>
              <a:t>ZEBRA Machine</a:t>
            </a:r>
          </a:p>
        </p:txBody>
      </p:sp>
      <p:sp>
        <p:nvSpPr>
          <p:cNvPr id="25" name="TextBox 24"/>
          <p:cNvSpPr txBox="1"/>
          <p:nvPr/>
        </p:nvSpPr>
        <p:spPr>
          <a:xfrm>
            <a:off x="6718820" y="3422245"/>
            <a:ext cx="2069474" cy="300082"/>
          </a:xfrm>
          <a:prstGeom prst="rect">
            <a:avLst/>
          </a:prstGeom>
          <a:noFill/>
        </p:spPr>
        <p:txBody>
          <a:bodyPr wrap="square" rtlCol="0">
            <a:spAutoFit/>
          </a:bodyPr>
          <a:lstStyle/>
          <a:p>
            <a:r>
              <a:rPr lang="en-GB" sz="1350" dirty="0"/>
              <a:t>PEPPER Machine</a:t>
            </a:r>
          </a:p>
        </p:txBody>
      </p:sp>
      <p:sp>
        <p:nvSpPr>
          <p:cNvPr id="26" name="Rectangle 25"/>
          <p:cNvSpPr/>
          <p:nvPr/>
        </p:nvSpPr>
        <p:spPr>
          <a:xfrm>
            <a:off x="5027271" y="1772356"/>
            <a:ext cx="1398844" cy="300082"/>
          </a:xfrm>
          <a:prstGeom prst="rect">
            <a:avLst/>
          </a:prstGeom>
        </p:spPr>
        <p:txBody>
          <a:bodyPr wrap="none">
            <a:spAutoFit/>
          </a:bodyPr>
          <a:lstStyle/>
          <a:p>
            <a:r>
              <a:rPr lang="en-GB" sz="1350" b="1" dirty="0"/>
              <a:t>SLOT MACHINES</a:t>
            </a:r>
            <a:r>
              <a:rPr lang="en-GB" sz="1350" dirty="0"/>
              <a:t>:</a:t>
            </a:r>
          </a:p>
        </p:txBody>
      </p:sp>
      <p:sp>
        <p:nvSpPr>
          <p:cNvPr id="30" name="Rectangle 29"/>
          <p:cNvSpPr/>
          <p:nvPr/>
        </p:nvSpPr>
        <p:spPr>
          <a:xfrm>
            <a:off x="1875172" y="337852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7492" y="3436105"/>
            <a:ext cx="513000" cy="513000"/>
          </a:xfrm>
          <a:prstGeom prst="rect">
            <a:avLst/>
          </a:prstGeom>
        </p:spPr>
      </p:pic>
      <p:sp>
        <p:nvSpPr>
          <p:cNvPr id="32" name="TextBox 31"/>
          <p:cNvSpPr txBox="1"/>
          <p:nvPr/>
        </p:nvSpPr>
        <p:spPr>
          <a:xfrm>
            <a:off x="2528109" y="3562010"/>
            <a:ext cx="433447" cy="300082"/>
          </a:xfrm>
          <a:prstGeom prst="rect">
            <a:avLst/>
          </a:prstGeom>
          <a:noFill/>
        </p:spPr>
        <p:txBody>
          <a:bodyPr wrap="square" rtlCol="0">
            <a:spAutoFit/>
          </a:bodyPr>
          <a:lstStyle/>
          <a:p>
            <a:r>
              <a:rPr lang="en-GB" sz="1350" dirty="0">
                <a:solidFill>
                  <a:srgbClr val="FFFF00"/>
                </a:solidFill>
              </a:rPr>
              <a:t>XX</a:t>
            </a:r>
          </a:p>
        </p:txBody>
      </p:sp>
      <p:sp>
        <p:nvSpPr>
          <p:cNvPr id="33" name="TextBox 32"/>
          <p:cNvSpPr txBox="1"/>
          <p:nvPr/>
        </p:nvSpPr>
        <p:spPr>
          <a:xfrm>
            <a:off x="1779790" y="308728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52" y="453541"/>
            <a:ext cx="7886700" cy="6108191"/>
          </a:xfrm>
        </p:spPr>
        <p:txBody>
          <a:bodyPr>
            <a:normAutofit fontScale="85000" lnSpcReduction="20000"/>
          </a:bodyPr>
          <a:lstStyle/>
          <a:p>
            <a:r>
              <a:rPr lang="en-GB" dirty="0" smtClean="0"/>
              <a:t>For the first task, on each trial, we will show you either one of the slot-machines or one of the banknotes.  </a:t>
            </a:r>
          </a:p>
          <a:p>
            <a:r>
              <a:rPr lang="en-GB" dirty="0" smtClean="0"/>
              <a:t>When you see the image of the slot-machine or the banknote, please think about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right.</a:t>
            </a:r>
          </a:p>
          <a:p>
            <a:r>
              <a:rPr lang="en-GB" dirty="0" smtClean="0"/>
              <a:t>You will only have half a second to respond, so you must think of the name while the image is on the screen and then respond as fast as you can.</a:t>
            </a:r>
          </a:p>
          <a:p>
            <a:r>
              <a:rPr lang="en-GB" dirty="0" smtClean="0"/>
              <a:t>You will complete 5 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52" y="1327413"/>
            <a:ext cx="4464050" cy="4342339"/>
          </a:xfrm>
        </p:spPr>
        <p:txBody>
          <a:bodyPr>
            <a:normAutofit fontScale="77500" lnSpcReduction="20000"/>
          </a:bodyPr>
          <a:lstStyle/>
          <a:p>
            <a:r>
              <a:rPr lang="en-GB" dirty="0" smtClean="0"/>
              <a:t>Great work. We will now continue with the task that you completed yesterday.</a:t>
            </a:r>
          </a:p>
          <a:p>
            <a:r>
              <a:rPr lang="en-GB" dirty="0" smtClean="0"/>
              <a:t>In this task playing a SLOT machine will always provide the </a:t>
            </a:r>
            <a:r>
              <a:rPr lang="en-GB" dirty="0" smtClean="0"/>
              <a:t>HOUSE </a:t>
            </a:r>
            <a:r>
              <a:rPr lang="en-GB" dirty="0" smtClean="0"/>
              <a:t>or SCISSORS banknotes. Rejecting will always provide the </a:t>
            </a:r>
            <a:r>
              <a:rPr lang="en-GB" dirty="0" smtClean="0"/>
              <a:t>GIRL </a:t>
            </a:r>
            <a:r>
              <a:rPr lang="en-GB" dirty="0" smtClean="0"/>
              <a:t>banknote.</a:t>
            </a:r>
          </a:p>
          <a:p>
            <a:r>
              <a:rPr lang="en-GB" dirty="0" smtClean="0"/>
              <a:t>You’ll now have a chance to repeatedly study and be quizzed on the chances that each slot machine produces either banknote.</a:t>
            </a:r>
          </a:p>
          <a:p>
            <a:r>
              <a:rPr lang="en-GB" dirty="0" smtClean="0"/>
              <a:t>We’ll complete 12 rounds of studying and then quizzing. </a:t>
            </a:r>
          </a:p>
          <a:p>
            <a:r>
              <a:rPr lang="en-GB" dirty="0" smtClean="0"/>
              <a:t>When you are ready to start, press 4.</a:t>
            </a:r>
          </a:p>
        </p:txBody>
      </p:sp>
      <p:sp>
        <p:nvSpPr>
          <p:cNvPr id="4" name="Rectangle 3"/>
          <p:cNvSpPr/>
          <p:nvPr/>
        </p:nvSpPr>
        <p:spPr>
          <a:xfrm>
            <a:off x="5834582" y="400124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6" name="TextBox 5"/>
          <p:cNvSpPr txBox="1"/>
          <p:nvPr/>
        </p:nvSpPr>
        <p:spPr>
          <a:xfrm>
            <a:off x="6479508" y="4177536"/>
            <a:ext cx="433447" cy="300082"/>
          </a:xfrm>
          <a:prstGeom prst="rect">
            <a:avLst/>
          </a:prstGeom>
          <a:noFill/>
        </p:spPr>
        <p:txBody>
          <a:bodyPr wrap="square" rtlCol="0">
            <a:spAutoFit/>
          </a:bodyPr>
          <a:lstStyle/>
          <a:p>
            <a:r>
              <a:rPr lang="en-GB" sz="1350" dirty="0">
                <a:solidFill>
                  <a:srgbClr val="FFFF00"/>
                </a:solidFill>
              </a:rPr>
              <a:t>XX</a:t>
            </a:r>
          </a:p>
        </p:txBody>
      </p:sp>
      <p:sp>
        <p:nvSpPr>
          <p:cNvPr id="7" name="Rectangle 6"/>
          <p:cNvSpPr/>
          <p:nvPr/>
        </p:nvSpPr>
        <p:spPr>
          <a:xfrm>
            <a:off x="5571624" y="3336894"/>
            <a:ext cx="1071960" cy="300082"/>
          </a:xfrm>
          <a:prstGeom prst="rect">
            <a:avLst/>
          </a:prstGeom>
        </p:spPr>
        <p:txBody>
          <a:bodyPr wrap="none">
            <a:spAutoFit/>
          </a:bodyPr>
          <a:lstStyle/>
          <a:p>
            <a:r>
              <a:rPr lang="en-GB" sz="1350" dirty="0"/>
              <a:t>If you </a:t>
            </a:r>
            <a:r>
              <a:rPr lang="en-GB" sz="1350" b="1" dirty="0"/>
              <a:t>reject</a:t>
            </a:r>
            <a:r>
              <a:rPr lang="en-GB" sz="1350" dirty="0"/>
              <a:t>:</a:t>
            </a:r>
          </a:p>
        </p:txBody>
      </p:sp>
      <p:sp>
        <p:nvSpPr>
          <p:cNvPr id="8" name="Rectangle 7"/>
          <p:cNvSpPr/>
          <p:nvPr/>
        </p:nvSpPr>
        <p:spPr>
          <a:xfrm>
            <a:off x="6990806" y="2178425"/>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9" name="Rectangle 8"/>
          <p:cNvSpPr/>
          <p:nvPr/>
        </p:nvSpPr>
        <p:spPr>
          <a:xfrm>
            <a:off x="5462678" y="214947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10" name="TextBox 9"/>
          <p:cNvSpPr txBox="1"/>
          <p:nvPr/>
        </p:nvSpPr>
        <p:spPr>
          <a:xfrm>
            <a:off x="7655953" y="2349821"/>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6107604" y="2325769"/>
            <a:ext cx="433447" cy="300082"/>
          </a:xfrm>
          <a:prstGeom prst="rect">
            <a:avLst/>
          </a:prstGeom>
          <a:noFill/>
        </p:spPr>
        <p:txBody>
          <a:bodyPr wrap="square" rtlCol="0">
            <a:spAutoFit/>
          </a:bodyPr>
          <a:lstStyle/>
          <a:p>
            <a:r>
              <a:rPr lang="en-GB" sz="1350" dirty="0">
                <a:solidFill>
                  <a:srgbClr val="FFFF00"/>
                </a:solidFill>
              </a:rPr>
              <a:t>XX</a:t>
            </a:r>
          </a:p>
        </p:txBody>
      </p:sp>
      <p:sp>
        <p:nvSpPr>
          <p:cNvPr id="12" name="TextBox 11"/>
          <p:cNvSpPr txBox="1"/>
          <p:nvPr/>
        </p:nvSpPr>
        <p:spPr>
          <a:xfrm>
            <a:off x="5372806" y="1853706"/>
            <a:ext cx="1387549" cy="300082"/>
          </a:xfrm>
          <a:prstGeom prst="rect">
            <a:avLst/>
          </a:prstGeom>
          <a:noFill/>
        </p:spPr>
        <p:txBody>
          <a:bodyPr wrap="square" rtlCol="0">
            <a:spAutoFit/>
          </a:bodyPr>
          <a:lstStyle/>
          <a:p>
            <a:r>
              <a:rPr lang="en-GB" sz="1350" dirty="0" smtClean="0"/>
              <a:t>HOUSE </a:t>
            </a:r>
            <a:r>
              <a:rPr lang="en-GB" sz="1350" dirty="0"/>
              <a:t>Banknote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3126" y="2236008"/>
            <a:ext cx="513000" cy="5130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3060" y="4071077"/>
            <a:ext cx="513000" cy="513000"/>
          </a:xfrm>
          <a:prstGeom prst="rect">
            <a:avLst/>
          </a:prstGeom>
        </p:spPr>
      </p:pic>
      <p:sp>
        <p:nvSpPr>
          <p:cNvPr id="15" name="Rectangle 14"/>
          <p:cNvSpPr/>
          <p:nvPr/>
        </p:nvSpPr>
        <p:spPr>
          <a:xfrm>
            <a:off x="5314717" y="1603622"/>
            <a:ext cx="963341" cy="300082"/>
          </a:xfrm>
          <a:prstGeom prst="rect">
            <a:avLst/>
          </a:prstGeom>
        </p:spPr>
        <p:txBody>
          <a:bodyPr wrap="none">
            <a:spAutoFit/>
          </a:bodyPr>
          <a:lstStyle/>
          <a:p>
            <a:r>
              <a:rPr lang="en-GB" sz="1350" dirty="0"/>
              <a:t>If you </a:t>
            </a:r>
            <a:r>
              <a:rPr lang="en-GB" sz="1350" b="1" dirty="0"/>
              <a:t>play</a:t>
            </a:r>
            <a:r>
              <a:rPr lang="en-GB" sz="1350" dirty="0"/>
              <a:t>:</a:t>
            </a:r>
          </a:p>
        </p:txBody>
      </p:sp>
      <p:sp>
        <p:nvSpPr>
          <p:cNvPr id="16" name="Rectangle 15"/>
          <p:cNvSpPr/>
          <p:nvPr/>
        </p:nvSpPr>
        <p:spPr>
          <a:xfrm>
            <a:off x="6610101" y="2315005"/>
            <a:ext cx="394660" cy="300082"/>
          </a:xfrm>
          <a:prstGeom prst="rect">
            <a:avLst/>
          </a:prstGeom>
        </p:spPr>
        <p:txBody>
          <a:bodyPr wrap="none">
            <a:spAutoFit/>
          </a:bodyPr>
          <a:lstStyle/>
          <a:p>
            <a:r>
              <a:rPr lang="en-GB" sz="1350" dirty="0"/>
              <a:t>OR</a:t>
            </a:r>
          </a:p>
        </p:txBody>
      </p:sp>
      <p:sp>
        <p:nvSpPr>
          <p:cNvPr id="17" name="Rectangle 16"/>
          <p:cNvSpPr/>
          <p:nvPr/>
        </p:nvSpPr>
        <p:spPr>
          <a:xfrm>
            <a:off x="5242202" y="1327413"/>
            <a:ext cx="1795171" cy="300082"/>
          </a:xfrm>
          <a:prstGeom prst="rect">
            <a:avLst/>
          </a:prstGeom>
        </p:spPr>
        <p:txBody>
          <a:bodyPr wrap="none">
            <a:spAutoFit/>
          </a:bodyPr>
          <a:lstStyle/>
          <a:p>
            <a:r>
              <a:rPr lang="en-GB" sz="1350" b="1" dirty="0"/>
              <a:t>For each slot machine:</a:t>
            </a:r>
          </a:p>
        </p:txBody>
      </p:sp>
      <p:sp>
        <p:nvSpPr>
          <p:cNvPr id="20" name="TextBox 19"/>
          <p:cNvSpPr txBox="1"/>
          <p:nvPr/>
        </p:nvSpPr>
        <p:spPr>
          <a:xfrm>
            <a:off x="5729512" y="3636095"/>
            <a:ext cx="1387549" cy="300082"/>
          </a:xfrm>
          <a:prstGeom prst="rect">
            <a:avLst/>
          </a:prstGeom>
          <a:noFill/>
        </p:spPr>
        <p:txBody>
          <a:bodyPr wrap="square" rtlCol="0">
            <a:spAutoFit/>
          </a:bodyPr>
          <a:lstStyle/>
          <a:p>
            <a:r>
              <a:rPr lang="en-GB" sz="1350" dirty="0" smtClean="0"/>
              <a:t>GIRL </a:t>
            </a:r>
            <a:r>
              <a:rPr lang="en-GB" sz="1350" dirty="0"/>
              <a:t>Banknote</a:t>
            </a:r>
          </a:p>
        </p:txBody>
      </p:sp>
      <p:sp>
        <p:nvSpPr>
          <p:cNvPr id="21" name="TextBox 20"/>
          <p:cNvSpPr txBox="1"/>
          <p:nvPr/>
        </p:nvSpPr>
        <p:spPr>
          <a:xfrm>
            <a:off x="6909399" y="1840751"/>
            <a:ext cx="1890787" cy="300082"/>
          </a:xfrm>
          <a:prstGeom prst="rect">
            <a:avLst/>
          </a:prstGeom>
          <a:noFill/>
        </p:spPr>
        <p:txBody>
          <a:bodyPr wrap="square" rtlCol="0">
            <a:spAutoFit/>
          </a:bodyPr>
          <a:lstStyle/>
          <a:p>
            <a:r>
              <a:rPr lang="en-GB" sz="1350" dirty="0" smtClean="0"/>
              <a:t>SCISSORS </a:t>
            </a:r>
            <a:r>
              <a:rPr lang="en-GB" sz="1350" dirty="0"/>
              <a:t>Banknote</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6589" y="2191125"/>
            <a:ext cx="513000" cy="513000"/>
          </a:xfrm>
          <a:prstGeom prst="rect">
            <a:avLst/>
          </a:prstGeom>
        </p:spPr>
      </p:pic>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596" y="1344524"/>
            <a:ext cx="7886700" cy="4277123"/>
          </a:xfrm>
        </p:spPr>
        <p:txBody>
          <a:bodyPr>
            <a:normAutofit/>
          </a:bodyPr>
          <a:lstStyle/>
          <a:p>
            <a:r>
              <a:rPr lang="en-GB" sz="2000" dirty="0" smtClean="0"/>
              <a:t>Great work. We’ll now continue onto the main task.</a:t>
            </a:r>
          </a:p>
          <a:p>
            <a:r>
              <a:rPr lang="en-GB" sz="2000" dirty="0" smtClean="0"/>
              <a:t>The task will consist of 8 rounds, each lasting about 7 minutes.</a:t>
            </a:r>
          </a:p>
          <a:p>
            <a:r>
              <a:rPr lang="en-GB" sz="2000" dirty="0" smtClean="0"/>
              <a:t>For each game, remember to press </a:t>
            </a:r>
            <a:r>
              <a:rPr lang="en-GB" sz="2000" dirty="0"/>
              <a:t>‘1’ </a:t>
            </a:r>
            <a:r>
              <a:rPr lang="en-GB" sz="2000" dirty="0" smtClean="0"/>
              <a:t>(up) to </a:t>
            </a:r>
            <a:r>
              <a:rPr lang="en-GB" sz="2000" dirty="0"/>
              <a:t>play the slot machine or ‘2</a:t>
            </a:r>
            <a:r>
              <a:rPr lang="en-GB" sz="2000" dirty="0" smtClean="0"/>
              <a:t>’ (right) </a:t>
            </a:r>
            <a:r>
              <a:rPr lang="en-GB" sz="2000" dirty="0"/>
              <a:t>to reject it. </a:t>
            </a:r>
            <a:endParaRPr lang="en-GB" sz="2000" dirty="0" smtClean="0"/>
          </a:p>
          <a:p>
            <a:r>
              <a:rPr lang="en-GB" sz="2000" dirty="0" smtClean="0"/>
              <a:t>Try to make decisions that will collect the greatest positive points and the fewest negative points.</a:t>
            </a:r>
          </a:p>
          <a:p>
            <a:r>
              <a:rPr lang="en-GB" sz="2000" dirty="0" smtClean="0"/>
              <a:t>Press 4 when you are ready to begin the first round.</a:t>
            </a:r>
            <a:endParaRPr lang="en-GB" sz="2000" dirty="0"/>
          </a:p>
          <a:p>
            <a:endParaRPr lang="en-GB" sz="2000"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440</Words>
  <Application>Microsoft Office PowerPoint</Application>
  <PresentationFormat>On-screen Show (4:3)</PresentationFormat>
  <Paragraphs>55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15</cp:revision>
  <dcterms:created xsi:type="dcterms:W3CDTF">2019-10-20T14:11:42Z</dcterms:created>
  <dcterms:modified xsi:type="dcterms:W3CDTF">2019-10-24T10:59:09Z</dcterms:modified>
</cp:coreProperties>
</file>