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5" autoAdjust="0"/>
  </p:normalViewPr>
  <p:slideViewPr>
    <p:cSldViewPr snapToGrid="0" snapToObjects="1" showGuides="1">
      <p:cViewPr varScale="1">
        <p:scale>
          <a:sx n="74" d="100"/>
          <a:sy n="74" d="100"/>
        </p:scale>
        <p:origin x="-1008" y="-96"/>
      </p:cViewPr>
      <p:guideLst>
        <p:guide orient="horz" pos="1384"/>
        <p:guide pos="4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31085E-388F-BE40-B147-0BFB91CD71E7}" type="datetimeFigureOut">
              <a:rPr lang="en-US" smtClean="0"/>
              <a:t>9/4/20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31085E-388F-BE40-B147-0BFB91CD71E7}" type="datetimeFigureOut">
              <a:rPr lang="en-US" smtClean="0"/>
              <a:t>9/4/20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We’ll now start the main task.</a:t>
            </a:r>
            <a:endParaRPr lang="en-US" dirty="0" smtClean="0"/>
          </a:p>
          <a:p>
            <a:r>
              <a:rPr lang="en-US" dirty="0" smtClean="0"/>
              <a:t>Please read the instructions carefully. You will need to pass a quiz on them before you begin the task.</a:t>
            </a:r>
            <a:endParaRPr lang="en-US" dirty="0"/>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smtClean="0"/>
              <a:t>In </a:t>
            </a:r>
            <a:r>
              <a:rPr lang="en-US" sz="2000" dirty="0"/>
              <a:t>this task, you will play a space-mineral trader</a:t>
            </a:r>
            <a:r>
              <a:rPr lang="en-US" sz="2000" dirty="0" smtClean="0"/>
              <a:t>.</a:t>
            </a:r>
          </a:p>
          <a:p>
            <a:r>
              <a:rPr lang="en-US" sz="2000" dirty="0" smtClean="0"/>
              <a:t>The </a:t>
            </a:r>
            <a:r>
              <a:rPr lang="en-US" sz="2000" dirty="0"/>
              <a:t>spaceship that you are on contains three </a:t>
            </a:r>
            <a:r>
              <a:rPr lang="en-US" sz="2000" dirty="0" smtClean="0"/>
              <a:t>doors (represented by fractal images, top right). Each door leads to </a:t>
            </a:r>
            <a:r>
              <a:rPr lang="en-US" sz="2000" dirty="0"/>
              <a:t>a different part of </a:t>
            </a:r>
            <a:r>
              <a:rPr lang="en-US" sz="2000" dirty="0" smtClean="0"/>
              <a:t>space. </a:t>
            </a:r>
          </a:p>
          <a:p>
            <a:r>
              <a:rPr lang="en-US" sz="2000" dirty="0" smtClean="0"/>
              <a:t>When </a:t>
            </a:r>
            <a:r>
              <a:rPr lang="en-US" sz="2000" dirty="0"/>
              <a:t>you activate a door, you will encounter </a:t>
            </a:r>
            <a:r>
              <a:rPr lang="en-US" sz="2000" dirty="0" smtClean="0"/>
              <a:t>aliens (represented by solid-color circles, bottom right). </a:t>
            </a:r>
          </a:p>
          <a:p>
            <a:r>
              <a:rPr lang="en-US" sz="2000" dirty="0" smtClean="0"/>
              <a:t>Some </a:t>
            </a:r>
            <a:r>
              <a:rPr lang="en-US" sz="2000" dirty="0"/>
              <a:t>aliens will provide you with valuable space minerals. Other aliens will take space minerals away from you. </a:t>
            </a:r>
            <a:endParaRPr lang="en-US" sz="2000" dirty="0" smtClean="0"/>
          </a:p>
          <a:p>
            <a:r>
              <a:rPr lang="en-US" sz="2000" dirty="0" smtClean="0"/>
              <a:t>Your </a:t>
            </a:r>
            <a:r>
              <a:rPr lang="en-US" sz="2000" dirty="0"/>
              <a:t>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smtClean="0"/>
              <a:t>Space ship doors</a:t>
            </a:r>
            <a:endParaRPr lang="en-US" b="1" dirty="0"/>
          </a:p>
        </p:txBody>
      </p:sp>
      <p:sp>
        <p:nvSpPr>
          <p:cNvPr id="9" name="Rectangle 8"/>
          <p:cNvSpPr/>
          <p:nvPr/>
        </p:nvSpPr>
        <p:spPr>
          <a:xfrm>
            <a:off x="4934026" y="3735798"/>
            <a:ext cx="770088" cy="369332"/>
          </a:xfrm>
          <a:prstGeom prst="rect">
            <a:avLst/>
          </a:prstGeom>
        </p:spPr>
        <p:txBody>
          <a:bodyPr wrap="none">
            <a:spAutoFit/>
          </a:bodyPr>
          <a:lstStyle/>
          <a:p>
            <a:r>
              <a:rPr lang="en-US" b="1" dirty="0" smtClean="0"/>
              <a:t>Aliens</a:t>
            </a:r>
            <a:endParaRPr lang="en-US" b="1" dirty="0"/>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smtClean="0"/>
              <a:t>Each of these fractals is door you can choose to activate</a:t>
            </a:r>
            <a:endParaRPr lang="en-US" dirty="0"/>
          </a:p>
        </p:txBody>
      </p:sp>
      <p:sp>
        <p:nvSpPr>
          <p:cNvPr id="15" name="Rectangle 14"/>
          <p:cNvSpPr/>
          <p:nvPr/>
        </p:nvSpPr>
        <p:spPr>
          <a:xfrm>
            <a:off x="5099695" y="5193469"/>
            <a:ext cx="3836399" cy="923330"/>
          </a:xfrm>
          <a:prstGeom prst="rect">
            <a:avLst/>
          </a:prstGeom>
        </p:spPr>
        <p:txBody>
          <a:bodyPr wrap="square">
            <a:spAutoFit/>
          </a:bodyPr>
          <a:lstStyle/>
          <a:p>
            <a:r>
              <a:rPr lang="en-US" dirty="0" smtClean="0"/>
              <a:t>Each of these circles is an alien that can either provide or take away minerals.</a:t>
            </a:r>
            <a:endParaRPr lang="en-US" dirty="0"/>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a:t>
            </a:r>
            <a:r>
              <a:rPr lang="en-US" sz="2200" dirty="0" smtClean="0"/>
              <a:t>black, </a:t>
            </a:r>
            <a:r>
              <a:rPr lang="en-US" sz="2200" dirty="0"/>
              <a:t>silver and gold </a:t>
            </a:r>
            <a:r>
              <a:rPr lang="en-US" sz="2200" dirty="0" smtClean="0"/>
              <a:t>aliens. </a:t>
            </a:r>
          </a:p>
          <a:p>
            <a:r>
              <a:rPr lang="en-US" sz="2200" dirty="0" smtClean="0"/>
              <a:t>When </a:t>
            </a:r>
            <a:r>
              <a:rPr lang="en-US" sz="2200" dirty="0"/>
              <a:t>you open a space door, there will be a certain chance that you encounter these </a:t>
            </a:r>
            <a:r>
              <a:rPr lang="en-US" sz="2200" dirty="0" smtClean="0"/>
              <a:t>aliens. </a:t>
            </a:r>
            <a:r>
              <a:rPr lang="en-US" sz="2200" dirty="0"/>
              <a:t>Specifically, each time you need to decide which door to open, each door will have a certain chance of leading to each type of </a:t>
            </a:r>
            <a:r>
              <a:rPr lang="en-US" sz="2200" dirty="0" smtClean="0"/>
              <a:t>alien (example on right).</a:t>
            </a:r>
          </a:p>
          <a:p>
            <a:r>
              <a:rPr lang="en-US" sz="2200" dirty="0" smtClean="0"/>
              <a:t>On the next screen, you can practice playing the door shown on the right (by pressing k) and observing which aliens it tends to lead to.</a:t>
            </a:r>
          </a:p>
          <a:p>
            <a:r>
              <a:rPr lang="en-US" sz="2200" dirty="0" smtClean="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smtClean="0"/>
              <a:t>25%</a:t>
            </a:r>
            <a:endParaRPr lang="en-US" dirty="0"/>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smtClean="0"/>
              <a:t>70%</a:t>
            </a:r>
            <a:endParaRPr lang="en-US" dirty="0"/>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smtClean="0"/>
              <a:t>50%</a:t>
            </a:r>
            <a:endParaRPr lang="en-US" dirty="0"/>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smtClean="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Practice playing a single alien</a:t>
            </a:r>
            <a:r>
              <a:rPr lang="mr-IN" dirty="0" smtClean="0"/>
              <a:t>…</a:t>
            </a:r>
            <a:endParaRPr lang="en-US" dirty="0" smtClean="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smtClean="0"/>
              <a:t>Over </a:t>
            </a:r>
            <a:r>
              <a:rPr lang="en-US" dirty="0"/>
              <a:t>the course of the task, the chances that you’ll encounter a certain type of alien after opening a certain door will change </a:t>
            </a:r>
            <a:r>
              <a:rPr lang="en-US" dirty="0" smtClean="0"/>
              <a:t>slowly.</a:t>
            </a:r>
          </a:p>
          <a:p>
            <a:r>
              <a:rPr lang="en-US" dirty="0" smtClean="0"/>
              <a:t>You </a:t>
            </a:r>
            <a:r>
              <a:rPr lang="en-US" dirty="0"/>
              <a:t>will gain the greatest number of space minerals by tracking the chances that each door leads to encountering each type of alien</a:t>
            </a:r>
            <a:r>
              <a:rPr lang="en-US" dirty="0" smtClean="0"/>
              <a:t>.</a:t>
            </a:r>
            <a:endParaRPr lang="en-US" dirty="0"/>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smtClean="0"/>
              <a:t>These chances will slowly drift.</a:t>
            </a:r>
            <a:endParaRPr lang="en-US" dirty="0"/>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66668"/>
            <a:ext cx="4976678" cy="5999881"/>
          </a:xfrm>
        </p:spPr>
        <p:txBody>
          <a:bodyPr>
            <a:noAutofit/>
          </a:bodyPr>
          <a:lstStyle/>
          <a:p>
            <a:endParaRPr lang="en-US" sz="2000" dirty="0" smtClean="0"/>
          </a:p>
          <a:p>
            <a:r>
              <a:rPr lang="en-US" sz="2000" dirty="0"/>
              <a:t>Prior to every decision, you will be shown the number of minerals each alien would provide or take away if it were to be encountered. </a:t>
            </a:r>
            <a:endParaRPr lang="en-US" sz="2000" dirty="0" smtClean="0"/>
          </a:p>
          <a:p>
            <a:r>
              <a:rPr lang="en-US" sz="2000" dirty="0"/>
              <a:t>Specifically, you will be shown 3 numbers. The black, silver, and gold numbers will respectively indicate the number of minerals that the black, silver and gold aliens will provide, if encountered on that decision. </a:t>
            </a:r>
            <a:endParaRPr lang="en-US" sz="2000" dirty="0" smtClean="0"/>
          </a:p>
          <a:p>
            <a:r>
              <a:rPr lang="en-US" sz="2000" dirty="0"/>
              <a:t>Positive numbers indicate the number of minerals that alien would give you. Negative numbers indicate the number of minerals that alien would take away from you</a:t>
            </a:r>
            <a:r>
              <a:rPr lang="en-US" sz="2000" dirty="0" smtClean="0"/>
              <a:t>.</a:t>
            </a:r>
          </a:p>
          <a:p>
            <a:r>
              <a:rPr lang="en-US" sz="2000" dirty="0" smtClean="0"/>
              <a:t>Whether a given alien provides minerals, takes away minerals, or does nothing, might change between decisions.</a:t>
            </a:r>
          </a:p>
          <a:p>
            <a:endParaRPr lang="en-US" sz="2000" dirty="0"/>
          </a:p>
        </p:txBody>
      </p:sp>
      <p:sp>
        <p:nvSpPr>
          <p:cNvPr id="12" name="Rectangle 11"/>
          <p:cNvSpPr/>
          <p:nvPr/>
        </p:nvSpPr>
        <p:spPr>
          <a:xfrm>
            <a:off x="5127853" y="1256033"/>
            <a:ext cx="4030687"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8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479" y="2786881"/>
            <a:ext cx="914400" cy="914400"/>
          </a:xfrm>
          <a:prstGeom prst="rect">
            <a:avLst/>
          </a:prstGeom>
        </p:spPr>
      </p:pic>
      <p:sp>
        <p:nvSpPr>
          <p:cNvPr id="4" name="Rectangle 3"/>
          <p:cNvSpPr/>
          <p:nvPr/>
        </p:nvSpPr>
        <p:spPr>
          <a:xfrm>
            <a:off x="6885635" y="1468606"/>
            <a:ext cx="434885" cy="1200328"/>
          </a:xfrm>
          <a:prstGeom prst="rect">
            <a:avLst/>
          </a:prstGeom>
        </p:spPr>
        <p:txBody>
          <a:bodyPr wrap="none">
            <a:spAutoFit/>
          </a:bodyPr>
          <a:lstStyle/>
          <a:p>
            <a:r>
              <a:rPr lang="en-US" sz="2400" dirty="0" smtClean="0"/>
              <a:t> 3</a:t>
            </a:r>
          </a:p>
          <a:p>
            <a:r>
              <a:rPr lang="en-US" sz="2400" dirty="0" smtClean="0">
                <a:solidFill>
                  <a:srgbClr val="AAAAAA"/>
                </a:solidFill>
              </a:rPr>
              <a:t> 0</a:t>
            </a:r>
          </a:p>
          <a:p>
            <a:r>
              <a:rPr lang="en-US" sz="2400" dirty="0" smtClean="0">
                <a:solidFill>
                  <a:srgbClr val="FFD208"/>
                </a:solidFill>
              </a:rPr>
              <a:t>-3</a:t>
            </a:r>
            <a:endParaRPr lang="en-US" sz="2400" dirty="0">
              <a:solidFill>
                <a:srgbClr val="FFD208"/>
              </a:solidFill>
            </a:endParaRPr>
          </a:p>
        </p:txBody>
      </p:sp>
      <p:sp>
        <p:nvSpPr>
          <p:cNvPr id="6" name="Rectangle 5"/>
          <p:cNvSpPr/>
          <p:nvPr/>
        </p:nvSpPr>
        <p:spPr>
          <a:xfrm>
            <a:off x="5178036" y="5048212"/>
            <a:ext cx="3998145" cy="1569660"/>
          </a:xfrm>
          <a:prstGeom prst="rect">
            <a:avLst/>
          </a:prstGeom>
        </p:spPr>
        <p:txBody>
          <a:bodyPr wrap="square">
            <a:spAutoFit/>
          </a:bodyPr>
          <a:lstStyle/>
          <a:p>
            <a:r>
              <a:rPr lang="en-US" sz="1600" dirty="0" smtClean="0"/>
              <a:t>On this example decision (between the 3 doors), encountering the black alien would provide 3 minerals, encountering  the silver alien would provide no minerals, and encountering  gold alien would take away 3 minerals.</a:t>
            </a:r>
            <a:endParaRPr lang="en-US" sz="1600" dirty="0"/>
          </a:p>
        </p:txBody>
      </p:sp>
    </p:spTree>
    <p:extLst>
      <p:ext uri="{BB962C8B-B14F-4D97-AF65-F5344CB8AC3E}">
        <p14:creationId xmlns:p14="http://schemas.microsoft.com/office/powerpoint/2010/main" val="18133524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a:t>
            </a:r>
            <a:r>
              <a:rPr lang="en-US" sz="2400" dirty="0" smtClean="0"/>
              <a:t>door, </a:t>
            </a:r>
            <a:r>
              <a:rPr lang="en-US" sz="2400" dirty="0"/>
              <a:t>you will be shown which aliens are behind it. </a:t>
            </a:r>
            <a:endParaRPr lang="en-US" sz="2400" dirty="0" smtClean="0"/>
          </a:p>
          <a:p>
            <a:r>
              <a:rPr lang="en-US" sz="2400" dirty="0" smtClean="0"/>
              <a:t>Then</a:t>
            </a:r>
            <a:r>
              <a:rPr lang="en-US" sz="2400" dirty="0"/>
              <a:t>, you will be shown the number of minerals each of those aliens provided as well as the total number of minerals you gained or lost</a:t>
            </a:r>
            <a:r>
              <a:rPr lang="en-US" sz="2400" dirty="0" smtClean="0"/>
              <a: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3" name="Rectangle 22"/>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4" name="Rectangle 23"/>
          <p:cNvSpPr/>
          <p:nvPr/>
        </p:nvSpPr>
        <p:spPr>
          <a:xfrm>
            <a:off x="8080561" y="4200020"/>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smtClean="0"/>
              <a:t>On this example decision, the right door was activated. The black and gold aliens were encountered. The black alien provided 3 minerals and the gold alien took away 3 minerals. In total, no minerals were collected (bottom right).</a:t>
            </a:r>
            <a:endParaRPr lang="en-US" sz="1600" dirty="0"/>
          </a:p>
        </p:txBody>
      </p:sp>
    </p:spTree>
    <p:extLst>
      <p:ext uri="{BB962C8B-B14F-4D97-AF65-F5344CB8AC3E}">
        <p14:creationId xmlns:p14="http://schemas.microsoft.com/office/powerpoint/2010/main" val="28635052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endParaRPr lang="en-US" sz="2400" dirty="0" smtClean="0"/>
          </a:p>
          <a:p>
            <a:r>
              <a:rPr lang="en-US" sz="2400" dirty="0" smtClean="0"/>
              <a:t>This </a:t>
            </a:r>
            <a:r>
              <a:rPr lang="en-US" sz="2400" dirty="0"/>
              <a:t>information will not affect how many minerals you collect, but will provide an opportunity to observe which aliens were behind doors you did not choose to help you track where the aliens currently reside</a:t>
            </a:r>
            <a:r>
              <a:rPr lang="en-US" sz="2400" dirty="0" smtClean="0"/>
              <a:t>.</a:t>
            </a:r>
          </a:p>
          <a:p>
            <a:r>
              <a:rPr lang="en-US" sz="2400" dirty="0" smtClean="0"/>
              <a:t>You can now practice a few full decisions. Try to earn the greatest number of minerals.</a:t>
            </a:r>
            <a:endParaRPr lang="en-US" sz="2200" dirty="0" smtClean="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7" name="Rectangle 26"/>
          <p:cNvSpPr/>
          <p:nvPr/>
        </p:nvSpPr>
        <p:spPr>
          <a:xfrm>
            <a:off x="8551242" y="3643006"/>
            <a:ext cx="372330" cy="369332"/>
          </a:xfrm>
          <a:prstGeom prst="rect">
            <a:avLst/>
          </a:prstGeom>
        </p:spPr>
        <p:txBody>
          <a:bodyPr wrap="none">
            <a:spAutoFit/>
          </a:bodyPr>
          <a:lstStyle/>
          <a:p>
            <a:r>
              <a:rPr lang="en-US" dirty="0" smtClean="0">
                <a:solidFill>
                  <a:schemeClr val="bg1"/>
                </a:solidFill>
              </a:rPr>
              <a:t>-3</a:t>
            </a:r>
            <a:endParaRPr lang="en-US" dirty="0">
              <a:solidFill>
                <a:schemeClr val="bg1"/>
              </a:solidFill>
            </a:endParaRPr>
          </a:p>
        </p:txBody>
      </p:sp>
      <p:sp>
        <p:nvSpPr>
          <p:cNvPr id="28" name="Rectangle 27"/>
          <p:cNvSpPr/>
          <p:nvPr/>
        </p:nvSpPr>
        <p:spPr>
          <a:xfrm>
            <a:off x="8047736" y="4254368"/>
            <a:ext cx="890689" cy="369332"/>
          </a:xfrm>
          <a:prstGeom prst="rect">
            <a:avLst/>
          </a:prstGeom>
        </p:spPr>
        <p:txBody>
          <a:bodyPr wrap="none">
            <a:spAutoFit/>
          </a:bodyPr>
          <a:lstStyle/>
          <a:p>
            <a:r>
              <a:rPr lang="en-US" dirty="0" smtClean="0">
                <a:solidFill>
                  <a:schemeClr val="bg1"/>
                </a:solidFill>
              </a:rPr>
              <a:t>Total: 0</a:t>
            </a:r>
            <a:endParaRPr lang="en-US" dirty="0">
              <a:solidFill>
                <a:schemeClr val="bg1"/>
              </a:solidFill>
            </a:endParaRP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smtClean="0"/>
              <a:t>On this example decision, if the left door had been activated, the gold and silver aliens would have been encountered. If the middle door had been activated, the black alien would have been encountered.</a:t>
            </a:r>
            <a:endParaRPr lang="en-US" sz="1600" dirty="0"/>
          </a:p>
        </p:txBody>
      </p:sp>
    </p:spTree>
    <p:extLst>
      <p:ext uri="{BB962C8B-B14F-4D97-AF65-F5344CB8AC3E}">
        <p14:creationId xmlns:p14="http://schemas.microsoft.com/office/powerpoint/2010/main" val="236032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endParaRPr lang="en-US" dirty="0" smtClean="0"/>
          </a:p>
          <a:p>
            <a:r>
              <a:rPr lang="en-US" dirty="0" smtClean="0"/>
              <a:t>The </a:t>
            </a:r>
            <a:r>
              <a:rPr lang="en-US" dirty="0"/>
              <a:t>greater your total of minerals on these 5 trials, the more bonus money you will receive</a:t>
            </a:r>
            <a:r>
              <a:rPr lang="en-US" dirty="0" smtClean="0"/>
              <a:t>.</a:t>
            </a:r>
          </a:p>
          <a:p>
            <a:r>
              <a:rPr lang="en-US" dirty="0" smtClean="0"/>
              <a:t>You </a:t>
            </a:r>
            <a:r>
              <a:rPr lang="en-US" dirty="0"/>
              <a:t>will earn the highest bonus if you try your best to encounter aliens that will provide minerals and avoid aliens that take minerals away</a:t>
            </a:r>
            <a:r>
              <a:rPr lang="en-US" dirty="0" smtClean="0"/>
              <a:t>.</a:t>
            </a:r>
          </a:p>
          <a:p>
            <a:r>
              <a:rPr lang="en-US" dirty="0" smtClean="0"/>
              <a:t>Lastly, for each choice, you will only have 3.5 seconds to decide. If you fail to decide in that time, for that decision, you will lose </a:t>
            </a:r>
            <a:r>
              <a:rPr lang="en-US" dirty="0"/>
              <a:t>3</a:t>
            </a:r>
            <a:r>
              <a:rPr lang="en-US" dirty="0" smtClean="0"/>
              <a:t> minerals.</a:t>
            </a:r>
          </a:p>
          <a:p>
            <a:r>
              <a:rPr lang="en-US" dirty="0" smtClean="0"/>
              <a:t>You will need to pass a quiz on the instructions to begin the task.</a:t>
            </a:r>
            <a:endParaRPr lang="en-US" dirty="0"/>
          </a:p>
          <a:p>
            <a:endParaRPr lang="en-US" dirty="0"/>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14473</TotalTime>
  <Words>907</Words>
  <Application>Microsoft Macintosh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36</cp:revision>
  <dcterms:created xsi:type="dcterms:W3CDTF">2020-06-24T14:01:09Z</dcterms:created>
  <dcterms:modified xsi:type="dcterms:W3CDTF">2020-09-04T10:18:07Z</dcterms:modified>
</cp:coreProperties>
</file>