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67" r:id="rId2"/>
    <p:sldId id="257" r:id="rId3"/>
    <p:sldId id="259" r:id="rId4"/>
    <p:sldId id="263" r:id="rId5"/>
    <p:sldId id="261" r:id="rId6"/>
    <p:sldId id="264" r:id="rId7"/>
    <p:sldId id="265" r:id="rId8"/>
    <p:sldId id="266" r:id="rId9"/>
    <p:sldId id="262"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4">
          <p15:clr>
            <a:srgbClr val="A4A3A4"/>
          </p15:clr>
        </p15:guide>
        <p15:guide id="2" pos="445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208"/>
    <a:srgbClr val="AAAAAA"/>
    <a:srgbClr val="B3B3B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7859" autoAdjust="0"/>
  </p:normalViewPr>
  <p:slideViewPr>
    <p:cSldViewPr snapToGrid="0" snapToObjects="1" showGuides="1">
      <p:cViewPr varScale="1">
        <p:scale>
          <a:sx n="105" d="100"/>
          <a:sy n="105" d="100"/>
        </p:scale>
        <p:origin x="1840" y="192"/>
      </p:cViewPr>
      <p:guideLst>
        <p:guide orient="horz" pos="1384"/>
        <p:guide pos="445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92A44D-4A7C-7F48-9549-99DB465B055C}" type="datetimeFigureOut">
              <a:rPr lang="en-US" smtClean="0"/>
              <a:t>9/28/20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6D2796-A624-2545-A8CD-E438A6015450}" type="slidenum">
              <a:rPr lang="en-US" smtClean="0"/>
              <a:t>‹#›</a:t>
            </a:fld>
            <a:endParaRPr lang="en-US"/>
          </a:p>
        </p:txBody>
      </p:sp>
    </p:spTree>
    <p:extLst>
      <p:ext uri="{BB962C8B-B14F-4D97-AF65-F5344CB8AC3E}">
        <p14:creationId xmlns:p14="http://schemas.microsoft.com/office/powerpoint/2010/main" val="134892994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6D2796-A624-2545-A8CD-E438A6015450}" type="slidenum">
              <a:rPr lang="en-US" smtClean="0"/>
              <a:t>3</a:t>
            </a:fld>
            <a:endParaRPr lang="en-US"/>
          </a:p>
        </p:txBody>
      </p:sp>
    </p:spTree>
    <p:extLst>
      <p:ext uri="{BB962C8B-B14F-4D97-AF65-F5344CB8AC3E}">
        <p14:creationId xmlns:p14="http://schemas.microsoft.com/office/powerpoint/2010/main" val="119738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B31085E-388F-BE40-B147-0BFB91CD71E7}"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2112373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31085E-388F-BE40-B147-0BFB91CD71E7}"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1806107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31085E-388F-BE40-B147-0BFB91CD71E7}"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1712546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31085E-388F-BE40-B147-0BFB91CD71E7}"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813296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31085E-388F-BE40-B147-0BFB91CD71E7}"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250945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31085E-388F-BE40-B147-0BFB91CD71E7}" type="datetimeFigureOut">
              <a:rPr lang="en-US" smtClean="0"/>
              <a:t>9/28/20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89345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31085E-388F-BE40-B147-0BFB91CD71E7}" type="datetimeFigureOut">
              <a:rPr lang="en-US" smtClean="0"/>
              <a:t>9/28/20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95913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31085E-388F-BE40-B147-0BFB91CD71E7}" type="datetimeFigureOut">
              <a:rPr lang="en-US" smtClean="0"/>
              <a:t>9/28/20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286850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31085E-388F-BE40-B147-0BFB91CD71E7}" type="datetimeFigureOut">
              <a:rPr lang="en-US" smtClean="0"/>
              <a:t>9/28/20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779944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31085E-388F-BE40-B147-0BFB91CD71E7}" type="datetimeFigureOut">
              <a:rPr lang="en-US" smtClean="0"/>
              <a:t>9/28/20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03390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31085E-388F-BE40-B147-0BFB91CD71E7}" type="datetimeFigureOut">
              <a:rPr lang="en-US" smtClean="0"/>
              <a:t>9/28/20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1343404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31085E-388F-BE40-B147-0BFB91CD71E7}" type="datetimeFigureOut">
              <a:rPr lang="en-US" smtClean="0"/>
              <a:t>9/28/20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5A435-9FCE-2C45-BE9B-39B332AE9752}" type="slidenum">
              <a:rPr lang="en-US" smtClean="0"/>
              <a:t>‹#›</a:t>
            </a:fld>
            <a:endParaRPr lang="en-US"/>
          </a:p>
        </p:txBody>
      </p:sp>
    </p:spTree>
    <p:extLst>
      <p:ext uri="{BB962C8B-B14F-4D97-AF65-F5344CB8AC3E}">
        <p14:creationId xmlns:p14="http://schemas.microsoft.com/office/powerpoint/2010/main" val="1062312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We’ll now start the main task.</a:t>
            </a:r>
          </a:p>
          <a:p>
            <a:r>
              <a:rPr lang="en-US" dirty="0"/>
              <a:t>Please read the instructions carefully. You will need to pass a quiz on them before you begin the task.</a:t>
            </a:r>
          </a:p>
        </p:txBody>
      </p:sp>
    </p:spTree>
    <p:extLst>
      <p:ext uri="{BB962C8B-B14F-4D97-AF65-F5344CB8AC3E}">
        <p14:creationId xmlns:p14="http://schemas.microsoft.com/office/powerpoint/2010/main" val="861504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240786"/>
            <a:ext cx="4384013" cy="5999881"/>
          </a:xfrm>
        </p:spPr>
        <p:txBody>
          <a:bodyPr>
            <a:noAutofit/>
          </a:bodyPr>
          <a:lstStyle/>
          <a:p>
            <a:r>
              <a:rPr lang="en-US" sz="2000" dirty="0"/>
              <a:t>In this task, you will play a space-mineral trader.</a:t>
            </a:r>
          </a:p>
          <a:p>
            <a:r>
              <a:rPr lang="en-US" sz="2000" dirty="0"/>
              <a:t>The spaceship that you are on contains three doors (represented by fractal images, top right). Each door leads to a different part of space. </a:t>
            </a:r>
          </a:p>
          <a:p>
            <a:r>
              <a:rPr lang="en-US" sz="2000" dirty="0"/>
              <a:t>When you activate a door, you will encounter aliens (represented by solid-color circles, bottom right). </a:t>
            </a:r>
          </a:p>
          <a:p>
            <a:r>
              <a:rPr lang="en-US" sz="2000" dirty="0"/>
              <a:t>Some aliens will provide you with valuable space minerals. Other aliens will take space minerals away from you. </a:t>
            </a:r>
          </a:p>
          <a:p>
            <a:r>
              <a:rPr lang="en-US" sz="2000" dirty="0"/>
              <a:t>Your goal is to collect as many valuable space minerals as you can by </a:t>
            </a:r>
            <a:r>
              <a:rPr lang="en-US" sz="2000" i="1" dirty="0"/>
              <a:t>choosing</a:t>
            </a:r>
            <a:r>
              <a:rPr lang="en-US" sz="2000" dirty="0"/>
              <a:t> space doors that most often lead to  aliens that provide space minerals and </a:t>
            </a:r>
            <a:r>
              <a:rPr lang="en-US" sz="2000" i="1" dirty="0"/>
              <a:t>avoiding </a:t>
            </a:r>
            <a:r>
              <a:rPr lang="en-US" sz="2000" dirty="0"/>
              <a:t>space doors that most often lead to aliens that take space minerals away. </a:t>
            </a:r>
          </a:p>
          <a:p>
            <a:endParaRPr lang="en-US" sz="2000" dirty="0"/>
          </a:p>
        </p:txBody>
      </p:sp>
      <p:pic>
        <p:nvPicPr>
          <p:cNvPr id="4" name="Picture 3" descr="fractal_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3250" y="1508562"/>
            <a:ext cx="1346622" cy="1346622"/>
          </a:xfrm>
          <a:prstGeom prst="rect">
            <a:avLst/>
          </a:prstGeom>
        </p:spPr>
      </p:pic>
      <p:pic>
        <p:nvPicPr>
          <p:cNvPr id="5" name="Picture 4" descr="fractal_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9715" y="1545386"/>
            <a:ext cx="1254583" cy="1254583"/>
          </a:xfrm>
          <a:prstGeom prst="rect">
            <a:avLst/>
          </a:prstGeom>
        </p:spPr>
      </p:pic>
      <p:pic>
        <p:nvPicPr>
          <p:cNvPr id="6" name="Picture 5" descr="fractal_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6730" y="1508562"/>
            <a:ext cx="1315876" cy="1315876"/>
          </a:xfrm>
          <a:prstGeom prst="rect">
            <a:avLst/>
          </a:prstGeom>
        </p:spPr>
      </p:pic>
      <p:sp>
        <p:nvSpPr>
          <p:cNvPr id="8" name="Rectangle 7"/>
          <p:cNvSpPr/>
          <p:nvPr/>
        </p:nvSpPr>
        <p:spPr>
          <a:xfrm>
            <a:off x="4807600" y="990564"/>
            <a:ext cx="1791476" cy="369332"/>
          </a:xfrm>
          <a:prstGeom prst="rect">
            <a:avLst/>
          </a:prstGeom>
        </p:spPr>
        <p:txBody>
          <a:bodyPr wrap="none">
            <a:spAutoFit/>
          </a:bodyPr>
          <a:lstStyle/>
          <a:p>
            <a:r>
              <a:rPr lang="en-US" b="1" dirty="0"/>
              <a:t>Space ship doors</a:t>
            </a:r>
          </a:p>
        </p:txBody>
      </p:sp>
      <p:sp>
        <p:nvSpPr>
          <p:cNvPr id="9" name="Rectangle 8"/>
          <p:cNvSpPr/>
          <p:nvPr/>
        </p:nvSpPr>
        <p:spPr>
          <a:xfrm>
            <a:off x="4934026" y="3735798"/>
            <a:ext cx="770088" cy="369332"/>
          </a:xfrm>
          <a:prstGeom prst="rect">
            <a:avLst/>
          </a:prstGeom>
        </p:spPr>
        <p:txBody>
          <a:bodyPr wrap="none">
            <a:spAutoFit/>
          </a:bodyPr>
          <a:lstStyle/>
          <a:p>
            <a:r>
              <a:rPr lang="en-US" b="1" dirty="0"/>
              <a:t>Aliens</a:t>
            </a:r>
          </a:p>
        </p:txBody>
      </p:sp>
      <p:sp>
        <p:nvSpPr>
          <p:cNvPr id="10" name="Oval 9"/>
          <p:cNvSpPr/>
          <p:nvPr/>
        </p:nvSpPr>
        <p:spPr>
          <a:xfrm>
            <a:off x="5099695" y="4190561"/>
            <a:ext cx="822960" cy="822960"/>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12" name="Oval 11"/>
          <p:cNvSpPr/>
          <p:nvPr/>
        </p:nvSpPr>
        <p:spPr>
          <a:xfrm>
            <a:off x="6280648" y="4190561"/>
            <a:ext cx="822960" cy="822960"/>
          </a:xfrm>
          <a:prstGeom prst="ellipse">
            <a:avLst/>
          </a:prstGeom>
          <a:solidFill>
            <a:srgbClr val="B3B3B3"/>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Oval 12"/>
          <p:cNvSpPr/>
          <p:nvPr/>
        </p:nvSpPr>
        <p:spPr>
          <a:xfrm>
            <a:off x="7560462" y="4190561"/>
            <a:ext cx="822960" cy="822960"/>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p:cNvSpPr/>
          <p:nvPr/>
        </p:nvSpPr>
        <p:spPr>
          <a:xfrm>
            <a:off x="5099695" y="2955983"/>
            <a:ext cx="3836399" cy="646331"/>
          </a:xfrm>
          <a:prstGeom prst="rect">
            <a:avLst/>
          </a:prstGeom>
        </p:spPr>
        <p:txBody>
          <a:bodyPr wrap="square">
            <a:spAutoFit/>
          </a:bodyPr>
          <a:lstStyle/>
          <a:p>
            <a:r>
              <a:rPr lang="en-US" dirty="0"/>
              <a:t>Each of these fractals is door you can choose to activate</a:t>
            </a:r>
          </a:p>
        </p:txBody>
      </p:sp>
      <p:sp>
        <p:nvSpPr>
          <p:cNvPr id="15" name="Rectangle 14"/>
          <p:cNvSpPr/>
          <p:nvPr/>
        </p:nvSpPr>
        <p:spPr>
          <a:xfrm>
            <a:off x="5099695" y="5193469"/>
            <a:ext cx="3836399" cy="923330"/>
          </a:xfrm>
          <a:prstGeom prst="rect">
            <a:avLst/>
          </a:prstGeom>
        </p:spPr>
        <p:txBody>
          <a:bodyPr wrap="square">
            <a:spAutoFit/>
          </a:bodyPr>
          <a:lstStyle/>
          <a:p>
            <a:r>
              <a:rPr lang="en-US" dirty="0"/>
              <a:t>Each of these circles is an alien that can either provide or take away minerals.</a:t>
            </a:r>
          </a:p>
        </p:txBody>
      </p:sp>
    </p:spTree>
    <p:extLst>
      <p:ext uri="{BB962C8B-B14F-4D97-AF65-F5344CB8AC3E}">
        <p14:creationId xmlns:p14="http://schemas.microsoft.com/office/powerpoint/2010/main" val="1560950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25873"/>
            <a:ext cx="4384013" cy="5904082"/>
          </a:xfrm>
        </p:spPr>
        <p:txBody>
          <a:bodyPr>
            <a:noAutofit/>
          </a:bodyPr>
          <a:lstStyle/>
          <a:p>
            <a:r>
              <a:rPr lang="en-US" sz="2200" dirty="0"/>
              <a:t>There are three types of aliens: black, silver and gold aliens. </a:t>
            </a:r>
          </a:p>
          <a:p>
            <a:r>
              <a:rPr lang="en-US" sz="2200" dirty="0"/>
              <a:t>When you open a space door, there will be a certain chance that you encounter these aliens. Specifically, each time you need to decide which door to open, each door will have a certain chance of leading to each type of alien (example on right).</a:t>
            </a:r>
          </a:p>
          <a:p>
            <a:r>
              <a:rPr lang="en-US" sz="2200" dirty="0"/>
              <a:t>On the next screen, you can practice playing the door shown on the right (by pressing k) and observing which aliens it tends to lead to.</a:t>
            </a:r>
          </a:p>
          <a:p>
            <a:r>
              <a:rPr lang="en-US" sz="2200" dirty="0"/>
              <a:t>Try to track which aliens it tends to lead to. Note that this door will just be used in this example and won’t be used in the actual task.</a:t>
            </a:r>
          </a:p>
          <a:p>
            <a:endParaRPr lang="en-US" sz="2200" dirty="0"/>
          </a:p>
        </p:txBody>
      </p:sp>
      <p:sp>
        <p:nvSpPr>
          <p:cNvPr id="18" name="Oval 17"/>
          <p:cNvSpPr/>
          <p:nvPr/>
        </p:nvSpPr>
        <p:spPr>
          <a:xfrm>
            <a:off x="5122170" y="3161730"/>
            <a:ext cx="822960" cy="822960"/>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19" name="Oval 18"/>
          <p:cNvSpPr/>
          <p:nvPr/>
        </p:nvSpPr>
        <p:spPr>
          <a:xfrm>
            <a:off x="6308181" y="3198540"/>
            <a:ext cx="822960" cy="822960"/>
          </a:xfrm>
          <a:prstGeom prst="ellipse">
            <a:avLst/>
          </a:prstGeom>
          <a:solidFill>
            <a:srgbClr val="B3B3B3"/>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Oval 19"/>
          <p:cNvSpPr/>
          <p:nvPr/>
        </p:nvSpPr>
        <p:spPr>
          <a:xfrm>
            <a:off x="7487397" y="3125357"/>
            <a:ext cx="822960" cy="822960"/>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7" name="Straight Arrow Connector 6"/>
          <p:cNvCxnSpPr/>
          <p:nvPr/>
        </p:nvCxnSpPr>
        <p:spPr>
          <a:xfrm flipH="1">
            <a:off x="5745642" y="2576001"/>
            <a:ext cx="452417"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6695134" y="2636025"/>
            <a:ext cx="0"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7241589" y="2546814"/>
            <a:ext cx="411480"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5282602" y="2612811"/>
            <a:ext cx="852448" cy="369332"/>
          </a:xfrm>
          <a:prstGeom prst="rect">
            <a:avLst/>
          </a:prstGeom>
          <a:noFill/>
        </p:spPr>
        <p:txBody>
          <a:bodyPr wrap="square" rtlCol="0">
            <a:spAutoFit/>
          </a:bodyPr>
          <a:lstStyle/>
          <a:p>
            <a:r>
              <a:rPr lang="en-US" dirty="0"/>
              <a:t>25%</a:t>
            </a:r>
          </a:p>
        </p:txBody>
      </p:sp>
      <p:sp>
        <p:nvSpPr>
          <p:cNvPr id="30" name="TextBox 29"/>
          <p:cNvSpPr txBox="1"/>
          <p:nvPr/>
        </p:nvSpPr>
        <p:spPr>
          <a:xfrm>
            <a:off x="6119115" y="2639455"/>
            <a:ext cx="852448" cy="369332"/>
          </a:xfrm>
          <a:prstGeom prst="rect">
            <a:avLst/>
          </a:prstGeom>
          <a:noFill/>
        </p:spPr>
        <p:txBody>
          <a:bodyPr wrap="square" rtlCol="0">
            <a:spAutoFit/>
          </a:bodyPr>
          <a:lstStyle/>
          <a:p>
            <a:r>
              <a:rPr lang="en-US" dirty="0"/>
              <a:t>70%</a:t>
            </a:r>
          </a:p>
        </p:txBody>
      </p:sp>
      <p:sp>
        <p:nvSpPr>
          <p:cNvPr id="31" name="TextBox 30"/>
          <p:cNvSpPr txBox="1"/>
          <p:nvPr/>
        </p:nvSpPr>
        <p:spPr>
          <a:xfrm>
            <a:off x="7547718" y="2565219"/>
            <a:ext cx="852448" cy="369332"/>
          </a:xfrm>
          <a:prstGeom prst="rect">
            <a:avLst/>
          </a:prstGeom>
          <a:noFill/>
        </p:spPr>
        <p:txBody>
          <a:bodyPr wrap="square" rtlCol="0">
            <a:spAutoFit/>
          </a:bodyPr>
          <a:lstStyle/>
          <a:p>
            <a:r>
              <a:rPr lang="en-US" dirty="0"/>
              <a:t>50%</a:t>
            </a:r>
          </a:p>
        </p:txBody>
      </p:sp>
      <p:pic>
        <p:nvPicPr>
          <p:cNvPr id="32" name="Picture 31" descr="fractal_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0841" y="1115043"/>
            <a:ext cx="1376556" cy="1376556"/>
          </a:xfrm>
          <a:prstGeom prst="rect">
            <a:avLst/>
          </a:prstGeom>
        </p:spPr>
      </p:pic>
      <p:sp>
        <p:nvSpPr>
          <p:cNvPr id="33" name="Rectangle 32"/>
          <p:cNvSpPr/>
          <p:nvPr/>
        </p:nvSpPr>
        <p:spPr>
          <a:xfrm>
            <a:off x="5080240" y="4123882"/>
            <a:ext cx="4154474" cy="1200329"/>
          </a:xfrm>
          <a:prstGeom prst="rect">
            <a:avLst/>
          </a:prstGeom>
        </p:spPr>
        <p:txBody>
          <a:bodyPr wrap="square">
            <a:spAutoFit/>
          </a:bodyPr>
          <a:lstStyle/>
          <a:p>
            <a:r>
              <a:rPr lang="en-US" dirty="0"/>
              <a:t>This example door has a 25% chance of leading to the black alien, a 70% chance of leading to the silver alien and a 50% chance of leading to the gold alien.</a:t>
            </a:r>
          </a:p>
        </p:txBody>
      </p:sp>
    </p:spTree>
    <p:extLst>
      <p:ext uri="{BB962C8B-B14F-4D97-AF65-F5344CB8AC3E}">
        <p14:creationId xmlns:p14="http://schemas.microsoft.com/office/powerpoint/2010/main" val="991723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Practice playing a single alien</a:t>
            </a:r>
            <a:r>
              <a:rPr lang="mr-IN" dirty="0"/>
              <a:t>…</a:t>
            </a:r>
            <a:endParaRPr lang="en-US" dirty="0"/>
          </a:p>
        </p:txBody>
      </p:sp>
    </p:spTree>
    <p:extLst>
      <p:ext uri="{BB962C8B-B14F-4D97-AF65-F5344CB8AC3E}">
        <p14:creationId xmlns:p14="http://schemas.microsoft.com/office/powerpoint/2010/main" val="2391933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312878"/>
            <a:ext cx="4384013" cy="5999881"/>
          </a:xfrm>
        </p:spPr>
        <p:txBody>
          <a:bodyPr>
            <a:normAutofit fontScale="92500" lnSpcReduction="10000"/>
          </a:bodyPr>
          <a:lstStyle/>
          <a:p>
            <a:r>
              <a:rPr lang="en-US" dirty="0"/>
              <a:t>Over the course of the task, the chances that you’ll encounter a certain type of alien after opening a certain door will change slowly.</a:t>
            </a:r>
          </a:p>
          <a:p>
            <a:r>
              <a:rPr lang="en-US" dirty="0"/>
              <a:t>You will gain the greatest number of space minerals by tracking the chances that each door leads to encountering each type of alien.</a:t>
            </a:r>
          </a:p>
        </p:txBody>
      </p:sp>
      <p:sp>
        <p:nvSpPr>
          <p:cNvPr id="18" name="Oval 17"/>
          <p:cNvSpPr/>
          <p:nvPr/>
        </p:nvSpPr>
        <p:spPr>
          <a:xfrm>
            <a:off x="5122170" y="3408704"/>
            <a:ext cx="822960" cy="822960"/>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19" name="Oval 18"/>
          <p:cNvSpPr/>
          <p:nvPr/>
        </p:nvSpPr>
        <p:spPr>
          <a:xfrm>
            <a:off x="6308181" y="3445514"/>
            <a:ext cx="822960" cy="822960"/>
          </a:xfrm>
          <a:prstGeom prst="ellipse">
            <a:avLst/>
          </a:prstGeom>
          <a:solidFill>
            <a:srgbClr val="B3B3B3"/>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Oval 19"/>
          <p:cNvSpPr/>
          <p:nvPr/>
        </p:nvSpPr>
        <p:spPr>
          <a:xfrm>
            <a:off x="7487397" y="3372331"/>
            <a:ext cx="822960" cy="822960"/>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7" name="Straight Arrow Connector 6"/>
          <p:cNvCxnSpPr/>
          <p:nvPr/>
        </p:nvCxnSpPr>
        <p:spPr>
          <a:xfrm flipH="1">
            <a:off x="5745642" y="2822975"/>
            <a:ext cx="452417"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6695134" y="2882999"/>
            <a:ext cx="0"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7241589" y="2793788"/>
            <a:ext cx="411480"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4693949" y="2247240"/>
            <a:ext cx="1504110" cy="923330"/>
          </a:xfrm>
          <a:prstGeom prst="rect">
            <a:avLst/>
          </a:prstGeom>
          <a:noFill/>
        </p:spPr>
        <p:txBody>
          <a:bodyPr wrap="square" rtlCol="0">
            <a:spAutoFit/>
          </a:bodyPr>
          <a:lstStyle/>
          <a:p>
            <a:r>
              <a:rPr lang="en-US" dirty="0"/>
              <a:t>These chances will slowly drift.</a:t>
            </a:r>
          </a:p>
        </p:txBody>
      </p:sp>
      <p:pic>
        <p:nvPicPr>
          <p:cNvPr id="32" name="Picture 31" descr="fractal_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0841" y="1362017"/>
            <a:ext cx="1376556" cy="1376556"/>
          </a:xfrm>
          <a:prstGeom prst="rect">
            <a:avLst/>
          </a:prstGeom>
        </p:spPr>
      </p:pic>
    </p:spTree>
    <p:extLst>
      <p:ext uri="{BB962C8B-B14F-4D97-AF65-F5344CB8AC3E}">
        <p14:creationId xmlns:p14="http://schemas.microsoft.com/office/powerpoint/2010/main" val="3304354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176" y="66668"/>
            <a:ext cx="4976678" cy="5999881"/>
          </a:xfrm>
        </p:spPr>
        <p:txBody>
          <a:bodyPr>
            <a:noAutofit/>
          </a:bodyPr>
          <a:lstStyle/>
          <a:p>
            <a:endParaRPr lang="en-US" sz="2000" dirty="0"/>
          </a:p>
          <a:p>
            <a:r>
              <a:rPr lang="en-US" sz="2000" dirty="0"/>
              <a:t>Prior to every decision, you will be shown the number of minerals each alien would provide or take away if it were to be encountered. </a:t>
            </a:r>
          </a:p>
          <a:p>
            <a:r>
              <a:rPr lang="en-US" sz="2000" dirty="0"/>
              <a:t>Specifically, you will be shown 3 numbers. The black, silver, and gold numbers will respectively indicate the number of minerals that the black, silver and gold aliens will provide, if encountered on that decision. </a:t>
            </a:r>
          </a:p>
          <a:p>
            <a:r>
              <a:rPr lang="en-US" sz="2000" dirty="0"/>
              <a:t>Positive numbers indicate the number of minerals that alien would give you. Negative numbers indicate the number of minerals that alien would take away from you.</a:t>
            </a:r>
          </a:p>
          <a:p>
            <a:r>
              <a:rPr lang="en-US" sz="2000" dirty="0"/>
              <a:t>Whether a given alien provides minerals, takes away minerals, or does nothing, might change between decisions.</a:t>
            </a:r>
          </a:p>
          <a:p>
            <a:endParaRPr lang="en-US" sz="2000" dirty="0"/>
          </a:p>
        </p:txBody>
      </p:sp>
      <p:sp>
        <p:nvSpPr>
          <p:cNvPr id="12" name="Rectangle 11"/>
          <p:cNvSpPr/>
          <p:nvPr/>
        </p:nvSpPr>
        <p:spPr>
          <a:xfrm>
            <a:off x="5127853" y="1256033"/>
            <a:ext cx="4030687" cy="3650683"/>
          </a:xfrm>
          <a:prstGeom prst="rect">
            <a:avLst/>
          </a:prstGeom>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3" name="Picture 12" descr="fractal_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1603" y="2805839"/>
            <a:ext cx="914400" cy="914400"/>
          </a:xfrm>
          <a:prstGeom prst="rect">
            <a:avLst/>
          </a:prstGeom>
        </p:spPr>
      </p:pic>
      <p:pic>
        <p:nvPicPr>
          <p:cNvPr id="14" name="Picture 13" descr="fractal_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5816" y="2823705"/>
            <a:ext cx="914400" cy="914400"/>
          </a:xfrm>
          <a:prstGeom prst="rect">
            <a:avLst/>
          </a:prstGeom>
        </p:spPr>
      </p:pic>
      <p:pic>
        <p:nvPicPr>
          <p:cNvPr id="15" name="Picture 14" descr="fractal_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4479" y="2786881"/>
            <a:ext cx="914400" cy="914400"/>
          </a:xfrm>
          <a:prstGeom prst="rect">
            <a:avLst/>
          </a:prstGeom>
        </p:spPr>
      </p:pic>
      <p:sp>
        <p:nvSpPr>
          <p:cNvPr id="4" name="Rectangle 3"/>
          <p:cNvSpPr/>
          <p:nvPr/>
        </p:nvSpPr>
        <p:spPr>
          <a:xfrm>
            <a:off x="6885635" y="1468606"/>
            <a:ext cx="434734" cy="1200329"/>
          </a:xfrm>
          <a:prstGeom prst="rect">
            <a:avLst/>
          </a:prstGeom>
        </p:spPr>
        <p:txBody>
          <a:bodyPr wrap="none">
            <a:spAutoFit/>
          </a:bodyPr>
          <a:lstStyle/>
          <a:p>
            <a:r>
              <a:rPr lang="en-US" sz="2400" dirty="0"/>
              <a:t> 1</a:t>
            </a:r>
          </a:p>
          <a:p>
            <a:r>
              <a:rPr lang="en-US" sz="2400" dirty="0">
                <a:solidFill>
                  <a:srgbClr val="AAAAAA"/>
                </a:solidFill>
              </a:rPr>
              <a:t> 0</a:t>
            </a:r>
          </a:p>
          <a:p>
            <a:r>
              <a:rPr lang="en-US" sz="2400" dirty="0">
                <a:solidFill>
                  <a:srgbClr val="FFD208"/>
                </a:solidFill>
              </a:rPr>
              <a:t>-1</a:t>
            </a:r>
          </a:p>
        </p:txBody>
      </p:sp>
      <p:sp>
        <p:nvSpPr>
          <p:cNvPr id="6" name="Rectangle 5"/>
          <p:cNvSpPr/>
          <p:nvPr/>
        </p:nvSpPr>
        <p:spPr>
          <a:xfrm>
            <a:off x="5178036" y="5048212"/>
            <a:ext cx="3998145" cy="1569660"/>
          </a:xfrm>
          <a:prstGeom prst="rect">
            <a:avLst/>
          </a:prstGeom>
        </p:spPr>
        <p:txBody>
          <a:bodyPr wrap="square">
            <a:spAutoFit/>
          </a:bodyPr>
          <a:lstStyle/>
          <a:p>
            <a:r>
              <a:rPr lang="en-US" sz="1600" dirty="0"/>
              <a:t>On this example decision (between </a:t>
            </a:r>
            <a:r>
              <a:rPr lang="en-US" sz="1600"/>
              <a:t>the 1 </a:t>
            </a:r>
            <a:r>
              <a:rPr lang="en-US" sz="1600" dirty="0"/>
              <a:t>doors), encountering the black alien would </a:t>
            </a:r>
            <a:r>
              <a:rPr lang="en-US" sz="1600"/>
              <a:t>provide 1 mineral, </a:t>
            </a:r>
            <a:r>
              <a:rPr lang="en-US" sz="1600" dirty="0"/>
              <a:t>encountering  the silver alien would provide no minerals, and encountering  gold alien would take </a:t>
            </a:r>
            <a:r>
              <a:rPr lang="en-US" sz="1600"/>
              <a:t>away 1 mineral.</a:t>
            </a:r>
            <a:endParaRPr lang="en-US" sz="1600" dirty="0"/>
          </a:p>
        </p:txBody>
      </p:sp>
    </p:spTree>
    <p:extLst>
      <p:ext uri="{BB962C8B-B14F-4D97-AF65-F5344CB8AC3E}">
        <p14:creationId xmlns:p14="http://schemas.microsoft.com/office/powerpoint/2010/main" val="1813352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1459083"/>
            <a:ext cx="4384013" cy="3588889"/>
          </a:xfrm>
        </p:spPr>
        <p:txBody>
          <a:bodyPr>
            <a:noAutofit/>
          </a:bodyPr>
          <a:lstStyle/>
          <a:p>
            <a:r>
              <a:rPr lang="en-US" sz="2400" dirty="0"/>
              <a:t>After you choose a door, you will be shown which aliens are behind it. </a:t>
            </a:r>
          </a:p>
          <a:p>
            <a:r>
              <a:rPr lang="en-US" sz="2400" dirty="0"/>
              <a:t>Then, you will be shown the number of minerals each of those aliens provided as well as the total number of minerals you gained or lost.</a:t>
            </a:r>
          </a:p>
        </p:txBody>
      </p:sp>
      <p:sp>
        <p:nvSpPr>
          <p:cNvPr id="18" name="Rectangle 17"/>
          <p:cNvSpPr/>
          <p:nvPr/>
        </p:nvSpPr>
        <p:spPr>
          <a:xfrm>
            <a:off x="4910238" y="1099272"/>
            <a:ext cx="4123314" cy="3650683"/>
          </a:xfrm>
          <a:prstGeom prst="rect">
            <a:avLst/>
          </a:prstGeom>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9" name="Picture 18" descr="fractal_A.png"/>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5282551" y="2675683"/>
            <a:ext cx="914400" cy="914400"/>
          </a:xfrm>
          <a:prstGeom prst="rect">
            <a:avLst/>
          </a:prstGeom>
          <a:solidFill>
            <a:schemeClr val="tx1">
              <a:lumMod val="65000"/>
              <a:lumOff val="35000"/>
            </a:schemeClr>
          </a:solidFill>
        </p:spPr>
      </p:pic>
      <p:pic>
        <p:nvPicPr>
          <p:cNvPr id="20" name="Picture 19" descr="fractal_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4987" y="1273292"/>
            <a:ext cx="914400" cy="914400"/>
          </a:xfrm>
          <a:prstGeom prst="rect">
            <a:avLst/>
          </a:prstGeom>
        </p:spPr>
      </p:pic>
      <p:pic>
        <p:nvPicPr>
          <p:cNvPr id="21" name="Picture 20" descr="fractal_C.png"/>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6545427" y="2656725"/>
            <a:ext cx="914400" cy="914400"/>
          </a:xfrm>
          <a:prstGeom prst="rect">
            <a:avLst/>
          </a:prstGeom>
        </p:spPr>
      </p:pic>
      <p:sp>
        <p:nvSpPr>
          <p:cNvPr id="22" name="Rectangle 21"/>
          <p:cNvSpPr/>
          <p:nvPr/>
        </p:nvSpPr>
        <p:spPr>
          <a:xfrm>
            <a:off x="8525906" y="2426610"/>
            <a:ext cx="301660" cy="369332"/>
          </a:xfrm>
          <a:prstGeom prst="rect">
            <a:avLst/>
          </a:prstGeom>
        </p:spPr>
        <p:txBody>
          <a:bodyPr wrap="none">
            <a:spAutoFit/>
          </a:bodyPr>
          <a:lstStyle/>
          <a:p>
            <a:r>
              <a:rPr lang="en-US" dirty="0">
                <a:solidFill>
                  <a:schemeClr val="bg1"/>
                </a:solidFill>
              </a:rPr>
              <a:t>3</a:t>
            </a:r>
          </a:p>
        </p:txBody>
      </p:sp>
      <p:sp>
        <p:nvSpPr>
          <p:cNvPr id="23" name="Rectangle 22"/>
          <p:cNvSpPr/>
          <p:nvPr/>
        </p:nvSpPr>
        <p:spPr>
          <a:xfrm>
            <a:off x="8551242" y="3643006"/>
            <a:ext cx="372330" cy="369332"/>
          </a:xfrm>
          <a:prstGeom prst="rect">
            <a:avLst/>
          </a:prstGeom>
        </p:spPr>
        <p:txBody>
          <a:bodyPr wrap="none">
            <a:spAutoFit/>
          </a:bodyPr>
          <a:lstStyle/>
          <a:p>
            <a:r>
              <a:rPr lang="en-US" dirty="0">
                <a:solidFill>
                  <a:schemeClr val="bg1"/>
                </a:solidFill>
              </a:rPr>
              <a:t>-3</a:t>
            </a:r>
          </a:p>
        </p:txBody>
      </p:sp>
      <p:sp>
        <p:nvSpPr>
          <p:cNvPr id="24" name="Rectangle 23"/>
          <p:cNvSpPr/>
          <p:nvPr/>
        </p:nvSpPr>
        <p:spPr>
          <a:xfrm>
            <a:off x="8080561" y="4200020"/>
            <a:ext cx="890689" cy="369332"/>
          </a:xfrm>
          <a:prstGeom prst="rect">
            <a:avLst/>
          </a:prstGeom>
        </p:spPr>
        <p:txBody>
          <a:bodyPr wrap="none">
            <a:spAutoFit/>
          </a:bodyPr>
          <a:lstStyle/>
          <a:p>
            <a:r>
              <a:rPr lang="en-US" dirty="0">
                <a:solidFill>
                  <a:schemeClr val="bg1"/>
                </a:solidFill>
              </a:rPr>
              <a:t>Total: 0</a:t>
            </a:r>
          </a:p>
        </p:txBody>
      </p:sp>
      <p:sp>
        <p:nvSpPr>
          <p:cNvPr id="28" name="Oval 27"/>
          <p:cNvSpPr/>
          <p:nvPr/>
        </p:nvSpPr>
        <p:spPr>
          <a:xfrm>
            <a:off x="8036640" y="2371541"/>
            <a:ext cx="436358" cy="424401"/>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29" name="Oval 28"/>
          <p:cNvSpPr/>
          <p:nvPr/>
        </p:nvSpPr>
        <p:spPr>
          <a:xfrm>
            <a:off x="8057680" y="3646681"/>
            <a:ext cx="417191" cy="453862"/>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TextBox 29"/>
          <p:cNvSpPr txBox="1"/>
          <p:nvPr/>
        </p:nvSpPr>
        <p:spPr>
          <a:xfrm>
            <a:off x="5097885" y="493952"/>
            <a:ext cx="184666" cy="369332"/>
          </a:xfrm>
          <a:prstGeom prst="rect">
            <a:avLst/>
          </a:prstGeom>
          <a:noFill/>
        </p:spPr>
        <p:txBody>
          <a:bodyPr wrap="none" rtlCol="0">
            <a:spAutoFit/>
          </a:bodyPr>
          <a:lstStyle/>
          <a:p>
            <a:endParaRPr lang="en-US" dirty="0"/>
          </a:p>
        </p:txBody>
      </p:sp>
      <p:sp>
        <p:nvSpPr>
          <p:cNvPr id="31" name="Rectangle 30"/>
          <p:cNvSpPr/>
          <p:nvPr/>
        </p:nvSpPr>
        <p:spPr>
          <a:xfrm>
            <a:off x="5178036" y="5048212"/>
            <a:ext cx="3998145" cy="1569660"/>
          </a:xfrm>
          <a:prstGeom prst="rect">
            <a:avLst/>
          </a:prstGeom>
        </p:spPr>
        <p:txBody>
          <a:bodyPr wrap="square">
            <a:spAutoFit/>
          </a:bodyPr>
          <a:lstStyle/>
          <a:p>
            <a:r>
              <a:rPr lang="en-US" sz="1600" dirty="0"/>
              <a:t>On this example decision, the right door was activated. The black and gold aliens were encountered. The black alien provided 3 minerals and the gold alien took away 3 minerals. In total, no minerals were collected (bottom right).</a:t>
            </a:r>
          </a:p>
        </p:txBody>
      </p:sp>
    </p:spTree>
    <p:extLst>
      <p:ext uri="{BB962C8B-B14F-4D97-AF65-F5344CB8AC3E}">
        <p14:creationId xmlns:p14="http://schemas.microsoft.com/office/powerpoint/2010/main" val="2863505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640607"/>
            <a:ext cx="4384013" cy="4457692"/>
          </a:xfrm>
        </p:spPr>
        <p:txBody>
          <a:bodyPr>
            <a:noAutofit/>
          </a:bodyPr>
          <a:lstStyle/>
          <a:p>
            <a:r>
              <a:rPr lang="en-US" sz="2400" dirty="0"/>
              <a:t>After receiving your minerals, you will be shown which aliens were behind the doors that you did </a:t>
            </a:r>
            <a:r>
              <a:rPr lang="en-US" sz="2400" i="1" dirty="0"/>
              <a:t>not </a:t>
            </a:r>
            <a:r>
              <a:rPr lang="en-US" sz="2400" dirty="0"/>
              <a:t>choose. </a:t>
            </a:r>
          </a:p>
          <a:p>
            <a:r>
              <a:rPr lang="en-US" sz="2400" dirty="0"/>
              <a:t>This information will not affect how many minerals you collect, but will provide an opportunity to observe which aliens were behind doors you did not choose to help you track where the aliens currently reside.</a:t>
            </a:r>
          </a:p>
          <a:p>
            <a:r>
              <a:rPr lang="en-US" sz="2400" dirty="0"/>
              <a:t>You can now practice a few full decisions. Try to earn the greatest number of minerals.</a:t>
            </a:r>
            <a:endParaRPr lang="en-US" sz="2200" dirty="0"/>
          </a:p>
        </p:txBody>
      </p:sp>
      <p:sp>
        <p:nvSpPr>
          <p:cNvPr id="20" name="Rectangle 19"/>
          <p:cNvSpPr/>
          <p:nvPr/>
        </p:nvSpPr>
        <p:spPr>
          <a:xfrm>
            <a:off x="4910238" y="1099272"/>
            <a:ext cx="4123314" cy="3650683"/>
          </a:xfrm>
          <a:prstGeom prst="rect">
            <a:avLst/>
          </a:prstGeom>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1" name="Picture 20" descr="fractal_A.png"/>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5180774" y="1343669"/>
            <a:ext cx="914400" cy="914400"/>
          </a:xfrm>
          <a:prstGeom prst="rect">
            <a:avLst/>
          </a:prstGeom>
          <a:solidFill>
            <a:schemeClr val="tx1">
              <a:lumMod val="65000"/>
              <a:lumOff val="35000"/>
            </a:schemeClr>
          </a:solidFill>
        </p:spPr>
      </p:pic>
      <p:pic>
        <p:nvPicPr>
          <p:cNvPr id="22" name="Picture 21" descr="fractal_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4987" y="1273292"/>
            <a:ext cx="914400" cy="914400"/>
          </a:xfrm>
          <a:prstGeom prst="rect">
            <a:avLst/>
          </a:prstGeom>
        </p:spPr>
      </p:pic>
      <p:pic>
        <p:nvPicPr>
          <p:cNvPr id="23" name="Picture 22" descr="fractal_C.png"/>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6443650" y="1324711"/>
            <a:ext cx="914400" cy="914400"/>
          </a:xfrm>
          <a:prstGeom prst="rect">
            <a:avLst/>
          </a:prstGeom>
        </p:spPr>
      </p:pic>
      <p:sp>
        <p:nvSpPr>
          <p:cNvPr id="26" name="Rectangle 25"/>
          <p:cNvSpPr/>
          <p:nvPr/>
        </p:nvSpPr>
        <p:spPr>
          <a:xfrm>
            <a:off x="8525906" y="2426610"/>
            <a:ext cx="301660" cy="369332"/>
          </a:xfrm>
          <a:prstGeom prst="rect">
            <a:avLst/>
          </a:prstGeom>
        </p:spPr>
        <p:txBody>
          <a:bodyPr wrap="none">
            <a:spAutoFit/>
          </a:bodyPr>
          <a:lstStyle/>
          <a:p>
            <a:r>
              <a:rPr lang="en-US" dirty="0">
                <a:solidFill>
                  <a:schemeClr val="bg1"/>
                </a:solidFill>
              </a:rPr>
              <a:t>3</a:t>
            </a:r>
          </a:p>
        </p:txBody>
      </p:sp>
      <p:sp>
        <p:nvSpPr>
          <p:cNvPr id="27" name="Rectangle 26"/>
          <p:cNvSpPr/>
          <p:nvPr/>
        </p:nvSpPr>
        <p:spPr>
          <a:xfrm>
            <a:off x="8551242" y="3643006"/>
            <a:ext cx="372330" cy="369332"/>
          </a:xfrm>
          <a:prstGeom prst="rect">
            <a:avLst/>
          </a:prstGeom>
        </p:spPr>
        <p:txBody>
          <a:bodyPr wrap="none">
            <a:spAutoFit/>
          </a:bodyPr>
          <a:lstStyle/>
          <a:p>
            <a:r>
              <a:rPr lang="en-US" dirty="0">
                <a:solidFill>
                  <a:schemeClr val="bg1"/>
                </a:solidFill>
              </a:rPr>
              <a:t>-3</a:t>
            </a:r>
          </a:p>
        </p:txBody>
      </p:sp>
      <p:sp>
        <p:nvSpPr>
          <p:cNvPr id="28" name="Rectangle 27"/>
          <p:cNvSpPr/>
          <p:nvPr/>
        </p:nvSpPr>
        <p:spPr>
          <a:xfrm>
            <a:off x="8047736" y="4254368"/>
            <a:ext cx="890689" cy="369332"/>
          </a:xfrm>
          <a:prstGeom prst="rect">
            <a:avLst/>
          </a:prstGeom>
        </p:spPr>
        <p:txBody>
          <a:bodyPr wrap="none">
            <a:spAutoFit/>
          </a:bodyPr>
          <a:lstStyle/>
          <a:p>
            <a:r>
              <a:rPr lang="en-US" dirty="0">
                <a:solidFill>
                  <a:schemeClr val="bg1"/>
                </a:solidFill>
              </a:rPr>
              <a:t>Total: 0</a:t>
            </a:r>
          </a:p>
        </p:txBody>
      </p:sp>
      <p:sp>
        <p:nvSpPr>
          <p:cNvPr id="29" name="Oval 28"/>
          <p:cNvSpPr/>
          <p:nvPr/>
        </p:nvSpPr>
        <p:spPr>
          <a:xfrm>
            <a:off x="5436106" y="3017118"/>
            <a:ext cx="419029" cy="427338"/>
          </a:xfrm>
          <a:prstGeom prst="ellipse">
            <a:avLst/>
          </a:prstGeom>
          <a:solidFill>
            <a:srgbClr val="B3B3B3">
              <a:alpha val="50000"/>
            </a:srgb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Oval 30"/>
          <p:cNvSpPr/>
          <p:nvPr/>
        </p:nvSpPr>
        <p:spPr>
          <a:xfrm>
            <a:off x="5449451" y="3649239"/>
            <a:ext cx="417191" cy="453862"/>
          </a:xfrm>
          <a:prstGeom prst="ellipse">
            <a:avLst/>
          </a:prstGeom>
          <a:solidFill>
            <a:srgbClr val="FFD208">
              <a:alpha val="50000"/>
            </a:srgb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Oval 32"/>
          <p:cNvSpPr/>
          <p:nvPr/>
        </p:nvSpPr>
        <p:spPr>
          <a:xfrm>
            <a:off x="6725889" y="2365721"/>
            <a:ext cx="436358" cy="424401"/>
          </a:xfrm>
          <a:prstGeom prst="ellipse">
            <a:avLst/>
          </a:prstGeom>
          <a:solidFill>
            <a:schemeClr val="tx1">
              <a:alpha val="50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36" name="Oval 35"/>
          <p:cNvSpPr/>
          <p:nvPr/>
        </p:nvSpPr>
        <p:spPr>
          <a:xfrm>
            <a:off x="8036640" y="2371541"/>
            <a:ext cx="436358" cy="424401"/>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37" name="Oval 36"/>
          <p:cNvSpPr/>
          <p:nvPr/>
        </p:nvSpPr>
        <p:spPr>
          <a:xfrm>
            <a:off x="8057680" y="3646681"/>
            <a:ext cx="417191" cy="453862"/>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37"/>
          <p:cNvSpPr/>
          <p:nvPr/>
        </p:nvSpPr>
        <p:spPr>
          <a:xfrm>
            <a:off x="5178036" y="5048212"/>
            <a:ext cx="3998145" cy="1323439"/>
          </a:xfrm>
          <a:prstGeom prst="rect">
            <a:avLst/>
          </a:prstGeom>
        </p:spPr>
        <p:txBody>
          <a:bodyPr wrap="square">
            <a:spAutoFit/>
          </a:bodyPr>
          <a:lstStyle/>
          <a:p>
            <a:r>
              <a:rPr lang="en-US" sz="1600" dirty="0"/>
              <a:t>On this example decision, if the left door had been activated, the gold and silver aliens would have been encountered. If the middle door had been activated, the black alien would have been encountered.</a:t>
            </a:r>
          </a:p>
        </p:txBody>
      </p:sp>
    </p:spTree>
    <p:extLst>
      <p:ext uri="{BB962C8B-B14F-4D97-AF65-F5344CB8AC3E}">
        <p14:creationId xmlns:p14="http://schemas.microsoft.com/office/powerpoint/2010/main" val="2360320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23288"/>
            <a:ext cx="8229600" cy="5402876"/>
          </a:xfrm>
        </p:spPr>
        <p:txBody>
          <a:bodyPr>
            <a:normAutofit fontScale="85000" lnSpcReduction="20000"/>
          </a:bodyPr>
          <a:lstStyle/>
          <a:p>
            <a:r>
              <a:rPr lang="en-US" dirty="0"/>
              <a:t>At the end of the game, the computer will randomly select 5 decisions that you made, and will add together the minerals that you gained and subtract the minerals you lost on those trials. </a:t>
            </a:r>
          </a:p>
          <a:p>
            <a:r>
              <a:rPr lang="en-US" dirty="0"/>
              <a:t>The greater your total of minerals on these 5 trials, the more bonus money you will receive.</a:t>
            </a:r>
          </a:p>
          <a:p>
            <a:r>
              <a:rPr lang="en-US" dirty="0"/>
              <a:t>You will earn the highest bonus if you try your best to encounter aliens that will provide minerals and avoid aliens that take minerals away.</a:t>
            </a:r>
          </a:p>
          <a:p>
            <a:r>
              <a:rPr lang="en-US" dirty="0"/>
              <a:t>Lastly, for each choice, you will only have 3.5 seconds to decide. If you fail to decide in that time, for that decision, you will lose 3 minerals.</a:t>
            </a:r>
          </a:p>
          <a:p>
            <a:r>
              <a:rPr lang="en-US" dirty="0"/>
              <a:t>You will need to pass a quiz on the instructions to begin the task.</a:t>
            </a:r>
          </a:p>
          <a:p>
            <a:endParaRPr lang="en-US" dirty="0"/>
          </a:p>
        </p:txBody>
      </p:sp>
    </p:spTree>
    <p:extLst>
      <p:ext uri="{BB962C8B-B14F-4D97-AF65-F5344CB8AC3E}">
        <p14:creationId xmlns:p14="http://schemas.microsoft.com/office/powerpoint/2010/main" val="36490700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14473</TotalTime>
  <Words>922</Words>
  <Application>Microsoft Macintosh PowerPoint</Application>
  <PresentationFormat>On-screen Show (4:3)</PresentationFormat>
  <Paragraphs>51</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Mangal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New York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37</cp:revision>
  <dcterms:created xsi:type="dcterms:W3CDTF">2020-06-24T14:01:09Z</dcterms:created>
  <dcterms:modified xsi:type="dcterms:W3CDTF">2020-09-28T09:49:33Z</dcterms:modified>
</cp:coreProperties>
</file>