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67" r:id="rId2"/>
    <p:sldId id="257" r:id="rId3"/>
    <p:sldId id="259" r:id="rId4"/>
    <p:sldId id="263" r:id="rId5"/>
    <p:sldId id="261" r:id="rId6"/>
    <p:sldId id="264" r:id="rId7"/>
    <p:sldId id="265" r:id="rId8"/>
    <p:sldId id="266" r:id="rId9"/>
    <p:sldId id="262"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395">
          <p15:clr>
            <a:srgbClr val="A4A3A4"/>
          </p15:clr>
        </p15:guide>
        <p15:guide id="2" pos="44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208"/>
    <a:srgbClr val="AAAAAA"/>
    <a:srgbClr val="B3B3B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87859" autoAdjust="0"/>
  </p:normalViewPr>
  <p:slideViewPr>
    <p:cSldViewPr snapToGrid="0" snapToObjects="1" showGuides="1">
      <p:cViewPr varScale="1">
        <p:scale>
          <a:sx n="94" d="100"/>
          <a:sy n="94" d="100"/>
        </p:scale>
        <p:origin x="-1216" y="-112"/>
      </p:cViewPr>
      <p:guideLst>
        <p:guide orient="horz" pos="1395"/>
        <p:guide pos="44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interSettings" Target="printerSettings/printerSettings1.bin"/><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92A44D-4A7C-7F48-9549-99DB465B055C}" type="datetimeFigureOut">
              <a:rPr lang="en-US" smtClean="0"/>
              <a:t>9/28/20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06D2796-A624-2545-A8CD-E438A6015450}" type="slidenum">
              <a:rPr lang="en-US" smtClean="0"/>
              <a:t>‹#›</a:t>
            </a:fld>
            <a:endParaRPr lang="en-US"/>
          </a:p>
        </p:txBody>
      </p:sp>
    </p:spTree>
    <p:extLst>
      <p:ext uri="{BB962C8B-B14F-4D97-AF65-F5344CB8AC3E}">
        <p14:creationId xmlns:p14="http://schemas.microsoft.com/office/powerpoint/2010/main" val="134892994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6D2796-A624-2545-A8CD-E438A6015450}" type="slidenum">
              <a:rPr lang="en-US" smtClean="0"/>
              <a:t>3</a:t>
            </a:fld>
            <a:endParaRPr lang="en-US"/>
          </a:p>
        </p:txBody>
      </p:sp>
    </p:spTree>
    <p:extLst>
      <p:ext uri="{BB962C8B-B14F-4D97-AF65-F5344CB8AC3E}">
        <p14:creationId xmlns:p14="http://schemas.microsoft.com/office/powerpoint/2010/main" val="1197383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B31085E-388F-BE40-B147-0BFB91CD71E7}" type="datetimeFigureOut">
              <a:rPr lang="en-US" smtClean="0"/>
              <a:t>9/28/20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A5A435-9FCE-2C45-BE9B-39B332AE9752}" type="slidenum">
              <a:rPr lang="en-US" smtClean="0"/>
              <a:t>‹#›</a:t>
            </a:fld>
            <a:endParaRPr lang="en-US"/>
          </a:p>
        </p:txBody>
      </p:sp>
    </p:spTree>
    <p:extLst>
      <p:ext uri="{BB962C8B-B14F-4D97-AF65-F5344CB8AC3E}">
        <p14:creationId xmlns:p14="http://schemas.microsoft.com/office/powerpoint/2010/main" val="2112373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31085E-388F-BE40-B147-0BFB91CD71E7}" type="datetimeFigureOut">
              <a:rPr lang="en-US" smtClean="0"/>
              <a:t>9/28/20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A5A435-9FCE-2C45-BE9B-39B332AE9752}" type="slidenum">
              <a:rPr lang="en-US" smtClean="0"/>
              <a:t>‹#›</a:t>
            </a:fld>
            <a:endParaRPr lang="en-US"/>
          </a:p>
        </p:txBody>
      </p:sp>
    </p:spTree>
    <p:extLst>
      <p:ext uri="{BB962C8B-B14F-4D97-AF65-F5344CB8AC3E}">
        <p14:creationId xmlns:p14="http://schemas.microsoft.com/office/powerpoint/2010/main" val="1806107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31085E-388F-BE40-B147-0BFB91CD71E7}" type="datetimeFigureOut">
              <a:rPr lang="en-US" smtClean="0"/>
              <a:t>9/28/20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A5A435-9FCE-2C45-BE9B-39B332AE9752}" type="slidenum">
              <a:rPr lang="en-US" smtClean="0"/>
              <a:t>‹#›</a:t>
            </a:fld>
            <a:endParaRPr lang="en-US"/>
          </a:p>
        </p:txBody>
      </p:sp>
    </p:spTree>
    <p:extLst>
      <p:ext uri="{BB962C8B-B14F-4D97-AF65-F5344CB8AC3E}">
        <p14:creationId xmlns:p14="http://schemas.microsoft.com/office/powerpoint/2010/main" val="1712546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31085E-388F-BE40-B147-0BFB91CD71E7}" type="datetimeFigureOut">
              <a:rPr lang="en-US" smtClean="0"/>
              <a:t>9/28/20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A5A435-9FCE-2C45-BE9B-39B332AE9752}" type="slidenum">
              <a:rPr lang="en-US" smtClean="0"/>
              <a:t>‹#›</a:t>
            </a:fld>
            <a:endParaRPr lang="en-US"/>
          </a:p>
        </p:txBody>
      </p:sp>
    </p:spTree>
    <p:extLst>
      <p:ext uri="{BB962C8B-B14F-4D97-AF65-F5344CB8AC3E}">
        <p14:creationId xmlns:p14="http://schemas.microsoft.com/office/powerpoint/2010/main" val="3813296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31085E-388F-BE40-B147-0BFB91CD71E7}" type="datetimeFigureOut">
              <a:rPr lang="en-US" smtClean="0"/>
              <a:t>9/28/20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A5A435-9FCE-2C45-BE9B-39B332AE9752}" type="slidenum">
              <a:rPr lang="en-US" smtClean="0"/>
              <a:t>‹#›</a:t>
            </a:fld>
            <a:endParaRPr lang="en-US"/>
          </a:p>
        </p:txBody>
      </p:sp>
    </p:spTree>
    <p:extLst>
      <p:ext uri="{BB962C8B-B14F-4D97-AF65-F5344CB8AC3E}">
        <p14:creationId xmlns:p14="http://schemas.microsoft.com/office/powerpoint/2010/main" val="3250945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B31085E-388F-BE40-B147-0BFB91CD71E7}" type="datetimeFigureOut">
              <a:rPr lang="en-US" smtClean="0"/>
              <a:t>9/28/20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A5A435-9FCE-2C45-BE9B-39B332AE9752}" type="slidenum">
              <a:rPr lang="en-US" smtClean="0"/>
              <a:t>‹#›</a:t>
            </a:fld>
            <a:endParaRPr lang="en-US"/>
          </a:p>
        </p:txBody>
      </p:sp>
    </p:spTree>
    <p:extLst>
      <p:ext uri="{BB962C8B-B14F-4D97-AF65-F5344CB8AC3E}">
        <p14:creationId xmlns:p14="http://schemas.microsoft.com/office/powerpoint/2010/main" val="389345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B31085E-388F-BE40-B147-0BFB91CD71E7}" type="datetimeFigureOut">
              <a:rPr lang="en-US" smtClean="0"/>
              <a:t>9/28/20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A5A435-9FCE-2C45-BE9B-39B332AE9752}" type="slidenum">
              <a:rPr lang="en-US" smtClean="0"/>
              <a:t>‹#›</a:t>
            </a:fld>
            <a:endParaRPr lang="en-US"/>
          </a:p>
        </p:txBody>
      </p:sp>
    </p:spTree>
    <p:extLst>
      <p:ext uri="{BB962C8B-B14F-4D97-AF65-F5344CB8AC3E}">
        <p14:creationId xmlns:p14="http://schemas.microsoft.com/office/powerpoint/2010/main" val="3959133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B31085E-388F-BE40-B147-0BFB91CD71E7}" type="datetimeFigureOut">
              <a:rPr lang="en-US" smtClean="0"/>
              <a:t>9/28/20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A5A435-9FCE-2C45-BE9B-39B332AE9752}" type="slidenum">
              <a:rPr lang="en-US" smtClean="0"/>
              <a:t>‹#›</a:t>
            </a:fld>
            <a:endParaRPr lang="en-US"/>
          </a:p>
        </p:txBody>
      </p:sp>
    </p:spTree>
    <p:extLst>
      <p:ext uri="{BB962C8B-B14F-4D97-AF65-F5344CB8AC3E}">
        <p14:creationId xmlns:p14="http://schemas.microsoft.com/office/powerpoint/2010/main" val="2868508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31085E-388F-BE40-B147-0BFB91CD71E7}" type="datetimeFigureOut">
              <a:rPr lang="en-US" smtClean="0"/>
              <a:t>9/28/20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A5A435-9FCE-2C45-BE9B-39B332AE9752}" type="slidenum">
              <a:rPr lang="en-US" smtClean="0"/>
              <a:t>‹#›</a:t>
            </a:fld>
            <a:endParaRPr lang="en-US"/>
          </a:p>
        </p:txBody>
      </p:sp>
    </p:spTree>
    <p:extLst>
      <p:ext uri="{BB962C8B-B14F-4D97-AF65-F5344CB8AC3E}">
        <p14:creationId xmlns:p14="http://schemas.microsoft.com/office/powerpoint/2010/main" val="779944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31085E-388F-BE40-B147-0BFB91CD71E7}" type="datetimeFigureOut">
              <a:rPr lang="en-US" smtClean="0"/>
              <a:t>9/28/20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A5A435-9FCE-2C45-BE9B-39B332AE9752}" type="slidenum">
              <a:rPr lang="en-US" smtClean="0"/>
              <a:t>‹#›</a:t>
            </a:fld>
            <a:endParaRPr lang="en-US"/>
          </a:p>
        </p:txBody>
      </p:sp>
    </p:spTree>
    <p:extLst>
      <p:ext uri="{BB962C8B-B14F-4D97-AF65-F5344CB8AC3E}">
        <p14:creationId xmlns:p14="http://schemas.microsoft.com/office/powerpoint/2010/main" val="3033902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31085E-388F-BE40-B147-0BFB91CD71E7}" type="datetimeFigureOut">
              <a:rPr lang="en-US" smtClean="0"/>
              <a:t>9/28/20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A5A435-9FCE-2C45-BE9B-39B332AE9752}" type="slidenum">
              <a:rPr lang="en-US" smtClean="0"/>
              <a:t>‹#›</a:t>
            </a:fld>
            <a:endParaRPr lang="en-US"/>
          </a:p>
        </p:txBody>
      </p:sp>
    </p:spTree>
    <p:extLst>
      <p:ext uri="{BB962C8B-B14F-4D97-AF65-F5344CB8AC3E}">
        <p14:creationId xmlns:p14="http://schemas.microsoft.com/office/powerpoint/2010/main" val="134340438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31085E-388F-BE40-B147-0BFB91CD71E7}" type="datetimeFigureOut">
              <a:rPr lang="en-US" smtClean="0"/>
              <a:t>9/28/20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A5A435-9FCE-2C45-BE9B-39B332AE9752}" type="slidenum">
              <a:rPr lang="en-US" smtClean="0"/>
              <a:t>‹#›</a:t>
            </a:fld>
            <a:endParaRPr lang="en-US"/>
          </a:p>
        </p:txBody>
      </p:sp>
    </p:spTree>
    <p:extLst>
      <p:ext uri="{BB962C8B-B14F-4D97-AF65-F5344CB8AC3E}">
        <p14:creationId xmlns:p14="http://schemas.microsoft.com/office/powerpoint/2010/main" val="10623127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We’ll now start the </a:t>
            </a:r>
            <a:r>
              <a:rPr lang="en-US"/>
              <a:t>main task.</a:t>
            </a:r>
            <a:endParaRPr lang="en-US" dirty="0"/>
          </a:p>
          <a:p>
            <a:r>
              <a:rPr lang="en-US" dirty="0"/>
              <a:t>Please read the instructions carefully. You will need to pass a quiz on them before you begin the task.</a:t>
            </a:r>
          </a:p>
        </p:txBody>
      </p:sp>
    </p:spTree>
    <p:extLst>
      <p:ext uri="{BB962C8B-B14F-4D97-AF65-F5344CB8AC3E}">
        <p14:creationId xmlns:p14="http://schemas.microsoft.com/office/powerpoint/2010/main" val="861504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7906" y="240786"/>
            <a:ext cx="4486043" cy="5999881"/>
          </a:xfrm>
        </p:spPr>
        <p:txBody>
          <a:bodyPr>
            <a:noAutofit/>
          </a:bodyPr>
          <a:lstStyle/>
          <a:p>
            <a:r>
              <a:rPr lang="en-US" sz="2000" dirty="0"/>
              <a:t>In this task, you will play a space-mineral trader.</a:t>
            </a:r>
          </a:p>
          <a:p>
            <a:r>
              <a:rPr lang="en-US" sz="2000" dirty="0"/>
              <a:t>The spaceship that you are on contains two doors (represented by circle designs, top right). Each door leads to a different part of space. </a:t>
            </a:r>
          </a:p>
          <a:p>
            <a:r>
              <a:rPr lang="en-US" sz="2000" dirty="0"/>
              <a:t>When you activate a door, you will encounter aliens (represented by solid-color circles right, bottom). </a:t>
            </a:r>
          </a:p>
          <a:p>
            <a:r>
              <a:rPr lang="en-US" sz="2000" dirty="0"/>
              <a:t>Some aliens provide you with valuable space minerals. Other aliens take space minerals away from you. </a:t>
            </a:r>
          </a:p>
          <a:p>
            <a:r>
              <a:rPr lang="en-US" sz="2000" dirty="0"/>
              <a:t>Your goal is to collect as many minerals as you can by </a:t>
            </a:r>
            <a:r>
              <a:rPr lang="en-US" sz="2000" i="1" dirty="0"/>
              <a:t>choosing</a:t>
            </a:r>
            <a:r>
              <a:rPr lang="en-US" sz="2000" dirty="0"/>
              <a:t> space doors that most often lead to  aliens that provide space minerals and </a:t>
            </a:r>
            <a:r>
              <a:rPr lang="en-US" sz="2000" i="1" dirty="0"/>
              <a:t>avoiding </a:t>
            </a:r>
            <a:r>
              <a:rPr lang="en-US" sz="2000" dirty="0"/>
              <a:t>space doors that most often lead to aliens that take space minerals away. </a:t>
            </a:r>
            <a:r>
              <a:rPr lang="en-US" sz="2000" b="1" dirty="0"/>
              <a:t>More minerals will increase the bonus money you’ll win.</a:t>
            </a:r>
            <a:endParaRPr lang="en-US" sz="2000" dirty="0"/>
          </a:p>
          <a:p>
            <a:endParaRPr lang="en-US" sz="2000" dirty="0"/>
          </a:p>
        </p:txBody>
      </p:sp>
      <p:pic>
        <p:nvPicPr>
          <p:cNvPr id="4" name="Picture 3" descr="fractal_A.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4367" y="1224772"/>
            <a:ext cx="1346622" cy="1346622"/>
          </a:xfrm>
          <a:prstGeom prst="rect">
            <a:avLst/>
          </a:prstGeom>
        </p:spPr>
      </p:pic>
      <p:sp>
        <p:nvSpPr>
          <p:cNvPr id="8" name="Rectangle 7"/>
          <p:cNvSpPr/>
          <p:nvPr/>
        </p:nvSpPr>
        <p:spPr>
          <a:xfrm>
            <a:off x="6018239" y="343653"/>
            <a:ext cx="1791476" cy="369332"/>
          </a:xfrm>
          <a:prstGeom prst="rect">
            <a:avLst/>
          </a:prstGeom>
        </p:spPr>
        <p:txBody>
          <a:bodyPr wrap="none">
            <a:spAutoFit/>
          </a:bodyPr>
          <a:lstStyle/>
          <a:p>
            <a:r>
              <a:rPr lang="en-US" b="1" dirty="0"/>
              <a:t>Space ship doors</a:t>
            </a:r>
          </a:p>
        </p:txBody>
      </p:sp>
      <p:sp>
        <p:nvSpPr>
          <p:cNvPr id="9" name="Rectangle 8"/>
          <p:cNvSpPr/>
          <p:nvPr/>
        </p:nvSpPr>
        <p:spPr>
          <a:xfrm>
            <a:off x="4934026" y="3735798"/>
            <a:ext cx="770088" cy="369332"/>
          </a:xfrm>
          <a:prstGeom prst="rect">
            <a:avLst/>
          </a:prstGeom>
        </p:spPr>
        <p:txBody>
          <a:bodyPr wrap="none">
            <a:spAutoFit/>
          </a:bodyPr>
          <a:lstStyle/>
          <a:p>
            <a:r>
              <a:rPr lang="en-US" b="1" dirty="0"/>
              <a:t>Aliens</a:t>
            </a:r>
          </a:p>
        </p:txBody>
      </p:sp>
      <p:sp>
        <p:nvSpPr>
          <p:cNvPr id="10" name="Oval 9"/>
          <p:cNvSpPr/>
          <p:nvPr/>
        </p:nvSpPr>
        <p:spPr>
          <a:xfrm>
            <a:off x="5776116" y="4190561"/>
            <a:ext cx="822960" cy="822960"/>
          </a:xfrm>
          <a:prstGeom prst="ellipse">
            <a:avLst/>
          </a:prstGeom>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en-US">
              <a:solidFill>
                <a:srgbClr val="F79646"/>
              </a:solidFill>
            </a:endParaRPr>
          </a:p>
        </p:txBody>
      </p:sp>
      <p:sp>
        <p:nvSpPr>
          <p:cNvPr id="13" name="Oval 12"/>
          <p:cNvSpPr/>
          <p:nvPr/>
        </p:nvSpPr>
        <p:spPr>
          <a:xfrm>
            <a:off x="7148982" y="4207409"/>
            <a:ext cx="822960" cy="822960"/>
          </a:xfrm>
          <a:prstGeom prst="ellipse">
            <a:avLst/>
          </a:prstGeom>
          <a:solidFill>
            <a:srgbClr val="FFD208"/>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13"/>
          <p:cNvSpPr/>
          <p:nvPr/>
        </p:nvSpPr>
        <p:spPr>
          <a:xfrm>
            <a:off x="5307601" y="2696164"/>
            <a:ext cx="3836399" cy="646331"/>
          </a:xfrm>
          <a:prstGeom prst="rect">
            <a:avLst/>
          </a:prstGeom>
        </p:spPr>
        <p:txBody>
          <a:bodyPr wrap="square">
            <a:spAutoFit/>
          </a:bodyPr>
          <a:lstStyle/>
          <a:p>
            <a:r>
              <a:rPr lang="en-US" dirty="0"/>
              <a:t>Each of these colorful circles is a door you can choose to activate</a:t>
            </a:r>
          </a:p>
        </p:txBody>
      </p:sp>
      <p:sp>
        <p:nvSpPr>
          <p:cNvPr id="15" name="Rectangle 14"/>
          <p:cNvSpPr/>
          <p:nvPr/>
        </p:nvSpPr>
        <p:spPr>
          <a:xfrm>
            <a:off x="5099695" y="5193469"/>
            <a:ext cx="3836399" cy="923330"/>
          </a:xfrm>
          <a:prstGeom prst="rect">
            <a:avLst/>
          </a:prstGeom>
        </p:spPr>
        <p:txBody>
          <a:bodyPr wrap="square">
            <a:spAutoFit/>
          </a:bodyPr>
          <a:lstStyle/>
          <a:p>
            <a:r>
              <a:rPr lang="en-US" dirty="0"/>
              <a:t>Each of these solid circles is an alien that can either provide or take away minerals.</a:t>
            </a:r>
          </a:p>
        </p:txBody>
      </p:sp>
      <p:pic>
        <p:nvPicPr>
          <p:cNvPr id="11" name="Picture 10" descr="fractal_C.png">
            <a:extLst>
              <a:ext uri="{FF2B5EF4-FFF2-40B4-BE49-F238E27FC236}">
                <a16:creationId xmlns:a16="http://schemas.microsoft.com/office/drawing/2014/main" xmlns="" id="{11DE3CB4-A4F9-4EA6-94FE-C91CA1E3F9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4540" y="1224773"/>
            <a:ext cx="1346621" cy="1346621"/>
          </a:xfrm>
          <a:prstGeom prst="rect">
            <a:avLst/>
          </a:prstGeom>
        </p:spPr>
      </p:pic>
    </p:spTree>
    <p:extLst>
      <p:ext uri="{BB962C8B-B14F-4D97-AF65-F5344CB8AC3E}">
        <p14:creationId xmlns:p14="http://schemas.microsoft.com/office/powerpoint/2010/main" val="1560950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9936" y="-25873"/>
            <a:ext cx="4384013" cy="5904082"/>
          </a:xfrm>
        </p:spPr>
        <p:txBody>
          <a:bodyPr>
            <a:noAutofit/>
          </a:bodyPr>
          <a:lstStyle/>
          <a:p>
            <a:r>
              <a:rPr lang="en-US" sz="2200" dirty="0"/>
              <a:t>There are two types of aliens: black and gold aliens. </a:t>
            </a:r>
          </a:p>
          <a:p>
            <a:r>
              <a:rPr lang="en-US" sz="2200" dirty="0"/>
              <a:t>When you open a space door, there will be a certain chance that you encounter these aliens. Specifically, each time you need to decide which door to open, each door will have a certain chance of leading to each type of alien (example on right).</a:t>
            </a:r>
          </a:p>
          <a:p>
            <a:r>
              <a:rPr lang="en-US" sz="2200" dirty="0"/>
              <a:t>On the next screen, you can practice playing the door shown on the right (by pressing lower case ‘j’) and observing which aliens it tends to lead to.</a:t>
            </a:r>
          </a:p>
          <a:p>
            <a:r>
              <a:rPr lang="en-US" sz="2200" dirty="0"/>
              <a:t>Try to track which aliens it tends to lead to. Note that this door will just be used in this example and won’t be used in the actual task.</a:t>
            </a:r>
          </a:p>
          <a:p>
            <a:endParaRPr lang="en-US" sz="2200" dirty="0"/>
          </a:p>
        </p:txBody>
      </p:sp>
      <p:sp>
        <p:nvSpPr>
          <p:cNvPr id="18" name="Oval 17"/>
          <p:cNvSpPr/>
          <p:nvPr/>
        </p:nvSpPr>
        <p:spPr>
          <a:xfrm>
            <a:off x="5122170" y="3161730"/>
            <a:ext cx="822960" cy="822960"/>
          </a:xfrm>
          <a:prstGeom prst="ellipse">
            <a:avLst/>
          </a:prstGeom>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en-US">
              <a:solidFill>
                <a:srgbClr val="F79646"/>
              </a:solidFill>
            </a:endParaRPr>
          </a:p>
        </p:txBody>
      </p:sp>
      <p:sp>
        <p:nvSpPr>
          <p:cNvPr id="20" name="Oval 19"/>
          <p:cNvSpPr/>
          <p:nvPr/>
        </p:nvSpPr>
        <p:spPr>
          <a:xfrm>
            <a:off x="7487397" y="3125357"/>
            <a:ext cx="822960" cy="822960"/>
          </a:xfrm>
          <a:prstGeom prst="ellipse">
            <a:avLst/>
          </a:prstGeom>
          <a:solidFill>
            <a:srgbClr val="FFD208"/>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7" name="Straight Arrow Connector 6"/>
          <p:cNvCxnSpPr/>
          <p:nvPr/>
        </p:nvCxnSpPr>
        <p:spPr>
          <a:xfrm flipH="1">
            <a:off x="5745642" y="2576001"/>
            <a:ext cx="452417" cy="4893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7241589" y="2546814"/>
            <a:ext cx="411480" cy="4893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5282602" y="2612811"/>
            <a:ext cx="852448" cy="369332"/>
          </a:xfrm>
          <a:prstGeom prst="rect">
            <a:avLst/>
          </a:prstGeom>
          <a:noFill/>
        </p:spPr>
        <p:txBody>
          <a:bodyPr wrap="square" rtlCol="0">
            <a:spAutoFit/>
          </a:bodyPr>
          <a:lstStyle/>
          <a:p>
            <a:r>
              <a:rPr lang="en-US" dirty="0"/>
              <a:t>30%</a:t>
            </a:r>
          </a:p>
        </p:txBody>
      </p:sp>
      <p:sp>
        <p:nvSpPr>
          <p:cNvPr id="31" name="TextBox 30"/>
          <p:cNvSpPr txBox="1"/>
          <p:nvPr/>
        </p:nvSpPr>
        <p:spPr>
          <a:xfrm>
            <a:off x="7547718" y="2565219"/>
            <a:ext cx="852448" cy="369332"/>
          </a:xfrm>
          <a:prstGeom prst="rect">
            <a:avLst/>
          </a:prstGeom>
          <a:noFill/>
        </p:spPr>
        <p:txBody>
          <a:bodyPr wrap="square" rtlCol="0">
            <a:spAutoFit/>
          </a:bodyPr>
          <a:lstStyle/>
          <a:p>
            <a:r>
              <a:rPr lang="en-US" dirty="0"/>
              <a:t>60%</a:t>
            </a:r>
          </a:p>
        </p:txBody>
      </p:sp>
      <p:sp>
        <p:nvSpPr>
          <p:cNvPr id="33" name="Rectangle 32"/>
          <p:cNvSpPr/>
          <p:nvPr/>
        </p:nvSpPr>
        <p:spPr>
          <a:xfrm>
            <a:off x="5080240" y="4123882"/>
            <a:ext cx="4154474" cy="923330"/>
          </a:xfrm>
          <a:prstGeom prst="rect">
            <a:avLst/>
          </a:prstGeom>
        </p:spPr>
        <p:txBody>
          <a:bodyPr wrap="square">
            <a:spAutoFit/>
          </a:bodyPr>
          <a:lstStyle/>
          <a:p>
            <a:r>
              <a:rPr lang="en-US" dirty="0"/>
              <a:t>This example door has a 30% chance of producing the black alien, and a 60% chance of producing the gold alien.</a:t>
            </a:r>
          </a:p>
        </p:txBody>
      </p:sp>
      <p:pic>
        <p:nvPicPr>
          <p:cNvPr id="11" name="Picture 10" descr="fractal_C.png">
            <a:extLst>
              <a:ext uri="{FF2B5EF4-FFF2-40B4-BE49-F238E27FC236}">
                <a16:creationId xmlns:a16="http://schemas.microsoft.com/office/drawing/2014/main" xmlns="" id="{5EAAC0A5-6B65-4A15-9FC7-5D51E236A4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3255" y="1299721"/>
            <a:ext cx="1236937" cy="1236937"/>
          </a:xfrm>
          <a:prstGeom prst="rect">
            <a:avLst/>
          </a:prstGeom>
        </p:spPr>
      </p:pic>
    </p:spTree>
    <p:extLst>
      <p:ext uri="{BB962C8B-B14F-4D97-AF65-F5344CB8AC3E}">
        <p14:creationId xmlns:p14="http://schemas.microsoft.com/office/powerpoint/2010/main" val="991723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Practice playing a single alien</a:t>
            </a:r>
            <a:r>
              <a:rPr lang="mr-IN" dirty="0"/>
              <a:t>…</a:t>
            </a:r>
            <a:endParaRPr lang="en-US" dirty="0"/>
          </a:p>
        </p:txBody>
      </p:sp>
    </p:spTree>
    <p:extLst>
      <p:ext uri="{BB962C8B-B14F-4D97-AF65-F5344CB8AC3E}">
        <p14:creationId xmlns:p14="http://schemas.microsoft.com/office/powerpoint/2010/main" val="2391933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9936" y="312878"/>
            <a:ext cx="4384013" cy="5999881"/>
          </a:xfrm>
        </p:spPr>
        <p:txBody>
          <a:bodyPr>
            <a:normAutofit fontScale="92500" lnSpcReduction="10000"/>
          </a:bodyPr>
          <a:lstStyle/>
          <a:p>
            <a:r>
              <a:rPr lang="en-US" dirty="0"/>
              <a:t>Over the course of the task, the chances that you’ll encounter a certain type of alien after opening a certain door will change slowly.</a:t>
            </a:r>
          </a:p>
          <a:p>
            <a:r>
              <a:rPr lang="en-US" dirty="0"/>
              <a:t>You will gain the greatest number of space minerals by tracking the chances that each door leads to encountering each type of alien. </a:t>
            </a:r>
          </a:p>
        </p:txBody>
      </p:sp>
      <p:sp>
        <p:nvSpPr>
          <p:cNvPr id="18" name="Oval 17"/>
          <p:cNvSpPr/>
          <p:nvPr/>
        </p:nvSpPr>
        <p:spPr>
          <a:xfrm>
            <a:off x="5122170" y="3408704"/>
            <a:ext cx="822960" cy="822960"/>
          </a:xfrm>
          <a:prstGeom prst="ellipse">
            <a:avLst/>
          </a:prstGeom>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en-US">
              <a:solidFill>
                <a:srgbClr val="F79646"/>
              </a:solidFill>
            </a:endParaRPr>
          </a:p>
        </p:txBody>
      </p:sp>
      <p:sp>
        <p:nvSpPr>
          <p:cNvPr id="20" name="Oval 19"/>
          <p:cNvSpPr/>
          <p:nvPr/>
        </p:nvSpPr>
        <p:spPr>
          <a:xfrm>
            <a:off x="7487397" y="3372331"/>
            <a:ext cx="822960" cy="822960"/>
          </a:xfrm>
          <a:prstGeom prst="ellipse">
            <a:avLst/>
          </a:prstGeom>
          <a:solidFill>
            <a:srgbClr val="FFD208"/>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7" name="Straight Arrow Connector 6"/>
          <p:cNvCxnSpPr/>
          <p:nvPr/>
        </p:nvCxnSpPr>
        <p:spPr>
          <a:xfrm flipH="1">
            <a:off x="5745642" y="2822975"/>
            <a:ext cx="452417" cy="4893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7241589" y="2793788"/>
            <a:ext cx="411480" cy="4893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6110841" y="2841365"/>
            <a:ext cx="1504110" cy="1200329"/>
          </a:xfrm>
          <a:prstGeom prst="rect">
            <a:avLst/>
          </a:prstGeom>
          <a:noFill/>
        </p:spPr>
        <p:txBody>
          <a:bodyPr wrap="square" rtlCol="0">
            <a:spAutoFit/>
          </a:bodyPr>
          <a:lstStyle/>
          <a:p>
            <a:r>
              <a:rPr lang="en-US" dirty="0"/>
              <a:t>These chances will slowly change.</a:t>
            </a:r>
          </a:p>
        </p:txBody>
      </p:sp>
      <p:pic>
        <p:nvPicPr>
          <p:cNvPr id="9" name="Picture 8" descr="fractal_C.png">
            <a:extLst>
              <a:ext uri="{FF2B5EF4-FFF2-40B4-BE49-F238E27FC236}">
                <a16:creationId xmlns:a16="http://schemas.microsoft.com/office/drawing/2014/main" xmlns="" id="{10BFB705-06B9-4074-A753-D94DFC7907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0749" y="1390649"/>
            <a:ext cx="1313927" cy="1313927"/>
          </a:xfrm>
          <a:prstGeom prst="rect">
            <a:avLst/>
          </a:prstGeom>
        </p:spPr>
      </p:pic>
    </p:spTree>
    <p:extLst>
      <p:ext uri="{BB962C8B-B14F-4D97-AF65-F5344CB8AC3E}">
        <p14:creationId xmlns:p14="http://schemas.microsoft.com/office/powerpoint/2010/main" val="3304354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1176" y="154873"/>
            <a:ext cx="4976678" cy="5999881"/>
          </a:xfrm>
        </p:spPr>
        <p:txBody>
          <a:bodyPr>
            <a:noAutofit/>
          </a:bodyPr>
          <a:lstStyle/>
          <a:p>
            <a:r>
              <a:rPr lang="en-US" sz="2200" dirty="0"/>
              <a:t>Whether an alien provides or takes away minerals, and how many it provides or takes away, might change on every decision. </a:t>
            </a:r>
          </a:p>
          <a:p>
            <a:r>
              <a:rPr lang="en-US" sz="2200" dirty="0"/>
              <a:t>Prior to every decision, you will be shown the number of minerals each alien would provide or take away if it were to be encountered. </a:t>
            </a:r>
          </a:p>
          <a:p>
            <a:r>
              <a:rPr lang="en-US" sz="2200" dirty="0"/>
              <a:t>Specifically, you will be shown 2 numbers. The black and gold numbers will respectively indicate the number of minerals that the black and gold aliens will provide, if encountered on that decision. </a:t>
            </a:r>
          </a:p>
          <a:p>
            <a:r>
              <a:rPr lang="en-US" sz="2200" dirty="0"/>
              <a:t>Positive numbers indicate the number of minerals that alien would give you. Negative numbers indicate the number of minerals that alien would take away from you.</a:t>
            </a:r>
          </a:p>
          <a:p>
            <a:endParaRPr lang="en-US" sz="2200" dirty="0"/>
          </a:p>
        </p:txBody>
      </p:sp>
      <p:sp>
        <p:nvSpPr>
          <p:cNvPr id="12" name="Rectangle 11"/>
          <p:cNvSpPr/>
          <p:nvPr/>
        </p:nvSpPr>
        <p:spPr>
          <a:xfrm>
            <a:off x="4964667" y="1256033"/>
            <a:ext cx="4123314" cy="3650683"/>
          </a:xfrm>
          <a:prstGeom prst="rect">
            <a:avLst/>
          </a:prstGeom>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3" name="Picture 12" descr="fractal_A.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2403" y="2697613"/>
            <a:ext cx="914400" cy="914400"/>
          </a:xfrm>
          <a:prstGeom prst="rect">
            <a:avLst/>
          </a:prstGeom>
        </p:spPr>
      </p:pic>
      <p:sp>
        <p:nvSpPr>
          <p:cNvPr id="4" name="Rectangle 3"/>
          <p:cNvSpPr/>
          <p:nvPr/>
        </p:nvSpPr>
        <p:spPr>
          <a:xfrm>
            <a:off x="6744515" y="1468606"/>
            <a:ext cx="503664" cy="830997"/>
          </a:xfrm>
          <a:prstGeom prst="rect">
            <a:avLst/>
          </a:prstGeom>
        </p:spPr>
        <p:txBody>
          <a:bodyPr wrap="none">
            <a:spAutoFit/>
          </a:bodyPr>
          <a:lstStyle/>
          <a:p>
            <a:r>
              <a:rPr lang="en-US" sz="2400" dirty="0"/>
              <a:t> -1</a:t>
            </a:r>
            <a:endParaRPr lang="en-US" sz="2400" dirty="0">
              <a:solidFill>
                <a:srgbClr val="AAAAAA"/>
              </a:solidFill>
            </a:endParaRPr>
          </a:p>
          <a:p>
            <a:r>
              <a:rPr lang="en-US" sz="2400" dirty="0">
                <a:solidFill>
                  <a:srgbClr val="FFD208"/>
                </a:solidFill>
              </a:rPr>
              <a:t>  1</a:t>
            </a:r>
          </a:p>
        </p:txBody>
      </p:sp>
      <p:sp>
        <p:nvSpPr>
          <p:cNvPr id="6" name="Rectangle 5"/>
          <p:cNvSpPr/>
          <p:nvPr/>
        </p:nvSpPr>
        <p:spPr>
          <a:xfrm>
            <a:off x="5178036" y="5048212"/>
            <a:ext cx="3998145" cy="1077218"/>
          </a:xfrm>
          <a:prstGeom prst="rect">
            <a:avLst/>
          </a:prstGeom>
        </p:spPr>
        <p:txBody>
          <a:bodyPr wrap="square">
            <a:spAutoFit/>
          </a:bodyPr>
          <a:lstStyle/>
          <a:p>
            <a:r>
              <a:rPr lang="en-US" sz="1600" dirty="0"/>
              <a:t>On this example decision, encountering the black alien would take away 1 minerals, and encountering  gold alien would provide 1 mineral.</a:t>
            </a:r>
          </a:p>
        </p:txBody>
      </p:sp>
      <p:pic>
        <p:nvPicPr>
          <p:cNvPr id="8" name="Picture 7" descr="fractal_C.png">
            <a:extLst>
              <a:ext uri="{FF2B5EF4-FFF2-40B4-BE49-F238E27FC236}">
                <a16:creationId xmlns:a16="http://schemas.microsoft.com/office/drawing/2014/main" xmlns="" id="{62AEA237-4651-4C31-BA8B-10AC0962DB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76512" y="2683933"/>
            <a:ext cx="941760" cy="941760"/>
          </a:xfrm>
          <a:prstGeom prst="rect">
            <a:avLst/>
          </a:prstGeom>
        </p:spPr>
      </p:pic>
    </p:spTree>
    <p:extLst>
      <p:ext uri="{BB962C8B-B14F-4D97-AF65-F5344CB8AC3E}">
        <p14:creationId xmlns:p14="http://schemas.microsoft.com/office/powerpoint/2010/main" val="1813352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9936" y="1459083"/>
            <a:ext cx="4384013" cy="3588889"/>
          </a:xfrm>
        </p:spPr>
        <p:txBody>
          <a:bodyPr>
            <a:noAutofit/>
          </a:bodyPr>
          <a:lstStyle/>
          <a:p>
            <a:r>
              <a:rPr lang="en-US" sz="2400" dirty="0"/>
              <a:t>After you choose a door you will be shown which aliens are behind it. </a:t>
            </a:r>
          </a:p>
          <a:p>
            <a:r>
              <a:rPr lang="en-US" sz="2400" dirty="0"/>
              <a:t>Then, you will be shown the number of minerals each of those aliens provided as well as the total number of minerals you gained or lost.</a:t>
            </a:r>
          </a:p>
        </p:txBody>
      </p:sp>
      <p:sp>
        <p:nvSpPr>
          <p:cNvPr id="30" name="TextBox 29"/>
          <p:cNvSpPr txBox="1"/>
          <p:nvPr/>
        </p:nvSpPr>
        <p:spPr>
          <a:xfrm>
            <a:off x="5097885" y="493952"/>
            <a:ext cx="184666" cy="369332"/>
          </a:xfrm>
          <a:prstGeom prst="rect">
            <a:avLst/>
          </a:prstGeom>
          <a:noFill/>
        </p:spPr>
        <p:txBody>
          <a:bodyPr wrap="none" rtlCol="0">
            <a:spAutoFit/>
          </a:bodyPr>
          <a:lstStyle/>
          <a:p>
            <a:endParaRPr lang="en-US" dirty="0"/>
          </a:p>
        </p:txBody>
      </p:sp>
      <p:sp>
        <p:nvSpPr>
          <p:cNvPr id="31" name="Rectangle 30"/>
          <p:cNvSpPr/>
          <p:nvPr/>
        </p:nvSpPr>
        <p:spPr>
          <a:xfrm>
            <a:off x="5178036" y="5048212"/>
            <a:ext cx="3998145" cy="1323439"/>
          </a:xfrm>
          <a:prstGeom prst="rect">
            <a:avLst/>
          </a:prstGeom>
        </p:spPr>
        <p:txBody>
          <a:bodyPr wrap="square">
            <a:spAutoFit/>
          </a:bodyPr>
          <a:lstStyle/>
          <a:p>
            <a:r>
              <a:rPr lang="en-US" sz="1600" dirty="0"/>
              <a:t>On this example decision, the right door was activated. The black and gold aliens were encountered. The black alien took away 1 mineral and the gold provided 1 minerals. In total, you didn’t gain any minerals.</a:t>
            </a:r>
          </a:p>
        </p:txBody>
      </p:sp>
      <p:sp>
        <p:nvSpPr>
          <p:cNvPr id="14" name="Rectangle 13">
            <a:extLst>
              <a:ext uri="{FF2B5EF4-FFF2-40B4-BE49-F238E27FC236}">
                <a16:creationId xmlns:a16="http://schemas.microsoft.com/office/drawing/2014/main" xmlns="" id="{EC273CF3-79E5-4634-BD97-B33C169FF381}"/>
              </a:ext>
            </a:extLst>
          </p:cNvPr>
          <p:cNvSpPr/>
          <p:nvPr/>
        </p:nvSpPr>
        <p:spPr>
          <a:xfrm>
            <a:off x="4913220" y="1099272"/>
            <a:ext cx="4123314" cy="3650683"/>
          </a:xfrm>
          <a:prstGeom prst="rect">
            <a:avLst/>
          </a:prstGeom>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5" name="Picture 14" descr="fractal_A.png">
            <a:extLst>
              <a:ext uri="{FF2B5EF4-FFF2-40B4-BE49-F238E27FC236}">
                <a16:creationId xmlns:a16="http://schemas.microsoft.com/office/drawing/2014/main" xmlns="" id="{6A259A28-31DC-47A1-BABE-82C40036CD52}"/>
              </a:ext>
            </a:extLst>
          </p:cNvPr>
          <p:cNvPicPr>
            <a:picLocks noChangeAspect="1"/>
          </p:cNvPicPr>
          <p:nvPr/>
        </p:nvPicPr>
        <p:blipFill>
          <a:blip r:embed="rId2">
            <a:alphaModFix amt="25000"/>
            <a:extLst>
              <a:ext uri="{28A0092B-C50C-407E-A947-70E740481C1C}">
                <a14:useLocalDpi xmlns:a14="http://schemas.microsoft.com/office/drawing/2010/main" val="0"/>
              </a:ext>
            </a:extLst>
          </a:blip>
          <a:stretch>
            <a:fillRect/>
          </a:stretch>
        </p:blipFill>
        <p:spPr>
          <a:xfrm>
            <a:off x="5714242" y="2637669"/>
            <a:ext cx="914400" cy="914400"/>
          </a:xfrm>
          <a:prstGeom prst="rect">
            <a:avLst/>
          </a:prstGeom>
          <a:solidFill>
            <a:schemeClr val="tx1">
              <a:lumMod val="65000"/>
              <a:lumOff val="35000"/>
            </a:schemeClr>
          </a:solidFill>
        </p:spPr>
      </p:pic>
      <p:sp>
        <p:nvSpPr>
          <p:cNvPr id="16" name="Rectangle 15">
            <a:extLst>
              <a:ext uri="{FF2B5EF4-FFF2-40B4-BE49-F238E27FC236}">
                <a16:creationId xmlns:a16="http://schemas.microsoft.com/office/drawing/2014/main" xmlns="" id="{0205D03F-D15E-45CB-A5F8-0FF438AF9CB7}"/>
              </a:ext>
            </a:extLst>
          </p:cNvPr>
          <p:cNvSpPr/>
          <p:nvPr/>
        </p:nvSpPr>
        <p:spPr>
          <a:xfrm>
            <a:off x="8106179" y="2453003"/>
            <a:ext cx="372218" cy="369332"/>
          </a:xfrm>
          <a:prstGeom prst="rect">
            <a:avLst/>
          </a:prstGeom>
        </p:spPr>
        <p:txBody>
          <a:bodyPr wrap="none">
            <a:spAutoFit/>
          </a:bodyPr>
          <a:lstStyle/>
          <a:p>
            <a:r>
              <a:rPr lang="en-US" dirty="0">
                <a:solidFill>
                  <a:schemeClr val="bg1"/>
                </a:solidFill>
              </a:rPr>
              <a:t>-1</a:t>
            </a:r>
          </a:p>
        </p:txBody>
      </p:sp>
      <p:sp>
        <p:nvSpPr>
          <p:cNvPr id="17" name="Rectangle 16">
            <a:extLst>
              <a:ext uri="{FF2B5EF4-FFF2-40B4-BE49-F238E27FC236}">
                <a16:creationId xmlns:a16="http://schemas.microsoft.com/office/drawing/2014/main" xmlns="" id="{5D07889B-41BD-4C92-9BFB-2A0771FB22B2}"/>
              </a:ext>
            </a:extLst>
          </p:cNvPr>
          <p:cNvSpPr/>
          <p:nvPr/>
        </p:nvSpPr>
        <p:spPr>
          <a:xfrm>
            <a:off x="8148351" y="3666334"/>
            <a:ext cx="301686" cy="369332"/>
          </a:xfrm>
          <a:prstGeom prst="rect">
            <a:avLst/>
          </a:prstGeom>
        </p:spPr>
        <p:txBody>
          <a:bodyPr wrap="none">
            <a:spAutoFit/>
          </a:bodyPr>
          <a:lstStyle/>
          <a:p>
            <a:r>
              <a:rPr lang="en-US" dirty="0">
                <a:solidFill>
                  <a:schemeClr val="bg1"/>
                </a:solidFill>
              </a:rPr>
              <a:t>1</a:t>
            </a:r>
          </a:p>
        </p:txBody>
      </p:sp>
      <p:sp>
        <p:nvSpPr>
          <p:cNvPr id="26" name="Oval 25">
            <a:extLst>
              <a:ext uri="{FF2B5EF4-FFF2-40B4-BE49-F238E27FC236}">
                <a16:creationId xmlns:a16="http://schemas.microsoft.com/office/drawing/2014/main" xmlns="" id="{D4D91960-D93B-4E12-AA8C-30798BCEDE45}"/>
              </a:ext>
            </a:extLst>
          </p:cNvPr>
          <p:cNvSpPr/>
          <p:nvPr/>
        </p:nvSpPr>
        <p:spPr>
          <a:xfrm>
            <a:off x="7669821" y="2397934"/>
            <a:ext cx="436358" cy="424401"/>
          </a:xfrm>
          <a:prstGeom prst="ellipse">
            <a:avLst/>
          </a:prstGeom>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en-US">
              <a:solidFill>
                <a:srgbClr val="F79646"/>
              </a:solidFill>
            </a:endParaRPr>
          </a:p>
        </p:txBody>
      </p:sp>
      <p:sp>
        <p:nvSpPr>
          <p:cNvPr id="27" name="Oval 26">
            <a:extLst>
              <a:ext uri="{FF2B5EF4-FFF2-40B4-BE49-F238E27FC236}">
                <a16:creationId xmlns:a16="http://schemas.microsoft.com/office/drawing/2014/main" xmlns="" id="{2B0F42C3-69BB-4133-B9DB-D3AD8DECDD21}"/>
              </a:ext>
            </a:extLst>
          </p:cNvPr>
          <p:cNvSpPr/>
          <p:nvPr/>
        </p:nvSpPr>
        <p:spPr>
          <a:xfrm>
            <a:off x="7679404" y="3641628"/>
            <a:ext cx="417191" cy="453862"/>
          </a:xfrm>
          <a:prstGeom prst="ellipse">
            <a:avLst/>
          </a:prstGeom>
          <a:solidFill>
            <a:srgbClr val="FFD208"/>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32" name="Picture 31" descr="fractal_C.png">
            <a:extLst>
              <a:ext uri="{FF2B5EF4-FFF2-40B4-BE49-F238E27FC236}">
                <a16:creationId xmlns:a16="http://schemas.microsoft.com/office/drawing/2014/main" xmlns="" id="{15C39FCE-03F7-44C3-BA56-2779EAA973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17120" y="1343669"/>
            <a:ext cx="941760" cy="941760"/>
          </a:xfrm>
          <a:prstGeom prst="rect">
            <a:avLst/>
          </a:prstGeom>
        </p:spPr>
      </p:pic>
      <p:sp>
        <p:nvSpPr>
          <p:cNvPr id="33" name="Rectangle 32">
            <a:extLst>
              <a:ext uri="{FF2B5EF4-FFF2-40B4-BE49-F238E27FC236}">
                <a16:creationId xmlns:a16="http://schemas.microsoft.com/office/drawing/2014/main" xmlns="" id="{52EC9876-825D-45A4-B0CC-9B8C59035887}"/>
              </a:ext>
            </a:extLst>
          </p:cNvPr>
          <p:cNvSpPr/>
          <p:nvPr/>
        </p:nvSpPr>
        <p:spPr>
          <a:xfrm>
            <a:off x="7887999" y="4175561"/>
            <a:ext cx="890689" cy="369332"/>
          </a:xfrm>
          <a:prstGeom prst="rect">
            <a:avLst/>
          </a:prstGeom>
        </p:spPr>
        <p:txBody>
          <a:bodyPr wrap="none">
            <a:spAutoFit/>
          </a:bodyPr>
          <a:lstStyle/>
          <a:p>
            <a:r>
              <a:rPr lang="en-US" dirty="0">
                <a:solidFill>
                  <a:schemeClr val="bg1"/>
                </a:solidFill>
              </a:rPr>
              <a:t>Total: 0</a:t>
            </a:r>
          </a:p>
        </p:txBody>
      </p:sp>
    </p:spTree>
    <p:extLst>
      <p:ext uri="{BB962C8B-B14F-4D97-AF65-F5344CB8AC3E}">
        <p14:creationId xmlns:p14="http://schemas.microsoft.com/office/powerpoint/2010/main" val="2863505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9936" y="640607"/>
            <a:ext cx="4384013" cy="4457692"/>
          </a:xfrm>
        </p:spPr>
        <p:txBody>
          <a:bodyPr>
            <a:noAutofit/>
          </a:bodyPr>
          <a:lstStyle/>
          <a:p>
            <a:r>
              <a:rPr lang="en-US" sz="2400" dirty="0"/>
              <a:t>After receiving your minerals, you will be shown which aliens were behind the doors that you did </a:t>
            </a:r>
            <a:r>
              <a:rPr lang="en-US" sz="2400" i="1" dirty="0"/>
              <a:t>not </a:t>
            </a:r>
            <a:r>
              <a:rPr lang="en-US" sz="2400" dirty="0"/>
              <a:t>choose. </a:t>
            </a:r>
          </a:p>
          <a:p>
            <a:r>
              <a:rPr lang="en-US" sz="2400" dirty="0"/>
              <a:t>This information will not affect how many minerals you collect, but will provide an opportunity to observe which aliens were behind doors you did not choose to help you track where the aliens currently reside.</a:t>
            </a:r>
          </a:p>
          <a:p>
            <a:r>
              <a:rPr lang="en-US" sz="2400" dirty="0"/>
              <a:t>You can now practice a few full decisions. Try to earn the greatest number of minerals</a:t>
            </a:r>
            <a:endParaRPr lang="en-US" sz="2200" dirty="0"/>
          </a:p>
        </p:txBody>
      </p:sp>
      <p:sp>
        <p:nvSpPr>
          <p:cNvPr id="20" name="Rectangle 19"/>
          <p:cNvSpPr/>
          <p:nvPr/>
        </p:nvSpPr>
        <p:spPr>
          <a:xfrm>
            <a:off x="4903695" y="1099272"/>
            <a:ext cx="4123314" cy="3650683"/>
          </a:xfrm>
          <a:prstGeom prst="rect">
            <a:avLst/>
          </a:prstGeom>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21" name="Picture 20" descr="fractal_A.png"/>
          <p:cNvPicPr>
            <a:picLocks noChangeAspect="1"/>
          </p:cNvPicPr>
          <p:nvPr/>
        </p:nvPicPr>
        <p:blipFill>
          <a:blip r:embed="rId2">
            <a:alphaModFix amt="25000"/>
            <a:extLst>
              <a:ext uri="{28A0092B-C50C-407E-A947-70E740481C1C}">
                <a14:useLocalDpi xmlns:a14="http://schemas.microsoft.com/office/drawing/2010/main" val="0"/>
              </a:ext>
            </a:extLst>
          </a:blip>
          <a:stretch>
            <a:fillRect/>
          </a:stretch>
        </p:blipFill>
        <p:spPr>
          <a:xfrm>
            <a:off x="5866642" y="1356778"/>
            <a:ext cx="914400" cy="914400"/>
          </a:xfrm>
          <a:prstGeom prst="rect">
            <a:avLst/>
          </a:prstGeom>
          <a:solidFill>
            <a:schemeClr val="tx1">
              <a:lumMod val="65000"/>
              <a:lumOff val="35000"/>
            </a:schemeClr>
          </a:solidFill>
        </p:spPr>
      </p:pic>
      <p:sp>
        <p:nvSpPr>
          <p:cNvPr id="26" name="Rectangle 25"/>
          <p:cNvSpPr/>
          <p:nvPr/>
        </p:nvSpPr>
        <p:spPr>
          <a:xfrm>
            <a:off x="8183686" y="2453003"/>
            <a:ext cx="372218" cy="369332"/>
          </a:xfrm>
          <a:prstGeom prst="rect">
            <a:avLst/>
          </a:prstGeom>
        </p:spPr>
        <p:txBody>
          <a:bodyPr wrap="none">
            <a:spAutoFit/>
          </a:bodyPr>
          <a:lstStyle/>
          <a:p>
            <a:r>
              <a:rPr lang="en-US" dirty="0">
                <a:solidFill>
                  <a:schemeClr val="bg1"/>
                </a:solidFill>
              </a:rPr>
              <a:t>-1</a:t>
            </a:r>
          </a:p>
        </p:txBody>
      </p:sp>
      <p:sp>
        <p:nvSpPr>
          <p:cNvPr id="27" name="Rectangle 26"/>
          <p:cNvSpPr/>
          <p:nvPr/>
        </p:nvSpPr>
        <p:spPr>
          <a:xfrm>
            <a:off x="8148351" y="3666334"/>
            <a:ext cx="301686" cy="369332"/>
          </a:xfrm>
          <a:prstGeom prst="rect">
            <a:avLst/>
          </a:prstGeom>
        </p:spPr>
        <p:txBody>
          <a:bodyPr wrap="none">
            <a:spAutoFit/>
          </a:bodyPr>
          <a:lstStyle/>
          <a:p>
            <a:r>
              <a:rPr lang="en-US" dirty="0">
                <a:solidFill>
                  <a:schemeClr val="bg1"/>
                </a:solidFill>
              </a:rPr>
              <a:t>1</a:t>
            </a:r>
          </a:p>
        </p:txBody>
      </p:sp>
      <p:sp>
        <p:nvSpPr>
          <p:cNvPr id="31" name="Oval 30"/>
          <p:cNvSpPr/>
          <p:nvPr/>
        </p:nvSpPr>
        <p:spPr>
          <a:xfrm>
            <a:off x="6115246" y="3639209"/>
            <a:ext cx="417191" cy="453862"/>
          </a:xfrm>
          <a:prstGeom prst="ellipse">
            <a:avLst/>
          </a:prstGeom>
          <a:solidFill>
            <a:srgbClr val="FFD208">
              <a:alpha val="50000"/>
            </a:srgbClr>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6" name="Oval 35"/>
          <p:cNvSpPr/>
          <p:nvPr/>
        </p:nvSpPr>
        <p:spPr>
          <a:xfrm>
            <a:off x="7669821" y="2397934"/>
            <a:ext cx="436358" cy="424401"/>
          </a:xfrm>
          <a:prstGeom prst="ellipse">
            <a:avLst/>
          </a:prstGeom>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en-US">
              <a:solidFill>
                <a:srgbClr val="F79646"/>
              </a:solidFill>
            </a:endParaRPr>
          </a:p>
        </p:txBody>
      </p:sp>
      <p:sp>
        <p:nvSpPr>
          <p:cNvPr id="37" name="Oval 36"/>
          <p:cNvSpPr/>
          <p:nvPr/>
        </p:nvSpPr>
        <p:spPr>
          <a:xfrm>
            <a:off x="7679404" y="3641628"/>
            <a:ext cx="417191" cy="453862"/>
          </a:xfrm>
          <a:prstGeom prst="ellipse">
            <a:avLst/>
          </a:prstGeom>
          <a:solidFill>
            <a:srgbClr val="FFD208"/>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8" name="Rectangle 37"/>
          <p:cNvSpPr/>
          <p:nvPr/>
        </p:nvSpPr>
        <p:spPr>
          <a:xfrm>
            <a:off x="5178036" y="5048212"/>
            <a:ext cx="3998145" cy="830997"/>
          </a:xfrm>
          <a:prstGeom prst="rect">
            <a:avLst/>
          </a:prstGeom>
        </p:spPr>
        <p:txBody>
          <a:bodyPr wrap="square">
            <a:spAutoFit/>
          </a:bodyPr>
          <a:lstStyle/>
          <a:p>
            <a:r>
              <a:rPr lang="en-US" sz="1600" dirty="0"/>
              <a:t>On this example decision, if the left door had been activated</a:t>
            </a:r>
            <a:r>
              <a:rPr lang="en-US" sz="1600"/>
              <a:t>, only the </a:t>
            </a:r>
            <a:r>
              <a:rPr lang="en-US" sz="1600" dirty="0"/>
              <a:t>gold alien would have been encountered.</a:t>
            </a:r>
          </a:p>
        </p:txBody>
      </p:sp>
      <p:pic>
        <p:nvPicPr>
          <p:cNvPr id="13" name="Picture 12" descr="fractal_C.png">
            <a:extLst>
              <a:ext uri="{FF2B5EF4-FFF2-40B4-BE49-F238E27FC236}">
                <a16:creationId xmlns:a16="http://schemas.microsoft.com/office/drawing/2014/main" xmlns="" id="{6068A893-0410-4538-9DF8-7D394D04F5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17120" y="1343669"/>
            <a:ext cx="941760" cy="941760"/>
          </a:xfrm>
          <a:prstGeom prst="rect">
            <a:avLst/>
          </a:prstGeom>
        </p:spPr>
      </p:pic>
      <p:sp>
        <p:nvSpPr>
          <p:cNvPr id="14" name="Rectangle 13">
            <a:extLst>
              <a:ext uri="{FF2B5EF4-FFF2-40B4-BE49-F238E27FC236}">
                <a16:creationId xmlns:a16="http://schemas.microsoft.com/office/drawing/2014/main" xmlns="" id="{A1936CEA-93D6-4DF6-92B8-0F297A9450C3}"/>
              </a:ext>
            </a:extLst>
          </p:cNvPr>
          <p:cNvSpPr/>
          <p:nvPr/>
        </p:nvSpPr>
        <p:spPr>
          <a:xfrm>
            <a:off x="7670781" y="4313073"/>
            <a:ext cx="890689" cy="369332"/>
          </a:xfrm>
          <a:prstGeom prst="rect">
            <a:avLst/>
          </a:prstGeom>
        </p:spPr>
        <p:txBody>
          <a:bodyPr wrap="none">
            <a:spAutoFit/>
          </a:bodyPr>
          <a:lstStyle/>
          <a:p>
            <a:r>
              <a:rPr lang="en-US" dirty="0">
                <a:solidFill>
                  <a:schemeClr val="bg1"/>
                </a:solidFill>
              </a:rPr>
              <a:t>Total: 0</a:t>
            </a:r>
          </a:p>
        </p:txBody>
      </p:sp>
    </p:spTree>
    <p:extLst>
      <p:ext uri="{BB962C8B-B14F-4D97-AF65-F5344CB8AC3E}">
        <p14:creationId xmlns:p14="http://schemas.microsoft.com/office/powerpoint/2010/main" val="2360320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23288"/>
            <a:ext cx="8229600" cy="5402876"/>
          </a:xfrm>
        </p:spPr>
        <p:txBody>
          <a:bodyPr>
            <a:normAutofit fontScale="85000" lnSpcReduction="20000"/>
          </a:bodyPr>
          <a:lstStyle/>
          <a:p>
            <a:r>
              <a:rPr lang="en-US" dirty="0"/>
              <a:t>At the end of the game, the computer will randomly select 5 decisions that you made, and will add together the minerals that you gained and subtract the minerals you lost on those trials. </a:t>
            </a:r>
          </a:p>
          <a:p>
            <a:r>
              <a:rPr lang="en-US" dirty="0"/>
              <a:t>The greater your total of minerals on these 5 trials, the more bonus money you will receive.</a:t>
            </a:r>
          </a:p>
          <a:p>
            <a:r>
              <a:rPr lang="en-US" dirty="0"/>
              <a:t>You will earn the highest bonus if you try your best to encounter aliens that will provide minerals and avoid aliens that take minerals away.</a:t>
            </a:r>
          </a:p>
          <a:p>
            <a:r>
              <a:rPr lang="en-US" dirty="0"/>
              <a:t>Lastly, for each choice, you will only have 3.5 seconds to decide. If you fail to decide in that time, for that decision, you will lose 3 minerals.</a:t>
            </a:r>
          </a:p>
          <a:p>
            <a:r>
              <a:rPr lang="en-US" dirty="0"/>
              <a:t>You will need to pass a quiz on the instructions to begin the task.</a:t>
            </a:r>
          </a:p>
        </p:txBody>
      </p:sp>
    </p:spTree>
    <p:extLst>
      <p:ext uri="{BB962C8B-B14F-4D97-AF65-F5344CB8AC3E}">
        <p14:creationId xmlns:p14="http://schemas.microsoft.com/office/powerpoint/2010/main" val="36490700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434</TotalTime>
  <Words>854</Words>
  <Application>Microsoft Macintosh PowerPoint</Application>
  <PresentationFormat>On-screen Show (4:3)</PresentationFormat>
  <Paragraphs>48</Paragraphs>
  <Slides>9</Slides>
  <Notes>1</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New York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Evan Russek</dc:creator>
  <cp:lastModifiedBy>Evan Russek</cp:lastModifiedBy>
  <cp:revision>31</cp:revision>
  <dcterms:created xsi:type="dcterms:W3CDTF">2020-06-24T14:01:09Z</dcterms:created>
  <dcterms:modified xsi:type="dcterms:W3CDTF">2020-09-28T09:56:41Z</dcterms:modified>
</cp:coreProperties>
</file>