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95">
          <p15:clr>
            <a:srgbClr val="A4A3A4"/>
          </p15:clr>
        </p15:guide>
        <p15:guide id="2" pos="4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859" autoAdjust="0"/>
  </p:normalViewPr>
  <p:slideViewPr>
    <p:cSldViewPr snapToGrid="0" snapToObjects="1" showGuides="1">
      <p:cViewPr varScale="1">
        <p:scale>
          <a:sx n="94" d="100"/>
          <a:sy n="94" d="100"/>
        </p:scale>
        <p:origin x="-1216" y="-112"/>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9/28/20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9/28/20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We’ll now start the </a:t>
            </a:r>
            <a:r>
              <a:rPr lang="en-US"/>
              <a:t>main task.</a:t>
            </a:r>
            <a:endParaRPr lang="en-US" dirty="0"/>
          </a:p>
          <a:p>
            <a:r>
              <a:rPr lang="en-US" dirty="0"/>
              <a:t>Please read the instructions carefully. You will need to pass a quiz on them before you begin the task.</a:t>
            </a:r>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906" y="240786"/>
            <a:ext cx="4486043" cy="5999881"/>
          </a:xfrm>
        </p:spPr>
        <p:txBody>
          <a:bodyPr>
            <a:noAutofit/>
          </a:bodyPr>
          <a:lstStyle/>
          <a:p>
            <a:r>
              <a:rPr lang="en-US" sz="2000" dirty="0"/>
              <a:t>In this task, you will play a space-mineral trader.</a:t>
            </a:r>
          </a:p>
          <a:p>
            <a:r>
              <a:rPr lang="en-US" sz="2000" dirty="0"/>
              <a:t>The spaceship that you are on contains two doors (represented by circle designs, top right). Each door leads to a different part of space. </a:t>
            </a:r>
          </a:p>
          <a:p>
            <a:r>
              <a:rPr lang="en-US" sz="2000" dirty="0"/>
              <a:t>When you activate a door, you will encounter aliens (represented by solid-color circles right, bottom). </a:t>
            </a:r>
          </a:p>
          <a:p>
            <a:r>
              <a:rPr lang="en-US" sz="2000" dirty="0"/>
              <a:t>Some aliens provide you with valuable space minerals. Other aliens take space minerals away from you. </a:t>
            </a:r>
          </a:p>
          <a:p>
            <a:r>
              <a:rPr lang="en-US" sz="2000" dirty="0"/>
              <a:t>Your goal is to collect as many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r>
              <a:rPr lang="en-US" sz="2000" b="1" dirty="0"/>
              <a:t>More minerals will increase the bonus money you’ll win.</a:t>
            </a:r>
            <a:endParaRPr lang="en-US" sz="2000" dirty="0"/>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367" y="1224772"/>
            <a:ext cx="1346622" cy="1346622"/>
          </a:xfrm>
          <a:prstGeom prst="rect">
            <a:avLst/>
          </a:prstGeom>
        </p:spPr>
      </p:pic>
      <p:sp>
        <p:nvSpPr>
          <p:cNvPr id="8" name="Rectangle 7"/>
          <p:cNvSpPr/>
          <p:nvPr/>
        </p:nvSpPr>
        <p:spPr>
          <a:xfrm>
            <a:off x="6018239" y="343653"/>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776116"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3" name="Oval 12"/>
          <p:cNvSpPr/>
          <p:nvPr/>
        </p:nvSpPr>
        <p:spPr>
          <a:xfrm>
            <a:off x="7148982" y="4207409"/>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307601" y="2696164"/>
            <a:ext cx="3836399" cy="646331"/>
          </a:xfrm>
          <a:prstGeom prst="rect">
            <a:avLst/>
          </a:prstGeom>
        </p:spPr>
        <p:txBody>
          <a:bodyPr wrap="square">
            <a:spAutoFit/>
          </a:bodyPr>
          <a:lstStyle/>
          <a:p>
            <a:r>
              <a:rPr lang="en-US" dirty="0"/>
              <a:t>Each of these colorful circles is a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solid circles is an alien that can either provide or take away minerals.</a:t>
            </a:r>
          </a:p>
        </p:txBody>
      </p:sp>
      <p:pic>
        <p:nvPicPr>
          <p:cNvPr id="11" name="Picture 10" descr="fractal_C.png">
            <a:extLst>
              <a:ext uri="{FF2B5EF4-FFF2-40B4-BE49-F238E27FC236}">
                <a16:creationId xmlns:a16="http://schemas.microsoft.com/office/drawing/2014/main" xmlns="" id="{11DE3CB4-A4F9-4EA6-94FE-C91CA1E3F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40" y="1224773"/>
            <a:ext cx="1346621" cy="1346621"/>
          </a:xfrm>
          <a:prstGeom prst="rect">
            <a:avLst/>
          </a:prstGeom>
        </p:spPr>
      </p:pic>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two types of aliens: black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lower case ‘j’)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30%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60%</a:t>
            </a:r>
          </a:p>
        </p:txBody>
      </p:sp>
      <p:sp>
        <p:nvSpPr>
          <p:cNvPr id="33" name="Rectangle 32"/>
          <p:cNvSpPr/>
          <p:nvPr/>
        </p:nvSpPr>
        <p:spPr>
          <a:xfrm>
            <a:off x="5080240" y="4123882"/>
            <a:ext cx="4154474" cy="923330"/>
          </a:xfrm>
          <a:prstGeom prst="rect">
            <a:avLst/>
          </a:prstGeom>
        </p:spPr>
        <p:txBody>
          <a:bodyPr wrap="square">
            <a:spAutoFit/>
          </a:bodyPr>
          <a:lstStyle/>
          <a:p>
            <a:r>
              <a:rPr lang="en-US" dirty="0"/>
              <a:t>This example door has a 30% chance of producing the black alien, and a 60% chance of producing the gold alien.</a:t>
            </a:r>
          </a:p>
        </p:txBody>
      </p:sp>
      <p:pic>
        <p:nvPicPr>
          <p:cNvPr id="11" name="Picture 10" descr="fractal_C.png">
            <a:extLst>
              <a:ext uri="{FF2B5EF4-FFF2-40B4-BE49-F238E27FC236}">
                <a16:creationId xmlns:a16="http://schemas.microsoft.com/office/drawing/2014/main" xmlns="" id="{5EAAC0A5-6B65-4A15-9FC7-5D51E236A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255" y="1299721"/>
            <a:ext cx="1236937" cy="1236937"/>
          </a:xfrm>
          <a:prstGeom prst="rect">
            <a:avLst/>
          </a:prstGeom>
        </p:spPr>
      </p:pic>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 </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10841" y="2841365"/>
            <a:ext cx="1504110" cy="1200329"/>
          </a:xfrm>
          <a:prstGeom prst="rect">
            <a:avLst/>
          </a:prstGeom>
          <a:noFill/>
        </p:spPr>
        <p:txBody>
          <a:bodyPr wrap="square" rtlCol="0">
            <a:spAutoFit/>
          </a:bodyPr>
          <a:lstStyle/>
          <a:p>
            <a:r>
              <a:rPr lang="en-US" dirty="0"/>
              <a:t>These chances will slowly change.</a:t>
            </a:r>
          </a:p>
        </p:txBody>
      </p:sp>
      <p:pic>
        <p:nvPicPr>
          <p:cNvPr id="9" name="Picture 8" descr="fractal_C.png">
            <a:extLst>
              <a:ext uri="{FF2B5EF4-FFF2-40B4-BE49-F238E27FC236}">
                <a16:creationId xmlns:a16="http://schemas.microsoft.com/office/drawing/2014/main" xmlns="" id="{10BFB705-06B9-4074-A753-D94DFC790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749" y="1390649"/>
            <a:ext cx="1313927" cy="1313927"/>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154873"/>
            <a:ext cx="4976678" cy="5999881"/>
          </a:xfrm>
        </p:spPr>
        <p:txBody>
          <a:bodyPr>
            <a:noAutofit/>
          </a:bodyPr>
          <a:lstStyle/>
          <a:p>
            <a:r>
              <a:rPr lang="en-US" sz="2200" dirty="0"/>
              <a:t>Whether an alien provides or takes away minerals, and how many it provides or takes away, might change on every decision. </a:t>
            </a:r>
          </a:p>
          <a:p>
            <a:r>
              <a:rPr lang="en-US" sz="2200" dirty="0"/>
              <a:t>Prior to every decision, you will be shown the number of minerals each alien would provide or take away if it were to be encountered. </a:t>
            </a:r>
          </a:p>
          <a:p>
            <a:r>
              <a:rPr lang="en-US" sz="2200" dirty="0"/>
              <a:t>Specifically, you will be shown 2 numbers. The black and gold numbers will respectively indicate the number of minerals that the black and gold aliens will provide, if encountered on that decision. </a:t>
            </a:r>
          </a:p>
          <a:p>
            <a:r>
              <a:rPr lang="en-US" sz="2200" dirty="0"/>
              <a:t>Positive numbers indicate the number of minerals that alien would give you. Negative numbers indicate the number of minerals that alien would take away from you.</a:t>
            </a:r>
          </a:p>
          <a:p>
            <a:endParaRPr lang="en-US" sz="22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403" y="2697613"/>
            <a:ext cx="914400" cy="914400"/>
          </a:xfrm>
          <a:prstGeom prst="rect">
            <a:avLst/>
          </a:prstGeom>
        </p:spPr>
      </p:pic>
      <p:sp>
        <p:nvSpPr>
          <p:cNvPr id="4" name="Rectangle 3"/>
          <p:cNvSpPr/>
          <p:nvPr/>
        </p:nvSpPr>
        <p:spPr>
          <a:xfrm>
            <a:off x="6744515" y="1468606"/>
            <a:ext cx="503664" cy="830997"/>
          </a:xfrm>
          <a:prstGeom prst="rect">
            <a:avLst/>
          </a:prstGeom>
        </p:spPr>
        <p:txBody>
          <a:bodyPr wrap="none">
            <a:spAutoFit/>
          </a:bodyPr>
          <a:lstStyle/>
          <a:p>
            <a:r>
              <a:rPr lang="en-US" sz="2400" dirty="0"/>
              <a:t> -1</a:t>
            </a:r>
            <a:endParaRPr lang="en-US" sz="2400" dirty="0">
              <a:solidFill>
                <a:srgbClr val="AAAAAA"/>
              </a:solidFill>
            </a:endParaRPr>
          </a:p>
          <a:p>
            <a:r>
              <a:rPr lang="en-US" sz="2400" dirty="0">
                <a:solidFill>
                  <a:srgbClr val="FFD208"/>
                </a:solidFill>
              </a:rPr>
              <a:t>  1</a:t>
            </a:r>
          </a:p>
        </p:txBody>
      </p:sp>
      <p:sp>
        <p:nvSpPr>
          <p:cNvPr id="6" name="Rectangle 5"/>
          <p:cNvSpPr/>
          <p:nvPr/>
        </p:nvSpPr>
        <p:spPr>
          <a:xfrm>
            <a:off x="5178036" y="5048212"/>
            <a:ext cx="3998145" cy="1077218"/>
          </a:xfrm>
          <a:prstGeom prst="rect">
            <a:avLst/>
          </a:prstGeom>
        </p:spPr>
        <p:txBody>
          <a:bodyPr wrap="square">
            <a:spAutoFit/>
          </a:bodyPr>
          <a:lstStyle/>
          <a:p>
            <a:r>
              <a:rPr lang="en-US" sz="1600" dirty="0"/>
              <a:t>On this example decision, encountering the black alien would take away 1 minerals, and encountering  gold alien would provide 1 mineral.</a:t>
            </a:r>
          </a:p>
        </p:txBody>
      </p:sp>
      <p:pic>
        <p:nvPicPr>
          <p:cNvPr id="8" name="Picture 7" descr="fractal_C.png">
            <a:extLst>
              <a:ext uri="{FF2B5EF4-FFF2-40B4-BE49-F238E27FC236}">
                <a16:creationId xmlns:a16="http://schemas.microsoft.com/office/drawing/2014/main" xmlns="" id="{62AEA237-4651-4C31-BA8B-10AC0962D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12" y="2683933"/>
            <a:ext cx="941760" cy="941760"/>
          </a:xfrm>
          <a:prstGeom prst="rect">
            <a:avLst/>
          </a:prstGeom>
        </p:spPr>
      </p:pic>
    </p:spTree>
    <p:extLst>
      <p:ext uri="{BB962C8B-B14F-4D97-AF65-F5344CB8AC3E}">
        <p14:creationId xmlns:p14="http://schemas.microsoft.com/office/powerpoint/2010/main" val="181335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323439"/>
          </a:xfrm>
          <a:prstGeom prst="rect">
            <a:avLst/>
          </a:prstGeom>
        </p:spPr>
        <p:txBody>
          <a:bodyPr wrap="square">
            <a:spAutoFit/>
          </a:bodyPr>
          <a:lstStyle/>
          <a:p>
            <a:r>
              <a:rPr lang="en-US" sz="1600" dirty="0"/>
              <a:t>On this example decision, the right door was activated. The black and gold aliens were encountered. The black alien took away 1 mineral and the gold provided 1 minerals. In total, you didn’t gain any minerals.</a:t>
            </a:r>
          </a:p>
        </p:txBody>
      </p:sp>
      <p:sp>
        <p:nvSpPr>
          <p:cNvPr id="14" name="Rectangle 13">
            <a:extLst>
              <a:ext uri="{FF2B5EF4-FFF2-40B4-BE49-F238E27FC236}">
                <a16:creationId xmlns:a16="http://schemas.microsoft.com/office/drawing/2014/main" xmlns="" id="{EC273CF3-79E5-4634-BD97-B33C169FF381}"/>
              </a:ext>
            </a:extLst>
          </p:cNvPr>
          <p:cNvSpPr/>
          <p:nvPr/>
        </p:nvSpPr>
        <p:spPr>
          <a:xfrm>
            <a:off x="4913220"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fractal_A.png">
            <a:extLst>
              <a:ext uri="{FF2B5EF4-FFF2-40B4-BE49-F238E27FC236}">
                <a16:creationId xmlns:a16="http://schemas.microsoft.com/office/drawing/2014/main" xmlns="" id="{6A259A28-31DC-47A1-BABE-82C40036CD52}"/>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714242" y="2637669"/>
            <a:ext cx="914400" cy="914400"/>
          </a:xfrm>
          <a:prstGeom prst="rect">
            <a:avLst/>
          </a:prstGeom>
          <a:solidFill>
            <a:schemeClr val="tx1">
              <a:lumMod val="65000"/>
              <a:lumOff val="35000"/>
            </a:schemeClr>
          </a:solidFill>
        </p:spPr>
      </p:pic>
      <p:sp>
        <p:nvSpPr>
          <p:cNvPr id="16" name="Rectangle 15">
            <a:extLst>
              <a:ext uri="{FF2B5EF4-FFF2-40B4-BE49-F238E27FC236}">
                <a16:creationId xmlns:a16="http://schemas.microsoft.com/office/drawing/2014/main" xmlns="" id="{0205D03F-D15E-45CB-A5F8-0FF438AF9CB7}"/>
              </a:ext>
            </a:extLst>
          </p:cNvPr>
          <p:cNvSpPr/>
          <p:nvPr/>
        </p:nvSpPr>
        <p:spPr>
          <a:xfrm>
            <a:off x="8106179" y="2453003"/>
            <a:ext cx="372218" cy="369332"/>
          </a:xfrm>
          <a:prstGeom prst="rect">
            <a:avLst/>
          </a:prstGeom>
        </p:spPr>
        <p:txBody>
          <a:bodyPr wrap="none">
            <a:spAutoFit/>
          </a:bodyPr>
          <a:lstStyle/>
          <a:p>
            <a:r>
              <a:rPr lang="en-US" dirty="0">
                <a:solidFill>
                  <a:schemeClr val="bg1"/>
                </a:solidFill>
              </a:rPr>
              <a:t>-1</a:t>
            </a:r>
          </a:p>
        </p:txBody>
      </p:sp>
      <p:sp>
        <p:nvSpPr>
          <p:cNvPr id="17" name="Rectangle 16">
            <a:extLst>
              <a:ext uri="{FF2B5EF4-FFF2-40B4-BE49-F238E27FC236}">
                <a16:creationId xmlns:a16="http://schemas.microsoft.com/office/drawing/2014/main" xmlns="" id="{5D07889B-41BD-4C92-9BFB-2A0771FB22B2}"/>
              </a:ext>
            </a:extLst>
          </p:cNvPr>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26" name="Oval 25">
            <a:extLst>
              <a:ext uri="{FF2B5EF4-FFF2-40B4-BE49-F238E27FC236}">
                <a16:creationId xmlns:a16="http://schemas.microsoft.com/office/drawing/2014/main" xmlns="" id="{D4D91960-D93B-4E12-AA8C-30798BCEDE45}"/>
              </a:ext>
            </a:extLst>
          </p:cNvPr>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7" name="Oval 26">
            <a:extLst>
              <a:ext uri="{FF2B5EF4-FFF2-40B4-BE49-F238E27FC236}">
                <a16:creationId xmlns:a16="http://schemas.microsoft.com/office/drawing/2014/main" xmlns="" id="{2B0F42C3-69BB-4133-B9DB-D3AD8DECDD21}"/>
              </a:ext>
            </a:extLst>
          </p:cNvPr>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descr="fractal_C.png">
            <a:extLst>
              <a:ext uri="{FF2B5EF4-FFF2-40B4-BE49-F238E27FC236}">
                <a16:creationId xmlns:a16="http://schemas.microsoft.com/office/drawing/2014/main" xmlns="" id="{15C39FCE-03F7-44C3-BA56-2779EAA97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33" name="Rectangle 32">
            <a:extLst>
              <a:ext uri="{FF2B5EF4-FFF2-40B4-BE49-F238E27FC236}">
                <a16:creationId xmlns:a16="http://schemas.microsoft.com/office/drawing/2014/main" xmlns="" id="{52EC9876-825D-45A4-B0CC-9B8C59035887}"/>
              </a:ext>
            </a:extLst>
          </p:cNvPr>
          <p:cNvSpPr/>
          <p:nvPr/>
        </p:nvSpPr>
        <p:spPr>
          <a:xfrm>
            <a:off x="7887999" y="4175561"/>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86350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03695"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866642" y="1356778"/>
            <a:ext cx="914400" cy="914400"/>
          </a:xfrm>
          <a:prstGeom prst="rect">
            <a:avLst/>
          </a:prstGeom>
          <a:solidFill>
            <a:schemeClr val="tx1">
              <a:lumMod val="65000"/>
              <a:lumOff val="35000"/>
            </a:schemeClr>
          </a:solidFill>
        </p:spPr>
      </p:pic>
      <p:sp>
        <p:nvSpPr>
          <p:cNvPr id="26" name="Rectangle 25"/>
          <p:cNvSpPr/>
          <p:nvPr/>
        </p:nvSpPr>
        <p:spPr>
          <a:xfrm>
            <a:off x="8183686" y="2453003"/>
            <a:ext cx="372218" cy="369332"/>
          </a:xfrm>
          <a:prstGeom prst="rect">
            <a:avLst/>
          </a:prstGeom>
        </p:spPr>
        <p:txBody>
          <a:bodyPr wrap="none">
            <a:spAutoFit/>
          </a:bodyPr>
          <a:lstStyle/>
          <a:p>
            <a:r>
              <a:rPr lang="en-US" dirty="0">
                <a:solidFill>
                  <a:schemeClr val="bg1"/>
                </a:solidFill>
              </a:rPr>
              <a:t>-1</a:t>
            </a:r>
          </a:p>
        </p:txBody>
      </p:sp>
      <p:sp>
        <p:nvSpPr>
          <p:cNvPr id="27" name="Rectangle 26"/>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31" name="Oval 30"/>
          <p:cNvSpPr/>
          <p:nvPr/>
        </p:nvSpPr>
        <p:spPr>
          <a:xfrm>
            <a:off x="6115246" y="363920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830997"/>
          </a:xfrm>
          <a:prstGeom prst="rect">
            <a:avLst/>
          </a:prstGeom>
        </p:spPr>
        <p:txBody>
          <a:bodyPr wrap="square">
            <a:spAutoFit/>
          </a:bodyPr>
          <a:lstStyle/>
          <a:p>
            <a:r>
              <a:rPr lang="en-US" sz="1600" dirty="0"/>
              <a:t>On this example decision, if the left door had been activated</a:t>
            </a:r>
            <a:r>
              <a:rPr lang="en-US" sz="1600"/>
              <a:t>, only the </a:t>
            </a:r>
            <a:r>
              <a:rPr lang="en-US" sz="1600" dirty="0"/>
              <a:t>gold alien would have been encountered.</a:t>
            </a:r>
          </a:p>
        </p:txBody>
      </p:sp>
      <p:pic>
        <p:nvPicPr>
          <p:cNvPr id="13" name="Picture 12" descr="fractal_C.png">
            <a:extLst>
              <a:ext uri="{FF2B5EF4-FFF2-40B4-BE49-F238E27FC236}">
                <a16:creationId xmlns:a16="http://schemas.microsoft.com/office/drawing/2014/main" xmlns="" id="{6068A893-0410-4538-9DF8-7D394D04F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14" name="Rectangle 13">
            <a:extLst>
              <a:ext uri="{FF2B5EF4-FFF2-40B4-BE49-F238E27FC236}">
                <a16:creationId xmlns:a16="http://schemas.microsoft.com/office/drawing/2014/main" xmlns="" id="{A1936CEA-93D6-4DF6-92B8-0F297A9450C3}"/>
              </a:ext>
            </a:extLst>
          </p:cNvPr>
          <p:cNvSpPr/>
          <p:nvPr/>
        </p:nvSpPr>
        <p:spPr>
          <a:xfrm>
            <a:off x="7670781" y="4313073"/>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36032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Lastly, for each choice, you will only have 3.5 seconds to decide. If you fail to decide in that time, for that decision, you will lose 3 minerals.</a:t>
            </a:r>
          </a:p>
          <a:p>
            <a:r>
              <a:rPr lang="en-US" dirty="0"/>
              <a:t>You will need to pass a quiz on the instructions to begin the task.</a:t>
            </a:r>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TotalTime>
  <Words>854</Words>
  <Application>Microsoft Macintosh PowerPoint</Application>
  <PresentationFormat>On-screen Show (4:3)</PresentationFormat>
  <Paragraphs>48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31</cp:revision>
  <dcterms:created xsi:type="dcterms:W3CDTF">2020-06-24T14:01:09Z</dcterms:created>
  <dcterms:modified xsi:type="dcterms:W3CDTF">2020-09-28T09:57:19Z</dcterms:modified>
</cp:coreProperties>
</file>