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5"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75" d="100"/>
          <a:sy n="75"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22/10/2019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22/10/2019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22/10/2019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22/10/2019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a:latin typeface="+mj-lt"/>
              </a:rPr>
              <a:t>Welcome to the experiment! Thank you for participating. For your participation you will receive at least </a:t>
            </a:r>
            <a:r>
              <a:rPr lang="en-GB" dirty="0" smtClean="0">
                <a:latin typeface="+mj-lt"/>
              </a:rPr>
              <a:t>£3.25 </a:t>
            </a:r>
            <a:r>
              <a:rPr lang="en-GB" dirty="0">
                <a:latin typeface="+mj-lt"/>
              </a:rPr>
              <a:t>with a potential bonus between 0 and </a:t>
            </a:r>
            <a:r>
              <a:rPr lang="en-GB" dirty="0" smtClean="0">
                <a:latin typeface="+mj-lt"/>
              </a:rPr>
              <a:t>£2. </a:t>
            </a: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 minutes</a:t>
            </a:r>
            <a:r>
              <a:rPr lang="en-GB" dirty="0" smtClean="0">
                <a:latin typeface="+mj-lt"/>
              </a:rPr>
              <a:t>. </a:t>
            </a:r>
            <a:endParaRPr lang="en-GB" dirty="0" smtClean="0">
              <a:latin typeface="+mj-lt"/>
            </a:endParaRP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a:latin typeface="+mj-lt"/>
              </a:rPr>
              <a:t>.</a:t>
            </a:r>
            <a:endParaRPr lang="en-GB" b="0" dirty="0" smtClean="0">
              <a:effectLst/>
              <a:latin typeface="+mj-lt"/>
            </a:endParaRPr>
          </a:p>
          <a:p>
            <a:pPr marL="0" indent="0">
              <a:buNone/>
            </a:pPr>
            <a:r>
              <a:rPr lang="en-GB" dirty="0" smtClean="0">
                <a:latin typeface="+mj-lt"/>
              </a:rPr>
              <a:t/>
            </a:r>
            <a:br>
              <a:rPr lang="en-GB" dirty="0" smtClean="0">
                <a:latin typeface="+mj-lt"/>
              </a:rPr>
            </a:b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dirty="0">
                <a:latin typeface="+mj-lt"/>
              </a:rPr>
              <a:t>We’ll now explain how a round works. Each round will have </a:t>
            </a:r>
            <a:r>
              <a:rPr lang="en-GB" b="1" dirty="0" smtClean="0">
                <a:latin typeface="+mj-lt"/>
              </a:rPr>
              <a:t>a </a:t>
            </a:r>
            <a:r>
              <a:rPr lang="en-GB" b="1" dirty="0">
                <a:latin typeface="+mj-lt"/>
              </a:rPr>
              <a:t>key </a:t>
            </a:r>
            <a:r>
              <a:rPr lang="en-GB" b="1" dirty="0" smtClean="0">
                <a:latin typeface="+mj-lt"/>
              </a:rPr>
              <a:t>sequence (the ‘TRAVEL’ sequence) </a:t>
            </a:r>
            <a:r>
              <a:rPr lang="en-GB" dirty="0" smtClean="0">
                <a:latin typeface="+mj-lt"/>
              </a:rPr>
              <a:t>that </a:t>
            </a:r>
            <a:r>
              <a:rPr lang="en-GB" dirty="0">
                <a:latin typeface="+mj-lt"/>
              </a:rPr>
              <a:t>you will need to </a:t>
            </a:r>
            <a:r>
              <a:rPr lang="en-GB" dirty="0" smtClean="0">
                <a:latin typeface="+mj-lt"/>
              </a:rPr>
              <a:t>use to move rightward on the screen as well as a single key (the HARVEST key) that you must press in order to collect points when you are at a tree. </a:t>
            </a:r>
          </a:p>
          <a:p>
            <a:r>
              <a:rPr lang="en-GB" dirty="0" smtClean="0">
                <a:latin typeface="+mj-lt"/>
              </a:rPr>
              <a:t>Prior </a:t>
            </a:r>
            <a:r>
              <a:rPr lang="en-GB" dirty="0" smtClean="0">
                <a:latin typeface="+mj-lt"/>
              </a:rPr>
              <a:t>to </a:t>
            </a:r>
            <a:r>
              <a:rPr lang="en-GB" dirty="0" smtClean="0">
                <a:latin typeface="+mj-lt"/>
              </a:rPr>
              <a:t>each </a:t>
            </a:r>
            <a:r>
              <a:rPr lang="en-GB" dirty="0" smtClean="0">
                <a:latin typeface="+mj-lt"/>
              </a:rPr>
              <a:t>round, you will be informed of </a:t>
            </a:r>
            <a:r>
              <a:rPr lang="en-GB" dirty="0" smtClean="0">
                <a:latin typeface="+mj-lt"/>
              </a:rPr>
              <a:t>the travel sequence </a:t>
            </a:r>
            <a:r>
              <a:rPr lang="en-GB" dirty="0" smtClean="0">
                <a:latin typeface="+mj-lt"/>
              </a:rPr>
              <a:t>and the harvest key for that round.</a:t>
            </a:r>
            <a:endParaRPr lang="en-GB" dirty="0" smtClean="0">
              <a:latin typeface="+mj-lt"/>
            </a:endParaRPr>
          </a:p>
          <a:p>
            <a:r>
              <a:rPr lang="en-GB" dirty="0" smtClean="0">
                <a:latin typeface="+mj-lt"/>
              </a:rPr>
              <a:t>Additionally, during each round, both the TRAVEL sequence and the HARVEST key will be printed on the screen. When traveling, which key you have just pressed will be highlighted in blue.</a:t>
            </a:r>
            <a:endParaRPr lang="en-GB" dirty="0" smtClean="0">
              <a:latin typeface="+mj-lt"/>
            </a:endParaRP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26469"/>
            <a:ext cx="4239406" cy="3263504"/>
          </a:xfrm>
        </p:spPr>
        <p:txBody>
          <a:bodyPr>
            <a:normAutofit fontScale="62500" lnSpcReduction="20000"/>
          </a:bodyPr>
          <a:lstStyle/>
          <a:p>
            <a:r>
              <a:rPr lang="en-GB" dirty="0">
                <a:latin typeface="+mj-lt"/>
              </a:rPr>
              <a:t>Each round will start with you on the left side of the </a:t>
            </a:r>
            <a:r>
              <a:rPr lang="en-GB" dirty="0" smtClean="0">
                <a:latin typeface="+mj-lt"/>
              </a:rPr>
              <a:t>screen </a:t>
            </a:r>
            <a:r>
              <a:rPr lang="en-GB" dirty="0">
                <a:latin typeface="+mj-lt"/>
              </a:rPr>
              <a:t>and a tree some distance </a:t>
            </a:r>
            <a:r>
              <a:rPr lang="en-GB" dirty="0" smtClean="0">
                <a:latin typeface="+mj-lt"/>
              </a:rPr>
              <a:t>ahead of </a:t>
            </a:r>
            <a:r>
              <a:rPr lang="en-GB" dirty="0">
                <a:latin typeface="+mj-lt"/>
              </a:rPr>
              <a:t>you. </a:t>
            </a:r>
            <a:endParaRPr lang="en-GB" dirty="0" smtClean="0">
              <a:latin typeface="+mj-lt"/>
            </a:endParaRPr>
          </a:p>
          <a:p>
            <a:r>
              <a:rPr lang="en-GB" dirty="0" smtClean="0">
                <a:latin typeface="+mj-lt"/>
              </a:rPr>
              <a:t>You </a:t>
            </a:r>
            <a:r>
              <a:rPr lang="en-GB" dirty="0">
                <a:latin typeface="+mj-lt"/>
              </a:rPr>
              <a:t>will need to press the </a:t>
            </a:r>
            <a:r>
              <a:rPr lang="en-GB" b="1" dirty="0">
                <a:latin typeface="+mj-lt"/>
              </a:rPr>
              <a:t>TRAVEL</a:t>
            </a:r>
            <a:r>
              <a:rPr lang="en-GB" dirty="0">
                <a:latin typeface="+mj-lt"/>
              </a:rPr>
              <a:t> sequence to </a:t>
            </a:r>
            <a:r>
              <a:rPr lang="en-GB" b="1" dirty="0">
                <a:latin typeface="+mj-lt"/>
              </a:rPr>
              <a:t>move toward </a:t>
            </a:r>
            <a:r>
              <a:rPr lang="en-GB" dirty="0">
                <a:latin typeface="+mj-lt"/>
              </a:rPr>
              <a:t>the tree. You will have </a:t>
            </a:r>
            <a:r>
              <a:rPr lang="en-GB" dirty="0" smtClean="0">
                <a:latin typeface="+mj-lt"/>
              </a:rPr>
              <a:t>to press </a:t>
            </a:r>
            <a:r>
              <a:rPr lang="en-GB" dirty="0" smtClean="0">
                <a:latin typeface="+mj-lt"/>
              </a:rPr>
              <a:t>the</a:t>
            </a:r>
            <a:r>
              <a:rPr lang="en-GB" dirty="0" smtClean="0">
                <a:latin typeface="+mj-lt"/>
              </a:rPr>
              <a:t> </a:t>
            </a:r>
            <a:r>
              <a:rPr lang="en-GB" dirty="0">
                <a:latin typeface="+mj-lt"/>
              </a:rPr>
              <a:t>keys in the TRAVEL </a:t>
            </a:r>
            <a:r>
              <a:rPr lang="en-GB" dirty="0" smtClean="0">
                <a:latin typeface="+mj-lt"/>
              </a:rPr>
              <a:t>sequence </a:t>
            </a:r>
            <a:r>
              <a:rPr lang="en-GB" dirty="0">
                <a:latin typeface="+mj-lt"/>
              </a:rPr>
              <a:t>in order, possibly many </a:t>
            </a:r>
            <a:r>
              <a:rPr lang="en-GB" dirty="0" smtClean="0">
                <a:latin typeface="+mj-lt"/>
              </a:rPr>
              <a:t>times, </a:t>
            </a:r>
            <a:r>
              <a:rPr lang="en-GB" dirty="0">
                <a:latin typeface="+mj-lt"/>
              </a:rPr>
              <a:t>in order to reach the tree. </a:t>
            </a:r>
            <a:endParaRPr lang="en-GB" dirty="0" smtClean="0">
              <a:latin typeface="+mj-lt"/>
            </a:endParaRPr>
          </a:p>
          <a:p>
            <a:r>
              <a:rPr lang="en-GB" b="0" dirty="0" smtClean="0">
                <a:effectLst/>
                <a:latin typeface="+mj-lt"/>
              </a:rPr>
              <a:t>The </a:t>
            </a:r>
            <a:r>
              <a:rPr lang="en-GB" b="1" dirty="0" smtClean="0">
                <a:effectLst/>
                <a:latin typeface="+mj-lt"/>
              </a:rPr>
              <a:t>speed</a:t>
            </a:r>
            <a:r>
              <a:rPr lang="en-GB" b="0" dirty="0" smtClean="0">
                <a:effectLst/>
                <a:latin typeface="+mj-lt"/>
              </a:rPr>
              <a:t> with which you travel to the tree will depend on </a:t>
            </a:r>
            <a:r>
              <a:rPr lang="en-GB" b="1" dirty="0" smtClean="0">
                <a:effectLst/>
                <a:latin typeface="+mj-lt"/>
              </a:rPr>
              <a:t>how fast you repeatedly enter the sequence</a:t>
            </a:r>
            <a:r>
              <a:rPr lang="en-GB" b="0" dirty="0" smtClean="0">
                <a:effectLst/>
                <a:latin typeface="+mj-lt"/>
              </a:rPr>
              <a:t>.</a:t>
            </a:r>
          </a:p>
          <a:p>
            <a:pPr marL="0" indent="0">
              <a:buNone/>
            </a:pPr>
            <a:r>
              <a:rPr lang="en-GB" dirty="0" smtClean="0"/>
              <a:t/>
            </a:r>
            <a:br>
              <a:rPr lang="en-GB" dirty="0" smtClean="0"/>
            </a:b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a:t>
            </a:r>
            <a:r>
              <a:rPr lang="en-GB" sz="900" dirty="0"/>
              <a:t>ou</a:t>
            </a:r>
            <a:endParaRPr lang="en-GB" sz="900" dirty="0"/>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endParaRPr lang="en-GB" sz="900" dirty="0"/>
          </a:p>
        </p:txBody>
      </p:sp>
      <p:sp>
        <p:nvSpPr>
          <p:cNvPr id="11" name="Rectangle 10"/>
          <p:cNvSpPr/>
          <p:nvPr/>
        </p:nvSpPr>
        <p:spPr>
          <a:xfrm>
            <a:off x="5717029" y="4070391"/>
            <a:ext cx="1933731" cy="507831"/>
          </a:xfrm>
          <a:prstGeom prst="rect">
            <a:avLst/>
          </a:prstGeom>
        </p:spPr>
        <p:txBody>
          <a:bodyPr wrap="square">
            <a:spAutoFit/>
          </a:bodyPr>
          <a:lstStyle/>
          <a:p>
            <a:r>
              <a:rPr lang="en-GB" sz="900" dirty="0"/>
              <a:t>Entering the four-key travel sequence repeatedly will 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lots of points (around </a:t>
            </a:r>
            <a:r>
              <a:rPr lang="en-GB" dirty="0" smtClean="0">
                <a:latin typeface="+mj-lt"/>
              </a:rPr>
              <a:t>100).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a:t>
            </a:r>
            <a:r>
              <a:rPr lang="en-GB" b="1" dirty="0" smtClean="0">
                <a:latin typeface="+mj-lt"/>
              </a:rPr>
              <a:t>the HARVEST </a:t>
            </a:r>
            <a:r>
              <a:rPr lang="en-GB" b="1" dirty="0" smtClean="0">
                <a:latin typeface="+mj-lt"/>
              </a:rPr>
              <a:t>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endParaRPr lang="en-GB" sz="900" dirty="0"/>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endParaRPr lang="en-GB" sz="900" dirty="0">
              <a:solidFill>
                <a:srgbClr val="FF0000"/>
              </a:solidFill>
            </a:endParaRP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endParaRPr lang="en-GB" sz="900" dirty="0">
              <a:solidFill>
                <a:srgbClr val="FF0000"/>
              </a:solidFill>
            </a:endParaRP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a:t>Entering the harvest sequence when you’re at a tree will cause points to fall. </a:t>
            </a:r>
          </a:p>
          <a:p>
            <a:endParaRPr lang="en-GB" sz="900" dirty="0"/>
          </a:p>
          <a:p>
            <a:r>
              <a:rPr lang="en-GB" sz="900" dirty="0"/>
              <a:t>The number of points will tend to decrease with each press.</a:t>
            </a:r>
            <a:endParaRPr lang="en-GB" sz="900" dirty="0"/>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3874733"/>
          </a:xfrm>
        </p:spPr>
        <p:txBody>
          <a:bodyPr>
            <a:normAutofit fontScale="625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sequence</a:t>
            </a:r>
            <a:r>
              <a:rPr lang="en-GB" dirty="0">
                <a:latin typeface="+mj-lt"/>
              </a:rPr>
              <a:t>. </a:t>
            </a:r>
            <a:endParaRPr lang="en-GB" dirty="0" smtClean="0">
              <a:latin typeface="+mj-lt"/>
            </a:endParaRP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tree. </a:t>
            </a:r>
            <a:endParaRPr lang="en-GB" dirty="0" smtClean="0">
              <a:latin typeface="+mj-lt"/>
            </a:endParaRP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high (around 100), but 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endParaRPr lang="en-GB" sz="900" dirty="0"/>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608" y="1561566"/>
            <a:ext cx="8177165" cy="3983017"/>
          </a:xfrm>
        </p:spPr>
        <p:txBody>
          <a:bodyPr>
            <a:normAutofit fontScale="77500" lnSpcReduction="20000"/>
          </a:bodyPr>
          <a:lstStyle/>
          <a:p>
            <a:r>
              <a:rPr lang="en-GB" dirty="0" smtClean="0">
                <a:latin typeface="+mj-lt"/>
              </a:rPr>
              <a:t>For all the rounds, regardless of the keys, please arrange your hands so that your left </a:t>
            </a:r>
            <a:r>
              <a:rPr lang="en-GB" dirty="0" err="1" smtClean="0">
                <a:latin typeface="+mj-lt"/>
              </a:rPr>
              <a:t>pinky</a:t>
            </a:r>
            <a:r>
              <a:rPr lang="en-GB" dirty="0" smtClean="0">
                <a:latin typeface="+mj-lt"/>
              </a:rPr>
              <a:t> is on the ‘A’ key, your left index finger is on the ‘F’ key, your right index finger is on the ‘H’ key, your right middle finger is on the ‘J’ key and your right </a:t>
            </a:r>
            <a:r>
              <a:rPr lang="en-GB" dirty="0" err="1" smtClean="0">
                <a:latin typeface="+mj-lt"/>
              </a:rPr>
              <a:t>pinky</a:t>
            </a:r>
            <a:r>
              <a:rPr lang="en-GB" dirty="0" smtClean="0">
                <a:latin typeface="+mj-lt"/>
              </a:rPr>
              <a:t> is on the ‘l’ key.</a:t>
            </a:r>
            <a:endParaRPr lang="en-GB" b="0" dirty="0" smtClean="0">
              <a:effectLst/>
              <a:latin typeface="+mj-lt"/>
            </a:endParaRPr>
          </a:p>
          <a:p>
            <a:r>
              <a:rPr lang="en-GB" dirty="0">
                <a:latin typeface="+mj-lt"/>
              </a:rPr>
              <a:t>For this </a:t>
            </a:r>
            <a:r>
              <a:rPr lang="en-GB" dirty="0" smtClean="0">
                <a:latin typeface="+mj-lt"/>
              </a:rPr>
              <a:t>round, </a:t>
            </a:r>
            <a:r>
              <a:rPr lang="en-GB" dirty="0">
                <a:latin typeface="+mj-lt"/>
              </a:rPr>
              <a:t>the TRAVEL </a:t>
            </a:r>
            <a:r>
              <a:rPr lang="en-GB" dirty="0" smtClean="0">
                <a:latin typeface="+mj-lt"/>
              </a:rPr>
              <a:t>sequenc</a:t>
            </a:r>
            <a:r>
              <a:rPr lang="en-GB" dirty="0" smtClean="0">
                <a:latin typeface="+mj-lt"/>
              </a:rPr>
              <a:t>e is composed of</a:t>
            </a:r>
            <a:r>
              <a:rPr lang="en-GB" dirty="0" smtClean="0">
                <a:latin typeface="+mj-lt"/>
              </a:rPr>
              <a:t> pressing </a:t>
            </a:r>
            <a:r>
              <a:rPr lang="en-GB" dirty="0" smtClean="0">
                <a:latin typeface="+mj-lt"/>
              </a:rPr>
              <a:t>‘A’ 8 times, followed by pressing ‘L’ 2 times, followed by pressing ‘F’ 2 times, followed by  pressing ‘L’ 2 times. This sequence will be printed on the screen, and as you travel, the last key you pressed will turn blue.</a:t>
            </a:r>
            <a:endParaRPr lang="en-GB" dirty="0" smtClean="0">
              <a:latin typeface="+mj-lt"/>
            </a:endParaRPr>
          </a:p>
          <a:p>
            <a:r>
              <a:rPr lang="en-GB" dirty="0" smtClean="0">
                <a:latin typeface="+mj-lt"/>
              </a:rPr>
              <a:t>The </a:t>
            </a:r>
            <a:r>
              <a:rPr lang="en-GB" dirty="0">
                <a:latin typeface="+mj-lt"/>
              </a:rPr>
              <a:t>HARVEST </a:t>
            </a:r>
            <a:r>
              <a:rPr lang="en-GB" dirty="0" smtClean="0">
                <a:latin typeface="+mj-lt"/>
              </a:rPr>
              <a:t>key will be ‘J’. To </a:t>
            </a:r>
            <a:r>
              <a:rPr lang="en-GB" dirty="0">
                <a:latin typeface="+mj-lt"/>
              </a:rPr>
              <a:t>collect points when you are at a tree, you will need to press </a:t>
            </a:r>
            <a:r>
              <a:rPr lang="en-GB" dirty="0" smtClean="0">
                <a:latin typeface="+mj-lt"/>
              </a:rPr>
              <a:t>this repeatedly.</a:t>
            </a:r>
          </a:p>
          <a:p>
            <a:r>
              <a:rPr lang="en-GB" dirty="0" smtClean="0">
                <a:latin typeface="+mj-lt"/>
              </a:rPr>
              <a:t>When </a:t>
            </a:r>
            <a:r>
              <a:rPr lang="en-GB" dirty="0">
                <a:latin typeface="+mj-lt"/>
              </a:rPr>
              <a:t>you are ready to begin, press </a:t>
            </a:r>
            <a:r>
              <a:rPr lang="en-GB" dirty="0"/>
              <a:t>NEXT</a:t>
            </a:r>
            <a:r>
              <a:rPr lang="en-GB" dirty="0" smtClean="0">
                <a:latin typeface="+mj-lt"/>
              </a:rPr>
              <a:t>.</a:t>
            </a:r>
            <a:br>
              <a:rPr lang="en-GB" dirty="0" smtClean="0">
                <a:latin typeface="+mj-lt"/>
              </a:rPr>
            </a:br>
            <a:r>
              <a:rPr lang="en-GB" dirty="0" smtClean="0"/>
              <a:t/>
            </a:r>
            <a:br>
              <a:rPr lang="en-GB" dirty="0" smtClean="0"/>
            </a:br>
            <a:endParaRPr lang="en-GB" dirty="0"/>
          </a:p>
        </p:txBody>
      </p:sp>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899" y="1256966"/>
            <a:ext cx="7848601" cy="4295838"/>
          </a:xfrm>
        </p:spPr>
        <p:txBody>
          <a:bodyPr>
            <a:normAutofit/>
          </a:bodyPr>
          <a:lstStyle/>
          <a:p>
            <a:r>
              <a:rPr lang="en-GB" sz="1950" dirty="0">
                <a:latin typeface="+mj-lt"/>
              </a:rPr>
              <a:t>Great work.</a:t>
            </a:r>
          </a:p>
          <a:p>
            <a:r>
              <a:rPr lang="en-GB" sz="1950" dirty="0">
                <a:latin typeface="+mj-lt"/>
              </a:rPr>
              <a:t>Before </a:t>
            </a:r>
            <a:r>
              <a:rPr lang="en-GB" sz="1950" dirty="0">
                <a:latin typeface="+mj-lt"/>
              </a:rPr>
              <a:t>each round you will be informed of the TRAVEL and HARVEST sequences. These may be different between the different rounds. </a:t>
            </a:r>
          </a:p>
          <a:p>
            <a:pPr lvl="1"/>
            <a:r>
              <a:rPr lang="en-GB" sz="1950" dirty="0">
                <a:latin typeface="+mj-lt"/>
              </a:rPr>
              <a:t>The </a:t>
            </a:r>
            <a:r>
              <a:rPr lang="en-GB" sz="1950" dirty="0">
                <a:latin typeface="+mj-lt"/>
              </a:rPr>
              <a:t>HARVEST key </a:t>
            </a:r>
            <a:r>
              <a:rPr lang="en-GB" sz="1950" dirty="0">
                <a:latin typeface="+mj-lt"/>
              </a:rPr>
              <a:t>will always be </a:t>
            </a:r>
            <a:r>
              <a:rPr lang="en-GB" sz="1950" dirty="0">
                <a:latin typeface="+mj-lt"/>
              </a:rPr>
              <a:t>J.</a:t>
            </a:r>
            <a:endParaRPr lang="en-GB" sz="1950" dirty="0">
              <a:latin typeface="+mj-lt"/>
            </a:endParaRPr>
          </a:p>
          <a:p>
            <a:pPr lvl="1"/>
            <a:r>
              <a:rPr lang="en-GB" sz="1950" dirty="0">
                <a:latin typeface="+mj-lt"/>
              </a:rPr>
              <a:t>The </a:t>
            </a:r>
            <a:r>
              <a:rPr lang="en-GB" sz="1950" dirty="0">
                <a:latin typeface="+mj-lt"/>
              </a:rPr>
              <a:t>TRAVEL </a:t>
            </a:r>
            <a:r>
              <a:rPr lang="en-GB" sz="1950" dirty="0">
                <a:latin typeface="+mj-lt"/>
              </a:rPr>
              <a:t>sequence will sometimes </a:t>
            </a:r>
            <a:r>
              <a:rPr lang="en-GB" sz="1950" dirty="0">
                <a:latin typeface="+mj-lt"/>
              </a:rPr>
              <a:t>be what you just did –  A (x8) -&gt; L (x2) -&gt; F(x2) -&gt; H (x2)</a:t>
            </a:r>
            <a:endParaRPr lang="en-GB" sz="1950" dirty="0">
              <a:latin typeface="+mj-lt"/>
            </a:endParaRPr>
          </a:p>
          <a:p>
            <a:pPr lvl="1"/>
            <a:r>
              <a:rPr lang="en-GB" sz="1950" dirty="0">
                <a:latin typeface="+mj-lt"/>
              </a:rPr>
              <a:t>Other times the </a:t>
            </a:r>
            <a:r>
              <a:rPr lang="en-GB" sz="1950" dirty="0"/>
              <a:t>TRAVEL</a:t>
            </a:r>
            <a:r>
              <a:rPr lang="en-GB" sz="1950" dirty="0">
                <a:latin typeface="+mj-lt"/>
              </a:rPr>
              <a:t> </a:t>
            </a:r>
            <a:r>
              <a:rPr lang="en-GB" sz="1950" dirty="0">
                <a:latin typeface="+mj-lt"/>
              </a:rPr>
              <a:t>sequence will be </a:t>
            </a:r>
            <a:r>
              <a:rPr lang="en-GB" sz="1950" dirty="0"/>
              <a:t>–  </a:t>
            </a:r>
            <a:r>
              <a:rPr lang="en-GB" sz="1950" dirty="0"/>
              <a:t> </a:t>
            </a:r>
            <a:r>
              <a:rPr lang="en-GB" sz="1950" dirty="0"/>
              <a:t>(x8) -&gt; L (x2) -&gt; F(x2) -&gt; H (x2)</a:t>
            </a:r>
          </a:p>
          <a:p>
            <a:endParaRPr lang="en-GB" dirty="0">
              <a:latin typeface="+mj-lt"/>
            </a:endParaRPr>
          </a:p>
        </p:txBody>
      </p:sp>
    </p:spTree>
    <p:extLst>
      <p:ext uri="{BB962C8B-B14F-4D97-AF65-F5344CB8AC3E}">
        <p14:creationId xmlns:p14="http://schemas.microsoft.com/office/powerpoint/2010/main" val="34801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a:t>
            </a:r>
            <a:r>
              <a:rPr lang="en-GB" sz="1950" dirty="0">
                <a:latin typeface="+mj-lt"/>
              </a:rPr>
              <a:t>round </a:t>
            </a:r>
            <a:r>
              <a:rPr lang="en-GB" sz="1950" dirty="0">
                <a:latin typeface="+mj-lt"/>
              </a:rPr>
              <a:t>in the task will </a:t>
            </a:r>
            <a:r>
              <a:rPr lang="en-GB" sz="1950" dirty="0">
                <a:latin typeface="+mj-lt"/>
              </a:rPr>
              <a:t>last </a:t>
            </a:r>
            <a:r>
              <a:rPr lang="en-GB" sz="1950" dirty="0">
                <a:latin typeface="+mj-lt"/>
              </a:rPr>
              <a:t>90 seconds.</a:t>
            </a:r>
          </a:p>
          <a:p>
            <a:r>
              <a:rPr lang="en-GB" sz="1950" dirty="0">
                <a:latin typeface="+mj-lt"/>
              </a:rPr>
              <a:t>The </a:t>
            </a:r>
            <a:r>
              <a:rPr lang="en-GB" sz="1950" dirty="0">
                <a:latin typeface="+mj-lt"/>
              </a:rPr>
              <a:t>total number of points that you collect in a round will be affected both by how quickly you enter the sequences, as well as how long you decide to harvest from a tree as its points decrease</a:t>
            </a:r>
            <a:r>
              <a:rPr lang="en-GB" sz="1950" dirty="0">
                <a:latin typeface="+mj-lt"/>
              </a:rPr>
              <a:t>.</a:t>
            </a:r>
          </a:p>
          <a:p>
            <a:r>
              <a:rPr lang="en-GB" sz="1950" dirty="0"/>
              <a:t>Before you begin, you will need to pass a quiz on the instructions. </a:t>
            </a:r>
          </a:p>
          <a:p>
            <a:r>
              <a:rPr lang="en-GB" sz="1950" dirty="0"/>
              <a:t>Either answering a question wrong, or answering ‘I don’t know’, will require you to re-read the instructions. However, you will not need to redo the practice round. </a:t>
            </a:r>
          </a:p>
          <a:p>
            <a:r>
              <a:rPr lang="en-GB" sz="1950" dirty="0"/>
              <a:t>Press NEXT to begin the quiz.</a:t>
            </a:r>
            <a:endParaRPr lang="en-GB" sz="1950" dirty="0">
              <a:latin typeface="+mj-lt"/>
            </a:endParaRP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967</Words>
  <Application>Microsoft Office PowerPoint</Application>
  <PresentationFormat>On-screen Show (4:3)</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41</cp:revision>
  <dcterms:created xsi:type="dcterms:W3CDTF">2019-09-24T10:34:36Z</dcterms:created>
  <dcterms:modified xsi:type="dcterms:W3CDTF">2019-10-22T18:28:59Z</dcterms:modified>
</cp:coreProperties>
</file>