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7" r:id="rId8"/>
    <p:sldId id="265" r:id="rId9"/>
    <p:sldId id="263"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3" autoAdjust="0"/>
    <p:restoredTop sz="94660"/>
  </p:normalViewPr>
  <p:slideViewPr>
    <p:cSldViewPr snapToGrid="0">
      <p:cViewPr varScale="1">
        <p:scale>
          <a:sx n="85" d="100"/>
          <a:sy n="85" d="100"/>
        </p:scale>
        <p:origin x="108" y="1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814E929-3373-45CD-AA52-0EA1737F23A4}" type="datetimeFigureOut">
              <a:rPr lang="en-GB" smtClean="0"/>
              <a:t>07/01/2020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2591171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14E929-3373-45CD-AA52-0EA1737F23A4}" type="datetimeFigureOut">
              <a:rPr lang="en-GB" smtClean="0"/>
              <a:t>07/01/2020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392140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14E929-3373-45CD-AA52-0EA1737F23A4}" type="datetimeFigureOut">
              <a:rPr lang="en-GB" smtClean="0"/>
              <a:t>07/01/2020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4224508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14E929-3373-45CD-AA52-0EA1737F23A4}" type="datetimeFigureOut">
              <a:rPr lang="en-GB" smtClean="0"/>
              <a:t>07/01/2020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3563077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814E929-3373-45CD-AA52-0EA1737F23A4}" type="datetimeFigureOut">
              <a:rPr lang="en-GB" smtClean="0"/>
              <a:t>07/01/2020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1909097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14E929-3373-45CD-AA52-0EA1737F23A4}" type="datetimeFigureOut">
              <a:rPr lang="en-GB" smtClean="0"/>
              <a:t>07/01/2020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3519734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14E929-3373-45CD-AA52-0EA1737F23A4}" type="datetimeFigureOut">
              <a:rPr lang="en-GB" smtClean="0"/>
              <a:t>07/01/2020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2213712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814E929-3373-45CD-AA52-0EA1737F23A4}" type="datetimeFigureOut">
              <a:rPr lang="en-GB" smtClean="0"/>
              <a:t>07/01/2020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3022817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14E929-3373-45CD-AA52-0EA1737F23A4}" type="datetimeFigureOut">
              <a:rPr lang="en-GB" smtClean="0"/>
              <a:t>07/01/2020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3293915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814E929-3373-45CD-AA52-0EA1737F23A4}" type="datetimeFigureOut">
              <a:rPr lang="en-GB" smtClean="0"/>
              <a:t>07/01/2020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329802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814E929-3373-45CD-AA52-0EA1737F23A4}" type="datetimeFigureOut">
              <a:rPr lang="en-GB" smtClean="0"/>
              <a:t>07/01/2020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4122353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14E929-3373-45CD-AA52-0EA1737F23A4}" type="datetimeFigureOut">
              <a:rPr lang="en-GB" smtClean="0"/>
              <a:t>07/01/2020</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78B2A0-7DE7-4C8B-94C1-013D8B423B5A}" type="slidenum">
              <a:rPr lang="en-GB" smtClean="0"/>
              <a:t>‹#›</a:t>
            </a:fld>
            <a:endParaRPr lang="en-GB"/>
          </a:p>
        </p:txBody>
      </p:sp>
    </p:spTree>
    <p:extLst>
      <p:ext uri="{BB962C8B-B14F-4D97-AF65-F5344CB8AC3E}">
        <p14:creationId xmlns:p14="http://schemas.microsoft.com/office/powerpoint/2010/main" val="35187799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60858"/>
            <a:ext cx="7886700" cy="5881420"/>
          </a:xfrm>
        </p:spPr>
        <p:txBody>
          <a:bodyPr>
            <a:normAutofit fontScale="70000" lnSpcReduction="20000"/>
          </a:bodyPr>
          <a:lstStyle/>
          <a:p>
            <a:r>
              <a:rPr lang="en-GB" dirty="0">
                <a:latin typeface="+mj-lt"/>
              </a:rPr>
              <a:t>Welcome to the experiment! </a:t>
            </a:r>
            <a:endParaRPr lang="en-GB" dirty="0" smtClean="0">
              <a:latin typeface="+mj-lt"/>
            </a:endParaRPr>
          </a:p>
          <a:p>
            <a:r>
              <a:rPr lang="en-GB" dirty="0" smtClean="0">
                <a:latin typeface="+mj-lt"/>
              </a:rPr>
              <a:t>This experiment will require you to press buttons on your keyboard repeatedly, sometimes with your </a:t>
            </a:r>
            <a:r>
              <a:rPr lang="en-GB" dirty="0" err="1" smtClean="0">
                <a:latin typeface="+mj-lt"/>
              </a:rPr>
              <a:t>pinky</a:t>
            </a:r>
            <a:r>
              <a:rPr lang="en-GB" dirty="0" smtClean="0">
                <a:latin typeface="+mj-lt"/>
              </a:rPr>
              <a:t>, applying varying amounts of physical effort. If you have any history of any sort of hand injury or pain with typing (e.g. which could make either fast button pressing or stretching your hand uncomfortable) please do not complete this task.</a:t>
            </a:r>
          </a:p>
          <a:p>
            <a:r>
              <a:rPr lang="en-GB" dirty="0" smtClean="0">
                <a:latin typeface="+mj-lt"/>
              </a:rPr>
              <a:t>Thank </a:t>
            </a:r>
            <a:r>
              <a:rPr lang="en-GB" dirty="0">
                <a:latin typeface="+mj-lt"/>
              </a:rPr>
              <a:t>you for participating. For your </a:t>
            </a:r>
            <a:r>
              <a:rPr lang="en-GB" dirty="0" smtClean="0">
                <a:latin typeface="+mj-lt"/>
              </a:rPr>
              <a:t>completion of the task, </a:t>
            </a:r>
            <a:r>
              <a:rPr lang="en-GB" dirty="0">
                <a:latin typeface="+mj-lt"/>
              </a:rPr>
              <a:t>you will receive at least </a:t>
            </a:r>
            <a:r>
              <a:rPr lang="en-GB" dirty="0" smtClean="0">
                <a:latin typeface="+mj-lt"/>
              </a:rPr>
              <a:t>£3.25 </a:t>
            </a:r>
            <a:r>
              <a:rPr lang="en-GB" dirty="0">
                <a:latin typeface="+mj-lt"/>
              </a:rPr>
              <a:t>with a potential bonus between 0 and </a:t>
            </a:r>
            <a:r>
              <a:rPr lang="en-GB" dirty="0" smtClean="0">
                <a:latin typeface="+mj-lt"/>
              </a:rPr>
              <a:t>£</a:t>
            </a:r>
            <a:r>
              <a:rPr lang="en-GB" dirty="0" smtClean="0">
                <a:latin typeface="+mj-lt"/>
              </a:rPr>
              <a:t>2.50 </a:t>
            </a:r>
            <a:endParaRPr lang="en-GB" dirty="0" smtClean="0">
              <a:latin typeface="+mj-lt"/>
            </a:endParaRPr>
          </a:p>
          <a:p>
            <a:r>
              <a:rPr lang="en-GB" dirty="0" smtClean="0">
                <a:latin typeface="+mj-lt"/>
              </a:rPr>
              <a:t>Please read the instructions carefully. You will need to pass a quiz before starting the task.</a:t>
            </a:r>
            <a:endParaRPr lang="en-GB" b="0" dirty="0" smtClean="0">
              <a:effectLst/>
              <a:latin typeface="+mj-lt"/>
            </a:endParaRPr>
          </a:p>
          <a:p>
            <a:r>
              <a:rPr lang="en-GB" dirty="0">
                <a:latin typeface="+mj-lt"/>
              </a:rPr>
              <a:t>In this experiment, you will play a game in which you will act as a </a:t>
            </a:r>
            <a:r>
              <a:rPr lang="en-GB" b="1" dirty="0">
                <a:latin typeface="+mj-lt"/>
              </a:rPr>
              <a:t>knight</a:t>
            </a:r>
            <a:r>
              <a:rPr lang="en-GB" dirty="0">
                <a:latin typeface="+mj-lt"/>
              </a:rPr>
              <a:t> that must </a:t>
            </a:r>
            <a:r>
              <a:rPr lang="en-GB" b="1" dirty="0">
                <a:latin typeface="+mj-lt"/>
              </a:rPr>
              <a:t>travel</a:t>
            </a:r>
            <a:r>
              <a:rPr lang="en-GB" dirty="0">
                <a:latin typeface="+mj-lt"/>
              </a:rPr>
              <a:t> between different </a:t>
            </a:r>
            <a:r>
              <a:rPr lang="en-GB" b="1" dirty="0">
                <a:latin typeface="+mj-lt"/>
              </a:rPr>
              <a:t>trees</a:t>
            </a:r>
            <a:r>
              <a:rPr lang="en-GB" dirty="0">
                <a:latin typeface="+mj-lt"/>
              </a:rPr>
              <a:t> in order to </a:t>
            </a:r>
            <a:r>
              <a:rPr lang="en-GB" b="1" dirty="0">
                <a:latin typeface="+mj-lt"/>
              </a:rPr>
              <a:t>collect points</a:t>
            </a:r>
            <a:r>
              <a:rPr lang="en-GB" dirty="0">
                <a:latin typeface="+mj-lt"/>
              </a:rPr>
              <a:t>. You will play </a:t>
            </a:r>
            <a:r>
              <a:rPr lang="en-GB" b="1" dirty="0" smtClean="0">
                <a:latin typeface="+mj-lt"/>
              </a:rPr>
              <a:t>6 </a:t>
            </a:r>
            <a:r>
              <a:rPr lang="en-GB" b="1" dirty="0">
                <a:latin typeface="+mj-lt"/>
              </a:rPr>
              <a:t>rounds </a:t>
            </a:r>
            <a:r>
              <a:rPr lang="en-GB" dirty="0">
                <a:latin typeface="+mj-lt"/>
              </a:rPr>
              <a:t>of the game in total, each </a:t>
            </a:r>
            <a:r>
              <a:rPr lang="en-GB" dirty="0" smtClean="0">
                <a:latin typeface="+mj-lt"/>
              </a:rPr>
              <a:t>lasting about </a:t>
            </a:r>
            <a:r>
              <a:rPr lang="en-GB" b="1" dirty="0" smtClean="0">
                <a:latin typeface="+mj-lt"/>
              </a:rPr>
              <a:t>2.5 minutes</a:t>
            </a:r>
            <a:r>
              <a:rPr lang="en-GB" dirty="0" smtClean="0">
                <a:latin typeface="+mj-lt"/>
              </a:rPr>
              <a:t>. </a:t>
            </a:r>
          </a:p>
          <a:p>
            <a:r>
              <a:rPr lang="en-GB" dirty="0" smtClean="0">
                <a:latin typeface="+mj-lt"/>
              </a:rPr>
              <a:t>In </a:t>
            </a:r>
            <a:r>
              <a:rPr lang="en-GB" dirty="0">
                <a:latin typeface="+mj-lt"/>
              </a:rPr>
              <a:t>each round, </a:t>
            </a:r>
            <a:r>
              <a:rPr lang="en-GB" b="1" dirty="0">
                <a:latin typeface="+mj-lt"/>
              </a:rPr>
              <a:t>your goal will be to collect as many points as you can</a:t>
            </a:r>
            <a:r>
              <a:rPr lang="en-GB" dirty="0">
                <a:latin typeface="+mj-lt"/>
              </a:rPr>
              <a:t>. At the end of the experiment, the </a:t>
            </a:r>
            <a:r>
              <a:rPr lang="en-GB" b="1" dirty="0">
                <a:latin typeface="+mj-lt"/>
              </a:rPr>
              <a:t>computer will pick one round at random </a:t>
            </a:r>
            <a:r>
              <a:rPr lang="en-GB" dirty="0">
                <a:latin typeface="+mj-lt"/>
              </a:rPr>
              <a:t>and your </a:t>
            </a:r>
            <a:r>
              <a:rPr lang="en-GB" b="1" dirty="0">
                <a:latin typeface="+mj-lt"/>
              </a:rPr>
              <a:t>bonus</a:t>
            </a:r>
            <a:r>
              <a:rPr lang="en-GB" dirty="0">
                <a:latin typeface="+mj-lt"/>
              </a:rPr>
              <a:t> will be proportional to the </a:t>
            </a:r>
            <a:r>
              <a:rPr lang="en-GB" b="1" dirty="0">
                <a:latin typeface="+mj-lt"/>
              </a:rPr>
              <a:t>total number of points you collected during that round</a:t>
            </a:r>
            <a:r>
              <a:rPr lang="en-GB" dirty="0" smtClean="0">
                <a:latin typeface="+mj-lt"/>
              </a:rPr>
              <a:t>. </a:t>
            </a:r>
          </a:p>
          <a:p>
            <a:r>
              <a:rPr lang="en-GB" dirty="0" smtClean="0">
                <a:latin typeface="+mj-lt"/>
              </a:rPr>
              <a:t>Specifically, each 12,000 points you collect in that round will correspond to £1 of bonus. </a:t>
            </a:r>
            <a:endParaRPr lang="en-GB" dirty="0">
              <a:latin typeface="+mj-lt"/>
            </a:endParaRPr>
          </a:p>
        </p:txBody>
      </p:sp>
    </p:spTree>
    <p:extLst>
      <p:ext uri="{BB962C8B-B14F-4D97-AF65-F5344CB8AC3E}">
        <p14:creationId xmlns:p14="http://schemas.microsoft.com/office/powerpoint/2010/main" val="21559223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943661"/>
            <a:ext cx="7886700" cy="5233302"/>
          </a:xfrm>
        </p:spPr>
        <p:txBody>
          <a:bodyPr>
            <a:normAutofit fontScale="92500"/>
          </a:bodyPr>
          <a:lstStyle/>
          <a:p>
            <a:r>
              <a:rPr lang="en-GB" dirty="0">
                <a:latin typeface="+mj-lt"/>
              </a:rPr>
              <a:t>We’ll now explain how a round works. </a:t>
            </a:r>
            <a:r>
              <a:rPr lang="en-GB" dirty="0" smtClean="0">
                <a:latin typeface="+mj-lt"/>
              </a:rPr>
              <a:t> In order to travel to a new tree, each round will have a key you must press repeatedly (the ‘</a:t>
            </a:r>
            <a:r>
              <a:rPr lang="en-GB" b="1" dirty="0" smtClean="0">
                <a:latin typeface="+mj-lt"/>
              </a:rPr>
              <a:t>TRAVEL key</a:t>
            </a:r>
            <a:r>
              <a:rPr lang="en-GB" dirty="0" smtClean="0">
                <a:latin typeface="+mj-lt"/>
              </a:rPr>
              <a:t>’), as well as a set of other keys you must persistently hold down (the ‘</a:t>
            </a:r>
            <a:r>
              <a:rPr lang="en-GB" b="1" dirty="0" smtClean="0">
                <a:latin typeface="+mj-lt"/>
              </a:rPr>
              <a:t>hold-down keys</a:t>
            </a:r>
            <a:r>
              <a:rPr lang="en-GB" dirty="0" smtClean="0">
                <a:latin typeface="+mj-lt"/>
              </a:rPr>
              <a:t>’), in order to move rightward on the screen.</a:t>
            </a:r>
          </a:p>
          <a:p>
            <a:endParaRPr lang="en-GB" dirty="0" smtClean="0">
              <a:latin typeface="+mj-lt"/>
            </a:endParaRPr>
          </a:p>
          <a:p>
            <a:r>
              <a:rPr lang="en-GB" dirty="0" smtClean="0">
                <a:latin typeface="+mj-lt"/>
              </a:rPr>
              <a:t>Additionally, each round will have a different key </a:t>
            </a:r>
            <a:r>
              <a:rPr lang="en-GB" b="1" dirty="0"/>
              <a:t>(the ‘</a:t>
            </a:r>
            <a:r>
              <a:rPr lang="en-GB" b="1" dirty="0" smtClean="0"/>
              <a:t>HARVEST key’) </a:t>
            </a:r>
            <a:r>
              <a:rPr lang="en-GB" dirty="0"/>
              <a:t>that you must press repeatedly in order to collect points when you are at a tree. </a:t>
            </a:r>
          </a:p>
          <a:p>
            <a:endParaRPr lang="en-GB" dirty="0" smtClean="0">
              <a:latin typeface="+mj-lt"/>
            </a:endParaRPr>
          </a:p>
          <a:p>
            <a:r>
              <a:rPr lang="en-GB" dirty="0" smtClean="0">
                <a:latin typeface="+mj-lt"/>
              </a:rPr>
              <a:t>Prior to each round, you will be informed of the travel keys and the harvest key for that round.</a:t>
            </a:r>
          </a:p>
        </p:txBody>
      </p:sp>
    </p:spTree>
    <p:extLst>
      <p:ext uri="{BB962C8B-B14F-4D97-AF65-F5344CB8AC3E}">
        <p14:creationId xmlns:p14="http://schemas.microsoft.com/office/powerpoint/2010/main" val="25480463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2869" y="571661"/>
            <a:ext cx="4239406" cy="4235939"/>
          </a:xfrm>
        </p:spPr>
        <p:txBody>
          <a:bodyPr>
            <a:noAutofit/>
          </a:bodyPr>
          <a:lstStyle/>
          <a:p>
            <a:r>
              <a:rPr lang="en-GB" sz="1500" dirty="0">
                <a:latin typeface="+mj-lt"/>
              </a:rPr>
              <a:t>Each round will start with you on the left side of the </a:t>
            </a:r>
            <a:r>
              <a:rPr lang="en-GB" sz="1500" dirty="0" smtClean="0">
                <a:latin typeface="+mj-lt"/>
              </a:rPr>
              <a:t>screen </a:t>
            </a:r>
            <a:r>
              <a:rPr lang="en-GB" sz="1500" dirty="0">
                <a:latin typeface="+mj-lt"/>
              </a:rPr>
              <a:t>and a tree some distance </a:t>
            </a:r>
            <a:r>
              <a:rPr lang="en-GB" sz="1500" dirty="0" smtClean="0">
                <a:latin typeface="+mj-lt"/>
              </a:rPr>
              <a:t>ahead of </a:t>
            </a:r>
            <a:r>
              <a:rPr lang="en-GB" sz="1500" dirty="0">
                <a:latin typeface="+mj-lt"/>
              </a:rPr>
              <a:t>you. </a:t>
            </a:r>
            <a:endParaRPr lang="en-GB" sz="1500" dirty="0" smtClean="0">
              <a:latin typeface="+mj-lt"/>
            </a:endParaRPr>
          </a:p>
          <a:p>
            <a:r>
              <a:rPr lang="en-GB" sz="1500" dirty="0" smtClean="0">
                <a:latin typeface="+mj-lt"/>
              </a:rPr>
              <a:t>In order to travel toward the tree, you will need to repeatedly press the travel key (pressing up and down repeatedly), while steadily holding down the hold-down keys. Which key you must press and which keys you must keep down will change between rounds.</a:t>
            </a:r>
          </a:p>
          <a:p>
            <a:r>
              <a:rPr lang="en-GB" sz="1500" dirty="0" smtClean="0">
                <a:latin typeface="+mj-lt"/>
              </a:rPr>
              <a:t>When you successfully are pressing down the hold-down keys, you will see a floor appear below your character in orange.</a:t>
            </a:r>
          </a:p>
          <a:p>
            <a:r>
              <a:rPr lang="en-GB" sz="1500" dirty="0" smtClean="0">
                <a:latin typeface="+mj-lt"/>
              </a:rPr>
              <a:t>You will need to press the travel key up and down repeatedly in order to move toward the tree. Pressing the travel key will only move you forward if the hold-down keys are also being pressed down (and the floor is visible). These keys should be pressed down once and then held down for the duration of multiple travel key presses.</a:t>
            </a:r>
          </a:p>
          <a:p>
            <a:r>
              <a:rPr lang="en-GB" sz="1500" b="0" dirty="0" smtClean="0">
                <a:effectLst/>
                <a:latin typeface="+mj-lt"/>
              </a:rPr>
              <a:t>The </a:t>
            </a:r>
            <a:r>
              <a:rPr lang="en-GB" sz="1500" b="1" dirty="0" smtClean="0">
                <a:effectLst/>
                <a:latin typeface="+mj-lt"/>
              </a:rPr>
              <a:t>speed</a:t>
            </a:r>
            <a:r>
              <a:rPr lang="en-GB" sz="1500" b="0" dirty="0" smtClean="0">
                <a:effectLst/>
                <a:latin typeface="+mj-lt"/>
              </a:rPr>
              <a:t> with which you travel to the tree will depend on </a:t>
            </a:r>
            <a:r>
              <a:rPr lang="en-GB" sz="1500" b="1" dirty="0" smtClean="0">
                <a:effectLst/>
                <a:latin typeface="+mj-lt"/>
              </a:rPr>
              <a:t>how fast you repeatedly press the travel key while keeping the hold-down keys pressed down. </a:t>
            </a:r>
            <a:endParaRPr lang="en-GB" sz="15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5487" y="1867660"/>
            <a:ext cx="3946161" cy="3136363"/>
          </a:xfrm>
          <a:prstGeom prst="rect">
            <a:avLst/>
          </a:prstGeom>
        </p:spPr>
      </p:pic>
      <p:sp>
        <p:nvSpPr>
          <p:cNvPr id="5" name="Rectangle 4"/>
          <p:cNvSpPr/>
          <p:nvPr/>
        </p:nvSpPr>
        <p:spPr>
          <a:xfrm>
            <a:off x="5306306" y="3480004"/>
            <a:ext cx="393056" cy="253916"/>
          </a:xfrm>
          <a:prstGeom prst="rect">
            <a:avLst/>
          </a:prstGeom>
        </p:spPr>
        <p:txBody>
          <a:bodyPr wrap="none">
            <a:spAutoFit/>
          </a:bodyPr>
          <a:lstStyle/>
          <a:p>
            <a:r>
              <a:rPr lang="en-GB" sz="1050" dirty="0"/>
              <a:t> </a:t>
            </a:r>
            <a:r>
              <a:rPr lang="en-GB" sz="900" dirty="0"/>
              <a:t>You</a:t>
            </a:r>
          </a:p>
        </p:txBody>
      </p:sp>
      <p:cxnSp>
        <p:nvCxnSpPr>
          <p:cNvPr id="7" name="Straight Arrow Connector 6"/>
          <p:cNvCxnSpPr/>
          <p:nvPr/>
        </p:nvCxnSpPr>
        <p:spPr>
          <a:xfrm>
            <a:off x="5927220" y="3792241"/>
            <a:ext cx="497383" cy="15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281818" y="2458799"/>
            <a:ext cx="514885" cy="230832"/>
          </a:xfrm>
          <a:prstGeom prst="rect">
            <a:avLst/>
          </a:prstGeom>
        </p:spPr>
        <p:txBody>
          <a:bodyPr wrap="none">
            <a:spAutoFit/>
          </a:bodyPr>
          <a:lstStyle/>
          <a:p>
            <a:r>
              <a:rPr lang="en-GB" sz="900" dirty="0"/>
              <a:t> A Tree</a:t>
            </a:r>
          </a:p>
        </p:txBody>
      </p:sp>
      <p:sp>
        <p:nvSpPr>
          <p:cNvPr id="11" name="Rectangle 10"/>
          <p:cNvSpPr/>
          <p:nvPr/>
        </p:nvSpPr>
        <p:spPr>
          <a:xfrm>
            <a:off x="5717029" y="4070391"/>
            <a:ext cx="1933731" cy="507831"/>
          </a:xfrm>
          <a:prstGeom prst="rect">
            <a:avLst/>
          </a:prstGeom>
        </p:spPr>
        <p:txBody>
          <a:bodyPr wrap="square">
            <a:spAutoFit/>
          </a:bodyPr>
          <a:lstStyle/>
          <a:p>
            <a:r>
              <a:rPr lang="en-GB" sz="900" dirty="0" smtClean="0"/>
              <a:t>Repeatedly pressing </a:t>
            </a:r>
            <a:r>
              <a:rPr lang="en-GB" sz="900" dirty="0"/>
              <a:t>the </a:t>
            </a:r>
            <a:r>
              <a:rPr lang="en-GB" sz="900" dirty="0" smtClean="0"/>
              <a:t>travel key while holding down the hold-down keys will </a:t>
            </a:r>
            <a:r>
              <a:rPr lang="en-GB" sz="900" dirty="0"/>
              <a:t>move you toward the tree.</a:t>
            </a:r>
          </a:p>
        </p:txBody>
      </p:sp>
    </p:spTree>
    <p:extLst>
      <p:ext uri="{BB962C8B-B14F-4D97-AF65-F5344CB8AC3E}">
        <p14:creationId xmlns:p14="http://schemas.microsoft.com/office/powerpoint/2010/main" val="36185583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627271"/>
            <a:ext cx="4486744" cy="4090737"/>
          </a:xfrm>
        </p:spPr>
        <p:txBody>
          <a:bodyPr>
            <a:normAutofit fontScale="70000" lnSpcReduction="20000"/>
          </a:bodyPr>
          <a:lstStyle/>
          <a:p>
            <a:r>
              <a:rPr lang="en-GB" dirty="0">
                <a:latin typeface="+mj-lt"/>
              </a:rPr>
              <a:t>Once you reach the tree, its top will turn yellow. </a:t>
            </a:r>
            <a:endParaRPr lang="en-GB" dirty="0" smtClean="0">
              <a:latin typeface="+mj-lt"/>
            </a:endParaRPr>
          </a:p>
          <a:p>
            <a:r>
              <a:rPr lang="en-GB" dirty="0" smtClean="0">
                <a:latin typeface="+mj-lt"/>
              </a:rPr>
              <a:t>You </a:t>
            </a:r>
            <a:r>
              <a:rPr lang="en-GB" dirty="0">
                <a:latin typeface="+mj-lt"/>
              </a:rPr>
              <a:t>can then </a:t>
            </a:r>
            <a:r>
              <a:rPr lang="en-GB" b="1" dirty="0">
                <a:latin typeface="+mj-lt"/>
              </a:rPr>
              <a:t>collect points at the tree </a:t>
            </a:r>
            <a:r>
              <a:rPr lang="en-GB" dirty="0">
                <a:latin typeface="+mj-lt"/>
              </a:rPr>
              <a:t>by </a:t>
            </a:r>
            <a:r>
              <a:rPr lang="en-GB" dirty="0" smtClean="0">
                <a:latin typeface="+mj-lt"/>
              </a:rPr>
              <a:t>repeatedly pressing </a:t>
            </a:r>
            <a:r>
              <a:rPr lang="en-GB" dirty="0">
                <a:latin typeface="+mj-lt"/>
              </a:rPr>
              <a:t>the </a:t>
            </a:r>
            <a:r>
              <a:rPr lang="en-GB" b="1" dirty="0">
                <a:latin typeface="+mj-lt"/>
              </a:rPr>
              <a:t>HARVEST </a:t>
            </a:r>
            <a:r>
              <a:rPr lang="en-GB" b="1" dirty="0" smtClean="0">
                <a:latin typeface="+mj-lt"/>
              </a:rPr>
              <a:t>key (you will not need to steadily hold down any keys to harvest)</a:t>
            </a:r>
            <a:r>
              <a:rPr lang="en-GB" dirty="0" smtClean="0">
                <a:latin typeface="+mj-lt"/>
              </a:rPr>
              <a:t>. This will </a:t>
            </a:r>
            <a:r>
              <a:rPr lang="en-GB" dirty="0">
                <a:latin typeface="+mj-lt"/>
              </a:rPr>
              <a:t>cause points (represented as red numbers) to fall from the tree and be collected. </a:t>
            </a:r>
            <a:endParaRPr lang="en-GB" dirty="0" smtClean="0">
              <a:latin typeface="+mj-lt"/>
            </a:endParaRPr>
          </a:p>
          <a:p>
            <a:r>
              <a:rPr lang="en-GB" dirty="0" smtClean="0">
                <a:latin typeface="+mj-lt"/>
              </a:rPr>
              <a:t>At first, </a:t>
            </a:r>
            <a:r>
              <a:rPr lang="en-GB" dirty="0">
                <a:latin typeface="+mj-lt"/>
              </a:rPr>
              <a:t>the tree will give </a:t>
            </a:r>
            <a:r>
              <a:rPr lang="en-GB" dirty="0" smtClean="0">
                <a:latin typeface="+mj-lt"/>
              </a:rPr>
              <a:t>some number of points. However</a:t>
            </a:r>
            <a:r>
              <a:rPr lang="en-GB" dirty="0">
                <a:latin typeface="+mj-lt"/>
              </a:rPr>
              <a:t>, as you press more, the </a:t>
            </a:r>
            <a:r>
              <a:rPr lang="en-GB" b="1" dirty="0">
                <a:latin typeface="+mj-lt"/>
              </a:rPr>
              <a:t>tree will run out of points </a:t>
            </a:r>
            <a:r>
              <a:rPr lang="en-GB" dirty="0">
                <a:latin typeface="+mj-lt"/>
              </a:rPr>
              <a:t>and will give </a:t>
            </a:r>
            <a:r>
              <a:rPr lang="en-GB" dirty="0" smtClean="0">
                <a:latin typeface="+mj-lt"/>
              </a:rPr>
              <a:t>fewer </a:t>
            </a:r>
            <a:r>
              <a:rPr lang="en-GB" dirty="0">
                <a:latin typeface="+mj-lt"/>
              </a:rPr>
              <a:t>and </a:t>
            </a:r>
            <a:r>
              <a:rPr lang="en-GB" b="1" dirty="0" smtClean="0">
                <a:latin typeface="+mj-lt"/>
              </a:rPr>
              <a:t>fewer </a:t>
            </a:r>
            <a:r>
              <a:rPr lang="en-GB" b="1" dirty="0">
                <a:latin typeface="+mj-lt"/>
              </a:rPr>
              <a:t>with each press</a:t>
            </a:r>
            <a:r>
              <a:rPr lang="en-GB" dirty="0">
                <a:latin typeface="+mj-lt"/>
              </a:rPr>
              <a:t>. </a:t>
            </a:r>
            <a:endParaRPr lang="en-GB" dirty="0" smtClean="0">
              <a:latin typeface="+mj-lt"/>
            </a:endParaRPr>
          </a:p>
          <a:p>
            <a:r>
              <a:rPr lang="en-GB" dirty="0" smtClean="0">
                <a:latin typeface="+mj-lt"/>
              </a:rPr>
              <a:t>The </a:t>
            </a:r>
            <a:r>
              <a:rPr lang="en-GB" b="1" dirty="0" smtClean="0">
                <a:latin typeface="+mj-lt"/>
              </a:rPr>
              <a:t>speed</a:t>
            </a:r>
            <a:r>
              <a:rPr lang="en-GB" dirty="0" smtClean="0">
                <a:latin typeface="+mj-lt"/>
              </a:rPr>
              <a:t> with which points fall from the tree will be determined by </a:t>
            </a:r>
            <a:r>
              <a:rPr lang="en-GB" b="1" dirty="0" smtClean="0">
                <a:latin typeface="+mj-lt"/>
              </a:rPr>
              <a:t>how fast you </a:t>
            </a:r>
            <a:r>
              <a:rPr lang="en-GB" dirty="0" smtClean="0">
                <a:latin typeface="+mj-lt"/>
              </a:rPr>
              <a:t>repeatedly </a:t>
            </a:r>
            <a:r>
              <a:rPr lang="en-GB" b="1" dirty="0" smtClean="0">
                <a:latin typeface="+mj-lt"/>
              </a:rPr>
              <a:t>press the HARVEST key</a:t>
            </a:r>
            <a:r>
              <a:rPr lang="en-GB" dirty="0" smtClean="0">
                <a:latin typeface="+mj-lt"/>
              </a:rPr>
              <a:t>.</a:t>
            </a:r>
            <a:r>
              <a:rPr lang="en-GB" dirty="0">
                <a:latin typeface="+mj-lt"/>
              </a:rPr>
              <a:t> </a:t>
            </a:r>
            <a:endParaRPr lang="en-GB" b="0" dirty="0" smtClean="0">
              <a:effectLst/>
              <a:latin typeface="+mj-lt"/>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76471" y="2438125"/>
            <a:ext cx="3627686" cy="2642731"/>
          </a:xfrm>
          <a:prstGeom prst="rect">
            <a:avLst/>
          </a:prstGeom>
        </p:spPr>
      </p:pic>
      <p:sp>
        <p:nvSpPr>
          <p:cNvPr id="5" name="Rectangle 4"/>
          <p:cNvSpPr/>
          <p:nvPr/>
        </p:nvSpPr>
        <p:spPr>
          <a:xfrm>
            <a:off x="7349669" y="2793848"/>
            <a:ext cx="1554488" cy="369332"/>
          </a:xfrm>
          <a:prstGeom prst="rect">
            <a:avLst/>
          </a:prstGeom>
        </p:spPr>
        <p:txBody>
          <a:bodyPr wrap="square">
            <a:spAutoFit/>
          </a:bodyPr>
          <a:lstStyle/>
          <a:p>
            <a:r>
              <a:rPr lang="en-GB" sz="900" dirty="0"/>
              <a:t>The tree’s top will turn yellow when you reach it.</a:t>
            </a:r>
          </a:p>
        </p:txBody>
      </p:sp>
      <p:sp>
        <p:nvSpPr>
          <p:cNvPr id="7" name="Rectangle 6"/>
          <p:cNvSpPr/>
          <p:nvPr/>
        </p:nvSpPr>
        <p:spPr>
          <a:xfrm>
            <a:off x="6824399" y="3704918"/>
            <a:ext cx="441375" cy="230832"/>
          </a:xfrm>
          <a:prstGeom prst="rect">
            <a:avLst/>
          </a:prstGeom>
        </p:spPr>
        <p:txBody>
          <a:bodyPr wrap="square">
            <a:spAutoFit/>
          </a:bodyPr>
          <a:lstStyle/>
          <a:p>
            <a:r>
              <a:rPr lang="en-GB" sz="900" dirty="0">
                <a:solidFill>
                  <a:srgbClr val="FF0000"/>
                </a:solidFill>
              </a:rPr>
              <a:t>100</a:t>
            </a:r>
          </a:p>
        </p:txBody>
      </p:sp>
      <p:sp>
        <p:nvSpPr>
          <p:cNvPr id="8" name="Rectangle 7"/>
          <p:cNvSpPr/>
          <p:nvPr/>
        </p:nvSpPr>
        <p:spPr>
          <a:xfrm>
            <a:off x="6865338" y="3551741"/>
            <a:ext cx="346720" cy="230832"/>
          </a:xfrm>
          <a:prstGeom prst="rect">
            <a:avLst/>
          </a:prstGeom>
        </p:spPr>
        <p:txBody>
          <a:bodyPr wrap="square">
            <a:spAutoFit/>
          </a:bodyPr>
          <a:lstStyle/>
          <a:p>
            <a:r>
              <a:rPr lang="en-GB" sz="900" dirty="0">
                <a:solidFill>
                  <a:srgbClr val="FF0000"/>
                </a:solidFill>
              </a:rPr>
              <a:t>90</a:t>
            </a:r>
          </a:p>
        </p:txBody>
      </p:sp>
      <p:cxnSp>
        <p:nvCxnSpPr>
          <p:cNvPr id="9" name="Straight Arrow Connector 8"/>
          <p:cNvCxnSpPr/>
          <p:nvPr/>
        </p:nvCxnSpPr>
        <p:spPr>
          <a:xfrm>
            <a:off x="6864921" y="3537513"/>
            <a:ext cx="4706" cy="313966"/>
          </a:xfrm>
          <a:prstGeom prst="straightConnector1">
            <a:avLst/>
          </a:prstGeom>
          <a:ln>
            <a:solidFill>
              <a:schemeClr val="accent6"/>
            </a:solidFill>
            <a:tailEnd type="triangle"/>
          </a:ln>
        </p:spPr>
        <p:style>
          <a:lnRef idx="1">
            <a:schemeClr val="dk1"/>
          </a:lnRef>
          <a:fillRef idx="0">
            <a:schemeClr val="dk1"/>
          </a:fillRef>
          <a:effectRef idx="0">
            <a:schemeClr val="dk1"/>
          </a:effectRef>
          <a:fontRef idx="minor">
            <a:schemeClr val="tx1"/>
          </a:fontRef>
        </p:style>
      </p:cxnSp>
      <p:sp>
        <p:nvSpPr>
          <p:cNvPr id="12" name="Rectangle 11"/>
          <p:cNvSpPr/>
          <p:nvPr/>
        </p:nvSpPr>
        <p:spPr>
          <a:xfrm>
            <a:off x="5584651" y="3215570"/>
            <a:ext cx="1190321" cy="1200329"/>
          </a:xfrm>
          <a:prstGeom prst="rect">
            <a:avLst/>
          </a:prstGeom>
        </p:spPr>
        <p:txBody>
          <a:bodyPr wrap="square">
            <a:spAutoFit/>
          </a:bodyPr>
          <a:lstStyle/>
          <a:p>
            <a:r>
              <a:rPr lang="en-GB" sz="900" dirty="0" smtClean="0"/>
              <a:t>Repeatedly entering </a:t>
            </a:r>
            <a:r>
              <a:rPr lang="en-GB" sz="900" dirty="0"/>
              <a:t>the harvest </a:t>
            </a:r>
            <a:r>
              <a:rPr lang="en-GB" sz="900" dirty="0" smtClean="0"/>
              <a:t>key </a:t>
            </a:r>
            <a:r>
              <a:rPr lang="en-GB" sz="900" dirty="0"/>
              <a:t>when you’re at a tree will cause points to fall. </a:t>
            </a:r>
          </a:p>
          <a:p>
            <a:endParaRPr lang="en-GB" sz="900" dirty="0"/>
          </a:p>
          <a:p>
            <a:r>
              <a:rPr lang="en-GB" sz="900" dirty="0"/>
              <a:t>The number of points will tend to decrease with each press.</a:t>
            </a:r>
          </a:p>
        </p:txBody>
      </p:sp>
      <p:sp>
        <p:nvSpPr>
          <p:cNvPr id="13" name="Rectangle 12"/>
          <p:cNvSpPr/>
          <p:nvPr/>
        </p:nvSpPr>
        <p:spPr>
          <a:xfrm>
            <a:off x="6865531" y="3438990"/>
            <a:ext cx="300082" cy="230832"/>
          </a:xfrm>
          <a:prstGeom prst="rect">
            <a:avLst/>
          </a:prstGeom>
        </p:spPr>
        <p:txBody>
          <a:bodyPr wrap="none">
            <a:spAutoFit/>
          </a:bodyPr>
          <a:lstStyle/>
          <a:p>
            <a:r>
              <a:rPr lang="en-GB" sz="900" dirty="0">
                <a:solidFill>
                  <a:srgbClr val="FF0000"/>
                </a:solidFill>
              </a:rPr>
              <a:t>85</a:t>
            </a:r>
            <a:endParaRPr lang="en-GB" sz="900" dirty="0"/>
          </a:p>
        </p:txBody>
      </p:sp>
    </p:spTree>
    <p:extLst>
      <p:ext uri="{BB962C8B-B14F-4D97-AF65-F5344CB8AC3E}">
        <p14:creationId xmlns:p14="http://schemas.microsoft.com/office/powerpoint/2010/main" val="39070033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651335"/>
            <a:ext cx="4408045" cy="4540459"/>
          </a:xfrm>
        </p:spPr>
        <p:txBody>
          <a:bodyPr>
            <a:normAutofit fontScale="70000" lnSpcReduction="20000"/>
          </a:bodyPr>
          <a:lstStyle/>
          <a:p>
            <a:r>
              <a:rPr lang="en-GB" dirty="0" smtClean="0">
                <a:latin typeface="+mj-lt"/>
              </a:rPr>
              <a:t>While at a tree, at </a:t>
            </a:r>
            <a:r>
              <a:rPr lang="en-GB" dirty="0">
                <a:latin typeface="+mj-lt"/>
              </a:rPr>
              <a:t>any point in time, you can choose to </a:t>
            </a:r>
            <a:r>
              <a:rPr lang="en-GB" b="1" dirty="0">
                <a:latin typeface="+mj-lt"/>
              </a:rPr>
              <a:t>leave the tree </a:t>
            </a:r>
            <a:r>
              <a:rPr lang="en-GB" dirty="0">
                <a:latin typeface="+mj-lt"/>
              </a:rPr>
              <a:t>and head to a new tree by </a:t>
            </a:r>
            <a:r>
              <a:rPr lang="en-GB" b="1" dirty="0">
                <a:latin typeface="+mj-lt"/>
              </a:rPr>
              <a:t>entering the TRAVEL </a:t>
            </a:r>
            <a:r>
              <a:rPr lang="en-GB" b="1" dirty="0" smtClean="0">
                <a:latin typeface="+mj-lt"/>
              </a:rPr>
              <a:t>key</a:t>
            </a:r>
            <a:r>
              <a:rPr lang="en-GB" dirty="0" smtClean="0">
                <a:latin typeface="+mj-lt"/>
              </a:rPr>
              <a:t>. </a:t>
            </a:r>
          </a:p>
          <a:p>
            <a:r>
              <a:rPr lang="en-GB" dirty="0" smtClean="0">
                <a:latin typeface="+mj-lt"/>
              </a:rPr>
              <a:t>When </a:t>
            </a:r>
            <a:r>
              <a:rPr lang="en-GB" dirty="0">
                <a:latin typeface="+mj-lt"/>
              </a:rPr>
              <a:t>you do </a:t>
            </a:r>
            <a:r>
              <a:rPr lang="en-GB" dirty="0" smtClean="0">
                <a:latin typeface="+mj-lt"/>
              </a:rPr>
              <a:t>this the current tree will disappear and </a:t>
            </a:r>
            <a:r>
              <a:rPr lang="en-GB" dirty="0">
                <a:latin typeface="+mj-lt"/>
              </a:rPr>
              <a:t>a </a:t>
            </a:r>
            <a:r>
              <a:rPr lang="en-GB" b="1" dirty="0">
                <a:latin typeface="+mj-lt"/>
              </a:rPr>
              <a:t>new tree</a:t>
            </a:r>
            <a:r>
              <a:rPr lang="en-GB" dirty="0">
                <a:latin typeface="+mj-lt"/>
              </a:rPr>
              <a:t> will appear, some distance in front of you</a:t>
            </a:r>
            <a:r>
              <a:rPr lang="en-GB" dirty="0" smtClean="0">
                <a:latin typeface="+mj-lt"/>
              </a:rPr>
              <a:t>.</a:t>
            </a:r>
          </a:p>
          <a:p>
            <a:r>
              <a:rPr lang="en-GB" dirty="0" smtClean="0">
                <a:latin typeface="+mj-lt"/>
              </a:rPr>
              <a:t>You </a:t>
            </a:r>
            <a:r>
              <a:rPr lang="en-GB" dirty="0">
                <a:latin typeface="+mj-lt"/>
              </a:rPr>
              <a:t>will then repeat the process of traveling to this new </a:t>
            </a:r>
            <a:r>
              <a:rPr lang="en-GB" dirty="0" smtClean="0">
                <a:latin typeface="+mj-lt"/>
              </a:rPr>
              <a:t>tree</a:t>
            </a:r>
            <a:r>
              <a:rPr lang="en-GB" dirty="0">
                <a:latin typeface="+mj-lt"/>
              </a:rPr>
              <a:t> </a:t>
            </a:r>
            <a:r>
              <a:rPr lang="en-GB" dirty="0" smtClean="0">
                <a:latin typeface="+mj-lt"/>
              </a:rPr>
              <a:t>by pressing down the hold-down keys and repeatedly pressing up and down the travel-key.</a:t>
            </a:r>
          </a:p>
          <a:p>
            <a:r>
              <a:rPr lang="en-GB" dirty="0" smtClean="0">
                <a:latin typeface="+mj-lt"/>
              </a:rPr>
              <a:t>When </a:t>
            </a:r>
            <a:r>
              <a:rPr lang="en-GB" dirty="0">
                <a:latin typeface="+mj-lt"/>
              </a:rPr>
              <a:t>you harvest from a</a:t>
            </a:r>
            <a:r>
              <a:rPr lang="en-GB" dirty="0" smtClean="0">
                <a:latin typeface="+mj-lt"/>
              </a:rPr>
              <a:t> </a:t>
            </a:r>
            <a:r>
              <a:rPr lang="en-GB" dirty="0">
                <a:latin typeface="+mj-lt"/>
              </a:rPr>
              <a:t>new tree, its points will at first be </a:t>
            </a:r>
            <a:r>
              <a:rPr lang="en-GB" dirty="0" smtClean="0">
                <a:latin typeface="+mj-lt"/>
              </a:rPr>
              <a:t>high, but </a:t>
            </a:r>
            <a:r>
              <a:rPr lang="en-GB" dirty="0">
                <a:latin typeface="+mj-lt"/>
              </a:rPr>
              <a:t>will gradually decrease with more presses</a:t>
            </a:r>
            <a:r>
              <a:rPr lang="en-GB" dirty="0" smtClean="0">
                <a:latin typeface="+mj-lt"/>
              </a:rPr>
              <a:t>.</a:t>
            </a:r>
          </a:p>
          <a:p>
            <a:r>
              <a:rPr lang="en-GB" b="0" dirty="0" smtClean="0">
                <a:effectLst/>
                <a:latin typeface="+mj-lt"/>
              </a:rPr>
              <a:t>This process of traveling to a tree and then harvesting from it until you leave will continue for the entire round.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6695" y="1968128"/>
            <a:ext cx="4040041" cy="3364448"/>
          </a:xfrm>
          <a:prstGeom prst="rect">
            <a:avLst/>
          </a:prstGeom>
        </p:spPr>
      </p:pic>
      <p:sp>
        <p:nvSpPr>
          <p:cNvPr id="5" name="Rectangle 4"/>
          <p:cNvSpPr/>
          <p:nvPr/>
        </p:nvSpPr>
        <p:spPr>
          <a:xfrm>
            <a:off x="6146708" y="3018700"/>
            <a:ext cx="1554488" cy="646331"/>
          </a:xfrm>
          <a:prstGeom prst="rect">
            <a:avLst/>
          </a:prstGeom>
        </p:spPr>
        <p:txBody>
          <a:bodyPr wrap="square">
            <a:spAutoFit/>
          </a:bodyPr>
          <a:lstStyle/>
          <a:p>
            <a:r>
              <a:rPr lang="en-GB" sz="900" dirty="0"/>
              <a:t>After entering the TRAVEL sequence, a new tree will appear, to which you can travel.</a:t>
            </a:r>
          </a:p>
        </p:txBody>
      </p:sp>
    </p:spTree>
    <p:extLst>
      <p:ext uri="{BB962C8B-B14F-4D97-AF65-F5344CB8AC3E}">
        <p14:creationId xmlns:p14="http://schemas.microsoft.com/office/powerpoint/2010/main" val="22552823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5824" y="1019949"/>
            <a:ext cx="4913065" cy="4978515"/>
          </a:xfrm>
        </p:spPr>
        <p:txBody>
          <a:bodyPr>
            <a:normAutofit lnSpcReduction="10000"/>
          </a:bodyPr>
          <a:lstStyle/>
          <a:p>
            <a:r>
              <a:rPr lang="en-GB" sz="1800" dirty="0" smtClean="0">
                <a:latin typeface="+mj-lt"/>
              </a:rPr>
              <a:t>For all the rounds, for a particular travel key, hold-down keys, and harvest key, we will inform you which fingers you should use for each key</a:t>
            </a:r>
            <a:r>
              <a:rPr lang="en-GB" sz="1800" b="1" dirty="0" smtClean="0">
                <a:latin typeface="+mj-lt"/>
              </a:rPr>
              <a:t>. It is very important that you use those particular fingers to press those particular keys.</a:t>
            </a:r>
          </a:p>
          <a:p>
            <a:pPr marL="457200" lvl="1" indent="0">
              <a:buNone/>
            </a:pPr>
            <a:endParaRPr lang="en-GB" sz="1800" b="0" dirty="0" smtClean="0">
              <a:effectLst/>
              <a:latin typeface="+mj-lt"/>
            </a:endParaRPr>
          </a:p>
          <a:p>
            <a:r>
              <a:rPr lang="en-GB" sz="1800" dirty="0" smtClean="0">
                <a:latin typeface="+mj-lt"/>
              </a:rPr>
              <a:t>Let’s try a short practice round, which will last 1 minute. For </a:t>
            </a:r>
            <a:r>
              <a:rPr lang="en-GB" sz="1800" dirty="0">
                <a:latin typeface="+mj-lt"/>
              </a:rPr>
              <a:t>this </a:t>
            </a:r>
            <a:r>
              <a:rPr lang="en-GB" sz="1800" dirty="0" smtClean="0">
                <a:latin typeface="+mj-lt"/>
              </a:rPr>
              <a:t>round, in order to travel, you will need to repeatedly press the ‘F’ key (left index), while keeping the </a:t>
            </a:r>
            <a:r>
              <a:rPr lang="en-GB" sz="1800" b="1" dirty="0" smtClean="0">
                <a:latin typeface="+mj-lt"/>
              </a:rPr>
              <a:t>following keys held-down </a:t>
            </a:r>
            <a:r>
              <a:rPr lang="en-GB" sz="1800" dirty="0" smtClean="0">
                <a:latin typeface="+mj-lt"/>
              </a:rPr>
              <a:t>(see photo on right): ‘9’ (with right middle) ‘0’ (with right ring), ‘M’ (with right thumb).</a:t>
            </a:r>
          </a:p>
          <a:p>
            <a:r>
              <a:rPr lang="en-GB" sz="1800" dirty="0" smtClean="0">
                <a:latin typeface="+mj-lt"/>
              </a:rPr>
              <a:t>To </a:t>
            </a:r>
            <a:r>
              <a:rPr lang="en-GB" sz="1800" dirty="0">
                <a:latin typeface="+mj-lt"/>
              </a:rPr>
              <a:t>HARVEST </a:t>
            </a:r>
            <a:r>
              <a:rPr lang="en-GB" sz="1800" dirty="0" smtClean="0">
                <a:latin typeface="+mj-lt"/>
              </a:rPr>
              <a:t>you will press ‘U’ (right index). To </a:t>
            </a:r>
            <a:r>
              <a:rPr lang="en-GB" sz="1800" dirty="0">
                <a:latin typeface="+mj-lt"/>
              </a:rPr>
              <a:t>collect points when you are at a tree, you will need to press </a:t>
            </a:r>
            <a:r>
              <a:rPr lang="en-GB" sz="1800" dirty="0" smtClean="0">
                <a:latin typeface="+mj-lt"/>
              </a:rPr>
              <a:t>this repeatedly. You will not need to hold down any keys while you press this.</a:t>
            </a:r>
          </a:p>
          <a:p>
            <a:r>
              <a:rPr lang="en-GB" sz="1800" dirty="0" smtClean="0">
                <a:latin typeface="+mj-lt"/>
              </a:rPr>
              <a:t>When </a:t>
            </a:r>
            <a:r>
              <a:rPr lang="en-GB" sz="1800" dirty="0">
                <a:latin typeface="+mj-lt"/>
              </a:rPr>
              <a:t>you are ready to begin, press </a:t>
            </a:r>
            <a:r>
              <a:rPr lang="en-GB" sz="1800" dirty="0"/>
              <a:t>NEXT</a:t>
            </a:r>
            <a:r>
              <a:rPr lang="en-GB" sz="1800" dirty="0" smtClean="0">
                <a:latin typeface="+mj-lt"/>
              </a:rPr>
              <a:t>.</a:t>
            </a:r>
            <a:br>
              <a:rPr lang="en-GB" sz="1800" dirty="0" smtClean="0">
                <a:latin typeface="+mj-lt"/>
              </a:rPr>
            </a:br>
            <a:r>
              <a:rPr lang="en-GB" sz="1800" dirty="0" smtClean="0"/>
              <a:t/>
            </a:r>
            <a:br>
              <a:rPr lang="en-GB" sz="1800" dirty="0" smtClean="0"/>
            </a:br>
            <a:endParaRPr lang="en-GB" sz="1800" dirty="0"/>
          </a:p>
        </p:txBody>
      </p:sp>
      <p:sp>
        <p:nvSpPr>
          <p:cNvPr id="4" name="Rectangle 3"/>
          <p:cNvSpPr/>
          <p:nvPr/>
        </p:nvSpPr>
        <p:spPr>
          <a:xfrm>
            <a:off x="5443644" y="4308385"/>
            <a:ext cx="3229557" cy="1569660"/>
          </a:xfrm>
          <a:prstGeom prst="rect">
            <a:avLst/>
          </a:prstGeom>
        </p:spPr>
        <p:txBody>
          <a:bodyPr wrap="square">
            <a:spAutoFit/>
          </a:bodyPr>
          <a:lstStyle/>
          <a:p>
            <a:r>
              <a:rPr lang="en-GB" sz="1600" dirty="0" smtClean="0"/>
              <a:t>Picture of fingers on hold-down keys to travel for this round. While these keys are held down, with these specific fingers, you can travel by repeatedly tapping the ‘f’ key with your left index.</a:t>
            </a:r>
            <a:endParaRPr lang="en-GB" sz="16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5310902" y="1341665"/>
            <a:ext cx="3495040" cy="2621280"/>
          </a:xfrm>
          <a:prstGeom prst="rect">
            <a:avLst/>
          </a:prstGeom>
        </p:spPr>
      </p:pic>
    </p:spTree>
    <p:extLst>
      <p:ext uri="{BB962C8B-B14F-4D97-AF65-F5344CB8AC3E}">
        <p14:creationId xmlns:p14="http://schemas.microsoft.com/office/powerpoint/2010/main" val="1829194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575" y="1547813"/>
            <a:ext cx="4833513" cy="4154488"/>
          </a:xfrm>
        </p:spPr>
        <p:txBody>
          <a:bodyPr>
            <a:normAutofit/>
          </a:bodyPr>
          <a:lstStyle/>
          <a:p>
            <a:r>
              <a:rPr lang="en-GB" sz="1800" dirty="0" smtClean="0">
                <a:latin typeface="+mj-lt"/>
              </a:rPr>
              <a:t>Let’s practice another round now with the other travel key and hold-down keys.</a:t>
            </a:r>
            <a:endParaRPr lang="en-GB" sz="1800" b="0" dirty="0" smtClean="0">
              <a:effectLst/>
              <a:latin typeface="+mj-lt"/>
            </a:endParaRPr>
          </a:p>
          <a:p>
            <a:r>
              <a:rPr lang="en-GB" sz="1800" dirty="0" smtClean="0">
                <a:latin typeface="+mj-lt"/>
              </a:rPr>
              <a:t>For this round, in order to travel, you will need to repeatedly press the ‘A’ key (left </a:t>
            </a:r>
            <a:r>
              <a:rPr lang="en-GB" sz="1800" dirty="0" err="1" smtClean="0">
                <a:latin typeface="+mj-lt"/>
              </a:rPr>
              <a:t>pinky</a:t>
            </a:r>
            <a:r>
              <a:rPr lang="en-GB" sz="1800" dirty="0" smtClean="0">
                <a:latin typeface="+mj-lt"/>
              </a:rPr>
              <a:t>), while keeping the following keys held-down: ‘E’</a:t>
            </a:r>
            <a:r>
              <a:rPr lang="en-GB" sz="1800" dirty="0">
                <a:latin typeface="+mj-lt"/>
              </a:rPr>
              <a:t> </a:t>
            </a:r>
            <a:r>
              <a:rPr lang="en-GB" sz="1800" dirty="0" smtClean="0">
                <a:latin typeface="+mj-lt"/>
              </a:rPr>
              <a:t>(left middle) ‘T’ (left index), ‘9’ (right middle), ‘0’ (right ring), ‘M’ (right thumb). </a:t>
            </a:r>
          </a:p>
          <a:p>
            <a:r>
              <a:rPr lang="en-GB" sz="1800" dirty="0" smtClean="0">
                <a:latin typeface="+mj-lt"/>
              </a:rPr>
              <a:t>To HARVEST you will again press ‘U’ (right index). To collect points when you are at a tree, you will need to press this repeatedly. You will not need to hold down any other keys.</a:t>
            </a:r>
          </a:p>
          <a:p>
            <a:r>
              <a:rPr lang="en-GB" sz="1800" dirty="0" smtClean="0">
                <a:latin typeface="+mj-lt"/>
              </a:rPr>
              <a:t>When </a:t>
            </a:r>
            <a:r>
              <a:rPr lang="en-GB" sz="1800" dirty="0">
                <a:latin typeface="+mj-lt"/>
              </a:rPr>
              <a:t>you are ready to begin, press </a:t>
            </a:r>
            <a:r>
              <a:rPr lang="en-GB" sz="1800" dirty="0"/>
              <a:t>NEXT</a:t>
            </a:r>
            <a:r>
              <a:rPr lang="en-GB" sz="1800" dirty="0" smtClean="0">
                <a:latin typeface="+mj-lt"/>
              </a:rPr>
              <a:t>.</a:t>
            </a:r>
            <a:br>
              <a:rPr lang="en-GB" sz="1800" dirty="0" smtClean="0">
                <a:latin typeface="+mj-lt"/>
              </a:rPr>
            </a:br>
            <a:r>
              <a:rPr lang="en-GB" sz="1800" dirty="0" smtClean="0"/>
              <a:t/>
            </a:r>
            <a:br>
              <a:rPr lang="en-GB" sz="1800" dirty="0" smtClean="0"/>
            </a:br>
            <a:endParaRPr lang="en-GB" sz="1800" dirty="0"/>
          </a:p>
        </p:txBody>
      </p:sp>
      <p:sp>
        <p:nvSpPr>
          <p:cNvPr id="2" name="AutoShape 2" descr="Displaying IMG-239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89088" y="1547812"/>
            <a:ext cx="3977099" cy="2982824"/>
          </a:xfrm>
          <a:prstGeom prst="rect">
            <a:avLst/>
          </a:prstGeom>
        </p:spPr>
      </p:pic>
      <p:sp>
        <p:nvSpPr>
          <p:cNvPr id="5" name="Rectangle 4"/>
          <p:cNvSpPr/>
          <p:nvPr/>
        </p:nvSpPr>
        <p:spPr>
          <a:xfrm>
            <a:off x="5460987" y="4683036"/>
            <a:ext cx="3505200" cy="1754326"/>
          </a:xfrm>
          <a:prstGeom prst="rect">
            <a:avLst/>
          </a:prstGeom>
        </p:spPr>
        <p:txBody>
          <a:bodyPr wrap="square">
            <a:spAutoFit/>
          </a:bodyPr>
          <a:lstStyle/>
          <a:p>
            <a:r>
              <a:rPr lang="en-GB" dirty="0"/>
              <a:t>Picture of fingers on hold-down keys to travel for this round. While these keys are held down, with these specific fingers, you can travel by repeatedly tapping the </a:t>
            </a:r>
            <a:r>
              <a:rPr lang="en-GB" dirty="0" smtClean="0"/>
              <a:t>‘a’ key with your left </a:t>
            </a:r>
            <a:r>
              <a:rPr lang="en-GB" dirty="0" err="1" smtClean="0"/>
              <a:t>pinky</a:t>
            </a:r>
            <a:r>
              <a:rPr lang="en-GB" dirty="0" smtClean="0"/>
              <a:t>.</a:t>
            </a:r>
            <a:endParaRPr lang="en-GB" dirty="0"/>
          </a:p>
        </p:txBody>
      </p:sp>
    </p:spTree>
    <p:extLst>
      <p:ext uri="{BB962C8B-B14F-4D97-AF65-F5344CB8AC3E}">
        <p14:creationId xmlns:p14="http://schemas.microsoft.com/office/powerpoint/2010/main" val="1069572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0890" y="368966"/>
            <a:ext cx="5295901" cy="6096554"/>
          </a:xfrm>
        </p:spPr>
        <p:txBody>
          <a:bodyPr>
            <a:noAutofit/>
          </a:bodyPr>
          <a:lstStyle/>
          <a:p>
            <a:r>
              <a:rPr lang="en-GB" sz="1800" dirty="0">
                <a:latin typeface="+mj-lt"/>
              </a:rPr>
              <a:t>Great work</a:t>
            </a:r>
            <a:r>
              <a:rPr lang="en-GB" sz="1800" dirty="0" smtClean="0">
                <a:latin typeface="+mj-lt"/>
              </a:rPr>
              <a:t>.</a:t>
            </a:r>
          </a:p>
          <a:p>
            <a:r>
              <a:rPr lang="en-GB" sz="1800" dirty="0" smtClean="0">
                <a:latin typeface="+mj-lt"/>
              </a:rPr>
              <a:t>You will complete 6 rounds of the task. Each round will take place in a different environment.</a:t>
            </a:r>
          </a:p>
          <a:p>
            <a:r>
              <a:rPr lang="en-GB" sz="1800" b="1" dirty="0" smtClean="0">
                <a:latin typeface="+mj-lt"/>
              </a:rPr>
              <a:t>Environments</a:t>
            </a:r>
            <a:r>
              <a:rPr lang="en-GB" sz="1800" dirty="0" smtClean="0">
                <a:latin typeface="+mj-lt"/>
              </a:rPr>
              <a:t> differ in two ways. </a:t>
            </a:r>
          </a:p>
          <a:p>
            <a:r>
              <a:rPr lang="en-GB" sz="1800" dirty="0" smtClean="0">
                <a:latin typeface="+mj-lt"/>
              </a:rPr>
              <a:t>The first way they differ is in the difficulty of traveling.</a:t>
            </a:r>
          </a:p>
          <a:p>
            <a:pPr lvl="1"/>
            <a:r>
              <a:rPr lang="en-GB" sz="1800" dirty="0"/>
              <a:t>In HARD environments the TRAVEL key will </a:t>
            </a:r>
            <a:r>
              <a:rPr lang="en-GB" sz="1800" dirty="0" smtClean="0"/>
              <a:t>A (</a:t>
            </a:r>
            <a:r>
              <a:rPr lang="en-GB" sz="1800" dirty="0"/>
              <a:t>left </a:t>
            </a:r>
            <a:r>
              <a:rPr lang="en-GB" sz="1800" dirty="0" err="1"/>
              <a:t>pinky</a:t>
            </a:r>
            <a:r>
              <a:rPr lang="en-GB" sz="1800" dirty="0"/>
              <a:t>), </a:t>
            </a:r>
            <a:r>
              <a:rPr lang="en-GB" sz="1800" dirty="0" smtClean="0"/>
              <a:t>with hold-down keys: </a:t>
            </a:r>
            <a:r>
              <a:rPr lang="en-GB" sz="1800" dirty="0"/>
              <a:t>‘E’ (left middle) ‘T’ (left index), ‘9’ (right middle), ‘0’ (right ring), ‘M’ (right thumb). </a:t>
            </a:r>
            <a:endParaRPr lang="en-GB" sz="1800" dirty="0" smtClean="0"/>
          </a:p>
          <a:p>
            <a:pPr lvl="1"/>
            <a:r>
              <a:rPr lang="en-GB" sz="1800" dirty="0" smtClean="0">
                <a:latin typeface="+mj-lt"/>
              </a:rPr>
              <a:t>In EASY</a:t>
            </a:r>
            <a:r>
              <a:rPr lang="en-GB" sz="1800" i="1" dirty="0" smtClean="0"/>
              <a:t> </a:t>
            </a:r>
            <a:r>
              <a:rPr lang="en-GB" sz="1800" dirty="0" smtClean="0"/>
              <a:t>environments</a:t>
            </a:r>
            <a:r>
              <a:rPr lang="en-GB" sz="1800" i="1" dirty="0" smtClean="0"/>
              <a:t>, </a:t>
            </a:r>
            <a:r>
              <a:rPr lang="en-GB" sz="1800" dirty="0" smtClean="0"/>
              <a:t>the </a:t>
            </a:r>
            <a:r>
              <a:rPr lang="en-GB" sz="1800" dirty="0"/>
              <a:t>TRAVEL key will be F (left index), with hold-down keys </a:t>
            </a:r>
            <a:r>
              <a:rPr lang="en-GB" sz="1800" dirty="0" smtClean="0"/>
              <a:t> 9</a:t>
            </a:r>
            <a:r>
              <a:rPr lang="en-GB" sz="1800" dirty="0"/>
              <a:t>, </a:t>
            </a:r>
            <a:r>
              <a:rPr lang="en-GB" sz="1800" dirty="0" smtClean="0"/>
              <a:t>0, M </a:t>
            </a:r>
            <a:r>
              <a:rPr lang="en-GB" sz="1800" dirty="0"/>
              <a:t>(</a:t>
            </a:r>
            <a:r>
              <a:rPr lang="en-GB" sz="1800" dirty="0" smtClean="0"/>
              <a:t>right </a:t>
            </a:r>
            <a:r>
              <a:rPr lang="en-GB" sz="1800" dirty="0"/>
              <a:t>middle, </a:t>
            </a:r>
            <a:r>
              <a:rPr lang="en-GB" sz="1800" dirty="0" smtClean="0"/>
              <a:t>ring, thumb). </a:t>
            </a:r>
          </a:p>
          <a:p>
            <a:pPr lvl="1"/>
            <a:r>
              <a:rPr lang="en-GB" sz="1800" dirty="0" smtClean="0">
                <a:latin typeface="+mj-lt"/>
              </a:rPr>
              <a:t>The harvest key will always be ‘u’.</a:t>
            </a:r>
          </a:p>
          <a:p>
            <a:r>
              <a:rPr lang="en-GB" sz="1800" dirty="0" smtClean="0">
                <a:latin typeface="+mj-lt"/>
              </a:rPr>
              <a:t>The second way they differ is in terms of the point richness of the trees.</a:t>
            </a:r>
          </a:p>
          <a:p>
            <a:pPr lvl="1"/>
            <a:r>
              <a:rPr lang="en-GB" sz="1800" dirty="0" smtClean="0">
                <a:latin typeface="+mj-lt"/>
              </a:rPr>
              <a:t>In HIGH point richness environments, new trees will start out providing around 120 points.</a:t>
            </a:r>
          </a:p>
          <a:p>
            <a:pPr lvl="1"/>
            <a:r>
              <a:rPr lang="en-GB" sz="1800" dirty="0" smtClean="0">
                <a:latin typeface="+mj-lt"/>
              </a:rPr>
              <a:t>In MEDIUM point richness environments, new trees will start out providing around 90 points.</a:t>
            </a:r>
          </a:p>
          <a:p>
            <a:pPr lvl="1"/>
            <a:r>
              <a:rPr lang="en-GB" sz="1800" dirty="0" smtClean="0">
                <a:latin typeface="+mj-lt"/>
              </a:rPr>
              <a:t>In LOW point richness environments, new trees will start out providing around 60 points.</a:t>
            </a:r>
            <a:endParaRPr lang="en-GB" sz="1800" dirty="0">
              <a:latin typeface="+mj-lt"/>
            </a:endParaRPr>
          </a:p>
          <a:p>
            <a:endParaRPr lang="en-GB" sz="1800"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47715" y="673010"/>
            <a:ext cx="2908300" cy="2181225"/>
          </a:xfrm>
          <a:prstGeom prst="rect">
            <a:avLst/>
          </a:prstGeom>
        </p:spPr>
      </p:pic>
      <p:sp>
        <p:nvSpPr>
          <p:cNvPr id="2" name="Rectangle 1"/>
          <p:cNvSpPr/>
          <p:nvPr/>
        </p:nvSpPr>
        <p:spPr>
          <a:xfrm>
            <a:off x="5846115" y="2854235"/>
            <a:ext cx="2908300" cy="830997"/>
          </a:xfrm>
          <a:prstGeom prst="rect">
            <a:avLst/>
          </a:prstGeom>
        </p:spPr>
        <p:txBody>
          <a:bodyPr wrap="square">
            <a:spAutoFit/>
          </a:bodyPr>
          <a:lstStyle/>
          <a:p>
            <a:r>
              <a:rPr lang="en-GB" sz="1200" i="1" dirty="0" smtClean="0"/>
              <a:t>HARD environments - To travel in this type of environment, hold down these keys, with these fingers and repeatedly tap ‘A’ with your left </a:t>
            </a:r>
            <a:r>
              <a:rPr lang="en-GB" sz="1200" i="1" dirty="0" err="1" smtClean="0"/>
              <a:t>pinky</a:t>
            </a:r>
            <a:r>
              <a:rPr lang="en-GB" sz="1200" i="1" dirty="0" smtClean="0"/>
              <a:t>.</a:t>
            </a:r>
            <a:endParaRPr lang="en-GB" dirty="0"/>
          </a:p>
        </p:txBody>
      </p:sp>
      <p:sp>
        <p:nvSpPr>
          <p:cNvPr id="6" name="Rectangle 5"/>
          <p:cNvSpPr/>
          <p:nvPr/>
        </p:nvSpPr>
        <p:spPr>
          <a:xfrm>
            <a:off x="5846115" y="5700087"/>
            <a:ext cx="2908300" cy="830997"/>
          </a:xfrm>
          <a:prstGeom prst="rect">
            <a:avLst/>
          </a:prstGeom>
        </p:spPr>
        <p:txBody>
          <a:bodyPr wrap="square">
            <a:spAutoFit/>
          </a:bodyPr>
          <a:lstStyle/>
          <a:p>
            <a:r>
              <a:rPr lang="en-GB" sz="1200" i="1" dirty="0" smtClean="0"/>
              <a:t>EASY environments keys. To travel in this type of environment, hold down these keys, with these fingers and repeatedly tap ‘F’ with your left index finger.</a:t>
            </a:r>
            <a:endParaRPr lang="en-GB"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6035345" y="3860800"/>
            <a:ext cx="2529840" cy="1604248"/>
          </a:xfrm>
          <a:prstGeom prst="rect">
            <a:avLst/>
          </a:prstGeom>
        </p:spPr>
      </p:pic>
    </p:spTree>
    <p:extLst>
      <p:ext uri="{BB962C8B-B14F-4D97-AF65-F5344CB8AC3E}">
        <p14:creationId xmlns:p14="http://schemas.microsoft.com/office/powerpoint/2010/main" val="3480156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348" y="1819779"/>
            <a:ext cx="8698832" cy="4499809"/>
          </a:xfrm>
        </p:spPr>
        <p:txBody>
          <a:bodyPr>
            <a:noAutofit/>
          </a:bodyPr>
          <a:lstStyle/>
          <a:p>
            <a:r>
              <a:rPr lang="en-GB" sz="1950" dirty="0">
                <a:latin typeface="+mj-lt"/>
              </a:rPr>
              <a:t>Each round in the task will last </a:t>
            </a:r>
            <a:r>
              <a:rPr lang="en-GB" sz="1950" dirty="0" smtClean="0">
                <a:latin typeface="+mj-lt"/>
              </a:rPr>
              <a:t>2.5 minutes.</a:t>
            </a:r>
          </a:p>
          <a:p>
            <a:r>
              <a:rPr lang="en-GB" sz="1950" dirty="0" smtClean="0">
                <a:latin typeface="+mj-lt"/>
              </a:rPr>
              <a:t>Prior to each round, you will be informed as to the type of environment in which the round will take place.</a:t>
            </a:r>
            <a:endParaRPr lang="en-GB" sz="1950" dirty="0">
              <a:latin typeface="+mj-lt"/>
            </a:endParaRPr>
          </a:p>
          <a:p>
            <a:r>
              <a:rPr lang="en-GB" sz="1950" dirty="0">
                <a:latin typeface="+mj-lt"/>
              </a:rPr>
              <a:t>The total number of points that you collect in a round will be affected both by how quickly you </a:t>
            </a:r>
            <a:r>
              <a:rPr lang="en-GB" sz="1950" dirty="0" smtClean="0">
                <a:latin typeface="+mj-lt"/>
              </a:rPr>
              <a:t>press the keys (pressing faster will earn you more points), </a:t>
            </a:r>
            <a:r>
              <a:rPr lang="en-GB" sz="1950" dirty="0">
                <a:latin typeface="+mj-lt"/>
              </a:rPr>
              <a:t>as well as how long you decide to harvest from a tree as its points decrease.</a:t>
            </a:r>
          </a:p>
          <a:p>
            <a:r>
              <a:rPr lang="en-GB" sz="1950" dirty="0">
                <a:latin typeface="+mj-lt"/>
              </a:rPr>
              <a:t>Before you begin, you will need to pass a quiz on the instructions. </a:t>
            </a:r>
          </a:p>
          <a:p>
            <a:r>
              <a:rPr lang="en-GB" sz="1950" dirty="0">
                <a:latin typeface="+mj-lt"/>
              </a:rPr>
              <a:t>Either answering a question wrong, or answering ‘I don’t know’, will require you to re-read the instructions. However, you will not need to </a:t>
            </a:r>
            <a:r>
              <a:rPr lang="en-GB" sz="1950" dirty="0" smtClean="0">
                <a:latin typeface="+mj-lt"/>
              </a:rPr>
              <a:t>re-do </a:t>
            </a:r>
            <a:r>
              <a:rPr lang="en-GB" sz="1950" dirty="0">
                <a:latin typeface="+mj-lt"/>
              </a:rPr>
              <a:t>the practice round. </a:t>
            </a:r>
          </a:p>
          <a:p>
            <a:r>
              <a:rPr lang="en-GB" sz="1950" dirty="0">
                <a:latin typeface="+mj-lt"/>
              </a:rPr>
              <a:t>Press NEXT to begin the quiz.</a:t>
            </a:r>
          </a:p>
        </p:txBody>
      </p:sp>
    </p:spTree>
    <p:extLst>
      <p:ext uri="{BB962C8B-B14F-4D97-AF65-F5344CB8AC3E}">
        <p14:creationId xmlns:p14="http://schemas.microsoft.com/office/powerpoint/2010/main" val="33982863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3053</TotalTime>
  <Words>1610</Words>
  <Application>Microsoft Office PowerPoint</Application>
  <PresentationFormat>On-screen Show (4:3)</PresentationFormat>
  <Paragraphs>67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 Russek</dc:creator>
  <cp:lastModifiedBy>Evan Russek</cp:lastModifiedBy>
  <cp:revision>108</cp:revision>
  <dcterms:created xsi:type="dcterms:W3CDTF">2019-09-24T10:34:36Z</dcterms:created>
  <dcterms:modified xsi:type="dcterms:W3CDTF">2020-01-07T18:01:37Z</dcterms:modified>
</cp:coreProperties>
</file>