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79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2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28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8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4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5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E929-3373-45CD-AA52-0EA1737F23A4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7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latin typeface="+mj-lt"/>
              </a:rPr>
              <a:t>Welcome to the experiment! Thank you for participating. For your participation you will receive at least </a:t>
            </a:r>
            <a:r>
              <a:rPr lang="en-GB" dirty="0" smtClean="0">
                <a:latin typeface="+mj-lt"/>
              </a:rPr>
              <a:t>£3.25 </a:t>
            </a:r>
            <a:r>
              <a:rPr lang="en-GB" dirty="0">
                <a:latin typeface="+mj-lt"/>
              </a:rPr>
              <a:t>with a potential bonus between 0 and </a:t>
            </a:r>
            <a:r>
              <a:rPr lang="en-GB" dirty="0" smtClean="0">
                <a:latin typeface="+mj-lt"/>
              </a:rPr>
              <a:t>£2.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Please read the instructions carefully. You will need to pass a quiz before starting the task.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In this experiment, you will play a game in which you will act as a </a:t>
            </a:r>
            <a:r>
              <a:rPr lang="en-GB" b="1" dirty="0">
                <a:latin typeface="+mj-lt"/>
              </a:rPr>
              <a:t>knight</a:t>
            </a:r>
            <a:r>
              <a:rPr lang="en-GB" dirty="0">
                <a:latin typeface="+mj-lt"/>
              </a:rPr>
              <a:t> that must </a:t>
            </a:r>
            <a:r>
              <a:rPr lang="en-GB" b="1" dirty="0">
                <a:latin typeface="+mj-lt"/>
              </a:rPr>
              <a:t>travel</a:t>
            </a:r>
            <a:r>
              <a:rPr lang="en-GB" dirty="0">
                <a:latin typeface="+mj-lt"/>
              </a:rPr>
              <a:t> between different </a:t>
            </a:r>
            <a:r>
              <a:rPr lang="en-GB" b="1" dirty="0">
                <a:latin typeface="+mj-lt"/>
              </a:rPr>
              <a:t>trees</a:t>
            </a:r>
            <a:r>
              <a:rPr lang="en-GB" dirty="0">
                <a:latin typeface="+mj-lt"/>
              </a:rPr>
              <a:t> in order to </a:t>
            </a:r>
            <a:r>
              <a:rPr lang="en-GB" b="1" dirty="0">
                <a:latin typeface="+mj-lt"/>
              </a:rPr>
              <a:t>collect points</a:t>
            </a:r>
            <a:r>
              <a:rPr lang="en-GB" dirty="0">
                <a:latin typeface="+mj-lt"/>
              </a:rPr>
              <a:t>. You will play </a:t>
            </a:r>
            <a:r>
              <a:rPr lang="en-GB" b="1" dirty="0" smtClean="0">
                <a:latin typeface="+mj-lt"/>
              </a:rPr>
              <a:t>12 </a:t>
            </a:r>
            <a:r>
              <a:rPr lang="en-GB" b="1" dirty="0">
                <a:latin typeface="+mj-lt"/>
              </a:rPr>
              <a:t>rounds </a:t>
            </a:r>
            <a:r>
              <a:rPr lang="en-GB" dirty="0">
                <a:latin typeface="+mj-lt"/>
              </a:rPr>
              <a:t>of the game in total, each lasting </a:t>
            </a:r>
            <a:r>
              <a:rPr lang="en-GB" b="1" dirty="0" smtClean="0">
                <a:latin typeface="+mj-lt"/>
              </a:rPr>
              <a:t>90 seconds</a:t>
            </a:r>
            <a:r>
              <a:rPr lang="en-GB" dirty="0" smtClean="0">
                <a:latin typeface="+mj-lt"/>
              </a:rPr>
              <a:t>. </a:t>
            </a:r>
          </a:p>
          <a:p>
            <a:r>
              <a:rPr lang="en-GB" dirty="0" smtClean="0">
                <a:latin typeface="+mj-lt"/>
              </a:rPr>
              <a:t>In </a:t>
            </a:r>
            <a:r>
              <a:rPr lang="en-GB" dirty="0">
                <a:latin typeface="+mj-lt"/>
              </a:rPr>
              <a:t>each round, </a:t>
            </a:r>
            <a:r>
              <a:rPr lang="en-GB" b="1" dirty="0">
                <a:latin typeface="+mj-lt"/>
              </a:rPr>
              <a:t>your goal will be to collect as many points as you can</a:t>
            </a:r>
            <a:r>
              <a:rPr lang="en-GB" dirty="0">
                <a:latin typeface="+mj-lt"/>
              </a:rPr>
              <a:t>. At the end of the experiment, the </a:t>
            </a:r>
            <a:r>
              <a:rPr lang="en-GB" b="1" dirty="0">
                <a:latin typeface="+mj-lt"/>
              </a:rPr>
              <a:t>computer will pick one round at random </a:t>
            </a:r>
            <a:r>
              <a:rPr lang="en-GB" dirty="0">
                <a:latin typeface="+mj-lt"/>
              </a:rPr>
              <a:t>and your </a:t>
            </a:r>
            <a:r>
              <a:rPr lang="en-GB" b="1" dirty="0">
                <a:latin typeface="+mj-lt"/>
              </a:rPr>
              <a:t>bonus</a:t>
            </a:r>
            <a:r>
              <a:rPr lang="en-GB" dirty="0">
                <a:latin typeface="+mj-lt"/>
              </a:rPr>
              <a:t> will be proportional to the </a:t>
            </a:r>
            <a:r>
              <a:rPr lang="en-GB" b="1" dirty="0">
                <a:latin typeface="+mj-lt"/>
              </a:rPr>
              <a:t>total number of points you collected during that round</a:t>
            </a:r>
            <a:r>
              <a:rPr lang="en-GB" dirty="0">
                <a:latin typeface="+mj-lt"/>
              </a:rPr>
              <a:t>.</a:t>
            </a:r>
            <a:endParaRPr lang="en-GB" b="0" dirty="0" smtClean="0">
              <a:effectLst/>
              <a:latin typeface="+mj-lt"/>
            </a:endParaRP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/>
            </a:r>
            <a:br>
              <a:rPr lang="en-GB" dirty="0" smtClean="0">
                <a:latin typeface="+mj-lt"/>
              </a:rPr>
            </a:b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We’ll now explain how a round works. Each round will have </a:t>
            </a:r>
            <a:r>
              <a:rPr lang="en-GB" b="1" dirty="0">
                <a:latin typeface="+mj-lt"/>
              </a:rPr>
              <a:t>two key sequences </a:t>
            </a:r>
            <a:r>
              <a:rPr lang="en-GB" dirty="0">
                <a:latin typeface="+mj-lt"/>
              </a:rPr>
              <a:t>that you will need to use. Each sequence </a:t>
            </a:r>
            <a:r>
              <a:rPr lang="en-GB" dirty="0" smtClean="0">
                <a:latin typeface="+mj-lt"/>
              </a:rPr>
              <a:t>will </a:t>
            </a:r>
            <a:r>
              <a:rPr lang="en-GB" dirty="0" smtClean="0">
                <a:latin typeface="+mj-lt"/>
              </a:rPr>
              <a:t>be composed </a:t>
            </a:r>
            <a:r>
              <a:rPr lang="en-GB" dirty="0">
                <a:latin typeface="+mj-lt"/>
              </a:rPr>
              <a:t>of </a:t>
            </a:r>
            <a:r>
              <a:rPr lang="en-GB" b="1" dirty="0" smtClean="0">
                <a:latin typeface="+mj-lt"/>
              </a:rPr>
              <a:t>four </a:t>
            </a:r>
            <a:r>
              <a:rPr lang="en-GB" b="1" dirty="0">
                <a:latin typeface="+mj-lt"/>
              </a:rPr>
              <a:t>keyboard keys </a:t>
            </a:r>
            <a:r>
              <a:rPr lang="en-GB" dirty="0">
                <a:latin typeface="+mj-lt"/>
              </a:rPr>
              <a:t>that you must </a:t>
            </a:r>
            <a:r>
              <a:rPr lang="en-GB" dirty="0" smtClean="0">
                <a:latin typeface="+mj-lt"/>
              </a:rPr>
              <a:t>press </a:t>
            </a:r>
            <a:r>
              <a:rPr lang="en-GB" b="1" dirty="0">
                <a:latin typeface="+mj-lt"/>
              </a:rPr>
              <a:t>in order</a:t>
            </a:r>
            <a:r>
              <a:rPr lang="en-GB" dirty="0">
                <a:latin typeface="+mj-lt"/>
              </a:rPr>
              <a:t>, repeatedly.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Pressing </a:t>
            </a:r>
            <a:r>
              <a:rPr lang="en-GB" dirty="0">
                <a:latin typeface="+mj-lt"/>
              </a:rPr>
              <a:t>one sequence (the ‘</a:t>
            </a:r>
            <a:r>
              <a:rPr lang="en-GB" b="1" dirty="0">
                <a:latin typeface="+mj-lt"/>
              </a:rPr>
              <a:t>TRAVEL</a:t>
            </a:r>
            <a:r>
              <a:rPr lang="en-GB" dirty="0">
                <a:latin typeface="+mj-lt"/>
              </a:rPr>
              <a:t>’ sequence) will cause you to </a:t>
            </a:r>
            <a:r>
              <a:rPr lang="en-GB" b="1" dirty="0">
                <a:latin typeface="+mj-lt"/>
              </a:rPr>
              <a:t>move rightward</a:t>
            </a:r>
            <a:r>
              <a:rPr lang="en-GB" dirty="0">
                <a:latin typeface="+mj-lt"/>
              </a:rPr>
              <a:t> on the screen, toward a tree. Pressing the other sequence (the ‘</a:t>
            </a:r>
            <a:r>
              <a:rPr lang="en-GB" b="1" dirty="0">
                <a:latin typeface="+mj-lt"/>
              </a:rPr>
              <a:t>HARVEST</a:t>
            </a:r>
            <a:r>
              <a:rPr lang="en-GB" dirty="0">
                <a:latin typeface="+mj-lt"/>
              </a:rPr>
              <a:t>’ sequence) will cause you to </a:t>
            </a:r>
            <a:r>
              <a:rPr lang="en-GB" b="1" dirty="0" smtClean="0">
                <a:latin typeface="+mj-lt"/>
              </a:rPr>
              <a:t>collect </a:t>
            </a:r>
            <a:r>
              <a:rPr lang="en-GB" b="1" dirty="0">
                <a:latin typeface="+mj-lt"/>
              </a:rPr>
              <a:t>points </a:t>
            </a:r>
            <a:r>
              <a:rPr lang="en-GB" dirty="0">
                <a:latin typeface="+mj-lt"/>
              </a:rPr>
              <a:t>when you are at a tree.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 smtClean="0">
                <a:latin typeface="+mj-lt"/>
              </a:rPr>
              <a:t>Prior to each round, you will be informed of either sequence</a:t>
            </a:r>
            <a:r>
              <a:rPr lang="en-GB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0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254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+mj-lt"/>
              </a:rPr>
              <a:t>Each round will start with you on the left side of the </a:t>
            </a:r>
            <a:r>
              <a:rPr lang="en-GB" dirty="0" smtClean="0">
                <a:latin typeface="+mj-lt"/>
              </a:rPr>
              <a:t>screen </a:t>
            </a:r>
            <a:r>
              <a:rPr lang="en-GB" dirty="0">
                <a:latin typeface="+mj-lt"/>
              </a:rPr>
              <a:t>and a tree some distance </a:t>
            </a:r>
            <a:r>
              <a:rPr lang="en-GB" dirty="0" smtClean="0">
                <a:latin typeface="+mj-lt"/>
              </a:rPr>
              <a:t>ahead of </a:t>
            </a:r>
            <a:r>
              <a:rPr lang="en-GB" dirty="0">
                <a:latin typeface="+mj-lt"/>
              </a:rPr>
              <a:t>you.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You </a:t>
            </a:r>
            <a:r>
              <a:rPr lang="en-GB" dirty="0">
                <a:latin typeface="+mj-lt"/>
              </a:rPr>
              <a:t>will need to press the </a:t>
            </a:r>
            <a:r>
              <a:rPr lang="en-GB" b="1" dirty="0">
                <a:latin typeface="+mj-lt"/>
              </a:rPr>
              <a:t>TRAVEL</a:t>
            </a:r>
            <a:r>
              <a:rPr lang="en-GB" dirty="0">
                <a:latin typeface="+mj-lt"/>
              </a:rPr>
              <a:t> sequence to </a:t>
            </a:r>
            <a:r>
              <a:rPr lang="en-GB" b="1" dirty="0">
                <a:latin typeface="+mj-lt"/>
              </a:rPr>
              <a:t>move toward </a:t>
            </a:r>
            <a:r>
              <a:rPr lang="en-GB" dirty="0">
                <a:latin typeface="+mj-lt"/>
              </a:rPr>
              <a:t>the tree. You will have to enter the four keys in the TRAVEL </a:t>
            </a:r>
            <a:r>
              <a:rPr lang="en-GB" dirty="0" smtClean="0">
                <a:latin typeface="+mj-lt"/>
              </a:rPr>
              <a:t>sequence </a:t>
            </a:r>
            <a:r>
              <a:rPr lang="en-GB" dirty="0">
                <a:latin typeface="+mj-lt"/>
              </a:rPr>
              <a:t>in order, possibly many </a:t>
            </a:r>
            <a:r>
              <a:rPr lang="en-GB" dirty="0" smtClean="0">
                <a:latin typeface="+mj-lt"/>
              </a:rPr>
              <a:t>times, </a:t>
            </a:r>
            <a:r>
              <a:rPr lang="en-GB" dirty="0">
                <a:latin typeface="+mj-lt"/>
              </a:rPr>
              <a:t>in order to reach the tree. </a:t>
            </a:r>
            <a:endParaRPr lang="en-GB" dirty="0" smtClean="0">
              <a:latin typeface="+mj-lt"/>
            </a:endParaRPr>
          </a:p>
          <a:p>
            <a:r>
              <a:rPr lang="en-GB" b="0" dirty="0" smtClean="0">
                <a:effectLst/>
                <a:latin typeface="+mj-lt"/>
              </a:rPr>
              <a:t>The </a:t>
            </a:r>
            <a:r>
              <a:rPr lang="en-GB" b="1" dirty="0" smtClean="0">
                <a:effectLst/>
                <a:latin typeface="+mj-lt"/>
              </a:rPr>
              <a:t>speed</a:t>
            </a:r>
            <a:r>
              <a:rPr lang="en-GB" b="0" dirty="0" smtClean="0">
                <a:effectLst/>
                <a:latin typeface="+mj-lt"/>
              </a:rPr>
              <a:t> with which you travel to the tree will depend on </a:t>
            </a:r>
            <a:r>
              <a:rPr lang="en-GB" b="1" dirty="0" smtClean="0">
                <a:effectLst/>
                <a:latin typeface="+mj-lt"/>
              </a:rPr>
              <a:t>how fast </a:t>
            </a:r>
            <a:r>
              <a:rPr lang="en-GB" b="1" dirty="0" smtClean="0">
                <a:effectLst/>
                <a:latin typeface="+mj-lt"/>
              </a:rPr>
              <a:t>you repeatedly </a:t>
            </a:r>
            <a:r>
              <a:rPr lang="en-GB" b="1" dirty="0" smtClean="0">
                <a:effectLst/>
                <a:latin typeface="+mj-lt"/>
              </a:rPr>
              <a:t>enter the sequence</a:t>
            </a:r>
            <a:r>
              <a:rPr lang="en-GB" b="0" dirty="0" smtClean="0"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16" y="1347213"/>
            <a:ext cx="5261548" cy="4181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5075" y="3497005"/>
            <a:ext cx="450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/>
              <a:t> </a:t>
            </a:r>
            <a:r>
              <a:rPr lang="en-GB" sz="1200" dirty="0"/>
              <a:t>Y</a:t>
            </a:r>
            <a:r>
              <a:rPr lang="en-GB" sz="1200" dirty="0" smtClean="0"/>
              <a:t>ou</a:t>
            </a:r>
            <a:endParaRPr lang="en-GB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902959" y="3913322"/>
            <a:ext cx="663177" cy="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09090" y="2135398"/>
            <a:ext cx="61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 A Tree</a:t>
            </a:r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7622705" y="4284188"/>
            <a:ext cx="2578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Entering the four-key travel sequence repeatedly will move you toward the tree.</a:t>
            </a:r>
          </a:p>
        </p:txBody>
      </p:sp>
    </p:spTree>
    <p:extLst>
      <p:ext uri="{BB962C8B-B14F-4D97-AF65-F5344CB8AC3E}">
        <p14:creationId xmlns:p14="http://schemas.microsoft.com/office/powerpoint/2010/main" val="36185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695"/>
            <a:ext cx="5982325" cy="5454316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+mj-lt"/>
              </a:rPr>
              <a:t>Once you reach the tree, its top will turn yellow.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You </a:t>
            </a:r>
            <a:r>
              <a:rPr lang="en-GB" dirty="0">
                <a:latin typeface="+mj-lt"/>
              </a:rPr>
              <a:t>can then </a:t>
            </a:r>
            <a:r>
              <a:rPr lang="en-GB" b="1" dirty="0">
                <a:latin typeface="+mj-lt"/>
              </a:rPr>
              <a:t>collect points at the tree </a:t>
            </a:r>
            <a:r>
              <a:rPr lang="en-GB" dirty="0">
                <a:latin typeface="+mj-lt"/>
              </a:rPr>
              <a:t>by entering the </a:t>
            </a:r>
            <a:r>
              <a:rPr lang="en-GB" b="1" dirty="0">
                <a:latin typeface="+mj-lt"/>
              </a:rPr>
              <a:t>HARVEST sequence</a:t>
            </a:r>
            <a:r>
              <a:rPr lang="en-GB" dirty="0">
                <a:latin typeface="+mj-lt"/>
              </a:rPr>
              <a:t>. You will need to enter the four keys in HARVEST </a:t>
            </a:r>
            <a:r>
              <a:rPr lang="en-GB" dirty="0" smtClean="0">
                <a:latin typeface="+mj-lt"/>
              </a:rPr>
              <a:t>sequence </a:t>
            </a:r>
            <a:r>
              <a:rPr lang="en-GB" dirty="0">
                <a:latin typeface="+mj-lt"/>
              </a:rPr>
              <a:t>in order, repeatedly. Entering the Harvest sequence will cause points (represented as red numbers) to fall from the tree and be collected.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At first, </a:t>
            </a:r>
            <a:r>
              <a:rPr lang="en-GB" dirty="0">
                <a:latin typeface="+mj-lt"/>
              </a:rPr>
              <a:t>the tree will give lots of points (around </a:t>
            </a:r>
            <a:r>
              <a:rPr lang="en-GB" dirty="0" smtClean="0">
                <a:latin typeface="+mj-lt"/>
              </a:rPr>
              <a:t>100). However</a:t>
            </a:r>
            <a:r>
              <a:rPr lang="en-GB" dirty="0">
                <a:latin typeface="+mj-lt"/>
              </a:rPr>
              <a:t>, as you press more, the </a:t>
            </a:r>
            <a:r>
              <a:rPr lang="en-GB" b="1" dirty="0">
                <a:latin typeface="+mj-lt"/>
              </a:rPr>
              <a:t>tree will run out of points </a:t>
            </a:r>
            <a:r>
              <a:rPr lang="en-GB" dirty="0">
                <a:latin typeface="+mj-lt"/>
              </a:rPr>
              <a:t>and will give </a:t>
            </a:r>
            <a:r>
              <a:rPr lang="en-GB" dirty="0" smtClean="0">
                <a:latin typeface="+mj-lt"/>
              </a:rPr>
              <a:t>fewer </a:t>
            </a:r>
            <a:r>
              <a:rPr lang="en-GB" dirty="0">
                <a:latin typeface="+mj-lt"/>
              </a:rPr>
              <a:t>and </a:t>
            </a:r>
            <a:r>
              <a:rPr lang="en-GB" b="1" dirty="0" smtClean="0">
                <a:latin typeface="+mj-lt"/>
              </a:rPr>
              <a:t>fewer </a:t>
            </a:r>
            <a:r>
              <a:rPr lang="en-GB" b="1" dirty="0">
                <a:latin typeface="+mj-lt"/>
              </a:rPr>
              <a:t>with each press</a:t>
            </a:r>
            <a:r>
              <a:rPr lang="en-GB" dirty="0">
                <a:latin typeface="+mj-lt"/>
              </a:rPr>
              <a:t>. 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The </a:t>
            </a:r>
            <a:r>
              <a:rPr lang="en-GB" b="1" dirty="0" smtClean="0">
                <a:latin typeface="+mj-lt"/>
              </a:rPr>
              <a:t>speed</a:t>
            </a:r>
            <a:r>
              <a:rPr lang="en-GB" dirty="0" smtClean="0">
                <a:latin typeface="+mj-lt"/>
              </a:rPr>
              <a:t> with which points fall from the tree will be determined by </a:t>
            </a:r>
            <a:r>
              <a:rPr lang="en-GB" b="1" dirty="0" smtClean="0">
                <a:latin typeface="+mj-lt"/>
              </a:rPr>
              <a:t>how fast you </a:t>
            </a:r>
            <a:r>
              <a:rPr lang="en-GB" dirty="0" smtClean="0">
                <a:latin typeface="+mj-lt"/>
              </a:rPr>
              <a:t>repeatedly </a:t>
            </a:r>
            <a:r>
              <a:rPr lang="en-GB" b="1" dirty="0" smtClean="0">
                <a:latin typeface="+mj-lt"/>
              </a:rPr>
              <a:t>enter the HARVEST sequence</a:t>
            </a:r>
            <a:r>
              <a:rPr lang="en-GB" dirty="0" smtClean="0">
                <a:latin typeface="+mj-lt"/>
              </a:rPr>
              <a:t>.</a:t>
            </a:r>
            <a:r>
              <a:rPr lang="en-GB" dirty="0">
                <a:latin typeface="+mj-lt"/>
              </a:rPr>
              <a:t> </a:t>
            </a:r>
            <a:endParaRPr lang="en-GB" b="0" dirty="0" smtClean="0"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95" y="2107833"/>
            <a:ext cx="4836914" cy="35236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9558" y="2582130"/>
            <a:ext cx="2072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The tree’s top will turn yellow when you reach it.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9099198" y="3796891"/>
            <a:ext cx="588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100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3784" y="3592654"/>
            <a:ext cx="4622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90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53227" y="3573683"/>
            <a:ext cx="6275" cy="4186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46201" y="3144426"/>
            <a:ext cx="1587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Entering the harvest sequence when you’re at a tree will cause points to fall. </a:t>
            </a:r>
          </a:p>
          <a:p>
            <a:endParaRPr lang="en-GB" sz="1200" dirty="0"/>
          </a:p>
          <a:p>
            <a:r>
              <a:rPr lang="en-GB" sz="1200" dirty="0" smtClean="0"/>
              <a:t>The number of points will tend to decrease with each press.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9154042" y="34423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85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070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780"/>
            <a:ext cx="5877393" cy="516631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latin typeface="+mj-lt"/>
              </a:rPr>
              <a:t>While at a tree, at </a:t>
            </a:r>
            <a:r>
              <a:rPr lang="en-GB" dirty="0">
                <a:latin typeface="+mj-lt"/>
              </a:rPr>
              <a:t>any point in time, you can choose to </a:t>
            </a:r>
            <a:r>
              <a:rPr lang="en-GB" b="1" dirty="0">
                <a:latin typeface="+mj-lt"/>
              </a:rPr>
              <a:t>leave the tree </a:t>
            </a:r>
            <a:r>
              <a:rPr lang="en-GB" dirty="0">
                <a:latin typeface="+mj-lt"/>
              </a:rPr>
              <a:t>and head to a new tree by </a:t>
            </a:r>
            <a:r>
              <a:rPr lang="en-GB" b="1" dirty="0">
                <a:latin typeface="+mj-lt"/>
              </a:rPr>
              <a:t>entering the TRAVEL sequence</a:t>
            </a:r>
            <a:r>
              <a:rPr lang="en-GB" dirty="0">
                <a:latin typeface="+mj-lt"/>
              </a:rPr>
              <a:t>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When </a:t>
            </a:r>
            <a:r>
              <a:rPr lang="en-GB" dirty="0">
                <a:latin typeface="+mj-lt"/>
              </a:rPr>
              <a:t>you do </a:t>
            </a:r>
            <a:r>
              <a:rPr lang="en-GB" dirty="0" smtClean="0">
                <a:latin typeface="+mj-lt"/>
              </a:rPr>
              <a:t>this the current tree will disappear and </a:t>
            </a:r>
            <a:r>
              <a:rPr lang="en-GB" dirty="0">
                <a:latin typeface="+mj-lt"/>
              </a:rPr>
              <a:t>a </a:t>
            </a:r>
            <a:r>
              <a:rPr lang="en-GB" b="1" dirty="0">
                <a:latin typeface="+mj-lt"/>
              </a:rPr>
              <a:t>new tree</a:t>
            </a:r>
            <a:r>
              <a:rPr lang="en-GB" dirty="0">
                <a:latin typeface="+mj-lt"/>
              </a:rPr>
              <a:t> will appear, some distance in front of you</a:t>
            </a:r>
            <a:r>
              <a:rPr lang="en-GB" dirty="0" smtClean="0">
                <a:latin typeface="+mj-lt"/>
              </a:rPr>
              <a:t>.</a:t>
            </a:r>
          </a:p>
          <a:p>
            <a:r>
              <a:rPr lang="en-GB" dirty="0" smtClean="0">
                <a:latin typeface="+mj-lt"/>
              </a:rPr>
              <a:t>You </a:t>
            </a:r>
            <a:r>
              <a:rPr lang="en-GB" dirty="0">
                <a:latin typeface="+mj-lt"/>
              </a:rPr>
              <a:t>will then repeat the process of traveling to this new tree.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When </a:t>
            </a:r>
            <a:r>
              <a:rPr lang="en-GB" dirty="0">
                <a:latin typeface="+mj-lt"/>
              </a:rPr>
              <a:t>you harvest from a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new tree, its points will at first be high (around 100), but will gradually decrease with more presses</a:t>
            </a:r>
            <a:r>
              <a:rPr lang="en-GB" dirty="0" smtClean="0">
                <a:latin typeface="+mj-lt"/>
              </a:rPr>
              <a:t>.</a:t>
            </a:r>
          </a:p>
          <a:p>
            <a:r>
              <a:rPr lang="en-GB" b="0" dirty="0" smtClean="0">
                <a:effectLst/>
                <a:latin typeface="+mj-lt"/>
              </a:rPr>
              <a:t>This process of traveling to a tree and then harvesting from it until you leave will continue for the entire round.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93" y="1481170"/>
            <a:ext cx="5386721" cy="44859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95610" y="2881933"/>
            <a:ext cx="2072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After entering the TRAVEL sequence, a new tree will appear, to which you can travel.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52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1" y="939088"/>
            <a:ext cx="7567863" cy="5310689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+mj-lt"/>
              </a:rPr>
              <a:t>Let’s now </a:t>
            </a:r>
            <a:r>
              <a:rPr lang="en-GB" dirty="0" smtClean="0">
                <a:latin typeface="+mj-lt"/>
              </a:rPr>
              <a:t>complete a practice </a:t>
            </a:r>
            <a:r>
              <a:rPr lang="en-GB" dirty="0">
                <a:latin typeface="+mj-lt"/>
              </a:rPr>
              <a:t>round that will last </a:t>
            </a:r>
            <a:r>
              <a:rPr lang="en-GB" dirty="0" smtClean="0">
                <a:latin typeface="+mj-lt"/>
              </a:rPr>
              <a:t>45 </a:t>
            </a:r>
            <a:r>
              <a:rPr lang="en-GB" dirty="0">
                <a:latin typeface="+mj-lt"/>
              </a:rPr>
              <a:t>seconds. 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For this round the TRAVEL sequence will be Z -&gt; / -&gt; T -&gt; Y. When pressing this, please enter ‘Z’ with your left </a:t>
            </a:r>
            <a:r>
              <a:rPr lang="en-GB" dirty="0" err="1">
                <a:latin typeface="+mj-lt"/>
              </a:rPr>
              <a:t>pinky</a:t>
            </a:r>
            <a:r>
              <a:rPr lang="en-GB" dirty="0">
                <a:latin typeface="+mj-lt"/>
              </a:rPr>
              <a:t>, ‘/’, with your right </a:t>
            </a:r>
            <a:r>
              <a:rPr lang="en-GB" dirty="0" err="1">
                <a:latin typeface="+mj-lt"/>
              </a:rPr>
              <a:t>pinky</a:t>
            </a:r>
            <a:r>
              <a:rPr lang="en-GB" dirty="0">
                <a:latin typeface="+mj-lt"/>
              </a:rPr>
              <a:t>, ‘T’ with your left index finger, and ‘Y’ with your right index finger. To </a:t>
            </a:r>
            <a:r>
              <a:rPr lang="en-GB" dirty="0" smtClean="0">
                <a:latin typeface="+mj-lt"/>
              </a:rPr>
              <a:t>travel, </a:t>
            </a:r>
            <a:r>
              <a:rPr lang="en-GB" dirty="0">
                <a:latin typeface="+mj-lt"/>
              </a:rPr>
              <a:t>you will need to press these </a:t>
            </a:r>
            <a:r>
              <a:rPr lang="en-GB" dirty="0" smtClean="0">
                <a:latin typeface="+mj-lt"/>
              </a:rPr>
              <a:t>keys </a:t>
            </a:r>
            <a:r>
              <a:rPr lang="en-GB" dirty="0">
                <a:latin typeface="+mj-lt"/>
              </a:rPr>
              <a:t>in order, repeatedly.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The HARVEST sequence will be F -&gt; J -&gt; F -&gt; J. Please press </a:t>
            </a:r>
            <a:r>
              <a:rPr lang="en-GB" dirty="0" smtClean="0">
                <a:latin typeface="+mj-lt"/>
              </a:rPr>
              <a:t>‘F’ </a:t>
            </a:r>
            <a:r>
              <a:rPr lang="en-GB" dirty="0">
                <a:latin typeface="+mj-lt"/>
              </a:rPr>
              <a:t>with your left index finger and </a:t>
            </a:r>
            <a:r>
              <a:rPr lang="en-GB" dirty="0" smtClean="0">
                <a:latin typeface="+mj-lt"/>
              </a:rPr>
              <a:t>‘J’ </a:t>
            </a:r>
            <a:r>
              <a:rPr lang="en-GB" dirty="0">
                <a:latin typeface="+mj-lt"/>
              </a:rPr>
              <a:t>with your right index finger. To collect points when you are at a tree, you will need to press these </a:t>
            </a:r>
            <a:r>
              <a:rPr lang="en-GB" dirty="0" smtClean="0">
                <a:latin typeface="+mj-lt"/>
              </a:rPr>
              <a:t>keys in </a:t>
            </a:r>
            <a:r>
              <a:rPr lang="en-GB" dirty="0">
                <a:latin typeface="+mj-lt"/>
              </a:rPr>
              <a:t>order, repeatedly.  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When you are ready to begin, press </a:t>
            </a:r>
            <a:r>
              <a:rPr lang="en-GB" dirty="0"/>
              <a:t>NEXT</a:t>
            </a:r>
            <a:r>
              <a:rPr lang="en-GB" dirty="0" smtClean="0">
                <a:latin typeface="+mj-lt"/>
              </a:rPr>
              <a:t>.</a:t>
            </a:r>
            <a:r>
              <a:rPr lang="en-GB" dirty="0" smtClean="0">
                <a:latin typeface="+mj-lt"/>
              </a:rPr>
              <a:t/>
            </a:r>
            <a:br>
              <a:rPr lang="en-GB" dirty="0" smtClean="0">
                <a:latin typeface="+mj-lt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46864" y="598027"/>
            <a:ext cx="2046368" cy="2728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5393" y="3679155"/>
            <a:ext cx="2090487" cy="2787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90751" y="3198735"/>
            <a:ext cx="2358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+mj-lt"/>
              </a:rPr>
              <a:t>Travel sequence hand position</a:t>
            </a:r>
            <a:endParaRPr lang="en-GB" sz="1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1339" y="6149964"/>
            <a:ext cx="2489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+mj-lt"/>
              </a:rPr>
              <a:t>Harvest sequence hand position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19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95" y="465221"/>
            <a:ext cx="7038474" cy="5727784"/>
          </a:xfrm>
        </p:spPr>
        <p:txBody>
          <a:bodyPr>
            <a:normAutofit fontScale="92500"/>
          </a:bodyPr>
          <a:lstStyle/>
          <a:p>
            <a:r>
              <a:rPr lang="en-GB" sz="2600" dirty="0" smtClean="0">
                <a:latin typeface="+mj-lt"/>
              </a:rPr>
              <a:t>Great work.</a:t>
            </a:r>
          </a:p>
          <a:p>
            <a:r>
              <a:rPr lang="en-GB" sz="2600" dirty="0" smtClean="0">
                <a:latin typeface="+mj-lt"/>
              </a:rPr>
              <a:t>Before </a:t>
            </a:r>
            <a:r>
              <a:rPr lang="en-GB" sz="2600" dirty="0">
                <a:latin typeface="+mj-lt"/>
              </a:rPr>
              <a:t>each round you will be informed of the TRAVEL and HARVEST sequences. These may be different between the different rounds. </a:t>
            </a:r>
          </a:p>
          <a:p>
            <a:pPr lvl="1"/>
            <a:r>
              <a:rPr lang="en-GB" sz="2600" dirty="0">
                <a:latin typeface="+mj-lt"/>
              </a:rPr>
              <a:t>The </a:t>
            </a:r>
            <a:r>
              <a:rPr lang="en-GB" sz="2600" dirty="0" smtClean="0">
                <a:latin typeface="+mj-lt"/>
              </a:rPr>
              <a:t>HARVEST </a:t>
            </a:r>
            <a:r>
              <a:rPr lang="en-GB" sz="2600" dirty="0">
                <a:latin typeface="+mj-lt"/>
              </a:rPr>
              <a:t>sequence will always be F -&gt; J -&gt; F -&gt; J. You should enter this sequence by pressing ‘F’ with your left index finger and ‘J’ with your right index finger.</a:t>
            </a:r>
          </a:p>
          <a:p>
            <a:pPr lvl="1"/>
            <a:r>
              <a:rPr lang="en-GB" sz="2600" dirty="0">
                <a:latin typeface="+mj-lt"/>
              </a:rPr>
              <a:t>The </a:t>
            </a:r>
            <a:r>
              <a:rPr lang="en-GB" sz="2600" dirty="0" smtClean="0">
                <a:latin typeface="+mj-lt"/>
              </a:rPr>
              <a:t>TRAVEL </a:t>
            </a:r>
            <a:r>
              <a:rPr lang="en-GB" sz="2600" dirty="0">
                <a:latin typeface="+mj-lt"/>
              </a:rPr>
              <a:t>sequence will sometimes be D -&gt; K -&gt; D -&gt; K. When you enter this sequence press D with your left middle finger and K with your right middle finger.</a:t>
            </a:r>
          </a:p>
          <a:p>
            <a:pPr lvl="1"/>
            <a:r>
              <a:rPr lang="en-GB" sz="2600" dirty="0">
                <a:latin typeface="+mj-lt"/>
              </a:rPr>
              <a:t>Other times the </a:t>
            </a:r>
            <a:r>
              <a:rPr lang="en-GB" sz="2600" dirty="0"/>
              <a:t>TRAVEL</a:t>
            </a:r>
            <a:r>
              <a:rPr lang="en-GB" sz="2600" dirty="0" smtClean="0">
                <a:latin typeface="+mj-lt"/>
              </a:rPr>
              <a:t> </a:t>
            </a:r>
            <a:r>
              <a:rPr lang="en-GB" sz="2600" dirty="0">
                <a:latin typeface="+mj-lt"/>
              </a:rPr>
              <a:t>sequence will be Z -&gt; / -&gt; T -&gt; Y. When you enter this sequence, press Z with your left </a:t>
            </a:r>
            <a:r>
              <a:rPr lang="en-GB" sz="2600" dirty="0" err="1">
                <a:latin typeface="+mj-lt"/>
              </a:rPr>
              <a:t>pinky</a:t>
            </a:r>
            <a:r>
              <a:rPr lang="en-GB" sz="2600" dirty="0">
                <a:latin typeface="+mj-lt"/>
              </a:rPr>
              <a:t>, / with your right </a:t>
            </a:r>
            <a:r>
              <a:rPr lang="en-GB" sz="2600" dirty="0" err="1">
                <a:latin typeface="+mj-lt"/>
              </a:rPr>
              <a:t>pinky</a:t>
            </a:r>
            <a:r>
              <a:rPr lang="en-GB" sz="2600" dirty="0">
                <a:latin typeface="+mj-lt"/>
              </a:rPr>
              <a:t>, T with your left index finger and Y with your right index finger.</a:t>
            </a: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75460" y="2303581"/>
            <a:ext cx="1728662" cy="2304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15964" y="4550685"/>
            <a:ext cx="1625263" cy="2167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51469" y="173684"/>
            <a:ext cx="1749227" cy="23323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72884" y="4410388"/>
            <a:ext cx="2490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+mj-lt"/>
              </a:rPr>
              <a:t>Travel sequence 1 hand position</a:t>
            </a:r>
            <a:endParaRPr lang="en-GB" sz="1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7349" y="6526457"/>
            <a:ext cx="2490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+mj-lt"/>
              </a:rPr>
              <a:t>Travel sequence 2 hand position</a:t>
            </a:r>
            <a:endParaRPr lang="en-GB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9931" y="2204284"/>
            <a:ext cx="2489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+mj-lt"/>
              </a:rPr>
              <a:t>Harvest sequence hand position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015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4" y="1283371"/>
            <a:ext cx="11598442" cy="5999745"/>
          </a:xfrm>
        </p:spPr>
        <p:txBody>
          <a:bodyPr>
            <a:noAutofit/>
          </a:bodyPr>
          <a:lstStyle/>
          <a:p>
            <a:r>
              <a:rPr lang="en-GB" sz="2600" dirty="0" smtClean="0">
                <a:latin typeface="+mj-lt"/>
              </a:rPr>
              <a:t>Each </a:t>
            </a:r>
            <a:r>
              <a:rPr lang="en-GB" sz="2600" dirty="0">
                <a:latin typeface="+mj-lt"/>
              </a:rPr>
              <a:t>round </a:t>
            </a:r>
            <a:r>
              <a:rPr lang="en-GB" sz="2600" dirty="0" smtClean="0">
                <a:latin typeface="+mj-lt"/>
              </a:rPr>
              <a:t>in the task will </a:t>
            </a:r>
            <a:r>
              <a:rPr lang="en-GB" sz="2600" dirty="0">
                <a:latin typeface="+mj-lt"/>
              </a:rPr>
              <a:t>last </a:t>
            </a:r>
            <a:r>
              <a:rPr lang="en-GB" sz="2600" dirty="0" smtClean="0">
                <a:latin typeface="+mj-lt"/>
              </a:rPr>
              <a:t>90 seconds</a:t>
            </a:r>
            <a:r>
              <a:rPr lang="en-GB" sz="2600" dirty="0" smtClean="0">
                <a:latin typeface="+mj-lt"/>
              </a:rPr>
              <a:t>.</a:t>
            </a:r>
          </a:p>
          <a:p>
            <a:r>
              <a:rPr lang="en-GB" sz="2600" dirty="0" smtClean="0">
                <a:latin typeface="+mj-lt"/>
              </a:rPr>
              <a:t>The </a:t>
            </a:r>
            <a:r>
              <a:rPr lang="en-GB" sz="2600" dirty="0">
                <a:latin typeface="+mj-lt"/>
              </a:rPr>
              <a:t>total number of points that you collect in a round will be affected both by how quickly you enter the sequences, as well as how long you decide to harvest from a tree as its points decrease</a:t>
            </a:r>
            <a:r>
              <a:rPr lang="en-GB" sz="2600" dirty="0" smtClean="0">
                <a:latin typeface="+mj-lt"/>
              </a:rPr>
              <a:t>.</a:t>
            </a:r>
          </a:p>
          <a:p>
            <a:r>
              <a:rPr lang="en-GB" sz="2600" dirty="0"/>
              <a:t>Before you begin, you will need to pass a quiz on the instructions. </a:t>
            </a:r>
          </a:p>
          <a:p>
            <a:r>
              <a:rPr lang="en-GB" sz="2600" dirty="0"/>
              <a:t>Either answering a question wrong, or answering ‘I don’t know’, will require you to re-read the instructions. However, you will not need to redo the practice round. </a:t>
            </a:r>
          </a:p>
          <a:p>
            <a:r>
              <a:rPr lang="en-GB" sz="2600" dirty="0"/>
              <a:t>Press NEXT to begin the quiz.</a:t>
            </a:r>
            <a:endParaRPr lang="en-GB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28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886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Russek</dc:creator>
  <cp:lastModifiedBy>Evan Russek</cp:lastModifiedBy>
  <cp:revision>31</cp:revision>
  <dcterms:created xsi:type="dcterms:W3CDTF">2019-09-24T10:34:36Z</dcterms:created>
  <dcterms:modified xsi:type="dcterms:W3CDTF">2019-09-25T16:31:47Z</dcterms:modified>
</cp:coreProperties>
</file>