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1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7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73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1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81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35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E929-3373-45CD-AA52-0EA1737F23A4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7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latin typeface="+mj-lt"/>
              </a:rPr>
              <a:t>Welcome to the experiment! Thank you for participating. For your participation you will receive at least </a:t>
            </a:r>
            <a:r>
              <a:rPr lang="en-GB" dirty="0" smtClean="0">
                <a:latin typeface="+mj-lt"/>
              </a:rPr>
              <a:t>£2.50 </a:t>
            </a:r>
            <a:r>
              <a:rPr lang="en-GB" dirty="0">
                <a:latin typeface="+mj-lt"/>
              </a:rPr>
              <a:t>with a potential bonus between 0 and </a:t>
            </a:r>
            <a:r>
              <a:rPr lang="en-GB" dirty="0" smtClean="0">
                <a:latin typeface="+mj-lt"/>
              </a:rPr>
              <a:t>£1.25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Please read the instructions carefully. You will need to pass a quiz before starting the task.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In this experiment, you will play a game in which you will act as a </a:t>
            </a:r>
            <a:r>
              <a:rPr lang="en-GB" b="1" dirty="0">
                <a:latin typeface="+mj-lt"/>
              </a:rPr>
              <a:t>knight</a:t>
            </a:r>
            <a:r>
              <a:rPr lang="en-GB" dirty="0">
                <a:latin typeface="+mj-lt"/>
              </a:rPr>
              <a:t> that must </a:t>
            </a:r>
            <a:r>
              <a:rPr lang="en-GB" b="1" dirty="0">
                <a:latin typeface="+mj-lt"/>
              </a:rPr>
              <a:t>travel</a:t>
            </a:r>
            <a:r>
              <a:rPr lang="en-GB" dirty="0">
                <a:latin typeface="+mj-lt"/>
              </a:rPr>
              <a:t> between different </a:t>
            </a:r>
            <a:r>
              <a:rPr lang="en-GB" b="1" dirty="0">
                <a:latin typeface="+mj-lt"/>
              </a:rPr>
              <a:t>trees</a:t>
            </a:r>
            <a:r>
              <a:rPr lang="en-GB" dirty="0">
                <a:latin typeface="+mj-lt"/>
              </a:rPr>
              <a:t> in order to </a:t>
            </a:r>
            <a:r>
              <a:rPr lang="en-GB" b="1" dirty="0">
                <a:latin typeface="+mj-lt"/>
              </a:rPr>
              <a:t>collect points</a:t>
            </a:r>
            <a:r>
              <a:rPr lang="en-GB" dirty="0">
                <a:latin typeface="+mj-lt"/>
              </a:rPr>
              <a:t>. You will play </a:t>
            </a:r>
            <a:r>
              <a:rPr lang="en-GB" b="1" dirty="0" smtClean="0">
                <a:latin typeface="+mj-lt"/>
              </a:rPr>
              <a:t>6 </a:t>
            </a:r>
            <a:r>
              <a:rPr lang="en-GB" b="1" dirty="0">
                <a:latin typeface="+mj-lt"/>
              </a:rPr>
              <a:t>rounds </a:t>
            </a:r>
            <a:r>
              <a:rPr lang="en-GB" dirty="0">
                <a:latin typeface="+mj-lt"/>
              </a:rPr>
              <a:t>of the game in total, each </a:t>
            </a:r>
            <a:r>
              <a:rPr lang="en-GB" dirty="0" smtClean="0">
                <a:latin typeface="+mj-lt"/>
              </a:rPr>
              <a:t>lasting about </a:t>
            </a:r>
            <a:r>
              <a:rPr lang="en-GB" b="1" dirty="0" smtClean="0">
                <a:latin typeface="+mj-lt"/>
              </a:rPr>
              <a:t>2 minutes</a:t>
            </a:r>
            <a:r>
              <a:rPr lang="en-GB" dirty="0" smtClean="0">
                <a:latin typeface="+mj-lt"/>
              </a:rPr>
              <a:t>. </a:t>
            </a:r>
          </a:p>
          <a:p>
            <a:r>
              <a:rPr lang="en-GB" dirty="0" smtClean="0">
                <a:latin typeface="+mj-lt"/>
              </a:rPr>
              <a:t>In </a:t>
            </a:r>
            <a:r>
              <a:rPr lang="en-GB" dirty="0">
                <a:latin typeface="+mj-lt"/>
              </a:rPr>
              <a:t>each round, </a:t>
            </a:r>
            <a:r>
              <a:rPr lang="en-GB" b="1" dirty="0">
                <a:latin typeface="+mj-lt"/>
              </a:rPr>
              <a:t>your goal will be to collect as many points as you can</a:t>
            </a:r>
            <a:r>
              <a:rPr lang="en-GB" dirty="0">
                <a:latin typeface="+mj-lt"/>
              </a:rPr>
              <a:t>. At the end of the experiment, the </a:t>
            </a:r>
            <a:r>
              <a:rPr lang="en-GB" b="1" dirty="0">
                <a:latin typeface="+mj-lt"/>
              </a:rPr>
              <a:t>computer will pick one round at random </a:t>
            </a:r>
            <a:r>
              <a:rPr lang="en-GB" dirty="0">
                <a:latin typeface="+mj-lt"/>
              </a:rPr>
              <a:t>and your </a:t>
            </a:r>
            <a:r>
              <a:rPr lang="en-GB" b="1" dirty="0">
                <a:latin typeface="+mj-lt"/>
              </a:rPr>
              <a:t>bonus</a:t>
            </a:r>
            <a:r>
              <a:rPr lang="en-GB" dirty="0">
                <a:latin typeface="+mj-lt"/>
              </a:rPr>
              <a:t> will be proportional to the </a:t>
            </a:r>
            <a:r>
              <a:rPr lang="en-GB" b="1" dirty="0">
                <a:latin typeface="+mj-lt"/>
              </a:rPr>
              <a:t>total number of points you collected during that round</a:t>
            </a:r>
            <a:r>
              <a:rPr lang="en-GB" dirty="0">
                <a:latin typeface="+mj-lt"/>
              </a:rPr>
              <a:t>.</a:t>
            </a:r>
            <a:endParaRPr lang="en-GB" b="0" dirty="0" smtClean="0">
              <a:effectLst/>
              <a:latin typeface="+mj-lt"/>
            </a:endParaRP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/>
            </a:r>
            <a:br>
              <a:rPr lang="en-GB" dirty="0" smtClean="0">
                <a:latin typeface="+mj-lt"/>
              </a:rPr>
            </a:b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We’ll now explain how a round works. Each round will have </a:t>
            </a:r>
            <a:r>
              <a:rPr lang="en-GB" b="1" dirty="0" smtClean="0">
                <a:latin typeface="+mj-lt"/>
              </a:rPr>
              <a:t>a </a:t>
            </a:r>
            <a:r>
              <a:rPr lang="en-GB" b="1" dirty="0">
                <a:latin typeface="+mj-lt"/>
              </a:rPr>
              <a:t>key </a:t>
            </a:r>
            <a:r>
              <a:rPr lang="en-GB" b="1" dirty="0" smtClean="0">
                <a:latin typeface="+mj-lt"/>
              </a:rPr>
              <a:t>sequence (the ‘TRAVEL’ sequence) </a:t>
            </a:r>
            <a:r>
              <a:rPr lang="en-GB" dirty="0" smtClean="0">
                <a:latin typeface="+mj-lt"/>
              </a:rPr>
              <a:t>that </a:t>
            </a:r>
            <a:r>
              <a:rPr lang="en-GB" dirty="0">
                <a:latin typeface="+mj-lt"/>
              </a:rPr>
              <a:t>you will need to </a:t>
            </a:r>
            <a:r>
              <a:rPr lang="en-GB" dirty="0" smtClean="0">
                <a:latin typeface="+mj-lt"/>
              </a:rPr>
              <a:t>use to move rightward on the screen as well as a </a:t>
            </a:r>
            <a:r>
              <a:rPr lang="en-GB" b="1" dirty="0" smtClean="0">
                <a:latin typeface="+mj-lt"/>
              </a:rPr>
              <a:t>single key (the </a:t>
            </a:r>
            <a:r>
              <a:rPr lang="en-GB" b="1" dirty="0" smtClean="0">
                <a:latin typeface="+mj-lt"/>
              </a:rPr>
              <a:t>‘HARVEST’ </a:t>
            </a:r>
            <a:r>
              <a:rPr lang="en-GB" b="1" dirty="0" smtClean="0">
                <a:latin typeface="+mj-lt"/>
              </a:rPr>
              <a:t>key) </a:t>
            </a:r>
            <a:r>
              <a:rPr lang="en-GB" dirty="0" smtClean="0">
                <a:latin typeface="+mj-lt"/>
              </a:rPr>
              <a:t>that you must press </a:t>
            </a:r>
            <a:r>
              <a:rPr lang="en-GB" dirty="0" smtClean="0">
                <a:latin typeface="+mj-lt"/>
              </a:rPr>
              <a:t>repeatedly in </a:t>
            </a:r>
            <a:r>
              <a:rPr lang="en-GB" dirty="0" smtClean="0">
                <a:latin typeface="+mj-lt"/>
              </a:rPr>
              <a:t>order to collect points when you are at a tree. </a:t>
            </a:r>
          </a:p>
          <a:p>
            <a:r>
              <a:rPr lang="en-GB" dirty="0" smtClean="0">
                <a:latin typeface="+mj-lt"/>
              </a:rPr>
              <a:t>Prior to each round, you will be informed of the travel sequence and the harvest key for that round</a:t>
            </a:r>
            <a:r>
              <a:rPr lang="en-GB" dirty="0" smtClean="0">
                <a:latin typeface="+mj-lt"/>
              </a:rPr>
              <a:t>.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0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49" y="1674271"/>
            <a:ext cx="4239406" cy="4235939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latin typeface="+mj-lt"/>
              </a:rPr>
              <a:t>Each round will start with you on the left side of the </a:t>
            </a:r>
            <a:r>
              <a:rPr lang="en-GB" dirty="0" smtClean="0">
                <a:latin typeface="+mj-lt"/>
              </a:rPr>
              <a:t>screen </a:t>
            </a:r>
            <a:r>
              <a:rPr lang="en-GB" dirty="0">
                <a:latin typeface="+mj-lt"/>
              </a:rPr>
              <a:t>and a tree some distance </a:t>
            </a:r>
            <a:r>
              <a:rPr lang="en-GB" dirty="0" smtClean="0">
                <a:latin typeface="+mj-lt"/>
              </a:rPr>
              <a:t>ahead of </a:t>
            </a:r>
            <a:r>
              <a:rPr lang="en-GB" dirty="0">
                <a:latin typeface="+mj-lt"/>
              </a:rPr>
              <a:t>you.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You </a:t>
            </a:r>
            <a:r>
              <a:rPr lang="en-GB" dirty="0">
                <a:latin typeface="+mj-lt"/>
              </a:rPr>
              <a:t>will need to press the </a:t>
            </a:r>
            <a:r>
              <a:rPr lang="en-GB" b="1" dirty="0">
                <a:latin typeface="+mj-lt"/>
              </a:rPr>
              <a:t>TRAVEL</a:t>
            </a:r>
            <a:r>
              <a:rPr lang="en-GB" dirty="0">
                <a:latin typeface="+mj-lt"/>
              </a:rPr>
              <a:t> sequence to </a:t>
            </a:r>
            <a:r>
              <a:rPr lang="en-GB" b="1" dirty="0">
                <a:latin typeface="+mj-lt"/>
              </a:rPr>
              <a:t>move toward </a:t>
            </a:r>
            <a:r>
              <a:rPr lang="en-GB" dirty="0">
                <a:latin typeface="+mj-lt"/>
              </a:rPr>
              <a:t>the tree. You will have </a:t>
            </a:r>
            <a:r>
              <a:rPr lang="en-GB" dirty="0" smtClean="0">
                <a:latin typeface="+mj-lt"/>
              </a:rPr>
              <a:t>to press the </a:t>
            </a:r>
            <a:r>
              <a:rPr lang="en-GB" dirty="0">
                <a:latin typeface="+mj-lt"/>
              </a:rPr>
              <a:t>keys in the TRAVEL </a:t>
            </a:r>
            <a:r>
              <a:rPr lang="en-GB" dirty="0" smtClean="0">
                <a:latin typeface="+mj-lt"/>
              </a:rPr>
              <a:t>sequence </a:t>
            </a:r>
            <a:r>
              <a:rPr lang="en-GB" dirty="0">
                <a:latin typeface="+mj-lt"/>
              </a:rPr>
              <a:t>in order, possibly many </a:t>
            </a:r>
            <a:r>
              <a:rPr lang="en-GB" dirty="0" smtClean="0">
                <a:latin typeface="+mj-lt"/>
              </a:rPr>
              <a:t>times, </a:t>
            </a:r>
            <a:r>
              <a:rPr lang="en-GB" dirty="0">
                <a:latin typeface="+mj-lt"/>
              </a:rPr>
              <a:t>in order to reach the tree. </a:t>
            </a:r>
            <a:endParaRPr lang="en-GB" dirty="0" smtClean="0">
              <a:latin typeface="+mj-lt"/>
            </a:endParaRPr>
          </a:p>
          <a:p>
            <a:r>
              <a:rPr lang="en-GB" b="0" dirty="0" smtClean="0">
                <a:effectLst/>
                <a:latin typeface="+mj-lt"/>
              </a:rPr>
              <a:t>The </a:t>
            </a:r>
            <a:r>
              <a:rPr lang="en-GB" b="1" dirty="0" smtClean="0">
                <a:effectLst/>
                <a:latin typeface="+mj-lt"/>
              </a:rPr>
              <a:t>speed</a:t>
            </a:r>
            <a:r>
              <a:rPr lang="en-GB" b="0" dirty="0" smtClean="0">
                <a:effectLst/>
                <a:latin typeface="+mj-lt"/>
              </a:rPr>
              <a:t> with which you travel to the tree will depend on </a:t>
            </a:r>
            <a:r>
              <a:rPr lang="en-GB" b="1" dirty="0" smtClean="0">
                <a:effectLst/>
                <a:latin typeface="+mj-lt"/>
              </a:rPr>
              <a:t>how fast you repeatedly enter the sequence</a:t>
            </a:r>
            <a:r>
              <a:rPr lang="en-GB" b="0" dirty="0" smtClean="0"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87" y="1867660"/>
            <a:ext cx="3946161" cy="3136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06306" y="3480004"/>
            <a:ext cx="3930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/>
              <a:t> </a:t>
            </a:r>
            <a:r>
              <a:rPr lang="en-GB" sz="900" dirty="0"/>
              <a:t>You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27220" y="3792241"/>
            <a:ext cx="497383" cy="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81818" y="2458799"/>
            <a:ext cx="5148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/>
              <a:t> A Tree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7029" y="4070391"/>
            <a:ext cx="19337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Entering the four-key travel sequence repeatedly will move you toward the tree.</a:t>
            </a:r>
          </a:p>
        </p:txBody>
      </p:sp>
    </p:spTree>
    <p:extLst>
      <p:ext uri="{BB962C8B-B14F-4D97-AF65-F5344CB8AC3E}">
        <p14:creationId xmlns:p14="http://schemas.microsoft.com/office/powerpoint/2010/main" val="36185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7271"/>
            <a:ext cx="4486744" cy="4090737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+mj-lt"/>
              </a:rPr>
              <a:t>Once you reach the tree, its top will turn yellow.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You </a:t>
            </a:r>
            <a:r>
              <a:rPr lang="en-GB" dirty="0">
                <a:latin typeface="+mj-lt"/>
              </a:rPr>
              <a:t>can then </a:t>
            </a:r>
            <a:r>
              <a:rPr lang="en-GB" b="1" dirty="0">
                <a:latin typeface="+mj-lt"/>
              </a:rPr>
              <a:t>collect points at the tree </a:t>
            </a:r>
            <a:r>
              <a:rPr lang="en-GB" dirty="0">
                <a:latin typeface="+mj-lt"/>
              </a:rPr>
              <a:t>by </a:t>
            </a:r>
            <a:r>
              <a:rPr lang="en-GB" dirty="0" smtClean="0">
                <a:latin typeface="+mj-lt"/>
              </a:rPr>
              <a:t>repeatedly pressing </a:t>
            </a:r>
            <a:r>
              <a:rPr lang="en-GB" dirty="0">
                <a:latin typeface="+mj-lt"/>
              </a:rPr>
              <a:t>the </a:t>
            </a:r>
            <a:r>
              <a:rPr lang="en-GB" b="1" dirty="0">
                <a:latin typeface="+mj-lt"/>
              </a:rPr>
              <a:t>HARVEST </a:t>
            </a:r>
            <a:r>
              <a:rPr lang="en-GB" b="1" dirty="0" smtClean="0">
                <a:latin typeface="+mj-lt"/>
              </a:rPr>
              <a:t>key</a:t>
            </a:r>
            <a:r>
              <a:rPr lang="en-GB" dirty="0" smtClean="0">
                <a:latin typeface="+mj-lt"/>
              </a:rPr>
              <a:t>. This will </a:t>
            </a:r>
            <a:r>
              <a:rPr lang="en-GB" dirty="0">
                <a:latin typeface="+mj-lt"/>
              </a:rPr>
              <a:t>cause points (represented as red numbers) to fall from the tree and be collected.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At first, </a:t>
            </a:r>
            <a:r>
              <a:rPr lang="en-GB" dirty="0">
                <a:latin typeface="+mj-lt"/>
              </a:rPr>
              <a:t>the tree will give lots of points (around </a:t>
            </a:r>
            <a:r>
              <a:rPr lang="en-GB" dirty="0" smtClean="0">
                <a:latin typeface="+mj-lt"/>
              </a:rPr>
              <a:t>100). However</a:t>
            </a:r>
            <a:r>
              <a:rPr lang="en-GB" dirty="0">
                <a:latin typeface="+mj-lt"/>
              </a:rPr>
              <a:t>, as you press more, the </a:t>
            </a:r>
            <a:r>
              <a:rPr lang="en-GB" b="1" dirty="0">
                <a:latin typeface="+mj-lt"/>
              </a:rPr>
              <a:t>tree will run out of points </a:t>
            </a:r>
            <a:r>
              <a:rPr lang="en-GB" dirty="0">
                <a:latin typeface="+mj-lt"/>
              </a:rPr>
              <a:t>and will give </a:t>
            </a:r>
            <a:r>
              <a:rPr lang="en-GB" dirty="0" smtClean="0">
                <a:latin typeface="+mj-lt"/>
              </a:rPr>
              <a:t>fewer </a:t>
            </a:r>
            <a:r>
              <a:rPr lang="en-GB" dirty="0">
                <a:latin typeface="+mj-lt"/>
              </a:rPr>
              <a:t>and </a:t>
            </a:r>
            <a:r>
              <a:rPr lang="en-GB" b="1" dirty="0" smtClean="0">
                <a:latin typeface="+mj-lt"/>
              </a:rPr>
              <a:t>fewer </a:t>
            </a:r>
            <a:r>
              <a:rPr lang="en-GB" b="1" dirty="0">
                <a:latin typeface="+mj-lt"/>
              </a:rPr>
              <a:t>with each press</a:t>
            </a:r>
            <a:r>
              <a:rPr lang="en-GB" dirty="0">
                <a:latin typeface="+mj-lt"/>
              </a:rPr>
              <a:t>. 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The </a:t>
            </a:r>
            <a:r>
              <a:rPr lang="en-GB" b="1" dirty="0" smtClean="0">
                <a:latin typeface="+mj-lt"/>
              </a:rPr>
              <a:t>speed</a:t>
            </a:r>
            <a:r>
              <a:rPr lang="en-GB" dirty="0" smtClean="0">
                <a:latin typeface="+mj-lt"/>
              </a:rPr>
              <a:t> with which points fall from the tree will be determined by </a:t>
            </a:r>
            <a:r>
              <a:rPr lang="en-GB" b="1" dirty="0" smtClean="0">
                <a:latin typeface="+mj-lt"/>
              </a:rPr>
              <a:t>how fast you </a:t>
            </a:r>
            <a:r>
              <a:rPr lang="en-GB" dirty="0" smtClean="0">
                <a:latin typeface="+mj-lt"/>
              </a:rPr>
              <a:t>repeatedly </a:t>
            </a:r>
            <a:r>
              <a:rPr lang="en-GB" b="1" dirty="0" smtClean="0">
                <a:latin typeface="+mj-lt"/>
              </a:rPr>
              <a:t>press the HARVEST key</a:t>
            </a:r>
            <a:r>
              <a:rPr lang="en-GB" dirty="0" smtClean="0">
                <a:latin typeface="+mj-lt"/>
              </a:rPr>
              <a:t>.</a:t>
            </a:r>
            <a:r>
              <a:rPr lang="en-GB" dirty="0">
                <a:latin typeface="+mj-lt"/>
              </a:rPr>
              <a:t> </a:t>
            </a:r>
            <a:endParaRPr lang="en-GB" b="0" dirty="0" smtClean="0"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71" y="2438125"/>
            <a:ext cx="3627686" cy="26427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49669" y="2793848"/>
            <a:ext cx="155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The tree’s top will turn yellow when you reach it.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4399" y="3704918"/>
            <a:ext cx="4413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6865338" y="3551741"/>
            <a:ext cx="346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90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64921" y="3537513"/>
            <a:ext cx="4706" cy="3139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84651" y="3215570"/>
            <a:ext cx="1190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smtClean="0"/>
              <a:t>Repeatedly e</a:t>
            </a:r>
            <a:r>
              <a:rPr lang="en-GB" sz="900" dirty="0" smtClean="0"/>
              <a:t>ntering </a:t>
            </a:r>
            <a:r>
              <a:rPr lang="en-GB" sz="900" dirty="0"/>
              <a:t>the harvest </a:t>
            </a:r>
            <a:r>
              <a:rPr lang="en-GB" sz="900" dirty="0" smtClean="0"/>
              <a:t>key </a:t>
            </a:r>
            <a:r>
              <a:rPr lang="en-GB" sz="900" dirty="0"/>
              <a:t>when you’re at a tree will cause points to fall. </a:t>
            </a:r>
          </a:p>
          <a:p>
            <a:endParaRPr lang="en-GB" sz="900" dirty="0"/>
          </a:p>
          <a:p>
            <a:r>
              <a:rPr lang="en-GB" sz="900" dirty="0"/>
              <a:t>The number of points will tend to decrease with each press.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65531" y="34389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85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9070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51335"/>
            <a:ext cx="4408045" cy="4540459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latin typeface="+mj-lt"/>
              </a:rPr>
              <a:t>While at a tree, at </a:t>
            </a:r>
            <a:r>
              <a:rPr lang="en-GB" dirty="0">
                <a:latin typeface="+mj-lt"/>
              </a:rPr>
              <a:t>any point in time, you can choose to </a:t>
            </a:r>
            <a:r>
              <a:rPr lang="en-GB" b="1" dirty="0">
                <a:latin typeface="+mj-lt"/>
              </a:rPr>
              <a:t>leave the tree </a:t>
            </a:r>
            <a:r>
              <a:rPr lang="en-GB" dirty="0">
                <a:latin typeface="+mj-lt"/>
              </a:rPr>
              <a:t>and head to a new tree by </a:t>
            </a:r>
            <a:r>
              <a:rPr lang="en-GB" b="1" dirty="0">
                <a:latin typeface="+mj-lt"/>
              </a:rPr>
              <a:t>entering the TRAVEL sequence</a:t>
            </a:r>
            <a:r>
              <a:rPr lang="en-GB" dirty="0">
                <a:latin typeface="+mj-lt"/>
              </a:rPr>
              <a:t>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When </a:t>
            </a:r>
            <a:r>
              <a:rPr lang="en-GB" dirty="0">
                <a:latin typeface="+mj-lt"/>
              </a:rPr>
              <a:t>you do </a:t>
            </a:r>
            <a:r>
              <a:rPr lang="en-GB" dirty="0" smtClean="0">
                <a:latin typeface="+mj-lt"/>
              </a:rPr>
              <a:t>this the current tree will disappear and </a:t>
            </a:r>
            <a:r>
              <a:rPr lang="en-GB" dirty="0">
                <a:latin typeface="+mj-lt"/>
              </a:rPr>
              <a:t>a </a:t>
            </a:r>
            <a:r>
              <a:rPr lang="en-GB" b="1" dirty="0">
                <a:latin typeface="+mj-lt"/>
              </a:rPr>
              <a:t>new tree</a:t>
            </a:r>
            <a:r>
              <a:rPr lang="en-GB" dirty="0">
                <a:latin typeface="+mj-lt"/>
              </a:rPr>
              <a:t> will appear, some distance in front of you</a:t>
            </a:r>
            <a:r>
              <a:rPr lang="en-GB" dirty="0" smtClean="0">
                <a:latin typeface="+mj-lt"/>
              </a:rPr>
              <a:t>.</a:t>
            </a:r>
          </a:p>
          <a:p>
            <a:r>
              <a:rPr lang="en-GB" dirty="0" smtClean="0">
                <a:latin typeface="+mj-lt"/>
              </a:rPr>
              <a:t>You </a:t>
            </a:r>
            <a:r>
              <a:rPr lang="en-GB" dirty="0">
                <a:latin typeface="+mj-lt"/>
              </a:rPr>
              <a:t>will then repeat the process of traveling to this new tree.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When </a:t>
            </a:r>
            <a:r>
              <a:rPr lang="en-GB" dirty="0">
                <a:latin typeface="+mj-lt"/>
              </a:rPr>
              <a:t>you harvest from a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new tree, its points will at first be high (around 100), but will gradually decrease with more presses</a:t>
            </a:r>
            <a:r>
              <a:rPr lang="en-GB" dirty="0" smtClean="0">
                <a:latin typeface="+mj-lt"/>
              </a:rPr>
              <a:t>.</a:t>
            </a:r>
          </a:p>
          <a:p>
            <a:r>
              <a:rPr lang="en-GB" b="0" dirty="0" smtClean="0">
                <a:effectLst/>
                <a:latin typeface="+mj-lt"/>
              </a:rPr>
              <a:t>This process of traveling to a tree and then harvesting from it until you leave will continue for the entire round.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95" y="1968128"/>
            <a:ext cx="4040041" cy="33644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6708" y="3018700"/>
            <a:ext cx="155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After entering the TRAVEL sequence, a new tree will appear, to which you can travel.</a:t>
            </a:r>
          </a:p>
        </p:txBody>
      </p:sp>
    </p:spTree>
    <p:extLst>
      <p:ext uri="{BB962C8B-B14F-4D97-AF65-F5344CB8AC3E}">
        <p14:creationId xmlns:p14="http://schemas.microsoft.com/office/powerpoint/2010/main" val="22552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86" y="339634"/>
            <a:ext cx="8177165" cy="651836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latin typeface="+mj-lt"/>
              </a:rPr>
              <a:t>For all the rounds, regardless of </a:t>
            </a:r>
            <a:r>
              <a:rPr lang="en-GB" dirty="0" smtClean="0">
                <a:latin typeface="+mj-lt"/>
              </a:rPr>
              <a:t>the particular sequence key, </a:t>
            </a:r>
            <a:r>
              <a:rPr lang="en-GB" dirty="0" smtClean="0">
                <a:latin typeface="+mj-lt"/>
              </a:rPr>
              <a:t>please arrange your hands </a:t>
            </a:r>
            <a:r>
              <a:rPr lang="en-GB" dirty="0" smtClean="0">
                <a:latin typeface="+mj-lt"/>
              </a:rPr>
              <a:t>as follows:</a:t>
            </a:r>
          </a:p>
          <a:p>
            <a:pPr lvl="1"/>
            <a:r>
              <a:rPr lang="en-GB" dirty="0" smtClean="0">
                <a:latin typeface="+mj-lt"/>
              </a:rPr>
              <a:t>left </a:t>
            </a:r>
            <a:r>
              <a:rPr lang="en-GB" dirty="0" err="1" smtClean="0">
                <a:latin typeface="+mj-lt"/>
              </a:rPr>
              <a:t>pinky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on </a:t>
            </a:r>
            <a:r>
              <a:rPr lang="en-GB" dirty="0" smtClean="0">
                <a:latin typeface="+mj-lt"/>
              </a:rPr>
              <a:t>the ‘A’ key, </a:t>
            </a:r>
            <a:endParaRPr lang="en-GB" dirty="0" smtClean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left </a:t>
            </a:r>
            <a:r>
              <a:rPr lang="en-GB" dirty="0" smtClean="0">
                <a:latin typeface="+mj-lt"/>
              </a:rPr>
              <a:t>index </a:t>
            </a:r>
            <a:r>
              <a:rPr lang="en-GB" dirty="0" smtClean="0">
                <a:latin typeface="+mj-lt"/>
              </a:rPr>
              <a:t>finger </a:t>
            </a:r>
            <a:r>
              <a:rPr lang="en-GB" dirty="0" smtClean="0">
                <a:latin typeface="+mj-lt"/>
              </a:rPr>
              <a:t>on the ‘F’ key, </a:t>
            </a:r>
            <a:endParaRPr lang="en-GB" dirty="0" smtClean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right </a:t>
            </a:r>
            <a:r>
              <a:rPr lang="en-GB" dirty="0" smtClean="0">
                <a:latin typeface="+mj-lt"/>
              </a:rPr>
              <a:t>index </a:t>
            </a:r>
            <a:r>
              <a:rPr lang="en-GB" dirty="0" smtClean="0">
                <a:latin typeface="+mj-lt"/>
              </a:rPr>
              <a:t>finger </a:t>
            </a:r>
            <a:r>
              <a:rPr lang="en-GB" dirty="0" smtClean="0">
                <a:latin typeface="+mj-lt"/>
              </a:rPr>
              <a:t>on the ‘H’ key, </a:t>
            </a:r>
            <a:endParaRPr lang="en-GB" dirty="0" smtClean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right </a:t>
            </a:r>
            <a:r>
              <a:rPr lang="en-GB" dirty="0" smtClean="0">
                <a:latin typeface="+mj-lt"/>
              </a:rPr>
              <a:t>middle </a:t>
            </a:r>
            <a:r>
              <a:rPr lang="en-GB" dirty="0" smtClean="0">
                <a:latin typeface="+mj-lt"/>
              </a:rPr>
              <a:t>finger </a:t>
            </a:r>
            <a:r>
              <a:rPr lang="en-GB" dirty="0" smtClean="0">
                <a:latin typeface="+mj-lt"/>
              </a:rPr>
              <a:t>on the ‘J’ key and </a:t>
            </a:r>
            <a:endParaRPr lang="en-GB" dirty="0" smtClean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right </a:t>
            </a:r>
            <a:r>
              <a:rPr lang="en-GB" dirty="0" err="1" smtClean="0">
                <a:latin typeface="+mj-lt"/>
              </a:rPr>
              <a:t>pinky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on the </a:t>
            </a:r>
            <a:r>
              <a:rPr lang="en-GB" dirty="0" smtClean="0">
                <a:latin typeface="+mj-lt"/>
              </a:rPr>
              <a:t>‘</a:t>
            </a:r>
            <a:r>
              <a:rPr lang="en-GB" dirty="0" smtClean="0">
                <a:latin typeface="+mj-lt"/>
              </a:rPr>
              <a:t>L’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key</a:t>
            </a:r>
            <a:r>
              <a:rPr lang="en-GB" dirty="0" smtClean="0">
                <a:latin typeface="+mj-lt"/>
              </a:rPr>
              <a:t>.</a:t>
            </a:r>
          </a:p>
          <a:p>
            <a:pPr lvl="1"/>
            <a:endParaRPr lang="en-GB" b="0" dirty="0" smtClean="0">
              <a:effectLst/>
              <a:latin typeface="+mj-lt"/>
            </a:endParaRPr>
          </a:p>
          <a:p>
            <a:r>
              <a:rPr lang="en-GB" dirty="0" smtClean="0">
                <a:latin typeface="+mj-lt"/>
              </a:rPr>
              <a:t>Let’s try a short practice round. For </a:t>
            </a:r>
            <a:r>
              <a:rPr lang="en-GB" dirty="0">
                <a:latin typeface="+mj-lt"/>
              </a:rPr>
              <a:t>this </a:t>
            </a:r>
            <a:r>
              <a:rPr lang="en-GB" dirty="0" smtClean="0">
                <a:latin typeface="+mj-lt"/>
              </a:rPr>
              <a:t>round, </a:t>
            </a:r>
            <a:r>
              <a:rPr lang="en-GB" dirty="0">
                <a:latin typeface="+mj-lt"/>
              </a:rPr>
              <a:t>the TRAVEL </a:t>
            </a:r>
            <a:r>
              <a:rPr lang="en-GB" dirty="0" smtClean="0">
                <a:latin typeface="+mj-lt"/>
              </a:rPr>
              <a:t>sequence is composed of pressing ‘A’ </a:t>
            </a:r>
            <a:r>
              <a:rPr lang="en-GB" dirty="0" smtClean="0">
                <a:latin typeface="+mj-lt"/>
              </a:rPr>
              <a:t>6 </a:t>
            </a:r>
            <a:r>
              <a:rPr lang="en-GB" dirty="0" smtClean="0">
                <a:latin typeface="+mj-lt"/>
              </a:rPr>
              <a:t>times, followed by pressing ‘L’ </a:t>
            </a:r>
            <a:r>
              <a:rPr lang="en-GB" dirty="0" smtClean="0">
                <a:latin typeface="+mj-lt"/>
              </a:rPr>
              <a:t>1 time, </a:t>
            </a:r>
            <a:r>
              <a:rPr lang="en-GB" dirty="0" smtClean="0">
                <a:latin typeface="+mj-lt"/>
              </a:rPr>
              <a:t>followed by pressing ‘F’ </a:t>
            </a:r>
            <a:r>
              <a:rPr lang="en-GB" dirty="0" smtClean="0">
                <a:latin typeface="+mj-lt"/>
              </a:rPr>
              <a:t>1 time, </a:t>
            </a:r>
            <a:r>
              <a:rPr lang="en-GB" dirty="0" smtClean="0">
                <a:latin typeface="+mj-lt"/>
              </a:rPr>
              <a:t>followed by  pressing </a:t>
            </a:r>
            <a:r>
              <a:rPr lang="en-GB" dirty="0" smtClean="0">
                <a:latin typeface="+mj-lt"/>
              </a:rPr>
              <a:t>‘H’ </a:t>
            </a:r>
            <a:r>
              <a:rPr lang="en-GB" dirty="0">
                <a:latin typeface="+mj-lt"/>
              </a:rPr>
              <a:t>1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times. </a:t>
            </a:r>
            <a:endParaRPr lang="en-GB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This </a:t>
            </a:r>
            <a:r>
              <a:rPr lang="en-GB" b="1" dirty="0" smtClean="0">
                <a:latin typeface="+mj-lt"/>
              </a:rPr>
              <a:t>sequence will be printed on the screen, and as you travel, the last key you pressed will turn blue.</a:t>
            </a:r>
          </a:p>
          <a:p>
            <a:r>
              <a:rPr lang="en-GB" dirty="0" smtClean="0">
                <a:latin typeface="+mj-lt"/>
              </a:rPr>
              <a:t>The </a:t>
            </a:r>
            <a:r>
              <a:rPr lang="en-GB" dirty="0">
                <a:latin typeface="+mj-lt"/>
              </a:rPr>
              <a:t>HARVEST </a:t>
            </a:r>
            <a:r>
              <a:rPr lang="en-GB" dirty="0" smtClean="0">
                <a:latin typeface="+mj-lt"/>
              </a:rPr>
              <a:t>key will be ‘J’. To </a:t>
            </a:r>
            <a:r>
              <a:rPr lang="en-GB" dirty="0">
                <a:latin typeface="+mj-lt"/>
              </a:rPr>
              <a:t>collect points when you are at a tree, you will need to press </a:t>
            </a:r>
            <a:r>
              <a:rPr lang="en-GB" dirty="0" smtClean="0">
                <a:latin typeface="+mj-lt"/>
              </a:rPr>
              <a:t>this repeatedly.</a:t>
            </a:r>
          </a:p>
          <a:p>
            <a:r>
              <a:rPr lang="en-GB" dirty="0" smtClean="0">
                <a:latin typeface="+mj-lt"/>
              </a:rPr>
              <a:t>When </a:t>
            </a:r>
            <a:r>
              <a:rPr lang="en-GB" dirty="0">
                <a:latin typeface="+mj-lt"/>
              </a:rPr>
              <a:t>you are ready to begin, press </a:t>
            </a:r>
            <a:r>
              <a:rPr lang="en-GB" dirty="0"/>
              <a:t>NEXT</a:t>
            </a:r>
            <a:r>
              <a:rPr lang="en-GB" dirty="0" smtClean="0">
                <a:latin typeface="+mj-lt"/>
              </a:rPr>
              <a:t>.</a:t>
            </a:r>
            <a:br>
              <a:rPr lang="en-GB" dirty="0" smtClean="0">
                <a:latin typeface="+mj-lt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9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99" y="1256966"/>
            <a:ext cx="7848601" cy="42958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+mj-lt"/>
              </a:rPr>
              <a:t>Great work.</a:t>
            </a:r>
          </a:p>
          <a:p>
            <a:r>
              <a:rPr lang="en-GB" sz="2400" dirty="0">
                <a:latin typeface="+mj-lt"/>
              </a:rPr>
              <a:t>Before each round you will be informed of the TRAVEL and HARVEST sequences. These may be different between the different rounds. </a:t>
            </a:r>
          </a:p>
          <a:p>
            <a:pPr lvl="1"/>
            <a:r>
              <a:rPr lang="en-GB" dirty="0">
                <a:latin typeface="+mj-lt"/>
              </a:rPr>
              <a:t>The HARVEST key will always be J.</a:t>
            </a:r>
          </a:p>
          <a:p>
            <a:pPr lvl="1"/>
            <a:r>
              <a:rPr lang="en-GB" dirty="0">
                <a:latin typeface="+mj-lt"/>
              </a:rPr>
              <a:t>The TRAVEL sequence will sometimes be what you just did –  A (</a:t>
            </a:r>
            <a:r>
              <a:rPr lang="en-GB" dirty="0" smtClean="0">
                <a:latin typeface="+mj-lt"/>
              </a:rPr>
              <a:t>x6) </a:t>
            </a:r>
            <a:r>
              <a:rPr lang="en-GB" dirty="0">
                <a:latin typeface="+mj-lt"/>
              </a:rPr>
              <a:t>-&gt; L (</a:t>
            </a:r>
            <a:r>
              <a:rPr lang="en-GB" dirty="0" smtClean="0">
                <a:latin typeface="+mj-lt"/>
              </a:rPr>
              <a:t>x1) </a:t>
            </a:r>
            <a:r>
              <a:rPr lang="en-GB" dirty="0">
                <a:latin typeface="+mj-lt"/>
              </a:rPr>
              <a:t>-&gt; </a:t>
            </a:r>
            <a:r>
              <a:rPr lang="en-GB" dirty="0" smtClean="0">
                <a:latin typeface="+mj-lt"/>
              </a:rPr>
              <a:t>F(x1) </a:t>
            </a:r>
            <a:r>
              <a:rPr lang="en-GB" dirty="0">
                <a:latin typeface="+mj-lt"/>
              </a:rPr>
              <a:t>-&gt; H (</a:t>
            </a:r>
            <a:r>
              <a:rPr lang="en-GB" dirty="0" smtClean="0">
                <a:latin typeface="+mj-lt"/>
              </a:rPr>
              <a:t>x1)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Other times the TRAVEL sequence will be –  </a:t>
            </a:r>
            <a:r>
              <a:rPr lang="en-GB" dirty="0" smtClean="0">
                <a:latin typeface="+mj-lt"/>
              </a:rPr>
              <a:t>H </a:t>
            </a:r>
            <a:r>
              <a:rPr lang="en-GB" dirty="0">
                <a:latin typeface="+mj-lt"/>
              </a:rPr>
              <a:t>(</a:t>
            </a:r>
            <a:r>
              <a:rPr lang="en-GB" dirty="0" smtClean="0">
                <a:latin typeface="+mj-lt"/>
              </a:rPr>
              <a:t>x6) </a:t>
            </a:r>
            <a:r>
              <a:rPr lang="en-GB" dirty="0">
                <a:latin typeface="+mj-lt"/>
              </a:rPr>
              <a:t>-&gt; </a:t>
            </a:r>
            <a:r>
              <a:rPr lang="en-GB" dirty="0" smtClean="0">
                <a:latin typeface="+mj-lt"/>
              </a:rPr>
              <a:t>A </a:t>
            </a:r>
            <a:r>
              <a:rPr lang="en-GB" dirty="0">
                <a:latin typeface="+mj-lt"/>
              </a:rPr>
              <a:t>(</a:t>
            </a:r>
            <a:r>
              <a:rPr lang="en-GB" dirty="0" smtClean="0">
                <a:latin typeface="+mj-lt"/>
              </a:rPr>
              <a:t>x1) </a:t>
            </a:r>
            <a:r>
              <a:rPr lang="en-GB" dirty="0">
                <a:latin typeface="+mj-lt"/>
              </a:rPr>
              <a:t>-&gt; </a:t>
            </a:r>
            <a:r>
              <a:rPr lang="en-GB" dirty="0" smtClean="0">
                <a:latin typeface="+mj-lt"/>
              </a:rPr>
              <a:t>L(x1) </a:t>
            </a:r>
            <a:r>
              <a:rPr lang="en-GB" dirty="0">
                <a:latin typeface="+mj-lt"/>
              </a:rPr>
              <a:t>-&gt; </a:t>
            </a:r>
            <a:r>
              <a:rPr lang="en-GB" dirty="0" smtClean="0">
                <a:latin typeface="+mj-lt"/>
              </a:rPr>
              <a:t>F </a:t>
            </a:r>
            <a:r>
              <a:rPr lang="en-GB" dirty="0">
                <a:latin typeface="+mj-lt"/>
              </a:rPr>
              <a:t>(</a:t>
            </a:r>
            <a:r>
              <a:rPr lang="en-GB" dirty="0" smtClean="0">
                <a:latin typeface="+mj-lt"/>
              </a:rPr>
              <a:t>x1)</a:t>
            </a:r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015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8" y="1819779"/>
            <a:ext cx="8698832" cy="4499809"/>
          </a:xfrm>
        </p:spPr>
        <p:txBody>
          <a:bodyPr>
            <a:noAutofit/>
          </a:bodyPr>
          <a:lstStyle/>
          <a:p>
            <a:r>
              <a:rPr lang="en-GB" sz="1950" dirty="0">
                <a:latin typeface="+mj-lt"/>
              </a:rPr>
              <a:t>Each round in the task will last </a:t>
            </a:r>
            <a:r>
              <a:rPr lang="en-GB" sz="1950" dirty="0" smtClean="0">
                <a:latin typeface="+mj-lt"/>
              </a:rPr>
              <a:t>2 minutes.</a:t>
            </a:r>
            <a:endParaRPr lang="en-GB" sz="1950" dirty="0">
              <a:latin typeface="+mj-lt"/>
            </a:endParaRPr>
          </a:p>
          <a:p>
            <a:r>
              <a:rPr lang="en-GB" sz="1950" dirty="0">
                <a:latin typeface="+mj-lt"/>
              </a:rPr>
              <a:t>The total number of points that you collect in a round will be affected both by how quickly you enter the sequences, as well as how long you decide to harvest from a tree as its points decrease.</a:t>
            </a:r>
          </a:p>
          <a:p>
            <a:r>
              <a:rPr lang="en-GB" sz="1950" dirty="0">
                <a:latin typeface="+mj-lt"/>
              </a:rPr>
              <a:t>Before you begin, you will need to pass a quiz on the instructions. </a:t>
            </a:r>
          </a:p>
          <a:p>
            <a:r>
              <a:rPr lang="en-GB" sz="1950" dirty="0">
                <a:latin typeface="+mj-lt"/>
              </a:rPr>
              <a:t>Either answering a question wrong, or answering ‘I don’t know’, will require you to re-read the instructions. However, you will not need to redo the practice round. </a:t>
            </a:r>
          </a:p>
          <a:p>
            <a:r>
              <a:rPr lang="en-GB" sz="1950" dirty="0">
                <a:latin typeface="+mj-lt"/>
              </a:rPr>
              <a:t>Press NEXT to begin the quiz.</a:t>
            </a:r>
          </a:p>
        </p:txBody>
      </p:sp>
    </p:spTree>
    <p:extLst>
      <p:ext uri="{BB962C8B-B14F-4D97-AF65-F5344CB8AC3E}">
        <p14:creationId xmlns:p14="http://schemas.microsoft.com/office/powerpoint/2010/main" val="339828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935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Russek</dc:creator>
  <cp:lastModifiedBy>Evan Russek</cp:lastModifiedBy>
  <cp:revision>51</cp:revision>
  <dcterms:created xsi:type="dcterms:W3CDTF">2019-09-24T10:34:36Z</dcterms:created>
  <dcterms:modified xsi:type="dcterms:W3CDTF">2019-10-23T19:54:45Z</dcterms:modified>
</cp:coreProperties>
</file>