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258" r:id="rId3"/>
    <p:sldId id="263" r:id="rId4"/>
    <p:sldId id="264" r:id="rId5"/>
    <p:sldId id="266" r:id="rId6"/>
    <p:sldId id="261" r:id="rId7"/>
    <p:sldId id="267" r:id="rId8"/>
    <p:sldId id="268" r:id="rId9"/>
    <p:sldId id="269" r:id="rId10"/>
    <p:sldId id="270" r:id="rId11"/>
    <p:sldId id="271" r:id="rId12"/>
    <p:sldId id="272" r:id="rId13"/>
    <p:sldId id="273" r:id="rId14"/>
    <p:sldId id="275" r:id="rId15"/>
    <p:sldId id="274" r:id="rId16"/>
    <p:sldId id="276" r:id="rId17"/>
    <p:sldId id="277" r:id="rId18"/>
    <p:sldId id="278" r:id="rId19"/>
    <p:sldId id="279" r:id="rId20"/>
    <p:sldId id="280" r:id="rId21"/>
    <p:sldId id="281" r:id="rId22"/>
    <p:sldId id="282" r:id="rId23"/>
    <p:sldId id="283" r:id="rId24"/>
    <p:sldId id="28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33"/>
    <a:srgbClr val="5D566A"/>
    <a:srgbClr val="635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4301" autoAdjust="0"/>
  </p:normalViewPr>
  <p:slideViewPr>
    <p:cSldViewPr snapToGrid="0" snapToObjects="1" showGuides="1">
      <p:cViewPr varScale="1">
        <p:scale>
          <a:sx n="79" d="100"/>
          <a:sy n="79" d="100"/>
        </p:scale>
        <p:origin x="114" y="1080"/>
      </p:cViewPr>
      <p:guideLst>
        <p:guide orient="horz" pos="2268"/>
        <p:guide pos="28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4" rIns="91430" bIns="45714"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30" tIns="45714" rIns="91430" bIns="45714" rtlCol="0"/>
          <a:lstStyle>
            <a:lvl1pPr algn="r">
              <a:defRPr sz="1200"/>
            </a:lvl1pPr>
          </a:lstStyle>
          <a:p>
            <a:fld id="{13EAB001-375A-47A6-A0AF-DD7CD76DA757}" type="datetimeFigureOut">
              <a:rPr lang="en-GB" smtClean="0"/>
              <a:t>19/08/2019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0" tIns="45714" rIns="91430" bIns="45714"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0" tIns="45714" rIns="91430" bIns="4571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4"/>
            <a:ext cx="2971800" cy="458787"/>
          </a:xfrm>
          <a:prstGeom prst="rect">
            <a:avLst/>
          </a:prstGeom>
        </p:spPr>
        <p:txBody>
          <a:bodyPr vert="horz" lIns="91430" tIns="45714" rIns="91430" bIns="45714"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0" tIns="45714" rIns="91430" bIns="45714" rtlCol="0" anchor="b"/>
          <a:lstStyle>
            <a:lvl1pPr algn="r">
              <a:defRPr sz="1200"/>
            </a:lvl1pPr>
          </a:lstStyle>
          <a:p>
            <a:fld id="{277664AB-0856-4F5B-BB7F-E2B601535189}" type="slidenum">
              <a:rPr lang="en-GB" smtClean="0"/>
              <a:t>‹#›</a:t>
            </a:fld>
            <a:endParaRPr lang="en-GB"/>
          </a:p>
        </p:txBody>
      </p:sp>
    </p:spTree>
    <p:extLst>
      <p:ext uri="{BB962C8B-B14F-4D97-AF65-F5344CB8AC3E}">
        <p14:creationId xmlns:p14="http://schemas.microsoft.com/office/powerpoint/2010/main" val="414527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6</a:t>
            </a:fld>
            <a:endParaRPr lang="en-GB"/>
          </a:p>
        </p:txBody>
      </p:sp>
    </p:spTree>
    <p:extLst>
      <p:ext uri="{BB962C8B-B14F-4D97-AF65-F5344CB8AC3E}">
        <p14:creationId xmlns:p14="http://schemas.microsoft.com/office/powerpoint/2010/main" val="286348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7</a:t>
            </a:fld>
            <a:endParaRPr lang="en-GB"/>
          </a:p>
        </p:txBody>
      </p:sp>
    </p:spTree>
    <p:extLst>
      <p:ext uri="{BB962C8B-B14F-4D97-AF65-F5344CB8AC3E}">
        <p14:creationId xmlns:p14="http://schemas.microsoft.com/office/powerpoint/2010/main" val="324829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8</a:t>
            </a:fld>
            <a:endParaRPr lang="en-GB"/>
          </a:p>
        </p:txBody>
      </p:sp>
    </p:spTree>
    <p:extLst>
      <p:ext uri="{BB962C8B-B14F-4D97-AF65-F5344CB8AC3E}">
        <p14:creationId xmlns:p14="http://schemas.microsoft.com/office/powerpoint/2010/main" val="2849208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36570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0309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6213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44481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8185A6-F7C7-2D4F-BA59-879D5B10606E}" type="datetimeFigureOut">
              <a:rPr lang="en-US" smtClean="0"/>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5493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8185A6-F7C7-2D4F-BA59-879D5B10606E}" type="datetimeFigureOut">
              <a:rPr lang="en-US" smtClean="0"/>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76185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8185A6-F7C7-2D4F-BA59-879D5B10606E}" type="datetimeFigureOut">
              <a:rPr lang="en-US" smtClean="0"/>
              <a:t>8/19/2019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0677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8185A6-F7C7-2D4F-BA59-879D5B10606E}" type="datetimeFigureOut">
              <a:rPr lang="en-US" smtClean="0"/>
              <a:t>8/19/2019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0535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185A6-F7C7-2D4F-BA59-879D5B10606E}" type="datetimeFigureOut">
              <a:rPr lang="en-US" smtClean="0"/>
              <a:t>8/19/2019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34946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1989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54355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185A6-F7C7-2D4F-BA59-879D5B10606E}" type="datetimeFigureOut">
              <a:rPr lang="en-US" smtClean="0"/>
              <a:t>8/19/2019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CADE7-8AF0-0047-A886-C6347E3B1746}" type="slidenum">
              <a:rPr lang="en-US" smtClean="0"/>
              <a:t>‹#›</a:t>
            </a:fld>
            <a:endParaRPr lang="en-US"/>
          </a:p>
        </p:txBody>
      </p:sp>
    </p:spTree>
    <p:extLst>
      <p:ext uri="{BB962C8B-B14F-4D97-AF65-F5344CB8AC3E}">
        <p14:creationId xmlns:p14="http://schemas.microsoft.com/office/powerpoint/2010/main" val="120637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400" dirty="0"/>
              <a:t>Welcome to the experiment! Please read the instructions carefully</a:t>
            </a:r>
            <a:r>
              <a:rPr lang="en-US" sz="2400" dirty="0" smtClean="0"/>
              <a:t>.</a:t>
            </a:r>
          </a:p>
          <a:p>
            <a:pPr marL="0" indent="0">
              <a:buNone/>
            </a:pPr>
            <a:endParaRPr lang="en-US" sz="2400" dirty="0" smtClean="0"/>
          </a:p>
          <a:p>
            <a:pPr marL="0" indent="0">
              <a:buNone/>
            </a:pPr>
            <a:r>
              <a:rPr lang="en-US" sz="2400" dirty="0"/>
              <a:t>I</a:t>
            </a:r>
            <a:r>
              <a:rPr lang="en-US" sz="2400" dirty="0" smtClean="0"/>
              <a:t>n </a:t>
            </a:r>
            <a:r>
              <a:rPr lang="en-US" sz="2400" dirty="0"/>
              <a:t>order to proceed to the </a:t>
            </a:r>
            <a:r>
              <a:rPr lang="en-US" sz="2400" dirty="0" smtClean="0"/>
              <a:t>first task, </a:t>
            </a:r>
            <a:r>
              <a:rPr lang="en-US" sz="2400" b="1" dirty="0"/>
              <a:t>y</a:t>
            </a:r>
            <a:r>
              <a:rPr lang="en-US" sz="2400" b="1" dirty="0" smtClean="0"/>
              <a:t>ou will need to pass an instruction quiz.</a:t>
            </a:r>
            <a:endParaRPr lang="en-US" sz="2400" dirty="0"/>
          </a:p>
          <a:p>
            <a:pPr marL="0" indent="0">
              <a:buNone/>
            </a:pPr>
            <a:endParaRPr lang="en-US" dirty="0" smtClean="0"/>
          </a:p>
        </p:txBody>
      </p:sp>
    </p:spTree>
    <p:extLst>
      <p:ext uri="{BB962C8B-B14F-4D97-AF65-F5344CB8AC3E}">
        <p14:creationId xmlns:p14="http://schemas.microsoft.com/office/powerpoint/2010/main" val="2458577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r>
              <a:rPr lang="en-GB" dirty="0" smtClean="0"/>
              <a:t>Some trials starting with some slot machine. Ask some quiz questions about what was just seen.</a:t>
            </a:r>
            <a:endParaRPr lang="en-GB" dirty="0"/>
          </a:p>
        </p:txBody>
      </p:sp>
    </p:spTree>
    <p:extLst>
      <p:ext uri="{BB962C8B-B14F-4D97-AF65-F5344CB8AC3E}">
        <p14:creationId xmlns:p14="http://schemas.microsoft.com/office/powerpoint/2010/main" val="441219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117" y="871126"/>
            <a:ext cx="684000" cy="684000"/>
          </a:xfrm>
          <a:prstGeom prst="rect">
            <a:avLst/>
          </a:prstGeom>
        </p:spPr>
      </p:pic>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367" y="1715293"/>
            <a:ext cx="684000" cy="684000"/>
          </a:xfrm>
          <a:prstGeom prst="rect">
            <a:avLst/>
          </a:prstGeom>
        </p:spPr>
      </p:pic>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366" y="3925112"/>
            <a:ext cx="684000" cy="684000"/>
          </a:xfrm>
          <a:prstGeom prst="rect">
            <a:avLst/>
          </a:prstGeom>
        </p:spPr>
      </p:pic>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616" y="4769279"/>
            <a:ext cx="684000" cy="684000"/>
          </a:xfrm>
          <a:prstGeom prst="rect">
            <a:avLst/>
          </a:prstGeom>
        </p:spPr>
      </p:pic>
      <p:sp>
        <p:nvSpPr>
          <p:cNvPr id="26" name="Rectangle 25"/>
          <p:cNvSpPr/>
          <p:nvPr/>
        </p:nvSpPr>
        <p:spPr>
          <a:xfrm>
            <a:off x="6285563" y="5691962"/>
            <a:ext cx="2848812" cy="1015663"/>
          </a:xfrm>
          <a:prstGeom prst="rect">
            <a:avLst/>
          </a:prstGeom>
        </p:spPr>
        <p:txBody>
          <a:bodyPr wrap="square">
            <a:spAutoFit/>
          </a:bodyPr>
          <a:lstStyle/>
          <a:p>
            <a:r>
              <a:rPr lang="en-GB" sz="1200" dirty="0" smtClean="0"/>
              <a:t>This screen from a hypothetical game shows that for this game, collecting the SCISSORS banknote would take away 10 points and collecting the GIRL banknote take away 5 points from your collection.</a:t>
            </a: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sp>
        <p:nvSpPr>
          <p:cNvPr id="28" name="Content Placeholder 2"/>
          <p:cNvSpPr>
            <a:spLocks noGrp="1"/>
          </p:cNvSpPr>
          <p:nvPr>
            <p:ph idx="1"/>
          </p:nvPr>
        </p:nvSpPr>
        <p:spPr>
          <a:xfrm>
            <a:off x="248337" y="651884"/>
            <a:ext cx="5759726" cy="5783666"/>
          </a:xfrm>
        </p:spPr>
        <p:txBody>
          <a:bodyPr>
            <a:normAutofit fontScale="62500" lnSpcReduction="20000"/>
          </a:bodyPr>
          <a:lstStyle/>
          <a:p>
            <a:r>
              <a:rPr lang="en-GB" dirty="0" smtClean="0"/>
              <a:t>Great job!</a:t>
            </a:r>
          </a:p>
          <a:p>
            <a:r>
              <a:rPr lang="en-GB" dirty="0" smtClean="0"/>
              <a:t>In </a:t>
            </a:r>
            <a:r>
              <a:rPr lang="en-GB" dirty="0"/>
              <a:t>the second type of game, you’ll make a </a:t>
            </a:r>
            <a:r>
              <a:rPr lang="en-GB" b="1" dirty="0"/>
              <a:t>choice</a:t>
            </a:r>
            <a:r>
              <a:rPr lang="en-GB" dirty="0"/>
              <a:t> between two slot machines</a:t>
            </a:r>
            <a:r>
              <a:rPr lang="en-GB" dirty="0" smtClean="0"/>
              <a:t>. Press </a:t>
            </a:r>
            <a:r>
              <a:rPr lang="en-GB" b="1" dirty="0" smtClean="0"/>
              <a:t>1</a:t>
            </a:r>
            <a:r>
              <a:rPr lang="en-GB" dirty="0" smtClean="0"/>
              <a:t> to choose the machine on the </a:t>
            </a:r>
            <a:r>
              <a:rPr lang="en-GB" b="1" dirty="0" smtClean="0"/>
              <a:t>LEFT</a:t>
            </a:r>
            <a:r>
              <a:rPr lang="en-GB" dirty="0" smtClean="0"/>
              <a:t> and </a:t>
            </a:r>
            <a:r>
              <a:rPr lang="en-GB" b="1" dirty="0" smtClean="0"/>
              <a:t>2</a:t>
            </a:r>
            <a:r>
              <a:rPr lang="en-GB" dirty="0" smtClean="0"/>
              <a:t> to choose the machine on the </a:t>
            </a:r>
            <a:r>
              <a:rPr lang="en-GB" b="1" dirty="0" smtClean="0"/>
              <a:t>RIGHT</a:t>
            </a:r>
            <a:r>
              <a:rPr lang="en-GB" dirty="0" smtClean="0"/>
              <a:t>. </a:t>
            </a:r>
          </a:p>
          <a:p>
            <a:r>
              <a:rPr lang="en-GB" dirty="0" smtClean="0"/>
              <a:t>The </a:t>
            </a:r>
            <a:r>
              <a:rPr lang="en-GB" dirty="0"/>
              <a:t>slot machine that you </a:t>
            </a:r>
            <a:r>
              <a:rPr lang="en-GB" dirty="0" smtClean="0"/>
              <a:t>chose </a:t>
            </a:r>
            <a:r>
              <a:rPr lang="en-GB" dirty="0"/>
              <a:t>will then provide a banknote. The </a:t>
            </a:r>
            <a:r>
              <a:rPr lang="en-GB" b="1" dirty="0"/>
              <a:t>chances</a:t>
            </a:r>
            <a:r>
              <a:rPr lang="en-GB" dirty="0"/>
              <a:t> of it providing either banknote </a:t>
            </a:r>
            <a:r>
              <a:rPr lang="en-GB" dirty="0" smtClean="0"/>
              <a:t>will be </a:t>
            </a:r>
            <a:r>
              <a:rPr lang="en-GB" dirty="0"/>
              <a:t>the </a:t>
            </a:r>
            <a:r>
              <a:rPr lang="en-GB" b="1" dirty="0"/>
              <a:t>same</a:t>
            </a:r>
            <a:r>
              <a:rPr lang="en-GB" dirty="0"/>
              <a:t> as it </a:t>
            </a:r>
            <a:r>
              <a:rPr lang="en-GB" dirty="0" smtClean="0"/>
              <a:t>is for other type of game that you just played.</a:t>
            </a:r>
            <a:endParaRPr lang="en-GB" dirty="0"/>
          </a:p>
          <a:p>
            <a:r>
              <a:rPr lang="en-GB" dirty="0"/>
              <a:t>Before you decide, you’ll be shown the number of points that either banknote would provide if it were collected on that game (two example games are shown on the right). This will be different for each game.</a:t>
            </a:r>
          </a:p>
          <a:p>
            <a:r>
              <a:rPr lang="en-GB" dirty="0" smtClean="0"/>
              <a:t>To get the largest bonus, you must </a:t>
            </a:r>
            <a:r>
              <a:rPr lang="en-GB" dirty="0"/>
              <a:t>make decisions that </a:t>
            </a:r>
            <a:r>
              <a:rPr lang="en-GB" dirty="0" smtClean="0"/>
              <a:t>maximize </a:t>
            </a:r>
            <a:r>
              <a:rPr lang="en-GB" dirty="0" smtClean="0"/>
              <a:t>collection of positive points and minimize collection of negative points.</a:t>
            </a:r>
            <a:endParaRPr lang="en-GB" dirty="0"/>
          </a:p>
          <a:p>
            <a:r>
              <a:rPr lang="en-GB" dirty="0"/>
              <a:t>Let’s practice a few of these games.</a:t>
            </a:r>
          </a:p>
        </p:txBody>
      </p:sp>
      <p:sp>
        <p:nvSpPr>
          <p:cNvPr id="30" name="Rectangle 29"/>
          <p:cNvSpPr/>
          <p:nvPr/>
        </p:nvSpPr>
        <p:spPr>
          <a:xfrm>
            <a:off x="6251481" y="2532066"/>
            <a:ext cx="2825141" cy="1015663"/>
          </a:xfrm>
          <a:prstGeom prst="rect">
            <a:avLst/>
          </a:prstGeom>
        </p:spPr>
        <p:txBody>
          <a:bodyPr wrap="square">
            <a:spAutoFit/>
          </a:bodyPr>
          <a:lstStyle/>
          <a:p>
            <a:r>
              <a:rPr lang="en-GB" sz="1200" dirty="0" smtClean="0"/>
              <a:t>This screen from a hypothetical game shows that for this game, collecting the SCISSORS banknote would add 10 points and collecting the GIRL banknote would add 0 points to your collection.</a:t>
            </a:r>
          </a:p>
        </p:txBody>
      </p:sp>
    </p:spTree>
    <p:extLst>
      <p:ext uri="{BB962C8B-B14F-4D97-AF65-F5344CB8AC3E}">
        <p14:creationId xmlns:p14="http://schemas.microsoft.com/office/powerpoint/2010/main" val="2462268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117" y="871126"/>
            <a:ext cx="684000" cy="684000"/>
          </a:xfrm>
          <a:prstGeom prst="rect">
            <a:avLst/>
          </a:prstGeom>
        </p:spPr>
      </p:pic>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366" y="3925112"/>
            <a:ext cx="684000" cy="684000"/>
          </a:xfrm>
          <a:prstGeom prst="rect">
            <a:avLst/>
          </a:prstGeom>
        </p:spPr>
      </p:pic>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6472" y="1699126"/>
            <a:ext cx="684000" cy="684000"/>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5543" y="4715887"/>
            <a:ext cx="684000" cy="684000"/>
          </a:xfrm>
          <a:prstGeom prst="rect">
            <a:avLst/>
          </a:prstGeom>
        </p:spPr>
      </p:pic>
      <p:sp>
        <p:nvSpPr>
          <p:cNvPr id="31" name="Rectangle 30"/>
          <p:cNvSpPr/>
          <p:nvPr/>
        </p:nvSpPr>
        <p:spPr>
          <a:xfrm>
            <a:off x="6251481" y="2532066"/>
            <a:ext cx="2825141" cy="1015663"/>
          </a:xfrm>
          <a:prstGeom prst="rect">
            <a:avLst/>
          </a:prstGeom>
        </p:spPr>
        <p:txBody>
          <a:bodyPr wrap="square">
            <a:spAutoFit/>
          </a:bodyPr>
          <a:lstStyle/>
          <a:p>
            <a:r>
              <a:rPr lang="en-GB" sz="1200" dirty="0" smtClean="0"/>
              <a:t>This screen from a hypothetical game shows that for this game, collecting the SCISSORS banknote would add 10 points and collecting the HOUSE banknote would add 0 points to your collection.</a:t>
            </a:r>
          </a:p>
        </p:txBody>
      </p:sp>
      <p:sp>
        <p:nvSpPr>
          <p:cNvPr id="32" name="Rectangle 31"/>
          <p:cNvSpPr/>
          <p:nvPr/>
        </p:nvSpPr>
        <p:spPr>
          <a:xfrm>
            <a:off x="6285563" y="5691962"/>
            <a:ext cx="2848812" cy="1015663"/>
          </a:xfrm>
          <a:prstGeom prst="rect">
            <a:avLst/>
          </a:prstGeom>
        </p:spPr>
        <p:txBody>
          <a:bodyPr wrap="square">
            <a:spAutoFit/>
          </a:bodyPr>
          <a:lstStyle/>
          <a:p>
            <a:r>
              <a:rPr lang="en-GB" sz="1200" dirty="0" smtClean="0"/>
              <a:t>This screen from a hypothetical game shows that for this game, collecting the SCISSORS banknote would take away 10 points and collecting the HOUSE banknote take away 5 points from your collection.</a:t>
            </a:r>
          </a:p>
        </p:txBody>
      </p:sp>
      <p:sp>
        <p:nvSpPr>
          <p:cNvPr id="25" name="Content Placeholder 2"/>
          <p:cNvSpPr>
            <a:spLocks noGrp="1"/>
          </p:cNvSpPr>
          <p:nvPr>
            <p:ph idx="1"/>
          </p:nvPr>
        </p:nvSpPr>
        <p:spPr>
          <a:xfrm>
            <a:off x="248337" y="651884"/>
            <a:ext cx="5759726" cy="5783666"/>
          </a:xfrm>
        </p:spPr>
        <p:txBody>
          <a:bodyPr>
            <a:normAutofit fontScale="62500" lnSpcReduction="20000"/>
          </a:bodyPr>
          <a:lstStyle/>
          <a:p>
            <a:r>
              <a:rPr lang="en-GB" dirty="0" smtClean="0"/>
              <a:t>Great job!</a:t>
            </a:r>
          </a:p>
          <a:p>
            <a:r>
              <a:rPr lang="en-GB" dirty="0" smtClean="0"/>
              <a:t>In </a:t>
            </a:r>
            <a:r>
              <a:rPr lang="en-GB" dirty="0"/>
              <a:t>the second type of game, you’ll make a </a:t>
            </a:r>
            <a:r>
              <a:rPr lang="en-GB" b="1" dirty="0"/>
              <a:t>choice</a:t>
            </a:r>
            <a:r>
              <a:rPr lang="en-GB" dirty="0"/>
              <a:t> between two slot machines</a:t>
            </a:r>
            <a:r>
              <a:rPr lang="en-GB" dirty="0" smtClean="0"/>
              <a:t>. Press </a:t>
            </a:r>
            <a:r>
              <a:rPr lang="en-GB" b="1" dirty="0" smtClean="0"/>
              <a:t>1</a:t>
            </a:r>
            <a:r>
              <a:rPr lang="en-GB" dirty="0" smtClean="0"/>
              <a:t> to choose the machine on the </a:t>
            </a:r>
            <a:r>
              <a:rPr lang="en-GB" b="1" dirty="0" smtClean="0"/>
              <a:t>LEFT</a:t>
            </a:r>
            <a:r>
              <a:rPr lang="en-GB" dirty="0" smtClean="0"/>
              <a:t> and </a:t>
            </a:r>
            <a:r>
              <a:rPr lang="en-GB" b="1" dirty="0" smtClean="0"/>
              <a:t>2</a:t>
            </a:r>
            <a:r>
              <a:rPr lang="en-GB" dirty="0" smtClean="0"/>
              <a:t> to choose the machine on the </a:t>
            </a:r>
            <a:r>
              <a:rPr lang="en-GB" b="1" dirty="0" smtClean="0"/>
              <a:t>RIGHT</a:t>
            </a:r>
            <a:r>
              <a:rPr lang="en-GB" dirty="0" smtClean="0"/>
              <a:t>. </a:t>
            </a:r>
          </a:p>
          <a:p>
            <a:r>
              <a:rPr lang="en-GB" dirty="0" smtClean="0"/>
              <a:t>The </a:t>
            </a:r>
            <a:r>
              <a:rPr lang="en-GB" dirty="0"/>
              <a:t>slot machine that you </a:t>
            </a:r>
            <a:r>
              <a:rPr lang="en-GB" dirty="0" smtClean="0"/>
              <a:t>chose </a:t>
            </a:r>
            <a:r>
              <a:rPr lang="en-GB" dirty="0"/>
              <a:t>will then provide a banknote. The </a:t>
            </a:r>
            <a:r>
              <a:rPr lang="en-GB" b="1" dirty="0"/>
              <a:t>chances</a:t>
            </a:r>
            <a:r>
              <a:rPr lang="en-GB" dirty="0"/>
              <a:t> of it providing either banknote </a:t>
            </a:r>
            <a:r>
              <a:rPr lang="en-GB" dirty="0" smtClean="0"/>
              <a:t>will be </a:t>
            </a:r>
            <a:r>
              <a:rPr lang="en-GB" dirty="0"/>
              <a:t>the </a:t>
            </a:r>
            <a:r>
              <a:rPr lang="en-GB" b="1" dirty="0"/>
              <a:t>same</a:t>
            </a:r>
            <a:r>
              <a:rPr lang="en-GB" dirty="0"/>
              <a:t> as it </a:t>
            </a:r>
            <a:r>
              <a:rPr lang="en-GB" dirty="0" smtClean="0"/>
              <a:t>is for other type of game that you just played.</a:t>
            </a:r>
            <a:endParaRPr lang="en-GB" dirty="0"/>
          </a:p>
          <a:p>
            <a:r>
              <a:rPr lang="en-GB" dirty="0"/>
              <a:t>Before you decide, you’ll be shown the number of points that either banknote would provide if it were collected on that game (two example games are shown on the right). This will be different for each game.</a:t>
            </a:r>
          </a:p>
          <a:p>
            <a:r>
              <a:rPr lang="en-GB" dirty="0" smtClean="0"/>
              <a:t>To get the largest bonus, you must </a:t>
            </a:r>
            <a:r>
              <a:rPr lang="en-GB" dirty="0"/>
              <a:t>make decisions that </a:t>
            </a:r>
            <a:r>
              <a:rPr lang="en-GB" dirty="0" smtClean="0"/>
              <a:t>maximize </a:t>
            </a:r>
            <a:r>
              <a:rPr lang="en-GB" dirty="0" smtClean="0"/>
              <a:t>collection of positive points and minimize collection of negative points.</a:t>
            </a:r>
            <a:endParaRPr lang="en-GB" dirty="0"/>
          </a:p>
          <a:p>
            <a:r>
              <a:rPr lang="en-GB" dirty="0"/>
              <a:t>Let’s practice a few of these games.</a:t>
            </a:r>
          </a:p>
        </p:txBody>
      </p:sp>
    </p:spTree>
    <p:extLst>
      <p:ext uri="{BB962C8B-B14F-4D97-AF65-F5344CB8AC3E}">
        <p14:creationId xmlns:p14="http://schemas.microsoft.com/office/powerpoint/2010/main" val="4192943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sp>
        <p:nvSpPr>
          <p:cNvPr id="9" name="Rectangle 8"/>
          <p:cNvSpPr/>
          <p:nvPr/>
        </p:nvSpPr>
        <p:spPr>
          <a:xfrm>
            <a:off x="6251481" y="2532066"/>
            <a:ext cx="2825141" cy="1015663"/>
          </a:xfrm>
          <a:prstGeom prst="rect">
            <a:avLst/>
          </a:prstGeom>
        </p:spPr>
        <p:txBody>
          <a:bodyPr wrap="square">
            <a:spAutoFit/>
          </a:bodyPr>
          <a:lstStyle/>
          <a:p>
            <a:r>
              <a:rPr lang="en-GB" sz="1200" dirty="0" smtClean="0"/>
              <a:t>This screen from a hypothetical game that for this game, collecting the GIRL banknote would add 10 points and collecting the HOUSE banknote would add 0 points to your collection.</a:t>
            </a:r>
          </a:p>
        </p:txBody>
      </p:sp>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sp>
        <p:nvSpPr>
          <p:cNvPr id="26" name="Rectangle 25"/>
          <p:cNvSpPr/>
          <p:nvPr/>
        </p:nvSpPr>
        <p:spPr>
          <a:xfrm>
            <a:off x="6285563" y="5691962"/>
            <a:ext cx="2848812" cy="1015663"/>
          </a:xfrm>
          <a:prstGeom prst="rect">
            <a:avLst/>
          </a:prstGeom>
        </p:spPr>
        <p:txBody>
          <a:bodyPr wrap="square">
            <a:spAutoFit/>
          </a:bodyPr>
          <a:lstStyle/>
          <a:p>
            <a:r>
              <a:rPr lang="en-GB" sz="1200" dirty="0" smtClean="0"/>
              <a:t>This screen from a hypothetical game that for this game, collecting the GIRL banknote would take away 10 points and collecting the HOUSE banknote take away 5 points from your collection.</a:t>
            </a: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472" y="1699126"/>
            <a:ext cx="684000" cy="684000"/>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6293" y="4773637"/>
            <a:ext cx="684000" cy="684000"/>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9913" y="859253"/>
            <a:ext cx="684000" cy="684000"/>
          </a:xfrm>
          <a:prstGeom prst="rect">
            <a:avLst/>
          </a:prstGeom>
        </p:spPr>
      </p:pic>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24" y="3902073"/>
            <a:ext cx="684000" cy="684000"/>
          </a:xfrm>
          <a:prstGeom prst="rect">
            <a:avLst/>
          </a:prstGeom>
        </p:spPr>
      </p:pic>
      <p:sp>
        <p:nvSpPr>
          <p:cNvPr id="31" name="Content Placeholder 2"/>
          <p:cNvSpPr txBox="1">
            <a:spLocks/>
          </p:cNvSpPr>
          <p:nvPr/>
        </p:nvSpPr>
        <p:spPr>
          <a:xfrm>
            <a:off x="248337" y="651884"/>
            <a:ext cx="5759726" cy="5783666"/>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mtClean="0"/>
              <a:t>Great job!</a:t>
            </a:r>
          </a:p>
          <a:p>
            <a:r>
              <a:rPr lang="en-GB" smtClean="0"/>
              <a:t>In the second type of game, you’ll make a </a:t>
            </a:r>
            <a:r>
              <a:rPr lang="en-GB" b="1" smtClean="0"/>
              <a:t>choice</a:t>
            </a:r>
            <a:r>
              <a:rPr lang="en-GB" smtClean="0"/>
              <a:t> between two slot machines. Press </a:t>
            </a:r>
            <a:r>
              <a:rPr lang="en-GB" b="1" smtClean="0"/>
              <a:t>1</a:t>
            </a:r>
            <a:r>
              <a:rPr lang="en-GB" smtClean="0"/>
              <a:t> to choose the machine on the </a:t>
            </a:r>
            <a:r>
              <a:rPr lang="en-GB" b="1" smtClean="0"/>
              <a:t>LEFT</a:t>
            </a:r>
            <a:r>
              <a:rPr lang="en-GB" smtClean="0"/>
              <a:t> and </a:t>
            </a:r>
            <a:r>
              <a:rPr lang="en-GB" b="1" smtClean="0"/>
              <a:t>2</a:t>
            </a:r>
            <a:r>
              <a:rPr lang="en-GB" smtClean="0"/>
              <a:t> to choose the machine on the </a:t>
            </a:r>
            <a:r>
              <a:rPr lang="en-GB" b="1" smtClean="0"/>
              <a:t>RIGHT</a:t>
            </a:r>
            <a:r>
              <a:rPr lang="en-GB" smtClean="0"/>
              <a:t>. </a:t>
            </a:r>
          </a:p>
          <a:p>
            <a:r>
              <a:rPr lang="en-GB" smtClean="0"/>
              <a:t>The slot machine that you chose will then provide a banknote. The </a:t>
            </a:r>
            <a:r>
              <a:rPr lang="en-GB" b="1" smtClean="0"/>
              <a:t>chances</a:t>
            </a:r>
            <a:r>
              <a:rPr lang="en-GB" smtClean="0"/>
              <a:t> of it providing either banknote will be the </a:t>
            </a:r>
            <a:r>
              <a:rPr lang="en-GB" b="1" smtClean="0"/>
              <a:t>same</a:t>
            </a:r>
            <a:r>
              <a:rPr lang="en-GB" smtClean="0"/>
              <a:t> as it is for other type of game that you just played.</a:t>
            </a:r>
          </a:p>
          <a:p>
            <a:r>
              <a:rPr lang="en-GB" smtClean="0"/>
              <a:t>Before you decide, you’ll be shown the number of points that either banknote would provide if it were collected on that game (two example games are shown on the right). This will be different for each game.</a:t>
            </a:r>
          </a:p>
          <a:p>
            <a:r>
              <a:rPr lang="en-GB" smtClean="0"/>
              <a:t>To get the largest bonus, you must make decisions that maximize collection of positive points and minimize collection of negative points.</a:t>
            </a:r>
          </a:p>
          <a:p>
            <a:r>
              <a:rPr lang="en-GB" smtClean="0"/>
              <a:t>Let’s practice a few of these games.</a:t>
            </a:r>
            <a:endParaRPr lang="en-GB" dirty="0"/>
          </a:p>
        </p:txBody>
      </p:sp>
    </p:spTree>
    <p:extLst>
      <p:ext uri="{BB962C8B-B14F-4D97-AF65-F5344CB8AC3E}">
        <p14:creationId xmlns:p14="http://schemas.microsoft.com/office/powerpoint/2010/main" val="1767634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r>
              <a:rPr lang="en-GB" dirty="0" smtClean="0"/>
              <a:t>Some choice trials, no choice time limits.</a:t>
            </a:r>
            <a:endParaRPr lang="en-GB" dirty="0"/>
          </a:p>
        </p:txBody>
      </p:sp>
    </p:spTree>
    <p:extLst>
      <p:ext uri="{BB962C8B-B14F-4D97-AF65-F5344CB8AC3E}">
        <p14:creationId xmlns:p14="http://schemas.microsoft.com/office/powerpoint/2010/main" val="2018499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Great work. The task will have interleaved blocks between the first type of game and the games you just played.</a:t>
            </a:r>
          </a:p>
          <a:p>
            <a:r>
              <a:rPr lang="en-GB" dirty="0" smtClean="0"/>
              <a:t>Before we begin, you’ll need to pass a quiz on the instructions. Getting a question wrong will require you to re-start the instructions (you will not have to re-do the practice games though).</a:t>
            </a:r>
          </a:p>
          <a:p>
            <a:pPr marL="0" indent="0">
              <a:buNone/>
            </a:pPr>
            <a:endParaRPr lang="en-GB" dirty="0"/>
          </a:p>
        </p:txBody>
      </p:sp>
    </p:spTree>
    <p:extLst>
      <p:ext uri="{BB962C8B-B14F-4D97-AF65-F5344CB8AC3E}">
        <p14:creationId xmlns:p14="http://schemas.microsoft.com/office/powerpoint/2010/main" val="32944925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337626"/>
            <a:ext cx="4438356" cy="5788538"/>
          </a:xfrm>
        </p:spPr>
        <p:txBody>
          <a:bodyPr>
            <a:normAutofit fontScale="92500" lnSpcReduction="10000"/>
          </a:bodyPr>
          <a:lstStyle/>
          <a:p>
            <a:pPr algn="just"/>
            <a:r>
              <a:rPr lang="en-GB" sz="2200" dirty="0"/>
              <a:t>Great work! We’ll now continue to the second task. </a:t>
            </a:r>
            <a:endParaRPr lang="en-GB" sz="2200" dirty="0" smtClean="0"/>
          </a:p>
          <a:p>
            <a:pPr algn="just"/>
            <a:r>
              <a:rPr lang="en-GB" sz="2200" dirty="0"/>
              <a:t>In this task you’ll play a different game at the same casino. </a:t>
            </a:r>
            <a:endParaRPr lang="en-GB" sz="2200" dirty="0" smtClean="0"/>
          </a:p>
          <a:p>
            <a:pPr algn="just"/>
            <a:r>
              <a:rPr lang="en-GB" sz="2200" dirty="0" smtClean="0"/>
              <a:t>This </a:t>
            </a:r>
            <a:r>
              <a:rPr lang="en-GB" sz="2200" dirty="0"/>
              <a:t>game will use the same two banknotes as before but </a:t>
            </a:r>
            <a:r>
              <a:rPr lang="en-GB" sz="2200" b="1" dirty="0"/>
              <a:t>will also have a third type of banknote </a:t>
            </a:r>
            <a:r>
              <a:rPr lang="en-GB" sz="2200" dirty="0"/>
              <a:t>(shown on the right</a:t>
            </a:r>
            <a:r>
              <a:rPr lang="en-GB" sz="2200" dirty="0" smtClean="0"/>
              <a:t>).</a:t>
            </a:r>
          </a:p>
          <a:p>
            <a:pPr algn="just"/>
            <a:r>
              <a:rPr lang="en-GB" sz="2200" dirty="0" smtClean="0"/>
              <a:t>It will use the same four slot machines as the last task.</a:t>
            </a:r>
          </a:p>
          <a:p>
            <a:pPr algn="just"/>
            <a:r>
              <a:rPr lang="en-GB" sz="2200" dirty="0" smtClean="0"/>
              <a:t>On each decision, you’ll collect one of these banknotes.</a:t>
            </a:r>
          </a:p>
          <a:p>
            <a:pPr algn="just"/>
            <a:r>
              <a:rPr lang="en-GB" sz="2200" dirty="0" smtClean="0"/>
              <a:t>As before, at the end of this task, the computer will randomly select four decisions that you made. </a:t>
            </a:r>
          </a:p>
          <a:p>
            <a:pPr algn="just"/>
            <a:r>
              <a:rPr lang="en-GB" sz="2200" dirty="0" smtClean="0"/>
              <a:t>Your </a:t>
            </a:r>
            <a:r>
              <a:rPr lang="en-GB" sz="2200" b="1" dirty="0" smtClean="0"/>
              <a:t>bonus will be based on the average number of points you collected on these four decisions</a:t>
            </a:r>
            <a:r>
              <a:rPr lang="en-GB" sz="2200" dirty="0" smtClean="0"/>
              <a:t>.</a:t>
            </a:r>
            <a:endParaRPr lang="en-GB" sz="2200" dirty="0"/>
          </a:p>
        </p:txBody>
      </p:sp>
      <p:sp>
        <p:nvSpPr>
          <p:cNvPr id="4" name="Rectangle 3"/>
          <p:cNvSpPr/>
          <p:nvPr/>
        </p:nvSpPr>
        <p:spPr>
          <a:xfrm>
            <a:off x="5847217" y="258415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820461" y="135500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734080" y="2812681"/>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TextBox 6"/>
          <p:cNvSpPr txBox="1"/>
          <p:nvPr/>
        </p:nvSpPr>
        <p:spPr>
          <a:xfrm>
            <a:off x="6680362" y="159006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8" name="TextBox 7"/>
          <p:cNvSpPr txBox="1"/>
          <p:nvPr/>
        </p:nvSpPr>
        <p:spPr>
          <a:xfrm>
            <a:off x="5666769" y="2171511"/>
            <a:ext cx="2065048" cy="369332"/>
          </a:xfrm>
          <a:prstGeom prst="rect">
            <a:avLst/>
          </a:prstGeom>
          <a:noFill/>
        </p:spPr>
        <p:txBody>
          <a:bodyPr wrap="square" rtlCol="0">
            <a:spAutoFit/>
          </a:bodyPr>
          <a:lstStyle/>
          <a:p>
            <a:r>
              <a:rPr lang="en-GB" dirty="0" smtClean="0"/>
              <a:t>SCISSORS Banknote</a:t>
            </a:r>
            <a:endParaRPr lang="en-GB" dirty="0"/>
          </a:p>
        </p:txBody>
      </p:sp>
      <p:sp>
        <p:nvSpPr>
          <p:cNvPr id="9" name="TextBox 8"/>
          <p:cNvSpPr txBox="1"/>
          <p:nvPr/>
        </p:nvSpPr>
        <p:spPr>
          <a:xfrm>
            <a:off x="5694839" y="984556"/>
            <a:ext cx="1850065" cy="369332"/>
          </a:xfrm>
          <a:prstGeom prst="rect">
            <a:avLst/>
          </a:prstGeom>
          <a:noFill/>
        </p:spPr>
        <p:txBody>
          <a:bodyPr wrap="square" rtlCol="0">
            <a:spAutoFit/>
          </a:bodyPr>
          <a:lstStyle/>
          <a:p>
            <a:r>
              <a:rPr lang="en-GB" dirty="0" smtClean="0"/>
              <a:t>GIRL Banknote</a:t>
            </a:r>
            <a:endParaRPr lang="en-GB"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310" y="2660930"/>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192" y="1419124"/>
            <a:ext cx="684000" cy="684000"/>
          </a:xfrm>
          <a:prstGeom prst="rect">
            <a:avLst/>
          </a:prstGeom>
        </p:spPr>
      </p:pic>
      <p:sp>
        <p:nvSpPr>
          <p:cNvPr id="12" name="Rectangle 11"/>
          <p:cNvSpPr/>
          <p:nvPr/>
        </p:nvSpPr>
        <p:spPr>
          <a:xfrm>
            <a:off x="5824494" y="382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434" y="3894051"/>
            <a:ext cx="684000" cy="684000"/>
          </a:xfrm>
          <a:prstGeom prst="rect">
            <a:avLst/>
          </a:prstGeom>
        </p:spPr>
      </p:pic>
      <p:sp>
        <p:nvSpPr>
          <p:cNvPr id="14" name="TextBox 13"/>
          <p:cNvSpPr txBox="1"/>
          <p:nvPr/>
        </p:nvSpPr>
        <p:spPr>
          <a:xfrm>
            <a:off x="6684395" y="405988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5" name="TextBox 14"/>
          <p:cNvSpPr txBox="1"/>
          <p:nvPr/>
        </p:nvSpPr>
        <p:spPr>
          <a:xfrm>
            <a:off x="5698872" y="3454378"/>
            <a:ext cx="1850065" cy="369332"/>
          </a:xfrm>
          <a:prstGeom prst="rect">
            <a:avLst/>
          </a:prstGeom>
          <a:noFill/>
        </p:spPr>
        <p:txBody>
          <a:bodyPr wrap="square" rtlCol="0">
            <a:spAutoFit/>
          </a:bodyPr>
          <a:lstStyle/>
          <a:p>
            <a:r>
              <a:rPr lang="en-GB" dirty="0" smtClean="0"/>
              <a:t>HOUSE Banknote</a:t>
            </a:r>
            <a:endParaRPr lang="en-GB" dirty="0"/>
          </a:p>
        </p:txBody>
      </p:sp>
      <p:sp>
        <p:nvSpPr>
          <p:cNvPr id="16" name="TextBox 15"/>
          <p:cNvSpPr txBox="1"/>
          <p:nvPr/>
        </p:nvSpPr>
        <p:spPr>
          <a:xfrm>
            <a:off x="5651428" y="546881"/>
            <a:ext cx="2761052" cy="369332"/>
          </a:xfrm>
          <a:prstGeom prst="rect">
            <a:avLst/>
          </a:prstGeom>
          <a:noFill/>
        </p:spPr>
        <p:txBody>
          <a:bodyPr wrap="square" rtlCol="0">
            <a:spAutoFit/>
          </a:bodyPr>
          <a:lstStyle/>
          <a:p>
            <a:r>
              <a:rPr lang="en-GB" dirty="0" smtClean="0"/>
              <a:t>Banknotes in this task:</a:t>
            </a:r>
          </a:p>
        </p:txBody>
      </p:sp>
    </p:spTree>
    <p:extLst>
      <p:ext uri="{BB962C8B-B14F-4D97-AF65-F5344CB8AC3E}">
        <p14:creationId xmlns:p14="http://schemas.microsoft.com/office/powerpoint/2010/main" val="2426537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a:t>
            </a:r>
            <a:r>
              <a:rPr lang="en-GB" sz="2200" dirty="0" smtClean="0"/>
              <a:t>either </a:t>
            </a:r>
            <a:r>
              <a:rPr lang="en-GB" sz="2200" dirty="0"/>
              <a:t>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SCISSORS</a:t>
            </a:r>
            <a:r>
              <a:rPr lang="en-GB" sz="2200" dirty="0" smtClean="0"/>
              <a:t> or </a:t>
            </a:r>
            <a:r>
              <a:rPr lang="en-GB" sz="2200" b="1" dirty="0" smtClean="0"/>
              <a:t>GIRL</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HOUSE</a:t>
            </a:r>
            <a:r>
              <a:rPr lang="en-GB" sz="2200" dirty="0" smtClean="0"/>
              <a:t> banknote.</a:t>
            </a:r>
            <a:endParaRPr lang="en-GB" sz="2200" dirty="0"/>
          </a:p>
        </p:txBody>
      </p:sp>
      <p:sp>
        <p:nvSpPr>
          <p:cNvPr id="4" name="Rectangle 3"/>
          <p:cNvSpPr/>
          <p:nvPr/>
        </p:nvSpPr>
        <p:spPr>
          <a:xfrm>
            <a:off x="5940819" y="49881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1759" y="5057362"/>
            <a:ext cx="684000" cy="684000"/>
          </a:xfrm>
          <a:prstGeom prst="rect">
            <a:avLst/>
          </a:prstGeom>
        </p:spPr>
      </p:pic>
      <p:sp>
        <p:nvSpPr>
          <p:cNvPr id="6" name="TextBox 5"/>
          <p:cNvSpPr txBox="1"/>
          <p:nvPr/>
        </p:nvSpPr>
        <p:spPr>
          <a:xfrm>
            <a:off x="6800720" y="52232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GIRL Banknote</a:t>
            </a:r>
            <a:endParaRPr lang="en-GB" dirty="0"/>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4455" y="2298058"/>
            <a:ext cx="684000" cy="684000"/>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5589" y="2246796"/>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2971431" cy="923330"/>
          </a:xfrm>
          <a:prstGeom prst="rect">
            <a:avLst/>
          </a:prstGeom>
        </p:spPr>
        <p:txBody>
          <a:bodyPr wrap="square">
            <a:spAutoFit/>
          </a:bodyPr>
          <a:lstStyle/>
          <a:p>
            <a:r>
              <a:rPr lang="en-GB" dirty="0" smtClean="0"/>
              <a:t>Chances of GIRL or SCISSORS depend on </a:t>
            </a:r>
            <a:r>
              <a:rPr lang="en-GB" b="1" dirty="0" smtClean="0"/>
              <a:t>which</a:t>
            </a:r>
            <a:r>
              <a:rPr lang="en-GB" dirty="0" smtClean="0"/>
              <a:t> slot machine is played.</a:t>
            </a:r>
            <a:endParaRPr lang="en-GB" dirty="0"/>
          </a:p>
        </p:txBody>
      </p:sp>
      <p:sp>
        <p:nvSpPr>
          <p:cNvPr id="27" name="Rectangle 26"/>
          <p:cNvSpPr/>
          <p:nvPr/>
        </p:nvSpPr>
        <p:spPr>
          <a:xfrm>
            <a:off x="5597001" y="5990346"/>
            <a:ext cx="3571615" cy="646331"/>
          </a:xfrm>
          <a:prstGeom prst="rect">
            <a:avLst/>
          </a:prstGeom>
        </p:spPr>
        <p:txBody>
          <a:bodyPr wrap="square">
            <a:spAutoFit/>
          </a:bodyPr>
          <a:lstStyle/>
          <a:p>
            <a:r>
              <a:rPr lang="en-GB" dirty="0" smtClean="0"/>
              <a:t>Rejecting always leads to the HOUSE banknote.</a:t>
            </a:r>
            <a:endParaRPr lang="en-GB" dirty="0"/>
          </a:p>
        </p:txBody>
      </p:sp>
      <p:sp>
        <p:nvSpPr>
          <p:cNvPr id="28" name="TextBox 27"/>
          <p:cNvSpPr txBox="1"/>
          <p:nvPr/>
        </p:nvSpPr>
        <p:spPr>
          <a:xfrm>
            <a:off x="5800726" y="4501278"/>
            <a:ext cx="1850065" cy="369332"/>
          </a:xfrm>
          <a:prstGeom prst="rect">
            <a:avLst/>
          </a:prstGeom>
          <a:noFill/>
        </p:spPr>
        <p:txBody>
          <a:bodyPr wrap="square" rtlCol="0">
            <a:spAutoFit/>
          </a:bodyPr>
          <a:lstStyle/>
          <a:p>
            <a:r>
              <a:rPr lang="en-GB" dirty="0" smtClean="0"/>
              <a:t>HOUSE Banknote</a:t>
            </a:r>
            <a:endParaRPr lang="en-GB" dirty="0"/>
          </a:p>
        </p:txBody>
      </p:sp>
    </p:spTree>
    <p:extLst>
      <p:ext uri="{BB962C8B-B14F-4D97-AF65-F5344CB8AC3E}">
        <p14:creationId xmlns:p14="http://schemas.microsoft.com/office/powerpoint/2010/main" val="1898958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whether 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SCISSORS</a:t>
            </a:r>
            <a:r>
              <a:rPr lang="en-GB" sz="2200" dirty="0" smtClean="0"/>
              <a:t> or </a:t>
            </a:r>
            <a:r>
              <a:rPr lang="en-GB" sz="2200" b="1" dirty="0" smtClean="0"/>
              <a:t>HOUSE</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GIRL</a:t>
            </a:r>
            <a:r>
              <a:rPr lang="en-GB" sz="2200" dirty="0" smtClean="0"/>
              <a:t> banknote.</a:t>
            </a:r>
            <a:endParaRPr lang="en-GB" sz="2200" dirty="0"/>
          </a:p>
        </p:txBody>
      </p:sp>
      <p:sp>
        <p:nvSpPr>
          <p:cNvPr id="4" name="Rectangle 3"/>
          <p:cNvSpPr/>
          <p:nvPr/>
        </p:nvSpPr>
        <p:spPr>
          <a:xfrm>
            <a:off x="5966724" y="493504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26625" y="5170104"/>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HOUSE Banknote</a:t>
            </a:r>
            <a:endParaRPr lang="en-GB"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4455" y="2298058"/>
            <a:ext cx="684000" cy="684000"/>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1759" y="5022969"/>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3355295" cy="923330"/>
          </a:xfrm>
          <a:prstGeom prst="rect">
            <a:avLst/>
          </a:prstGeom>
        </p:spPr>
        <p:txBody>
          <a:bodyPr wrap="square">
            <a:spAutoFit/>
          </a:bodyPr>
          <a:lstStyle/>
          <a:p>
            <a:r>
              <a:rPr lang="en-GB" dirty="0" smtClean="0"/>
              <a:t>Chances of HOUSE or SCISSORS banknotes depend on </a:t>
            </a:r>
            <a:r>
              <a:rPr lang="en-GB" b="1" dirty="0" smtClean="0"/>
              <a:t>which</a:t>
            </a:r>
            <a:r>
              <a:rPr lang="en-GB" dirty="0" smtClean="0"/>
              <a:t> slot machine is played.</a:t>
            </a:r>
            <a:endParaRPr lang="en-GB" dirty="0"/>
          </a:p>
        </p:txBody>
      </p:sp>
      <p:sp>
        <p:nvSpPr>
          <p:cNvPr id="27" name="Rectangle 26"/>
          <p:cNvSpPr/>
          <p:nvPr/>
        </p:nvSpPr>
        <p:spPr>
          <a:xfrm>
            <a:off x="5622906" y="5937250"/>
            <a:ext cx="3571615" cy="646331"/>
          </a:xfrm>
          <a:prstGeom prst="rect">
            <a:avLst/>
          </a:prstGeom>
        </p:spPr>
        <p:txBody>
          <a:bodyPr wrap="square">
            <a:spAutoFit/>
          </a:bodyPr>
          <a:lstStyle/>
          <a:p>
            <a:r>
              <a:rPr lang="en-GB" dirty="0" smtClean="0"/>
              <a:t>Rejecting always leads to the GIRL banknote.</a:t>
            </a:r>
            <a:endParaRPr lang="en-GB" dirty="0"/>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6232" y="2260734"/>
            <a:ext cx="684000" cy="684000"/>
          </a:xfrm>
          <a:prstGeom prst="rect">
            <a:avLst/>
          </a:prstGeom>
        </p:spPr>
      </p:pic>
      <p:sp>
        <p:nvSpPr>
          <p:cNvPr id="29" name="TextBox 28"/>
          <p:cNvSpPr txBox="1"/>
          <p:nvPr/>
        </p:nvSpPr>
        <p:spPr>
          <a:xfrm>
            <a:off x="5699252" y="4471676"/>
            <a:ext cx="1850065" cy="369332"/>
          </a:xfrm>
          <a:prstGeom prst="rect">
            <a:avLst/>
          </a:prstGeom>
          <a:noFill/>
        </p:spPr>
        <p:txBody>
          <a:bodyPr wrap="square" rtlCol="0">
            <a:spAutoFit/>
          </a:bodyPr>
          <a:lstStyle/>
          <a:p>
            <a:r>
              <a:rPr lang="en-GB" dirty="0" smtClean="0"/>
              <a:t>GIRL Banknote</a:t>
            </a:r>
            <a:endParaRPr lang="en-GB" dirty="0"/>
          </a:p>
        </p:txBody>
      </p:sp>
    </p:spTree>
    <p:extLst>
      <p:ext uri="{BB962C8B-B14F-4D97-AF65-F5344CB8AC3E}">
        <p14:creationId xmlns:p14="http://schemas.microsoft.com/office/powerpoint/2010/main" val="3898576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whether 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GIRL</a:t>
            </a:r>
            <a:r>
              <a:rPr lang="en-GB" sz="2200" dirty="0" smtClean="0"/>
              <a:t> or </a:t>
            </a:r>
            <a:r>
              <a:rPr lang="en-GB" sz="2200" b="1" dirty="0" smtClean="0"/>
              <a:t>HOUSE</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SCISSORS</a:t>
            </a:r>
            <a:r>
              <a:rPr lang="en-GB" sz="2200" dirty="0" smtClean="0"/>
              <a:t> banknote.</a:t>
            </a:r>
            <a:endParaRPr lang="en-GB" sz="2200" dirty="0"/>
          </a:p>
        </p:txBody>
      </p:sp>
      <p:sp>
        <p:nvSpPr>
          <p:cNvPr id="4" name="Rectangle 3"/>
          <p:cNvSpPr/>
          <p:nvPr/>
        </p:nvSpPr>
        <p:spPr>
          <a:xfrm>
            <a:off x="5966724" y="493504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26625" y="5170104"/>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89381" y="1808647"/>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HOUSE Banknote</a:t>
            </a:r>
            <a:endParaRPr lang="en-GB"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3151" y="5029282"/>
            <a:ext cx="684000" cy="684000"/>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3362" y="2280415"/>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3355295" cy="923330"/>
          </a:xfrm>
          <a:prstGeom prst="rect">
            <a:avLst/>
          </a:prstGeom>
        </p:spPr>
        <p:txBody>
          <a:bodyPr wrap="square">
            <a:spAutoFit/>
          </a:bodyPr>
          <a:lstStyle/>
          <a:p>
            <a:r>
              <a:rPr lang="en-GB" dirty="0" smtClean="0"/>
              <a:t>Chances of HOUSE or GIRL banknotes depend on </a:t>
            </a:r>
            <a:r>
              <a:rPr lang="en-GB" b="1" dirty="0" smtClean="0"/>
              <a:t>which</a:t>
            </a:r>
            <a:r>
              <a:rPr lang="en-GB" dirty="0" smtClean="0"/>
              <a:t> slot machine is played.</a:t>
            </a:r>
            <a:endParaRPr lang="en-GB" dirty="0"/>
          </a:p>
        </p:txBody>
      </p:sp>
      <p:sp>
        <p:nvSpPr>
          <p:cNvPr id="27" name="Rectangle 26"/>
          <p:cNvSpPr/>
          <p:nvPr/>
        </p:nvSpPr>
        <p:spPr>
          <a:xfrm>
            <a:off x="5622906" y="5937250"/>
            <a:ext cx="3571615" cy="646331"/>
          </a:xfrm>
          <a:prstGeom prst="rect">
            <a:avLst/>
          </a:prstGeom>
        </p:spPr>
        <p:txBody>
          <a:bodyPr wrap="square">
            <a:spAutoFit/>
          </a:bodyPr>
          <a:lstStyle/>
          <a:p>
            <a:r>
              <a:rPr lang="en-GB" dirty="0" smtClean="0"/>
              <a:t>Rejecting always leads to the SCISSORS banknote.</a:t>
            </a:r>
            <a:endParaRPr lang="en-GB" dirty="0"/>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6232" y="2260734"/>
            <a:ext cx="684000" cy="684000"/>
          </a:xfrm>
          <a:prstGeom prst="rect">
            <a:avLst/>
          </a:prstGeom>
        </p:spPr>
      </p:pic>
      <p:sp>
        <p:nvSpPr>
          <p:cNvPr id="29" name="TextBox 28"/>
          <p:cNvSpPr txBox="1"/>
          <p:nvPr/>
        </p:nvSpPr>
        <p:spPr>
          <a:xfrm>
            <a:off x="5699252" y="4471676"/>
            <a:ext cx="2136453" cy="369332"/>
          </a:xfrm>
          <a:prstGeom prst="rect">
            <a:avLst/>
          </a:prstGeom>
          <a:noFill/>
        </p:spPr>
        <p:txBody>
          <a:bodyPr wrap="square" rtlCol="0">
            <a:spAutoFit/>
          </a:bodyPr>
          <a:lstStyle/>
          <a:p>
            <a:r>
              <a:rPr lang="en-GB" dirty="0" smtClean="0"/>
              <a:t>SCISSORS Banknote</a:t>
            </a:r>
            <a:endParaRPr lang="en-GB" dirty="0"/>
          </a:p>
        </p:txBody>
      </p:sp>
    </p:spTree>
    <p:extLst>
      <p:ext uri="{BB962C8B-B14F-4D97-AF65-F5344CB8AC3E}">
        <p14:creationId xmlns:p14="http://schemas.microsoft.com/office/powerpoint/2010/main" val="234689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6022"/>
            <a:ext cx="8229600" cy="5496981"/>
          </a:xfrm>
        </p:spPr>
        <p:txBody>
          <a:bodyPr>
            <a:normAutofit fontScale="92500" lnSpcReduction="20000"/>
          </a:bodyPr>
          <a:lstStyle/>
          <a:p>
            <a:r>
              <a:rPr lang="en-US" sz="2400" dirty="0"/>
              <a:t>Y</a:t>
            </a:r>
            <a:r>
              <a:rPr lang="en-US" sz="2400" dirty="0" smtClean="0"/>
              <a:t>ou </a:t>
            </a:r>
            <a:r>
              <a:rPr lang="en-US" sz="2400" dirty="0"/>
              <a:t>will perform two tasks at a video-game casino. The first task will take </a:t>
            </a:r>
            <a:r>
              <a:rPr lang="en-US" sz="2400" dirty="0" smtClean="0"/>
              <a:t>about 35 </a:t>
            </a:r>
            <a:r>
              <a:rPr lang="en-US" sz="2400" dirty="0"/>
              <a:t>minutes and the second task will take about 50 minutes. </a:t>
            </a:r>
            <a:endParaRPr lang="en-US" sz="2400" dirty="0" smtClean="0"/>
          </a:p>
          <a:p>
            <a:r>
              <a:rPr lang="en-US" sz="2400" dirty="0" smtClean="0"/>
              <a:t>We’ll now provide instructions for the first task.</a:t>
            </a:r>
          </a:p>
          <a:p>
            <a:r>
              <a:rPr lang="en-US" sz="2400" dirty="0"/>
              <a:t>In </a:t>
            </a:r>
            <a:r>
              <a:rPr lang="en-US" sz="2400" dirty="0" smtClean="0"/>
              <a:t>this task, you </a:t>
            </a:r>
            <a:r>
              <a:rPr lang="en-US" sz="2400" dirty="0"/>
              <a:t>will make </a:t>
            </a:r>
            <a:r>
              <a:rPr lang="en-US" sz="2400" dirty="0" smtClean="0"/>
              <a:t>decisions about which slot machines to play at a casino. </a:t>
            </a:r>
          </a:p>
          <a:p>
            <a:r>
              <a:rPr lang="en-US" sz="2400" dirty="0" smtClean="0"/>
              <a:t>Following some decisions, you </a:t>
            </a:r>
            <a:r>
              <a:rPr lang="en-US" sz="2400" dirty="0"/>
              <a:t>will receive a </a:t>
            </a:r>
            <a:r>
              <a:rPr lang="en-US" sz="2400" b="1" dirty="0"/>
              <a:t>banknote</a:t>
            </a:r>
            <a:r>
              <a:rPr lang="en-US" sz="2400" dirty="0"/>
              <a:t> that will either cause you to gain or lose points. </a:t>
            </a:r>
            <a:endParaRPr lang="en-US" sz="2400" dirty="0" smtClean="0"/>
          </a:p>
          <a:p>
            <a:r>
              <a:rPr lang="en-US" sz="2400" dirty="0"/>
              <a:t>Banknotes with </a:t>
            </a:r>
            <a:r>
              <a:rPr lang="en-US" sz="2400" b="1" dirty="0"/>
              <a:t>positive point </a:t>
            </a:r>
            <a:r>
              <a:rPr lang="en-US" sz="2400" dirty="0" smtClean="0"/>
              <a:t>values cause you to gain points. Banknotes with </a:t>
            </a:r>
            <a:r>
              <a:rPr lang="en-US" sz="2400" b="1" dirty="0" smtClean="0"/>
              <a:t>negative point </a:t>
            </a:r>
            <a:r>
              <a:rPr lang="en-US" sz="2400" dirty="0" smtClean="0"/>
              <a:t>values cause you to lose points.</a:t>
            </a:r>
          </a:p>
          <a:p>
            <a:r>
              <a:rPr lang="en-US" sz="2400" dirty="0" smtClean="0"/>
              <a:t>At the end of the task, the computer will randomly pick </a:t>
            </a:r>
            <a:r>
              <a:rPr lang="en-US" sz="2400" b="1" dirty="0" smtClean="0"/>
              <a:t>four</a:t>
            </a:r>
            <a:r>
              <a:rPr lang="en-US" sz="2400" dirty="0" smtClean="0"/>
              <a:t> decisions that you made. </a:t>
            </a:r>
          </a:p>
          <a:p>
            <a:r>
              <a:rPr lang="en-US" sz="2400" dirty="0" smtClean="0"/>
              <a:t>Your bonus will be proportional to the average number of points received on these decisions.  </a:t>
            </a:r>
            <a:r>
              <a:rPr lang="en-US" sz="2400" dirty="0"/>
              <a:t>T</a:t>
            </a:r>
            <a:r>
              <a:rPr lang="en-US" sz="2400" dirty="0" smtClean="0"/>
              <a:t>his average can be either positive or negative. The more negative this average is, the smaller your bonus payment will be. The more positive this average is, the larger your bonus payment will be.</a:t>
            </a:r>
          </a:p>
          <a:p>
            <a:endParaRPr lang="en-US" sz="2400" dirty="0"/>
          </a:p>
          <a:p>
            <a:endParaRPr lang="en-US" sz="2400" dirty="0"/>
          </a:p>
        </p:txBody>
      </p:sp>
    </p:spTree>
    <p:extLst>
      <p:ext uri="{BB962C8B-B14F-4D97-AF65-F5344CB8AC3E}">
        <p14:creationId xmlns:p14="http://schemas.microsoft.com/office/powerpoint/2010/main" val="12750888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4528"/>
            <a:ext cx="4297680" cy="6266688"/>
          </a:xfrm>
        </p:spPr>
        <p:txBody>
          <a:bodyPr>
            <a:normAutofit/>
          </a:bodyPr>
          <a:lstStyle/>
          <a:p>
            <a:r>
              <a:rPr lang="en-GB" sz="2000" dirty="0"/>
              <a:t>Before each decision to play or reject a slot machine, you will be shown the point value of each banknote for that </a:t>
            </a:r>
            <a:r>
              <a:rPr lang="en-GB" sz="2000" dirty="0" smtClean="0"/>
              <a:t>game</a:t>
            </a:r>
            <a:r>
              <a:rPr lang="en-GB" sz="2000" dirty="0"/>
              <a:t> </a:t>
            </a:r>
            <a:r>
              <a:rPr lang="en-GB" sz="2000" dirty="0" smtClean="0"/>
              <a:t>(example on the right).</a:t>
            </a:r>
          </a:p>
          <a:p>
            <a:r>
              <a:rPr lang="en-GB" sz="2000" dirty="0" smtClean="0"/>
              <a:t>You </a:t>
            </a:r>
            <a:r>
              <a:rPr lang="en-GB" sz="2000" dirty="0"/>
              <a:t>must pay attention to </a:t>
            </a:r>
            <a:r>
              <a:rPr lang="en-GB" sz="2000" dirty="0" smtClean="0"/>
              <a:t>these screens </a:t>
            </a:r>
            <a:r>
              <a:rPr lang="en-GB" sz="2000" dirty="0"/>
              <a:t>in order to make choices that lead you to </a:t>
            </a:r>
            <a:r>
              <a:rPr lang="en-GB" sz="2000" dirty="0" smtClean="0"/>
              <a:t>maximize collection of positive points and minimize collection of negative points.</a:t>
            </a:r>
          </a:p>
          <a:p>
            <a:r>
              <a:rPr lang="en-GB" sz="2000" dirty="0"/>
              <a:t>To get used to the timing, let’s just practice a few presentations of the point values of each </a:t>
            </a:r>
            <a:r>
              <a:rPr lang="en-GB" sz="2000" dirty="0" smtClean="0"/>
              <a:t>banknote. Here</a:t>
            </a:r>
            <a:r>
              <a:rPr lang="en-GB" sz="2000" dirty="0"/>
              <a:t>, you’ll just be presented with the point values of each bank note and then you’ll be asked what one of their point values is.</a:t>
            </a:r>
          </a:p>
        </p:txBody>
      </p:sp>
      <p:sp>
        <p:nvSpPr>
          <p:cNvPr id="4" name="Rectangle 3"/>
          <p:cNvSpPr/>
          <p:nvPr/>
        </p:nvSpPr>
        <p:spPr>
          <a:xfrm>
            <a:off x="5327904" y="694944"/>
            <a:ext cx="3438144" cy="2852928"/>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478831" y="12006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365694" y="1517581"/>
            <a:ext cx="577929" cy="369332"/>
          </a:xfrm>
          <a:prstGeom prst="rect">
            <a:avLst/>
          </a:prstGeom>
          <a:noFill/>
        </p:spPr>
        <p:txBody>
          <a:bodyPr wrap="square" rtlCol="0">
            <a:spAutoFit/>
          </a:bodyPr>
          <a:lstStyle/>
          <a:p>
            <a:r>
              <a:rPr lang="en-GB" dirty="0" smtClean="0">
                <a:solidFill>
                  <a:srgbClr val="FFFF00"/>
                </a:solidFill>
              </a:rPr>
              <a:t>72</a:t>
            </a:r>
            <a:endParaRPr lang="en-GB" dirty="0">
              <a:solidFill>
                <a:srgbClr val="FFFF0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924" y="1288830"/>
            <a:ext cx="684000" cy="684000"/>
          </a:xfrm>
          <a:prstGeom prst="rect">
            <a:avLst/>
          </a:prstGeom>
        </p:spPr>
      </p:pic>
      <p:sp>
        <p:nvSpPr>
          <p:cNvPr id="8" name="Rectangle 7"/>
          <p:cNvSpPr/>
          <p:nvPr/>
        </p:nvSpPr>
        <p:spPr>
          <a:xfrm>
            <a:off x="6132829" y="313330"/>
            <a:ext cx="1848391" cy="338554"/>
          </a:xfrm>
          <a:prstGeom prst="rect">
            <a:avLst/>
          </a:prstGeom>
        </p:spPr>
        <p:txBody>
          <a:bodyPr wrap="none">
            <a:spAutoFit/>
          </a:bodyPr>
          <a:lstStyle/>
          <a:p>
            <a:r>
              <a:rPr lang="en-GB" sz="1600" dirty="0" smtClean="0"/>
              <a:t>Hypothetical game :</a:t>
            </a:r>
            <a:endParaRPr lang="en-GB" sz="1600" dirty="0"/>
          </a:p>
        </p:txBody>
      </p:sp>
      <p:sp>
        <p:nvSpPr>
          <p:cNvPr id="9" name="Rectangle 8"/>
          <p:cNvSpPr/>
          <p:nvPr/>
        </p:nvSpPr>
        <p:spPr>
          <a:xfrm>
            <a:off x="5502635" y="223368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6412902" y="2448489"/>
            <a:ext cx="577929" cy="369332"/>
          </a:xfrm>
          <a:prstGeom prst="rect">
            <a:avLst/>
          </a:prstGeom>
          <a:noFill/>
        </p:spPr>
        <p:txBody>
          <a:bodyPr wrap="square" rtlCol="0">
            <a:spAutoFit/>
          </a:bodyPr>
          <a:lstStyle/>
          <a:p>
            <a:r>
              <a:rPr lang="en-GB" dirty="0" smtClean="0">
                <a:solidFill>
                  <a:srgbClr val="FFFF00"/>
                </a:solidFill>
              </a:rPr>
              <a:t>8</a:t>
            </a:r>
            <a:endParaRPr lang="en-GB" dirty="0">
              <a:solidFill>
                <a:srgbClr val="FFFF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664" y="2305681"/>
            <a:ext cx="684000" cy="684000"/>
          </a:xfrm>
          <a:prstGeom prst="rect">
            <a:avLst/>
          </a:prstGeom>
        </p:spPr>
      </p:pic>
      <p:sp>
        <p:nvSpPr>
          <p:cNvPr id="12" name="Rectangle 11"/>
          <p:cNvSpPr/>
          <p:nvPr/>
        </p:nvSpPr>
        <p:spPr>
          <a:xfrm>
            <a:off x="5578260" y="3844423"/>
            <a:ext cx="2825141" cy="1569660"/>
          </a:xfrm>
          <a:prstGeom prst="rect">
            <a:avLst/>
          </a:prstGeom>
        </p:spPr>
        <p:txBody>
          <a:bodyPr wrap="square">
            <a:spAutoFit/>
          </a:bodyPr>
          <a:lstStyle/>
          <a:p>
            <a:r>
              <a:rPr lang="en-GB" sz="1200" dirty="0" smtClean="0"/>
              <a:t>This screen from a hypothetical game shows that for this game, if you PLAY the slot machine, you will either get the SCISSORS banknote and collect 72 points or the GIRL banknote and collect 8 points. If you reject the slot machine, you’ll get the HOUSE banknote and collect 48 points.</a:t>
            </a:r>
          </a:p>
        </p:txBody>
      </p:sp>
      <p:sp>
        <p:nvSpPr>
          <p:cNvPr id="13" name="Rectangle 12"/>
          <p:cNvSpPr/>
          <p:nvPr/>
        </p:nvSpPr>
        <p:spPr>
          <a:xfrm>
            <a:off x="7080290" y="16620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7940191" y="1897078"/>
            <a:ext cx="577929" cy="369332"/>
          </a:xfrm>
          <a:prstGeom prst="rect">
            <a:avLst/>
          </a:prstGeom>
          <a:noFill/>
        </p:spPr>
        <p:txBody>
          <a:bodyPr wrap="square" rtlCol="0">
            <a:spAutoFit/>
          </a:bodyPr>
          <a:lstStyle/>
          <a:p>
            <a:r>
              <a:rPr lang="en-GB" dirty="0" smtClean="0">
                <a:solidFill>
                  <a:srgbClr val="FFFF00"/>
                </a:solidFill>
              </a:rPr>
              <a:t>48</a:t>
            </a:r>
            <a:endParaRPr lang="en-GB" dirty="0">
              <a:solidFill>
                <a:srgbClr val="FFFF00"/>
              </a:solidFill>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2664" y="1740073"/>
            <a:ext cx="684000" cy="684000"/>
          </a:xfrm>
          <a:prstGeom prst="rect">
            <a:avLst/>
          </a:prstGeom>
        </p:spPr>
      </p:pic>
    </p:spTree>
    <p:extLst>
      <p:ext uri="{BB962C8B-B14F-4D97-AF65-F5344CB8AC3E}">
        <p14:creationId xmlns:p14="http://schemas.microsoft.com/office/powerpoint/2010/main" val="2194924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86244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3440"/>
            <a:ext cx="8229600" cy="5272723"/>
          </a:xfrm>
        </p:spPr>
        <p:txBody>
          <a:bodyPr>
            <a:normAutofit/>
          </a:bodyPr>
          <a:lstStyle/>
          <a:p>
            <a:r>
              <a:rPr lang="en-GB" sz="2400" dirty="0" smtClean="0"/>
              <a:t>Great. As an attention check, there will be a few games like this in the task. For these, you’ll have to report the point value of a given banknote.</a:t>
            </a:r>
          </a:p>
          <a:p>
            <a:r>
              <a:rPr lang="en-GB" sz="2400" dirty="0" smtClean="0"/>
              <a:t>Let’s now practice a few actual task games. For these, after seeing the point value of each banknote, you will be presented with a slot machine. </a:t>
            </a:r>
          </a:p>
          <a:p>
            <a:r>
              <a:rPr lang="en-GB" sz="2400" dirty="0" smtClean="0"/>
              <a:t>Press ‘1’ to play the slot machine or ‘2’ to reject it. </a:t>
            </a:r>
          </a:p>
          <a:p>
            <a:r>
              <a:rPr lang="en-GB" sz="2400" dirty="0" smtClean="0"/>
              <a:t>After this, based on your choice, you’ll get a banknote and either collect or lose points.</a:t>
            </a:r>
            <a:endParaRPr lang="en-GB" sz="2400" dirty="0"/>
          </a:p>
        </p:txBody>
      </p:sp>
    </p:spTree>
    <p:extLst>
      <p:ext uri="{BB962C8B-B14F-4D97-AF65-F5344CB8AC3E}">
        <p14:creationId xmlns:p14="http://schemas.microsoft.com/office/powerpoint/2010/main" val="1337657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real choice trials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36147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8229600" cy="5577524"/>
          </a:xfrm>
        </p:spPr>
        <p:txBody>
          <a:bodyPr>
            <a:normAutofit fontScale="92500" lnSpcReduction="10000"/>
          </a:bodyPr>
          <a:lstStyle/>
          <a:p>
            <a:r>
              <a:rPr lang="en-GB" dirty="0"/>
              <a:t>Great work</a:t>
            </a:r>
            <a:r>
              <a:rPr lang="en-GB" dirty="0" smtClean="0"/>
              <a:t>!</a:t>
            </a:r>
          </a:p>
          <a:p>
            <a:r>
              <a:rPr lang="en-GB" dirty="0" smtClean="0"/>
              <a:t>As before, your bonus will be affected both by the total number of points you collect as well as your performance on attention check questions. In terms of collecting banknotes, banknotes with positive point values add their points to your collection. Bank notes with negative point values take away points.</a:t>
            </a:r>
          </a:p>
          <a:p>
            <a:r>
              <a:rPr lang="en-GB" dirty="0" smtClean="0"/>
              <a:t>You’ll need to pass a quiz on the instructions in order to move onto the task.</a:t>
            </a:r>
          </a:p>
          <a:p>
            <a:r>
              <a:rPr lang="en-GB" dirty="0" smtClean="0"/>
              <a:t>Getting a question wrong will require you to re-read the instructions.</a:t>
            </a:r>
            <a:endParaRPr lang="en-GB" dirty="0"/>
          </a:p>
        </p:txBody>
      </p:sp>
    </p:spTree>
    <p:extLst>
      <p:ext uri="{BB962C8B-B14F-4D97-AF65-F5344CB8AC3E}">
        <p14:creationId xmlns:p14="http://schemas.microsoft.com/office/powerpoint/2010/main" val="387589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T</a:t>
            </a:r>
            <a:r>
              <a:rPr lang="en-US" sz="2400" dirty="0" smtClean="0"/>
              <a:t>he </a:t>
            </a:r>
            <a:r>
              <a:rPr lang="en-US" sz="2400" dirty="0"/>
              <a:t>casino </a:t>
            </a:r>
            <a:r>
              <a:rPr lang="en-US" sz="2400" dirty="0" smtClean="0"/>
              <a:t>in this task uses </a:t>
            </a:r>
            <a:r>
              <a:rPr lang="en-US" sz="2400" b="1" dirty="0"/>
              <a:t>two</a:t>
            </a:r>
            <a:r>
              <a:rPr lang="en-US" sz="2400" dirty="0"/>
              <a:t> types of </a:t>
            </a:r>
            <a:r>
              <a:rPr lang="en-US" sz="2400" b="1" dirty="0" smtClean="0"/>
              <a:t>banknotes</a:t>
            </a:r>
            <a:r>
              <a:rPr lang="en-US" sz="2400" dirty="0" smtClean="0"/>
              <a:t> </a:t>
            </a:r>
            <a:r>
              <a:rPr lang="en-US" sz="2400" dirty="0"/>
              <a:t>(shown </a:t>
            </a:r>
            <a:r>
              <a:rPr lang="en-US" sz="2400" dirty="0" smtClean="0"/>
              <a:t>on the right).</a:t>
            </a:r>
            <a:endParaRPr lang="en-US" sz="2400" dirty="0"/>
          </a:p>
          <a:p>
            <a:r>
              <a:rPr lang="en-US" sz="2400" dirty="0"/>
              <a:t>Collecting 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86020"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795" y="917591"/>
            <a:ext cx="684000" cy="684000"/>
          </a:xfrm>
          <a:prstGeom prst="rect">
            <a:avLst/>
          </a:prstGeom>
        </p:spPr>
      </p:pic>
      <p:sp>
        <p:nvSpPr>
          <p:cNvPr id="14" name="Rectangle 13"/>
          <p:cNvSpPr/>
          <p:nvPr/>
        </p:nvSpPr>
        <p:spPr>
          <a:xfrm>
            <a:off x="7422326"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3266" y="920940"/>
            <a:ext cx="684000" cy="684000"/>
          </a:xfrm>
          <a:prstGeom prst="rect">
            <a:avLst/>
          </a:prstGeom>
        </p:spPr>
      </p:pic>
      <p:sp>
        <p:nvSpPr>
          <p:cNvPr id="20" name="TextBox 19"/>
          <p:cNvSpPr txBox="1"/>
          <p:nvPr/>
        </p:nvSpPr>
        <p:spPr>
          <a:xfrm>
            <a:off x="6630680"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282227" y="108677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679876" y="498549"/>
            <a:ext cx="1603171" cy="369332"/>
          </a:xfrm>
          <a:prstGeom prst="rect">
            <a:avLst/>
          </a:prstGeom>
          <a:noFill/>
        </p:spPr>
        <p:txBody>
          <a:bodyPr wrap="square" rtlCol="0">
            <a:spAutoFit/>
          </a:bodyPr>
          <a:lstStyle/>
          <a:p>
            <a:r>
              <a:rPr lang="en-GB" dirty="0" smtClean="0"/>
              <a:t>GIRL Banknote</a:t>
            </a:r>
            <a:endParaRPr lang="en-GB" dirty="0"/>
          </a:p>
        </p:txBody>
      </p:sp>
      <p:sp>
        <p:nvSpPr>
          <p:cNvPr id="24" name="TextBox 23"/>
          <p:cNvSpPr txBox="1"/>
          <p:nvPr/>
        </p:nvSpPr>
        <p:spPr>
          <a:xfrm>
            <a:off x="7296704" y="481267"/>
            <a:ext cx="1850065" cy="369332"/>
          </a:xfrm>
          <a:prstGeom prst="rect">
            <a:avLst/>
          </a:prstGeom>
          <a:noFill/>
        </p:spPr>
        <p:txBody>
          <a:bodyPr wrap="square" rtlCol="0">
            <a:spAutoFit/>
          </a:bodyPr>
          <a:lstStyle/>
          <a:p>
            <a:r>
              <a:rPr lang="en-GB" dirty="0" smtClean="0"/>
              <a:t>HOUSE Banknote</a:t>
            </a:r>
            <a:endParaRPr lang="en-GB" dirty="0"/>
          </a:p>
        </p:txBody>
      </p:sp>
      <p:sp>
        <p:nvSpPr>
          <p:cNvPr id="25" name="TextBox 24"/>
          <p:cNvSpPr txBox="1"/>
          <p:nvPr/>
        </p:nvSpPr>
        <p:spPr>
          <a:xfrm>
            <a:off x="6138768" y="-1536865"/>
            <a:ext cx="1997504" cy="369332"/>
          </a:xfrm>
          <a:prstGeom prst="rect">
            <a:avLst/>
          </a:prstGeom>
          <a:noFill/>
        </p:spPr>
        <p:txBody>
          <a:bodyPr wrap="square" rtlCol="0">
            <a:spAutoFit/>
          </a:bodyPr>
          <a:lstStyle/>
          <a:p>
            <a:r>
              <a:rPr lang="en-GB" dirty="0" smtClean="0"/>
              <a:t>SCISSORS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689999" y="257512"/>
            <a:ext cx="1428661" cy="369332"/>
          </a:xfrm>
          <a:prstGeom prst="rect">
            <a:avLst/>
          </a:prstGeom>
        </p:spPr>
        <p:txBody>
          <a:bodyPr wrap="none">
            <a:spAutoFit/>
          </a:bodyPr>
          <a:lstStyle/>
          <a:p>
            <a:r>
              <a:rPr lang="en-GB" b="1" dirty="0" smtClean="0"/>
              <a:t>BANKNOTES</a:t>
            </a:r>
            <a:r>
              <a:rPr lang="en-GB" dirty="0" smtClean="0"/>
              <a:t>:</a:t>
            </a:r>
            <a:endParaRPr lang="en-GB" dirty="0"/>
          </a:p>
        </p:txBody>
      </p:sp>
    </p:spTree>
    <p:extLst>
      <p:ext uri="{BB962C8B-B14F-4D97-AF65-F5344CB8AC3E}">
        <p14:creationId xmlns:p14="http://schemas.microsoft.com/office/powerpoint/2010/main" val="3896711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The casino you will visit uses </a:t>
            </a:r>
            <a:r>
              <a:rPr lang="en-US" sz="2400" b="1" dirty="0"/>
              <a:t>two</a:t>
            </a:r>
            <a:r>
              <a:rPr lang="en-US" sz="2400" dirty="0"/>
              <a:t> types of </a:t>
            </a:r>
            <a:r>
              <a:rPr lang="en-US" sz="2400" b="1" dirty="0"/>
              <a:t>banknotes</a:t>
            </a:r>
            <a:r>
              <a:rPr lang="en-US" sz="2400" dirty="0"/>
              <a:t> (shown on the right).</a:t>
            </a:r>
          </a:p>
          <a:p>
            <a:r>
              <a:rPr lang="en-US" sz="2400" dirty="0" smtClean="0"/>
              <a:t>Collecting </a:t>
            </a:r>
            <a:r>
              <a:rPr lang="en-US" sz="2400" dirty="0"/>
              <a:t>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5809" y="977212"/>
            <a:ext cx="684000" cy="684000"/>
          </a:xfrm>
          <a:prstGeom prst="rect">
            <a:avLst/>
          </a:prstGeom>
        </p:spPr>
      </p:pic>
      <p:sp>
        <p:nvSpPr>
          <p:cNvPr id="20" name="TextBox 19"/>
          <p:cNvSpPr txBox="1"/>
          <p:nvPr/>
        </p:nvSpPr>
        <p:spPr>
          <a:xfrm>
            <a:off x="6588476"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394770" y="114305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SCISSORS Banknote</a:t>
            </a:r>
            <a:endParaRPr lang="en-GB" dirty="0"/>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smtClean="0"/>
              <a:t>HOUSE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71679"/>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spTree>
    <p:extLst>
      <p:ext uri="{BB962C8B-B14F-4D97-AF65-F5344CB8AC3E}">
        <p14:creationId xmlns:p14="http://schemas.microsoft.com/office/powerpoint/2010/main" val="269426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The casino you will visit uses </a:t>
            </a:r>
            <a:r>
              <a:rPr lang="en-US" sz="2400" b="1" dirty="0"/>
              <a:t>two</a:t>
            </a:r>
            <a:r>
              <a:rPr lang="en-US" sz="2400" dirty="0"/>
              <a:t> types of </a:t>
            </a:r>
            <a:r>
              <a:rPr lang="en-US" sz="2400" b="1" dirty="0"/>
              <a:t>banknotes</a:t>
            </a:r>
            <a:r>
              <a:rPr lang="en-US" sz="2400" dirty="0"/>
              <a:t> (shown on the right).</a:t>
            </a:r>
          </a:p>
          <a:p>
            <a:r>
              <a:rPr lang="en-US" sz="2400" dirty="0" smtClean="0"/>
              <a:t>Collecting </a:t>
            </a:r>
            <a:r>
              <a:rPr lang="en-US" sz="2400" dirty="0"/>
              <a:t>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TextBox 19"/>
          <p:cNvSpPr txBox="1"/>
          <p:nvPr/>
        </p:nvSpPr>
        <p:spPr>
          <a:xfrm>
            <a:off x="6588476"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394770" y="114305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SCISSORS Banknote</a:t>
            </a:r>
            <a:endParaRPr lang="en-GB" dirty="0"/>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smtClean="0"/>
              <a:t>GIRL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43543"/>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36600" y="958039"/>
            <a:ext cx="684000" cy="684000"/>
          </a:xfrm>
          <a:prstGeom prst="rect">
            <a:avLst/>
          </a:prstGeom>
        </p:spPr>
      </p:pic>
    </p:spTree>
    <p:extLst>
      <p:ext uri="{BB962C8B-B14F-4D97-AF65-F5344CB8AC3E}">
        <p14:creationId xmlns:p14="http://schemas.microsoft.com/office/powerpoint/2010/main" val="2996114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2283"/>
            <a:ext cx="5305487" cy="6810037"/>
          </a:xfrm>
        </p:spPr>
        <p:txBody>
          <a:bodyPr>
            <a:noAutofit/>
          </a:bodyPr>
          <a:lstStyle/>
          <a:p>
            <a:r>
              <a:rPr lang="en-US" sz="2400" dirty="0" smtClean="0"/>
              <a:t>Each </a:t>
            </a:r>
            <a:r>
              <a:rPr lang="en-US" sz="2400" dirty="0"/>
              <a:t>slot machine can </a:t>
            </a:r>
            <a:r>
              <a:rPr lang="en-US" sz="2400" dirty="0" smtClean="0"/>
              <a:t>lead to </a:t>
            </a:r>
            <a:r>
              <a:rPr lang="en-US" sz="2400" dirty="0"/>
              <a:t>either of the two banknotes, however, the </a:t>
            </a:r>
            <a:r>
              <a:rPr lang="en-US" sz="2400" b="1" dirty="0"/>
              <a:t>chances </a:t>
            </a:r>
            <a:r>
              <a:rPr lang="en-US" sz="2400" dirty="0"/>
              <a:t>that a given </a:t>
            </a:r>
            <a:r>
              <a:rPr lang="en-US" sz="2400" b="1" dirty="0" smtClean="0"/>
              <a:t>slot-machine</a:t>
            </a:r>
            <a:r>
              <a:rPr lang="en-US" sz="2400" dirty="0" smtClean="0"/>
              <a:t> </a:t>
            </a:r>
            <a:r>
              <a:rPr lang="en-US" sz="2400" dirty="0"/>
              <a:t>provides a given </a:t>
            </a:r>
            <a:r>
              <a:rPr lang="en-US" sz="2400" b="1" dirty="0" smtClean="0"/>
              <a:t>bank</a:t>
            </a:r>
            <a:r>
              <a:rPr lang="en-US" sz="2400" b="1" dirty="0"/>
              <a:t>n</a:t>
            </a:r>
            <a:r>
              <a:rPr lang="en-US" sz="2400" b="1" dirty="0" smtClean="0"/>
              <a:t>ote</a:t>
            </a:r>
            <a:r>
              <a:rPr lang="en-US" sz="2400" dirty="0" smtClean="0"/>
              <a:t> are different </a:t>
            </a:r>
            <a:r>
              <a:rPr lang="en-US" sz="2400" dirty="0"/>
              <a:t>for the different slot machines</a:t>
            </a:r>
            <a:r>
              <a:rPr lang="en-US" sz="2400" dirty="0" smtClean="0"/>
              <a:t>.</a:t>
            </a:r>
          </a:p>
          <a:p>
            <a:r>
              <a:rPr lang="en-US" sz="2400" dirty="0" smtClean="0"/>
              <a:t>Making </a:t>
            </a:r>
            <a:r>
              <a:rPr lang="en-US" sz="2400" dirty="0"/>
              <a:t>good decisions in the task will require </a:t>
            </a:r>
            <a:r>
              <a:rPr lang="en-US" sz="2400" b="1" dirty="0"/>
              <a:t>learning from your experience </a:t>
            </a:r>
            <a:r>
              <a:rPr lang="en-US" sz="2400" dirty="0"/>
              <a:t>the chances that each slot machine tends to produce either banknote. </a:t>
            </a:r>
          </a:p>
          <a:p>
            <a:r>
              <a:rPr lang="en-US" sz="2400" dirty="0"/>
              <a:t>The chances that a given slot machine provides a given banknote will </a:t>
            </a:r>
            <a:r>
              <a:rPr lang="en-US" sz="2400" b="1" dirty="0"/>
              <a:t>not</a:t>
            </a:r>
            <a:r>
              <a:rPr lang="en-US" sz="2400" dirty="0"/>
              <a:t> </a:t>
            </a:r>
            <a:r>
              <a:rPr lang="en-US" sz="2400" b="1" dirty="0"/>
              <a:t>change</a:t>
            </a:r>
            <a:r>
              <a:rPr lang="en-US" sz="2400" dirty="0"/>
              <a:t> over the course of the </a:t>
            </a:r>
            <a:r>
              <a:rPr lang="en-US" sz="2400" dirty="0" smtClean="0"/>
              <a:t>task.</a:t>
            </a:r>
            <a:endParaRPr lang="en-US" sz="2400" dirty="0"/>
          </a:p>
        </p:txBody>
      </p:sp>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924" y="3791404"/>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30633"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2463" y="5930150"/>
            <a:ext cx="684000" cy="684000"/>
          </a:xfrm>
          <a:prstGeom prst="rect">
            <a:avLst/>
          </a:prstGeom>
        </p:spPr>
      </p:pic>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1427" y="2494314"/>
            <a:ext cx="684000" cy="684000"/>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502" y="2494314"/>
            <a:ext cx="684000" cy="684000"/>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7312" y="5909898"/>
            <a:ext cx="684000" cy="684000"/>
          </a:xfrm>
          <a:prstGeom prst="rect">
            <a:avLst/>
          </a:prstGeom>
        </p:spPr>
      </p:pic>
    </p:spTree>
    <p:extLst>
      <p:ext uri="{BB962C8B-B14F-4D97-AF65-F5344CB8AC3E}">
        <p14:creationId xmlns:p14="http://schemas.microsoft.com/office/powerpoint/2010/main" val="3473247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924" y="3791404"/>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6038" y="5958286"/>
            <a:ext cx="684000" cy="684000"/>
          </a:xfrm>
          <a:prstGeom prst="rect">
            <a:avLst/>
          </a:prstGeom>
        </p:spPr>
      </p:pic>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30633"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463" y="5930150"/>
            <a:ext cx="684000" cy="684000"/>
          </a:xfrm>
          <a:prstGeom prst="rect">
            <a:avLst/>
          </a:prstGeom>
        </p:spPr>
      </p:pic>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4793" y="2538249"/>
            <a:ext cx="684000" cy="684000"/>
          </a:xfrm>
          <a:prstGeom prst="rect">
            <a:avLst/>
          </a:prstGeom>
        </p:spPr>
      </p:pic>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1427" y="2494314"/>
            <a:ext cx="684000" cy="684000"/>
          </a:xfrm>
          <a:prstGeom prst="rect">
            <a:avLst/>
          </a:prstGeom>
        </p:spPr>
      </p:pic>
      <p:sp>
        <p:nvSpPr>
          <p:cNvPr id="28" name="Content Placeholder 2"/>
          <p:cNvSpPr txBox="1">
            <a:spLocks/>
          </p:cNvSpPr>
          <p:nvPr/>
        </p:nvSpPr>
        <p:spPr>
          <a:xfrm>
            <a:off x="457200" y="322283"/>
            <a:ext cx="5305487" cy="681003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smtClean="0"/>
              <a:t>Each slot machine can lead to either of the two banknotes, however, the </a:t>
            </a:r>
            <a:r>
              <a:rPr lang="en-US" sz="2400" b="1" smtClean="0"/>
              <a:t>chances </a:t>
            </a:r>
            <a:r>
              <a:rPr lang="en-US" sz="2400" smtClean="0"/>
              <a:t>that a given </a:t>
            </a:r>
            <a:r>
              <a:rPr lang="en-US" sz="2400" b="1" smtClean="0"/>
              <a:t>slot-machine</a:t>
            </a:r>
            <a:r>
              <a:rPr lang="en-US" sz="2400" smtClean="0"/>
              <a:t> provides a given </a:t>
            </a:r>
            <a:r>
              <a:rPr lang="en-US" sz="2400" b="1" smtClean="0"/>
              <a:t>banknote</a:t>
            </a:r>
            <a:r>
              <a:rPr lang="en-US" sz="2400" smtClean="0"/>
              <a:t> are different for the different slot machines.</a:t>
            </a:r>
          </a:p>
          <a:p>
            <a:r>
              <a:rPr lang="en-US" sz="2400" smtClean="0"/>
              <a:t>Making good decisions in the task will require </a:t>
            </a:r>
            <a:r>
              <a:rPr lang="en-US" sz="2400" b="1" smtClean="0"/>
              <a:t>learning from your experience </a:t>
            </a:r>
            <a:r>
              <a:rPr lang="en-US" sz="2400" smtClean="0"/>
              <a:t>the chances that each slot machine tends to produce either banknote. </a:t>
            </a:r>
          </a:p>
          <a:p>
            <a:r>
              <a:rPr lang="en-US" sz="2400" smtClean="0"/>
              <a:t>The chances that a given slot machine provides a given banknote will </a:t>
            </a:r>
            <a:r>
              <a:rPr lang="en-US" sz="2400" b="1" smtClean="0"/>
              <a:t>not</a:t>
            </a:r>
            <a:r>
              <a:rPr lang="en-US" sz="2400" smtClean="0"/>
              <a:t> </a:t>
            </a:r>
            <a:r>
              <a:rPr lang="en-US" sz="2400" b="1" smtClean="0"/>
              <a:t>change</a:t>
            </a:r>
            <a:r>
              <a:rPr lang="en-US" sz="2400" smtClean="0"/>
              <a:t> over the course of the task.</a:t>
            </a:r>
            <a:endParaRPr lang="en-US" sz="2400" dirty="0"/>
          </a:p>
        </p:txBody>
      </p:sp>
    </p:spTree>
    <p:extLst>
      <p:ext uri="{BB962C8B-B14F-4D97-AF65-F5344CB8AC3E}">
        <p14:creationId xmlns:p14="http://schemas.microsoft.com/office/powerpoint/2010/main" val="804146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6992" y="3777336"/>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6038" y="5930150"/>
            <a:ext cx="684000" cy="684000"/>
          </a:xfrm>
          <a:prstGeom prst="rect">
            <a:avLst/>
          </a:prstGeom>
        </p:spPr>
      </p:pic>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58769"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4793" y="2538249"/>
            <a:ext cx="684000" cy="684000"/>
          </a:xfrm>
          <a:prstGeom prst="rect">
            <a:avLst/>
          </a:prstGeom>
        </p:spPr>
      </p:pic>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04816" y="2494314"/>
            <a:ext cx="684000" cy="684000"/>
          </a:xfrm>
          <a:prstGeom prst="rect">
            <a:avLst/>
          </a:prstGeom>
        </p:spPr>
      </p:pic>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93796" y="5923966"/>
            <a:ext cx="684000" cy="684000"/>
          </a:xfrm>
          <a:prstGeom prst="rect">
            <a:avLst/>
          </a:prstGeom>
        </p:spPr>
      </p:pic>
      <p:sp>
        <p:nvSpPr>
          <p:cNvPr id="33" name="Content Placeholder 2"/>
          <p:cNvSpPr txBox="1">
            <a:spLocks/>
          </p:cNvSpPr>
          <p:nvPr/>
        </p:nvSpPr>
        <p:spPr>
          <a:xfrm>
            <a:off x="457200" y="322283"/>
            <a:ext cx="5305487" cy="681003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smtClean="0"/>
              <a:t>Each slot machine can lead to either of the two banknotes, however, the </a:t>
            </a:r>
            <a:r>
              <a:rPr lang="en-US" sz="2400" b="1" smtClean="0"/>
              <a:t>chances </a:t>
            </a:r>
            <a:r>
              <a:rPr lang="en-US" sz="2400" smtClean="0"/>
              <a:t>that a given </a:t>
            </a:r>
            <a:r>
              <a:rPr lang="en-US" sz="2400" b="1" smtClean="0"/>
              <a:t>slot-machine</a:t>
            </a:r>
            <a:r>
              <a:rPr lang="en-US" sz="2400" smtClean="0"/>
              <a:t> provides a given </a:t>
            </a:r>
            <a:r>
              <a:rPr lang="en-US" sz="2400" b="1" smtClean="0"/>
              <a:t>banknote</a:t>
            </a:r>
            <a:r>
              <a:rPr lang="en-US" sz="2400" smtClean="0"/>
              <a:t> are different for the different slot machines.</a:t>
            </a:r>
          </a:p>
          <a:p>
            <a:r>
              <a:rPr lang="en-US" sz="2400" smtClean="0"/>
              <a:t>Making good decisions in the task will require </a:t>
            </a:r>
            <a:r>
              <a:rPr lang="en-US" sz="2400" b="1" smtClean="0"/>
              <a:t>learning from your experience </a:t>
            </a:r>
            <a:r>
              <a:rPr lang="en-US" sz="2400" smtClean="0"/>
              <a:t>the chances that each slot machine tends to produce either banknote. </a:t>
            </a:r>
          </a:p>
          <a:p>
            <a:r>
              <a:rPr lang="en-US" sz="2400" smtClean="0"/>
              <a:t>The chances that a given slot machine provides a given banknote will </a:t>
            </a:r>
            <a:r>
              <a:rPr lang="en-US" sz="2400" b="1" smtClean="0"/>
              <a:t>not</a:t>
            </a:r>
            <a:r>
              <a:rPr lang="en-US" sz="2400" smtClean="0"/>
              <a:t> </a:t>
            </a:r>
            <a:r>
              <a:rPr lang="en-US" sz="2400" b="1" smtClean="0"/>
              <a:t>change</a:t>
            </a:r>
            <a:r>
              <a:rPr lang="en-US" sz="2400" smtClean="0"/>
              <a:t> over the course of the task.</a:t>
            </a:r>
            <a:endParaRPr lang="en-US" sz="2400" dirty="0"/>
          </a:p>
        </p:txBody>
      </p:sp>
    </p:spTree>
    <p:extLst>
      <p:ext uri="{BB962C8B-B14F-4D97-AF65-F5344CB8AC3E}">
        <p14:creationId xmlns:p14="http://schemas.microsoft.com/office/powerpoint/2010/main" val="3287666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944" y="323558"/>
            <a:ext cx="8264770" cy="6414868"/>
          </a:xfrm>
        </p:spPr>
        <p:txBody>
          <a:bodyPr>
            <a:normAutofit fontScale="92500" lnSpcReduction="10000"/>
          </a:bodyPr>
          <a:lstStyle/>
          <a:p>
            <a:r>
              <a:rPr lang="en-GB" dirty="0" smtClean="0"/>
              <a:t>The task will have two types of games.</a:t>
            </a:r>
          </a:p>
          <a:p>
            <a:r>
              <a:rPr lang="en-GB" dirty="0" smtClean="0"/>
              <a:t>For the first type of game, you’ll be presented with a slot machine. You must press </a:t>
            </a:r>
            <a:r>
              <a:rPr lang="en-GB" b="1" dirty="0" smtClean="0"/>
              <a:t>1</a:t>
            </a:r>
            <a:r>
              <a:rPr lang="en-GB" dirty="0" smtClean="0"/>
              <a:t> to play the machine. Then the machine will provide you with a bank note. </a:t>
            </a:r>
          </a:p>
          <a:p>
            <a:r>
              <a:rPr lang="en-GB" dirty="0"/>
              <a:t>T</a:t>
            </a:r>
            <a:r>
              <a:rPr lang="en-GB" dirty="0" smtClean="0"/>
              <a:t>he banknotes on these games will not have any points.</a:t>
            </a:r>
          </a:p>
          <a:p>
            <a:r>
              <a:rPr lang="en-GB" dirty="0" smtClean="0"/>
              <a:t>As an attention check, you will sometimes be asked to report which slot machine you just played or which banknote you just received. To do this you will use the number keys (1,2,3 or 4). </a:t>
            </a:r>
            <a:r>
              <a:rPr lang="en-GB" b="1" dirty="0" smtClean="0"/>
              <a:t>Your correctness on these questions will affect your bonus payment</a:t>
            </a:r>
            <a:r>
              <a:rPr lang="en-GB" dirty="0" smtClean="0"/>
              <a:t>.</a:t>
            </a:r>
          </a:p>
          <a:p>
            <a:r>
              <a:rPr lang="en-GB" dirty="0" smtClean="0"/>
              <a:t>Let’s practice a few of these games.</a:t>
            </a:r>
          </a:p>
          <a:p>
            <a:endParaRPr lang="en-GB" dirty="0"/>
          </a:p>
        </p:txBody>
      </p:sp>
    </p:spTree>
    <p:extLst>
      <p:ext uri="{BB962C8B-B14F-4D97-AF65-F5344CB8AC3E}">
        <p14:creationId xmlns:p14="http://schemas.microsoft.com/office/powerpoint/2010/main" val="3144730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8841</TotalTime>
  <Words>2511</Words>
  <Application>Microsoft Office PowerPoint</Application>
  <PresentationFormat>On-screen Show (4:3)</PresentationFormat>
  <Paragraphs>237</Paragraphs>
  <Slides>24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PowerPoint Presentation</vt:lpstr>
      <vt:lpstr>PowerPoint Presentation</vt:lpstr>
      <vt:lpstr>PRACTICE</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Practice real choice trials</vt:lpstr>
      <vt:lpstr>PowerPoint Presentation</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71</cp:revision>
  <cp:lastPrinted>2019-08-05T15:19:54Z</cp:lastPrinted>
  <dcterms:created xsi:type="dcterms:W3CDTF">2019-07-30T22:10:20Z</dcterms:created>
  <dcterms:modified xsi:type="dcterms:W3CDTF">2019-08-19T18:29:34Z</dcterms:modified>
</cp:coreProperties>
</file>