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258" r:id="rId3"/>
    <p:sldId id="263" r:id="rId4"/>
    <p:sldId id="264" r:id="rId5"/>
    <p:sldId id="266" r:id="rId6"/>
    <p:sldId id="261" r:id="rId7"/>
    <p:sldId id="267" r:id="rId8"/>
    <p:sldId id="268" r:id="rId9"/>
    <p:sldId id="269" r:id="rId10"/>
    <p:sldId id="270" r:id="rId11"/>
    <p:sldId id="271" r:id="rId12"/>
    <p:sldId id="272" r:id="rId13"/>
    <p:sldId id="273" r:id="rId14"/>
    <p:sldId id="275" r:id="rId15"/>
    <p:sldId id="274" r:id="rId16"/>
    <p:sldId id="276" r:id="rId17"/>
    <p:sldId id="277" r:id="rId18"/>
    <p:sldId id="278" r:id="rId19"/>
    <p:sldId id="279" r:id="rId20"/>
    <p:sldId id="280" r:id="rId21"/>
    <p:sldId id="281" r:id="rId22"/>
    <p:sldId id="282" r:id="rId23"/>
    <p:sldId id="283" r:id="rId24"/>
    <p:sldId id="28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301" autoAdjust="0"/>
  </p:normalViewPr>
  <p:slideViewPr>
    <p:cSldViewPr snapToGrid="0" snapToObjects="1" showGuides="1">
      <p:cViewPr varScale="1">
        <p:scale>
          <a:sx n="79" d="100"/>
          <a:sy n="79" d="100"/>
        </p:scale>
        <p:origin x="114" y="1080"/>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09/08/2019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6</a:t>
            </a:fld>
            <a:endParaRPr lang="en-GB"/>
          </a:p>
        </p:txBody>
      </p:sp>
    </p:spTree>
    <p:extLst>
      <p:ext uri="{BB962C8B-B14F-4D97-AF65-F5344CB8AC3E}">
        <p14:creationId xmlns:p14="http://schemas.microsoft.com/office/powerpoint/2010/main" val="286348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7</a:t>
            </a:fld>
            <a:endParaRPr lang="en-GB"/>
          </a:p>
        </p:txBody>
      </p:sp>
    </p:spTree>
    <p:extLst>
      <p:ext uri="{BB962C8B-B14F-4D97-AF65-F5344CB8AC3E}">
        <p14:creationId xmlns:p14="http://schemas.microsoft.com/office/powerpoint/2010/main" val="32482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8</a:t>
            </a:fld>
            <a:endParaRPr lang="en-GB"/>
          </a:p>
        </p:txBody>
      </p:sp>
    </p:spTree>
    <p:extLst>
      <p:ext uri="{BB962C8B-B14F-4D97-AF65-F5344CB8AC3E}">
        <p14:creationId xmlns:p14="http://schemas.microsoft.com/office/powerpoint/2010/main" val="2849208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185A6-F7C7-2D4F-BA59-879D5B10606E}" type="datetimeFigureOut">
              <a:rPr lang="en-US" smtClean="0"/>
              <a:t>8/9/2019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185A6-F7C7-2D4F-BA59-879D5B10606E}" type="datetimeFigureOut">
              <a:rPr lang="en-US" smtClean="0"/>
              <a:t>8/9/2019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185A6-F7C7-2D4F-BA59-879D5B10606E}" type="datetimeFigureOut">
              <a:rPr lang="en-US" smtClean="0"/>
              <a:t>8/9/2019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8/9/2019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8/9/2019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8/9/2019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8/9/2019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400" dirty="0"/>
              <a:t>Welcome to the experiment! Please read the instructions carefully</a:t>
            </a:r>
            <a:r>
              <a:rPr lang="en-US" sz="2400" dirty="0" smtClean="0"/>
              <a:t>.</a:t>
            </a:r>
          </a:p>
          <a:p>
            <a:pPr marL="0" indent="0">
              <a:buNone/>
            </a:pPr>
            <a:endParaRPr lang="en-US" sz="2400" dirty="0" smtClean="0"/>
          </a:p>
          <a:p>
            <a:pPr marL="0" indent="0">
              <a:buNone/>
            </a:pPr>
            <a:r>
              <a:rPr lang="en-US" sz="2400" dirty="0"/>
              <a:t>I</a:t>
            </a:r>
            <a:r>
              <a:rPr lang="en-US" sz="2400" dirty="0" smtClean="0"/>
              <a:t>n </a:t>
            </a:r>
            <a:r>
              <a:rPr lang="en-US" sz="2400" dirty="0"/>
              <a:t>order to proceed to the </a:t>
            </a:r>
            <a:r>
              <a:rPr lang="en-US" sz="2400" dirty="0" smtClean="0"/>
              <a:t>first task, </a:t>
            </a:r>
            <a:r>
              <a:rPr lang="en-US" sz="2400" b="1" dirty="0"/>
              <a:t>y</a:t>
            </a:r>
            <a:r>
              <a:rPr lang="en-US" sz="2400" b="1" dirty="0" smtClean="0"/>
              <a:t>ou will need to pass an instruction quiz.</a:t>
            </a:r>
            <a:endParaRPr lang="en-US" sz="2400" dirty="0"/>
          </a:p>
          <a:p>
            <a:pPr marL="0" indent="0">
              <a:buNone/>
            </a:pPr>
            <a:endParaRPr lang="en-US" dirty="0" smtClean="0"/>
          </a:p>
        </p:txBody>
      </p:sp>
    </p:spTree>
    <p:extLst>
      <p:ext uri="{BB962C8B-B14F-4D97-AF65-F5344CB8AC3E}">
        <p14:creationId xmlns:p14="http://schemas.microsoft.com/office/powerpoint/2010/main" val="245857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trials starting with some slot machine. Ask some quiz questions about what was just seen.</a:t>
            </a:r>
            <a:endParaRPr lang="en-GB" dirty="0"/>
          </a:p>
        </p:txBody>
      </p:sp>
    </p:spTree>
    <p:extLst>
      <p:ext uri="{BB962C8B-B14F-4D97-AF65-F5344CB8AC3E}">
        <p14:creationId xmlns:p14="http://schemas.microsoft.com/office/powerpoint/2010/main" val="441219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367" y="1715293"/>
            <a:ext cx="684000" cy="684000"/>
          </a:xfrm>
          <a:prstGeom prst="rect">
            <a:avLst/>
          </a:prstGeom>
        </p:spPr>
      </p:pic>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616" y="4769279"/>
            <a:ext cx="684000" cy="684000"/>
          </a:xfrm>
          <a:prstGeom prst="rect">
            <a:avLst/>
          </a:prstGeom>
        </p:spPr>
      </p:pic>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shows that for this game, collecting the SCISSORS banknote would take away 10 points and collecting the GIRL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sp>
        <p:nvSpPr>
          <p:cNvPr id="28" name="Content Placeholder 2"/>
          <p:cNvSpPr>
            <a:spLocks noGrp="1"/>
          </p:cNvSpPr>
          <p:nvPr>
            <p:ph idx="1"/>
          </p:nvPr>
        </p:nvSpPr>
        <p:spPr>
          <a:xfrm>
            <a:off x="248337" y="651884"/>
            <a:ext cx="5759726" cy="5783666"/>
          </a:xfrm>
        </p:spPr>
        <p:txBody>
          <a:bodyPr>
            <a:normAutofit fontScale="70000" lnSpcReduction="20000"/>
          </a:bodyPr>
          <a:lstStyle/>
          <a:p>
            <a:r>
              <a:rPr lang="en-GB" dirty="0" smtClean="0"/>
              <a:t>Great job!</a:t>
            </a:r>
          </a:p>
          <a:p>
            <a:r>
              <a:rPr lang="en-GB" dirty="0" smtClean="0"/>
              <a:t>In </a:t>
            </a:r>
            <a:r>
              <a:rPr lang="en-GB" dirty="0"/>
              <a:t>the second type of game, you’ll make a </a:t>
            </a:r>
            <a:r>
              <a:rPr lang="en-GB" b="1" dirty="0"/>
              <a:t>choice</a:t>
            </a:r>
            <a:r>
              <a:rPr lang="en-GB" dirty="0"/>
              <a:t> between two slot machines</a:t>
            </a:r>
            <a:r>
              <a:rPr lang="en-GB" dirty="0" smtClean="0"/>
              <a:t>. Press </a:t>
            </a:r>
            <a:r>
              <a:rPr lang="en-GB" b="1" dirty="0" smtClean="0"/>
              <a:t>1</a:t>
            </a:r>
            <a:r>
              <a:rPr lang="en-GB" dirty="0" smtClean="0"/>
              <a:t> to choose the machine on the </a:t>
            </a:r>
            <a:r>
              <a:rPr lang="en-GB" b="1" dirty="0" smtClean="0"/>
              <a:t>LEFT</a:t>
            </a:r>
            <a:r>
              <a:rPr lang="en-GB" dirty="0" smtClean="0"/>
              <a:t> and </a:t>
            </a:r>
            <a:r>
              <a:rPr lang="en-GB" b="1" dirty="0" smtClean="0"/>
              <a:t>2</a:t>
            </a:r>
            <a:r>
              <a:rPr lang="en-GB" dirty="0" smtClean="0"/>
              <a:t> to choose the machine on the </a:t>
            </a:r>
            <a:r>
              <a:rPr lang="en-GB" b="1" dirty="0" smtClean="0"/>
              <a:t>RIGHT</a:t>
            </a:r>
            <a:r>
              <a:rPr lang="en-GB" dirty="0" smtClean="0"/>
              <a:t>. </a:t>
            </a:r>
          </a:p>
          <a:p>
            <a:r>
              <a:rPr lang="en-GB" dirty="0" smtClean="0"/>
              <a:t>The </a:t>
            </a:r>
            <a:r>
              <a:rPr lang="en-GB" dirty="0"/>
              <a:t>slot machine that you </a:t>
            </a:r>
            <a:r>
              <a:rPr lang="en-GB" dirty="0" smtClean="0"/>
              <a:t>chose </a:t>
            </a:r>
            <a:r>
              <a:rPr lang="en-GB" dirty="0"/>
              <a:t>will then provide a banknote. The </a:t>
            </a:r>
            <a:r>
              <a:rPr lang="en-GB" b="1" dirty="0"/>
              <a:t>chances</a:t>
            </a:r>
            <a:r>
              <a:rPr lang="en-GB" dirty="0"/>
              <a:t> of it providing either banknote </a:t>
            </a:r>
            <a:r>
              <a:rPr lang="en-GB" dirty="0" smtClean="0"/>
              <a:t>will be </a:t>
            </a:r>
            <a:r>
              <a:rPr lang="en-GB" dirty="0"/>
              <a:t>the </a:t>
            </a:r>
            <a:r>
              <a:rPr lang="en-GB" b="1" dirty="0"/>
              <a:t>same</a:t>
            </a:r>
            <a:r>
              <a:rPr lang="en-GB" dirty="0"/>
              <a:t> as it </a:t>
            </a:r>
            <a:r>
              <a:rPr lang="en-GB" dirty="0" smtClean="0"/>
              <a:t>is for other type of game that you just played.</a:t>
            </a:r>
            <a:endParaRPr lang="en-GB" dirty="0"/>
          </a:p>
          <a:p>
            <a:r>
              <a:rPr lang="en-GB" dirty="0"/>
              <a:t>Before you decide, you’ll be shown the number of points that either banknote would provide if it were collected on that game (two example games are shown on the right). This will be different for each game.</a:t>
            </a:r>
          </a:p>
          <a:p>
            <a:r>
              <a:rPr lang="en-GB" dirty="0"/>
              <a:t>Try to make decisions that will collect positive-point banknotes and avoid negative-point banknotes.</a:t>
            </a:r>
          </a:p>
          <a:p>
            <a:r>
              <a:rPr lang="en-GB" dirty="0"/>
              <a:t>Let’s practice a few of these games.</a:t>
            </a:r>
          </a:p>
        </p:txBody>
      </p:sp>
      <p:sp>
        <p:nvSpPr>
          <p:cNvPr id="30" name="Rectangle 29"/>
          <p:cNvSpPr/>
          <p:nvPr/>
        </p:nvSpPr>
        <p:spPr>
          <a:xfrm>
            <a:off x="6251481" y="2532066"/>
            <a:ext cx="2825141" cy="1015663"/>
          </a:xfrm>
          <a:prstGeom prst="rect">
            <a:avLst/>
          </a:prstGeom>
        </p:spPr>
        <p:txBody>
          <a:bodyPr wrap="square">
            <a:spAutoFit/>
          </a:bodyPr>
          <a:lstStyle/>
          <a:p>
            <a:r>
              <a:rPr lang="en-GB" sz="1200" dirty="0" smtClean="0"/>
              <a:t>This screen from a hypothetical game shows that for this game, collecting the SCISSORS banknote would add 10 points and collecting the GIRL banknote would add 0 points to your collection.</a:t>
            </a:r>
          </a:p>
        </p:txBody>
      </p:sp>
    </p:spTree>
    <p:extLst>
      <p:ext uri="{BB962C8B-B14F-4D97-AF65-F5344CB8AC3E}">
        <p14:creationId xmlns:p14="http://schemas.microsoft.com/office/powerpoint/2010/main" val="2462268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543" y="4715887"/>
            <a:ext cx="684000" cy="684000"/>
          </a:xfrm>
          <a:prstGeom prst="rect">
            <a:avLst/>
          </a:prstGeom>
        </p:spPr>
      </p:pic>
      <p:sp>
        <p:nvSpPr>
          <p:cNvPr id="31" name="Rectangle 30"/>
          <p:cNvSpPr/>
          <p:nvPr/>
        </p:nvSpPr>
        <p:spPr>
          <a:xfrm>
            <a:off x="6251481" y="2532066"/>
            <a:ext cx="2825141" cy="1015663"/>
          </a:xfrm>
          <a:prstGeom prst="rect">
            <a:avLst/>
          </a:prstGeom>
        </p:spPr>
        <p:txBody>
          <a:bodyPr wrap="square">
            <a:spAutoFit/>
          </a:bodyPr>
          <a:lstStyle/>
          <a:p>
            <a:r>
              <a:rPr lang="en-GB" sz="1200" dirty="0" smtClean="0"/>
              <a:t>This screen from a hypothetical game shows that for this game, collecting the SCISSORS banknote would add 10 points and collecting the HOUSE banknote would add 0 points to your collection.</a:t>
            </a:r>
          </a:p>
        </p:txBody>
      </p:sp>
      <p:sp>
        <p:nvSpPr>
          <p:cNvPr id="32" name="Rectangle 31"/>
          <p:cNvSpPr/>
          <p:nvPr/>
        </p:nvSpPr>
        <p:spPr>
          <a:xfrm>
            <a:off x="6285563" y="5691962"/>
            <a:ext cx="2848812" cy="1015663"/>
          </a:xfrm>
          <a:prstGeom prst="rect">
            <a:avLst/>
          </a:prstGeom>
        </p:spPr>
        <p:txBody>
          <a:bodyPr wrap="square">
            <a:spAutoFit/>
          </a:bodyPr>
          <a:lstStyle/>
          <a:p>
            <a:r>
              <a:rPr lang="en-GB" sz="1200" dirty="0" smtClean="0"/>
              <a:t>This screen from a hypothetical game shows that for this game, collecting the SCISSORS banknote would take away 10 points and collecting the HOUSE banknote take away 5 points from your collection.</a:t>
            </a:r>
          </a:p>
        </p:txBody>
      </p:sp>
      <p:sp>
        <p:nvSpPr>
          <p:cNvPr id="33" name="Content Placeholder 2"/>
          <p:cNvSpPr txBox="1">
            <a:spLocks/>
          </p:cNvSpPr>
          <p:nvPr/>
        </p:nvSpPr>
        <p:spPr>
          <a:xfrm>
            <a:off x="248337" y="651884"/>
            <a:ext cx="5759726" cy="5783666"/>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mtClean="0"/>
              <a:t>Great job!</a:t>
            </a:r>
          </a:p>
          <a:p>
            <a:r>
              <a:rPr lang="en-GB" smtClean="0"/>
              <a:t>In the second type of game, you’ll make a </a:t>
            </a:r>
            <a:r>
              <a:rPr lang="en-GB" b="1" smtClean="0"/>
              <a:t>choice</a:t>
            </a:r>
            <a:r>
              <a:rPr lang="en-GB" smtClean="0"/>
              <a:t> between two slot machines. Press </a:t>
            </a:r>
            <a:r>
              <a:rPr lang="en-GB" b="1" smtClean="0"/>
              <a:t>1</a:t>
            </a:r>
            <a:r>
              <a:rPr lang="en-GB" smtClean="0"/>
              <a:t> to choose the machine on the </a:t>
            </a:r>
            <a:r>
              <a:rPr lang="en-GB" b="1" smtClean="0"/>
              <a:t>LEFT</a:t>
            </a:r>
            <a:r>
              <a:rPr lang="en-GB" smtClean="0"/>
              <a:t> and </a:t>
            </a:r>
            <a:r>
              <a:rPr lang="en-GB" b="1" smtClean="0"/>
              <a:t>2</a:t>
            </a:r>
            <a:r>
              <a:rPr lang="en-GB" smtClean="0"/>
              <a:t> to choose the machine on the </a:t>
            </a:r>
            <a:r>
              <a:rPr lang="en-GB" b="1" smtClean="0"/>
              <a:t>RIGHT</a:t>
            </a:r>
            <a:r>
              <a:rPr lang="en-GB" smtClean="0"/>
              <a:t>. </a:t>
            </a:r>
          </a:p>
          <a:p>
            <a:r>
              <a:rPr lang="en-GB" smtClean="0"/>
              <a:t>The slot machine that you chose will then provide a banknote. The </a:t>
            </a:r>
            <a:r>
              <a:rPr lang="en-GB" b="1" smtClean="0"/>
              <a:t>chances</a:t>
            </a:r>
            <a:r>
              <a:rPr lang="en-GB" smtClean="0"/>
              <a:t> of it providing either banknote will be the </a:t>
            </a:r>
            <a:r>
              <a:rPr lang="en-GB" b="1" smtClean="0"/>
              <a:t>same</a:t>
            </a:r>
            <a:r>
              <a:rPr lang="en-GB" smtClean="0"/>
              <a:t> as it is for other type of game that you just played.</a:t>
            </a:r>
          </a:p>
          <a:p>
            <a:r>
              <a:rPr lang="en-GB" smtClean="0"/>
              <a:t>Before you decide, you’ll be shown the number of points that either banknote would provide if it were collected on that game (two example games are shown on the right). This will be different for each game.</a:t>
            </a:r>
          </a:p>
          <a:p>
            <a:r>
              <a:rPr lang="en-GB" smtClean="0"/>
              <a:t>Try to make decisions that will collect positive-point banknotes and avoid negative-point banknotes.</a:t>
            </a:r>
          </a:p>
          <a:p>
            <a:r>
              <a:rPr lang="en-GB" smtClean="0"/>
              <a:t>Let’s practice a few of these games.</a:t>
            </a:r>
            <a:endParaRPr lang="en-GB" dirty="0"/>
          </a:p>
        </p:txBody>
      </p:sp>
    </p:spTree>
    <p:extLst>
      <p:ext uri="{BB962C8B-B14F-4D97-AF65-F5344CB8AC3E}">
        <p14:creationId xmlns:p14="http://schemas.microsoft.com/office/powerpoint/2010/main" val="4192943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9" name="Rectangle 8"/>
          <p:cNvSpPr/>
          <p:nvPr/>
        </p:nvSpPr>
        <p:spPr>
          <a:xfrm>
            <a:off x="6251481" y="2532066"/>
            <a:ext cx="2825141" cy="1015663"/>
          </a:xfrm>
          <a:prstGeom prst="rect">
            <a:avLst/>
          </a:prstGeom>
        </p:spPr>
        <p:txBody>
          <a:bodyPr wrap="square">
            <a:spAutoFit/>
          </a:bodyPr>
          <a:lstStyle/>
          <a:p>
            <a:r>
              <a:rPr lang="en-GB" sz="1200" dirty="0" smtClean="0"/>
              <a:t>This screen from a hypothetical game that for this game, collecting the GIRL banknote would add 10 points and collecting the HOUSE banknote would add 0 points to your collection.</a:t>
            </a:r>
          </a:p>
        </p:txBody>
      </p:sp>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that for this game, collecting the GIRL banknote would take away 10 points and collecting the HOUSE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293" y="4773637"/>
            <a:ext cx="684000" cy="684000"/>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913" y="859253"/>
            <a:ext cx="684000" cy="684000"/>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24" y="3902073"/>
            <a:ext cx="684000" cy="684000"/>
          </a:xfrm>
          <a:prstGeom prst="rect">
            <a:avLst/>
          </a:prstGeom>
        </p:spPr>
      </p:pic>
      <p:sp>
        <p:nvSpPr>
          <p:cNvPr id="22" name="Content Placeholder 2"/>
          <p:cNvSpPr>
            <a:spLocks noGrp="1"/>
          </p:cNvSpPr>
          <p:nvPr>
            <p:ph idx="1"/>
          </p:nvPr>
        </p:nvSpPr>
        <p:spPr>
          <a:xfrm>
            <a:off x="248337" y="651884"/>
            <a:ext cx="5759726" cy="5783666"/>
          </a:xfrm>
        </p:spPr>
        <p:txBody>
          <a:bodyPr>
            <a:normAutofit fontScale="70000" lnSpcReduction="20000"/>
          </a:bodyPr>
          <a:lstStyle/>
          <a:p>
            <a:r>
              <a:rPr lang="en-GB" dirty="0" smtClean="0"/>
              <a:t>Great job!</a:t>
            </a:r>
          </a:p>
          <a:p>
            <a:r>
              <a:rPr lang="en-GB" dirty="0" smtClean="0"/>
              <a:t>In </a:t>
            </a:r>
            <a:r>
              <a:rPr lang="en-GB" dirty="0"/>
              <a:t>the second type of game, you’ll make a </a:t>
            </a:r>
            <a:r>
              <a:rPr lang="en-GB" b="1" dirty="0"/>
              <a:t>choice</a:t>
            </a:r>
            <a:r>
              <a:rPr lang="en-GB" dirty="0"/>
              <a:t> between two slot machines</a:t>
            </a:r>
            <a:r>
              <a:rPr lang="en-GB" dirty="0" smtClean="0"/>
              <a:t>. Press </a:t>
            </a:r>
            <a:r>
              <a:rPr lang="en-GB" b="1" dirty="0" smtClean="0"/>
              <a:t>1</a:t>
            </a:r>
            <a:r>
              <a:rPr lang="en-GB" dirty="0" smtClean="0"/>
              <a:t> to choose the machine on the </a:t>
            </a:r>
            <a:r>
              <a:rPr lang="en-GB" b="1" dirty="0" smtClean="0"/>
              <a:t>LEFT</a:t>
            </a:r>
            <a:r>
              <a:rPr lang="en-GB" dirty="0" smtClean="0"/>
              <a:t> and </a:t>
            </a:r>
            <a:r>
              <a:rPr lang="en-GB" b="1" dirty="0" smtClean="0"/>
              <a:t>2</a:t>
            </a:r>
            <a:r>
              <a:rPr lang="en-GB" dirty="0" smtClean="0"/>
              <a:t> to choose the machine on the </a:t>
            </a:r>
            <a:r>
              <a:rPr lang="en-GB" b="1" dirty="0" smtClean="0"/>
              <a:t>RIGHT</a:t>
            </a:r>
            <a:r>
              <a:rPr lang="en-GB" dirty="0" smtClean="0"/>
              <a:t>. </a:t>
            </a:r>
          </a:p>
          <a:p>
            <a:r>
              <a:rPr lang="en-GB" dirty="0" smtClean="0"/>
              <a:t>The </a:t>
            </a:r>
            <a:r>
              <a:rPr lang="en-GB" dirty="0"/>
              <a:t>slot machine that you </a:t>
            </a:r>
            <a:r>
              <a:rPr lang="en-GB" dirty="0" smtClean="0"/>
              <a:t>chose </a:t>
            </a:r>
            <a:r>
              <a:rPr lang="en-GB" dirty="0"/>
              <a:t>will then provide a banknote. The </a:t>
            </a:r>
            <a:r>
              <a:rPr lang="en-GB" b="1" dirty="0"/>
              <a:t>chances</a:t>
            </a:r>
            <a:r>
              <a:rPr lang="en-GB" dirty="0"/>
              <a:t> of it providing either banknote </a:t>
            </a:r>
            <a:r>
              <a:rPr lang="en-GB" dirty="0" smtClean="0"/>
              <a:t>will be </a:t>
            </a:r>
            <a:r>
              <a:rPr lang="en-GB" dirty="0"/>
              <a:t>the </a:t>
            </a:r>
            <a:r>
              <a:rPr lang="en-GB" b="1" dirty="0"/>
              <a:t>same</a:t>
            </a:r>
            <a:r>
              <a:rPr lang="en-GB" dirty="0"/>
              <a:t> as it </a:t>
            </a:r>
            <a:r>
              <a:rPr lang="en-GB" dirty="0" smtClean="0"/>
              <a:t>is for other type of game that you just played.</a:t>
            </a:r>
            <a:endParaRPr lang="en-GB" dirty="0"/>
          </a:p>
          <a:p>
            <a:r>
              <a:rPr lang="en-GB" dirty="0"/>
              <a:t>Before you decide, you’ll be shown the number of points that either banknote would provide if it were collected on that game (two example games are shown on the right). This will be different for each game.</a:t>
            </a:r>
          </a:p>
          <a:p>
            <a:r>
              <a:rPr lang="en-GB" dirty="0"/>
              <a:t>Try to make decisions that will collect positive-point banknotes and avoid negative-point banknotes.</a:t>
            </a:r>
          </a:p>
          <a:p>
            <a:r>
              <a:rPr lang="en-GB" dirty="0"/>
              <a:t>Let’s practice a few of these games.</a:t>
            </a:r>
          </a:p>
        </p:txBody>
      </p:sp>
    </p:spTree>
    <p:extLst>
      <p:ext uri="{BB962C8B-B14F-4D97-AF65-F5344CB8AC3E}">
        <p14:creationId xmlns:p14="http://schemas.microsoft.com/office/powerpoint/2010/main" val="1767634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choice trials, no choice time limits.</a:t>
            </a:r>
            <a:endParaRPr lang="en-GB" dirty="0"/>
          </a:p>
        </p:txBody>
      </p:sp>
    </p:spTree>
    <p:extLst>
      <p:ext uri="{BB962C8B-B14F-4D97-AF65-F5344CB8AC3E}">
        <p14:creationId xmlns:p14="http://schemas.microsoft.com/office/powerpoint/2010/main" val="2018499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Great work. The first task will have interleaved blocks between the first type of game and the games you just played.</a:t>
            </a:r>
          </a:p>
          <a:p>
            <a:r>
              <a:rPr lang="en-GB" dirty="0" smtClean="0"/>
              <a:t>Before we begin, you’ll need to pass a quiz on the instructions. Getting a question wrong will require you to re-start the instructions (you will not have to re-do the practice games though).</a:t>
            </a:r>
          </a:p>
          <a:p>
            <a:pPr marL="0" indent="0">
              <a:buNone/>
            </a:pPr>
            <a:endParaRPr lang="en-GB" dirty="0"/>
          </a:p>
        </p:txBody>
      </p:sp>
    </p:spTree>
    <p:extLst>
      <p:ext uri="{BB962C8B-B14F-4D97-AF65-F5344CB8AC3E}">
        <p14:creationId xmlns:p14="http://schemas.microsoft.com/office/powerpoint/2010/main" val="3294492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a:bodyPr>
          <a:lstStyle/>
          <a:p>
            <a:pPr algn="just"/>
            <a:r>
              <a:rPr lang="en-GB" sz="2200" dirty="0"/>
              <a:t>Great work! We’ll now continue to the second task. </a:t>
            </a:r>
            <a:endParaRPr lang="en-GB" sz="2200" dirty="0" smtClean="0"/>
          </a:p>
          <a:p>
            <a:pPr algn="just"/>
            <a:r>
              <a:rPr lang="en-GB" sz="2200" dirty="0"/>
              <a:t>In this task you’ll play a different game at the same casino. </a:t>
            </a:r>
            <a:endParaRPr lang="en-GB" sz="2200" dirty="0" smtClean="0"/>
          </a:p>
          <a:p>
            <a:pPr algn="just"/>
            <a:r>
              <a:rPr lang="en-GB" sz="2200" dirty="0" smtClean="0"/>
              <a:t>This </a:t>
            </a:r>
            <a:r>
              <a:rPr lang="en-GB" sz="2200" dirty="0"/>
              <a:t>game will use the same two banknotes as before but will also have a third type of banknote (shown on the right</a:t>
            </a:r>
            <a:r>
              <a:rPr lang="en-GB" sz="2200" dirty="0" smtClean="0"/>
              <a:t>).</a:t>
            </a:r>
          </a:p>
          <a:p>
            <a:pPr algn="just"/>
            <a:r>
              <a:rPr lang="en-GB" sz="2200" dirty="0" smtClean="0"/>
              <a:t>It will use the same four slot machines as before.</a:t>
            </a:r>
            <a:endParaRPr lang="en-GB" sz="2200" dirty="0"/>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smtClean="0"/>
              <a:t>SCISSORS Banknote</a:t>
            </a:r>
            <a:endParaRPr lang="en-GB" dirty="0"/>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smtClean="0"/>
              <a:t>GIRL Banknote</a:t>
            </a:r>
            <a:endParaRPr lang="en-GB"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10" y="2660930"/>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192" y="1419124"/>
            <a:ext cx="684000" cy="684000"/>
          </a:xfrm>
          <a:prstGeom prst="rect">
            <a:avLst/>
          </a:prstGeom>
        </p:spPr>
      </p:pic>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434" y="3894051"/>
            <a:ext cx="684000" cy="684000"/>
          </a:xfrm>
          <a:prstGeom prst="rect">
            <a:avLst/>
          </a:prstGeom>
        </p:spPr>
      </p:pic>
      <p:sp>
        <p:nvSpPr>
          <p:cNvPr id="14" name="TextBox 13"/>
          <p:cNvSpPr txBox="1"/>
          <p:nvPr/>
        </p:nvSpPr>
        <p:spPr>
          <a:xfrm>
            <a:off x="6684395" y="405988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5" name="TextBox 14"/>
          <p:cNvSpPr txBox="1"/>
          <p:nvPr/>
        </p:nvSpPr>
        <p:spPr>
          <a:xfrm>
            <a:off x="5698872" y="3454378"/>
            <a:ext cx="1850065" cy="369332"/>
          </a:xfrm>
          <a:prstGeom prst="rect">
            <a:avLst/>
          </a:prstGeom>
          <a:noFill/>
        </p:spPr>
        <p:txBody>
          <a:bodyPr wrap="square" rtlCol="0">
            <a:spAutoFit/>
          </a:bodyPr>
          <a:lstStyle/>
          <a:p>
            <a:r>
              <a:rPr lang="en-GB" dirty="0" smtClean="0"/>
              <a:t>HOUSE Banknote</a:t>
            </a:r>
            <a:endParaRPr lang="en-GB" dirty="0"/>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smtClean="0"/>
              <a:t>Banknotes in this task:</a:t>
            </a:r>
          </a:p>
        </p:txBody>
      </p:sp>
    </p:spTree>
    <p:extLst>
      <p:ext uri="{BB962C8B-B14F-4D97-AF65-F5344CB8AC3E}">
        <p14:creationId xmlns:p14="http://schemas.microsoft.com/office/powerpoint/2010/main" val="2426537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a:t>
            </a:r>
            <a:r>
              <a:rPr lang="en-GB" sz="2200" dirty="0" smtClean="0"/>
              <a:t>either </a:t>
            </a:r>
            <a:r>
              <a:rPr lang="en-GB" sz="2200" dirty="0"/>
              <a:t>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SCISSORS</a:t>
            </a:r>
            <a:r>
              <a:rPr lang="en-GB" sz="2200" dirty="0" smtClean="0"/>
              <a:t> or </a:t>
            </a:r>
            <a:r>
              <a:rPr lang="en-GB" sz="2200" b="1" dirty="0" smtClean="0"/>
              <a:t>GIRL</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HOUSE</a:t>
            </a:r>
            <a:r>
              <a:rPr lang="en-GB" sz="2200" dirty="0" smtClean="0"/>
              <a:t> banknote.</a:t>
            </a:r>
            <a:endParaRPr lang="en-GB" sz="2200" dirty="0"/>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1759" y="5057362"/>
            <a:ext cx="684000" cy="684000"/>
          </a:xfrm>
          <a:prstGeom prst="rect">
            <a:avLst/>
          </a:prstGeom>
        </p:spPr>
      </p:pic>
      <p:sp>
        <p:nvSpPr>
          <p:cNvPr id="6" name="TextBox 5"/>
          <p:cNvSpPr txBox="1"/>
          <p:nvPr/>
        </p:nvSpPr>
        <p:spPr>
          <a:xfrm>
            <a:off x="6800720" y="52232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GIRL Banknote</a:t>
            </a:r>
            <a:endParaRPr lang="en-GB"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5589" y="2246796"/>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2971431" cy="923330"/>
          </a:xfrm>
          <a:prstGeom prst="rect">
            <a:avLst/>
          </a:prstGeom>
        </p:spPr>
        <p:txBody>
          <a:bodyPr wrap="square">
            <a:spAutoFit/>
          </a:bodyPr>
          <a:lstStyle/>
          <a:p>
            <a:r>
              <a:rPr lang="en-GB" dirty="0" smtClean="0"/>
              <a:t>Chances of GIRL or SCISSORS depend on </a:t>
            </a:r>
            <a:r>
              <a:rPr lang="en-GB" b="1" dirty="0" smtClean="0"/>
              <a:t>which</a:t>
            </a:r>
            <a:r>
              <a:rPr lang="en-GB" dirty="0" smtClean="0"/>
              <a:t> slot machine is played.</a:t>
            </a:r>
            <a:endParaRPr lang="en-GB" dirty="0"/>
          </a:p>
        </p:txBody>
      </p:sp>
      <p:sp>
        <p:nvSpPr>
          <p:cNvPr id="27" name="Rectangle 26"/>
          <p:cNvSpPr/>
          <p:nvPr/>
        </p:nvSpPr>
        <p:spPr>
          <a:xfrm>
            <a:off x="5597001" y="5990346"/>
            <a:ext cx="3571615" cy="646331"/>
          </a:xfrm>
          <a:prstGeom prst="rect">
            <a:avLst/>
          </a:prstGeom>
        </p:spPr>
        <p:txBody>
          <a:bodyPr wrap="square">
            <a:spAutoFit/>
          </a:bodyPr>
          <a:lstStyle/>
          <a:p>
            <a:r>
              <a:rPr lang="en-GB" dirty="0" smtClean="0"/>
              <a:t>Rejecting always leads to the HOUSE banknote.</a:t>
            </a:r>
            <a:endParaRPr lang="en-GB" dirty="0"/>
          </a:p>
        </p:txBody>
      </p:sp>
      <p:sp>
        <p:nvSpPr>
          <p:cNvPr id="28" name="TextBox 27"/>
          <p:cNvSpPr txBox="1"/>
          <p:nvPr/>
        </p:nvSpPr>
        <p:spPr>
          <a:xfrm>
            <a:off x="5800726" y="4501278"/>
            <a:ext cx="1850065" cy="369332"/>
          </a:xfrm>
          <a:prstGeom prst="rect">
            <a:avLst/>
          </a:prstGeom>
          <a:noFill/>
        </p:spPr>
        <p:txBody>
          <a:bodyPr wrap="square" rtlCol="0">
            <a:spAutoFit/>
          </a:bodyPr>
          <a:lstStyle/>
          <a:p>
            <a:r>
              <a:rPr lang="en-GB" dirty="0" smtClean="0"/>
              <a:t>HOUSE Banknote</a:t>
            </a:r>
            <a:endParaRPr lang="en-GB" dirty="0"/>
          </a:p>
        </p:txBody>
      </p:sp>
    </p:spTree>
    <p:extLst>
      <p:ext uri="{BB962C8B-B14F-4D97-AF65-F5344CB8AC3E}">
        <p14:creationId xmlns:p14="http://schemas.microsoft.com/office/powerpoint/2010/main" val="189895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whether 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SCISSORS</a:t>
            </a:r>
            <a:r>
              <a:rPr lang="en-GB" sz="2200" dirty="0" smtClean="0"/>
              <a:t> or </a:t>
            </a:r>
            <a:r>
              <a:rPr lang="en-GB" sz="2200" b="1" dirty="0" smtClean="0"/>
              <a:t>HOUSE</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GIRL</a:t>
            </a:r>
            <a:r>
              <a:rPr lang="en-GB" sz="2200" dirty="0" smtClean="0"/>
              <a:t> banknote.</a:t>
            </a:r>
            <a:endParaRPr lang="en-GB" sz="2200" dirty="0"/>
          </a:p>
        </p:txBody>
      </p:sp>
      <p:sp>
        <p:nvSpPr>
          <p:cNvPr id="4" name="Rectangle 3"/>
          <p:cNvSpPr/>
          <p:nvPr/>
        </p:nvSpPr>
        <p:spPr>
          <a:xfrm>
            <a:off x="5966724" y="493504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26625" y="517010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HOUSE Banknote</a:t>
            </a:r>
            <a:endParaRPr lang="en-GB"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759" y="5022969"/>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3355295" cy="923330"/>
          </a:xfrm>
          <a:prstGeom prst="rect">
            <a:avLst/>
          </a:prstGeom>
        </p:spPr>
        <p:txBody>
          <a:bodyPr wrap="square">
            <a:spAutoFit/>
          </a:bodyPr>
          <a:lstStyle/>
          <a:p>
            <a:r>
              <a:rPr lang="en-GB" dirty="0" smtClean="0"/>
              <a:t>Chances of HOUSE or SCISSORS banknotes depend on </a:t>
            </a:r>
            <a:r>
              <a:rPr lang="en-GB" b="1" dirty="0" smtClean="0"/>
              <a:t>which</a:t>
            </a:r>
            <a:r>
              <a:rPr lang="en-GB" dirty="0" smtClean="0"/>
              <a:t> slot machine is played.</a:t>
            </a:r>
            <a:endParaRPr lang="en-GB" dirty="0"/>
          </a:p>
        </p:txBody>
      </p:sp>
      <p:sp>
        <p:nvSpPr>
          <p:cNvPr id="27" name="Rectangle 26"/>
          <p:cNvSpPr/>
          <p:nvPr/>
        </p:nvSpPr>
        <p:spPr>
          <a:xfrm>
            <a:off x="5622906" y="5937250"/>
            <a:ext cx="3571615" cy="646331"/>
          </a:xfrm>
          <a:prstGeom prst="rect">
            <a:avLst/>
          </a:prstGeom>
        </p:spPr>
        <p:txBody>
          <a:bodyPr wrap="square">
            <a:spAutoFit/>
          </a:bodyPr>
          <a:lstStyle/>
          <a:p>
            <a:r>
              <a:rPr lang="en-GB" dirty="0" smtClean="0"/>
              <a:t>Rejecting always leads to the GIRL banknote.</a:t>
            </a:r>
            <a:endParaRPr lang="en-GB"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232" y="2260734"/>
            <a:ext cx="684000" cy="684000"/>
          </a:xfrm>
          <a:prstGeom prst="rect">
            <a:avLst/>
          </a:prstGeom>
        </p:spPr>
      </p:pic>
      <p:sp>
        <p:nvSpPr>
          <p:cNvPr id="29" name="TextBox 28"/>
          <p:cNvSpPr txBox="1"/>
          <p:nvPr/>
        </p:nvSpPr>
        <p:spPr>
          <a:xfrm>
            <a:off x="5699252" y="4471676"/>
            <a:ext cx="1850065" cy="369332"/>
          </a:xfrm>
          <a:prstGeom prst="rect">
            <a:avLst/>
          </a:prstGeom>
          <a:noFill/>
        </p:spPr>
        <p:txBody>
          <a:bodyPr wrap="square" rtlCol="0">
            <a:spAutoFit/>
          </a:bodyPr>
          <a:lstStyle/>
          <a:p>
            <a:r>
              <a:rPr lang="en-GB" dirty="0" smtClean="0"/>
              <a:t>GIRL Banknote</a:t>
            </a:r>
            <a:endParaRPr lang="en-GB" dirty="0"/>
          </a:p>
        </p:txBody>
      </p:sp>
    </p:spTree>
    <p:extLst>
      <p:ext uri="{BB962C8B-B14F-4D97-AF65-F5344CB8AC3E}">
        <p14:creationId xmlns:p14="http://schemas.microsoft.com/office/powerpoint/2010/main" val="3898576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whether 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GIRL</a:t>
            </a:r>
            <a:r>
              <a:rPr lang="en-GB" sz="2200" dirty="0" smtClean="0"/>
              <a:t> or </a:t>
            </a:r>
            <a:r>
              <a:rPr lang="en-GB" sz="2200" b="1" dirty="0" smtClean="0"/>
              <a:t>HOUSE</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SCISSORS</a:t>
            </a:r>
            <a:r>
              <a:rPr lang="en-GB" sz="2200" dirty="0" smtClean="0"/>
              <a:t> banknote.</a:t>
            </a:r>
            <a:endParaRPr lang="en-GB" sz="2200" dirty="0"/>
          </a:p>
        </p:txBody>
      </p:sp>
      <p:sp>
        <p:nvSpPr>
          <p:cNvPr id="4" name="Rectangle 3"/>
          <p:cNvSpPr/>
          <p:nvPr/>
        </p:nvSpPr>
        <p:spPr>
          <a:xfrm>
            <a:off x="5966724" y="493504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26625" y="517010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89381" y="1808647"/>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HOUSE Banknote</a:t>
            </a:r>
            <a:endParaRPr lang="en-GB"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151" y="5029282"/>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362" y="2280415"/>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3355295" cy="923330"/>
          </a:xfrm>
          <a:prstGeom prst="rect">
            <a:avLst/>
          </a:prstGeom>
        </p:spPr>
        <p:txBody>
          <a:bodyPr wrap="square">
            <a:spAutoFit/>
          </a:bodyPr>
          <a:lstStyle/>
          <a:p>
            <a:r>
              <a:rPr lang="en-GB" dirty="0" smtClean="0"/>
              <a:t>Chances of HOUSE or GIRL banknotes depend on </a:t>
            </a:r>
            <a:r>
              <a:rPr lang="en-GB" b="1" dirty="0" smtClean="0"/>
              <a:t>which</a:t>
            </a:r>
            <a:r>
              <a:rPr lang="en-GB" dirty="0" smtClean="0"/>
              <a:t> slot machine is played.</a:t>
            </a:r>
            <a:endParaRPr lang="en-GB" dirty="0"/>
          </a:p>
        </p:txBody>
      </p:sp>
      <p:sp>
        <p:nvSpPr>
          <p:cNvPr id="27" name="Rectangle 26"/>
          <p:cNvSpPr/>
          <p:nvPr/>
        </p:nvSpPr>
        <p:spPr>
          <a:xfrm>
            <a:off x="5622906" y="5937250"/>
            <a:ext cx="3571615" cy="646331"/>
          </a:xfrm>
          <a:prstGeom prst="rect">
            <a:avLst/>
          </a:prstGeom>
        </p:spPr>
        <p:txBody>
          <a:bodyPr wrap="square">
            <a:spAutoFit/>
          </a:bodyPr>
          <a:lstStyle/>
          <a:p>
            <a:r>
              <a:rPr lang="en-GB" dirty="0" smtClean="0"/>
              <a:t>Rejecting always leads to the SCISSORS banknote.</a:t>
            </a:r>
            <a:endParaRPr lang="en-GB"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232" y="2260734"/>
            <a:ext cx="684000" cy="684000"/>
          </a:xfrm>
          <a:prstGeom prst="rect">
            <a:avLst/>
          </a:prstGeom>
        </p:spPr>
      </p:pic>
      <p:sp>
        <p:nvSpPr>
          <p:cNvPr id="29" name="TextBox 28"/>
          <p:cNvSpPr txBox="1"/>
          <p:nvPr/>
        </p:nvSpPr>
        <p:spPr>
          <a:xfrm>
            <a:off x="5699252" y="4471676"/>
            <a:ext cx="2136453" cy="369332"/>
          </a:xfrm>
          <a:prstGeom prst="rect">
            <a:avLst/>
          </a:prstGeom>
          <a:noFill/>
        </p:spPr>
        <p:txBody>
          <a:bodyPr wrap="square" rtlCol="0">
            <a:spAutoFit/>
          </a:bodyPr>
          <a:lstStyle/>
          <a:p>
            <a:r>
              <a:rPr lang="en-GB" dirty="0" smtClean="0"/>
              <a:t>SCISSORS Banknote</a:t>
            </a:r>
            <a:endParaRPr lang="en-GB" dirty="0"/>
          </a:p>
        </p:txBody>
      </p:sp>
    </p:spTree>
    <p:extLst>
      <p:ext uri="{BB962C8B-B14F-4D97-AF65-F5344CB8AC3E}">
        <p14:creationId xmlns:p14="http://schemas.microsoft.com/office/powerpoint/2010/main" val="234689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3308"/>
            <a:ext cx="8229600" cy="4682581"/>
          </a:xfrm>
        </p:spPr>
        <p:txBody>
          <a:bodyPr>
            <a:normAutofit lnSpcReduction="10000"/>
          </a:bodyPr>
          <a:lstStyle/>
          <a:p>
            <a:r>
              <a:rPr lang="en-US" sz="2400" dirty="0"/>
              <a:t>Y</a:t>
            </a:r>
            <a:r>
              <a:rPr lang="en-US" sz="2400" dirty="0" smtClean="0"/>
              <a:t>ou </a:t>
            </a:r>
            <a:r>
              <a:rPr lang="en-US" sz="2400" dirty="0"/>
              <a:t>will perform two tasks at a video-game casino. The first task will take </a:t>
            </a:r>
            <a:r>
              <a:rPr lang="en-US" sz="2400" dirty="0" smtClean="0"/>
              <a:t>about 35 </a:t>
            </a:r>
            <a:r>
              <a:rPr lang="en-US" sz="2400" dirty="0"/>
              <a:t>minutes and the second task will take about 50 minutes. </a:t>
            </a:r>
            <a:r>
              <a:rPr lang="en-US" sz="2400" dirty="0" smtClean="0"/>
              <a:t>In </a:t>
            </a:r>
            <a:r>
              <a:rPr lang="en-US" sz="2400" dirty="0"/>
              <a:t>each task you will make decisions in order to collect points. </a:t>
            </a:r>
            <a:endParaRPr lang="en-US" sz="2400" dirty="0" smtClean="0"/>
          </a:p>
          <a:p>
            <a:r>
              <a:rPr lang="en-US" sz="2400" dirty="0" smtClean="0"/>
              <a:t>To </a:t>
            </a:r>
            <a:r>
              <a:rPr lang="en-US" sz="2400" dirty="0"/>
              <a:t>start the task, we will provide you with 200 points. </a:t>
            </a:r>
            <a:r>
              <a:rPr lang="en-US" sz="2400" dirty="0" smtClean="0"/>
              <a:t>Following </a:t>
            </a:r>
            <a:r>
              <a:rPr lang="en-US" sz="2400" dirty="0"/>
              <a:t>each </a:t>
            </a:r>
            <a:r>
              <a:rPr lang="en-US" sz="2400" dirty="0" smtClean="0"/>
              <a:t>decision</a:t>
            </a:r>
            <a:r>
              <a:rPr lang="en-US" sz="2400" dirty="0" smtClean="0"/>
              <a:t>, you </a:t>
            </a:r>
            <a:r>
              <a:rPr lang="en-US" sz="2400" dirty="0"/>
              <a:t>will receive a </a:t>
            </a:r>
            <a:r>
              <a:rPr lang="en-US" sz="2400" b="1" dirty="0"/>
              <a:t>banknote</a:t>
            </a:r>
            <a:r>
              <a:rPr lang="en-US" sz="2400" dirty="0"/>
              <a:t> that will either cause you to gain or lose points. </a:t>
            </a:r>
            <a:endParaRPr lang="en-US" sz="2400" dirty="0" smtClean="0"/>
          </a:p>
          <a:p>
            <a:r>
              <a:rPr lang="en-US" sz="2400" dirty="0" smtClean="0"/>
              <a:t>Your </a:t>
            </a:r>
            <a:r>
              <a:rPr lang="en-US" sz="2400" b="1" dirty="0"/>
              <a:t>bonus</a:t>
            </a:r>
            <a:r>
              <a:rPr lang="en-US" sz="2400" dirty="0"/>
              <a:t> </a:t>
            </a:r>
            <a:r>
              <a:rPr lang="en-US" sz="2400" dirty="0" smtClean="0"/>
              <a:t>will </a:t>
            </a:r>
            <a:r>
              <a:rPr lang="en-US" sz="2400" dirty="0"/>
              <a:t>be proportional to </a:t>
            </a:r>
            <a:r>
              <a:rPr lang="en-US" sz="2400" dirty="0" smtClean="0"/>
              <a:t>the </a:t>
            </a:r>
            <a:r>
              <a:rPr lang="en-US" sz="2400" b="1" dirty="0" smtClean="0"/>
              <a:t>total </a:t>
            </a:r>
            <a:r>
              <a:rPr lang="en-US" sz="2400" b="1" dirty="0"/>
              <a:t>number of points </a:t>
            </a:r>
            <a:r>
              <a:rPr lang="en-US" sz="2400" dirty="0"/>
              <a:t>you </a:t>
            </a:r>
            <a:r>
              <a:rPr lang="en-US" sz="2400" dirty="0" smtClean="0"/>
              <a:t>collect. </a:t>
            </a:r>
          </a:p>
          <a:p>
            <a:r>
              <a:rPr lang="en-US" sz="2400" dirty="0"/>
              <a:t>B</a:t>
            </a:r>
            <a:r>
              <a:rPr lang="en-US" sz="2400" dirty="0" smtClean="0"/>
              <a:t>anknotes with </a:t>
            </a:r>
            <a:r>
              <a:rPr lang="en-US" sz="2400" b="1" dirty="0" smtClean="0"/>
              <a:t>positive point </a:t>
            </a:r>
            <a:r>
              <a:rPr lang="en-US" sz="2400" dirty="0" smtClean="0"/>
              <a:t>values will </a:t>
            </a:r>
            <a:r>
              <a:rPr lang="en-US" sz="2400" b="1" dirty="0"/>
              <a:t>increase</a:t>
            </a:r>
            <a:r>
              <a:rPr lang="en-US" sz="2400" dirty="0"/>
              <a:t> your </a:t>
            </a:r>
            <a:r>
              <a:rPr lang="en-US" sz="2400" dirty="0" smtClean="0"/>
              <a:t>bonus. Banknotes with </a:t>
            </a:r>
            <a:r>
              <a:rPr lang="en-US" sz="2400" b="1" dirty="0" smtClean="0"/>
              <a:t>negative points </a:t>
            </a:r>
            <a:r>
              <a:rPr lang="en-US" sz="2400" dirty="0" smtClean="0"/>
              <a:t>will </a:t>
            </a:r>
            <a:r>
              <a:rPr lang="en-US" sz="2400" b="1" dirty="0" smtClean="0"/>
              <a:t>decrease</a:t>
            </a:r>
            <a:r>
              <a:rPr lang="en-US" sz="2400" dirty="0" smtClean="0"/>
              <a:t> your bonus.</a:t>
            </a:r>
            <a:endParaRPr lang="en-US" sz="2400" dirty="0"/>
          </a:p>
          <a:p>
            <a:endParaRPr lang="en-US" sz="2400" dirty="0"/>
          </a:p>
        </p:txBody>
      </p:sp>
    </p:spTree>
    <p:extLst>
      <p:ext uri="{BB962C8B-B14F-4D97-AF65-F5344CB8AC3E}">
        <p14:creationId xmlns:p14="http://schemas.microsoft.com/office/powerpoint/2010/main" val="1275088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a:t>
            </a:r>
            <a:r>
              <a:rPr lang="en-GB" sz="2000" dirty="0" smtClean="0"/>
              <a:t>game</a:t>
            </a:r>
            <a:r>
              <a:rPr lang="en-GB" sz="2000" dirty="0"/>
              <a:t> </a:t>
            </a:r>
            <a:r>
              <a:rPr lang="en-GB" sz="2000" dirty="0" smtClean="0"/>
              <a:t>(example on the right).</a:t>
            </a:r>
          </a:p>
          <a:p>
            <a:r>
              <a:rPr lang="en-GB" sz="2000" dirty="0" smtClean="0"/>
              <a:t>You </a:t>
            </a:r>
            <a:r>
              <a:rPr lang="en-GB" sz="2000" dirty="0"/>
              <a:t>must pay attention to these in order to make choices that lead you to collect as </a:t>
            </a:r>
            <a:r>
              <a:rPr lang="en-GB" sz="2000" dirty="0" smtClean="0"/>
              <a:t>many positive </a:t>
            </a:r>
            <a:r>
              <a:rPr lang="en-GB" sz="2000" dirty="0"/>
              <a:t>points and </a:t>
            </a:r>
            <a:r>
              <a:rPr lang="en-GB" sz="2000" dirty="0" smtClean="0"/>
              <a:t>avoid as many </a:t>
            </a:r>
            <a:r>
              <a:rPr lang="en-GB" sz="2000" dirty="0"/>
              <a:t>negative </a:t>
            </a:r>
            <a:r>
              <a:rPr lang="en-GB" sz="2000" dirty="0" smtClean="0"/>
              <a:t>points as you can.</a:t>
            </a:r>
          </a:p>
          <a:p>
            <a:r>
              <a:rPr lang="en-GB" sz="2000" dirty="0"/>
              <a:t>To get used to the timing, let’s just practice a few presentations of the point values of each </a:t>
            </a:r>
            <a:r>
              <a:rPr lang="en-GB" sz="2000" dirty="0" smtClean="0"/>
              <a:t>banknote. Here</a:t>
            </a:r>
            <a:r>
              <a:rPr lang="en-GB" sz="2000" dirty="0"/>
              <a:t>, you’ll just be presented with the point values of each bank note and then you’ll be asked what one of their point values is.</a:t>
            </a:r>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smtClean="0">
                <a:solidFill>
                  <a:srgbClr val="FFFF00"/>
                </a:solidFill>
              </a:rPr>
              <a:t>72</a:t>
            </a:r>
            <a:endParaRPr lang="en-GB" dirty="0">
              <a:solidFill>
                <a:srgbClr val="FFFF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924" y="1288830"/>
            <a:ext cx="684000" cy="684000"/>
          </a:xfrm>
          <a:prstGeom prst="rect">
            <a:avLst/>
          </a:prstGeom>
        </p:spPr>
      </p:pic>
      <p:sp>
        <p:nvSpPr>
          <p:cNvPr id="8" name="Rectangle 7"/>
          <p:cNvSpPr/>
          <p:nvPr/>
        </p:nvSpPr>
        <p:spPr>
          <a:xfrm>
            <a:off x="6132829" y="313330"/>
            <a:ext cx="1848391" cy="338554"/>
          </a:xfrm>
          <a:prstGeom prst="rect">
            <a:avLst/>
          </a:prstGeom>
        </p:spPr>
        <p:txBody>
          <a:bodyPr wrap="none">
            <a:spAutoFit/>
          </a:bodyPr>
          <a:lstStyle/>
          <a:p>
            <a:r>
              <a:rPr lang="en-GB" sz="1600" dirty="0" smtClean="0"/>
              <a:t>Hypothetical game :</a:t>
            </a:r>
            <a:endParaRPr lang="en-GB" sz="1600" dirty="0"/>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smtClean="0">
                <a:solidFill>
                  <a:srgbClr val="FFFF00"/>
                </a:solidFill>
              </a:rPr>
              <a:t>8</a:t>
            </a:r>
            <a:endParaRPr lang="en-GB" dirty="0">
              <a:solidFill>
                <a:srgbClr val="FFFF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664" y="2305681"/>
            <a:ext cx="684000" cy="684000"/>
          </a:xfrm>
          <a:prstGeom prst="rect">
            <a:avLst/>
          </a:prstGeom>
        </p:spPr>
      </p:pic>
      <p:sp>
        <p:nvSpPr>
          <p:cNvPr id="12" name="Rectangle 11"/>
          <p:cNvSpPr/>
          <p:nvPr/>
        </p:nvSpPr>
        <p:spPr>
          <a:xfrm>
            <a:off x="5578260" y="3844423"/>
            <a:ext cx="2825141" cy="1569660"/>
          </a:xfrm>
          <a:prstGeom prst="rect">
            <a:avLst/>
          </a:prstGeom>
        </p:spPr>
        <p:txBody>
          <a:bodyPr wrap="square">
            <a:spAutoFit/>
          </a:bodyPr>
          <a:lstStyle/>
          <a:p>
            <a:r>
              <a:rPr lang="en-GB" sz="1200" dirty="0" smtClean="0"/>
              <a:t>This screen from a hypothetical game shows that for this game, if you PLAY the slot machine, you will either get the SCISSORS banknote and collect 72 points or the GIRL banknote and collect 8 points. If you reject the slot machine, you’ll get the HOUSE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smtClean="0">
                <a:solidFill>
                  <a:srgbClr val="FFFF00"/>
                </a:solidFill>
              </a:rPr>
              <a:t>48</a:t>
            </a:r>
            <a:endParaRPr lang="en-GB" dirty="0">
              <a:solidFill>
                <a:srgbClr val="FFFF00"/>
              </a:solidFill>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2664" y="1740073"/>
            <a:ext cx="684000" cy="684000"/>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6244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smtClean="0"/>
              <a:t>Great. As an attention check, there will be a few games like this in the task. For these, you’ll have to report the point value of a given banknote.</a:t>
            </a:r>
          </a:p>
          <a:p>
            <a:r>
              <a:rPr lang="en-GB" sz="2400" dirty="0" smtClean="0"/>
              <a:t>Let’s now practice a few actual task games. For these, after seeing the point value of each banknote, you will be presented with a slot machine. </a:t>
            </a:r>
          </a:p>
          <a:p>
            <a:r>
              <a:rPr lang="en-GB" sz="2400" dirty="0" smtClean="0"/>
              <a:t>Press ‘1’ to play the slot machine or ‘2’ to reject it. </a:t>
            </a:r>
          </a:p>
          <a:p>
            <a:r>
              <a:rPr lang="en-GB" sz="2400" dirty="0" smtClean="0"/>
              <a:t>After this, based on your choice, you’ll get a banknote and either collect or lose points.</a:t>
            </a:r>
            <a:endParaRPr lang="en-GB" sz="2400" dirty="0"/>
          </a:p>
        </p:txBody>
      </p:sp>
    </p:spTree>
    <p:extLst>
      <p:ext uri="{BB962C8B-B14F-4D97-AF65-F5344CB8AC3E}">
        <p14:creationId xmlns:p14="http://schemas.microsoft.com/office/powerpoint/2010/main" val="1337657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real choice trials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fontScale="92500" lnSpcReduction="10000"/>
          </a:bodyPr>
          <a:lstStyle/>
          <a:p>
            <a:r>
              <a:rPr lang="en-GB" dirty="0"/>
              <a:t>Great work</a:t>
            </a:r>
            <a:r>
              <a:rPr lang="en-GB" dirty="0" smtClean="0"/>
              <a:t>!</a:t>
            </a:r>
          </a:p>
          <a:p>
            <a:r>
              <a:rPr lang="en-GB" dirty="0" smtClean="0"/>
              <a:t>As before, your bonus will be affected both by the total number of points you collect as well as your performance on attention check questions. In terms of collecting banknotes, banknotes with positive point values add their points to your collection. Bank notes with negative point values take away points.</a:t>
            </a:r>
          </a:p>
          <a:p>
            <a:r>
              <a:rPr lang="en-GB" dirty="0" smtClean="0"/>
              <a:t>You’ll need to pass a quiz on the instructions in order to move onto the task.</a:t>
            </a:r>
          </a:p>
          <a:p>
            <a:r>
              <a:rPr lang="en-GB" dirty="0" smtClean="0"/>
              <a:t>Getting a question wrong will require you to re-read the instructions.</a:t>
            </a:r>
            <a:endParaRPr lang="en-GB" dirty="0"/>
          </a:p>
        </p:txBody>
      </p:sp>
    </p:spTree>
    <p:extLst>
      <p:ext uri="{BB962C8B-B14F-4D97-AF65-F5344CB8AC3E}">
        <p14:creationId xmlns:p14="http://schemas.microsoft.com/office/powerpoint/2010/main" val="387589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In the first task, the casino you will visit uses </a:t>
            </a:r>
            <a:r>
              <a:rPr lang="en-US" sz="2400" b="1" dirty="0"/>
              <a:t>two</a:t>
            </a:r>
            <a:r>
              <a:rPr lang="en-US" sz="2400" dirty="0"/>
              <a:t> types of </a:t>
            </a:r>
            <a:r>
              <a:rPr lang="en-US" sz="2400" b="1" dirty="0" smtClean="0"/>
              <a:t>banknotes</a:t>
            </a:r>
            <a:r>
              <a:rPr lang="en-US" sz="2400" dirty="0" smtClean="0"/>
              <a:t> </a:t>
            </a:r>
            <a:r>
              <a:rPr lang="en-US" sz="2400" dirty="0"/>
              <a:t>(shown </a:t>
            </a:r>
            <a:r>
              <a:rPr lang="en-US" sz="2400" dirty="0" smtClean="0"/>
              <a:t>on the right).</a:t>
            </a:r>
            <a:endParaRPr lang="en-US" sz="2400" dirty="0"/>
          </a:p>
          <a:p>
            <a:r>
              <a:rPr lang="en-US" sz="2400" dirty="0"/>
              <a:t>Collecting 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86020"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795" y="917591"/>
            <a:ext cx="684000" cy="684000"/>
          </a:xfrm>
          <a:prstGeom prst="rect">
            <a:avLst/>
          </a:prstGeom>
        </p:spPr>
      </p:pic>
      <p:sp>
        <p:nvSpPr>
          <p:cNvPr id="14" name="Rectangle 13"/>
          <p:cNvSpPr/>
          <p:nvPr/>
        </p:nvSpPr>
        <p:spPr>
          <a:xfrm>
            <a:off x="7422326"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266" y="920940"/>
            <a:ext cx="684000" cy="684000"/>
          </a:xfrm>
          <a:prstGeom prst="rect">
            <a:avLst/>
          </a:prstGeom>
        </p:spPr>
      </p:pic>
      <p:sp>
        <p:nvSpPr>
          <p:cNvPr id="20" name="TextBox 19"/>
          <p:cNvSpPr txBox="1"/>
          <p:nvPr/>
        </p:nvSpPr>
        <p:spPr>
          <a:xfrm>
            <a:off x="6630680"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282227" y="108677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679876" y="498549"/>
            <a:ext cx="1603171" cy="369332"/>
          </a:xfrm>
          <a:prstGeom prst="rect">
            <a:avLst/>
          </a:prstGeom>
          <a:noFill/>
        </p:spPr>
        <p:txBody>
          <a:bodyPr wrap="square" rtlCol="0">
            <a:spAutoFit/>
          </a:bodyPr>
          <a:lstStyle/>
          <a:p>
            <a:r>
              <a:rPr lang="en-GB" dirty="0" smtClean="0"/>
              <a:t>GIRL Banknote</a:t>
            </a:r>
            <a:endParaRPr lang="en-GB" dirty="0"/>
          </a:p>
        </p:txBody>
      </p:sp>
      <p:sp>
        <p:nvSpPr>
          <p:cNvPr id="24" name="TextBox 23"/>
          <p:cNvSpPr txBox="1"/>
          <p:nvPr/>
        </p:nvSpPr>
        <p:spPr>
          <a:xfrm>
            <a:off x="7296704" y="481267"/>
            <a:ext cx="1850065" cy="369332"/>
          </a:xfrm>
          <a:prstGeom prst="rect">
            <a:avLst/>
          </a:prstGeom>
          <a:noFill/>
        </p:spPr>
        <p:txBody>
          <a:bodyPr wrap="square" rtlCol="0">
            <a:spAutoFit/>
          </a:bodyPr>
          <a:lstStyle/>
          <a:p>
            <a:r>
              <a:rPr lang="en-GB" dirty="0" smtClean="0"/>
              <a:t>HOUSE Banknote</a:t>
            </a:r>
            <a:endParaRPr lang="en-GB" dirty="0"/>
          </a:p>
        </p:txBody>
      </p:sp>
      <p:sp>
        <p:nvSpPr>
          <p:cNvPr id="25" name="TextBox 24"/>
          <p:cNvSpPr txBox="1"/>
          <p:nvPr/>
        </p:nvSpPr>
        <p:spPr>
          <a:xfrm>
            <a:off x="6138768" y="-1536865"/>
            <a:ext cx="1997504" cy="369332"/>
          </a:xfrm>
          <a:prstGeom prst="rect">
            <a:avLst/>
          </a:prstGeom>
          <a:noFill/>
        </p:spPr>
        <p:txBody>
          <a:bodyPr wrap="square" rtlCol="0">
            <a:spAutoFit/>
          </a:bodyPr>
          <a:lstStyle/>
          <a:p>
            <a:r>
              <a:rPr lang="en-GB" dirty="0" smtClean="0"/>
              <a:t>SCISSORS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689999" y="257512"/>
            <a:ext cx="1428661" cy="369332"/>
          </a:xfrm>
          <a:prstGeom prst="rect">
            <a:avLst/>
          </a:prstGeom>
        </p:spPr>
        <p:txBody>
          <a:bodyPr wrap="none">
            <a:spAutoFit/>
          </a:bodyPr>
          <a:lstStyle/>
          <a:p>
            <a:r>
              <a:rPr lang="en-GB" b="1" dirty="0" smtClean="0"/>
              <a:t>BANKNOTES</a:t>
            </a:r>
            <a:r>
              <a:rPr lang="en-GB" dirty="0" smtClean="0"/>
              <a:t>:</a:t>
            </a:r>
            <a:endParaRPr lang="en-GB" dirty="0"/>
          </a:p>
        </p:txBody>
      </p:sp>
    </p:spTree>
    <p:extLst>
      <p:ext uri="{BB962C8B-B14F-4D97-AF65-F5344CB8AC3E}">
        <p14:creationId xmlns:p14="http://schemas.microsoft.com/office/powerpoint/2010/main" val="3896711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In the first task, the casino you will visit uses </a:t>
            </a:r>
            <a:r>
              <a:rPr lang="en-US" sz="2400" b="1" dirty="0"/>
              <a:t>two</a:t>
            </a:r>
            <a:r>
              <a:rPr lang="en-US" sz="2400" dirty="0"/>
              <a:t> types of </a:t>
            </a:r>
            <a:r>
              <a:rPr lang="en-US" sz="2400" b="1" dirty="0" smtClean="0"/>
              <a:t>banknotes</a:t>
            </a:r>
            <a:r>
              <a:rPr lang="en-US" sz="2400" dirty="0" smtClean="0"/>
              <a:t> </a:t>
            </a:r>
            <a:r>
              <a:rPr lang="en-US" sz="2400" dirty="0"/>
              <a:t>(shown </a:t>
            </a:r>
            <a:r>
              <a:rPr lang="en-US" sz="2400" dirty="0" smtClean="0"/>
              <a:t>on the right).</a:t>
            </a:r>
            <a:endParaRPr lang="en-US" sz="2400" dirty="0"/>
          </a:p>
          <a:p>
            <a:r>
              <a:rPr lang="en-US" sz="2400" dirty="0"/>
              <a:t>Collecting 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809" y="977212"/>
            <a:ext cx="684000" cy="684000"/>
          </a:xfrm>
          <a:prstGeom prst="rect">
            <a:avLst/>
          </a:prstGeom>
        </p:spPr>
      </p:pic>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HOUSE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71679"/>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spTree>
    <p:extLst>
      <p:ext uri="{BB962C8B-B14F-4D97-AF65-F5344CB8AC3E}">
        <p14:creationId xmlns:p14="http://schemas.microsoft.com/office/powerpoint/2010/main" val="269426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In the first task, the casino you will visit uses </a:t>
            </a:r>
            <a:r>
              <a:rPr lang="en-US" sz="2400" b="1" dirty="0"/>
              <a:t>two</a:t>
            </a:r>
            <a:r>
              <a:rPr lang="en-US" sz="2400" dirty="0"/>
              <a:t> types of </a:t>
            </a:r>
            <a:r>
              <a:rPr lang="en-US" sz="2400" b="1" dirty="0" smtClean="0"/>
              <a:t>banknotes</a:t>
            </a:r>
            <a:r>
              <a:rPr lang="en-US" sz="2400" dirty="0" smtClean="0"/>
              <a:t> </a:t>
            </a:r>
            <a:r>
              <a:rPr lang="en-US" sz="2400" dirty="0"/>
              <a:t>(shown </a:t>
            </a:r>
            <a:r>
              <a:rPr lang="en-US" sz="2400" dirty="0" smtClean="0"/>
              <a:t>on the right).</a:t>
            </a:r>
            <a:endParaRPr lang="en-US" sz="2400" dirty="0"/>
          </a:p>
          <a:p>
            <a:r>
              <a:rPr lang="en-US" sz="2400" dirty="0"/>
              <a:t>Collecting 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GIRL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43543"/>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6600" y="958039"/>
            <a:ext cx="684000" cy="684000"/>
          </a:xfrm>
          <a:prstGeom prst="rect">
            <a:avLst/>
          </a:prstGeom>
        </p:spPr>
      </p:pic>
    </p:spTree>
    <p:extLst>
      <p:ext uri="{BB962C8B-B14F-4D97-AF65-F5344CB8AC3E}">
        <p14:creationId xmlns:p14="http://schemas.microsoft.com/office/powerpoint/2010/main" val="2996114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283"/>
            <a:ext cx="5305487" cy="6810037"/>
          </a:xfrm>
        </p:spPr>
        <p:txBody>
          <a:bodyPr>
            <a:noAutofit/>
          </a:bodyPr>
          <a:lstStyle/>
          <a:p>
            <a:r>
              <a:rPr lang="en-US" sz="2400" dirty="0" smtClean="0"/>
              <a:t>Each </a:t>
            </a:r>
            <a:r>
              <a:rPr lang="en-US" sz="2400" dirty="0"/>
              <a:t>slot machine can </a:t>
            </a:r>
            <a:r>
              <a:rPr lang="en-US" sz="2400" dirty="0" smtClean="0"/>
              <a:t>lead to </a:t>
            </a:r>
            <a:r>
              <a:rPr lang="en-US" sz="2400" dirty="0"/>
              <a:t>either of the two banknotes, however, the </a:t>
            </a:r>
            <a:r>
              <a:rPr lang="en-US" sz="2400" b="1" dirty="0"/>
              <a:t>chances </a:t>
            </a:r>
            <a:r>
              <a:rPr lang="en-US" sz="2400" dirty="0"/>
              <a:t>that a given </a:t>
            </a:r>
            <a:r>
              <a:rPr lang="en-US" sz="2400" b="1" dirty="0" smtClean="0"/>
              <a:t>slot-machine</a:t>
            </a:r>
            <a:r>
              <a:rPr lang="en-US" sz="2400" dirty="0" smtClean="0"/>
              <a:t> </a:t>
            </a:r>
            <a:r>
              <a:rPr lang="en-US" sz="2400" dirty="0"/>
              <a:t>provides a given </a:t>
            </a:r>
            <a:r>
              <a:rPr lang="en-US" sz="2400" b="1" dirty="0" smtClean="0"/>
              <a:t>bank</a:t>
            </a:r>
            <a:r>
              <a:rPr lang="en-US" sz="2400" b="1" dirty="0"/>
              <a:t>n</a:t>
            </a:r>
            <a:r>
              <a:rPr lang="en-US" sz="2400" b="1" dirty="0" smtClean="0"/>
              <a:t>ote</a:t>
            </a:r>
            <a:r>
              <a:rPr lang="en-US" sz="2400" dirty="0" smtClean="0"/>
              <a:t> are different </a:t>
            </a:r>
            <a:r>
              <a:rPr lang="en-US" sz="2400" dirty="0"/>
              <a:t>for the different slot machines</a:t>
            </a:r>
            <a:r>
              <a:rPr lang="en-US" sz="2400" dirty="0" smtClean="0"/>
              <a:t>.</a:t>
            </a:r>
          </a:p>
          <a:p>
            <a:r>
              <a:rPr lang="en-US" sz="2400" dirty="0" smtClean="0"/>
              <a:t>Making </a:t>
            </a:r>
            <a:r>
              <a:rPr lang="en-US" sz="2400" dirty="0"/>
              <a:t>good decisions in the task will require </a:t>
            </a:r>
            <a:r>
              <a:rPr lang="en-US" sz="2400" b="1" dirty="0"/>
              <a:t>learning from your experience </a:t>
            </a:r>
            <a:r>
              <a:rPr lang="en-US" sz="2400" dirty="0"/>
              <a:t>the chances that each slot machine tends to produce either banknote. </a:t>
            </a:r>
          </a:p>
          <a:p>
            <a:r>
              <a:rPr lang="en-US" sz="2400" dirty="0"/>
              <a:t>The chances that a given slot machine provides a given banknote will </a:t>
            </a:r>
            <a:r>
              <a:rPr lang="en-US" sz="2400" b="1" dirty="0"/>
              <a:t>not</a:t>
            </a:r>
            <a:r>
              <a:rPr lang="en-US" sz="2400" dirty="0"/>
              <a:t> </a:t>
            </a:r>
            <a:r>
              <a:rPr lang="en-US" sz="2400" b="1" dirty="0"/>
              <a:t>change</a:t>
            </a:r>
            <a:r>
              <a:rPr lang="en-US" sz="2400" dirty="0"/>
              <a:t> over the course of the </a:t>
            </a:r>
            <a:r>
              <a:rPr lang="en-US" sz="2400" dirty="0" smtClean="0"/>
              <a:t>experiment and will be the same for each task.</a:t>
            </a:r>
            <a:endParaRPr lang="en-US" sz="2400" dirty="0"/>
          </a:p>
          <a:p>
            <a:endParaRPr lang="en-US" sz="2400" dirty="0"/>
          </a:p>
        </p:txBody>
      </p:sp>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502" y="2494314"/>
            <a:ext cx="684000" cy="684000"/>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7312" y="5909898"/>
            <a:ext cx="684000" cy="684000"/>
          </a:xfrm>
          <a:prstGeom prst="rect">
            <a:avLst/>
          </a:prstGeom>
        </p:spPr>
      </p:pic>
    </p:spTree>
    <p:extLst>
      <p:ext uri="{BB962C8B-B14F-4D97-AF65-F5344CB8AC3E}">
        <p14:creationId xmlns:p14="http://schemas.microsoft.com/office/powerpoint/2010/main" val="3473247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283"/>
            <a:ext cx="5305487" cy="5803881"/>
          </a:xfrm>
        </p:spPr>
        <p:txBody>
          <a:bodyPr>
            <a:noAutofit/>
          </a:bodyPr>
          <a:lstStyle/>
          <a:p>
            <a:r>
              <a:rPr lang="en-US" sz="2400" dirty="0" smtClean="0"/>
              <a:t>Each </a:t>
            </a:r>
            <a:r>
              <a:rPr lang="en-US" sz="2400" dirty="0"/>
              <a:t>slot machine can </a:t>
            </a:r>
            <a:r>
              <a:rPr lang="en-US" sz="2400" dirty="0" smtClean="0"/>
              <a:t>lead to </a:t>
            </a:r>
            <a:r>
              <a:rPr lang="en-US" sz="2400" dirty="0"/>
              <a:t>either of the two banknotes, however, the </a:t>
            </a:r>
            <a:r>
              <a:rPr lang="en-US" sz="2400" b="1" dirty="0"/>
              <a:t>chances </a:t>
            </a:r>
            <a:r>
              <a:rPr lang="en-US" sz="2400" dirty="0"/>
              <a:t>that a given </a:t>
            </a:r>
            <a:r>
              <a:rPr lang="en-US" sz="2400" b="1" dirty="0" smtClean="0"/>
              <a:t>slot-machine</a:t>
            </a:r>
            <a:r>
              <a:rPr lang="en-US" sz="2400" dirty="0" smtClean="0"/>
              <a:t> </a:t>
            </a:r>
            <a:r>
              <a:rPr lang="en-US" sz="2400" dirty="0"/>
              <a:t>provides a given </a:t>
            </a:r>
            <a:r>
              <a:rPr lang="en-US" sz="2400" b="1" dirty="0" smtClean="0"/>
              <a:t>bank</a:t>
            </a:r>
            <a:r>
              <a:rPr lang="en-US" sz="2400" b="1" dirty="0"/>
              <a:t>n</a:t>
            </a:r>
            <a:r>
              <a:rPr lang="en-US" sz="2400" b="1" dirty="0" smtClean="0"/>
              <a:t>ote</a:t>
            </a:r>
            <a:r>
              <a:rPr lang="en-US" sz="2400" dirty="0" smtClean="0"/>
              <a:t> are different </a:t>
            </a:r>
            <a:r>
              <a:rPr lang="en-US" sz="2400" dirty="0"/>
              <a:t>for the different slot machines</a:t>
            </a:r>
            <a:r>
              <a:rPr lang="en-US" sz="2400" dirty="0" smtClean="0"/>
              <a:t>.</a:t>
            </a:r>
          </a:p>
          <a:p>
            <a:r>
              <a:rPr lang="en-US" sz="2400" dirty="0" smtClean="0"/>
              <a:t>Making </a:t>
            </a:r>
            <a:r>
              <a:rPr lang="en-US" sz="2400" dirty="0"/>
              <a:t>good decisions in the task will require </a:t>
            </a:r>
            <a:r>
              <a:rPr lang="en-US" sz="2400" b="1" dirty="0"/>
              <a:t>learning from your experience </a:t>
            </a:r>
            <a:r>
              <a:rPr lang="en-US" sz="2400" dirty="0"/>
              <a:t>the chances that each slot machine tends to produce either banknote. </a:t>
            </a:r>
          </a:p>
          <a:p>
            <a:r>
              <a:rPr lang="en-US" sz="2400" dirty="0"/>
              <a:t>The chances that a given slot machine provides a given banknote will </a:t>
            </a:r>
            <a:r>
              <a:rPr lang="en-US" sz="2400" b="1" dirty="0"/>
              <a:t>not</a:t>
            </a:r>
            <a:r>
              <a:rPr lang="en-US" sz="2400" dirty="0"/>
              <a:t> </a:t>
            </a:r>
            <a:r>
              <a:rPr lang="en-US" sz="2400" b="1" dirty="0"/>
              <a:t>change</a:t>
            </a:r>
            <a:r>
              <a:rPr lang="en-US" sz="2400" dirty="0"/>
              <a:t> over the course of the experiment and will be the same for each task.</a:t>
            </a:r>
          </a:p>
          <a:p>
            <a:endParaRPr lang="en-US" sz="2400" dirty="0"/>
          </a:p>
        </p:txBody>
      </p:sp>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58286"/>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spTree>
    <p:extLst>
      <p:ext uri="{BB962C8B-B14F-4D97-AF65-F5344CB8AC3E}">
        <p14:creationId xmlns:p14="http://schemas.microsoft.com/office/powerpoint/2010/main" val="804146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283"/>
            <a:ext cx="5305487" cy="5803881"/>
          </a:xfrm>
        </p:spPr>
        <p:txBody>
          <a:bodyPr>
            <a:noAutofit/>
          </a:bodyPr>
          <a:lstStyle/>
          <a:p>
            <a:r>
              <a:rPr lang="en-US" sz="2400" dirty="0" smtClean="0"/>
              <a:t>Each </a:t>
            </a:r>
            <a:r>
              <a:rPr lang="en-US" sz="2400" dirty="0"/>
              <a:t>slot machine can </a:t>
            </a:r>
            <a:r>
              <a:rPr lang="en-US" sz="2400" dirty="0" smtClean="0"/>
              <a:t>lead to </a:t>
            </a:r>
            <a:r>
              <a:rPr lang="en-US" sz="2400" dirty="0"/>
              <a:t>either of the two banknotes, however, the </a:t>
            </a:r>
            <a:r>
              <a:rPr lang="en-US" sz="2400" b="1" dirty="0"/>
              <a:t>chances </a:t>
            </a:r>
            <a:r>
              <a:rPr lang="en-US" sz="2400" dirty="0"/>
              <a:t>that a given </a:t>
            </a:r>
            <a:r>
              <a:rPr lang="en-US" sz="2400" b="1" dirty="0" smtClean="0"/>
              <a:t>slot-machine</a:t>
            </a:r>
            <a:r>
              <a:rPr lang="en-US" sz="2400" dirty="0" smtClean="0"/>
              <a:t> </a:t>
            </a:r>
            <a:r>
              <a:rPr lang="en-US" sz="2400" dirty="0"/>
              <a:t>provides a given </a:t>
            </a:r>
            <a:r>
              <a:rPr lang="en-US" sz="2400" b="1" dirty="0" smtClean="0"/>
              <a:t>bank</a:t>
            </a:r>
            <a:r>
              <a:rPr lang="en-US" sz="2400" b="1" dirty="0"/>
              <a:t>n</a:t>
            </a:r>
            <a:r>
              <a:rPr lang="en-US" sz="2400" b="1" dirty="0" smtClean="0"/>
              <a:t>ote</a:t>
            </a:r>
            <a:r>
              <a:rPr lang="en-US" sz="2400" dirty="0" smtClean="0"/>
              <a:t> are different </a:t>
            </a:r>
            <a:r>
              <a:rPr lang="en-US" sz="2400" dirty="0"/>
              <a:t>for the different slot machines</a:t>
            </a:r>
            <a:r>
              <a:rPr lang="en-US" sz="2400" dirty="0" smtClean="0"/>
              <a:t>.</a:t>
            </a:r>
          </a:p>
          <a:p>
            <a:r>
              <a:rPr lang="en-US" sz="2400" dirty="0" smtClean="0"/>
              <a:t>Making </a:t>
            </a:r>
            <a:r>
              <a:rPr lang="en-US" sz="2400" dirty="0"/>
              <a:t>good decisions in the task will require </a:t>
            </a:r>
            <a:r>
              <a:rPr lang="en-US" sz="2400" b="1" dirty="0"/>
              <a:t>learning from your experience </a:t>
            </a:r>
            <a:r>
              <a:rPr lang="en-US" sz="2400" dirty="0"/>
              <a:t>the chances that each slot machine tends to produce either banknote. </a:t>
            </a:r>
          </a:p>
          <a:p>
            <a:r>
              <a:rPr lang="en-US" sz="2400" dirty="0"/>
              <a:t>The chances that a given slot machine provides a given banknote will </a:t>
            </a:r>
            <a:r>
              <a:rPr lang="en-US" sz="2400" b="1" dirty="0"/>
              <a:t>not</a:t>
            </a:r>
            <a:r>
              <a:rPr lang="en-US" sz="2400" dirty="0"/>
              <a:t> </a:t>
            </a:r>
            <a:r>
              <a:rPr lang="en-US" sz="2400" b="1" dirty="0"/>
              <a:t>change</a:t>
            </a:r>
            <a:r>
              <a:rPr lang="en-US" sz="2400" dirty="0"/>
              <a:t> over the course of the experiment and will be the same for each task.</a:t>
            </a:r>
          </a:p>
          <a:p>
            <a:endParaRPr lang="en-US" sz="2400" dirty="0"/>
          </a:p>
        </p:txBody>
      </p:sp>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992" y="3777336"/>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30150"/>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58769"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4816" y="2494314"/>
            <a:ext cx="684000" cy="684000"/>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3796" y="5923966"/>
            <a:ext cx="684000" cy="684000"/>
          </a:xfrm>
          <a:prstGeom prst="rect">
            <a:avLst/>
          </a:prstGeom>
        </p:spPr>
      </p:pic>
    </p:spTree>
    <p:extLst>
      <p:ext uri="{BB962C8B-B14F-4D97-AF65-F5344CB8AC3E}">
        <p14:creationId xmlns:p14="http://schemas.microsoft.com/office/powerpoint/2010/main" val="3287666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944" y="323558"/>
            <a:ext cx="8264770" cy="6414868"/>
          </a:xfrm>
        </p:spPr>
        <p:txBody>
          <a:bodyPr>
            <a:normAutofit fontScale="92500" lnSpcReduction="10000"/>
          </a:bodyPr>
          <a:lstStyle/>
          <a:p>
            <a:r>
              <a:rPr lang="en-GB" dirty="0"/>
              <a:t>T</a:t>
            </a:r>
            <a:r>
              <a:rPr lang="en-GB" dirty="0" smtClean="0"/>
              <a:t>he first task will have two types of games.</a:t>
            </a:r>
          </a:p>
          <a:p>
            <a:r>
              <a:rPr lang="en-GB" dirty="0" smtClean="0"/>
              <a:t>For the first type of game, you’ll be presented with a slot machine. You must press “1” to play the machine. Then the machine will provide you with a bank note. </a:t>
            </a:r>
          </a:p>
          <a:p>
            <a:r>
              <a:rPr lang="en-GB" dirty="0"/>
              <a:t>T</a:t>
            </a:r>
            <a:r>
              <a:rPr lang="en-GB" dirty="0" smtClean="0"/>
              <a:t>he banknotes on these games will not have any points.</a:t>
            </a:r>
          </a:p>
          <a:p>
            <a:r>
              <a:rPr lang="en-GB" dirty="0" smtClean="0"/>
              <a:t>As an attention check, you will sometimes be asked to report which slot machine you just played or which banknote you just received. To do this you will use the number keys (1,2,3 or 4). Your correctness on these questions will affect your bonus payment.</a:t>
            </a:r>
          </a:p>
          <a:p>
            <a:r>
              <a:rPr lang="en-GB" dirty="0" smtClean="0"/>
              <a:t>Let’s practice a few of these games.</a:t>
            </a:r>
          </a:p>
          <a:p>
            <a:endParaRPr lang="en-GB" dirty="0"/>
          </a:p>
        </p:txBody>
      </p:sp>
    </p:spTree>
    <p:extLst>
      <p:ext uri="{BB962C8B-B14F-4D97-AF65-F5344CB8AC3E}">
        <p14:creationId xmlns:p14="http://schemas.microsoft.com/office/powerpoint/2010/main" val="3144730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8481</TotalTime>
  <Words>2390</Words>
  <Application>Microsoft Office PowerPoint</Application>
  <PresentationFormat>On-screen Show (4:3)</PresentationFormat>
  <Paragraphs>231</Paragraphs>
  <Slides>24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PowerPoint Presentation</vt:lpstr>
      <vt:lpstr>PowerPoint Presentation</vt:lpstr>
      <vt:lpstr>PRACTICE</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Practice real choice trials</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55</cp:revision>
  <cp:lastPrinted>2019-08-05T15:19:54Z</cp:lastPrinted>
  <dcterms:created xsi:type="dcterms:W3CDTF">2019-07-30T22:10:20Z</dcterms:created>
  <dcterms:modified xsi:type="dcterms:W3CDTF">2019-08-09T10:34:49Z</dcterms:modified>
</cp:coreProperties>
</file>