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7" r:id="rId2"/>
    <p:sldId id="258" r:id="rId3"/>
    <p:sldId id="263" r:id="rId4"/>
    <p:sldId id="264" r:id="rId5"/>
    <p:sldId id="266" r:id="rId6"/>
    <p:sldId id="261" r:id="rId7"/>
    <p:sldId id="267" r:id="rId8"/>
    <p:sldId id="268" r:id="rId9"/>
    <p:sldId id="269" r:id="rId10"/>
    <p:sldId id="270" r:id="rId11"/>
    <p:sldId id="271" r:id="rId12"/>
    <p:sldId id="272" r:id="rId13"/>
    <p:sldId id="273" r:id="rId14"/>
    <p:sldId id="275" r:id="rId15"/>
    <p:sldId id="274"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8">
          <p15:clr>
            <a:srgbClr val="A4A3A4"/>
          </p15:clr>
        </p15:guide>
        <p15:guide id="2" pos="28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2533"/>
    <a:srgbClr val="5D566A"/>
    <a:srgbClr val="635C5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2" autoAdjust="0"/>
    <p:restoredTop sz="94301" autoAdjust="0"/>
  </p:normalViewPr>
  <p:slideViewPr>
    <p:cSldViewPr snapToGrid="0" snapToObjects="1" showGuides="1">
      <p:cViewPr varScale="1">
        <p:scale>
          <a:sx n="99" d="100"/>
          <a:sy n="99" d="100"/>
        </p:scale>
        <p:origin x="702" y="72"/>
      </p:cViewPr>
      <p:guideLst>
        <p:guide orient="horz" pos="2268"/>
        <p:guide pos="2832"/>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30" tIns="45714" rIns="91430" bIns="45714"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30" tIns="45714" rIns="91430" bIns="45714" rtlCol="0"/>
          <a:lstStyle>
            <a:lvl1pPr algn="r">
              <a:defRPr sz="1200"/>
            </a:lvl1pPr>
          </a:lstStyle>
          <a:p>
            <a:fld id="{13EAB001-375A-47A6-A0AF-DD7CD76DA757}" type="datetimeFigureOut">
              <a:rPr lang="en-GB" smtClean="0"/>
              <a:t>05/08/2019</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30" tIns="45714" rIns="91430" bIns="45714"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30" tIns="45714" rIns="91430" bIns="45714"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4"/>
            <a:ext cx="2971800" cy="458787"/>
          </a:xfrm>
          <a:prstGeom prst="rect">
            <a:avLst/>
          </a:prstGeom>
        </p:spPr>
        <p:txBody>
          <a:bodyPr vert="horz" lIns="91430" tIns="45714" rIns="91430" bIns="45714"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4"/>
            <a:ext cx="2971800" cy="458787"/>
          </a:xfrm>
          <a:prstGeom prst="rect">
            <a:avLst/>
          </a:prstGeom>
        </p:spPr>
        <p:txBody>
          <a:bodyPr vert="horz" lIns="91430" tIns="45714" rIns="91430" bIns="45714" rtlCol="0" anchor="b"/>
          <a:lstStyle>
            <a:lvl1pPr algn="r">
              <a:defRPr sz="1200"/>
            </a:lvl1pPr>
          </a:lstStyle>
          <a:p>
            <a:fld id="{277664AB-0856-4F5B-BB7F-E2B601535189}" type="slidenum">
              <a:rPr lang="en-GB" smtClean="0"/>
              <a:t>‹#›</a:t>
            </a:fld>
            <a:endParaRPr lang="en-GB"/>
          </a:p>
        </p:txBody>
      </p:sp>
    </p:spTree>
    <p:extLst>
      <p:ext uri="{BB962C8B-B14F-4D97-AF65-F5344CB8AC3E}">
        <p14:creationId xmlns:p14="http://schemas.microsoft.com/office/powerpoint/2010/main" val="4145270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7664AB-0856-4F5B-BB7F-E2B601535189}" type="slidenum">
              <a:rPr lang="en-GB" smtClean="0"/>
              <a:t>6</a:t>
            </a:fld>
            <a:endParaRPr lang="en-GB"/>
          </a:p>
        </p:txBody>
      </p:sp>
    </p:spTree>
    <p:extLst>
      <p:ext uri="{BB962C8B-B14F-4D97-AF65-F5344CB8AC3E}">
        <p14:creationId xmlns:p14="http://schemas.microsoft.com/office/powerpoint/2010/main" val="2863487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7664AB-0856-4F5B-BB7F-E2B601535189}" type="slidenum">
              <a:rPr lang="en-GB" smtClean="0"/>
              <a:t>7</a:t>
            </a:fld>
            <a:endParaRPr lang="en-GB"/>
          </a:p>
        </p:txBody>
      </p:sp>
    </p:spTree>
    <p:extLst>
      <p:ext uri="{BB962C8B-B14F-4D97-AF65-F5344CB8AC3E}">
        <p14:creationId xmlns:p14="http://schemas.microsoft.com/office/powerpoint/2010/main" val="324829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7664AB-0856-4F5B-BB7F-E2B601535189}" type="slidenum">
              <a:rPr lang="en-GB" smtClean="0"/>
              <a:t>8</a:t>
            </a:fld>
            <a:endParaRPr lang="en-GB"/>
          </a:p>
        </p:txBody>
      </p:sp>
    </p:spTree>
    <p:extLst>
      <p:ext uri="{BB962C8B-B14F-4D97-AF65-F5344CB8AC3E}">
        <p14:creationId xmlns:p14="http://schemas.microsoft.com/office/powerpoint/2010/main" val="2849208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38185A6-F7C7-2D4F-BA59-879D5B10606E}" type="datetimeFigureOut">
              <a:rPr lang="en-US" smtClean="0"/>
              <a:t>7/31/2019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236570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8185A6-F7C7-2D4F-BA59-879D5B10606E}" type="datetimeFigureOut">
              <a:rPr lang="en-US" smtClean="0"/>
              <a:t>7/31/2019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030998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8185A6-F7C7-2D4F-BA59-879D5B10606E}" type="datetimeFigureOut">
              <a:rPr lang="en-US" smtClean="0"/>
              <a:t>7/31/2019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3621345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8185A6-F7C7-2D4F-BA59-879D5B10606E}" type="datetimeFigureOut">
              <a:rPr lang="en-US" smtClean="0"/>
              <a:t>7/31/2019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444816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8185A6-F7C7-2D4F-BA59-879D5B10606E}" type="datetimeFigureOut">
              <a:rPr lang="en-US" smtClean="0"/>
              <a:t>7/31/2019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549329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8185A6-F7C7-2D4F-BA59-879D5B10606E}" type="datetimeFigureOut">
              <a:rPr lang="en-US" smtClean="0"/>
              <a:t>7/31/2019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761850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38185A6-F7C7-2D4F-BA59-879D5B10606E}" type="datetimeFigureOut">
              <a:rPr lang="en-US" smtClean="0"/>
              <a:t>7/31/2019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3067773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8185A6-F7C7-2D4F-BA59-879D5B10606E}" type="datetimeFigureOut">
              <a:rPr lang="en-US" smtClean="0"/>
              <a:t>7/31/2019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2053598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8185A6-F7C7-2D4F-BA59-879D5B10606E}" type="datetimeFigureOut">
              <a:rPr lang="en-US" smtClean="0"/>
              <a:t>7/31/2019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349465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8185A6-F7C7-2D4F-BA59-879D5B10606E}" type="datetimeFigureOut">
              <a:rPr lang="en-US" smtClean="0"/>
              <a:t>7/31/2019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198981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8185A6-F7C7-2D4F-BA59-879D5B10606E}" type="datetimeFigureOut">
              <a:rPr lang="en-US" smtClean="0"/>
              <a:t>7/31/2019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3543553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8185A6-F7C7-2D4F-BA59-879D5B10606E}" type="datetimeFigureOut">
              <a:rPr lang="en-US" smtClean="0"/>
              <a:t>7/31/2019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7CADE7-8AF0-0047-A886-C6347E3B1746}" type="slidenum">
              <a:rPr lang="en-US" smtClean="0"/>
              <a:t>‹#›</a:t>
            </a:fld>
            <a:endParaRPr lang="en-US"/>
          </a:p>
        </p:txBody>
      </p:sp>
    </p:spTree>
    <p:extLst>
      <p:ext uri="{BB962C8B-B14F-4D97-AF65-F5344CB8AC3E}">
        <p14:creationId xmlns:p14="http://schemas.microsoft.com/office/powerpoint/2010/main" val="1206373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2400" dirty="0"/>
              <a:t>Welcome to the experiment! Please read the instructions carefully</a:t>
            </a:r>
            <a:r>
              <a:rPr lang="en-US" sz="2400" dirty="0" smtClean="0"/>
              <a:t>.</a:t>
            </a:r>
          </a:p>
          <a:p>
            <a:pPr marL="0" indent="0">
              <a:buNone/>
            </a:pPr>
            <a:endParaRPr lang="en-US" sz="2400" dirty="0" smtClean="0"/>
          </a:p>
          <a:p>
            <a:pPr marL="0" indent="0">
              <a:buNone/>
            </a:pPr>
            <a:r>
              <a:rPr lang="en-US" sz="2400" dirty="0"/>
              <a:t>I</a:t>
            </a:r>
            <a:r>
              <a:rPr lang="en-US" sz="2400" dirty="0" smtClean="0"/>
              <a:t>n </a:t>
            </a:r>
            <a:r>
              <a:rPr lang="en-US" sz="2400" dirty="0"/>
              <a:t>order to proceed to the </a:t>
            </a:r>
            <a:r>
              <a:rPr lang="en-US" sz="2400" dirty="0" smtClean="0"/>
              <a:t>first task, </a:t>
            </a:r>
            <a:r>
              <a:rPr lang="en-US" sz="2400" b="1" dirty="0"/>
              <a:t>y</a:t>
            </a:r>
            <a:r>
              <a:rPr lang="en-US" sz="2400" b="1" dirty="0" smtClean="0"/>
              <a:t>ou will need to pass an instruction quiz.</a:t>
            </a:r>
            <a:endParaRPr lang="en-US" sz="2400" dirty="0"/>
          </a:p>
          <a:p>
            <a:pPr marL="0" indent="0">
              <a:buNone/>
            </a:pPr>
            <a:endParaRPr lang="en-US" dirty="0" smtClean="0"/>
          </a:p>
        </p:txBody>
      </p:sp>
    </p:spTree>
    <p:extLst>
      <p:ext uri="{BB962C8B-B14F-4D97-AF65-F5344CB8AC3E}">
        <p14:creationId xmlns:p14="http://schemas.microsoft.com/office/powerpoint/2010/main" val="24585772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PRACTICE</a:t>
            </a:r>
            <a:endParaRPr lang="en-GB" dirty="0"/>
          </a:p>
        </p:txBody>
      </p:sp>
      <p:sp>
        <p:nvSpPr>
          <p:cNvPr id="3" name="Content Placeholder 2"/>
          <p:cNvSpPr>
            <a:spLocks noGrp="1"/>
          </p:cNvSpPr>
          <p:nvPr>
            <p:ph idx="1"/>
          </p:nvPr>
        </p:nvSpPr>
        <p:spPr/>
        <p:txBody>
          <a:bodyPr/>
          <a:lstStyle/>
          <a:p>
            <a:r>
              <a:rPr lang="en-GB" dirty="0" smtClean="0"/>
              <a:t>Some trials starting with some slot machine. Ask some quiz questions about what was just seen.</a:t>
            </a:r>
            <a:endParaRPr lang="en-GB" dirty="0"/>
          </a:p>
        </p:txBody>
      </p:sp>
    </p:spTree>
    <p:extLst>
      <p:ext uri="{BB962C8B-B14F-4D97-AF65-F5344CB8AC3E}">
        <p14:creationId xmlns:p14="http://schemas.microsoft.com/office/powerpoint/2010/main" val="4412194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416963" y="724493"/>
            <a:ext cx="2079057" cy="1777830"/>
          </a:xfrm>
          <a:prstGeom prst="rect">
            <a:avLst/>
          </a:prstGeom>
          <a:solidFill>
            <a:srgbClr val="2525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Rectangle 5"/>
          <p:cNvSpPr/>
          <p:nvPr/>
        </p:nvSpPr>
        <p:spPr>
          <a:xfrm>
            <a:off x="6659024" y="782976"/>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 name="TextBox 6"/>
          <p:cNvSpPr txBox="1"/>
          <p:nvPr/>
        </p:nvSpPr>
        <p:spPr>
          <a:xfrm>
            <a:off x="7545887" y="1099877"/>
            <a:ext cx="577929" cy="369332"/>
          </a:xfrm>
          <a:prstGeom prst="rect">
            <a:avLst/>
          </a:prstGeom>
          <a:noFill/>
        </p:spPr>
        <p:txBody>
          <a:bodyPr wrap="square" rtlCol="0">
            <a:spAutoFit/>
          </a:bodyPr>
          <a:lstStyle/>
          <a:p>
            <a:r>
              <a:rPr lang="en-GB" dirty="0" smtClean="0">
                <a:solidFill>
                  <a:srgbClr val="FFFF00"/>
                </a:solidFill>
              </a:rPr>
              <a:t>10</a:t>
            </a:r>
            <a:endParaRPr lang="en-GB" dirty="0">
              <a:solidFill>
                <a:srgbClr val="FFFF00"/>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2117" y="871126"/>
            <a:ext cx="684000" cy="684000"/>
          </a:xfrm>
          <a:prstGeom prst="rect">
            <a:avLst/>
          </a:prstGeom>
        </p:spPr>
      </p:pic>
      <p:sp>
        <p:nvSpPr>
          <p:cNvPr id="9" name="Rectangle 8"/>
          <p:cNvSpPr/>
          <p:nvPr/>
        </p:nvSpPr>
        <p:spPr>
          <a:xfrm>
            <a:off x="6251481" y="2532066"/>
            <a:ext cx="2825141" cy="1015663"/>
          </a:xfrm>
          <a:prstGeom prst="rect">
            <a:avLst/>
          </a:prstGeom>
        </p:spPr>
        <p:txBody>
          <a:bodyPr wrap="square">
            <a:spAutoFit/>
          </a:bodyPr>
          <a:lstStyle/>
          <a:p>
            <a:r>
              <a:rPr lang="en-GB" sz="1200" dirty="0" smtClean="0"/>
              <a:t>This screen from a hypothetical game that for this game, collecting the SCISSORS banknote would add 10 points and collecting the GIRL banknote would add 0 points to your collection.</a:t>
            </a:r>
          </a:p>
        </p:txBody>
      </p:sp>
      <p:sp>
        <p:nvSpPr>
          <p:cNvPr id="10" name="Rectangle 9"/>
          <p:cNvSpPr/>
          <p:nvPr/>
        </p:nvSpPr>
        <p:spPr>
          <a:xfrm>
            <a:off x="6132829" y="313330"/>
            <a:ext cx="1952586" cy="338554"/>
          </a:xfrm>
          <a:prstGeom prst="rect">
            <a:avLst/>
          </a:prstGeom>
        </p:spPr>
        <p:txBody>
          <a:bodyPr wrap="none">
            <a:spAutoFit/>
          </a:bodyPr>
          <a:lstStyle/>
          <a:p>
            <a:r>
              <a:rPr lang="en-GB" sz="1600" dirty="0" smtClean="0"/>
              <a:t>Hypothetical game 1:</a:t>
            </a:r>
            <a:endParaRPr lang="en-GB" sz="1600" dirty="0"/>
          </a:p>
        </p:txBody>
      </p:sp>
      <p:sp>
        <p:nvSpPr>
          <p:cNvPr id="11" name="Rectangle 10"/>
          <p:cNvSpPr/>
          <p:nvPr/>
        </p:nvSpPr>
        <p:spPr>
          <a:xfrm>
            <a:off x="6663338" y="1643293"/>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Box 11"/>
          <p:cNvSpPr txBox="1"/>
          <p:nvPr/>
        </p:nvSpPr>
        <p:spPr>
          <a:xfrm>
            <a:off x="7573605" y="1858101"/>
            <a:ext cx="577929" cy="369332"/>
          </a:xfrm>
          <a:prstGeom prst="rect">
            <a:avLst/>
          </a:prstGeom>
          <a:noFill/>
        </p:spPr>
        <p:txBody>
          <a:bodyPr wrap="square" rtlCol="0">
            <a:spAutoFit/>
          </a:bodyPr>
          <a:lstStyle/>
          <a:p>
            <a:r>
              <a:rPr lang="en-GB" dirty="0" smtClean="0">
                <a:solidFill>
                  <a:srgbClr val="FFFF00"/>
                </a:solidFill>
              </a:rPr>
              <a:t>0</a:t>
            </a:r>
            <a:endParaRPr lang="en-GB" dirty="0">
              <a:solidFill>
                <a:srgbClr val="FFFF00"/>
              </a:solidFill>
            </a:endParaRP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1367" y="1715293"/>
            <a:ext cx="684000" cy="684000"/>
          </a:xfrm>
          <a:prstGeom prst="rect">
            <a:avLst/>
          </a:prstGeom>
        </p:spPr>
      </p:pic>
      <p:sp>
        <p:nvSpPr>
          <p:cNvPr id="19" name="Rectangle 18"/>
          <p:cNvSpPr/>
          <p:nvPr/>
        </p:nvSpPr>
        <p:spPr>
          <a:xfrm>
            <a:off x="6368837" y="3807357"/>
            <a:ext cx="2079057" cy="1777830"/>
          </a:xfrm>
          <a:prstGeom prst="rect">
            <a:avLst/>
          </a:prstGeom>
          <a:solidFill>
            <a:srgbClr val="2525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0" name="Rectangle 19"/>
          <p:cNvSpPr/>
          <p:nvPr/>
        </p:nvSpPr>
        <p:spPr>
          <a:xfrm>
            <a:off x="6601273" y="3836962"/>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1" name="TextBox 20"/>
          <p:cNvSpPr txBox="1"/>
          <p:nvPr/>
        </p:nvSpPr>
        <p:spPr>
          <a:xfrm>
            <a:off x="7488136" y="4153863"/>
            <a:ext cx="577929" cy="369332"/>
          </a:xfrm>
          <a:prstGeom prst="rect">
            <a:avLst/>
          </a:prstGeom>
          <a:noFill/>
        </p:spPr>
        <p:txBody>
          <a:bodyPr wrap="square" rtlCol="0">
            <a:spAutoFit/>
          </a:bodyPr>
          <a:lstStyle/>
          <a:p>
            <a:r>
              <a:rPr lang="en-GB" dirty="0" smtClean="0">
                <a:solidFill>
                  <a:srgbClr val="FFFF00"/>
                </a:solidFill>
              </a:rPr>
              <a:t>-10</a:t>
            </a:r>
            <a:endParaRPr lang="en-GB" dirty="0">
              <a:solidFill>
                <a:srgbClr val="FFFF00"/>
              </a:solidFill>
            </a:endParaRPr>
          </a:p>
        </p:txBody>
      </p:sp>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4366" y="3925112"/>
            <a:ext cx="684000" cy="684000"/>
          </a:xfrm>
          <a:prstGeom prst="rect">
            <a:avLst/>
          </a:prstGeom>
        </p:spPr>
      </p:pic>
      <p:sp>
        <p:nvSpPr>
          <p:cNvPr id="23" name="Rectangle 22"/>
          <p:cNvSpPr/>
          <p:nvPr/>
        </p:nvSpPr>
        <p:spPr>
          <a:xfrm>
            <a:off x="6605587" y="469727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4" name="TextBox 23"/>
          <p:cNvSpPr txBox="1"/>
          <p:nvPr/>
        </p:nvSpPr>
        <p:spPr>
          <a:xfrm>
            <a:off x="7515854" y="4912087"/>
            <a:ext cx="577929" cy="369332"/>
          </a:xfrm>
          <a:prstGeom prst="rect">
            <a:avLst/>
          </a:prstGeom>
          <a:noFill/>
        </p:spPr>
        <p:txBody>
          <a:bodyPr wrap="square" rtlCol="0">
            <a:spAutoFit/>
          </a:bodyPr>
          <a:lstStyle/>
          <a:p>
            <a:r>
              <a:rPr lang="en-GB" dirty="0" smtClean="0">
                <a:solidFill>
                  <a:srgbClr val="FFFF00"/>
                </a:solidFill>
              </a:rPr>
              <a:t>-5</a:t>
            </a:r>
            <a:endParaRPr lang="en-GB" dirty="0">
              <a:solidFill>
                <a:srgbClr val="FFFF00"/>
              </a:solidFill>
            </a:endParaRPr>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3616" y="4769279"/>
            <a:ext cx="684000" cy="684000"/>
          </a:xfrm>
          <a:prstGeom prst="rect">
            <a:avLst/>
          </a:prstGeom>
        </p:spPr>
      </p:pic>
      <p:sp>
        <p:nvSpPr>
          <p:cNvPr id="26" name="Rectangle 25"/>
          <p:cNvSpPr/>
          <p:nvPr/>
        </p:nvSpPr>
        <p:spPr>
          <a:xfrm>
            <a:off x="6285563" y="5691962"/>
            <a:ext cx="2848812" cy="1015663"/>
          </a:xfrm>
          <a:prstGeom prst="rect">
            <a:avLst/>
          </a:prstGeom>
        </p:spPr>
        <p:txBody>
          <a:bodyPr wrap="square">
            <a:spAutoFit/>
          </a:bodyPr>
          <a:lstStyle/>
          <a:p>
            <a:r>
              <a:rPr lang="en-GB" sz="1200" dirty="0" smtClean="0"/>
              <a:t>This screen from a hypothetical game that for this game, collecting the SCISSORS banknote would take away 10 points and collecting the GIRL banknote take away 5 points from your collection.</a:t>
            </a:r>
          </a:p>
        </p:txBody>
      </p:sp>
      <p:sp>
        <p:nvSpPr>
          <p:cNvPr id="27" name="Rectangle 26"/>
          <p:cNvSpPr/>
          <p:nvPr/>
        </p:nvSpPr>
        <p:spPr>
          <a:xfrm>
            <a:off x="6131250" y="3475973"/>
            <a:ext cx="1952586" cy="338554"/>
          </a:xfrm>
          <a:prstGeom prst="rect">
            <a:avLst/>
          </a:prstGeom>
        </p:spPr>
        <p:txBody>
          <a:bodyPr wrap="none">
            <a:spAutoFit/>
          </a:bodyPr>
          <a:lstStyle/>
          <a:p>
            <a:r>
              <a:rPr lang="en-GB" sz="1600" dirty="0" smtClean="0"/>
              <a:t>Hypothetical game 2:</a:t>
            </a:r>
            <a:endParaRPr lang="en-GB" sz="1600" dirty="0"/>
          </a:p>
        </p:txBody>
      </p:sp>
      <p:sp>
        <p:nvSpPr>
          <p:cNvPr id="29" name="Content Placeholder 2"/>
          <p:cNvSpPr txBox="1">
            <a:spLocks/>
          </p:cNvSpPr>
          <p:nvPr/>
        </p:nvSpPr>
        <p:spPr>
          <a:xfrm>
            <a:off x="386862" y="290983"/>
            <a:ext cx="5577839" cy="6618848"/>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dirty="0" smtClean="0"/>
              <a:t>In the second type of game, you’ll make a </a:t>
            </a:r>
            <a:r>
              <a:rPr lang="en-GB" b="1" dirty="0" smtClean="0"/>
              <a:t>choice</a:t>
            </a:r>
            <a:r>
              <a:rPr lang="en-GB" dirty="0" smtClean="0"/>
              <a:t> between two slot machines. The slot machine that you choose will then provide a banknote. The chances of it providing either banknote is the same as it is for the other game.</a:t>
            </a:r>
          </a:p>
          <a:p>
            <a:r>
              <a:rPr lang="en-GB" dirty="0" smtClean="0"/>
              <a:t>Before you decide, you’ll be shown the number of points that either banknote would provide if it were collected on that game (two example games are shown on the right). This will be different for each game.</a:t>
            </a:r>
          </a:p>
          <a:p>
            <a:r>
              <a:rPr lang="en-GB" dirty="0" smtClean="0"/>
              <a:t>Try to make decisions that will collect positive-point banknotes and avoid negative-point banknotes.</a:t>
            </a:r>
          </a:p>
          <a:p>
            <a:r>
              <a:rPr lang="en-GB" dirty="0" smtClean="0"/>
              <a:t>Let’s practice a few of these games.</a:t>
            </a:r>
            <a:endParaRPr lang="en-GB" dirty="0"/>
          </a:p>
        </p:txBody>
      </p:sp>
    </p:spTree>
    <p:extLst>
      <p:ext uri="{BB962C8B-B14F-4D97-AF65-F5344CB8AC3E}">
        <p14:creationId xmlns:p14="http://schemas.microsoft.com/office/powerpoint/2010/main" val="24622688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416963" y="724493"/>
            <a:ext cx="2079057" cy="1777830"/>
          </a:xfrm>
          <a:prstGeom prst="rect">
            <a:avLst/>
          </a:prstGeom>
          <a:solidFill>
            <a:srgbClr val="2525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Rectangle 5"/>
          <p:cNvSpPr/>
          <p:nvPr/>
        </p:nvSpPr>
        <p:spPr>
          <a:xfrm>
            <a:off x="6659024" y="782976"/>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 name="TextBox 6"/>
          <p:cNvSpPr txBox="1"/>
          <p:nvPr/>
        </p:nvSpPr>
        <p:spPr>
          <a:xfrm>
            <a:off x="7545887" y="1099877"/>
            <a:ext cx="577929" cy="369332"/>
          </a:xfrm>
          <a:prstGeom prst="rect">
            <a:avLst/>
          </a:prstGeom>
          <a:noFill/>
        </p:spPr>
        <p:txBody>
          <a:bodyPr wrap="square" rtlCol="0">
            <a:spAutoFit/>
          </a:bodyPr>
          <a:lstStyle/>
          <a:p>
            <a:r>
              <a:rPr lang="en-GB" dirty="0" smtClean="0">
                <a:solidFill>
                  <a:srgbClr val="FFFF00"/>
                </a:solidFill>
              </a:rPr>
              <a:t>10</a:t>
            </a:r>
            <a:endParaRPr lang="en-GB" dirty="0">
              <a:solidFill>
                <a:srgbClr val="FFFF00"/>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2117" y="871126"/>
            <a:ext cx="684000" cy="684000"/>
          </a:xfrm>
          <a:prstGeom prst="rect">
            <a:avLst/>
          </a:prstGeom>
        </p:spPr>
      </p:pic>
      <p:sp>
        <p:nvSpPr>
          <p:cNvPr id="9" name="Rectangle 8"/>
          <p:cNvSpPr/>
          <p:nvPr/>
        </p:nvSpPr>
        <p:spPr>
          <a:xfrm>
            <a:off x="6251481" y="2532066"/>
            <a:ext cx="2825141" cy="1015663"/>
          </a:xfrm>
          <a:prstGeom prst="rect">
            <a:avLst/>
          </a:prstGeom>
        </p:spPr>
        <p:txBody>
          <a:bodyPr wrap="square">
            <a:spAutoFit/>
          </a:bodyPr>
          <a:lstStyle/>
          <a:p>
            <a:r>
              <a:rPr lang="en-GB" sz="1200" dirty="0" smtClean="0"/>
              <a:t>This screen from a hypothetical game that for this game, collecting the SCISSORS banknote would add 10 points and collecting the HOUSE banknote would add 0 points to your collection.</a:t>
            </a:r>
          </a:p>
        </p:txBody>
      </p:sp>
      <p:sp>
        <p:nvSpPr>
          <p:cNvPr id="10" name="Rectangle 9"/>
          <p:cNvSpPr/>
          <p:nvPr/>
        </p:nvSpPr>
        <p:spPr>
          <a:xfrm>
            <a:off x="6132829" y="313330"/>
            <a:ext cx="1952586" cy="338554"/>
          </a:xfrm>
          <a:prstGeom prst="rect">
            <a:avLst/>
          </a:prstGeom>
        </p:spPr>
        <p:txBody>
          <a:bodyPr wrap="none">
            <a:spAutoFit/>
          </a:bodyPr>
          <a:lstStyle/>
          <a:p>
            <a:r>
              <a:rPr lang="en-GB" sz="1600" dirty="0" smtClean="0"/>
              <a:t>Hypothetical game 1:</a:t>
            </a:r>
            <a:endParaRPr lang="en-GB" sz="1600" dirty="0"/>
          </a:p>
        </p:txBody>
      </p:sp>
      <p:sp>
        <p:nvSpPr>
          <p:cNvPr id="11" name="Rectangle 10"/>
          <p:cNvSpPr/>
          <p:nvPr/>
        </p:nvSpPr>
        <p:spPr>
          <a:xfrm>
            <a:off x="6663338" y="1643293"/>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Box 11"/>
          <p:cNvSpPr txBox="1"/>
          <p:nvPr/>
        </p:nvSpPr>
        <p:spPr>
          <a:xfrm>
            <a:off x="7573605" y="1858101"/>
            <a:ext cx="577929" cy="369332"/>
          </a:xfrm>
          <a:prstGeom prst="rect">
            <a:avLst/>
          </a:prstGeom>
          <a:noFill/>
        </p:spPr>
        <p:txBody>
          <a:bodyPr wrap="square" rtlCol="0">
            <a:spAutoFit/>
          </a:bodyPr>
          <a:lstStyle/>
          <a:p>
            <a:r>
              <a:rPr lang="en-GB" dirty="0" smtClean="0">
                <a:solidFill>
                  <a:srgbClr val="FFFF00"/>
                </a:solidFill>
              </a:rPr>
              <a:t>0</a:t>
            </a:r>
            <a:endParaRPr lang="en-GB" dirty="0">
              <a:solidFill>
                <a:srgbClr val="FFFF00"/>
              </a:solidFill>
            </a:endParaRPr>
          </a:p>
        </p:txBody>
      </p:sp>
      <p:sp>
        <p:nvSpPr>
          <p:cNvPr id="19" name="Rectangle 18"/>
          <p:cNvSpPr/>
          <p:nvPr/>
        </p:nvSpPr>
        <p:spPr>
          <a:xfrm>
            <a:off x="6368837" y="3807357"/>
            <a:ext cx="2079057" cy="1777830"/>
          </a:xfrm>
          <a:prstGeom prst="rect">
            <a:avLst/>
          </a:prstGeom>
          <a:solidFill>
            <a:srgbClr val="2525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0" name="Rectangle 19"/>
          <p:cNvSpPr/>
          <p:nvPr/>
        </p:nvSpPr>
        <p:spPr>
          <a:xfrm>
            <a:off x="6601273" y="3836962"/>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1" name="TextBox 20"/>
          <p:cNvSpPr txBox="1"/>
          <p:nvPr/>
        </p:nvSpPr>
        <p:spPr>
          <a:xfrm>
            <a:off x="7488136" y="4153863"/>
            <a:ext cx="577929" cy="369332"/>
          </a:xfrm>
          <a:prstGeom prst="rect">
            <a:avLst/>
          </a:prstGeom>
          <a:noFill/>
        </p:spPr>
        <p:txBody>
          <a:bodyPr wrap="square" rtlCol="0">
            <a:spAutoFit/>
          </a:bodyPr>
          <a:lstStyle/>
          <a:p>
            <a:r>
              <a:rPr lang="en-GB" dirty="0" smtClean="0">
                <a:solidFill>
                  <a:srgbClr val="FFFF00"/>
                </a:solidFill>
              </a:rPr>
              <a:t>-10</a:t>
            </a:r>
            <a:endParaRPr lang="en-GB" dirty="0">
              <a:solidFill>
                <a:srgbClr val="FFFF00"/>
              </a:solidFill>
            </a:endParaRPr>
          </a:p>
        </p:txBody>
      </p:sp>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4366" y="3925112"/>
            <a:ext cx="684000" cy="684000"/>
          </a:xfrm>
          <a:prstGeom prst="rect">
            <a:avLst/>
          </a:prstGeom>
        </p:spPr>
      </p:pic>
      <p:sp>
        <p:nvSpPr>
          <p:cNvPr id="23" name="Rectangle 22"/>
          <p:cNvSpPr/>
          <p:nvPr/>
        </p:nvSpPr>
        <p:spPr>
          <a:xfrm>
            <a:off x="6605587" y="469727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4" name="TextBox 23"/>
          <p:cNvSpPr txBox="1"/>
          <p:nvPr/>
        </p:nvSpPr>
        <p:spPr>
          <a:xfrm>
            <a:off x="7515854" y="4912087"/>
            <a:ext cx="577929" cy="369332"/>
          </a:xfrm>
          <a:prstGeom prst="rect">
            <a:avLst/>
          </a:prstGeom>
          <a:noFill/>
        </p:spPr>
        <p:txBody>
          <a:bodyPr wrap="square" rtlCol="0">
            <a:spAutoFit/>
          </a:bodyPr>
          <a:lstStyle/>
          <a:p>
            <a:r>
              <a:rPr lang="en-GB" dirty="0" smtClean="0">
                <a:solidFill>
                  <a:srgbClr val="FFFF00"/>
                </a:solidFill>
              </a:rPr>
              <a:t>-5</a:t>
            </a:r>
            <a:endParaRPr lang="en-GB" dirty="0">
              <a:solidFill>
                <a:srgbClr val="FFFF00"/>
              </a:solidFill>
            </a:endParaRPr>
          </a:p>
        </p:txBody>
      </p:sp>
      <p:sp>
        <p:nvSpPr>
          <p:cNvPr id="26" name="Rectangle 25"/>
          <p:cNvSpPr/>
          <p:nvPr/>
        </p:nvSpPr>
        <p:spPr>
          <a:xfrm>
            <a:off x="6285563" y="5691962"/>
            <a:ext cx="2848812" cy="1015663"/>
          </a:xfrm>
          <a:prstGeom prst="rect">
            <a:avLst/>
          </a:prstGeom>
        </p:spPr>
        <p:txBody>
          <a:bodyPr wrap="square">
            <a:spAutoFit/>
          </a:bodyPr>
          <a:lstStyle/>
          <a:p>
            <a:r>
              <a:rPr lang="en-GB" sz="1200" dirty="0" smtClean="0"/>
              <a:t>This screen from a hypothetical game that for this game, collecting the SCISSORS banknote would take away 10 points and collecting the HOUSE banknote take away 5 points from your collection.</a:t>
            </a:r>
          </a:p>
        </p:txBody>
      </p:sp>
      <p:sp>
        <p:nvSpPr>
          <p:cNvPr id="27" name="Rectangle 26"/>
          <p:cNvSpPr/>
          <p:nvPr/>
        </p:nvSpPr>
        <p:spPr>
          <a:xfrm>
            <a:off x="6131250" y="3475973"/>
            <a:ext cx="1952586" cy="338554"/>
          </a:xfrm>
          <a:prstGeom prst="rect">
            <a:avLst/>
          </a:prstGeom>
        </p:spPr>
        <p:txBody>
          <a:bodyPr wrap="none">
            <a:spAutoFit/>
          </a:bodyPr>
          <a:lstStyle/>
          <a:p>
            <a:r>
              <a:rPr lang="en-GB" sz="1600" dirty="0" smtClean="0"/>
              <a:t>Hypothetical game 2:</a:t>
            </a:r>
            <a:endParaRPr lang="en-GB" sz="1600" dirty="0"/>
          </a:p>
        </p:txBody>
      </p:sp>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6472" y="1699126"/>
            <a:ext cx="684000" cy="684000"/>
          </a:xfrm>
          <a:prstGeom prst="rect">
            <a:avLst/>
          </a:prstGeom>
        </p:spPr>
      </p:pic>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5543" y="4715887"/>
            <a:ext cx="684000" cy="684000"/>
          </a:xfrm>
          <a:prstGeom prst="rect">
            <a:avLst/>
          </a:prstGeom>
        </p:spPr>
      </p:pic>
      <p:sp>
        <p:nvSpPr>
          <p:cNvPr id="30" name="Content Placeholder 2"/>
          <p:cNvSpPr txBox="1">
            <a:spLocks/>
          </p:cNvSpPr>
          <p:nvPr/>
        </p:nvSpPr>
        <p:spPr>
          <a:xfrm>
            <a:off x="386862" y="290983"/>
            <a:ext cx="5577839" cy="6618848"/>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mtClean="0"/>
              <a:t>In the second type of game, you’ll make a </a:t>
            </a:r>
            <a:r>
              <a:rPr lang="en-GB" b="1" smtClean="0"/>
              <a:t>choice</a:t>
            </a:r>
            <a:r>
              <a:rPr lang="en-GB" smtClean="0"/>
              <a:t> between two slot machines. The slot machine that you choose will then provide a banknote. The chances of it providing either banknote is the same as it is for the other game.</a:t>
            </a:r>
          </a:p>
          <a:p>
            <a:r>
              <a:rPr lang="en-GB" smtClean="0"/>
              <a:t>Before you decide, you’ll be shown the number of points that either banknote would provide if it were collected on that game (two example games are shown on the right). This will be different for each game.</a:t>
            </a:r>
          </a:p>
          <a:p>
            <a:r>
              <a:rPr lang="en-GB" smtClean="0"/>
              <a:t>Try to make decisions that will collect positive-point banknotes and avoid negative-point banknotes.</a:t>
            </a:r>
          </a:p>
          <a:p>
            <a:r>
              <a:rPr lang="en-GB" smtClean="0"/>
              <a:t>Let’s practice a few of these games.</a:t>
            </a:r>
            <a:endParaRPr lang="en-GB" dirty="0"/>
          </a:p>
        </p:txBody>
      </p:sp>
    </p:spTree>
    <p:extLst>
      <p:ext uri="{BB962C8B-B14F-4D97-AF65-F5344CB8AC3E}">
        <p14:creationId xmlns:p14="http://schemas.microsoft.com/office/powerpoint/2010/main" val="41929435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6862" y="290983"/>
            <a:ext cx="5577839" cy="6618848"/>
          </a:xfrm>
        </p:spPr>
        <p:txBody>
          <a:bodyPr>
            <a:normAutofit fontScale="85000" lnSpcReduction="20000"/>
          </a:bodyPr>
          <a:lstStyle/>
          <a:p>
            <a:r>
              <a:rPr lang="en-GB" dirty="0"/>
              <a:t>In the second type of game, you’ll make a </a:t>
            </a:r>
            <a:r>
              <a:rPr lang="en-GB" b="1" dirty="0"/>
              <a:t>choice</a:t>
            </a:r>
            <a:r>
              <a:rPr lang="en-GB" dirty="0"/>
              <a:t> between two slot machines. The slot machine that you choose will then provide a banknote. The chances of it providing either banknote is the same as it is for the other game.</a:t>
            </a:r>
          </a:p>
          <a:p>
            <a:r>
              <a:rPr lang="en-GB" dirty="0"/>
              <a:t>Before you decide, you’ll be shown the number of points that either banknote would provide if it were collected on that game (two example games are shown on the right). This will be different for each game.</a:t>
            </a:r>
          </a:p>
          <a:p>
            <a:r>
              <a:rPr lang="en-GB" dirty="0"/>
              <a:t>Try to make decisions that will collect positive-point banknotes and avoid negative-point banknotes.</a:t>
            </a:r>
          </a:p>
          <a:p>
            <a:r>
              <a:rPr lang="en-GB" dirty="0"/>
              <a:t>Let’s practice a few of these games.</a:t>
            </a:r>
            <a:endParaRPr lang="en-GB" dirty="0"/>
          </a:p>
        </p:txBody>
      </p:sp>
      <p:sp>
        <p:nvSpPr>
          <p:cNvPr id="5" name="Rectangle 4"/>
          <p:cNvSpPr/>
          <p:nvPr/>
        </p:nvSpPr>
        <p:spPr>
          <a:xfrm>
            <a:off x="6416963" y="724493"/>
            <a:ext cx="2079057" cy="1777830"/>
          </a:xfrm>
          <a:prstGeom prst="rect">
            <a:avLst/>
          </a:prstGeom>
          <a:solidFill>
            <a:srgbClr val="2525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Rectangle 5"/>
          <p:cNvSpPr/>
          <p:nvPr/>
        </p:nvSpPr>
        <p:spPr>
          <a:xfrm>
            <a:off x="6659024" y="782976"/>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 name="TextBox 6"/>
          <p:cNvSpPr txBox="1"/>
          <p:nvPr/>
        </p:nvSpPr>
        <p:spPr>
          <a:xfrm>
            <a:off x="7545887" y="1099877"/>
            <a:ext cx="577929" cy="369332"/>
          </a:xfrm>
          <a:prstGeom prst="rect">
            <a:avLst/>
          </a:prstGeom>
          <a:noFill/>
        </p:spPr>
        <p:txBody>
          <a:bodyPr wrap="square" rtlCol="0">
            <a:spAutoFit/>
          </a:bodyPr>
          <a:lstStyle/>
          <a:p>
            <a:r>
              <a:rPr lang="en-GB" dirty="0" smtClean="0">
                <a:solidFill>
                  <a:srgbClr val="FFFF00"/>
                </a:solidFill>
              </a:rPr>
              <a:t>10</a:t>
            </a:r>
            <a:endParaRPr lang="en-GB" dirty="0">
              <a:solidFill>
                <a:srgbClr val="FFFF00"/>
              </a:solidFill>
            </a:endParaRPr>
          </a:p>
        </p:txBody>
      </p:sp>
      <p:sp>
        <p:nvSpPr>
          <p:cNvPr id="9" name="Rectangle 8"/>
          <p:cNvSpPr/>
          <p:nvPr/>
        </p:nvSpPr>
        <p:spPr>
          <a:xfrm>
            <a:off x="6251481" y="2532066"/>
            <a:ext cx="2825141" cy="1015663"/>
          </a:xfrm>
          <a:prstGeom prst="rect">
            <a:avLst/>
          </a:prstGeom>
        </p:spPr>
        <p:txBody>
          <a:bodyPr wrap="square">
            <a:spAutoFit/>
          </a:bodyPr>
          <a:lstStyle/>
          <a:p>
            <a:r>
              <a:rPr lang="en-GB" sz="1200" dirty="0" smtClean="0"/>
              <a:t>This screen from a hypothetical game that for this game, collecting the GIRL banknote would add 10 points and collecting the HOUSE banknote would add 0 points to your collection.</a:t>
            </a:r>
          </a:p>
        </p:txBody>
      </p:sp>
      <p:sp>
        <p:nvSpPr>
          <p:cNvPr id="10" name="Rectangle 9"/>
          <p:cNvSpPr/>
          <p:nvPr/>
        </p:nvSpPr>
        <p:spPr>
          <a:xfrm>
            <a:off x="6132829" y="313330"/>
            <a:ext cx="1952586" cy="338554"/>
          </a:xfrm>
          <a:prstGeom prst="rect">
            <a:avLst/>
          </a:prstGeom>
        </p:spPr>
        <p:txBody>
          <a:bodyPr wrap="none">
            <a:spAutoFit/>
          </a:bodyPr>
          <a:lstStyle/>
          <a:p>
            <a:r>
              <a:rPr lang="en-GB" sz="1600" dirty="0" smtClean="0"/>
              <a:t>Hypothetical game 1:</a:t>
            </a:r>
            <a:endParaRPr lang="en-GB" sz="1600" dirty="0"/>
          </a:p>
        </p:txBody>
      </p:sp>
      <p:sp>
        <p:nvSpPr>
          <p:cNvPr id="11" name="Rectangle 10"/>
          <p:cNvSpPr/>
          <p:nvPr/>
        </p:nvSpPr>
        <p:spPr>
          <a:xfrm>
            <a:off x="6663338" y="1643293"/>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Box 11"/>
          <p:cNvSpPr txBox="1"/>
          <p:nvPr/>
        </p:nvSpPr>
        <p:spPr>
          <a:xfrm>
            <a:off x="7573605" y="1858101"/>
            <a:ext cx="577929" cy="369332"/>
          </a:xfrm>
          <a:prstGeom prst="rect">
            <a:avLst/>
          </a:prstGeom>
          <a:noFill/>
        </p:spPr>
        <p:txBody>
          <a:bodyPr wrap="square" rtlCol="0">
            <a:spAutoFit/>
          </a:bodyPr>
          <a:lstStyle/>
          <a:p>
            <a:r>
              <a:rPr lang="en-GB" dirty="0" smtClean="0">
                <a:solidFill>
                  <a:srgbClr val="FFFF00"/>
                </a:solidFill>
              </a:rPr>
              <a:t>0</a:t>
            </a:r>
            <a:endParaRPr lang="en-GB" dirty="0">
              <a:solidFill>
                <a:srgbClr val="FFFF00"/>
              </a:solidFill>
            </a:endParaRPr>
          </a:p>
        </p:txBody>
      </p:sp>
      <p:sp>
        <p:nvSpPr>
          <p:cNvPr id="19" name="Rectangle 18"/>
          <p:cNvSpPr/>
          <p:nvPr/>
        </p:nvSpPr>
        <p:spPr>
          <a:xfrm>
            <a:off x="6368837" y="3807357"/>
            <a:ext cx="2079057" cy="1777830"/>
          </a:xfrm>
          <a:prstGeom prst="rect">
            <a:avLst/>
          </a:prstGeom>
          <a:solidFill>
            <a:srgbClr val="2525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0" name="Rectangle 19"/>
          <p:cNvSpPr/>
          <p:nvPr/>
        </p:nvSpPr>
        <p:spPr>
          <a:xfrm>
            <a:off x="6601273" y="3836962"/>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1" name="TextBox 20"/>
          <p:cNvSpPr txBox="1"/>
          <p:nvPr/>
        </p:nvSpPr>
        <p:spPr>
          <a:xfrm>
            <a:off x="7488136" y="4153863"/>
            <a:ext cx="577929" cy="369332"/>
          </a:xfrm>
          <a:prstGeom prst="rect">
            <a:avLst/>
          </a:prstGeom>
          <a:noFill/>
        </p:spPr>
        <p:txBody>
          <a:bodyPr wrap="square" rtlCol="0">
            <a:spAutoFit/>
          </a:bodyPr>
          <a:lstStyle/>
          <a:p>
            <a:r>
              <a:rPr lang="en-GB" dirty="0" smtClean="0">
                <a:solidFill>
                  <a:srgbClr val="FFFF00"/>
                </a:solidFill>
              </a:rPr>
              <a:t>-10</a:t>
            </a:r>
            <a:endParaRPr lang="en-GB" dirty="0">
              <a:solidFill>
                <a:srgbClr val="FFFF00"/>
              </a:solidFill>
            </a:endParaRPr>
          </a:p>
        </p:txBody>
      </p:sp>
      <p:sp>
        <p:nvSpPr>
          <p:cNvPr id="23" name="Rectangle 22"/>
          <p:cNvSpPr/>
          <p:nvPr/>
        </p:nvSpPr>
        <p:spPr>
          <a:xfrm>
            <a:off x="6605587" y="469727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4" name="TextBox 23"/>
          <p:cNvSpPr txBox="1"/>
          <p:nvPr/>
        </p:nvSpPr>
        <p:spPr>
          <a:xfrm>
            <a:off x="7515854" y="4912087"/>
            <a:ext cx="577929" cy="369332"/>
          </a:xfrm>
          <a:prstGeom prst="rect">
            <a:avLst/>
          </a:prstGeom>
          <a:noFill/>
        </p:spPr>
        <p:txBody>
          <a:bodyPr wrap="square" rtlCol="0">
            <a:spAutoFit/>
          </a:bodyPr>
          <a:lstStyle/>
          <a:p>
            <a:r>
              <a:rPr lang="en-GB" dirty="0" smtClean="0">
                <a:solidFill>
                  <a:srgbClr val="FFFF00"/>
                </a:solidFill>
              </a:rPr>
              <a:t>-5</a:t>
            </a:r>
            <a:endParaRPr lang="en-GB" dirty="0">
              <a:solidFill>
                <a:srgbClr val="FFFF00"/>
              </a:solidFill>
            </a:endParaRPr>
          </a:p>
        </p:txBody>
      </p:sp>
      <p:sp>
        <p:nvSpPr>
          <p:cNvPr id="26" name="Rectangle 25"/>
          <p:cNvSpPr/>
          <p:nvPr/>
        </p:nvSpPr>
        <p:spPr>
          <a:xfrm>
            <a:off x="6285563" y="5691962"/>
            <a:ext cx="2848812" cy="1015663"/>
          </a:xfrm>
          <a:prstGeom prst="rect">
            <a:avLst/>
          </a:prstGeom>
        </p:spPr>
        <p:txBody>
          <a:bodyPr wrap="square">
            <a:spAutoFit/>
          </a:bodyPr>
          <a:lstStyle/>
          <a:p>
            <a:r>
              <a:rPr lang="en-GB" sz="1200" dirty="0" smtClean="0"/>
              <a:t>This screen from a hypothetical game that for this game, collecting the GIRL banknote would take away 10 points and collecting the HOUSE banknote take away 5 points from your collection.</a:t>
            </a:r>
          </a:p>
        </p:txBody>
      </p:sp>
      <p:sp>
        <p:nvSpPr>
          <p:cNvPr id="27" name="Rectangle 26"/>
          <p:cNvSpPr/>
          <p:nvPr/>
        </p:nvSpPr>
        <p:spPr>
          <a:xfrm>
            <a:off x="6131250" y="3475973"/>
            <a:ext cx="1952586" cy="338554"/>
          </a:xfrm>
          <a:prstGeom prst="rect">
            <a:avLst/>
          </a:prstGeom>
        </p:spPr>
        <p:txBody>
          <a:bodyPr wrap="none">
            <a:spAutoFit/>
          </a:bodyPr>
          <a:lstStyle/>
          <a:p>
            <a:r>
              <a:rPr lang="en-GB" sz="1600" dirty="0" smtClean="0"/>
              <a:t>Hypothetical game 2:</a:t>
            </a:r>
            <a:endParaRPr lang="en-GB" sz="1600" dirty="0"/>
          </a:p>
        </p:txBody>
      </p:sp>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6472" y="1699126"/>
            <a:ext cx="684000" cy="684000"/>
          </a:xfrm>
          <a:prstGeom prst="rect">
            <a:avLst/>
          </a:prstGeom>
        </p:spPr>
      </p:pic>
      <p:pic>
        <p:nvPicPr>
          <p:cNvPr id="29" name="Picture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6293" y="4773637"/>
            <a:ext cx="684000" cy="684000"/>
          </a:xfrm>
          <a:prstGeom prst="rect">
            <a:avLst/>
          </a:prstGeom>
        </p:spPr>
      </p:pic>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9913" y="859253"/>
            <a:ext cx="684000" cy="684000"/>
          </a:xfrm>
          <a:prstGeom prst="rect">
            <a:avLst/>
          </a:prstGeom>
        </p:spPr>
      </p:pic>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1024" y="3902073"/>
            <a:ext cx="684000" cy="684000"/>
          </a:xfrm>
          <a:prstGeom prst="rect">
            <a:avLst/>
          </a:prstGeom>
        </p:spPr>
      </p:pic>
    </p:spTree>
    <p:extLst>
      <p:ext uri="{BB962C8B-B14F-4D97-AF65-F5344CB8AC3E}">
        <p14:creationId xmlns:p14="http://schemas.microsoft.com/office/powerpoint/2010/main" val="17676343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PRACTICE</a:t>
            </a:r>
            <a:endParaRPr lang="en-GB" dirty="0"/>
          </a:p>
        </p:txBody>
      </p:sp>
      <p:sp>
        <p:nvSpPr>
          <p:cNvPr id="3" name="Content Placeholder 2"/>
          <p:cNvSpPr>
            <a:spLocks noGrp="1"/>
          </p:cNvSpPr>
          <p:nvPr>
            <p:ph idx="1"/>
          </p:nvPr>
        </p:nvSpPr>
        <p:spPr/>
        <p:txBody>
          <a:bodyPr/>
          <a:lstStyle/>
          <a:p>
            <a:r>
              <a:rPr lang="en-GB" dirty="0" smtClean="0"/>
              <a:t>Some choice trials, no choice time limits.</a:t>
            </a:r>
            <a:endParaRPr lang="en-GB" dirty="0"/>
          </a:p>
        </p:txBody>
      </p:sp>
    </p:spTree>
    <p:extLst>
      <p:ext uri="{BB962C8B-B14F-4D97-AF65-F5344CB8AC3E}">
        <p14:creationId xmlns:p14="http://schemas.microsoft.com/office/powerpoint/2010/main" val="20184991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Great work. The first task will have interleaved blocks between the two types of games.</a:t>
            </a:r>
          </a:p>
          <a:p>
            <a:r>
              <a:rPr lang="en-GB" dirty="0" smtClean="0"/>
              <a:t>Before we begin, you’ll need to pass a quiz on the instructions. Getting a question wrong will require you to re-start the instructions (you will not have to re-do the practice games though).</a:t>
            </a:r>
          </a:p>
          <a:p>
            <a:pPr marL="0" indent="0">
              <a:buNone/>
            </a:pPr>
            <a:endParaRPr lang="en-GB" dirty="0"/>
          </a:p>
        </p:txBody>
      </p:sp>
    </p:spTree>
    <p:extLst>
      <p:ext uri="{BB962C8B-B14F-4D97-AF65-F5344CB8AC3E}">
        <p14:creationId xmlns:p14="http://schemas.microsoft.com/office/powerpoint/2010/main" val="32944925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3308"/>
            <a:ext cx="8229600" cy="4682581"/>
          </a:xfrm>
        </p:spPr>
        <p:txBody>
          <a:bodyPr>
            <a:normAutofit lnSpcReduction="10000"/>
          </a:bodyPr>
          <a:lstStyle/>
          <a:p>
            <a:r>
              <a:rPr lang="en-US" sz="2400" dirty="0"/>
              <a:t>Y</a:t>
            </a:r>
            <a:r>
              <a:rPr lang="en-US" sz="2400" dirty="0" smtClean="0"/>
              <a:t>ou </a:t>
            </a:r>
            <a:r>
              <a:rPr lang="en-US" sz="2400" dirty="0"/>
              <a:t>will perform two tasks at a video-game casino. The first task will take </a:t>
            </a:r>
            <a:r>
              <a:rPr lang="en-US" sz="2400" dirty="0" smtClean="0"/>
              <a:t>about 35 </a:t>
            </a:r>
            <a:r>
              <a:rPr lang="en-US" sz="2400" dirty="0"/>
              <a:t>minutes and the second task will take about 50 minutes. </a:t>
            </a:r>
            <a:r>
              <a:rPr lang="en-US" sz="2400" dirty="0" smtClean="0"/>
              <a:t>In </a:t>
            </a:r>
            <a:r>
              <a:rPr lang="en-US" sz="2400" dirty="0"/>
              <a:t>each task you will make decisions in order to collect points. </a:t>
            </a:r>
            <a:endParaRPr lang="en-US" sz="2400" dirty="0" smtClean="0"/>
          </a:p>
          <a:p>
            <a:r>
              <a:rPr lang="en-US" sz="2400" dirty="0" smtClean="0"/>
              <a:t>To </a:t>
            </a:r>
            <a:r>
              <a:rPr lang="en-US" sz="2400" dirty="0"/>
              <a:t>start the task, we will provide you with 200 points. </a:t>
            </a:r>
            <a:r>
              <a:rPr lang="en-US" sz="2400" dirty="0" smtClean="0"/>
              <a:t>Following </a:t>
            </a:r>
            <a:r>
              <a:rPr lang="en-US" sz="2400" dirty="0"/>
              <a:t>each </a:t>
            </a:r>
            <a:r>
              <a:rPr lang="en-US" sz="2400" dirty="0" smtClean="0"/>
              <a:t>decision, </a:t>
            </a:r>
            <a:r>
              <a:rPr lang="en-US" sz="2400" dirty="0"/>
              <a:t>will receive a </a:t>
            </a:r>
            <a:r>
              <a:rPr lang="en-US" sz="2400" b="1" dirty="0"/>
              <a:t>banknote</a:t>
            </a:r>
            <a:r>
              <a:rPr lang="en-US" sz="2400" dirty="0"/>
              <a:t> that will either cause you to gain or lose points. </a:t>
            </a:r>
            <a:endParaRPr lang="en-US" sz="2400" dirty="0" smtClean="0"/>
          </a:p>
          <a:p>
            <a:r>
              <a:rPr lang="en-US" sz="2400" dirty="0" smtClean="0"/>
              <a:t>Your </a:t>
            </a:r>
            <a:r>
              <a:rPr lang="en-US" sz="2400" b="1" dirty="0"/>
              <a:t>bonus</a:t>
            </a:r>
            <a:r>
              <a:rPr lang="en-US" sz="2400" dirty="0"/>
              <a:t> </a:t>
            </a:r>
            <a:r>
              <a:rPr lang="en-US" sz="2400" dirty="0" smtClean="0"/>
              <a:t>will </a:t>
            </a:r>
            <a:r>
              <a:rPr lang="en-US" sz="2400" dirty="0"/>
              <a:t>be proportional to </a:t>
            </a:r>
            <a:r>
              <a:rPr lang="en-US" sz="2400" dirty="0" smtClean="0"/>
              <a:t>the </a:t>
            </a:r>
            <a:r>
              <a:rPr lang="en-US" sz="2400" b="1" dirty="0" smtClean="0"/>
              <a:t>total </a:t>
            </a:r>
            <a:r>
              <a:rPr lang="en-US" sz="2400" b="1" dirty="0"/>
              <a:t>number of points </a:t>
            </a:r>
            <a:r>
              <a:rPr lang="en-US" sz="2400" dirty="0"/>
              <a:t>you </a:t>
            </a:r>
            <a:r>
              <a:rPr lang="en-US" sz="2400" dirty="0" smtClean="0"/>
              <a:t>collect. </a:t>
            </a:r>
          </a:p>
          <a:p>
            <a:r>
              <a:rPr lang="en-US" sz="2400" dirty="0"/>
              <a:t>B</a:t>
            </a:r>
            <a:r>
              <a:rPr lang="en-US" sz="2400" dirty="0" smtClean="0"/>
              <a:t>anknotes with </a:t>
            </a:r>
            <a:r>
              <a:rPr lang="en-US" sz="2400" b="1" dirty="0" smtClean="0"/>
              <a:t>positive point </a:t>
            </a:r>
            <a:r>
              <a:rPr lang="en-US" sz="2400" dirty="0" smtClean="0"/>
              <a:t>values will </a:t>
            </a:r>
            <a:r>
              <a:rPr lang="en-US" sz="2400" b="1" dirty="0"/>
              <a:t>increase</a:t>
            </a:r>
            <a:r>
              <a:rPr lang="en-US" sz="2400" dirty="0"/>
              <a:t> your </a:t>
            </a:r>
            <a:r>
              <a:rPr lang="en-US" sz="2400" dirty="0" smtClean="0"/>
              <a:t>bonus. Banknotes with </a:t>
            </a:r>
            <a:r>
              <a:rPr lang="en-US" sz="2400" b="1" dirty="0" smtClean="0"/>
              <a:t>negative points </a:t>
            </a:r>
            <a:r>
              <a:rPr lang="en-US" sz="2400" dirty="0" smtClean="0"/>
              <a:t>will </a:t>
            </a:r>
            <a:r>
              <a:rPr lang="en-US" sz="2400" b="1" dirty="0" smtClean="0"/>
              <a:t>decrease</a:t>
            </a:r>
            <a:r>
              <a:rPr lang="en-US" sz="2400" dirty="0" smtClean="0"/>
              <a:t> your bonus.</a:t>
            </a:r>
            <a:endParaRPr lang="en-US" sz="2400" dirty="0"/>
          </a:p>
          <a:p>
            <a:endParaRPr lang="en-US" sz="2400" dirty="0"/>
          </a:p>
        </p:txBody>
      </p:sp>
    </p:spTree>
    <p:extLst>
      <p:ext uri="{BB962C8B-B14F-4D97-AF65-F5344CB8AC3E}">
        <p14:creationId xmlns:p14="http://schemas.microsoft.com/office/powerpoint/2010/main" val="12750888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16143"/>
            <a:ext cx="4793669" cy="4625714"/>
          </a:xfrm>
        </p:spPr>
        <p:txBody>
          <a:bodyPr>
            <a:normAutofit lnSpcReduction="10000"/>
          </a:bodyPr>
          <a:lstStyle/>
          <a:p>
            <a:r>
              <a:rPr lang="en-US" sz="2400" dirty="0"/>
              <a:t>In the first task, the casino you will visit uses </a:t>
            </a:r>
            <a:r>
              <a:rPr lang="en-US" sz="2400" b="1" dirty="0"/>
              <a:t>two</a:t>
            </a:r>
            <a:r>
              <a:rPr lang="en-US" sz="2400" dirty="0"/>
              <a:t> types of </a:t>
            </a:r>
            <a:r>
              <a:rPr lang="en-US" sz="2400" b="1" dirty="0" smtClean="0"/>
              <a:t>banknotes</a:t>
            </a:r>
            <a:r>
              <a:rPr lang="en-US" sz="2400" dirty="0" smtClean="0"/>
              <a:t> </a:t>
            </a:r>
            <a:r>
              <a:rPr lang="en-US" sz="2400" dirty="0"/>
              <a:t>(shown </a:t>
            </a:r>
            <a:r>
              <a:rPr lang="en-US" sz="2400" dirty="0" smtClean="0"/>
              <a:t>on the right).</a:t>
            </a:r>
            <a:endParaRPr lang="en-US" sz="2400" dirty="0"/>
          </a:p>
          <a:p>
            <a:r>
              <a:rPr lang="en-US" sz="2400" dirty="0"/>
              <a:t>Collecting one of these </a:t>
            </a:r>
            <a:r>
              <a:rPr lang="en-US" sz="2400" b="1" dirty="0" smtClean="0"/>
              <a:t>banknotes</a:t>
            </a:r>
            <a:r>
              <a:rPr lang="en-US" sz="2400" dirty="0" smtClean="0"/>
              <a:t> </a:t>
            </a:r>
            <a:r>
              <a:rPr lang="en-US" sz="2400" dirty="0"/>
              <a:t>on a given game will </a:t>
            </a:r>
            <a:r>
              <a:rPr lang="en-US" sz="2400" dirty="0" smtClean="0"/>
              <a:t>cause </a:t>
            </a:r>
            <a:r>
              <a:rPr lang="en-US" sz="2400" dirty="0"/>
              <a:t>you to either </a:t>
            </a:r>
            <a:r>
              <a:rPr lang="en-US" sz="2400" b="1" dirty="0"/>
              <a:t>gain or lose </a:t>
            </a:r>
            <a:r>
              <a:rPr lang="en-US" sz="2400" b="1" dirty="0" smtClean="0"/>
              <a:t>points </a:t>
            </a:r>
            <a:r>
              <a:rPr lang="en-US" sz="2400" dirty="0" smtClean="0"/>
              <a:t>(the point value will displayed instead of “XX”</a:t>
            </a:r>
            <a:r>
              <a:rPr lang="en-US" sz="2400" b="1" dirty="0" smtClean="0"/>
              <a:t>).</a:t>
            </a:r>
            <a:endParaRPr lang="en-US" sz="2400" b="1" dirty="0" smtClean="0"/>
          </a:p>
          <a:p>
            <a:r>
              <a:rPr lang="en-US" sz="2400" dirty="0" smtClean="0"/>
              <a:t>The casino also has </a:t>
            </a:r>
            <a:r>
              <a:rPr lang="en-US" sz="2400" b="1" dirty="0" smtClean="0"/>
              <a:t>four</a:t>
            </a:r>
            <a:r>
              <a:rPr lang="en-US" sz="2400" dirty="0" smtClean="0"/>
              <a:t> types of </a:t>
            </a:r>
            <a:r>
              <a:rPr lang="en-US" sz="2400" b="1" dirty="0" smtClean="0"/>
              <a:t>slot machines</a:t>
            </a:r>
            <a:r>
              <a:rPr lang="en-US" sz="2400" dirty="0" smtClean="0"/>
              <a:t>.</a:t>
            </a:r>
          </a:p>
          <a:p>
            <a:r>
              <a:rPr lang="en-US" sz="2400" dirty="0" smtClean="0"/>
              <a:t>When you play a slot machine you will get one of the two banknotes.</a:t>
            </a:r>
          </a:p>
          <a:p>
            <a:pPr marL="0" indent="0">
              <a:buNone/>
            </a:pPr>
            <a:endParaRPr lang="en-US" sz="2400" dirty="0" smtClean="0"/>
          </a:p>
        </p:txBody>
      </p:sp>
      <p:sp>
        <p:nvSpPr>
          <p:cNvPr id="2" name="Rectangle 1"/>
          <p:cNvSpPr/>
          <p:nvPr/>
        </p:nvSpPr>
        <p:spPr>
          <a:xfrm>
            <a:off x="5786020" y="85171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0795" y="917591"/>
            <a:ext cx="684000" cy="684000"/>
          </a:xfrm>
          <a:prstGeom prst="rect">
            <a:avLst/>
          </a:prstGeom>
        </p:spPr>
      </p:pic>
      <p:sp>
        <p:nvSpPr>
          <p:cNvPr id="14" name="Rectangle 13"/>
          <p:cNvSpPr/>
          <p:nvPr/>
        </p:nvSpPr>
        <p:spPr>
          <a:xfrm>
            <a:off x="7422326" y="85171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3266" y="920940"/>
            <a:ext cx="684000" cy="684000"/>
          </a:xfrm>
          <a:prstGeom prst="rect">
            <a:avLst/>
          </a:prstGeom>
        </p:spPr>
      </p:pic>
      <p:sp>
        <p:nvSpPr>
          <p:cNvPr id="17" name="Rectangle 16"/>
          <p:cNvSpPr/>
          <p:nvPr/>
        </p:nvSpPr>
        <p:spPr>
          <a:xfrm>
            <a:off x="6307415" y="-1123880"/>
            <a:ext cx="1346390" cy="748437"/>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4464" y="-998220"/>
            <a:ext cx="540000" cy="540000"/>
          </a:xfrm>
          <a:prstGeom prst="rect">
            <a:avLst/>
          </a:prstGeom>
        </p:spPr>
      </p:pic>
      <p:sp>
        <p:nvSpPr>
          <p:cNvPr id="20" name="TextBox 19"/>
          <p:cNvSpPr txBox="1"/>
          <p:nvPr/>
        </p:nvSpPr>
        <p:spPr>
          <a:xfrm>
            <a:off x="6630680" y="1080247"/>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22" name="TextBox 21"/>
          <p:cNvSpPr txBox="1"/>
          <p:nvPr/>
        </p:nvSpPr>
        <p:spPr>
          <a:xfrm>
            <a:off x="8282227" y="1086778"/>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23" name="TextBox 22"/>
          <p:cNvSpPr txBox="1"/>
          <p:nvPr/>
        </p:nvSpPr>
        <p:spPr>
          <a:xfrm>
            <a:off x="5679876" y="498549"/>
            <a:ext cx="1603171" cy="369332"/>
          </a:xfrm>
          <a:prstGeom prst="rect">
            <a:avLst/>
          </a:prstGeom>
          <a:noFill/>
        </p:spPr>
        <p:txBody>
          <a:bodyPr wrap="square" rtlCol="0">
            <a:spAutoFit/>
          </a:bodyPr>
          <a:lstStyle/>
          <a:p>
            <a:r>
              <a:rPr lang="en-GB" dirty="0" smtClean="0"/>
              <a:t>GIRL Banknote</a:t>
            </a:r>
            <a:endParaRPr lang="en-GB" dirty="0"/>
          </a:p>
        </p:txBody>
      </p:sp>
      <p:sp>
        <p:nvSpPr>
          <p:cNvPr id="24" name="TextBox 23"/>
          <p:cNvSpPr txBox="1"/>
          <p:nvPr/>
        </p:nvSpPr>
        <p:spPr>
          <a:xfrm>
            <a:off x="7296704" y="481267"/>
            <a:ext cx="1850065" cy="369332"/>
          </a:xfrm>
          <a:prstGeom prst="rect">
            <a:avLst/>
          </a:prstGeom>
          <a:noFill/>
        </p:spPr>
        <p:txBody>
          <a:bodyPr wrap="square" rtlCol="0">
            <a:spAutoFit/>
          </a:bodyPr>
          <a:lstStyle/>
          <a:p>
            <a:r>
              <a:rPr lang="en-GB" dirty="0" smtClean="0"/>
              <a:t>HOUSE Banknote</a:t>
            </a:r>
            <a:endParaRPr lang="en-GB" dirty="0"/>
          </a:p>
        </p:txBody>
      </p:sp>
      <p:sp>
        <p:nvSpPr>
          <p:cNvPr id="25" name="TextBox 24"/>
          <p:cNvSpPr txBox="1"/>
          <p:nvPr/>
        </p:nvSpPr>
        <p:spPr>
          <a:xfrm>
            <a:off x="6138768" y="-1536865"/>
            <a:ext cx="1997504" cy="369332"/>
          </a:xfrm>
          <a:prstGeom prst="rect">
            <a:avLst/>
          </a:prstGeom>
          <a:noFill/>
        </p:spPr>
        <p:txBody>
          <a:bodyPr wrap="square" rtlCol="0">
            <a:spAutoFit/>
          </a:bodyPr>
          <a:lstStyle/>
          <a:p>
            <a:r>
              <a:rPr lang="en-GB" dirty="0" smtClean="0"/>
              <a:t>SCISSORS Banknote</a:t>
            </a:r>
            <a:endParaRPr lang="en-GB" dirty="0"/>
          </a:p>
        </p:txBody>
      </p:sp>
      <p:sp>
        <p:nvSpPr>
          <p:cNvPr id="26" name="TextBox 25"/>
          <p:cNvSpPr txBox="1"/>
          <p:nvPr/>
        </p:nvSpPr>
        <p:spPr>
          <a:xfrm>
            <a:off x="7041033" y="-90786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27" name="Rectangle 26"/>
          <p:cNvSpPr/>
          <p:nvPr/>
        </p:nvSpPr>
        <p:spPr>
          <a:xfrm>
            <a:off x="7461630" y="524453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8" name="Picture 2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63705" y="5429284"/>
            <a:ext cx="1082913" cy="1082913"/>
          </a:xfrm>
          <a:prstGeom prst="rect">
            <a:avLst/>
          </a:prstGeom>
        </p:spPr>
      </p:pic>
      <p:sp>
        <p:nvSpPr>
          <p:cNvPr id="29" name="Rectangle 28"/>
          <p:cNvSpPr/>
          <p:nvPr/>
        </p:nvSpPr>
        <p:spPr>
          <a:xfrm>
            <a:off x="5740863" y="3021024"/>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1" name="Picture 3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92735" y="3210691"/>
            <a:ext cx="1080000" cy="1080000"/>
          </a:xfrm>
          <a:prstGeom prst="rect">
            <a:avLst/>
          </a:prstGeom>
        </p:spPr>
      </p:pic>
      <p:sp>
        <p:nvSpPr>
          <p:cNvPr id="32" name="Rectangle 31"/>
          <p:cNvSpPr/>
          <p:nvPr/>
        </p:nvSpPr>
        <p:spPr>
          <a:xfrm>
            <a:off x="7530019" y="3084740"/>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4" name="Picture 3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13713" y="3295022"/>
            <a:ext cx="1080000" cy="1080000"/>
          </a:xfrm>
          <a:prstGeom prst="rect">
            <a:avLst/>
          </a:prstGeom>
        </p:spPr>
      </p:pic>
      <p:sp>
        <p:nvSpPr>
          <p:cNvPr id="35" name="Rectangle 34"/>
          <p:cNvSpPr/>
          <p:nvPr/>
        </p:nvSpPr>
        <p:spPr>
          <a:xfrm>
            <a:off x="5806951" y="525977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86951" y="5484222"/>
            <a:ext cx="1080000" cy="1080000"/>
          </a:xfrm>
          <a:prstGeom prst="rect">
            <a:avLst/>
          </a:prstGeom>
        </p:spPr>
      </p:pic>
      <p:sp>
        <p:nvSpPr>
          <p:cNvPr id="38" name="TextBox 37"/>
          <p:cNvSpPr txBox="1"/>
          <p:nvPr/>
        </p:nvSpPr>
        <p:spPr>
          <a:xfrm>
            <a:off x="7530019" y="2455188"/>
            <a:ext cx="1603171" cy="646331"/>
          </a:xfrm>
          <a:prstGeom prst="rect">
            <a:avLst/>
          </a:prstGeom>
          <a:noFill/>
        </p:spPr>
        <p:txBody>
          <a:bodyPr wrap="square" rtlCol="0">
            <a:spAutoFit/>
          </a:bodyPr>
          <a:lstStyle/>
          <a:p>
            <a:r>
              <a:rPr lang="en-GB" dirty="0" smtClean="0"/>
              <a:t>HAND </a:t>
            </a:r>
          </a:p>
          <a:p>
            <a:r>
              <a:rPr lang="en-GB" dirty="0" smtClean="0"/>
              <a:t>Machine</a:t>
            </a:r>
            <a:endParaRPr lang="en-GB" dirty="0"/>
          </a:p>
        </p:txBody>
      </p:sp>
      <p:sp>
        <p:nvSpPr>
          <p:cNvPr id="39" name="TextBox 38"/>
          <p:cNvSpPr txBox="1"/>
          <p:nvPr/>
        </p:nvSpPr>
        <p:spPr>
          <a:xfrm>
            <a:off x="5731266" y="2371046"/>
            <a:ext cx="1603171" cy="646331"/>
          </a:xfrm>
          <a:prstGeom prst="rect">
            <a:avLst/>
          </a:prstGeom>
          <a:noFill/>
        </p:spPr>
        <p:txBody>
          <a:bodyPr wrap="square" rtlCol="0">
            <a:spAutoFit/>
          </a:bodyPr>
          <a:lstStyle/>
          <a:p>
            <a:r>
              <a:rPr lang="en-GB" dirty="0" smtClean="0"/>
              <a:t>BUTTERFLY </a:t>
            </a:r>
          </a:p>
          <a:p>
            <a:r>
              <a:rPr lang="en-GB" dirty="0" smtClean="0"/>
              <a:t>Machine</a:t>
            </a:r>
            <a:endParaRPr lang="en-GB" dirty="0"/>
          </a:p>
        </p:txBody>
      </p:sp>
      <p:sp>
        <p:nvSpPr>
          <p:cNvPr id="40" name="TextBox 39"/>
          <p:cNvSpPr txBox="1"/>
          <p:nvPr/>
        </p:nvSpPr>
        <p:spPr>
          <a:xfrm>
            <a:off x="5786020" y="4598201"/>
            <a:ext cx="1603171" cy="646331"/>
          </a:xfrm>
          <a:prstGeom prst="rect">
            <a:avLst/>
          </a:prstGeom>
          <a:noFill/>
        </p:spPr>
        <p:txBody>
          <a:bodyPr wrap="square" rtlCol="0">
            <a:spAutoFit/>
          </a:bodyPr>
          <a:lstStyle/>
          <a:p>
            <a:r>
              <a:rPr lang="en-GB" dirty="0" smtClean="0"/>
              <a:t>ZEBRA </a:t>
            </a:r>
          </a:p>
          <a:p>
            <a:r>
              <a:rPr lang="en-GB" dirty="0" smtClean="0"/>
              <a:t>Machine</a:t>
            </a:r>
            <a:endParaRPr lang="en-GB" dirty="0"/>
          </a:p>
        </p:txBody>
      </p:sp>
      <p:sp>
        <p:nvSpPr>
          <p:cNvPr id="41" name="TextBox 40"/>
          <p:cNvSpPr txBox="1"/>
          <p:nvPr/>
        </p:nvSpPr>
        <p:spPr>
          <a:xfrm>
            <a:off x="7485233" y="4620196"/>
            <a:ext cx="1603171" cy="646331"/>
          </a:xfrm>
          <a:prstGeom prst="rect">
            <a:avLst/>
          </a:prstGeom>
          <a:noFill/>
        </p:spPr>
        <p:txBody>
          <a:bodyPr wrap="square" rtlCol="0">
            <a:spAutoFit/>
          </a:bodyPr>
          <a:lstStyle/>
          <a:p>
            <a:r>
              <a:rPr lang="en-GB" dirty="0" smtClean="0"/>
              <a:t>PEPPER </a:t>
            </a:r>
          </a:p>
          <a:p>
            <a:r>
              <a:rPr lang="en-GB" dirty="0" smtClean="0"/>
              <a:t>Machine</a:t>
            </a:r>
            <a:endParaRPr lang="en-GB" dirty="0"/>
          </a:p>
        </p:txBody>
      </p:sp>
      <p:sp>
        <p:nvSpPr>
          <p:cNvPr id="7" name="Rectangle 6"/>
          <p:cNvSpPr/>
          <p:nvPr/>
        </p:nvSpPr>
        <p:spPr>
          <a:xfrm>
            <a:off x="5638290" y="1933126"/>
            <a:ext cx="1805687" cy="369332"/>
          </a:xfrm>
          <a:prstGeom prst="rect">
            <a:avLst/>
          </a:prstGeom>
        </p:spPr>
        <p:txBody>
          <a:bodyPr wrap="none">
            <a:spAutoFit/>
          </a:bodyPr>
          <a:lstStyle/>
          <a:p>
            <a:r>
              <a:rPr lang="en-GB" b="1" dirty="0" smtClean="0"/>
              <a:t>SLOT MACHINES</a:t>
            </a:r>
            <a:r>
              <a:rPr lang="en-GB" dirty="0" smtClean="0"/>
              <a:t>:</a:t>
            </a:r>
            <a:endParaRPr lang="en-GB" dirty="0"/>
          </a:p>
        </p:txBody>
      </p:sp>
      <p:sp>
        <p:nvSpPr>
          <p:cNvPr id="42" name="Rectangle 41"/>
          <p:cNvSpPr/>
          <p:nvPr/>
        </p:nvSpPr>
        <p:spPr>
          <a:xfrm>
            <a:off x="5689999" y="257512"/>
            <a:ext cx="1428661" cy="369332"/>
          </a:xfrm>
          <a:prstGeom prst="rect">
            <a:avLst/>
          </a:prstGeom>
        </p:spPr>
        <p:txBody>
          <a:bodyPr wrap="none">
            <a:spAutoFit/>
          </a:bodyPr>
          <a:lstStyle/>
          <a:p>
            <a:r>
              <a:rPr lang="en-GB" b="1" dirty="0" smtClean="0"/>
              <a:t>BANKNOTES</a:t>
            </a:r>
            <a:r>
              <a:rPr lang="en-GB" dirty="0" smtClean="0"/>
              <a:t>:</a:t>
            </a:r>
            <a:endParaRPr lang="en-GB" dirty="0"/>
          </a:p>
        </p:txBody>
      </p:sp>
    </p:spTree>
    <p:extLst>
      <p:ext uri="{BB962C8B-B14F-4D97-AF65-F5344CB8AC3E}">
        <p14:creationId xmlns:p14="http://schemas.microsoft.com/office/powerpoint/2010/main" val="38967116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16143"/>
            <a:ext cx="4793669" cy="4625714"/>
          </a:xfrm>
        </p:spPr>
        <p:txBody>
          <a:bodyPr>
            <a:normAutofit lnSpcReduction="10000"/>
          </a:bodyPr>
          <a:lstStyle/>
          <a:p>
            <a:r>
              <a:rPr lang="en-US" sz="2400" dirty="0"/>
              <a:t>In the first task, the casino you will visit uses </a:t>
            </a:r>
            <a:r>
              <a:rPr lang="en-US" sz="2400" b="1" dirty="0"/>
              <a:t>two</a:t>
            </a:r>
            <a:r>
              <a:rPr lang="en-US" sz="2400" dirty="0"/>
              <a:t> types of </a:t>
            </a:r>
            <a:r>
              <a:rPr lang="en-US" sz="2400" b="1" dirty="0" smtClean="0"/>
              <a:t>banknotes</a:t>
            </a:r>
            <a:r>
              <a:rPr lang="en-US" sz="2400" dirty="0" smtClean="0"/>
              <a:t> </a:t>
            </a:r>
            <a:r>
              <a:rPr lang="en-US" sz="2400" dirty="0"/>
              <a:t>(shown </a:t>
            </a:r>
            <a:r>
              <a:rPr lang="en-US" sz="2400" dirty="0" smtClean="0"/>
              <a:t>on the right).</a:t>
            </a:r>
            <a:endParaRPr lang="en-US" sz="2400" dirty="0"/>
          </a:p>
          <a:p>
            <a:r>
              <a:rPr lang="en-US" sz="2400" dirty="0"/>
              <a:t>Collecting one of these </a:t>
            </a:r>
            <a:r>
              <a:rPr lang="en-US" sz="2400" b="1" dirty="0" smtClean="0"/>
              <a:t>banknotes</a:t>
            </a:r>
            <a:r>
              <a:rPr lang="en-US" sz="2400" dirty="0" smtClean="0"/>
              <a:t> </a:t>
            </a:r>
            <a:r>
              <a:rPr lang="en-US" sz="2400" dirty="0"/>
              <a:t>on a given game will </a:t>
            </a:r>
            <a:r>
              <a:rPr lang="en-US" sz="2400" dirty="0" smtClean="0"/>
              <a:t>cause </a:t>
            </a:r>
            <a:r>
              <a:rPr lang="en-US" sz="2400" dirty="0"/>
              <a:t>you to either </a:t>
            </a:r>
            <a:r>
              <a:rPr lang="en-US" sz="2400" b="1" dirty="0"/>
              <a:t>gain or lose </a:t>
            </a:r>
            <a:r>
              <a:rPr lang="en-US" sz="2400" b="1" dirty="0" smtClean="0"/>
              <a:t>points </a:t>
            </a:r>
            <a:r>
              <a:rPr lang="en-US" sz="2400" dirty="0" smtClean="0"/>
              <a:t>(the point value will displayed instead of “XX”</a:t>
            </a:r>
            <a:r>
              <a:rPr lang="en-US" sz="2400" b="1" dirty="0" smtClean="0"/>
              <a:t>).</a:t>
            </a:r>
            <a:endParaRPr lang="en-US" sz="2400" b="1" dirty="0" smtClean="0"/>
          </a:p>
          <a:p>
            <a:r>
              <a:rPr lang="en-US" sz="2400" dirty="0" smtClean="0"/>
              <a:t>The casino also has </a:t>
            </a:r>
            <a:r>
              <a:rPr lang="en-US" sz="2400" b="1" dirty="0" smtClean="0"/>
              <a:t>four</a:t>
            </a:r>
            <a:r>
              <a:rPr lang="en-US" sz="2400" dirty="0" smtClean="0"/>
              <a:t> types of </a:t>
            </a:r>
            <a:r>
              <a:rPr lang="en-US" sz="2400" b="1" dirty="0" smtClean="0"/>
              <a:t>slot machines</a:t>
            </a:r>
            <a:r>
              <a:rPr lang="en-US" sz="2400" dirty="0" smtClean="0"/>
              <a:t>.</a:t>
            </a:r>
          </a:p>
          <a:p>
            <a:r>
              <a:rPr lang="en-US" sz="2400" dirty="0" smtClean="0"/>
              <a:t>When you play a slot machine you will get one of the two banknotes.</a:t>
            </a:r>
          </a:p>
          <a:p>
            <a:pPr marL="0" indent="0">
              <a:buNone/>
            </a:pPr>
            <a:endParaRPr lang="en-US" sz="2400" dirty="0" smtClean="0"/>
          </a:p>
        </p:txBody>
      </p:sp>
      <p:sp>
        <p:nvSpPr>
          <p:cNvPr id="2" name="Rectangle 1"/>
          <p:cNvSpPr/>
          <p:nvPr/>
        </p:nvSpPr>
        <p:spPr>
          <a:xfrm>
            <a:off x="5701613" y="85171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Rectangle 13"/>
          <p:cNvSpPr/>
          <p:nvPr/>
        </p:nvSpPr>
        <p:spPr>
          <a:xfrm>
            <a:off x="7534869" y="90799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5809" y="977212"/>
            <a:ext cx="684000" cy="684000"/>
          </a:xfrm>
          <a:prstGeom prst="rect">
            <a:avLst/>
          </a:prstGeom>
        </p:spPr>
      </p:pic>
      <p:sp>
        <p:nvSpPr>
          <p:cNvPr id="20" name="TextBox 19"/>
          <p:cNvSpPr txBox="1"/>
          <p:nvPr/>
        </p:nvSpPr>
        <p:spPr>
          <a:xfrm>
            <a:off x="6588476" y="1080247"/>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22" name="TextBox 21"/>
          <p:cNvSpPr txBox="1"/>
          <p:nvPr/>
        </p:nvSpPr>
        <p:spPr>
          <a:xfrm>
            <a:off x="8394770" y="1143050"/>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23" name="TextBox 22"/>
          <p:cNvSpPr txBox="1"/>
          <p:nvPr/>
        </p:nvSpPr>
        <p:spPr>
          <a:xfrm>
            <a:off x="5511064" y="498549"/>
            <a:ext cx="2602351" cy="369332"/>
          </a:xfrm>
          <a:prstGeom prst="rect">
            <a:avLst/>
          </a:prstGeom>
          <a:noFill/>
        </p:spPr>
        <p:txBody>
          <a:bodyPr wrap="square" rtlCol="0">
            <a:spAutoFit/>
          </a:bodyPr>
          <a:lstStyle/>
          <a:p>
            <a:r>
              <a:rPr lang="en-GB" dirty="0" smtClean="0"/>
              <a:t>SCISSORS Banknote</a:t>
            </a:r>
            <a:endParaRPr lang="en-GB" dirty="0"/>
          </a:p>
        </p:txBody>
      </p:sp>
      <p:sp>
        <p:nvSpPr>
          <p:cNvPr id="24" name="TextBox 23"/>
          <p:cNvSpPr txBox="1"/>
          <p:nvPr/>
        </p:nvSpPr>
        <p:spPr>
          <a:xfrm>
            <a:off x="7409247" y="537539"/>
            <a:ext cx="1850065" cy="369332"/>
          </a:xfrm>
          <a:prstGeom prst="rect">
            <a:avLst/>
          </a:prstGeom>
          <a:noFill/>
        </p:spPr>
        <p:txBody>
          <a:bodyPr wrap="square" rtlCol="0">
            <a:spAutoFit/>
          </a:bodyPr>
          <a:lstStyle/>
          <a:p>
            <a:r>
              <a:rPr lang="en-GB" dirty="0" smtClean="0"/>
              <a:t>HOUSE Banknote</a:t>
            </a:r>
            <a:endParaRPr lang="en-GB" dirty="0"/>
          </a:p>
        </p:txBody>
      </p:sp>
      <p:sp>
        <p:nvSpPr>
          <p:cNvPr id="27" name="Rectangle 26"/>
          <p:cNvSpPr/>
          <p:nvPr/>
        </p:nvSpPr>
        <p:spPr>
          <a:xfrm>
            <a:off x="7461630" y="524453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3705" y="5429284"/>
            <a:ext cx="1082913" cy="1082913"/>
          </a:xfrm>
          <a:prstGeom prst="rect">
            <a:avLst/>
          </a:prstGeom>
        </p:spPr>
      </p:pic>
      <p:sp>
        <p:nvSpPr>
          <p:cNvPr id="29" name="Rectangle 28"/>
          <p:cNvSpPr/>
          <p:nvPr/>
        </p:nvSpPr>
        <p:spPr>
          <a:xfrm>
            <a:off x="5740863" y="3021024"/>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92735" y="3210691"/>
            <a:ext cx="1080000" cy="1080000"/>
          </a:xfrm>
          <a:prstGeom prst="rect">
            <a:avLst/>
          </a:prstGeom>
        </p:spPr>
      </p:pic>
      <p:sp>
        <p:nvSpPr>
          <p:cNvPr id="32" name="Rectangle 31"/>
          <p:cNvSpPr/>
          <p:nvPr/>
        </p:nvSpPr>
        <p:spPr>
          <a:xfrm>
            <a:off x="7530019" y="3084740"/>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4" name="Picture 3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13713" y="3295022"/>
            <a:ext cx="1080000" cy="1080000"/>
          </a:xfrm>
          <a:prstGeom prst="rect">
            <a:avLst/>
          </a:prstGeom>
        </p:spPr>
      </p:pic>
      <p:sp>
        <p:nvSpPr>
          <p:cNvPr id="35" name="Rectangle 34"/>
          <p:cNvSpPr/>
          <p:nvPr/>
        </p:nvSpPr>
        <p:spPr>
          <a:xfrm>
            <a:off x="5806951" y="525977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7" name="Picture 3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86951" y="5484222"/>
            <a:ext cx="1080000" cy="1080000"/>
          </a:xfrm>
          <a:prstGeom prst="rect">
            <a:avLst/>
          </a:prstGeom>
        </p:spPr>
      </p:pic>
      <p:sp>
        <p:nvSpPr>
          <p:cNvPr id="38" name="TextBox 37"/>
          <p:cNvSpPr txBox="1"/>
          <p:nvPr/>
        </p:nvSpPr>
        <p:spPr>
          <a:xfrm>
            <a:off x="7530019" y="2455188"/>
            <a:ext cx="1603171" cy="646331"/>
          </a:xfrm>
          <a:prstGeom prst="rect">
            <a:avLst/>
          </a:prstGeom>
          <a:noFill/>
        </p:spPr>
        <p:txBody>
          <a:bodyPr wrap="square" rtlCol="0">
            <a:spAutoFit/>
          </a:bodyPr>
          <a:lstStyle/>
          <a:p>
            <a:r>
              <a:rPr lang="en-GB" dirty="0" smtClean="0"/>
              <a:t>HAND </a:t>
            </a:r>
          </a:p>
          <a:p>
            <a:r>
              <a:rPr lang="en-GB" dirty="0" smtClean="0"/>
              <a:t>Machine</a:t>
            </a:r>
            <a:endParaRPr lang="en-GB" dirty="0"/>
          </a:p>
        </p:txBody>
      </p:sp>
      <p:sp>
        <p:nvSpPr>
          <p:cNvPr id="39" name="TextBox 38"/>
          <p:cNvSpPr txBox="1"/>
          <p:nvPr/>
        </p:nvSpPr>
        <p:spPr>
          <a:xfrm>
            <a:off x="5731266" y="2371046"/>
            <a:ext cx="1603171" cy="646331"/>
          </a:xfrm>
          <a:prstGeom prst="rect">
            <a:avLst/>
          </a:prstGeom>
          <a:noFill/>
        </p:spPr>
        <p:txBody>
          <a:bodyPr wrap="square" rtlCol="0">
            <a:spAutoFit/>
          </a:bodyPr>
          <a:lstStyle/>
          <a:p>
            <a:r>
              <a:rPr lang="en-GB" dirty="0" smtClean="0"/>
              <a:t>BUTTERFLY </a:t>
            </a:r>
          </a:p>
          <a:p>
            <a:r>
              <a:rPr lang="en-GB" dirty="0" smtClean="0"/>
              <a:t>Machine</a:t>
            </a:r>
            <a:endParaRPr lang="en-GB" dirty="0"/>
          </a:p>
        </p:txBody>
      </p:sp>
      <p:sp>
        <p:nvSpPr>
          <p:cNvPr id="40" name="TextBox 39"/>
          <p:cNvSpPr txBox="1"/>
          <p:nvPr/>
        </p:nvSpPr>
        <p:spPr>
          <a:xfrm>
            <a:off x="5786020" y="4598201"/>
            <a:ext cx="1603171" cy="646331"/>
          </a:xfrm>
          <a:prstGeom prst="rect">
            <a:avLst/>
          </a:prstGeom>
          <a:noFill/>
        </p:spPr>
        <p:txBody>
          <a:bodyPr wrap="square" rtlCol="0">
            <a:spAutoFit/>
          </a:bodyPr>
          <a:lstStyle/>
          <a:p>
            <a:r>
              <a:rPr lang="en-GB" dirty="0" smtClean="0"/>
              <a:t>ZEBRA </a:t>
            </a:r>
          </a:p>
          <a:p>
            <a:r>
              <a:rPr lang="en-GB" dirty="0" smtClean="0"/>
              <a:t>Machine</a:t>
            </a:r>
            <a:endParaRPr lang="en-GB" dirty="0"/>
          </a:p>
        </p:txBody>
      </p:sp>
      <p:sp>
        <p:nvSpPr>
          <p:cNvPr id="41" name="TextBox 40"/>
          <p:cNvSpPr txBox="1"/>
          <p:nvPr/>
        </p:nvSpPr>
        <p:spPr>
          <a:xfrm>
            <a:off x="7485233" y="4620196"/>
            <a:ext cx="1603171" cy="646331"/>
          </a:xfrm>
          <a:prstGeom prst="rect">
            <a:avLst/>
          </a:prstGeom>
          <a:noFill/>
        </p:spPr>
        <p:txBody>
          <a:bodyPr wrap="square" rtlCol="0">
            <a:spAutoFit/>
          </a:bodyPr>
          <a:lstStyle/>
          <a:p>
            <a:r>
              <a:rPr lang="en-GB" dirty="0" smtClean="0"/>
              <a:t>PEPPER </a:t>
            </a:r>
          </a:p>
          <a:p>
            <a:r>
              <a:rPr lang="en-GB" dirty="0" smtClean="0"/>
              <a:t>Machine</a:t>
            </a:r>
            <a:endParaRPr lang="en-GB" dirty="0"/>
          </a:p>
        </p:txBody>
      </p:sp>
      <p:sp>
        <p:nvSpPr>
          <p:cNvPr id="7" name="Rectangle 6"/>
          <p:cNvSpPr/>
          <p:nvPr/>
        </p:nvSpPr>
        <p:spPr>
          <a:xfrm>
            <a:off x="5638290" y="1933126"/>
            <a:ext cx="1805687" cy="369332"/>
          </a:xfrm>
          <a:prstGeom prst="rect">
            <a:avLst/>
          </a:prstGeom>
        </p:spPr>
        <p:txBody>
          <a:bodyPr wrap="none">
            <a:spAutoFit/>
          </a:bodyPr>
          <a:lstStyle/>
          <a:p>
            <a:r>
              <a:rPr lang="en-GB" b="1" dirty="0" smtClean="0"/>
              <a:t>SLOT MACHINES</a:t>
            </a:r>
            <a:r>
              <a:rPr lang="en-GB" dirty="0" smtClean="0"/>
              <a:t>:</a:t>
            </a:r>
            <a:endParaRPr lang="en-GB" dirty="0"/>
          </a:p>
        </p:txBody>
      </p:sp>
      <p:sp>
        <p:nvSpPr>
          <p:cNvPr id="42" name="Rectangle 41"/>
          <p:cNvSpPr/>
          <p:nvPr/>
        </p:nvSpPr>
        <p:spPr>
          <a:xfrm>
            <a:off x="5415189" y="271679"/>
            <a:ext cx="1428661" cy="369332"/>
          </a:xfrm>
          <a:prstGeom prst="rect">
            <a:avLst/>
          </a:prstGeom>
        </p:spPr>
        <p:txBody>
          <a:bodyPr wrap="none">
            <a:spAutoFit/>
          </a:bodyPr>
          <a:lstStyle/>
          <a:p>
            <a:r>
              <a:rPr lang="en-GB" b="1" dirty="0" smtClean="0"/>
              <a:t>BANKNOTES</a:t>
            </a:r>
            <a:r>
              <a:rPr lang="en-GB" dirty="0" smtClean="0"/>
              <a:t>:</a:t>
            </a:r>
            <a:endParaRPr lang="en-GB" dirty="0"/>
          </a:p>
        </p:txBody>
      </p:sp>
      <p:pic>
        <p:nvPicPr>
          <p:cNvPr id="30" name="Picture 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24706" y="928496"/>
            <a:ext cx="684000" cy="684000"/>
          </a:xfrm>
          <a:prstGeom prst="rect">
            <a:avLst/>
          </a:prstGeom>
        </p:spPr>
      </p:pic>
    </p:spTree>
    <p:extLst>
      <p:ext uri="{BB962C8B-B14F-4D97-AF65-F5344CB8AC3E}">
        <p14:creationId xmlns:p14="http://schemas.microsoft.com/office/powerpoint/2010/main" val="2694265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16143"/>
            <a:ext cx="4793669" cy="4625714"/>
          </a:xfrm>
        </p:spPr>
        <p:txBody>
          <a:bodyPr>
            <a:normAutofit lnSpcReduction="10000"/>
          </a:bodyPr>
          <a:lstStyle/>
          <a:p>
            <a:r>
              <a:rPr lang="en-US" sz="2400" dirty="0"/>
              <a:t>In the first task, the casino you will visit uses </a:t>
            </a:r>
            <a:r>
              <a:rPr lang="en-US" sz="2400" b="1" dirty="0"/>
              <a:t>two</a:t>
            </a:r>
            <a:r>
              <a:rPr lang="en-US" sz="2400" dirty="0"/>
              <a:t> types of </a:t>
            </a:r>
            <a:r>
              <a:rPr lang="en-US" sz="2400" b="1" dirty="0" smtClean="0"/>
              <a:t>banknotes</a:t>
            </a:r>
            <a:r>
              <a:rPr lang="en-US" sz="2400" dirty="0" smtClean="0"/>
              <a:t> </a:t>
            </a:r>
            <a:r>
              <a:rPr lang="en-US" sz="2400" dirty="0"/>
              <a:t>(shown </a:t>
            </a:r>
            <a:r>
              <a:rPr lang="en-US" sz="2400" dirty="0" smtClean="0"/>
              <a:t>on the right).</a:t>
            </a:r>
            <a:endParaRPr lang="en-US" sz="2400" dirty="0"/>
          </a:p>
          <a:p>
            <a:r>
              <a:rPr lang="en-US" sz="2400" dirty="0"/>
              <a:t>Collecting one of these </a:t>
            </a:r>
            <a:r>
              <a:rPr lang="en-US" sz="2400" b="1" dirty="0" smtClean="0"/>
              <a:t>banknotes</a:t>
            </a:r>
            <a:r>
              <a:rPr lang="en-US" sz="2400" dirty="0" smtClean="0"/>
              <a:t> </a:t>
            </a:r>
            <a:r>
              <a:rPr lang="en-US" sz="2400" dirty="0"/>
              <a:t>on a given game will </a:t>
            </a:r>
            <a:r>
              <a:rPr lang="en-US" sz="2400" dirty="0" smtClean="0"/>
              <a:t>cause </a:t>
            </a:r>
            <a:r>
              <a:rPr lang="en-US" sz="2400" dirty="0"/>
              <a:t>you to either </a:t>
            </a:r>
            <a:r>
              <a:rPr lang="en-US" sz="2400" b="1" dirty="0"/>
              <a:t>gain or lose </a:t>
            </a:r>
            <a:r>
              <a:rPr lang="en-US" sz="2400" b="1" dirty="0" smtClean="0"/>
              <a:t>points </a:t>
            </a:r>
            <a:r>
              <a:rPr lang="en-US" sz="2400" dirty="0" smtClean="0"/>
              <a:t>(the point value will displayed instead of “XX”</a:t>
            </a:r>
            <a:r>
              <a:rPr lang="en-US" sz="2400" b="1" dirty="0" smtClean="0"/>
              <a:t>).</a:t>
            </a:r>
            <a:endParaRPr lang="en-US" sz="2400" b="1" dirty="0" smtClean="0"/>
          </a:p>
          <a:p>
            <a:r>
              <a:rPr lang="en-US" sz="2400" dirty="0" smtClean="0"/>
              <a:t>The casino also has </a:t>
            </a:r>
            <a:r>
              <a:rPr lang="en-US" sz="2400" b="1" dirty="0" smtClean="0"/>
              <a:t>four</a:t>
            </a:r>
            <a:r>
              <a:rPr lang="en-US" sz="2400" dirty="0" smtClean="0"/>
              <a:t> types of </a:t>
            </a:r>
            <a:r>
              <a:rPr lang="en-US" sz="2400" b="1" dirty="0" smtClean="0"/>
              <a:t>slot machines</a:t>
            </a:r>
            <a:r>
              <a:rPr lang="en-US" sz="2400" dirty="0" smtClean="0"/>
              <a:t>.</a:t>
            </a:r>
          </a:p>
          <a:p>
            <a:r>
              <a:rPr lang="en-US" sz="2400" dirty="0" smtClean="0"/>
              <a:t>When you play a slot machine you will get one of the two banknotes.</a:t>
            </a:r>
          </a:p>
          <a:p>
            <a:pPr marL="0" indent="0">
              <a:buNone/>
            </a:pPr>
            <a:endParaRPr lang="en-US" sz="2400" dirty="0" smtClean="0"/>
          </a:p>
        </p:txBody>
      </p:sp>
      <p:sp>
        <p:nvSpPr>
          <p:cNvPr id="2" name="Rectangle 1"/>
          <p:cNvSpPr/>
          <p:nvPr/>
        </p:nvSpPr>
        <p:spPr>
          <a:xfrm>
            <a:off x="5701613" y="85171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Rectangle 13"/>
          <p:cNvSpPr/>
          <p:nvPr/>
        </p:nvSpPr>
        <p:spPr>
          <a:xfrm>
            <a:off x="7534869" y="90799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0" name="TextBox 19"/>
          <p:cNvSpPr txBox="1"/>
          <p:nvPr/>
        </p:nvSpPr>
        <p:spPr>
          <a:xfrm>
            <a:off x="6588476" y="1080247"/>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22" name="TextBox 21"/>
          <p:cNvSpPr txBox="1"/>
          <p:nvPr/>
        </p:nvSpPr>
        <p:spPr>
          <a:xfrm>
            <a:off x="8394770" y="1143050"/>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23" name="TextBox 22"/>
          <p:cNvSpPr txBox="1"/>
          <p:nvPr/>
        </p:nvSpPr>
        <p:spPr>
          <a:xfrm>
            <a:off x="5511064" y="498549"/>
            <a:ext cx="2602351" cy="369332"/>
          </a:xfrm>
          <a:prstGeom prst="rect">
            <a:avLst/>
          </a:prstGeom>
          <a:noFill/>
        </p:spPr>
        <p:txBody>
          <a:bodyPr wrap="square" rtlCol="0">
            <a:spAutoFit/>
          </a:bodyPr>
          <a:lstStyle/>
          <a:p>
            <a:r>
              <a:rPr lang="en-GB" dirty="0" smtClean="0"/>
              <a:t>SCISSORS Banknote</a:t>
            </a:r>
            <a:endParaRPr lang="en-GB" dirty="0"/>
          </a:p>
        </p:txBody>
      </p:sp>
      <p:sp>
        <p:nvSpPr>
          <p:cNvPr id="24" name="TextBox 23"/>
          <p:cNvSpPr txBox="1"/>
          <p:nvPr/>
        </p:nvSpPr>
        <p:spPr>
          <a:xfrm>
            <a:off x="7409247" y="537539"/>
            <a:ext cx="1850065" cy="369332"/>
          </a:xfrm>
          <a:prstGeom prst="rect">
            <a:avLst/>
          </a:prstGeom>
          <a:noFill/>
        </p:spPr>
        <p:txBody>
          <a:bodyPr wrap="square" rtlCol="0">
            <a:spAutoFit/>
          </a:bodyPr>
          <a:lstStyle/>
          <a:p>
            <a:r>
              <a:rPr lang="en-GB" dirty="0" smtClean="0"/>
              <a:t>GIRL Banknote</a:t>
            </a:r>
            <a:endParaRPr lang="en-GB" dirty="0"/>
          </a:p>
        </p:txBody>
      </p:sp>
      <p:sp>
        <p:nvSpPr>
          <p:cNvPr id="27" name="Rectangle 26"/>
          <p:cNvSpPr/>
          <p:nvPr/>
        </p:nvSpPr>
        <p:spPr>
          <a:xfrm>
            <a:off x="7461630" y="524453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3705" y="5429284"/>
            <a:ext cx="1082913" cy="1082913"/>
          </a:xfrm>
          <a:prstGeom prst="rect">
            <a:avLst/>
          </a:prstGeom>
        </p:spPr>
      </p:pic>
      <p:sp>
        <p:nvSpPr>
          <p:cNvPr id="29" name="Rectangle 28"/>
          <p:cNvSpPr/>
          <p:nvPr/>
        </p:nvSpPr>
        <p:spPr>
          <a:xfrm>
            <a:off x="5740863" y="3021024"/>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2735" y="3210691"/>
            <a:ext cx="1080000" cy="1080000"/>
          </a:xfrm>
          <a:prstGeom prst="rect">
            <a:avLst/>
          </a:prstGeom>
        </p:spPr>
      </p:pic>
      <p:sp>
        <p:nvSpPr>
          <p:cNvPr id="32" name="Rectangle 31"/>
          <p:cNvSpPr/>
          <p:nvPr/>
        </p:nvSpPr>
        <p:spPr>
          <a:xfrm>
            <a:off x="7530019" y="3084740"/>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4" name="Picture 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13713" y="3295022"/>
            <a:ext cx="1080000" cy="1080000"/>
          </a:xfrm>
          <a:prstGeom prst="rect">
            <a:avLst/>
          </a:prstGeom>
        </p:spPr>
      </p:pic>
      <p:sp>
        <p:nvSpPr>
          <p:cNvPr id="35" name="Rectangle 34"/>
          <p:cNvSpPr/>
          <p:nvPr/>
        </p:nvSpPr>
        <p:spPr>
          <a:xfrm>
            <a:off x="5806951" y="525977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7" name="Picture 3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86951" y="5484222"/>
            <a:ext cx="1080000" cy="1080000"/>
          </a:xfrm>
          <a:prstGeom prst="rect">
            <a:avLst/>
          </a:prstGeom>
        </p:spPr>
      </p:pic>
      <p:sp>
        <p:nvSpPr>
          <p:cNvPr id="38" name="TextBox 37"/>
          <p:cNvSpPr txBox="1"/>
          <p:nvPr/>
        </p:nvSpPr>
        <p:spPr>
          <a:xfrm>
            <a:off x="7530019" y="2455188"/>
            <a:ext cx="1603171" cy="646331"/>
          </a:xfrm>
          <a:prstGeom prst="rect">
            <a:avLst/>
          </a:prstGeom>
          <a:noFill/>
        </p:spPr>
        <p:txBody>
          <a:bodyPr wrap="square" rtlCol="0">
            <a:spAutoFit/>
          </a:bodyPr>
          <a:lstStyle/>
          <a:p>
            <a:r>
              <a:rPr lang="en-GB" dirty="0" smtClean="0"/>
              <a:t>HAND </a:t>
            </a:r>
          </a:p>
          <a:p>
            <a:r>
              <a:rPr lang="en-GB" dirty="0" smtClean="0"/>
              <a:t>Machine</a:t>
            </a:r>
            <a:endParaRPr lang="en-GB" dirty="0"/>
          </a:p>
        </p:txBody>
      </p:sp>
      <p:sp>
        <p:nvSpPr>
          <p:cNvPr id="39" name="TextBox 38"/>
          <p:cNvSpPr txBox="1"/>
          <p:nvPr/>
        </p:nvSpPr>
        <p:spPr>
          <a:xfrm>
            <a:off x="5731266" y="2371046"/>
            <a:ext cx="1603171" cy="646331"/>
          </a:xfrm>
          <a:prstGeom prst="rect">
            <a:avLst/>
          </a:prstGeom>
          <a:noFill/>
        </p:spPr>
        <p:txBody>
          <a:bodyPr wrap="square" rtlCol="0">
            <a:spAutoFit/>
          </a:bodyPr>
          <a:lstStyle/>
          <a:p>
            <a:r>
              <a:rPr lang="en-GB" dirty="0" smtClean="0"/>
              <a:t>BUTTERFLY </a:t>
            </a:r>
          </a:p>
          <a:p>
            <a:r>
              <a:rPr lang="en-GB" dirty="0" smtClean="0"/>
              <a:t>Machine</a:t>
            </a:r>
            <a:endParaRPr lang="en-GB" dirty="0"/>
          </a:p>
        </p:txBody>
      </p:sp>
      <p:sp>
        <p:nvSpPr>
          <p:cNvPr id="40" name="TextBox 39"/>
          <p:cNvSpPr txBox="1"/>
          <p:nvPr/>
        </p:nvSpPr>
        <p:spPr>
          <a:xfrm>
            <a:off x="5786020" y="4598201"/>
            <a:ext cx="1603171" cy="646331"/>
          </a:xfrm>
          <a:prstGeom prst="rect">
            <a:avLst/>
          </a:prstGeom>
          <a:noFill/>
        </p:spPr>
        <p:txBody>
          <a:bodyPr wrap="square" rtlCol="0">
            <a:spAutoFit/>
          </a:bodyPr>
          <a:lstStyle/>
          <a:p>
            <a:r>
              <a:rPr lang="en-GB" dirty="0" smtClean="0"/>
              <a:t>ZEBRA </a:t>
            </a:r>
          </a:p>
          <a:p>
            <a:r>
              <a:rPr lang="en-GB" dirty="0" smtClean="0"/>
              <a:t>Machine</a:t>
            </a:r>
            <a:endParaRPr lang="en-GB" dirty="0"/>
          </a:p>
        </p:txBody>
      </p:sp>
      <p:sp>
        <p:nvSpPr>
          <p:cNvPr id="41" name="TextBox 40"/>
          <p:cNvSpPr txBox="1"/>
          <p:nvPr/>
        </p:nvSpPr>
        <p:spPr>
          <a:xfrm>
            <a:off x="7485233" y="4620196"/>
            <a:ext cx="1603171" cy="646331"/>
          </a:xfrm>
          <a:prstGeom prst="rect">
            <a:avLst/>
          </a:prstGeom>
          <a:noFill/>
        </p:spPr>
        <p:txBody>
          <a:bodyPr wrap="square" rtlCol="0">
            <a:spAutoFit/>
          </a:bodyPr>
          <a:lstStyle/>
          <a:p>
            <a:r>
              <a:rPr lang="en-GB" dirty="0" smtClean="0"/>
              <a:t>PEPPER </a:t>
            </a:r>
          </a:p>
          <a:p>
            <a:r>
              <a:rPr lang="en-GB" dirty="0" smtClean="0"/>
              <a:t>Machine</a:t>
            </a:r>
            <a:endParaRPr lang="en-GB" dirty="0"/>
          </a:p>
        </p:txBody>
      </p:sp>
      <p:sp>
        <p:nvSpPr>
          <p:cNvPr id="7" name="Rectangle 6"/>
          <p:cNvSpPr/>
          <p:nvPr/>
        </p:nvSpPr>
        <p:spPr>
          <a:xfrm>
            <a:off x="5638290" y="1933126"/>
            <a:ext cx="1805687" cy="369332"/>
          </a:xfrm>
          <a:prstGeom prst="rect">
            <a:avLst/>
          </a:prstGeom>
        </p:spPr>
        <p:txBody>
          <a:bodyPr wrap="none">
            <a:spAutoFit/>
          </a:bodyPr>
          <a:lstStyle/>
          <a:p>
            <a:r>
              <a:rPr lang="en-GB" b="1" dirty="0" smtClean="0"/>
              <a:t>SLOT MACHINES</a:t>
            </a:r>
            <a:r>
              <a:rPr lang="en-GB" dirty="0" smtClean="0"/>
              <a:t>:</a:t>
            </a:r>
            <a:endParaRPr lang="en-GB" dirty="0"/>
          </a:p>
        </p:txBody>
      </p:sp>
      <p:sp>
        <p:nvSpPr>
          <p:cNvPr id="42" name="Rectangle 41"/>
          <p:cNvSpPr/>
          <p:nvPr/>
        </p:nvSpPr>
        <p:spPr>
          <a:xfrm>
            <a:off x="5415189" y="243543"/>
            <a:ext cx="1428661" cy="369332"/>
          </a:xfrm>
          <a:prstGeom prst="rect">
            <a:avLst/>
          </a:prstGeom>
        </p:spPr>
        <p:txBody>
          <a:bodyPr wrap="none">
            <a:spAutoFit/>
          </a:bodyPr>
          <a:lstStyle/>
          <a:p>
            <a:r>
              <a:rPr lang="en-GB" b="1" dirty="0" smtClean="0"/>
              <a:t>BANKNOTES</a:t>
            </a:r>
            <a:r>
              <a:rPr lang="en-GB" dirty="0" smtClean="0"/>
              <a:t>:</a:t>
            </a:r>
            <a:endParaRPr lang="en-GB" dirty="0"/>
          </a:p>
        </p:txBody>
      </p:sp>
      <p:pic>
        <p:nvPicPr>
          <p:cNvPr id="30" name="Picture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24706" y="928496"/>
            <a:ext cx="684000" cy="684000"/>
          </a:xfrm>
          <a:prstGeom prst="rect">
            <a:avLst/>
          </a:prstGeom>
        </p:spPr>
      </p:pic>
      <p:pic>
        <p:nvPicPr>
          <p:cNvPr id="25" name="Picture 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36600" y="958039"/>
            <a:ext cx="684000" cy="684000"/>
          </a:xfrm>
          <a:prstGeom prst="rect">
            <a:avLst/>
          </a:prstGeom>
        </p:spPr>
      </p:pic>
    </p:spTree>
    <p:extLst>
      <p:ext uri="{BB962C8B-B14F-4D97-AF65-F5344CB8AC3E}">
        <p14:creationId xmlns:p14="http://schemas.microsoft.com/office/powerpoint/2010/main" val="29961146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22283"/>
            <a:ext cx="5305487" cy="6810037"/>
          </a:xfrm>
        </p:spPr>
        <p:txBody>
          <a:bodyPr>
            <a:noAutofit/>
          </a:bodyPr>
          <a:lstStyle/>
          <a:p>
            <a:r>
              <a:rPr lang="en-US" sz="2400" dirty="0" smtClean="0"/>
              <a:t>Each </a:t>
            </a:r>
            <a:r>
              <a:rPr lang="en-US" sz="2400" dirty="0"/>
              <a:t>slot machine can </a:t>
            </a:r>
            <a:r>
              <a:rPr lang="en-US" sz="2400" dirty="0" smtClean="0"/>
              <a:t>lead to </a:t>
            </a:r>
            <a:r>
              <a:rPr lang="en-US" sz="2400" dirty="0"/>
              <a:t>either of the two banknotes, however, the </a:t>
            </a:r>
            <a:r>
              <a:rPr lang="en-US" sz="2400" b="1" dirty="0"/>
              <a:t>chances </a:t>
            </a:r>
            <a:r>
              <a:rPr lang="en-US" sz="2400" dirty="0"/>
              <a:t>that a given </a:t>
            </a:r>
            <a:r>
              <a:rPr lang="en-US" sz="2400" b="1" dirty="0" smtClean="0"/>
              <a:t>slot-machine</a:t>
            </a:r>
            <a:r>
              <a:rPr lang="en-US" sz="2400" dirty="0" smtClean="0"/>
              <a:t> </a:t>
            </a:r>
            <a:r>
              <a:rPr lang="en-US" sz="2400" dirty="0"/>
              <a:t>provides a given </a:t>
            </a:r>
            <a:r>
              <a:rPr lang="en-US" sz="2400" b="1" dirty="0" smtClean="0"/>
              <a:t>bank</a:t>
            </a:r>
            <a:r>
              <a:rPr lang="en-US" sz="2400" b="1" dirty="0"/>
              <a:t>n</a:t>
            </a:r>
            <a:r>
              <a:rPr lang="en-US" sz="2400" b="1" dirty="0" smtClean="0"/>
              <a:t>ote</a:t>
            </a:r>
            <a:r>
              <a:rPr lang="en-US" sz="2400" dirty="0" smtClean="0"/>
              <a:t> are different </a:t>
            </a:r>
            <a:r>
              <a:rPr lang="en-US" sz="2400" dirty="0"/>
              <a:t>for the different slot machines</a:t>
            </a:r>
            <a:r>
              <a:rPr lang="en-US" sz="2400" dirty="0" smtClean="0"/>
              <a:t>.</a:t>
            </a:r>
            <a:endParaRPr lang="en-US" sz="2400" dirty="0" smtClean="0"/>
          </a:p>
          <a:p>
            <a:r>
              <a:rPr lang="en-US" sz="2400" dirty="0" smtClean="0"/>
              <a:t>Making </a:t>
            </a:r>
            <a:r>
              <a:rPr lang="en-US" sz="2400" dirty="0"/>
              <a:t>good decisions in the task will require </a:t>
            </a:r>
            <a:r>
              <a:rPr lang="en-US" sz="2400" b="1" dirty="0"/>
              <a:t>learning from your experience </a:t>
            </a:r>
            <a:r>
              <a:rPr lang="en-US" sz="2400" dirty="0"/>
              <a:t>the chances that each slot machine tends to produce either banknote. </a:t>
            </a:r>
          </a:p>
          <a:p>
            <a:r>
              <a:rPr lang="en-US" sz="2400" dirty="0"/>
              <a:t>The chances that a given slot machine provides a given banknote will </a:t>
            </a:r>
            <a:r>
              <a:rPr lang="en-US" sz="2400" b="1" dirty="0"/>
              <a:t>not</a:t>
            </a:r>
            <a:r>
              <a:rPr lang="en-US" sz="2400" dirty="0"/>
              <a:t> </a:t>
            </a:r>
            <a:r>
              <a:rPr lang="en-US" sz="2400" b="1" dirty="0"/>
              <a:t>change</a:t>
            </a:r>
            <a:r>
              <a:rPr lang="en-US" sz="2400" dirty="0"/>
              <a:t> over the course of the </a:t>
            </a:r>
            <a:r>
              <a:rPr lang="en-US" sz="2400" dirty="0" smtClean="0"/>
              <a:t>experiment and will be the same for each task.</a:t>
            </a:r>
            <a:endParaRPr lang="en-US" sz="2400" dirty="0"/>
          </a:p>
          <a:p>
            <a:endParaRPr lang="en-US" sz="2400" dirty="0"/>
          </a:p>
        </p:txBody>
      </p:sp>
      <p:sp>
        <p:nvSpPr>
          <p:cNvPr id="4" name="Rectangle 3"/>
          <p:cNvSpPr/>
          <p:nvPr/>
        </p:nvSpPr>
        <p:spPr>
          <a:xfrm>
            <a:off x="6771052" y="3601737"/>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2924" y="3791404"/>
            <a:ext cx="1080000" cy="1080000"/>
          </a:xfrm>
          <a:prstGeom prst="rect">
            <a:avLst/>
          </a:prstGeom>
        </p:spPr>
      </p:pic>
      <p:cxnSp>
        <p:nvCxnSpPr>
          <p:cNvPr id="6" name="Straight Arrow Connector 5"/>
          <p:cNvCxnSpPr/>
          <p:nvPr/>
        </p:nvCxnSpPr>
        <p:spPr>
          <a:xfrm flipH="1">
            <a:off x="6627504" y="5092407"/>
            <a:ext cx="731520" cy="5908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7707864" y="5092850"/>
            <a:ext cx="730800" cy="590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6495434" y="5111697"/>
            <a:ext cx="292068" cy="369332"/>
          </a:xfrm>
          <a:prstGeom prst="rect">
            <a:avLst/>
          </a:prstGeom>
        </p:spPr>
        <p:txBody>
          <a:bodyPr wrap="none">
            <a:spAutoFit/>
          </a:bodyPr>
          <a:lstStyle/>
          <a:p>
            <a:r>
              <a:rPr lang="en-US" dirty="0" smtClean="0"/>
              <a:t>?</a:t>
            </a:r>
            <a:endParaRPr lang="en-GB" dirty="0"/>
          </a:p>
        </p:txBody>
      </p:sp>
      <p:sp>
        <p:nvSpPr>
          <p:cNvPr id="12" name="Rectangle 11"/>
          <p:cNvSpPr/>
          <p:nvPr/>
        </p:nvSpPr>
        <p:spPr>
          <a:xfrm>
            <a:off x="8172272" y="5111697"/>
            <a:ext cx="292068" cy="369332"/>
          </a:xfrm>
          <a:prstGeom prst="rect">
            <a:avLst/>
          </a:prstGeom>
        </p:spPr>
        <p:txBody>
          <a:bodyPr wrap="none">
            <a:spAutoFit/>
          </a:bodyPr>
          <a:lstStyle/>
          <a:p>
            <a:r>
              <a:rPr lang="en-US" dirty="0" smtClean="0"/>
              <a:t>?</a:t>
            </a:r>
            <a:endParaRPr lang="en-GB" dirty="0"/>
          </a:p>
        </p:txBody>
      </p:sp>
      <p:sp>
        <p:nvSpPr>
          <p:cNvPr id="13" name="Rectangle 12"/>
          <p:cNvSpPr/>
          <p:nvPr/>
        </p:nvSpPr>
        <p:spPr>
          <a:xfrm>
            <a:off x="5682945" y="5839305"/>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Box 13"/>
          <p:cNvSpPr txBox="1"/>
          <p:nvPr/>
        </p:nvSpPr>
        <p:spPr>
          <a:xfrm>
            <a:off x="6569808" y="6110037"/>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6" name="Rectangle 15"/>
          <p:cNvSpPr/>
          <p:nvPr/>
        </p:nvSpPr>
        <p:spPr>
          <a:xfrm>
            <a:off x="7570732" y="583789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TextBox 16"/>
          <p:cNvSpPr txBox="1"/>
          <p:nvPr/>
        </p:nvSpPr>
        <p:spPr>
          <a:xfrm>
            <a:off x="8430633" y="6072958"/>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72463" y="5930150"/>
            <a:ext cx="684000" cy="684000"/>
          </a:xfrm>
          <a:prstGeom prst="rect">
            <a:avLst/>
          </a:prstGeom>
        </p:spPr>
      </p:pic>
      <p:sp>
        <p:nvSpPr>
          <p:cNvPr id="19" name="Rectangle 18"/>
          <p:cNvSpPr/>
          <p:nvPr/>
        </p:nvSpPr>
        <p:spPr>
          <a:xfrm>
            <a:off x="6682185" y="161538"/>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84260" y="346290"/>
            <a:ext cx="1082913" cy="1082913"/>
          </a:xfrm>
          <a:prstGeom prst="rect">
            <a:avLst/>
          </a:prstGeom>
        </p:spPr>
      </p:pic>
      <p:cxnSp>
        <p:nvCxnSpPr>
          <p:cNvPr id="21" name="Straight Arrow Connector 20"/>
          <p:cNvCxnSpPr/>
          <p:nvPr/>
        </p:nvCxnSpPr>
        <p:spPr>
          <a:xfrm flipH="1">
            <a:off x="6472692" y="1714407"/>
            <a:ext cx="731520" cy="590843"/>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7553052" y="1714850"/>
            <a:ext cx="730800" cy="590400"/>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6453164" y="1705562"/>
            <a:ext cx="292068" cy="369332"/>
          </a:xfrm>
          <a:prstGeom prst="rect">
            <a:avLst/>
          </a:prstGeom>
        </p:spPr>
        <p:txBody>
          <a:bodyPr wrap="none">
            <a:spAutoFit/>
          </a:bodyPr>
          <a:lstStyle/>
          <a:p>
            <a:r>
              <a:rPr lang="en-US" dirty="0" smtClean="0"/>
              <a:t>?</a:t>
            </a:r>
            <a:endParaRPr lang="en-GB" dirty="0"/>
          </a:p>
        </p:txBody>
      </p:sp>
      <p:sp>
        <p:nvSpPr>
          <p:cNvPr id="24" name="Rectangle 23"/>
          <p:cNvSpPr/>
          <p:nvPr/>
        </p:nvSpPr>
        <p:spPr>
          <a:xfrm>
            <a:off x="7947120" y="1719629"/>
            <a:ext cx="292068" cy="369332"/>
          </a:xfrm>
          <a:prstGeom prst="rect">
            <a:avLst/>
          </a:prstGeom>
        </p:spPr>
        <p:txBody>
          <a:bodyPr wrap="none">
            <a:spAutoFit/>
          </a:bodyPr>
          <a:lstStyle/>
          <a:p>
            <a:r>
              <a:rPr lang="en-US" dirty="0" smtClean="0"/>
              <a:t>?</a:t>
            </a:r>
            <a:endParaRPr lang="en-GB" dirty="0"/>
          </a:p>
        </p:txBody>
      </p:sp>
      <p:sp>
        <p:nvSpPr>
          <p:cNvPr id="29" name="Rectangle 28"/>
          <p:cNvSpPr/>
          <p:nvPr/>
        </p:nvSpPr>
        <p:spPr>
          <a:xfrm>
            <a:off x="5991700" y="241926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0" name="TextBox 29"/>
          <p:cNvSpPr txBox="1"/>
          <p:nvPr/>
        </p:nvSpPr>
        <p:spPr>
          <a:xfrm>
            <a:off x="6878563" y="2690000"/>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34" name="Rectangle 33"/>
          <p:cNvSpPr/>
          <p:nvPr/>
        </p:nvSpPr>
        <p:spPr>
          <a:xfrm>
            <a:off x="7653398" y="2422314"/>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5" name="TextBox 34"/>
          <p:cNvSpPr txBox="1"/>
          <p:nvPr/>
        </p:nvSpPr>
        <p:spPr>
          <a:xfrm>
            <a:off x="8563665" y="2637122"/>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91427" y="2494314"/>
            <a:ext cx="684000" cy="684000"/>
          </a:xfrm>
          <a:prstGeom prst="rect">
            <a:avLst/>
          </a:prstGeom>
        </p:spPr>
      </p:pic>
      <p:pic>
        <p:nvPicPr>
          <p:cNvPr id="37" name="Picture 3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03502" y="2494314"/>
            <a:ext cx="684000" cy="684000"/>
          </a:xfrm>
          <a:prstGeom prst="rect">
            <a:avLst/>
          </a:prstGeom>
        </p:spPr>
      </p:pic>
      <p:pic>
        <p:nvPicPr>
          <p:cNvPr id="38" name="Picture 3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07312" y="5909898"/>
            <a:ext cx="684000" cy="684000"/>
          </a:xfrm>
          <a:prstGeom prst="rect">
            <a:avLst/>
          </a:prstGeom>
        </p:spPr>
      </p:pic>
    </p:spTree>
    <p:extLst>
      <p:ext uri="{BB962C8B-B14F-4D97-AF65-F5344CB8AC3E}">
        <p14:creationId xmlns:p14="http://schemas.microsoft.com/office/powerpoint/2010/main" val="34732479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22283"/>
            <a:ext cx="5305487" cy="5803881"/>
          </a:xfrm>
        </p:spPr>
        <p:txBody>
          <a:bodyPr>
            <a:noAutofit/>
          </a:bodyPr>
          <a:lstStyle/>
          <a:p>
            <a:r>
              <a:rPr lang="en-US" sz="2400" dirty="0" smtClean="0"/>
              <a:t>Each </a:t>
            </a:r>
            <a:r>
              <a:rPr lang="en-US" sz="2400" dirty="0"/>
              <a:t>slot machine can </a:t>
            </a:r>
            <a:r>
              <a:rPr lang="en-US" sz="2400" dirty="0" smtClean="0"/>
              <a:t>lead to </a:t>
            </a:r>
            <a:r>
              <a:rPr lang="en-US" sz="2400" dirty="0"/>
              <a:t>either of the two banknotes, however, the </a:t>
            </a:r>
            <a:r>
              <a:rPr lang="en-US" sz="2400" b="1" dirty="0"/>
              <a:t>chances </a:t>
            </a:r>
            <a:r>
              <a:rPr lang="en-US" sz="2400" dirty="0"/>
              <a:t>that a given </a:t>
            </a:r>
            <a:r>
              <a:rPr lang="en-US" sz="2400" b="1" dirty="0" smtClean="0"/>
              <a:t>slot-machine</a:t>
            </a:r>
            <a:r>
              <a:rPr lang="en-US" sz="2400" dirty="0" smtClean="0"/>
              <a:t> </a:t>
            </a:r>
            <a:r>
              <a:rPr lang="en-US" sz="2400" dirty="0"/>
              <a:t>provides a given </a:t>
            </a:r>
            <a:r>
              <a:rPr lang="en-US" sz="2400" b="1" dirty="0" smtClean="0"/>
              <a:t>bank</a:t>
            </a:r>
            <a:r>
              <a:rPr lang="en-US" sz="2400" b="1" dirty="0"/>
              <a:t>n</a:t>
            </a:r>
            <a:r>
              <a:rPr lang="en-US" sz="2400" b="1" dirty="0" smtClean="0"/>
              <a:t>ote</a:t>
            </a:r>
            <a:r>
              <a:rPr lang="en-US" sz="2400" dirty="0" smtClean="0"/>
              <a:t> are different </a:t>
            </a:r>
            <a:r>
              <a:rPr lang="en-US" sz="2400" dirty="0"/>
              <a:t>for the different slot machines</a:t>
            </a:r>
            <a:r>
              <a:rPr lang="en-US" sz="2400" dirty="0" smtClean="0"/>
              <a:t>.</a:t>
            </a:r>
            <a:endParaRPr lang="en-US" sz="2400" dirty="0" smtClean="0"/>
          </a:p>
          <a:p>
            <a:r>
              <a:rPr lang="en-US" sz="2400" dirty="0" smtClean="0"/>
              <a:t>Making </a:t>
            </a:r>
            <a:r>
              <a:rPr lang="en-US" sz="2400" dirty="0"/>
              <a:t>good decisions in the task will require </a:t>
            </a:r>
            <a:r>
              <a:rPr lang="en-US" sz="2400" b="1" dirty="0"/>
              <a:t>learning from your experience </a:t>
            </a:r>
            <a:r>
              <a:rPr lang="en-US" sz="2400" dirty="0"/>
              <a:t>the chances that each slot machine tends to produce either banknote. </a:t>
            </a:r>
          </a:p>
          <a:p>
            <a:r>
              <a:rPr lang="en-US" sz="2400" dirty="0"/>
              <a:t>The chances that a given slot machine provides a given banknote will </a:t>
            </a:r>
            <a:r>
              <a:rPr lang="en-US" sz="2400" b="1" dirty="0"/>
              <a:t>not</a:t>
            </a:r>
            <a:r>
              <a:rPr lang="en-US" sz="2400" dirty="0"/>
              <a:t> </a:t>
            </a:r>
            <a:r>
              <a:rPr lang="en-US" sz="2400" b="1" dirty="0"/>
              <a:t>change</a:t>
            </a:r>
            <a:r>
              <a:rPr lang="en-US" sz="2400" dirty="0"/>
              <a:t> over the course of the experiment and will be the same for each task.</a:t>
            </a:r>
          </a:p>
          <a:p>
            <a:endParaRPr lang="en-US" sz="2400" dirty="0"/>
          </a:p>
        </p:txBody>
      </p:sp>
      <p:sp>
        <p:nvSpPr>
          <p:cNvPr id="4" name="Rectangle 3"/>
          <p:cNvSpPr/>
          <p:nvPr/>
        </p:nvSpPr>
        <p:spPr>
          <a:xfrm>
            <a:off x="6771052" y="3601737"/>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2924" y="3791404"/>
            <a:ext cx="1080000" cy="1080000"/>
          </a:xfrm>
          <a:prstGeom prst="rect">
            <a:avLst/>
          </a:prstGeom>
        </p:spPr>
      </p:pic>
      <p:cxnSp>
        <p:nvCxnSpPr>
          <p:cNvPr id="6" name="Straight Arrow Connector 5"/>
          <p:cNvCxnSpPr/>
          <p:nvPr/>
        </p:nvCxnSpPr>
        <p:spPr>
          <a:xfrm flipH="1">
            <a:off x="6627504" y="5092407"/>
            <a:ext cx="731520" cy="5908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7707864" y="5092850"/>
            <a:ext cx="730800" cy="590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6495434" y="5111697"/>
            <a:ext cx="292068" cy="369332"/>
          </a:xfrm>
          <a:prstGeom prst="rect">
            <a:avLst/>
          </a:prstGeom>
        </p:spPr>
        <p:txBody>
          <a:bodyPr wrap="none">
            <a:spAutoFit/>
          </a:bodyPr>
          <a:lstStyle/>
          <a:p>
            <a:r>
              <a:rPr lang="en-US" dirty="0" smtClean="0"/>
              <a:t>?</a:t>
            </a:r>
            <a:endParaRPr lang="en-GB" dirty="0"/>
          </a:p>
        </p:txBody>
      </p:sp>
      <p:sp>
        <p:nvSpPr>
          <p:cNvPr id="12" name="Rectangle 11"/>
          <p:cNvSpPr/>
          <p:nvPr/>
        </p:nvSpPr>
        <p:spPr>
          <a:xfrm>
            <a:off x="8172272" y="5111697"/>
            <a:ext cx="292068" cy="369332"/>
          </a:xfrm>
          <a:prstGeom prst="rect">
            <a:avLst/>
          </a:prstGeom>
        </p:spPr>
        <p:txBody>
          <a:bodyPr wrap="none">
            <a:spAutoFit/>
          </a:bodyPr>
          <a:lstStyle/>
          <a:p>
            <a:r>
              <a:rPr lang="en-US" dirty="0" smtClean="0"/>
              <a:t>?</a:t>
            </a:r>
            <a:endParaRPr lang="en-GB" dirty="0"/>
          </a:p>
        </p:txBody>
      </p:sp>
      <p:sp>
        <p:nvSpPr>
          <p:cNvPr id="13" name="Rectangle 12"/>
          <p:cNvSpPr/>
          <p:nvPr/>
        </p:nvSpPr>
        <p:spPr>
          <a:xfrm>
            <a:off x="5682945" y="5839305"/>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Box 13"/>
          <p:cNvSpPr txBox="1"/>
          <p:nvPr/>
        </p:nvSpPr>
        <p:spPr>
          <a:xfrm>
            <a:off x="6569808" y="6110037"/>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6038" y="5958286"/>
            <a:ext cx="684000" cy="684000"/>
          </a:xfrm>
          <a:prstGeom prst="rect">
            <a:avLst/>
          </a:prstGeom>
        </p:spPr>
      </p:pic>
      <p:sp>
        <p:nvSpPr>
          <p:cNvPr id="16" name="Rectangle 15"/>
          <p:cNvSpPr/>
          <p:nvPr/>
        </p:nvSpPr>
        <p:spPr>
          <a:xfrm>
            <a:off x="7570732" y="583789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TextBox 16"/>
          <p:cNvSpPr txBox="1"/>
          <p:nvPr/>
        </p:nvSpPr>
        <p:spPr>
          <a:xfrm>
            <a:off x="8430633" y="6072958"/>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72463" y="5930150"/>
            <a:ext cx="684000" cy="684000"/>
          </a:xfrm>
          <a:prstGeom prst="rect">
            <a:avLst/>
          </a:prstGeom>
        </p:spPr>
      </p:pic>
      <p:sp>
        <p:nvSpPr>
          <p:cNvPr id="19" name="Rectangle 18"/>
          <p:cNvSpPr/>
          <p:nvPr/>
        </p:nvSpPr>
        <p:spPr>
          <a:xfrm>
            <a:off x="6682185" y="161538"/>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84260" y="346290"/>
            <a:ext cx="1082913" cy="1082913"/>
          </a:xfrm>
          <a:prstGeom prst="rect">
            <a:avLst/>
          </a:prstGeom>
        </p:spPr>
      </p:pic>
      <p:cxnSp>
        <p:nvCxnSpPr>
          <p:cNvPr id="21" name="Straight Arrow Connector 20"/>
          <p:cNvCxnSpPr/>
          <p:nvPr/>
        </p:nvCxnSpPr>
        <p:spPr>
          <a:xfrm flipH="1">
            <a:off x="6472692" y="1714407"/>
            <a:ext cx="731520" cy="590843"/>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7553052" y="1714850"/>
            <a:ext cx="730800" cy="590400"/>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6453164" y="1705562"/>
            <a:ext cx="292068" cy="369332"/>
          </a:xfrm>
          <a:prstGeom prst="rect">
            <a:avLst/>
          </a:prstGeom>
        </p:spPr>
        <p:txBody>
          <a:bodyPr wrap="none">
            <a:spAutoFit/>
          </a:bodyPr>
          <a:lstStyle/>
          <a:p>
            <a:r>
              <a:rPr lang="en-US" dirty="0" smtClean="0"/>
              <a:t>?</a:t>
            </a:r>
            <a:endParaRPr lang="en-GB" dirty="0"/>
          </a:p>
        </p:txBody>
      </p:sp>
      <p:sp>
        <p:nvSpPr>
          <p:cNvPr id="24" name="Rectangle 23"/>
          <p:cNvSpPr/>
          <p:nvPr/>
        </p:nvSpPr>
        <p:spPr>
          <a:xfrm>
            <a:off x="7947120" y="1719629"/>
            <a:ext cx="292068" cy="369332"/>
          </a:xfrm>
          <a:prstGeom prst="rect">
            <a:avLst/>
          </a:prstGeom>
        </p:spPr>
        <p:txBody>
          <a:bodyPr wrap="none">
            <a:spAutoFit/>
          </a:bodyPr>
          <a:lstStyle/>
          <a:p>
            <a:r>
              <a:rPr lang="en-US" dirty="0" smtClean="0"/>
              <a:t>?</a:t>
            </a:r>
            <a:endParaRPr lang="en-GB" dirty="0"/>
          </a:p>
        </p:txBody>
      </p:sp>
      <p:sp>
        <p:nvSpPr>
          <p:cNvPr id="29" name="Rectangle 28"/>
          <p:cNvSpPr/>
          <p:nvPr/>
        </p:nvSpPr>
        <p:spPr>
          <a:xfrm>
            <a:off x="5991700" y="241926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0" name="TextBox 29"/>
          <p:cNvSpPr txBox="1"/>
          <p:nvPr/>
        </p:nvSpPr>
        <p:spPr>
          <a:xfrm>
            <a:off x="6878563" y="2690000"/>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4793" y="2538249"/>
            <a:ext cx="684000" cy="684000"/>
          </a:xfrm>
          <a:prstGeom prst="rect">
            <a:avLst/>
          </a:prstGeom>
        </p:spPr>
      </p:pic>
      <p:sp>
        <p:nvSpPr>
          <p:cNvPr id="34" name="Rectangle 33"/>
          <p:cNvSpPr/>
          <p:nvPr/>
        </p:nvSpPr>
        <p:spPr>
          <a:xfrm>
            <a:off x="7653398" y="2422314"/>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5" name="TextBox 34"/>
          <p:cNvSpPr txBox="1"/>
          <p:nvPr/>
        </p:nvSpPr>
        <p:spPr>
          <a:xfrm>
            <a:off x="8563665" y="2637122"/>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36" name="Picture 3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91427" y="2494314"/>
            <a:ext cx="684000" cy="684000"/>
          </a:xfrm>
          <a:prstGeom prst="rect">
            <a:avLst/>
          </a:prstGeom>
        </p:spPr>
      </p:pic>
    </p:spTree>
    <p:extLst>
      <p:ext uri="{BB962C8B-B14F-4D97-AF65-F5344CB8AC3E}">
        <p14:creationId xmlns:p14="http://schemas.microsoft.com/office/powerpoint/2010/main" val="8041465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22283"/>
            <a:ext cx="5305487" cy="5803881"/>
          </a:xfrm>
        </p:spPr>
        <p:txBody>
          <a:bodyPr>
            <a:noAutofit/>
          </a:bodyPr>
          <a:lstStyle/>
          <a:p>
            <a:r>
              <a:rPr lang="en-US" sz="2400" dirty="0" smtClean="0"/>
              <a:t>Each </a:t>
            </a:r>
            <a:r>
              <a:rPr lang="en-US" sz="2400" dirty="0"/>
              <a:t>slot machine can </a:t>
            </a:r>
            <a:r>
              <a:rPr lang="en-US" sz="2400" dirty="0" smtClean="0"/>
              <a:t>lead to </a:t>
            </a:r>
            <a:r>
              <a:rPr lang="en-US" sz="2400" dirty="0"/>
              <a:t>either of the two banknotes, however, the </a:t>
            </a:r>
            <a:r>
              <a:rPr lang="en-US" sz="2400" b="1" dirty="0"/>
              <a:t>chances </a:t>
            </a:r>
            <a:r>
              <a:rPr lang="en-US" sz="2400" dirty="0"/>
              <a:t>that a given </a:t>
            </a:r>
            <a:r>
              <a:rPr lang="en-US" sz="2400" b="1" dirty="0" smtClean="0"/>
              <a:t>slot-machine</a:t>
            </a:r>
            <a:r>
              <a:rPr lang="en-US" sz="2400" dirty="0" smtClean="0"/>
              <a:t> </a:t>
            </a:r>
            <a:r>
              <a:rPr lang="en-US" sz="2400" dirty="0"/>
              <a:t>provides a given </a:t>
            </a:r>
            <a:r>
              <a:rPr lang="en-US" sz="2400" b="1" dirty="0" smtClean="0"/>
              <a:t>bank</a:t>
            </a:r>
            <a:r>
              <a:rPr lang="en-US" sz="2400" b="1" dirty="0"/>
              <a:t>n</a:t>
            </a:r>
            <a:r>
              <a:rPr lang="en-US" sz="2400" b="1" dirty="0" smtClean="0"/>
              <a:t>ote</a:t>
            </a:r>
            <a:r>
              <a:rPr lang="en-US" sz="2400" dirty="0" smtClean="0"/>
              <a:t> are different </a:t>
            </a:r>
            <a:r>
              <a:rPr lang="en-US" sz="2400" dirty="0"/>
              <a:t>for the different slot machines</a:t>
            </a:r>
            <a:r>
              <a:rPr lang="en-US" sz="2400" dirty="0" smtClean="0"/>
              <a:t>.</a:t>
            </a:r>
            <a:endParaRPr lang="en-US" sz="2400" dirty="0" smtClean="0"/>
          </a:p>
          <a:p>
            <a:r>
              <a:rPr lang="en-US" sz="2400" dirty="0" smtClean="0"/>
              <a:t>Making </a:t>
            </a:r>
            <a:r>
              <a:rPr lang="en-US" sz="2400" dirty="0"/>
              <a:t>good decisions in the task will require </a:t>
            </a:r>
            <a:r>
              <a:rPr lang="en-US" sz="2400" b="1" dirty="0"/>
              <a:t>learning from your experience </a:t>
            </a:r>
            <a:r>
              <a:rPr lang="en-US" sz="2400" dirty="0"/>
              <a:t>the chances that each slot machine tends to produce either banknote. </a:t>
            </a:r>
          </a:p>
          <a:p>
            <a:r>
              <a:rPr lang="en-US" sz="2400" dirty="0"/>
              <a:t>The chances that a given slot machine provides a given banknote will </a:t>
            </a:r>
            <a:r>
              <a:rPr lang="en-US" sz="2400" b="1" dirty="0"/>
              <a:t>not</a:t>
            </a:r>
            <a:r>
              <a:rPr lang="en-US" sz="2400" dirty="0"/>
              <a:t> </a:t>
            </a:r>
            <a:r>
              <a:rPr lang="en-US" sz="2400" b="1" dirty="0"/>
              <a:t>change</a:t>
            </a:r>
            <a:r>
              <a:rPr lang="en-US" sz="2400" dirty="0"/>
              <a:t> over the course of the experiment and will be the same for each task.</a:t>
            </a:r>
          </a:p>
          <a:p>
            <a:endParaRPr lang="en-US" sz="2400" dirty="0"/>
          </a:p>
        </p:txBody>
      </p:sp>
      <p:sp>
        <p:nvSpPr>
          <p:cNvPr id="4" name="Rectangle 3"/>
          <p:cNvSpPr/>
          <p:nvPr/>
        </p:nvSpPr>
        <p:spPr>
          <a:xfrm>
            <a:off x="6771052" y="3601737"/>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6992" y="3777336"/>
            <a:ext cx="1080000" cy="1080000"/>
          </a:xfrm>
          <a:prstGeom prst="rect">
            <a:avLst/>
          </a:prstGeom>
        </p:spPr>
      </p:pic>
      <p:cxnSp>
        <p:nvCxnSpPr>
          <p:cNvPr id="6" name="Straight Arrow Connector 5"/>
          <p:cNvCxnSpPr/>
          <p:nvPr/>
        </p:nvCxnSpPr>
        <p:spPr>
          <a:xfrm flipH="1">
            <a:off x="6627504" y="5092407"/>
            <a:ext cx="731520" cy="5908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7707864" y="5092850"/>
            <a:ext cx="730800" cy="590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6495434" y="5111697"/>
            <a:ext cx="292068" cy="369332"/>
          </a:xfrm>
          <a:prstGeom prst="rect">
            <a:avLst/>
          </a:prstGeom>
        </p:spPr>
        <p:txBody>
          <a:bodyPr wrap="none">
            <a:spAutoFit/>
          </a:bodyPr>
          <a:lstStyle/>
          <a:p>
            <a:r>
              <a:rPr lang="en-US" dirty="0" smtClean="0"/>
              <a:t>?</a:t>
            </a:r>
            <a:endParaRPr lang="en-GB" dirty="0"/>
          </a:p>
        </p:txBody>
      </p:sp>
      <p:sp>
        <p:nvSpPr>
          <p:cNvPr id="12" name="Rectangle 11"/>
          <p:cNvSpPr/>
          <p:nvPr/>
        </p:nvSpPr>
        <p:spPr>
          <a:xfrm>
            <a:off x="8172272" y="5111697"/>
            <a:ext cx="292068" cy="369332"/>
          </a:xfrm>
          <a:prstGeom prst="rect">
            <a:avLst/>
          </a:prstGeom>
        </p:spPr>
        <p:txBody>
          <a:bodyPr wrap="none">
            <a:spAutoFit/>
          </a:bodyPr>
          <a:lstStyle/>
          <a:p>
            <a:r>
              <a:rPr lang="en-US" dirty="0" smtClean="0"/>
              <a:t>?</a:t>
            </a:r>
            <a:endParaRPr lang="en-GB" dirty="0"/>
          </a:p>
        </p:txBody>
      </p:sp>
      <p:sp>
        <p:nvSpPr>
          <p:cNvPr id="13" name="Rectangle 12"/>
          <p:cNvSpPr/>
          <p:nvPr/>
        </p:nvSpPr>
        <p:spPr>
          <a:xfrm>
            <a:off x="5682945" y="5839305"/>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Box 13"/>
          <p:cNvSpPr txBox="1"/>
          <p:nvPr/>
        </p:nvSpPr>
        <p:spPr>
          <a:xfrm>
            <a:off x="6569808" y="6110037"/>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6038" y="5930150"/>
            <a:ext cx="684000" cy="684000"/>
          </a:xfrm>
          <a:prstGeom prst="rect">
            <a:avLst/>
          </a:prstGeom>
        </p:spPr>
      </p:pic>
      <p:sp>
        <p:nvSpPr>
          <p:cNvPr id="16" name="Rectangle 15"/>
          <p:cNvSpPr/>
          <p:nvPr/>
        </p:nvSpPr>
        <p:spPr>
          <a:xfrm>
            <a:off x="7570732" y="583789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TextBox 16"/>
          <p:cNvSpPr txBox="1"/>
          <p:nvPr/>
        </p:nvSpPr>
        <p:spPr>
          <a:xfrm>
            <a:off x="8458769" y="6072958"/>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9" name="Rectangle 18"/>
          <p:cNvSpPr/>
          <p:nvPr/>
        </p:nvSpPr>
        <p:spPr>
          <a:xfrm>
            <a:off x="6682185" y="161538"/>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84260" y="346290"/>
            <a:ext cx="1082913" cy="1082913"/>
          </a:xfrm>
          <a:prstGeom prst="rect">
            <a:avLst/>
          </a:prstGeom>
        </p:spPr>
      </p:pic>
      <p:cxnSp>
        <p:nvCxnSpPr>
          <p:cNvPr id="21" name="Straight Arrow Connector 20"/>
          <p:cNvCxnSpPr/>
          <p:nvPr/>
        </p:nvCxnSpPr>
        <p:spPr>
          <a:xfrm flipH="1">
            <a:off x="6472692" y="1714407"/>
            <a:ext cx="731520" cy="590843"/>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7553052" y="1714850"/>
            <a:ext cx="730800" cy="590400"/>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6453164" y="1705562"/>
            <a:ext cx="292068" cy="369332"/>
          </a:xfrm>
          <a:prstGeom prst="rect">
            <a:avLst/>
          </a:prstGeom>
        </p:spPr>
        <p:txBody>
          <a:bodyPr wrap="none">
            <a:spAutoFit/>
          </a:bodyPr>
          <a:lstStyle/>
          <a:p>
            <a:r>
              <a:rPr lang="en-US" dirty="0" smtClean="0"/>
              <a:t>?</a:t>
            </a:r>
            <a:endParaRPr lang="en-GB" dirty="0"/>
          </a:p>
        </p:txBody>
      </p:sp>
      <p:sp>
        <p:nvSpPr>
          <p:cNvPr id="24" name="Rectangle 23"/>
          <p:cNvSpPr/>
          <p:nvPr/>
        </p:nvSpPr>
        <p:spPr>
          <a:xfrm>
            <a:off x="7947120" y="1719629"/>
            <a:ext cx="292068" cy="369332"/>
          </a:xfrm>
          <a:prstGeom prst="rect">
            <a:avLst/>
          </a:prstGeom>
        </p:spPr>
        <p:txBody>
          <a:bodyPr wrap="none">
            <a:spAutoFit/>
          </a:bodyPr>
          <a:lstStyle/>
          <a:p>
            <a:r>
              <a:rPr lang="en-US" dirty="0" smtClean="0"/>
              <a:t>?</a:t>
            </a:r>
            <a:endParaRPr lang="en-GB" dirty="0"/>
          </a:p>
        </p:txBody>
      </p:sp>
      <p:sp>
        <p:nvSpPr>
          <p:cNvPr id="29" name="Rectangle 28"/>
          <p:cNvSpPr/>
          <p:nvPr/>
        </p:nvSpPr>
        <p:spPr>
          <a:xfrm>
            <a:off x="5991700" y="241926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0" name="TextBox 29"/>
          <p:cNvSpPr txBox="1"/>
          <p:nvPr/>
        </p:nvSpPr>
        <p:spPr>
          <a:xfrm>
            <a:off x="6878563" y="2690000"/>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4793" y="2538249"/>
            <a:ext cx="684000" cy="684000"/>
          </a:xfrm>
          <a:prstGeom prst="rect">
            <a:avLst/>
          </a:prstGeom>
        </p:spPr>
      </p:pic>
      <p:sp>
        <p:nvSpPr>
          <p:cNvPr id="34" name="Rectangle 33"/>
          <p:cNvSpPr/>
          <p:nvPr/>
        </p:nvSpPr>
        <p:spPr>
          <a:xfrm>
            <a:off x="7653398" y="2422314"/>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5" name="TextBox 34"/>
          <p:cNvSpPr txBox="1"/>
          <p:nvPr/>
        </p:nvSpPr>
        <p:spPr>
          <a:xfrm>
            <a:off x="8563665" y="2637122"/>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28" name="Picture 2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04816" y="2494314"/>
            <a:ext cx="684000" cy="684000"/>
          </a:xfrm>
          <a:prstGeom prst="rect">
            <a:avLst/>
          </a:prstGeom>
        </p:spPr>
      </p:pic>
      <p:pic>
        <p:nvPicPr>
          <p:cNvPr id="32" name="Picture 3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93796" y="5923966"/>
            <a:ext cx="684000" cy="684000"/>
          </a:xfrm>
          <a:prstGeom prst="rect">
            <a:avLst/>
          </a:prstGeom>
        </p:spPr>
      </p:pic>
    </p:spTree>
    <p:extLst>
      <p:ext uri="{BB962C8B-B14F-4D97-AF65-F5344CB8AC3E}">
        <p14:creationId xmlns:p14="http://schemas.microsoft.com/office/powerpoint/2010/main" val="32876665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944" y="323558"/>
            <a:ext cx="8264770" cy="6414868"/>
          </a:xfrm>
        </p:spPr>
        <p:txBody>
          <a:bodyPr>
            <a:normAutofit fontScale="92500"/>
          </a:bodyPr>
          <a:lstStyle/>
          <a:p>
            <a:r>
              <a:rPr lang="en-GB" dirty="0"/>
              <a:t>T</a:t>
            </a:r>
            <a:r>
              <a:rPr lang="en-GB" dirty="0" smtClean="0"/>
              <a:t>he first task will have two types of games.</a:t>
            </a:r>
          </a:p>
          <a:p>
            <a:r>
              <a:rPr lang="en-GB" dirty="0" smtClean="0"/>
              <a:t>For the first type of game, you’ll be presented with a slot machine. You must press “1” to play the machine. Then the machine will provide you with a bank note. </a:t>
            </a:r>
          </a:p>
          <a:p>
            <a:r>
              <a:rPr lang="en-GB" dirty="0"/>
              <a:t>T</a:t>
            </a:r>
            <a:r>
              <a:rPr lang="en-GB" dirty="0" smtClean="0"/>
              <a:t>he banknotes on these games will not have any points.</a:t>
            </a:r>
          </a:p>
          <a:p>
            <a:r>
              <a:rPr lang="en-GB" dirty="0" smtClean="0"/>
              <a:t>You will sometimes be asked to report which slot machine you just played or which banknote you just received. To do this you will use the number keys (1,2,3 or 4). Your correctness on these questions will affect your bonus payment.</a:t>
            </a:r>
          </a:p>
          <a:p>
            <a:r>
              <a:rPr lang="en-GB" dirty="0" smtClean="0"/>
              <a:t>Let’s practice a few of these games.</a:t>
            </a:r>
          </a:p>
          <a:p>
            <a:endParaRPr lang="en-GB" dirty="0"/>
          </a:p>
        </p:txBody>
      </p:sp>
    </p:spTree>
    <p:extLst>
      <p:ext uri="{BB962C8B-B14F-4D97-AF65-F5344CB8AC3E}">
        <p14:creationId xmlns:p14="http://schemas.microsoft.com/office/powerpoint/2010/main" val="31447307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7492</TotalTime>
  <Words>1373</Words>
  <Application>Microsoft Office PowerPoint</Application>
  <PresentationFormat>On-screen Show (4:3)</PresentationFormat>
  <Paragraphs>146</Paragraphs>
  <Slides>15</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PRACTICE</vt:lpstr>
      <vt:lpstr>PowerPoint Presentation</vt:lpstr>
      <vt:lpstr>PowerPoint Presentation</vt:lpstr>
      <vt:lpstr>PowerPoint Presentation</vt:lpstr>
      <vt:lpstr>PRACTICE</vt:lpstr>
      <vt:lpstr>PowerPoint Presentation</vt:lpstr>
    </vt:vector>
  </TitlesOfParts>
  <Company>New York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Evan Russek</dc:creator>
  <cp:lastModifiedBy>Evan Russek</cp:lastModifiedBy>
  <cp:revision>30</cp:revision>
  <cp:lastPrinted>2019-08-05T15:19:54Z</cp:lastPrinted>
  <dcterms:created xsi:type="dcterms:W3CDTF">2019-07-30T22:10:20Z</dcterms:created>
  <dcterms:modified xsi:type="dcterms:W3CDTF">2019-08-05T19:18:13Z</dcterms:modified>
</cp:coreProperties>
</file>