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58" r:id="rId3"/>
    <p:sldId id="263" r:id="rId4"/>
    <p:sldId id="264" r:id="rId5"/>
    <p:sldId id="266" r:id="rId6"/>
    <p:sldId id="261" r:id="rId7"/>
    <p:sldId id="267" r:id="rId8"/>
    <p:sldId id="268" r:id="rId9"/>
    <p:sldId id="269" r:id="rId10"/>
    <p:sldId id="270" r:id="rId11"/>
    <p:sldId id="271" r:id="rId12"/>
    <p:sldId id="272" r:id="rId13"/>
    <p:sldId id="273" r:id="rId14"/>
    <p:sldId id="275" r:id="rId15"/>
    <p:sldId id="274" r:id="rId16"/>
    <p:sldId id="276" r:id="rId17"/>
    <p:sldId id="277" r:id="rId18"/>
    <p:sldId id="278" r:id="rId19"/>
    <p:sldId id="279" r:id="rId20"/>
    <p:sldId id="280" r:id="rId21"/>
    <p:sldId id="281" r:id="rId22"/>
    <p:sldId id="282" r:id="rId23"/>
    <p:sldId id="283"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94301" autoAdjust="0"/>
  </p:normalViewPr>
  <p:slideViewPr>
    <p:cSldViewPr snapToGrid="0" snapToObjects="1" showGuides="1">
      <p:cViewPr varScale="1">
        <p:scale>
          <a:sx n="79" d="100"/>
          <a:sy n="79" d="100"/>
        </p:scale>
        <p:origin x="114" y="1080"/>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07/08/2019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6</a:t>
            </a:fld>
            <a:endParaRPr lang="en-GB"/>
          </a:p>
        </p:txBody>
      </p:sp>
    </p:spTree>
    <p:extLst>
      <p:ext uri="{BB962C8B-B14F-4D97-AF65-F5344CB8AC3E}">
        <p14:creationId xmlns:p14="http://schemas.microsoft.com/office/powerpoint/2010/main" val="28634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7</a:t>
            </a:fld>
            <a:endParaRPr lang="en-GB"/>
          </a:p>
        </p:txBody>
      </p:sp>
    </p:spTree>
    <p:extLst>
      <p:ext uri="{BB962C8B-B14F-4D97-AF65-F5344CB8AC3E}">
        <p14:creationId xmlns:p14="http://schemas.microsoft.com/office/powerpoint/2010/main" val="32482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8</a:t>
            </a:fld>
            <a:endParaRPr lang="en-GB"/>
          </a:p>
        </p:txBody>
      </p:sp>
    </p:spTree>
    <p:extLst>
      <p:ext uri="{BB962C8B-B14F-4D97-AF65-F5344CB8AC3E}">
        <p14:creationId xmlns:p14="http://schemas.microsoft.com/office/powerpoint/2010/main" val="2849208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8/7/2019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400" dirty="0"/>
              <a:t>Welcome to the experiment! Please read the instructions carefully</a:t>
            </a:r>
            <a:r>
              <a:rPr lang="en-US" sz="2400" dirty="0" smtClean="0"/>
              <a:t>.</a:t>
            </a:r>
          </a:p>
          <a:p>
            <a:pPr marL="0" indent="0">
              <a:buNone/>
            </a:pPr>
            <a:endParaRPr lang="en-US" sz="2400" dirty="0" smtClean="0"/>
          </a:p>
          <a:p>
            <a:pPr marL="0" indent="0">
              <a:buNone/>
            </a:pPr>
            <a:r>
              <a:rPr lang="en-US" sz="2400" dirty="0"/>
              <a:t>I</a:t>
            </a:r>
            <a:r>
              <a:rPr lang="en-US" sz="2400" dirty="0" smtClean="0"/>
              <a:t>n </a:t>
            </a:r>
            <a:r>
              <a:rPr lang="en-US" sz="2400" dirty="0"/>
              <a:t>order to proceed to the </a:t>
            </a:r>
            <a:r>
              <a:rPr lang="en-US" sz="2400" dirty="0" smtClean="0"/>
              <a:t>first task, </a:t>
            </a:r>
            <a:r>
              <a:rPr lang="en-US" sz="2400" b="1" dirty="0"/>
              <a:t>y</a:t>
            </a:r>
            <a:r>
              <a:rPr lang="en-US" sz="2400" b="1" dirty="0" smtClean="0"/>
              <a:t>ou will need to pass an instruction quiz.</a:t>
            </a:r>
            <a:endParaRPr lang="en-US" sz="2400" dirty="0"/>
          </a:p>
          <a:p>
            <a:pPr marL="0" indent="0">
              <a:buNone/>
            </a:pPr>
            <a:endParaRPr lang="en-US"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trials starting with some slot machine. Ask some quiz questions about what was just seen.</a:t>
            </a:r>
            <a:endParaRPr lang="en-GB" dirty="0"/>
          </a:p>
        </p:txBody>
      </p:sp>
    </p:spTree>
    <p:extLst>
      <p:ext uri="{BB962C8B-B14F-4D97-AF65-F5344CB8AC3E}">
        <p14:creationId xmlns:p14="http://schemas.microsoft.com/office/powerpoint/2010/main" val="441219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367" y="1715293"/>
            <a:ext cx="684000" cy="684000"/>
          </a:xfrm>
          <a:prstGeom prst="rect">
            <a:avLst/>
          </a:prstGeom>
        </p:spPr>
      </p:pic>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616" y="4769279"/>
            <a:ext cx="684000" cy="684000"/>
          </a:xfrm>
          <a:prstGeom prst="rect">
            <a:avLst/>
          </a:prstGeom>
        </p:spPr>
      </p:pic>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GIRL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sp>
        <p:nvSpPr>
          <p:cNvPr id="28"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collect positive-point banknotes and avoid negative-point banknotes.</a:t>
            </a:r>
          </a:p>
          <a:p>
            <a:r>
              <a:rPr lang="en-GB" dirty="0"/>
              <a:t>Let’s practice a few of these games.</a:t>
            </a:r>
          </a:p>
        </p:txBody>
      </p:sp>
      <p:sp>
        <p:nvSpPr>
          <p:cNvPr id="30" name="Rectangle 29"/>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GIRL banknote would add 0 points to your collection.</a:t>
            </a:r>
          </a:p>
        </p:txBody>
      </p:sp>
    </p:spTree>
    <p:extLst>
      <p:ext uri="{BB962C8B-B14F-4D97-AF65-F5344CB8AC3E}">
        <p14:creationId xmlns:p14="http://schemas.microsoft.com/office/powerpoint/2010/main" val="2462268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117" y="871126"/>
            <a:ext cx="684000" cy="684000"/>
          </a:xfrm>
          <a:prstGeom prst="rect">
            <a:avLst/>
          </a:prstGeom>
        </p:spPr>
      </p:pic>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366" y="3925112"/>
            <a:ext cx="684000" cy="684000"/>
          </a:xfrm>
          <a:prstGeom prst="rect">
            <a:avLst/>
          </a:prstGeom>
        </p:spPr>
      </p:pic>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543" y="4715887"/>
            <a:ext cx="684000" cy="684000"/>
          </a:xfrm>
          <a:prstGeom prst="rect">
            <a:avLst/>
          </a:prstGeom>
        </p:spPr>
      </p:pic>
      <p:sp>
        <p:nvSpPr>
          <p:cNvPr id="31" name="Rectangle 30"/>
          <p:cNvSpPr/>
          <p:nvPr/>
        </p:nvSpPr>
        <p:spPr>
          <a:xfrm>
            <a:off x="6251481" y="2532066"/>
            <a:ext cx="2825141" cy="1015663"/>
          </a:xfrm>
          <a:prstGeom prst="rect">
            <a:avLst/>
          </a:prstGeom>
        </p:spPr>
        <p:txBody>
          <a:bodyPr wrap="square">
            <a:spAutoFit/>
          </a:bodyPr>
          <a:lstStyle/>
          <a:p>
            <a:r>
              <a:rPr lang="en-GB" sz="1200" dirty="0" smtClean="0"/>
              <a:t>This screen from a hypothetical game shows that for this game, collecting the SCISSORS banknote would add 10 points and collecting the HOUSE banknote would add 0 points to your collection.</a:t>
            </a:r>
          </a:p>
        </p:txBody>
      </p:sp>
      <p:sp>
        <p:nvSpPr>
          <p:cNvPr id="32" name="Rectangle 31"/>
          <p:cNvSpPr/>
          <p:nvPr/>
        </p:nvSpPr>
        <p:spPr>
          <a:xfrm>
            <a:off x="6285563" y="5691962"/>
            <a:ext cx="2848812" cy="1015663"/>
          </a:xfrm>
          <a:prstGeom prst="rect">
            <a:avLst/>
          </a:prstGeom>
        </p:spPr>
        <p:txBody>
          <a:bodyPr wrap="square">
            <a:spAutoFit/>
          </a:bodyPr>
          <a:lstStyle/>
          <a:p>
            <a:r>
              <a:rPr lang="en-GB" sz="1200" dirty="0" smtClean="0"/>
              <a:t>This screen from a hypothetical game shows that for this game, collecting the SCISSORS banknote would take away 10 points and collecting the HOUSE banknote take away 5 points from your collection.</a:t>
            </a:r>
          </a:p>
        </p:txBody>
      </p:sp>
      <p:sp>
        <p:nvSpPr>
          <p:cNvPr id="33" name="Content Placeholder 2"/>
          <p:cNvSpPr txBox="1">
            <a:spLocks/>
          </p:cNvSpPr>
          <p:nvPr/>
        </p:nvSpPr>
        <p:spPr>
          <a:xfrm>
            <a:off x="248337" y="651884"/>
            <a:ext cx="5759726" cy="5783666"/>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mtClean="0"/>
              <a:t>Great job!</a:t>
            </a:r>
          </a:p>
          <a:p>
            <a:r>
              <a:rPr lang="en-GB" smtClean="0"/>
              <a:t>In the second type of game, you’ll make a </a:t>
            </a:r>
            <a:r>
              <a:rPr lang="en-GB" b="1" smtClean="0"/>
              <a:t>choice</a:t>
            </a:r>
            <a:r>
              <a:rPr lang="en-GB" smtClean="0"/>
              <a:t> between two slot machines. Press </a:t>
            </a:r>
            <a:r>
              <a:rPr lang="en-GB" b="1" smtClean="0"/>
              <a:t>1</a:t>
            </a:r>
            <a:r>
              <a:rPr lang="en-GB" smtClean="0"/>
              <a:t> to choose the machine on the </a:t>
            </a:r>
            <a:r>
              <a:rPr lang="en-GB" b="1" smtClean="0"/>
              <a:t>LEFT</a:t>
            </a:r>
            <a:r>
              <a:rPr lang="en-GB" smtClean="0"/>
              <a:t> and </a:t>
            </a:r>
            <a:r>
              <a:rPr lang="en-GB" b="1" smtClean="0"/>
              <a:t>2</a:t>
            </a:r>
            <a:r>
              <a:rPr lang="en-GB" smtClean="0"/>
              <a:t> to choose the machine on the </a:t>
            </a:r>
            <a:r>
              <a:rPr lang="en-GB" b="1" smtClean="0"/>
              <a:t>RIGHT</a:t>
            </a:r>
            <a:r>
              <a:rPr lang="en-GB" smtClean="0"/>
              <a:t>. </a:t>
            </a:r>
          </a:p>
          <a:p>
            <a:r>
              <a:rPr lang="en-GB" smtClean="0"/>
              <a:t>The slot machine that you chose will then provide a banknote. The </a:t>
            </a:r>
            <a:r>
              <a:rPr lang="en-GB" b="1" smtClean="0"/>
              <a:t>chances</a:t>
            </a:r>
            <a:r>
              <a:rPr lang="en-GB" smtClean="0"/>
              <a:t> of it providing either banknote will be the </a:t>
            </a:r>
            <a:r>
              <a:rPr lang="en-GB" b="1" smtClean="0"/>
              <a:t>same</a:t>
            </a:r>
            <a:r>
              <a:rPr lang="en-GB" smtClean="0"/>
              <a:t> as it is for other type of game that you just played.</a:t>
            </a:r>
          </a:p>
          <a:p>
            <a:r>
              <a:rPr lang="en-GB" smtClean="0"/>
              <a:t>Before you decide, you’ll be shown the number of points that either banknote would provide if it were collected on that game (two example games are shown on the right). This will be different for each game.</a:t>
            </a:r>
          </a:p>
          <a:p>
            <a:r>
              <a:rPr lang="en-GB" smtClean="0"/>
              <a:t>Try to make decisions that will collect positive-point banknotes and avoid negative-point banknotes.</a:t>
            </a:r>
          </a:p>
          <a:p>
            <a:r>
              <a:rPr lang="en-GB" smtClean="0"/>
              <a:t>Let’s practice a few of these games.</a:t>
            </a:r>
            <a:endParaRPr lang="en-GB" dirty="0"/>
          </a:p>
        </p:txBody>
      </p:sp>
    </p:spTree>
    <p:extLst>
      <p:ext uri="{BB962C8B-B14F-4D97-AF65-F5344CB8AC3E}">
        <p14:creationId xmlns:p14="http://schemas.microsoft.com/office/powerpoint/2010/main" val="4192943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16963" y="724493"/>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Rectangle 5"/>
          <p:cNvSpPr/>
          <p:nvPr/>
        </p:nvSpPr>
        <p:spPr>
          <a:xfrm>
            <a:off x="6659024" y="782976"/>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p:cNvSpPr txBox="1"/>
          <p:nvPr/>
        </p:nvSpPr>
        <p:spPr>
          <a:xfrm>
            <a:off x="7545887" y="1099877"/>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9" name="Rectangle 8"/>
          <p:cNvSpPr/>
          <p:nvPr/>
        </p:nvSpPr>
        <p:spPr>
          <a:xfrm>
            <a:off x="6251481" y="2532066"/>
            <a:ext cx="2825141" cy="1015663"/>
          </a:xfrm>
          <a:prstGeom prst="rect">
            <a:avLst/>
          </a:prstGeom>
        </p:spPr>
        <p:txBody>
          <a:bodyPr wrap="square">
            <a:spAutoFit/>
          </a:bodyPr>
          <a:lstStyle/>
          <a:p>
            <a:r>
              <a:rPr lang="en-GB" sz="1200" dirty="0" smtClean="0"/>
              <a:t>This screen from a hypothetical game that for this game, collecting the GIRL banknote would add 10 points and collecting the HOUSE banknote would add 0 points to your collection.</a:t>
            </a:r>
          </a:p>
        </p:txBody>
      </p:sp>
      <p:sp>
        <p:nvSpPr>
          <p:cNvPr id="10" name="Rectangle 9"/>
          <p:cNvSpPr/>
          <p:nvPr/>
        </p:nvSpPr>
        <p:spPr>
          <a:xfrm>
            <a:off x="6132829" y="313330"/>
            <a:ext cx="1952586" cy="338554"/>
          </a:xfrm>
          <a:prstGeom prst="rect">
            <a:avLst/>
          </a:prstGeom>
        </p:spPr>
        <p:txBody>
          <a:bodyPr wrap="none">
            <a:spAutoFit/>
          </a:bodyPr>
          <a:lstStyle/>
          <a:p>
            <a:r>
              <a:rPr lang="en-GB" sz="1600" dirty="0" smtClean="0"/>
              <a:t>Hypothetical game 1:</a:t>
            </a:r>
            <a:endParaRPr lang="en-GB" sz="1600" dirty="0"/>
          </a:p>
        </p:txBody>
      </p:sp>
      <p:sp>
        <p:nvSpPr>
          <p:cNvPr id="11" name="Rectangle 10"/>
          <p:cNvSpPr/>
          <p:nvPr/>
        </p:nvSpPr>
        <p:spPr>
          <a:xfrm>
            <a:off x="6663338" y="164329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TextBox 11"/>
          <p:cNvSpPr txBox="1"/>
          <p:nvPr/>
        </p:nvSpPr>
        <p:spPr>
          <a:xfrm>
            <a:off x="7573605" y="1858101"/>
            <a:ext cx="577929" cy="369332"/>
          </a:xfrm>
          <a:prstGeom prst="rect">
            <a:avLst/>
          </a:prstGeom>
          <a:noFill/>
        </p:spPr>
        <p:txBody>
          <a:bodyPr wrap="square" rtlCol="0">
            <a:spAutoFit/>
          </a:bodyPr>
          <a:lstStyle/>
          <a:p>
            <a:r>
              <a:rPr lang="en-GB" dirty="0" smtClean="0">
                <a:solidFill>
                  <a:srgbClr val="FFFF00"/>
                </a:solidFill>
              </a:rPr>
              <a:t>0</a:t>
            </a:r>
            <a:endParaRPr lang="en-GB" dirty="0">
              <a:solidFill>
                <a:srgbClr val="FFFF00"/>
              </a:solidFill>
            </a:endParaRPr>
          </a:p>
        </p:txBody>
      </p:sp>
      <p:sp>
        <p:nvSpPr>
          <p:cNvPr id="19" name="Rectangle 18"/>
          <p:cNvSpPr/>
          <p:nvPr/>
        </p:nvSpPr>
        <p:spPr>
          <a:xfrm>
            <a:off x="6368837" y="3807357"/>
            <a:ext cx="2079057" cy="1777830"/>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19"/>
          <p:cNvSpPr/>
          <p:nvPr/>
        </p:nvSpPr>
        <p:spPr>
          <a:xfrm>
            <a:off x="6601273" y="383696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TextBox 20"/>
          <p:cNvSpPr txBox="1"/>
          <p:nvPr/>
        </p:nvSpPr>
        <p:spPr>
          <a:xfrm>
            <a:off x="7488136" y="4153863"/>
            <a:ext cx="577929" cy="369332"/>
          </a:xfrm>
          <a:prstGeom prst="rect">
            <a:avLst/>
          </a:prstGeom>
          <a:noFill/>
        </p:spPr>
        <p:txBody>
          <a:bodyPr wrap="square" rtlCol="0">
            <a:spAutoFit/>
          </a:bodyPr>
          <a:lstStyle/>
          <a:p>
            <a:r>
              <a:rPr lang="en-GB" dirty="0" smtClean="0">
                <a:solidFill>
                  <a:srgbClr val="FFFF00"/>
                </a:solidFill>
              </a:rPr>
              <a:t>-10</a:t>
            </a:r>
            <a:endParaRPr lang="en-GB" dirty="0">
              <a:solidFill>
                <a:srgbClr val="FFFF00"/>
              </a:solidFill>
            </a:endParaRPr>
          </a:p>
        </p:txBody>
      </p:sp>
      <p:sp>
        <p:nvSpPr>
          <p:cNvPr id="23" name="Rectangle 22"/>
          <p:cNvSpPr/>
          <p:nvPr/>
        </p:nvSpPr>
        <p:spPr>
          <a:xfrm>
            <a:off x="6605587" y="46972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TextBox 23"/>
          <p:cNvSpPr txBox="1"/>
          <p:nvPr/>
        </p:nvSpPr>
        <p:spPr>
          <a:xfrm>
            <a:off x="7515854" y="4912087"/>
            <a:ext cx="577929" cy="369332"/>
          </a:xfrm>
          <a:prstGeom prst="rect">
            <a:avLst/>
          </a:prstGeom>
          <a:noFill/>
        </p:spPr>
        <p:txBody>
          <a:bodyPr wrap="square" rtlCol="0">
            <a:spAutoFit/>
          </a:bodyPr>
          <a:lstStyle/>
          <a:p>
            <a:r>
              <a:rPr lang="en-GB" dirty="0" smtClean="0">
                <a:solidFill>
                  <a:srgbClr val="FFFF00"/>
                </a:solidFill>
              </a:rPr>
              <a:t>-5</a:t>
            </a:r>
            <a:endParaRPr lang="en-GB" dirty="0">
              <a:solidFill>
                <a:srgbClr val="FFFF00"/>
              </a:solidFill>
            </a:endParaRPr>
          </a:p>
        </p:txBody>
      </p:sp>
      <p:sp>
        <p:nvSpPr>
          <p:cNvPr id="26" name="Rectangle 25"/>
          <p:cNvSpPr/>
          <p:nvPr/>
        </p:nvSpPr>
        <p:spPr>
          <a:xfrm>
            <a:off x="6285563" y="5691962"/>
            <a:ext cx="2848812" cy="1015663"/>
          </a:xfrm>
          <a:prstGeom prst="rect">
            <a:avLst/>
          </a:prstGeom>
        </p:spPr>
        <p:txBody>
          <a:bodyPr wrap="square">
            <a:spAutoFit/>
          </a:bodyPr>
          <a:lstStyle/>
          <a:p>
            <a:r>
              <a:rPr lang="en-GB" sz="1200" dirty="0" smtClean="0"/>
              <a:t>This screen from a hypothetical game that for this game, collecting the GIRL banknote would take away 10 points and collecting the HOUSE banknote take away 5 points from your collection.</a:t>
            </a:r>
          </a:p>
        </p:txBody>
      </p:sp>
      <p:sp>
        <p:nvSpPr>
          <p:cNvPr id="27" name="Rectangle 26"/>
          <p:cNvSpPr/>
          <p:nvPr/>
        </p:nvSpPr>
        <p:spPr>
          <a:xfrm>
            <a:off x="6131250" y="3475973"/>
            <a:ext cx="1952586" cy="338554"/>
          </a:xfrm>
          <a:prstGeom prst="rect">
            <a:avLst/>
          </a:prstGeom>
        </p:spPr>
        <p:txBody>
          <a:bodyPr wrap="none">
            <a:spAutoFit/>
          </a:bodyPr>
          <a:lstStyle/>
          <a:p>
            <a:r>
              <a:rPr lang="en-GB" sz="1600" dirty="0" smtClean="0"/>
              <a:t>Hypothetical game 2:</a:t>
            </a:r>
            <a:endParaRPr lang="en-GB" sz="1600" dirty="0"/>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6472" y="1699126"/>
            <a:ext cx="684000" cy="684000"/>
          </a:xfrm>
          <a:prstGeom prst="rect">
            <a:avLst/>
          </a:prstGeom>
        </p:spPr>
      </p:pic>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293" y="4773637"/>
            <a:ext cx="684000" cy="68400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913" y="859253"/>
            <a:ext cx="684000" cy="684000"/>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24" y="3902073"/>
            <a:ext cx="684000" cy="684000"/>
          </a:xfrm>
          <a:prstGeom prst="rect">
            <a:avLst/>
          </a:prstGeom>
        </p:spPr>
      </p:pic>
      <p:sp>
        <p:nvSpPr>
          <p:cNvPr id="22" name="Content Placeholder 2"/>
          <p:cNvSpPr>
            <a:spLocks noGrp="1"/>
          </p:cNvSpPr>
          <p:nvPr>
            <p:ph idx="1"/>
          </p:nvPr>
        </p:nvSpPr>
        <p:spPr>
          <a:xfrm>
            <a:off x="248337" y="651884"/>
            <a:ext cx="5759726" cy="5783666"/>
          </a:xfrm>
        </p:spPr>
        <p:txBody>
          <a:bodyPr>
            <a:normAutofit fontScale="70000" lnSpcReduction="20000"/>
          </a:bodyPr>
          <a:lstStyle/>
          <a:p>
            <a:r>
              <a:rPr lang="en-GB" dirty="0" smtClean="0"/>
              <a:t>Great job!</a:t>
            </a:r>
          </a:p>
          <a:p>
            <a:r>
              <a:rPr lang="en-GB" dirty="0" smtClean="0"/>
              <a:t>In </a:t>
            </a:r>
            <a:r>
              <a:rPr lang="en-GB" dirty="0"/>
              <a:t>the second type of game, you’ll make a </a:t>
            </a:r>
            <a:r>
              <a:rPr lang="en-GB" b="1" dirty="0"/>
              <a:t>choice</a:t>
            </a:r>
            <a:r>
              <a:rPr lang="en-GB" dirty="0"/>
              <a:t> between two slot machines</a:t>
            </a:r>
            <a:r>
              <a:rPr lang="en-GB" dirty="0" smtClean="0"/>
              <a:t>. Press </a:t>
            </a:r>
            <a:r>
              <a:rPr lang="en-GB" b="1" dirty="0" smtClean="0"/>
              <a:t>1</a:t>
            </a:r>
            <a:r>
              <a:rPr lang="en-GB" dirty="0" smtClean="0"/>
              <a:t> to choose the machine on the </a:t>
            </a:r>
            <a:r>
              <a:rPr lang="en-GB" b="1" dirty="0" smtClean="0"/>
              <a:t>LEFT</a:t>
            </a:r>
            <a:r>
              <a:rPr lang="en-GB" dirty="0" smtClean="0"/>
              <a:t> and </a:t>
            </a:r>
            <a:r>
              <a:rPr lang="en-GB" b="1" dirty="0" smtClean="0"/>
              <a:t>2</a:t>
            </a:r>
            <a:r>
              <a:rPr lang="en-GB" dirty="0" smtClean="0"/>
              <a:t> to choose the machine on the </a:t>
            </a:r>
            <a:r>
              <a:rPr lang="en-GB" b="1" dirty="0" smtClean="0"/>
              <a:t>RIGHT</a:t>
            </a:r>
            <a:r>
              <a:rPr lang="en-GB" dirty="0" smtClean="0"/>
              <a:t>. </a:t>
            </a:r>
          </a:p>
          <a:p>
            <a:r>
              <a:rPr lang="en-GB" dirty="0" smtClean="0"/>
              <a:t>The </a:t>
            </a:r>
            <a:r>
              <a:rPr lang="en-GB" dirty="0"/>
              <a:t>slot machine that you </a:t>
            </a:r>
            <a:r>
              <a:rPr lang="en-GB" dirty="0" smtClean="0"/>
              <a:t>chose </a:t>
            </a:r>
            <a:r>
              <a:rPr lang="en-GB" dirty="0"/>
              <a:t>will then provide a banknote. The </a:t>
            </a:r>
            <a:r>
              <a:rPr lang="en-GB" b="1" dirty="0"/>
              <a:t>chances</a:t>
            </a:r>
            <a:r>
              <a:rPr lang="en-GB" dirty="0"/>
              <a:t> of it providing either banknote </a:t>
            </a:r>
            <a:r>
              <a:rPr lang="en-GB" dirty="0" smtClean="0"/>
              <a:t>will be </a:t>
            </a:r>
            <a:r>
              <a:rPr lang="en-GB" dirty="0"/>
              <a:t>the </a:t>
            </a:r>
            <a:r>
              <a:rPr lang="en-GB" b="1" dirty="0"/>
              <a:t>same</a:t>
            </a:r>
            <a:r>
              <a:rPr lang="en-GB" dirty="0"/>
              <a:t> as it </a:t>
            </a:r>
            <a:r>
              <a:rPr lang="en-GB" dirty="0" smtClean="0"/>
              <a:t>is for other type of game that you just played.</a:t>
            </a:r>
            <a:endParaRPr lang="en-GB" dirty="0"/>
          </a:p>
          <a:p>
            <a:r>
              <a:rPr lang="en-GB" dirty="0"/>
              <a:t>Before you decide, you’ll be shown the number of points that either banknote would provide if it were collected on that game (two example games are shown on the right). This will be different for each game.</a:t>
            </a:r>
          </a:p>
          <a:p>
            <a:r>
              <a:rPr lang="en-GB" dirty="0"/>
              <a:t>Try to make decisions that will collect positive-point banknotes and avoid negative-point banknotes.</a:t>
            </a:r>
          </a:p>
          <a:p>
            <a:r>
              <a:rPr lang="en-GB" dirty="0"/>
              <a:t>Let’s practice a few of these games.</a:t>
            </a:r>
          </a:p>
        </p:txBody>
      </p:sp>
    </p:spTree>
    <p:extLst>
      <p:ext uri="{BB962C8B-B14F-4D97-AF65-F5344CB8AC3E}">
        <p14:creationId xmlns:p14="http://schemas.microsoft.com/office/powerpoint/2010/main" val="176763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r>
              <a:rPr lang="en-GB" dirty="0" smtClean="0"/>
              <a:t>Some choice trials, no choice time limits.</a:t>
            </a:r>
            <a:endParaRPr lang="en-GB" dirty="0"/>
          </a:p>
        </p:txBody>
      </p:sp>
    </p:spTree>
    <p:extLst>
      <p:ext uri="{BB962C8B-B14F-4D97-AF65-F5344CB8AC3E}">
        <p14:creationId xmlns:p14="http://schemas.microsoft.com/office/powerpoint/2010/main" val="2018499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Great work. The first task will have interleaved blocks between the first type of game and the games you just played.</a:t>
            </a:r>
          </a:p>
          <a:p>
            <a:r>
              <a:rPr lang="en-GB" dirty="0" smtClean="0"/>
              <a:t>Before we begin, you’ll need to pass a quiz on the instructions. Getting a question wrong will require you to re-start the instructions (you will not have to re-do the practice games though).</a:t>
            </a:r>
          </a:p>
          <a:p>
            <a:pPr marL="0" indent="0">
              <a:buNone/>
            </a:pPr>
            <a:endParaRPr lang="en-GB" dirty="0"/>
          </a:p>
        </p:txBody>
      </p:sp>
    </p:spTree>
    <p:extLst>
      <p:ext uri="{BB962C8B-B14F-4D97-AF65-F5344CB8AC3E}">
        <p14:creationId xmlns:p14="http://schemas.microsoft.com/office/powerpoint/2010/main" val="32944925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second task. </a:t>
            </a:r>
            <a:endParaRPr lang="en-GB" sz="2200" dirty="0" smtClean="0"/>
          </a:p>
          <a:p>
            <a:pPr algn="just"/>
            <a:r>
              <a:rPr lang="en-GB" sz="2200" dirty="0"/>
              <a:t>In this task you’ll play a different game at the same casino. </a:t>
            </a:r>
            <a:endParaRPr lang="en-GB" sz="2200" dirty="0" smtClean="0"/>
          </a:p>
          <a:p>
            <a:pPr algn="just"/>
            <a:r>
              <a:rPr lang="en-GB" sz="2200" dirty="0" smtClean="0"/>
              <a:t>This </a:t>
            </a:r>
            <a:r>
              <a:rPr lang="en-GB" sz="2200" dirty="0"/>
              <a:t>game will use the same two banknotes as before but will also have a third type of banknote (shown on the right</a:t>
            </a:r>
            <a:r>
              <a:rPr lang="en-GB" sz="2200" dirty="0" smtClean="0"/>
              <a:t>).</a:t>
            </a:r>
          </a:p>
          <a:p>
            <a:pPr algn="just"/>
            <a:r>
              <a:rPr lang="en-GB" sz="2200" dirty="0" smtClean="0"/>
              <a:t>It will use the same four slot machines as before.</a:t>
            </a:r>
            <a:endParaRPr lang="en-GB" sz="2200" dirty="0"/>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SCISSORS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GIRL Banknote</a:t>
            </a:r>
            <a:endParaRPr lang="en-GB"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smtClean="0"/>
              <a:t>HOUSE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GIRL</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HOUSE</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1759" y="5057362"/>
            <a:ext cx="684000" cy="684000"/>
          </a:xfrm>
          <a:prstGeom prst="rect">
            <a:avLst/>
          </a:prstGeom>
        </p:spPr>
      </p:pic>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GIRL Banknote</a:t>
            </a:r>
            <a:endParaRPr lang="en-GB"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589" y="2246796"/>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HOUSE banknote.</a:t>
            </a:r>
            <a:endParaRPr lang="en-GB" dirty="0"/>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smtClean="0"/>
              <a:t>HOUSE </a:t>
            </a:r>
            <a:r>
              <a:rPr lang="en-GB" dirty="0" smtClean="0"/>
              <a:t>Banknote</a:t>
            </a:r>
            <a:endParaRPr lang="en-GB" dirty="0"/>
          </a:p>
        </p:txBody>
      </p:sp>
    </p:spTree>
    <p:extLst>
      <p:ext uri="{BB962C8B-B14F-4D97-AF65-F5344CB8AC3E}">
        <p14:creationId xmlns:p14="http://schemas.microsoft.com/office/powerpoint/2010/main" val="189895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SCISSORS</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GIRL</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a:t>
            </a:r>
            <a:r>
              <a:rPr lang="en-GB" dirty="0" smtClean="0"/>
              <a:t>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4455" y="2298058"/>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759" y="5022969"/>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SCISSORS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GIRL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1850065" cy="369332"/>
          </a:xfrm>
          <a:prstGeom prst="rect">
            <a:avLst/>
          </a:prstGeom>
          <a:noFill/>
        </p:spPr>
        <p:txBody>
          <a:bodyPr wrap="square" rtlCol="0">
            <a:spAutoFit/>
          </a:bodyPr>
          <a:lstStyle/>
          <a:p>
            <a:r>
              <a:rPr lang="en-GB" dirty="0" smtClean="0"/>
              <a:t>GIRL Banknote</a:t>
            </a:r>
            <a:endParaRPr lang="en-GB" dirty="0"/>
          </a:p>
        </p:txBody>
      </p:sp>
    </p:spTree>
    <p:extLst>
      <p:ext uri="{BB962C8B-B14F-4D97-AF65-F5344CB8AC3E}">
        <p14:creationId xmlns:p14="http://schemas.microsoft.com/office/powerpoint/2010/main" val="3898576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253220"/>
            <a:ext cx="4850687" cy="5760403"/>
          </a:xfrm>
        </p:spPr>
        <p:txBody>
          <a:bodyPr>
            <a:noAutofit/>
          </a:bodyPr>
          <a:lstStyle/>
          <a:p>
            <a:pPr algn="just"/>
            <a:r>
              <a:rPr lang="en-GB" sz="2200" dirty="0" smtClean="0"/>
              <a:t>On </a:t>
            </a:r>
            <a:r>
              <a:rPr lang="en-GB" sz="2200" dirty="0"/>
              <a:t>each game you 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whether 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GIRL</a:t>
            </a:r>
            <a:r>
              <a:rPr lang="en-GB" sz="2200" dirty="0" smtClean="0"/>
              <a:t> or </a:t>
            </a:r>
            <a:r>
              <a:rPr lang="en-GB" sz="2200" b="1" dirty="0" smtClean="0"/>
              <a:t>HOUSE</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it was in the previous task</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SCISSORS</a:t>
            </a:r>
            <a:r>
              <a:rPr lang="en-GB" sz="2200" dirty="0" smtClean="0"/>
              <a:t> banknote.</a:t>
            </a:r>
            <a:endParaRPr lang="en-GB" sz="2200" dirty="0"/>
          </a:p>
        </p:txBody>
      </p:sp>
      <p:sp>
        <p:nvSpPr>
          <p:cNvPr id="4" name="Rectangle 3"/>
          <p:cNvSpPr/>
          <p:nvPr/>
        </p:nvSpPr>
        <p:spPr>
          <a:xfrm>
            <a:off x="5966724" y="493504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26625" y="5170104"/>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89381" y="1808647"/>
            <a:ext cx="2065048" cy="369332"/>
          </a:xfrm>
          <a:prstGeom prst="rect">
            <a:avLst/>
          </a:prstGeom>
          <a:noFill/>
        </p:spPr>
        <p:txBody>
          <a:bodyPr wrap="square" rtlCol="0">
            <a:spAutoFit/>
          </a:bodyPr>
          <a:lstStyle/>
          <a:p>
            <a:r>
              <a:rPr lang="en-GB" dirty="0" smtClean="0"/>
              <a:t>SCISSORS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HOUSE </a:t>
            </a:r>
            <a:r>
              <a:rPr lang="en-GB" dirty="0" smtClean="0"/>
              <a:t>Banknote</a:t>
            </a:r>
            <a:endParaRPr lang="en-GB" dirty="0"/>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151" y="5029282"/>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3362" y="2280415"/>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3355295" cy="923330"/>
          </a:xfrm>
          <a:prstGeom prst="rect">
            <a:avLst/>
          </a:prstGeom>
        </p:spPr>
        <p:txBody>
          <a:bodyPr wrap="square">
            <a:spAutoFit/>
          </a:bodyPr>
          <a:lstStyle/>
          <a:p>
            <a:r>
              <a:rPr lang="en-GB" dirty="0" smtClean="0"/>
              <a:t>Chances of HOUSE or GIRL banknotes depend on </a:t>
            </a:r>
            <a:r>
              <a:rPr lang="en-GB" b="1" dirty="0" smtClean="0"/>
              <a:t>which</a:t>
            </a:r>
            <a:r>
              <a:rPr lang="en-GB" dirty="0" smtClean="0"/>
              <a:t> slot machine is played.</a:t>
            </a:r>
            <a:endParaRPr lang="en-GB" dirty="0"/>
          </a:p>
        </p:txBody>
      </p:sp>
      <p:sp>
        <p:nvSpPr>
          <p:cNvPr id="27" name="Rectangle 26"/>
          <p:cNvSpPr/>
          <p:nvPr/>
        </p:nvSpPr>
        <p:spPr>
          <a:xfrm>
            <a:off x="5622906" y="5937250"/>
            <a:ext cx="3571615" cy="646331"/>
          </a:xfrm>
          <a:prstGeom prst="rect">
            <a:avLst/>
          </a:prstGeom>
        </p:spPr>
        <p:txBody>
          <a:bodyPr wrap="square">
            <a:spAutoFit/>
          </a:bodyPr>
          <a:lstStyle/>
          <a:p>
            <a:r>
              <a:rPr lang="en-GB" dirty="0" smtClean="0"/>
              <a:t>Rejecting always leads to the SCISSORS banknote.</a:t>
            </a:r>
            <a:endParaRPr lang="en-GB"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6232" y="2260734"/>
            <a:ext cx="684000" cy="684000"/>
          </a:xfrm>
          <a:prstGeom prst="rect">
            <a:avLst/>
          </a:prstGeom>
        </p:spPr>
      </p:pic>
      <p:sp>
        <p:nvSpPr>
          <p:cNvPr id="29" name="TextBox 28"/>
          <p:cNvSpPr txBox="1"/>
          <p:nvPr/>
        </p:nvSpPr>
        <p:spPr>
          <a:xfrm>
            <a:off x="5699252" y="4471676"/>
            <a:ext cx="2136453" cy="369332"/>
          </a:xfrm>
          <a:prstGeom prst="rect">
            <a:avLst/>
          </a:prstGeom>
          <a:noFill/>
        </p:spPr>
        <p:txBody>
          <a:bodyPr wrap="square" rtlCol="0">
            <a:spAutoFit/>
          </a:bodyPr>
          <a:lstStyle/>
          <a:p>
            <a:r>
              <a:rPr lang="en-GB" dirty="0" smtClean="0"/>
              <a:t>SCISSORS </a:t>
            </a:r>
            <a:r>
              <a:rPr lang="en-GB" dirty="0" smtClean="0"/>
              <a:t>Banknote</a:t>
            </a:r>
            <a:endParaRPr lang="en-GB" dirty="0"/>
          </a:p>
        </p:txBody>
      </p:sp>
    </p:spTree>
    <p:extLst>
      <p:ext uri="{BB962C8B-B14F-4D97-AF65-F5344CB8AC3E}">
        <p14:creationId xmlns:p14="http://schemas.microsoft.com/office/powerpoint/2010/main" val="2346899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3308"/>
            <a:ext cx="8229600" cy="4682581"/>
          </a:xfrm>
        </p:spPr>
        <p:txBody>
          <a:bodyPr>
            <a:normAutofit lnSpcReduction="10000"/>
          </a:bodyPr>
          <a:lstStyle/>
          <a:p>
            <a:r>
              <a:rPr lang="en-US" sz="2400" dirty="0"/>
              <a:t>Y</a:t>
            </a:r>
            <a:r>
              <a:rPr lang="en-US" sz="2400" dirty="0" smtClean="0"/>
              <a:t>ou </a:t>
            </a:r>
            <a:r>
              <a:rPr lang="en-US" sz="2400" dirty="0"/>
              <a:t>will perform two tasks at a video-game casino. The first task will take </a:t>
            </a:r>
            <a:r>
              <a:rPr lang="en-US" sz="2400" dirty="0" smtClean="0"/>
              <a:t>about 35 </a:t>
            </a:r>
            <a:r>
              <a:rPr lang="en-US" sz="2400" dirty="0"/>
              <a:t>minutes and the second task will take about 50 minutes. </a:t>
            </a:r>
            <a:r>
              <a:rPr lang="en-US" sz="2400" dirty="0" smtClean="0"/>
              <a:t>In </a:t>
            </a:r>
            <a:r>
              <a:rPr lang="en-US" sz="2400" dirty="0"/>
              <a:t>each task you will make decisions in order to collect points. </a:t>
            </a:r>
            <a:endParaRPr lang="en-US" sz="2400" dirty="0" smtClean="0"/>
          </a:p>
          <a:p>
            <a:r>
              <a:rPr lang="en-US" sz="2400" dirty="0" smtClean="0"/>
              <a:t>To </a:t>
            </a:r>
            <a:r>
              <a:rPr lang="en-US" sz="2400" dirty="0"/>
              <a:t>start the task, we will provide you with 200 points. </a:t>
            </a:r>
            <a:r>
              <a:rPr lang="en-US" sz="2400" dirty="0" smtClean="0"/>
              <a:t>Following </a:t>
            </a:r>
            <a:r>
              <a:rPr lang="en-US" sz="2400" dirty="0"/>
              <a:t>each </a:t>
            </a:r>
            <a:r>
              <a:rPr lang="en-US" sz="2400" dirty="0" smtClean="0"/>
              <a:t>decision, </a:t>
            </a:r>
            <a:r>
              <a:rPr lang="en-US" sz="2400" dirty="0"/>
              <a:t>will receive a </a:t>
            </a:r>
            <a:r>
              <a:rPr lang="en-US" sz="2400" b="1" dirty="0"/>
              <a:t>banknote</a:t>
            </a:r>
            <a:r>
              <a:rPr lang="en-US" sz="2400" dirty="0"/>
              <a:t> that will either cause you to gain or lose points. </a:t>
            </a:r>
            <a:endParaRPr lang="en-US" sz="2400" dirty="0" smtClean="0"/>
          </a:p>
          <a:p>
            <a:r>
              <a:rPr lang="en-US" sz="2400" dirty="0" smtClean="0"/>
              <a:t>Your </a:t>
            </a:r>
            <a:r>
              <a:rPr lang="en-US" sz="2400" b="1" dirty="0"/>
              <a:t>bonus</a:t>
            </a:r>
            <a:r>
              <a:rPr lang="en-US" sz="2400" dirty="0"/>
              <a:t> </a:t>
            </a:r>
            <a:r>
              <a:rPr lang="en-US" sz="2400" dirty="0" smtClean="0"/>
              <a:t>will </a:t>
            </a:r>
            <a:r>
              <a:rPr lang="en-US" sz="2400" dirty="0"/>
              <a:t>be proportional to </a:t>
            </a:r>
            <a:r>
              <a:rPr lang="en-US" sz="2400" dirty="0" smtClean="0"/>
              <a:t>the </a:t>
            </a:r>
            <a:r>
              <a:rPr lang="en-US" sz="2400" b="1" dirty="0" smtClean="0"/>
              <a:t>total </a:t>
            </a:r>
            <a:r>
              <a:rPr lang="en-US" sz="2400" b="1" dirty="0"/>
              <a:t>number of points </a:t>
            </a:r>
            <a:r>
              <a:rPr lang="en-US" sz="2400" dirty="0"/>
              <a:t>you </a:t>
            </a:r>
            <a:r>
              <a:rPr lang="en-US" sz="2400" dirty="0" smtClean="0"/>
              <a:t>collect. </a:t>
            </a:r>
          </a:p>
          <a:p>
            <a:r>
              <a:rPr lang="en-US" sz="2400" dirty="0"/>
              <a:t>B</a:t>
            </a:r>
            <a:r>
              <a:rPr lang="en-US" sz="2400" dirty="0" smtClean="0"/>
              <a:t>anknotes with </a:t>
            </a:r>
            <a:r>
              <a:rPr lang="en-US" sz="2400" b="1" dirty="0" smtClean="0"/>
              <a:t>positive point </a:t>
            </a:r>
            <a:r>
              <a:rPr lang="en-US" sz="2400" dirty="0" smtClean="0"/>
              <a:t>values will </a:t>
            </a:r>
            <a:r>
              <a:rPr lang="en-US" sz="2400" b="1" dirty="0"/>
              <a:t>increase</a:t>
            </a:r>
            <a:r>
              <a:rPr lang="en-US" sz="2400" dirty="0"/>
              <a:t> your </a:t>
            </a:r>
            <a:r>
              <a:rPr lang="en-US" sz="2400" dirty="0" smtClean="0"/>
              <a:t>bonus. Banknotes with </a:t>
            </a:r>
            <a:r>
              <a:rPr lang="en-US" sz="2400" b="1" dirty="0" smtClean="0"/>
              <a:t>negative points </a:t>
            </a:r>
            <a:r>
              <a:rPr lang="en-US" sz="2400" dirty="0" smtClean="0"/>
              <a:t>will </a:t>
            </a:r>
            <a:r>
              <a:rPr lang="en-US" sz="2400" b="1" dirty="0" smtClean="0"/>
              <a:t>decrease</a:t>
            </a:r>
            <a:r>
              <a:rPr lang="en-US" sz="2400" dirty="0" smtClean="0"/>
              <a:t> your bonus.</a:t>
            </a:r>
            <a:endParaRPr lang="en-US" sz="2400" dirty="0"/>
          </a:p>
          <a:p>
            <a:endParaRPr lang="en-US" sz="2400" dirty="0"/>
          </a:p>
        </p:txBody>
      </p:sp>
    </p:spTree>
    <p:extLst>
      <p:ext uri="{BB962C8B-B14F-4D97-AF65-F5344CB8AC3E}">
        <p14:creationId xmlns:p14="http://schemas.microsoft.com/office/powerpoint/2010/main" val="12750888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game on the right).</a:t>
            </a:r>
          </a:p>
          <a:p>
            <a:r>
              <a:rPr lang="en-GB" sz="2000" dirty="0" smtClean="0"/>
              <a:t>You </a:t>
            </a:r>
            <a:r>
              <a:rPr lang="en-GB" sz="2000" dirty="0"/>
              <a:t>must pay attention to </a:t>
            </a:r>
            <a:r>
              <a:rPr lang="en-GB" sz="2000" dirty="0" smtClean="0"/>
              <a:t>this screen </a:t>
            </a:r>
            <a:r>
              <a:rPr lang="en-GB" sz="2000" dirty="0"/>
              <a:t>in order to make choices </a:t>
            </a:r>
            <a:r>
              <a:rPr lang="en-GB" sz="2000" dirty="0" smtClean="0"/>
              <a:t>that will </a:t>
            </a:r>
            <a:r>
              <a:rPr lang="en-GB" sz="2000" dirty="0"/>
              <a:t>lead you to collect as </a:t>
            </a:r>
            <a:r>
              <a:rPr lang="en-GB" sz="2000" dirty="0" smtClean="0"/>
              <a:t>many positive </a:t>
            </a:r>
            <a:r>
              <a:rPr lang="en-GB" sz="2000" dirty="0"/>
              <a:t>points and </a:t>
            </a:r>
            <a:r>
              <a:rPr lang="en-GB" sz="2000" dirty="0" smtClean="0"/>
              <a:t>avoid as many </a:t>
            </a:r>
            <a:r>
              <a:rPr lang="en-GB" sz="2000" dirty="0"/>
              <a:t>negative </a:t>
            </a:r>
            <a:r>
              <a:rPr lang="en-GB" sz="2000" dirty="0" smtClean="0"/>
              <a:t>points as you can.</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endParaRPr lang="en-GB" sz="2000" dirty="0"/>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1924" y="1288830"/>
            <a:ext cx="684000" cy="684000"/>
          </a:xfrm>
          <a:prstGeom prst="rect">
            <a:avLst/>
          </a:prstGeom>
        </p:spPr>
      </p:pic>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r>
              <a:rPr lang="en-GB" sz="1600" dirty="0" smtClean="0"/>
              <a:t>:</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664" y="2305681"/>
            <a:ext cx="684000" cy="684000"/>
          </a:xfrm>
          <a:prstGeom prst="rect">
            <a:avLst/>
          </a:prstGeom>
        </p:spPr>
      </p:pic>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a:t>
            </a:r>
            <a:r>
              <a:rPr lang="en-GB" sz="1200" dirty="0" smtClean="0"/>
              <a:t>if you PLAY the slot machine, you will either get the SCISSORS banknote and collect 72 points or the GIRL banknote and collect 8 points. If you reject the slot machine, you’ll get the HOUSE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664" y="1740073"/>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where you’ll have to report the point values of a given banknote.</a:t>
            </a:r>
          </a:p>
          <a:p>
            <a:r>
              <a:rPr lang="en-GB" sz="2400" dirty="0" smtClean="0"/>
              <a:t>Let’s now practice a few actual games. Here,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a:t>Great work! You’ll need to pass a quiz on these new instructions in order to move onto this task</a:t>
            </a:r>
            <a:r>
              <a:rPr lang="en-GB" dirty="0" smtClean="0"/>
              <a:t>.</a:t>
            </a:r>
          </a:p>
          <a:p>
            <a:r>
              <a:rPr lang="en-GB" dirty="0" smtClean="0"/>
              <a:t>You’ll need to get every question correct in order to move onto the task.</a:t>
            </a:r>
            <a:endParaRPr lang="en-GB" dirty="0"/>
          </a:p>
        </p:txBody>
      </p:sp>
    </p:spTree>
    <p:extLst>
      <p:ext uri="{BB962C8B-B14F-4D97-AF65-F5344CB8AC3E}">
        <p14:creationId xmlns:p14="http://schemas.microsoft.com/office/powerpoint/2010/main" val="387589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In the first task, the casino you will visit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86020"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795" y="917591"/>
            <a:ext cx="684000" cy="684000"/>
          </a:xfrm>
          <a:prstGeom prst="rect">
            <a:avLst/>
          </a:prstGeom>
        </p:spPr>
      </p:pic>
      <p:sp>
        <p:nvSpPr>
          <p:cNvPr id="14" name="Rectangle 13"/>
          <p:cNvSpPr/>
          <p:nvPr/>
        </p:nvSpPr>
        <p:spPr>
          <a:xfrm>
            <a:off x="7422326"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3266" y="920940"/>
            <a:ext cx="684000" cy="684000"/>
          </a:xfrm>
          <a:prstGeom prst="rect">
            <a:avLst/>
          </a:prstGeom>
        </p:spPr>
      </p:pic>
      <p:sp>
        <p:nvSpPr>
          <p:cNvPr id="20" name="TextBox 19"/>
          <p:cNvSpPr txBox="1"/>
          <p:nvPr/>
        </p:nvSpPr>
        <p:spPr>
          <a:xfrm>
            <a:off x="6630680"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282227" y="108677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679876" y="498549"/>
            <a:ext cx="1603171" cy="369332"/>
          </a:xfrm>
          <a:prstGeom prst="rect">
            <a:avLst/>
          </a:prstGeom>
          <a:noFill/>
        </p:spPr>
        <p:txBody>
          <a:bodyPr wrap="square" rtlCol="0">
            <a:spAutoFit/>
          </a:bodyPr>
          <a:lstStyle/>
          <a:p>
            <a:r>
              <a:rPr lang="en-GB" dirty="0" smtClean="0"/>
              <a:t>GIRL Banknote</a:t>
            </a:r>
            <a:endParaRPr lang="en-GB" dirty="0"/>
          </a:p>
        </p:txBody>
      </p:sp>
      <p:sp>
        <p:nvSpPr>
          <p:cNvPr id="24" name="TextBox 23"/>
          <p:cNvSpPr txBox="1"/>
          <p:nvPr/>
        </p:nvSpPr>
        <p:spPr>
          <a:xfrm>
            <a:off x="7296704" y="481267"/>
            <a:ext cx="1850065" cy="369332"/>
          </a:xfrm>
          <a:prstGeom prst="rect">
            <a:avLst/>
          </a:prstGeom>
          <a:noFill/>
        </p:spPr>
        <p:txBody>
          <a:bodyPr wrap="square" rtlCol="0">
            <a:spAutoFit/>
          </a:bodyPr>
          <a:lstStyle/>
          <a:p>
            <a:r>
              <a:rPr lang="en-GB" dirty="0" smtClean="0"/>
              <a:t>HOUSE Banknote</a:t>
            </a:r>
            <a:endParaRPr lang="en-GB" dirty="0"/>
          </a:p>
        </p:txBody>
      </p:sp>
      <p:sp>
        <p:nvSpPr>
          <p:cNvPr id="25" name="TextBox 24"/>
          <p:cNvSpPr txBox="1"/>
          <p:nvPr/>
        </p:nvSpPr>
        <p:spPr>
          <a:xfrm>
            <a:off x="6138768" y="-1536865"/>
            <a:ext cx="1997504" cy="369332"/>
          </a:xfrm>
          <a:prstGeom prst="rect">
            <a:avLst/>
          </a:prstGeom>
          <a:noFill/>
        </p:spPr>
        <p:txBody>
          <a:bodyPr wrap="square" rtlCol="0">
            <a:spAutoFit/>
          </a:bodyPr>
          <a:lstStyle/>
          <a:p>
            <a:r>
              <a:rPr lang="en-GB" dirty="0" smtClean="0"/>
              <a:t>SCISSORS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689999" y="257512"/>
            <a:ext cx="1428661" cy="369332"/>
          </a:xfrm>
          <a:prstGeom prst="rect">
            <a:avLst/>
          </a:prstGeom>
        </p:spPr>
        <p:txBody>
          <a:bodyPr wrap="none">
            <a:spAutoFit/>
          </a:bodyPr>
          <a:lstStyle/>
          <a:p>
            <a:r>
              <a:rPr lang="en-GB" b="1" dirty="0" smtClean="0"/>
              <a:t>BANKNOTES</a:t>
            </a:r>
            <a:r>
              <a:rPr lang="en-GB" dirty="0" smtClean="0"/>
              <a:t>:</a:t>
            </a:r>
            <a:endParaRPr lang="en-GB" dirty="0"/>
          </a:p>
        </p:txBody>
      </p:sp>
    </p:spTree>
    <p:extLst>
      <p:ext uri="{BB962C8B-B14F-4D97-AF65-F5344CB8AC3E}">
        <p14:creationId xmlns:p14="http://schemas.microsoft.com/office/powerpoint/2010/main" val="3896711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In the first task, the casino you will visit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809" y="977212"/>
            <a:ext cx="684000" cy="684000"/>
          </a:xfrm>
          <a:prstGeom prst="rect">
            <a:avLst/>
          </a:prstGeom>
        </p:spPr>
      </p:pic>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HOUSE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71679"/>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spTree>
    <p:extLst>
      <p:ext uri="{BB962C8B-B14F-4D97-AF65-F5344CB8AC3E}">
        <p14:creationId xmlns:p14="http://schemas.microsoft.com/office/powerpoint/2010/main" val="269426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lnSpcReduction="10000"/>
          </a:bodyPr>
          <a:lstStyle/>
          <a:p>
            <a:r>
              <a:rPr lang="en-US" sz="2400" dirty="0"/>
              <a:t>In the first task, the casino you will visit uses </a:t>
            </a:r>
            <a:r>
              <a:rPr lang="en-US" sz="2400" b="1" dirty="0"/>
              <a:t>two</a:t>
            </a:r>
            <a:r>
              <a:rPr lang="en-US" sz="2400" dirty="0"/>
              <a:t> types of </a:t>
            </a:r>
            <a:r>
              <a:rPr lang="en-US" sz="2400" b="1" dirty="0" smtClean="0"/>
              <a:t>banknotes</a:t>
            </a:r>
            <a:r>
              <a:rPr lang="en-US" sz="2400" dirty="0" smtClean="0"/>
              <a:t> </a:t>
            </a:r>
            <a:r>
              <a:rPr lang="en-US" sz="2400" dirty="0"/>
              <a:t>(shown </a:t>
            </a:r>
            <a:r>
              <a:rPr lang="en-US" sz="2400" dirty="0" smtClean="0"/>
              <a:t>on the right).</a:t>
            </a:r>
            <a:endParaRPr lang="en-US" sz="2400" dirty="0"/>
          </a:p>
          <a:p>
            <a:r>
              <a:rPr lang="en-US" sz="2400" dirty="0"/>
              <a:t>Collecting one of these </a:t>
            </a:r>
            <a:r>
              <a:rPr lang="en-US" sz="2400" b="1" dirty="0" smtClean="0"/>
              <a:t>banknotes</a:t>
            </a:r>
            <a:r>
              <a:rPr lang="en-US" sz="2400" dirty="0" smtClean="0"/>
              <a:t> </a:t>
            </a:r>
            <a:r>
              <a:rPr lang="en-US" sz="2400" dirty="0"/>
              <a:t>on a given game will </a:t>
            </a:r>
            <a:r>
              <a:rPr lang="en-US" sz="2400" dirty="0" smtClean="0"/>
              <a:t>cause </a:t>
            </a:r>
            <a:r>
              <a:rPr lang="en-US" sz="2400" dirty="0"/>
              <a:t>you to either </a:t>
            </a:r>
            <a:r>
              <a:rPr lang="en-US" sz="2400" b="1" dirty="0"/>
              <a:t>gain or lose </a:t>
            </a:r>
            <a:r>
              <a:rPr lang="en-US" sz="2400" b="1" dirty="0" smtClean="0"/>
              <a:t>points </a:t>
            </a:r>
            <a:r>
              <a:rPr lang="en-US" sz="2400" dirty="0" smtClean="0"/>
              <a:t>(the point value will displayed instead of “XX”</a:t>
            </a:r>
            <a:r>
              <a:rPr lang="en-US" sz="2400" b="1" dirty="0" smtClean="0"/>
              <a: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When you play a slot machine you will get one of the two banknotes.</a:t>
            </a:r>
          </a:p>
          <a:p>
            <a:pPr marL="0" indent="0">
              <a:buNone/>
            </a:pPr>
            <a:endParaRPr lang="en-US" sz="2400" dirty="0" smtClean="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extBox 19"/>
          <p:cNvSpPr txBox="1"/>
          <p:nvPr/>
        </p:nvSpPr>
        <p:spPr>
          <a:xfrm>
            <a:off x="6588476" y="108024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2" name="TextBox 21"/>
          <p:cNvSpPr txBox="1"/>
          <p:nvPr/>
        </p:nvSpPr>
        <p:spPr>
          <a:xfrm>
            <a:off x="8394770" y="114305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SCISSORS Banknote</a:t>
            </a:r>
            <a:endParaRPr lang="en-GB" dirty="0"/>
          </a:p>
        </p:txBody>
      </p:sp>
      <p:sp>
        <p:nvSpPr>
          <p:cNvPr id="24" name="TextBox 23"/>
          <p:cNvSpPr txBox="1"/>
          <p:nvPr/>
        </p:nvSpPr>
        <p:spPr>
          <a:xfrm>
            <a:off x="7409247" y="537539"/>
            <a:ext cx="1850065" cy="369332"/>
          </a:xfrm>
          <a:prstGeom prst="rect">
            <a:avLst/>
          </a:prstGeom>
          <a:noFill/>
        </p:spPr>
        <p:txBody>
          <a:bodyPr wrap="square" rtlCol="0">
            <a:spAutoFit/>
          </a:bodyPr>
          <a:lstStyle/>
          <a:p>
            <a:r>
              <a:rPr lang="en-GB" dirty="0" smtClean="0"/>
              <a:t>GIRL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smtClean="0"/>
              <a:t>HAND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BUTTERFLY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ZEBRA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PEPPER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4706" y="928496"/>
            <a:ext cx="684000" cy="684000"/>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6600" y="958039"/>
            <a:ext cx="684000" cy="684000"/>
          </a:xfrm>
          <a:prstGeom prst="rect">
            <a:avLst/>
          </a:prstGeom>
        </p:spPr>
      </p:pic>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6810037"/>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a:t>
            </a:r>
            <a:r>
              <a:rPr lang="en-US" sz="2400" dirty="0" smtClean="0"/>
              <a:t>experiment and will be the same for each task.</a:t>
            </a:r>
            <a:endParaRPr lang="en-US" sz="2400" dirty="0"/>
          </a:p>
          <a:p>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3502" y="2494314"/>
            <a:ext cx="684000" cy="684000"/>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07312" y="5909898"/>
            <a:ext cx="684000" cy="684000"/>
          </a:xfrm>
          <a:prstGeom prst="rect">
            <a:avLst/>
          </a:prstGeom>
        </p:spPr>
      </p:pic>
    </p:spTree>
    <p:extLst>
      <p:ext uri="{BB962C8B-B14F-4D97-AF65-F5344CB8AC3E}">
        <p14:creationId xmlns:p14="http://schemas.microsoft.com/office/powerpoint/2010/main" val="3473247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5803881"/>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experiment and will be the same for each task.</a:t>
            </a:r>
          </a:p>
          <a:p>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2924" y="3791404"/>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58286"/>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30633"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463" y="5930150"/>
            <a:ext cx="684000" cy="684000"/>
          </a:xfrm>
          <a:prstGeom prst="rect">
            <a:avLst/>
          </a:prstGeom>
        </p:spPr>
      </p:pic>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1427" y="2494314"/>
            <a:ext cx="684000" cy="684000"/>
          </a:xfrm>
          <a:prstGeom prst="rect">
            <a:avLst/>
          </a:prstGeom>
        </p:spPr>
      </p:pic>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2283"/>
            <a:ext cx="5305487" cy="5803881"/>
          </a:xfrm>
        </p:spPr>
        <p:txBody>
          <a:bodyPr>
            <a:noAutofit/>
          </a:bodyPr>
          <a:lstStyle/>
          <a:p>
            <a:r>
              <a:rPr lang="en-US" sz="2400" dirty="0" smtClean="0"/>
              <a:t>Each </a:t>
            </a:r>
            <a:r>
              <a:rPr lang="en-US" sz="2400" dirty="0"/>
              <a:t>slot machine can </a:t>
            </a:r>
            <a:r>
              <a:rPr lang="en-US" sz="2400" dirty="0" smtClean="0"/>
              <a:t>lead to </a:t>
            </a:r>
            <a:r>
              <a:rPr lang="en-US" sz="2400" dirty="0"/>
              <a:t>either of the two banknotes, however, the </a:t>
            </a:r>
            <a:r>
              <a:rPr lang="en-US" sz="2400" b="1" dirty="0"/>
              <a:t>chances </a:t>
            </a:r>
            <a:r>
              <a:rPr lang="en-US" sz="2400" dirty="0"/>
              <a:t>that a given </a:t>
            </a:r>
            <a:r>
              <a:rPr lang="en-US" sz="2400" b="1" dirty="0" smtClean="0"/>
              <a:t>slot-machine</a:t>
            </a:r>
            <a:r>
              <a:rPr lang="en-US" sz="2400" dirty="0" smtClean="0"/>
              <a:t> </a:t>
            </a:r>
            <a:r>
              <a:rPr lang="en-US" sz="2400" dirty="0"/>
              <a:t>provides a given </a:t>
            </a:r>
            <a:r>
              <a:rPr lang="en-US" sz="2400" b="1" dirty="0" smtClean="0"/>
              <a:t>bank</a:t>
            </a:r>
            <a:r>
              <a:rPr lang="en-US" sz="2400" b="1" dirty="0"/>
              <a:t>n</a:t>
            </a:r>
            <a:r>
              <a:rPr lang="en-US" sz="2400" b="1" dirty="0" smtClean="0"/>
              <a:t>ote</a:t>
            </a:r>
            <a:r>
              <a:rPr lang="en-US" sz="2400" dirty="0" smtClean="0"/>
              <a:t> are different </a:t>
            </a:r>
            <a:r>
              <a:rPr lang="en-US" sz="2400" dirty="0"/>
              <a:t>for the different slot machines</a:t>
            </a:r>
            <a:r>
              <a:rPr lang="en-US" sz="2400" dirty="0" smtClean="0"/>
              <a:t>.</a:t>
            </a:r>
          </a:p>
          <a:p>
            <a:r>
              <a:rPr lang="en-US" sz="2400" dirty="0" smtClean="0"/>
              <a:t>Making </a:t>
            </a:r>
            <a:r>
              <a:rPr lang="en-US" sz="2400" dirty="0"/>
              <a:t>good decisions in the task will require </a:t>
            </a:r>
            <a:r>
              <a:rPr lang="en-US" sz="2400" b="1" dirty="0"/>
              <a:t>learning from your experience </a:t>
            </a:r>
            <a:r>
              <a:rPr lang="en-US" sz="2400" dirty="0"/>
              <a:t>the chances that each slot machine tends to produce either banknote. </a:t>
            </a:r>
          </a:p>
          <a:p>
            <a:r>
              <a:rPr lang="en-US" sz="2400" dirty="0"/>
              <a:t>The chances that a given slot machine provides a given banknote will </a:t>
            </a:r>
            <a:r>
              <a:rPr lang="en-US" sz="2400" b="1" dirty="0"/>
              <a:t>not</a:t>
            </a:r>
            <a:r>
              <a:rPr lang="en-US" sz="2400" dirty="0"/>
              <a:t> </a:t>
            </a:r>
            <a:r>
              <a:rPr lang="en-US" sz="2400" b="1" dirty="0"/>
              <a:t>change</a:t>
            </a:r>
            <a:r>
              <a:rPr lang="en-US" sz="2400" dirty="0"/>
              <a:t> over the course of the experiment and will be the same for each task.</a:t>
            </a:r>
          </a:p>
          <a:p>
            <a:endParaRPr lang="en-US" sz="2400" dirty="0"/>
          </a:p>
        </p:txBody>
      </p:sp>
      <p:sp>
        <p:nvSpPr>
          <p:cNvPr id="4" name="Rectangle 3"/>
          <p:cNvSpPr/>
          <p:nvPr/>
        </p:nvSpPr>
        <p:spPr>
          <a:xfrm>
            <a:off x="6771052" y="3601737"/>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6992" y="3777336"/>
            <a:ext cx="1080000" cy="1080000"/>
          </a:xfrm>
          <a:prstGeom prst="rect">
            <a:avLst/>
          </a:prstGeom>
        </p:spPr>
      </p:pic>
      <p:cxnSp>
        <p:nvCxnSpPr>
          <p:cNvPr id="6" name="Straight Arrow Connector 5"/>
          <p:cNvCxnSpPr/>
          <p:nvPr/>
        </p:nvCxnSpPr>
        <p:spPr>
          <a:xfrm flipH="1">
            <a:off x="6627504" y="5092407"/>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7707864" y="5092850"/>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6495434" y="5111697"/>
            <a:ext cx="292068" cy="369332"/>
          </a:xfrm>
          <a:prstGeom prst="rect">
            <a:avLst/>
          </a:prstGeom>
        </p:spPr>
        <p:txBody>
          <a:bodyPr wrap="none">
            <a:spAutoFit/>
          </a:bodyPr>
          <a:lstStyle/>
          <a:p>
            <a:r>
              <a:rPr lang="en-US" dirty="0" smtClean="0"/>
              <a:t>?</a:t>
            </a:r>
            <a:endParaRPr lang="en-GB" dirty="0"/>
          </a:p>
        </p:txBody>
      </p:sp>
      <p:sp>
        <p:nvSpPr>
          <p:cNvPr id="12" name="Rectangle 11"/>
          <p:cNvSpPr/>
          <p:nvPr/>
        </p:nvSpPr>
        <p:spPr>
          <a:xfrm>
            <a:off x="8172272" y="5111697"/>
            <a:ext cx="292068" cy="369332"/>
          </a:xfrm>
          <a:prstGeom prst="rect">
            <a:avLst/>
          </a:prstGeom>
        </p:spPr>
        <p:txBody>
          <a:bodyPr wrap="none">
            <a:spAutoFit/>
          </a:bodyPr>
          <a:lstStyle/>
          <a:p>
            <a:r>
              <a:rPr lang="en-US" dirty="0" smtClean="0"/>
              <a:t>?</a:t>
            </a:r>
            <a:endParaRPr lang="en-GB" dirty="0"/>
          </a:p>
        </p:txBody>
      </p:sp>
      <p:sp>
        <p:nvSpPr>
          <p:cNvPr id="13" name="Rectangle 12"/>
          <p:cNvSpPr/>
          <p:nvPr/>
        </p:nvSpPr>
        <p:spPr>
          <a:xfrm>
            <a:off x="5682945" y="58393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569808" y="611003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6038" y="5930150"/>
            <a:ext cx="684000" cy="684000"/>
          </a:xfrm>
          <a:prstGeom prst="rect">
            <a:avLst/>
          </a:prstGeom>
        </p:spPr>
      </p:pic>
      <p:sp>
        <p:nvSpPr>
          <p:cNvPr id="16" name="Rectangle 15"/>
          <p:cNvSpPr/>
          <p:nvPr/>
        </p:nvSpPr>
        <p:spPr>
          <a:xfrm>
            <a:off x="7570732" y="583789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58769" y="6072958"/>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Rectangle 18"/>
          <p:cNvSpPr/>
          <p:nvPr/>
        </p:nvSpPr>
        <p:spPr>
          <a:xfrm>
            <a:off x="6682185" y="161538"/>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60" y="346290"/>
            <a:ext cx="1082913" cy="1082913"/>
          </a:xfrm>
          <a:prstGeom prst="rect">
            <a:avLst/>
          </a:prstGeom>
        </p:spPr>
      </p:pic>
      <p:cxnSp>
        <p:nvCxnSpPr>
          <p:cNvPr id="21" name="Straight Arrow Connector 20"/>
          <p:cNvCxnSpPr/>
          <p:nvPr/>
        </p:nvCxnSpPr>
        <p:spPr>
          <a:xfrm flipH="1">
            <a:off x="6472692" y="1714407"/>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7553052" y="1714850"/>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6453164" y="1705562"/>
            <a:ext cx="292068" cy="369332"/>
          </a:xfrm>
          <a:prstGeom prst="rect">
            <a:avLst/>
          </a:prstGeom>
        </p:spPr>
        <p:txBody>
          <a:bodyPr wrap="none">
            <a:spAutoFit/>
          </a:bodyPr>
          <a:lstStyle/>
          <a:p>
            <a:r>
              <a:rPr lang="en-US" dirty="0" smtClean="0"/>
              <a:t>?</a:t>
            </a:r>
            <a:endParaRPr lang="en-GB" dirty="0"/>
          </a:p>
        </p:txBody>
      </p:sp>
      <p:sp>
        <p:nvSpPr>
          <p:cNvPr id="24" name="Rectangle 23"/>
          <p:cNvSpPr/>
          <p:nvPr/>
        </p:nvSpPr>
        <p:spPr>
          <a:xfrm>
            <a:off x="7947120" y="1719629"/>
            <a:ext cx="292068" cy="369332"/>
          </a:xfrm>
          <a:prstGeom prst="rect">
            <a:avLst/>
          </a:prstGeom>
        </p:spPr>
        <p:txBody>
          <a:bodyPr wrap="none">
            <a:spAutoFit/>
          </a:bodyPr>
          <a:lstStyle/>
          <a:p>
            <a:r>
              <a:rPr lang="en-US" dirty="0" smtClean="0"/>
              <a:t>?</a:t>
            </a:r>
            <a:endParaRPr lang="en-GB" dirty="0"/>
          </a:p>
        </p:txBody>
      </p:sp>
      <p:sp>
        <p:nvSpPr>
          <p:cNvPr id="29" name="Rectangle 28"/>
          <p:cNvSpPr/>
          <p:nvPr/>
        </p:nvSpPr>
        <p:spPr>
          <a:xfrm>
            <a:off x="5991700" y="241926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TextBox 29"/>
          <p:cNvSpPr txBox="1"/>
          <p:nvPr/>
        </p:nvSpPr>
        <p:spPr>
          <a:xfrm>
            <a:off x="6878563" y="26900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793" y="2538249"/>
            <a:ext cx="684000" cy="684000"/>
          </a:xfrm>
          <a:prstGeom prst="rect">
            <a:avLst/>
          </a:prstGeom>
        </p:spPr>
      </p:pic>
      <p:sp>
        <p:nvSpPr>
          <p:cNvPr id="34" name="Rectangle 33"/>
          <p:cNvSpPr/>
          <p:nvPr/>
        </p:nvSpPr>
        <p:spPr>
          <a:xfrm>
            <a:off x="7653398" y="242231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TextBox 34"/>
          <p:cNvSpPr txBox="1"/>
          <p:nvPr/>
        </p:nvSpPr>
        <p:spPr>
          <a:xfrm>
            <a:off x="8563665" y="2637122"/>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04816" y="2494314"/>
            <a:ext cx="684000" cy="684000"/>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3796" y="5923966"/>
            <a:ext cx="684000" cy="684000"/>
          </a:xfrm>
          <a:prstGeom prst="rect">
            <a:avLst/>
          </a:prstGeom>
        </p:spPr>
      </p:pic>
    </p:spTree>
    <p:extLst>
      <p:ext uri="{BB962C8B-B14F-4D97-AF65-F5344CB8AC3E}">
        <p14:creationId xmlns:p14="http://schemas.microsoft.com/office/powerpoint/2010/main" val="3287666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944" y="323558"/>
            <a:ext cx="8264770" cy="6414868"/>
          </a:xfrm>
        </p:spPr>
        <p:txBody>
          <a:bodyPr>
            <a:normAutofit fontScale="92500" lnSpcReduction="10000"/>
          </a:bodyPr>
          <a:lstStyle/>
          <a:p>
            <a:r>
              <a:rPr lang="en-GB" dirty="0"/>
              <a:t>T</a:t>
            </a:r>
            <a:r>
              <a:rPr lang="en-GB" dirty="0" smtClean="0"/>
              <a:t>he first task will have two types of games.</a:t>
            </a:r>
          </a:p>
          <a:p>
            <a:r>
              <a:rPr lang="en-GB" dirty="0" smtClean="0"/>
              <a:t>For the first type of game, you’ll be presented with a slot machine. You must press “1” to play the machine. Then the machine will provide you with a bank note. </a:t>
            </a:r>
          </a:p>
          <a:p>
            <a:r>
              <a:rPr lang="en-GB" dirty="0"/>
              <a:t>T</a:t>
            </a:r>
            <a:r>
              <a:rPr lang="en-GB" dirty="0" smtClean="0"/>
              <a:t>he banknotes on these games will not have any points.</a:t>
            </a:r>
          </a:p>
          <a:p>
            <a:r>
              <a:rPr lang="en-GB" dirty="0" smtClean="0"/>
              <a:t>As an attention check, you will sometimes be asked to report which slot machine you just played or which banknote you just received. To do this you will use the number keys (1,2,3 or 4). Your correctness on these questions will affect your bonus payment.</a:t>
            </a:r>
          </a:p>
          <a:p>
            <a:r>
              <a:rPr lang="en-GB" dirty="0" smtClean="0"/>
              <a:t>Let’s practice a few of these games.</a:t>
            </a:r>
          </a:p>
          <a:p>
            <a:endParaRPr lang="en-GB" dirty="0"/>
          </a:p>
        </p:txBody>
      </p:sp>
    </p:spTree>
    <p:extLst>
      <p:ext uri="{BB962C8B-B14F-4D97-AF65-F5344CB8AC3E}">
        <p14:creationId xmlns:p14="http://schemas.microsoft.com/office/powerpoint/2010/main" val="31447307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8142</TotalTime>
  <Words>2337</Words>
  <Application>Microsoft Office PowerPoint</Application>
  <PresentationFormat>On-screen Show (4:3)</PresentationFormat>
  <Paragraphs>229</Paragraphs>
  <Slides>24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PowerPoint Presentation</vt:lpstr>
      <vt:lpstr>PowerPoint Presentation</vt:lpstr>
      <vt:lpstr>PRACTICE</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48</cp:revision>
  <cp:lastPrinted>2019-08-05T15:19:54Z</cp:lastPrinted>
  <dcterms:created xsi:type="dcterms:W3CDTF">2019-07-30T22:10:20Z</dcterms:created>
  <dcterms:modified xsi:type="dcterms:W3CDTF">2019-08-07T11:38:24Z</dcterms:modified>
</cp:coreProperties>
</file>