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58" r:id="rId3"/>
    <p:sldId id="263" r:id="rId4"/>
    <p:sldId id="264" r:id="rId5"/>
    <p:sldId id="266" r:id="rId6"/>
    <p:sldId id="261" r:id="rId7"/>
    <p:sldId id="267" r:id="rId8"/>
    <p:sldId id="268" r:id="rId9"/>
    <p:sldId id="269" r:id="rId10"/>
    <p:sldId id="270" r:id="rId11"/>
    <p:sldId id="271" r:id="rId12"/>
    <p:sldId id="272" r:id="rId13"/>
    <p:sldId id="273" r:id="rId14"/>
    <p:sldId id="275" r:id="rId15"/>
    <p:sldId id="274" r:id="rId16"/>
    <p:sldId id="276" r:id="rId17"/>
    <p:sldId id="277" r:id="rId18"/>
    <p:sldId id="278" r:id="rId19"/>
    <p:sldId id="279"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301" autoAdjust="0"/>
  </p:normalViewPr>
  <p:slideViewPr>
    <p:cSldViewPr snapToGrid="0" snapToObjects="1" showGuides="1">
      <p:cViewPr varScale="1">
        <p:scale>
          <a:sx n="68" d="100"/>
          <a:sy n="68" d="100"/>
        </p:scale>
        <p:origin x="570" y="78"/>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14/08/2019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6</a:t>
            </a:fld>
            <a:endParaRPr lang="en-GB"/>
          </a:p>
        </p:txBody>
      </p:sp>
    </p:spTree>
    <p:extLst>
      <p:ext uri="{BB962C8B-B14F-4D97-AF65-F5344CB8AC3E}">
        <p14:creationId xmlns:p14="http://schemas.microsoft.com/office/powerpoint/2010/main" val="28634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7</a:t>
            </a:fld>
            <a:endParaRPr lang="en-GB"/>
          </a:p>
        </p:txBody>
      </p:sp>
    </p:spTree>
    <p:extLst>
      <p:ext uri="{BB962C8B-B14F-4D97-AF65-F5344CB8AC3E}">
        <p14:creationId xmlns:p14="http://schemas.microsoft.com/office/powerpoint/2010/main" val="32482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8</a:t>
            </a:fld>
            <a:endParaRPr lang="en-GB"/>
          </a:p>
        </p:txBody>
      </p:sp>
    </p:spTree>
    <p:extLst>
      <p:ext uri="{BB962C8B-B14F-4D97-AF65-F5344CB8AC3E}">
        <p14:creationId xmlns:p14="http://schemas.microsoft.com/office/powerpoint/2010/main" val="284920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8/14/2019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8/14/2019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8/14/2019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8/14/2019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dirty="0"/>
              <a:t>Welcome to the experiment! Please read the instructions carefully</a:t>
            </a:r>
            <a:r>
              <a:rPr lang="en-US" sz="2400" dirty="0" smtClean="0"/>
              <a:t>.</a:t>
            </a:r>
          </a:p>
          <a:p>
            <a:pPr marL="0" indent="0">
              <a:buNone/>
            </a:pPr>
            <a:endParaRPr lang="en-US" sz="2400" dirty="0" smtClean="0"/>
          </a:p>
          <a:p>
            <a:pPr marL="0" indent="0">
              <a:buNone/>
            </a:pPr>
            <a:r>
              <a:rPr lang="en-US" sz="2400" dirty="0"/>
              <a:t>I</a:t>
            </a:r>
            <a:r>
              <a:rPr lang="en-US" sz="2400" dirty="0" smtClean="0"/>
              <a:t>n </a:t>
            </a:r>
            <a:r>
              <a:rPr lang="en-US" sz="2400" dirty="0"/>
              <a:t>order to proceed to the </a:t>
            </a:r>
            <a:r>
              <a:rPr lang="en-US" sz="2400" dirty="0" smtClean="0"/>
              <a:t>first task, </a:t>
            </a:r>
            <a:r>
              <a:rPr lang="en-US" sz="2400" b="1" dirty="0"/>
              <a:t>y</a:t>
            </a:r>
            <a:r>
              <a:rPr lang="en-US" sz="2400" b="1" dirty="0" smtClean="0"/>
              <a:t>ou will need to pass an instruction quiz.</a:t>
            </a:r>
            <a:endParaRPr lang="en-US" sz="2400" dirty="0"/>
          </a:p>
          <a:p>
            <a:pPr marL="0" indent="0">
              <a:buNone/>
            </a:pPr>
            <a:endParaRPr lang="en-US"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trials starting with some slot machine. Ask some quiz questions about what was just seen.</a:t>
            </a:r>
            <a:endParaRPr lang="en-GB" dirty="0"/>
          </a:p>
        </p:txBody>
      </p:sp>
    </p:spTree>
    <p:extLst>
      <p:ext uri="{BB962C8B-B14F-4D97-AF65-F5344CB8AC3E}">
        <p14:creationId xmlns:p14="http://schemas.microsoft.com/office/powerpoint/2010/main" val="441219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367" y="1715293"/>
            <a:ext cx="684000" cy="684000"/>
          </a:xfrm>
          <a:prstGeom prst="rect">
            <a:avLst/>
          </a:prstGeom>
        </p:spPr>
      </p:pic>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616" y="4769279"/>
            <a:ext cx="684000" cy="684000"/>
          </a:xfrm>
          <a:prstGeom prst="rect">
            <a:avLst/>
          </a:prstGeom>
        </p:spPr>
      </p:pic>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GIRL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sp>
        <p:nvSpPr>
          <p:cNvPr id="28"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a:t>
            </a:r>
            <a:r>
              <a:rPr lang="en-GB" dirty="0" smtClean="0"/>
              <a:t>maximize collection of positive points and minimize collection of negative points.</a:t>
            </a:r>
            <a:endParaRPr lang="en-GB" dirty="0"/>
          </a:p>
          <a:p>
            <a:r>
              <a:rPr lang="en-GB" dirty="0"/>
              <a:t>Let’s practice a few of these games.</a:t>
            </a:r>
          </a:p>
        </p:txBody>
      </p:sp>
      <p:sp>
        <p:nvSpPr>
          <p:cNvPr id="30" name="Rectangle 29"/>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GIRL banknote would add 0 points to your collection.</a:t>
            </a:r>
          </a:p>
        </p:txBody>
      </p:sp>
    </p:spTree>
    <p:extLst>
      <p:ext uri="{BB962C8B-B14F-4D97-AF65-F5344CB8AC3E}">
        <p14:creationId xmlns:p14="http://schemas.microsoft.com/office/powerpoint/2010/main" val="2462268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543" y="4715887"/>
            <a:ext cx="684000" cy="684000"/>
          </a:xfrm>
          <a:prstGeom prst="rect">
            <a:avLst/>
          </a:prstGeom>
        </p:spPr>
      </p:pic>
      <p:sp>
        <p:nvSpPr>
          <p:cNvPr id="31" name="Rectangle 30"/>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HOUSE banknote would add 0 points to your collection.</a:t>
            </a:r>
          </a:p>
        </p:txBody>
      </p:sp>
      <p:sp>
        <p:nvSpPr>
          <p:cNvPr id="32" name="Rectangle 31"/>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HOUSE banknote take away 5 points from your collection.</a:t>
            </a:r>
          </a:p>
        </p:txBody>
      </p:sp>
      <p:sp>
        <p:nvSpPr>
          <p:cNvPr id="33" name="Content Placeholder 2"/>
          <p:cNvSpPr txBox="1">
            <a:spLocks/>
          </p:cNvSpPr>
          <p:nvPr/>
        </p:nvSpPr>
        <p:spPr>
          <a:xfrm>
            <a:off x="248337" y="651884"/>
            <a:ext cx="5759726" cy="578366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Great job!</a:t>
            </a:r>
          </a:p>
          <a:p>
            <a:r>
              <a:rPr lang="en-GB" smtClean="0"/>
              <a:t>In the second type of game, you’ll make a </a:t>
            </a:r>
            <a:r>
              <a:rPr lang="en-GB" b="1" smtClean="0"/>
              <a:t>choice</a:t>
            </a:r>
            <a:r>
              <a:rPr lang="en-GB" smtClean="0"/>
              <a:t> between two slot machines. Press </a:t>
            </a:r>
            <a:r>
              <a:rPr lang="en-GB" b="1" smtClean="0"/>
              <a:t>1</a:t>
            </a:r>
            <a:r>
              <a:rPr lang="en-GB" smtClean="0"/>
              <a:t> to choose the machine on the </a:t>
            </a:r>
            <a:r>
              <a:rPr lang="en-GB" b="1" smtClean="0"/>
              <a:t>LEFT</a:t>
            </a:r>
            <a:r>
              <a:rPr lang="en-GB" smtClean="0"/>
              <a:t> and </a:t>
            </a:r>
            <a:r>
              <a:rPr lang="en-GB" b="1" smtClean="0"/>
              <a:t>2</a:t>
            </a:r>
            <a:r>
              <a:rPr lang="en-GB" smtClean="0"/>
              <a:t> to choose the machine on the </a:t>
            </a:r>
            <a:r>
              <a:rPr lang="en-GB" b="1" smtClean="0"/>
              <a:t>RIGHT</a:t>
            </a:r>
            <a:r>
              <a:rPr lang="en-GB" smtClean="0"/>
              <a:t>. </a:t>
            </a:r>
          </a:p>
          <a:p>
            <a:r>
              <a:rPr lang="en-GB" smtClean="0"/>
              <a:t>The slot machine that you chose will then provide a banknote. The </a:t>
            </a:r>
            <a:r>
              <a:rPr lang="en-GB" b="1" smtClean="0"/>
              <a:t>chances</a:t>
            </a:r>
            <a:r>
              <a:rPr lang="en-GB" smtClean="0"/>
              <a:t> of it providing either banknote will be the </a:t>
            </a:r>
            <a:r>
              <a:rPr lang="en-GB" b="1" smtClean="0"/>
              <a:t>same</a:t>
            </a:r>
            <a:r>
              <a:rPr lang="en-GB" smtClean="0"/>
              <a:t> as it is for other type of game that you just played.</a:t>
            </a:r>
          </a:p>
          <a:p>
            <a:r>
              <a:rPr lang="en-GB" smtClean="0"/>
              <a:t>Before you decide, you’ll be shown the number of points that either banknote would provide if it were collected on that game (two example games are shown on the right). This will be different for each game.</a:t>
            </a:r>
          </a:p>
          <a:p>
            <a:r>
              <a:rPr lang="en-GB" smtClean="0"/>
              <a:t>Try to make decisions that will collect positive-point banknotes and avoid negative-point banknotes.</a:t>
            </a:r>
          </a:p>
          <a:p>
            <a:r>
              <a:rPr lang="en-GB" smtClean="0"/>
              <a:t>Let’s practice a few of these games.</a:t>
            </a:r>
            <a:endParaRPr lang="en-GB" dirty="0"/>
          </a:p>
        </p:txBody>
      </p:sp>
    </p:spTree>
    <p:extLst>
      <p:ext uri="{BB962C8B-B14F-4D97-AF65-F5344CB8AC3E}">
        <p14:creationId xmlns:p14="http://schemas.microsoft.com/office/powerpoint/2010/main" val="419294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9" name="Rectangle 8"/>
          <p:cNvSpPr/>
          <p:nvPr/>
        </p:nvSpPr>
        <p:spPr>
          <a:xfrm>
            <a:off x="6251481" y="2532066"/>
            <a:ext cx="2825141" cy="1015663"/>
          </a:xfrm>
          <a:prstGeom prst="rect">
            <a:avLst/>
          </a:prstGeom>
        </p:spPr>
        <p:txBody>
          <a:bodyPr wrap="square">
            <a:spAutoFit/>
          </a:bodyPr>
          <a:lstStyle/>
          <a:p>
            <a:r>
              <a:rPr lang="en-GB" sz="1200" dirty="0" smtClean="0"/>
              <a:t>This screen from a hypothetical game that for this game, collecting the GIRL banknote would add 10 points and collecting the HOUSE banknote would add 0 points to your collection.</a:t>
            </a:r>
          </a:p>
        </p:txBody>
      </p:sp>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that for this game, collecting the GIRL banknote would take away 10 points and collecting the HOUSE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93" y="4773637"/>
            <a:ext cx="684000" cy="6840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913" y="859253"/>
            <a:ext cx="684000" cy="684000"/>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24" y="3902073"/>
            <a:ext cx="684000" cy="684000"/>
          </a:xfrm>
          <a:prstGeom prst="rect">
            <a:avLst/>
          </a:prstGeom>
        </p:spPr>
      </p:pic>
      <p:sp>
        <p:nvSpPr>
          <p:cNvPr id="22"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collect positive-point banknotes and avoid negative-point banknotes.</a:t>
            </a:r>
          </a:p>
          <a:p>
            <a:r>
              <a:rPr lang="en-GB" dirty="0"/>
              <a:t>Let’s practice a few of these games.</a:t>
            </a:r>
          </a:p>
        </p:txBody>
      </p:sp>
    </p:spTree>
    <p:extLst>
      <p:ext uri="{BB962C8B-B14F-4D97-AF65-F5344CB8AC3E}">
        <p14:creationId xmlns:p14="http://schemas.microsoft.com/office/powerpoint/2010/main" val="176763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choice trials, no choice time limits.</a:t>
            </a:r>
            <a:endParaRPr lang="en-GB" dirty="0"/>
          </a:p>
        </p:txBody>
      </p:sp>
    </p:spTree>
    <p:extLst>
      <p:ext uri="{BB962C8B-B14F-4D97-AF65-F5344CB8AC3E}">
        <p14:creationId xmlns:p14="http://schemas.microsoft.com/office/powerpoint/2010/main" val="2018499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Great work. The task will have interleaved blocks between the first type of game and the games you just played.</a:t>
            </a:r>
          </a:p>
          <a:p>
            <a:r>
              <a:rPr lang="en-GB" dirty="0" smtClean="0"/>
              <a:t>Before we begin, you’ll need to pass a quiz on the instructions. Getting a question wrong will require you to re-start the instructions (you will not have to re-do the practice games though).</a:t>
            </a:r>
          </a:p>
          <a:p>
            <a:pPr marL="0" indent="0">
              <a:buNone/>
            </a:pPr>
            <a:endParaRPr lang="en-GB" dirty="0"/>
          </a:p>
        </p:txBody>
      </p:sp>
    </p:spTree>
    <p:extLst>
      <p:ext uri="{BB962C8B-B14F-4D97-AF65-F5344CB8AC3E}">
        <p14:creationId xmlns:p14="http://schemas.microsoft.com/office/powerpoint/2010/main" val="3294492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fontScale="92500" lnSpcReduction="10000"/>
          </a:bodyPr>
          <a:lstStyle/>
          <a:p>
            <a:pPr algn="just"/>
            <a:r>
              <a:rPr lang="en-GB" sz="2200" dirty="0"/>
              <a:t>Great work! We’ll now continue to the second task. </a:t>
            </a:r>
            <a:endParaRPr lang="en-GB" sz="2200" dirty="0" smtClean="0"/>
          </a:p>
          <a:p>
            <a:pPr algn="just"/>
            <a:r>
              <a:rPr lang="en-GB" sz="2200" dirty="0"/>
              <a:t>In this task you’ll play a different game at the same casino. </a:t>
            </a:r>
            <a:endParaRPr lang="en-GB" sz="2200" dirty="0" smtClean="0"/>
          </a:p>
          <a:p>
            <a:pPr algn="just"/>
            <a:r>
              <a:rPr lang="en-GB" sz="2200" dirty="0" smtClean="0"/>
              <a:t>This </a:t>
            </a:r>
            <a:r>
              <a:rPr lang="en-GB" sz="2200" dirty="0"/>
              <a:t>game will use the same two banknotes as before but </a:t>
            </a:r>
            <a:r>
              <a:rPr lang="en-GB" sz="2200" b="1" dirty="0"/>
              <a:t>will also have a third type of banknote </a:t>
            </a:r>
            <a:r>
              <a:rPr lang="en-GB" sz="2200" dirty="0"/>
              <a:t>(shown on the right</a:t>
            </a:r>
            <a:r>
              <a:rPr lang="en-GB" sz="2200" dirty="0" smtClean="0"/>
              <a:t>).</a:t>
            </a:r>
          </a:p>
          <a:p>
            <a:pPr algn="just"/>
            <a:r>
              <a:rPr lang="en-GB" sz="2200" dirty="0" smtClean="0"/>
              <a:t>It will use the same four slot machines as the last task.</a:t>
            </a:r>
          </a:p>
          <a:p>
            <a:pPr algn="just"/>
            <a:r>
              <a:rPr lang="en-GB" sz="2200" dirty="0" smtClean="0"/>
              <a:t>On each decision, you’ll collect one of these banknotes.</a:t>
            </a:r>
          </a:p>
          <a:p>
            <a:pPr algn="just"/>
            <a:r>
              <a:rPr lang="en-GB" sz="2200" dirty="0" smtClean="0"/>
              <a:t>As before, at the end of this task, the computer will randomly select four decisions that you made. </a:t>
            </a:r>
          </a:p>
          <a:p>
            <a:pPr algn="just"/>
            <a:r>
              <a:rPr lang="en-GB" sz="2200" dirty="0" smtClean="0"/>
              <a:t>Your </a:t>
            </a:r>
            <a:r>
              <a:rPr lang="en-GB" sz="2200" b="1" dirty="0" smtClean="0"/>
              <a:t>bonus will be based on the average number of points you collected on these four decisions</a:t>
            </a:r>
            <a:r>
              <a:rPr lang="en-GB" sz="2200" dirty="0" smtClean="0"/>
              <a:t>.</a:t>
            </a:r>
            <a:endParaRPr lang="en-GB" sz="2200" dirty="0"/>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smtClean="0"/>
              <a:t>HOUSE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GIRL</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HOUSE</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GIRL Banknote</a:t>
            </a:r>
            <a:endParaRPr lang="en-GB"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HOUSE banknote.</a:t>
            </a:r>
            <a:endParaRPr lang="en-GB" dirty="0"/>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189895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GIRL</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759" y="5022969"/>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SCISSORS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GIRL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1850065" cy="369332"/>
          </a:xfrm>
          <a:prstGeom prst="rect">
            <a:avLst/>
          </a:prstGeom>
          <a:noFill/>
        </p:spPr>
        <p:txBody>
          <a:bodyPr wrap="square" rtlCol="0">
            <a:spAutoFit/>
          </a:bodyPr>
          <a:lstStyle/>
          <a:p>
            <a:r>
              <a:rPr lang="en-GB" dirty="0" smtClean="0"/>
              <a:t>GIRL Banknote</a:t>
            </a:r>
            <a:endParaRPr lang="en-GB" dirty="0"/>
          </a:p>
        </p:txBody>
      </p:sp>
    </p:spTree>
    <p:extLst>
      <p:ext uri="{BB962C8B-B14F-4D97-AF65-F5344CB8AC3E}">
        <p14:creationId xmlns:p14="http://schemas.microsoft.com/office/powerpoint/2010/main" val="3898576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GIRL</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SCISSORS</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89381" y="1808647"/>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151" y="5029282"/>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362" y="2280415"/>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GIRL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SCISSORS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2136453" cy="369332"/>
          </a:xfrm>
          <a:prstGeom prst="rect">
            <a:avLst/>
          </a:prstGeom>
          <a:noFill/>
        </p:spPr>
        <p:txBody>
          <a:bodyPr wrap="square" rtlCol="0">
            <a:spAutoFit/>
          </a:bodyPr>
          <a:lstStyle/>
          <a:p>
            <a:r>
              <a:rPr lang="en-GB" dirty="0" smtClean="0"/>
              <a:t>SCISSORS Banknote</a:t>
            </a:r>
            <a:endParaRPr lang="en-GB" dirty="0"/>
          </a:p>
        </p:txBody>
      </p:sp>
    </p:spTree>
    <p:extLst>
      <p:ext uri="{BB962C8B-B14F-4D97-AF65-F5344CB8AC3E}">
        <p14:creationId xmlns:p14="http://schemas.microsoft.com/office/powerpoint/2010/main" val="234689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8229600" cy="5496981"/>
          </a:xfrm>
        </p:spPr>
        <p:txBody>
          <a:bodyPr>
            <a:normAutofit fontScale="92500" lnSpcReduction="20000"/>
          </a:bodyPr>
          <a:lstStyle/>
          <a:p>
            <a:r>
              <a:rPr lang="en-US" sz="2400" dirty="0"/>
              <a:t>Y</a:t>
            </a:r>
            <a:r>
              <a:rPr lang="en-US" sz="2400" dirty="0" smtClean="0"/>
              <a:t>ou </a:t>
            </a:r>
            <a:r>
              <a:rPr lang="en-US" sz="2400" dirty="0"/>
              <a:t>will perform two tasks at a video-game casino. The first task will take </a:t>
            </a:r>
            <a:r>
              <a:rPr lang="en-US" sz="2400" dirty="0" smtClean="0"/>
              <a:t>about 35 </a:t>
            </a:r>
            <a:r>
              <a:rPr lang="en-US" sz="2400" dirty="0"/>
              <a:t>minutes and the second task will take about 50 minutes. </a:t>
            </a:r>
            <a:endParaRPr lang="en-US" sz="2400" dirty="0" smtClean="0"/>
          </a:p>
          <a:p>
            <a:r>
              <a:rPr lang="en-US" sz="2400" dirty="0" smtClean="0"/>
              <a:t>We’ll now provide instructions for the first task.</a:t>
            </a:r>
          </a:p>
          <a:p>
            <a:r>
              <a:rPr lang="en-US" sz="2400" dirty="0"/>
              <a:t>In </a:t>
            </a:r>
            <a:r>
              <a:rPr lang="en-US" sz="2400" dirty="0" smtClean="0"/>
              <a:t>this task, you </a:t>
            </a:r>
            <a:r>
              <a:rPr lang="en-US" sz="2400" dirty="0"/>
              <a:t>will make </a:t>
            </a:r>
            <a:r>
              <a:rPr lang="en-US" sz="2400" dirty="0" smtClean="0"/>
              <a:t>decisions about which slot machines to play at a casino. </a:t>
            </a:r>
          </a:p>
          <a:p>
            <a:r>
              <a:rPr lang="en-US" sz="2400" dirty="0" smtClean="0"/>
              <a:t>Following some decisions, you </a:t>
            </a:r>
            <a:r>
              <a:rPr lang="en-US" sz="2400" dirty="0"/>
              <a:t>will receive a </a:t>
            </a:r>
            <a:r>
              <a:rPr lang="en-US" sz="2400" b="1" dirty="0"/>
              <a:t>banknote</a:t>
            </a:r>
            <a:r>
              <a:rPr lang="en-US" sz="2400" dirty="0"/>
              <a:t> that will either cause you to gain or lose points. </a:t>
            </a:r>
            <a:endParaRPr lang="en-US" sz="2400" dirty="0" smtClean="0"/>
          </a:p>
          <a:p>
            <a:r>
              <a:rPr lang="en-US" sz="2400" dirty="0"/>
              <a:t>Banknotes with </a:t>
            </a:r>
            <a:r>
              <a:rPr lang="en-US" sz="2400" b="1" dirty="0"/>
              <a:t>positive point </a:t>
            </a:r>
            <a:r>
              <a:rPr lang="en-US" sz="2400" dirty="0" smtClean="0"/>
              <a:t>values cause you to gain points. Banknotes with </a:t>
            </a:r>
            <a:r>
              <a:rPr lang="en-US" sz="2400" b="1" dirty="0" smtClean="0"/>
              <a:t>negative point </a:t>
            </a:r>
            <a:r>
              <a:rPr lang="en-US" sz="2400" dirty="0" smtClean="0"/>
              <a:t>values cause you to lose points.</a:t>
            </a:r>
          </a:p>
          <a:p>
            <a:r>
              <a:rPr lang="en-US" sz="2400" dirty="0" smtClean="0"/>
              <a:t>At the end of the task, the computer will randomly pick </a:t>
            </a:r>
            <a:r>
              <a:rPr lang="en-US" sz="2400" b="1" dirty="0" smtClean="0"/>
              <a:t>four</a:t>
            </a:r>
            <a:r>
              <a:rPr lang="en-US" sz="2400" dirty="0" smtClean="0"/>
              <a:t> decisions that you made. </a:t>
            </a:r>
          </a:p>
          <a:p>
            <a:r>
              <a:rPr lang="en-US" sz="2400" dirty="0" smtClean="0"/>
              <a:t>Your bonus will be proportional to the average number of points received on these decisions.  </a:t>
            </a:r>
            <a:r>
              <a:rPr lang="en-US" sz="2400" dirty="0"/>
              <a:t>T</a:t>
            </a:r>
            <a:r>
              <a:rPr lang="en-US" sz="2400" dirty="0" smtClean="0"/>
              <a: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Tree>
    <p:extLst>
      <p:ext uri="{BB962C8B-B14F-4D97-AF65-F5344CB8AC3E}">
        <p14:creationId xmlns:p14="http://schemas.microsoft.com/office/powerpoint/2010/main" val="1275088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a:t>
            </a:r>
            <a:r>
              <a:rPr lang="en-GB" sz="2000" dirty="0" smtClean="0"/>
              <a:t>these screens </a:t>
            </a:r>
            <a:r>
              <a:rPr lang="en-GB" sz="2000" dirty="0"/>
              <a:t>in order to make choices that lead you to </a:t>
            </a:r>
            <a:r>
              <a:rPr lang="en-GB" sz="2000" dirty="0" smtClean="0"/>
              <a:t>maximize collection of positive points and minimize collection of negative points.</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10000"/>
          </a:bodyPr>
          <a:lstStyle/>
          <a:p>
            <a:r>
              <a:rPr lang="en-GB" dirty="0"/>
              <a:t>Great work</a:t>
            </a:r>
            <a:r>
              <a:rPr lang="en-GB" dirty="0" smtClean="0"/>
              <a:t>!</a:t>
            </a:r>
          </a:p>
          <a:p>
            <a:r>
              <a:rPr lang="en-GB" dirty="0" smtClean="0"/>
              <a:t>As before, your bonus will be affected both by the total number of points you collect as well as your performance on attention check questions. In terms of collecting banknotes, banknotes with positive point values add their points to your collection. Bank notes with negative point values take away points.</a:t>
            </a:r>
          </a:p>
          <a:p>
            <a:r>
              <a:rPr lang="en-GB" dirty="0" smtClean="0"/>
              <a:t>You’ll need to pass a quiz on the instructions in order to move onto the task.</a:t>
            </a:r>
          </a:p>
          <a:p>
            <a:r>
              <a:rPr lang="en-GB" dirty="0" smtClean="0"/>
              <a:t>Getting a question wrong will require you to re-read the instructions.</a:t>
            </a:r>
            <a:endParaRPr lang="en-GB" dirty="0"/>
          </a:p>
        </p:txBody>
      </p:sp>
    </p:spTree>
    <p:extLst>
      <p:ext uri="{BB962C8B-B14F-4D97-AF65-F5344CB8AC3E}">
        <p14:creationId xmlns:p14="http://schemas.microsoft.com/office/powerpoint/2010/main" val="387589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a:t>
            </a:r>
            <a:r>
              <a:rPr lang="en-US" sz="2400" dirty="0" smtClean="0"/>
              <a:t>he </a:t>
            </a:r>
            <a:r>
              <a:rPr lang="en-US" sz="2400" dirty="0"/>
              <a:t>casino </a:t>
            </a:r>
            <a:r>
              <a:rPr lang="en-US" sz="2400" dirty="0" smtClean="0"/>
              <a:t>in this task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86020"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795" y="917591"/>
            <a:ext cx="684000" cy="684000"/>
          </a:xfrm>
          <a:prstGeom prst="rect">
            <a:avLst/>
          </a:prstGeom>
        </p:spPr>
      </p:pic>
      <p:sp>
        <p:nvSpPr>
          <p:cNvPr id="14" name="Rectangle 13"/>
          <p:cNvSpPr/>
          <p:nvPr/>
        </p:nvSpPr>
        <p:spPr>
          <a:xfrm>
            <a:off x="7422326"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266" y="920940"/>
            <a:ext cx="684000" cy="684000"/>
          </a:xfrm>
          <a:prstGeom prst="rect">
            <a:avLst/>
          </a:prstGeom>
        </p:spPr>
      </p:pic>
      <p:sp>
        <p:nvSpPr>
          <p:cNvPr id="20" name="TextBox 19"/>
          <p:cNvSpPr txBox="1"/>
          <p:nvPr/>
        </p:nvSpPr>
        <p:spPr>
          <a:xfrm>
            <a:off x="6630680"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282227" y="108677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679876" y="498549"/>
            <a:ext cx="1603171" cy="369332"/>
          </a:xfrm>
          <a:prstGeom prst="rect">
            <a:avLst/>
          </a:prstGeom>
          <a:noFill/>
        </p:spPr>
        <p:txBody>
          <a:bodyPr wrap="square" rtlCol="0">
            <a:spAutoFit/>
          </a:bodyPr>
          <a:lstStyle/>
          <a:p>
            <a:r>
              <a:rPr lang="en-GB" dirty="0" smtClean="0"/>
              <a:t>GIRL Banknote</a:t>
            </a:r>
            <a:endParaRPr lang="en-GB" dirty="0"/>
          </a:p>
        </p:txBody>
      </p:sp>
      <p:sp>
        <p:nvSpPr>
          <p:cNvPr id="24" name="TextBox 23"/>
          <p:cNvSpPr txBox="1"/>
          <p:nvPr/>
        </p:nvSpPr>
        <p:spPr>
          <a:xfrm>
            <a:off x="7296704" y="481267"/>
            <a:ext cx="1850065" cy="369332"/>
          </a:xfrm>
          <a:prstGeom prst="rect">
            <a:avLst/>
          </a:prstGeom>
          <a:noFill/>
        </p:spPr>
        <p:txBody>
          <a:bodyPr wrap="square" rtlCol="0">
            <a:spAutoFit/>
          </a:bodyPr>
          <a:lstStyle/>
          <a:p>
            <a:r>
              <a:rPr lang="en-GB" dirty="0" smtClean="0"/>
              <a:t>HOUSE Banknote</a:t>
            </a:r>
            <a:endParaRPr lang="en-GB" dirty="0"/>
          </a:p>
        </p:txBody>
      </p:sp>
      <p:sp>
        <p:nvSpPr>
          <p:cNvPr id="25" name="TextBox 24"/>
          <p:cNvSpPr txBox="1"/>
          <p:nvPr/>
        </p:nvSpPr>
        <p:spPr>
          <a:xfrm>
            <a:off x="6138768" y="-1536865"/>
            <a:ext cx="1997504" cy="369332"/>
          </a:xfrm>
          <a:prstGeom prst="rect">
            <a:avLst/>
          </a:prstGeom>
          <a:noFill/>
        </p:spPr>
        <p:txBody>
          <a:bodyPr wrap="square" rtlCol="0">
            <a:spAutoFit/>
          </a:bodyPr>
          <a:lstStyle/>
          <a:p>
            <a:r>
              <a:rPr lang="en-GB" dirty="0" smtClean="0"/>
              <a:t>SCISSORS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689999" y="257512"/>
            <a:ext cx="1428661" cy="369332"/>
          </a:xfrm>
          <a:prstGeom prst="rect">
            <a:avLst/>
          </a:prstGeom>
        </p:spPr>
        <p:txBody>
          <a:bodyPr wrap="none">
            <a:spAutoFit/>
          </a:bodyPr>
          <a:lstStyle/>
          <a:p>
            <a:r>
              <a:rPr lang="en-GB" b="1" dirty="0" smtClean="0"/>
              <a:t>BANKNOTES</a:t>
            </a:r>
            <a:r>
              <a:rPr lang="en-GB" dirty="0" smtClean="0"/>
              <a:t>:</a:t>
            </a:r>
            <a:endParaRPr lang="en-GB" dirty="0"/>
          </a:p>
        </p:txBody>
      </p:sp>
    </p:spTree>
    <p:extLst>
      <p:ext uri="{BB962C8B-B14F-4D97-AF65-F5344CB8AC3E}">
        <p14:creationId xmlns:p14="http://schemas.microsoft.com/office/powerpoint/2010/main" val="3896711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smtClean="0"/>
              <a:t>Collecting </a:t>
            </a:r>
            <a:r>
              <a:rPr lang="en-US" sz="2400" dirty="0"/>
              <a:t>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809" y="977212"/>
            <a:ext cx="684000" cy="684000"/>
          </a:xfrm>
          <a:prstGeom prst="rect">
            <a:avLst/>
          </a:prstGeom>
        </p:spPr>
      </p:pic>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HOUSE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71679"/>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spTree>
    <p:extLst>
      <p:ext uri="{BB962C8B-B14F-4D97-AF65-F5344CB8AC3E}">
        <p14:creationId xmlns:p14="http://schemas.microsoft.com/office/powerpoint/2010/main" val="269426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smtClean="0"/>
              <a:t>Collecting </a:t>
            </a:r>
            <a:r>
              <a:rPr lang="en-US" sz="2400" dirty="0"/>
              <a:t>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GIRL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6600" y="9580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6810037"/>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a:t>
            </a:r>
            <a:r>
              <a:rPr lang="en-US" sz="2400" dirty="0" smtClean="0"/>
              <a:t>task.</a:t>
            </a:r>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502" y="2494314"/>
            <a:ext cx="684000" cy="68400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7312" y="5909898"/>
            <a:ext cx="684000" cy="684000"/>
          </a:xfrm>
          <a:prstGeom prst="rect">
            <a:avLst/>
          </a:prstGeom>
        </p:spPr>
      </p:pic>
    </p:spTree>
    <p:extLst>
      <p:ext uri="{BB962C8B-B14F-4D97-AF65-F5344CB8AC3E}">
        <p14:creationId xmlns:p14="http://schemas.microsoft.com/office/powerpoint/2010/main" val="347324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58286"/>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sp>
        <p:nvSpPr>
          <p:cNvPr id="28"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Each slot machine can lead to either of the two banknotes, however, the </a:t>
            </a:r>
            <a:r>
              <a:rPr lang="en-US" sz="2400" b="1" smtClean="0"/>
              <a:t>chances </a:t>
            </a:r>
            <a:r>
              <a:rPr lang="en-US" sz="2400" smtClean="0"/>
              <a:t>that a given </a:t>
            </a:r>
            <a:r>
              <a:rPr lang="en-US" sz="2400" b="1" smtClean="0"/>
              <a:t>slot-machine</a:t>
            </a:r>
            <a:r>
              <a:rPr lang="en-US" sz="2400" smtClean="0"/>
              <a:t> provides a given </a:t>
            </a:r>
            <a:r>
              <a:rPr lang="en-US" sz="2400" b="1" smtClean="0"/>
              <a:t>banknote</a:t>
            </a:r>
            <a:r>
              <a:rPr lang="en-US" sz="2400" smtClean="0"/>
              <a:t> are different for the different slot machines.</a:t>
            </a:r>
          </a:p>
          <a:p>
            <a:r>
              <a:rPr lang="en-US" sz="2400" smtClean="0"/>
              <a:t>Making good decisions in the task will require </a:t>
            </a:r>
            <a:r>
              <a:rPr lang="en-US" sz="2400" b="1" smtClean="0"/>
              <a:t>learning from your experience </a:t>
            </a:r>
            <a:r>
              <a:rPr lang="en-US" sz="2400" smtClean="0"/>
              <a:t>the chances that each slot machine tends to produce either banknote. </a:t>
            </a:r>
          </a:p>
          <a:p>
            <a:r>
              <a:rPr lang="en-US" sz="2400" smtClean="0"/>
              <a:t>The chances that a given slot machine provides a given banknote will </a:t>
            </a:r>
            <a:r>
              <a:rPr lang="en-US" sz="2400" b="1" smtClean="0"/>
              <a:t>not</a:t>
            </a:r>
            <a:r>
              <a:rPr lang="en-US" sz="2400" smtClean="0"/>
              <a:t> </a:t>
            </a:r>
            <a:r>
              <a:rPr lang="en-US" sz="2400" b="1" smtClean="0"/>
              <a:t>change</a:t>
            </a:r>
            <a:r>
              <a:rPr lang="en-US" sz="2400" smtClean="0"/>
              <a:t> over the course of the task.</a:t>
            </a:r>
            <a:endParaRPr lang="en-US" sz="2400" dirty="0"/>
          </a:p>
        </p:txBody>
      </p:sp>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992" y="3777336"/>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30150"/>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58769"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4816" y="2494314"/>
            <a:ext cx="684000" cy="68400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3796" y="5923966"/>
            <a:ext cx="684000" cy="684000"/>
          </a:xfrm>
          <a:prstGeom prst="rect">
            <a:avLst/>
          </a:prstGeom>
        </p:spPr>
      </p:pic>
      <p:sp>
        <p:nvSpPr>
          <p:cNvPr id="33"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Each slot machine can lead to either of the two banknotes, however, the </a:t>
            </a:r>
            <a:r>
              <a:rPr lang="en-US" sz="2400" b="1" smtClean="0"/>
              <a:t>chances </a:t>
            </a:r>
            <a:r>
              <a:rPr lang="en-US" sz="2400" smtClean="0"/>
              <a:t>that a given </a:t>
            </a:r>
            <a:r>
              <a:rPr lang="en-US" sz="2400" b="1" smtClean="0"/>
              <a:t>slot-machine</a:t>
            </a:r>
            <a:r>
              <a:rPr lang="en-US" sz="2400" smtClean="0"/>
              <a:t> provides a given </a:t>
            </a:r>
            <a:r>
              <a:rPr lang="en-US" sz="2400" b="1" smtClean="0"/>
              <a:t>banknote</a:t>
            </a:r>
            <a:r>
              <a:rPr lang="en-US" sz="2400" smtClean="0"/>
              <a:t> are different for the different slot machines.</a:t>
            </a:r>
          </a:p>
          <a:p>
            <a:r>
              <a:rPr lang="en-US" sz="2400" smtClean="0"/>
              <a:t>Making good decisions in the task will require </a:t>
            </a:r>
            <a:r>
              <a:rPr lang="en-US" sz="2400" b="1" smtClean="0"/>
              <a:t>learning from your experience </a:t>
            </a:r>
            <a:r>
              <a:rPr lang="en-US" sz="2400" smtClean="0"/>
              <a:t>the chances that each slot machine tends to produce either banknote. </a:t>
            </a:r>
          </a:p>
          <a:p>
            <a:r>
              <a:rPr lang="en-US" sz="2400" smtClean="0"/>
              <a:t>The chances that a given slot machine provides a given banknote will </a:t>
            </a:r>
            <a:r>
              <a:rPr lang="en-US" sz="2400" b="1" smtClean="0"/>
              <a:t>not</a:t>
            </a:r>
            <a:r>
              <a:rPr lang="en-US" sz="2400" smtClean="0"/>
              <a:t> </a:t>
            </a:r>
            <a:r>
              <a:rPr lang="en-US" sz="2400" b="1" smtClean="0"/>
              <a:t>change</a:t>
            </a:r>
            <a:r>
              <a:rPr lang="en-US" sz="2400" smtClean="0"/>
              <a:t> over the course of the task.</a:t>
            </a:r>
            <a:endParaRPr lang="en-US" sz="2400" dirty="0"/>
          </a:p>
        </p:txBody>
      </p:sp>
    </p:spTree>
    <p:extLst>
      <p:ext uri="{BB962C8B-B14F-4D97-AF65-F5344CB8AC3E}">
        <p14:creationId xmlns:p14="http://schemas.microsoft.com/office/powerpoint/2010/main" val="3287666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44" y="323558"/>
            <a:ext cx="8264770" cy="6414868"/>
          </a:xfrm>
        </p:spPr>
        <p:txBody>
          <a:bodyPr>
            <a:normAutofit fontScale="92500" lnSpcReduction="10000"/>
          </a:bodyPr>
          <a:lstStyle/>
          <a:p>
            <a:r>
              <a:rPr lang="en-GB" dirty="0" smtClean="0"/>
              <a:t>The task will have two types of games.</a:t>
            </a:r>
          </a:p>
          <a:p>
            <a:r>
              <a:rPr lang="en-GB" dirty="0" smtClean="0"/>
              <a:t>For the first type of game, you’ll be presented with a slot machine. You must press </a:t>
            </a:r>
            <a:r>
              <a:rPr lang="en-GB" b="1" dirty="0" smtClean="0"/>
              <a:t>1</a:t>
            </a:r>
            <a:r>
              <a:rPr lang="en-GB" dirty="0" smtClean="0"/>
              <a:t> to play the machine. Then the machine will provide you with a bank note. </a:t>
            </a:r>
          </a:p>
          <a:p>
            <a:r>
              <a:rPr lang="en-GB" dirty="0"/>
              <a:t>T</a:t>
            </a:r>
            <a:r>
              <a:rPr lang="en-GB" dirty="0" smtClean="0"/>
              <a:t>he banknotes on these games will not have any points.</a:t>
            </a:r>
          </a:p>
          <a:p>
            <a:r>
              <a:rPr lang="en-GB" dirty="0" smtClean="0"/>
              <a:t>As an attention check, you will sometimes be asked to report which slot machine you just played or which banknote you just received. To do this you will use the number keys (1,2,3 or 4). </a:t>
            </a:r>
            <a:r>
              <a:rPr lang="en-GB" b="1" dirty="0" smtClean="0"/>
              <a:t>Your correctness on these questions will affect your bonus payment</a:t>
            </a:r>
            <a:r>
              <a:rPr lang="en-GB" dirty="0" smtClean="0"/>
              <a:t>.</a:t>
            </a:r>
          </a:p>
          <a:p>
            <a:r>
              <a:rPr lang="en-GB" dirty="0" smtClean="0"/>
              <a:t>Let’s practice a few of these games.</a:t>
            </a:r>
          </a:p>
          <a:p>
            <a:endParaRPr lang="en-GB" dirty="0"/>
          </a:p>
        </p:txBody>
      </p:sp>
    </p:spTree>
    <p:extLst>
      <p:ext uri="{BB962C8B-B14F-4D97-AF65-F5344CB8AC3E}">
        <p14:creationId xmlns:p14="http://schemas.microsoft.com/office/powerpoint/2010/main" val="314473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8549</TotalTime>
  <Words>2488</Words>
  <Application>Microsoft Office PowerPoint</Application>
  <PresentationFormat>On-screen Show (4:3)</PresentationFormat>
  <Paragraphs>237</Paragraphs>
  <Slides>24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PRACTICE</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68</cp:revision>
  <cp:lastPrinted>2019-08-05T15:19:54Z</cp:lastPrinted>
  <dcterms:created xsi:type="dcterms:W3CDTF">2019-07-30T22:10:20Z</dcterms:created>
  <dcterms:modified xsi:type="dcterms:W3CDTF">2019-08-14T16:12:09Z</dcterms:modified>
</cp:coreProperties>
</file>