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142531869" r:id="rId2"/>
    <p:sldId id="2142531841" r:id="rId3"/>
    <p:sldId id="2142531843" r:id="rId4"/>
    <p:sldId id="2142531856" r:id="rId5"/>
    <p:sldId id="2142531852" r:id="rId6"/>
    <p:sldId id="2142531871" r:id="rId7"/>
    <p:sldId id="2142531872" r:id="rId8"/>
    <p:sldId id="7056" r:id="rId9"/>
    <p:sldId id="2142531862" r:id="rId10"/>
    <p:sldId id="2142531864" r:id="rId11"/>
    <p:sldId id="2142531865" r:id="rId12"/>
    <p:sldId id="2142531855" r:id="rId13"/>
    <p:sldId id="2142531866" r:id="rId14"/>
    <p:sldId id="2142531854" r:id="rId15"/>
    <p:sldId id="2142531867" r:id="rId16"/>
    <p:sldId id="2142531848" r:id="rId17"/>
    <p:sldId id="2142531870" r:id="rId18"/>
    <p:sldId id="21425318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 Yenigi" initials="PY" lastIdx="2" clrIdx="0">
    <p:extLst>
      <p:ext uri="{19B8F6BF-5375-455C-9EA6-DF929625EA0E}">
        <p15:presenceInfo xmlns:p15="http://schemas.microsoft.com/office/powerpoint/2012/main" userId="6a9dec598cbf4b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4C7AB-11CE-40E6-94CE-AEC22469AD62}" v="1" dt="2021-05-18T16:38:45.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41" autoAdjust="0"/>
    <p:restoredTop sz="94660"/>
  </p:normalViewPr>
  <p:slideViewPr>
    <p:cSldViewPr snapToGrid="0">
      <p:cViewPr>
        <p:scale>
          <a:sx n="88" d="100"/>
          <a:sy n="88" d="100"/>
        </p:scale>
        <p:origin x="178"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8T17:38:31.097" idx="1">
    <p:pos x="7680" y="404"/>
    <p:text/>
    <p:extLst>
      <p:ext uri="{C676402C-5697-4E1C-873F-D02D1690AC5C}">
        <p15:threadingInfo xmlns:p15="http://schemas.microsoft.com/office/powerpoint/2012/main" timeZoneBias="-60"/>
      </p:ext>
    </p:extLst>
  </p:cm>
  <p:cm authorId="1" dt="2021-05-18T17:38:32.684" idx="2">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028B7-9477-40B7-BFDE-8B0BCDA4D38B}"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8EE43-9D82-41A6-8A93-4E69A74F6013}" type="slidenum">
              <a:rPr lang="en-US" smtClean="0"/>
              <a:t>‹#›</a:t>
            </a:fld>
            <a:endParaRPr lang="en-US"/>
          </a:p>
        </p:txBody>
      </p:sp>
    </p:spTree>
    <p:extLst>
      <p:ext uri="{BB962C8B-B14F-4D97-AF65-F5344CB8AC3E}">
        <p14:creationId xmlns:p14="http://schemas.microsoft.com/office/powerpoint/2010/main" val="225309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8EE43-9D82-41A6-8A93-4E69A74F6013}" type="slidenum">
              <a:rPr lang="en-US" smtClean="0"/>
              <a:t>9</a:t>
            </a:fld>
            <a:endParaRPr lang="en-US"/>
          </a:p>
        </p:txBody>
      </p:sp>
    </p:spTree>
    <p:extLst>
      <p:ext uri="{BB962C8B-B14F-4D97-AF65-F5344CB8AC3E}">
        <p14:creationId xmlns:p14="http://schemas.microsoft.com/office/powerpoint/2010/main" val="137232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2F8DF-3E13-4826-9E0E-A85B1E428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A796CF3-9B1D-4BED-ABD6-B2F1EBD62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F698A9D-7948-4C26-9616-A24BABAB62F2}"/>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5" name="Footer Placeholder 4">
            <a:extLst>
              <a:ext uri="{FF2B5EF4-FFF2-40B4-BE49-F238E27FC236}">
                <a16:creationId xmlns:a16="http://schemas.microsoft.com/office/drawing/2014/main" xmlns="" id="{74A8EE2A-5C99-4042-A875-1F50BB700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7A13BD-30E8-4A9A-895B-F0795AFE56FB}"/>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14296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59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1575" y="60741"/>
            <a:ext cx="11403885" cy="642647"/>
          </a:xfrm>
        </p:spPr>
        <p:txBody>
          <a:bodyPr vert="horz" wrap="square" lIns="68580" tIns="34290" rIns="68580" bIns="34290" rtlCol="0" anchor="ctr">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02334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022" rtl="0" eaLnBrk="1" fontAlgn="auto" latinLnBrk="0" hangingPunct="1">
              <a:lnSpc>
                <a:spcPct val="100000"/>
              </a:lnSpc>
              <a:spcBef>
                <a:spcPts val="2999"/>
              </a:spcBef>
              <a:spcAft>
                <a:spcPts val="0"/>
              </a:spcAft>
              <a:buClr>
                <a:schemeClr val="accent1"/>
              </a:buClr>
              <a:buSzPct val="80000"/>
              <a:buFontTx/>
              <a:buNone/>
              <a:tabLst/>
              <a:defRPr sz="2000" b="0"/>
            </a:lvl1pPr>
            <a:lvl2pPr marL="179876" marR="0" indent="-179876" algn="l" defTabSz="1088022"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751" marR="0" indent="-179264" algn="l" defTabSz="1088022"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627" marR="0" indent="-179876" algn="l" defTabSz="1088022" rtl="0" eaLnBrk="1" fontAlgn="auto" latinLnBrk="0" hangingPunct="1">
              <a:lnSpc>
                <a:spcPct val="100000"/>
              </a:lnSpc>
              <a:spcBef>
                <a:spcPts val="249"/>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a:xfrm>
            <a:off x="277884" y="112993"/>
            <a:ext cx="11403885" cy="642647"/>
          </a:xfrm>
        </p:spPr>
        <p:txBody>
          <a:bodyPr/>
          <a:lstStyle>
            <a:lvl1pPr>
              <a:defRPr/>
            </a:lvl1pPr>
          </a:lstStyle>
          <a:p>
            <a:r>
              <a:rPr lang="en-US"/>
              <a:t>Agenda</a:t>
            </a:r>
          </a:p>
        </p:txBody>
      </p:sp>
    </p:spTree>
    <p:extLst>
      <p:ext uri="{BB962C8B-B14F-4D97-AF65-F5344CB8AC3E}">
        <p14:creationId xmlns:p14="http://schemas.microsoft.com/office/powerpoint/2010/main" val="3757244061"/>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Autofit/>
          </a:bodyPr>
          <a:lstStyle>
            <a:lvl1pPr>
              <a:defRPr sz="2800"/>
            </a:lvl1p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vert="horz" lIns="91440" tIns="45720" rIns="91440" bIns="45720" rtlCol="0">
            <a:noAutofit/>
          </a:bodyPr>
          <a:lstStyle>
            <a:lvl1pPr>
              <a:defRPr lang="en-US"/>
            </a:lvl1pPr>
            <a:lvl2pPr>
              <a:defRPr lang="en-US"/>
            </a:lvl2pPr>
            <a:lvl3pPr>
              <a:defRPr lang="en-US"/>
            </a:lvl3pPr>
            <a:lvl4pPr>
              <a:defRPr lang="en-US"/>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3"/>
          </p:nvPr>
        </p:nvSpPr>
        <p:spPr>
          <a:xfrm>
            <a:off x="6371768" y="1189037"/>
            <a:ext cx="5384800" cy="4525963"/>
          </a:xfrm>
        </p:spPr>
        <p:txBody>
          <a:bodyPr vert="horz" lIns="91440" tIns="45720" rIns="91440" bIns="45720" rtlCol="0">
            <a:noAutofit/>
          </a:bodyPr>
          <a:lstStyle>
            <a:lvl1pPr>
              <a:defRPr lang="en-US"/>
            </a:lvl1pPr>
            <a:lvl2pPr>
              <a:defRPr lang="en-US"/>
            </a:lvl2pPr>
            <a:lvl3pPr>
              <a:defRPr lang="en-US"/>
            </a:lvl3pPr>
            <a:lvl4pPr>
              <a:defRPr lang="en-US"/>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1374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6822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1575" y="60741"/>
            <a:ext cx="11403885" cy="642647"/>
          </a:xfrm>
        </p:spPr>
        <p:txBody>
          <a:bodyPr vert="horz" wrap="square" lIns="68580" tIns="34290" rIns="68580" bIns="34290" rtlCol="0" anchor="ctr">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041057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1575" y="60741"/>
            <a:ext cx="11403885" cy="642647"/>
          </a:xfrm>
        </p:spPr>
        <p:txBody>
          <a:bodyPr vert="horz" wrap="square" lIns="68580" tIns="34290" rIns="68580" bIns="34290" rtlCol="0" anchor="ctr">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723297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Slide 2">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2" name="Rectangle 171"/>
          <p:cNvSpPr/>
          <p:nvPr userDrawn="1"/>
        </p:nvSpPr>
        <p:spPr>
          <a:xfrm>
            <a:off x="1" y="1176056"/>
            <a:ext cx="12191999" cy="4930497"/>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32"/>
            <a:endParaRPr lang="en-IN" sz="2400">
              <a:solidFill>
                <a:prstClr val="white"/>
              </a:solidFill>
            </a:endParaRPr>
          </a:p>
        </p:txBody>
      </p:sp>
      <p:sp>
        <p:nvSpPr>
          <p:cNvPr id="2" name="Title 1"/>
          <p:cNvSpPr>
            <a:spLocks noGrp="1"/>
          </p:cNvSpPr>
          <p:nvPr>
            <p:ph type="ctrTitle"/>
          </p:nvPr>
        </p:nvSpPr>
        <p:spPr>
          <a:xfrm>
            <a:off x="508005" y="2103128"/>
            <a:ext cx="6830793" cy="675632"/>
          </a:xfrm>
        </p:spPr>
        <p:txBody>
          <a:bodyPr vert="horz" wrap="square" lIns="68580" tIns="34290" rIns="68580" bIns="34290" rtlCol="0" anchor="ctr">
            <a:noAutofit/>
          </a:bodyPr>
          <a:lstStyle>
            <a:lvl1pPr>
              <a:defRPr lang="en-US" sz="3200" dirty="0">
                <a:solidFill>
                  <a:schemeClr val="bg1"/>
                </a:solidFill>
                <a:latin typeface="+mj-lt"/>
              </a:defRPr>
            </a:lvl1pPr>
          </a:lstStyle>
          <a:p>
            <a:pPr lvl="0">
              <a:lnSpc>
                <a:spcPct val="90000"/>
              </a:lnSpc>
              <a:spcBef>
                <a:spcPts val="133"/>
              </a:spcBef>
            </a:pPr>
            <a:r>
              <a:rPr lang="en-US"/>
              <a:t>Click to edit Master title style</a:t>
            </a:r>
          </a:p>
        </p:txBody>
      </p:sp>
      <p:sp>
        <p:nvSpPr>
          <p:cNvPr id="3" name="Subtitle 2"/>
          <p:cNvSpPr>
            <a:spLocks noGrp="1"/>
          </p:cNvSpPr>
          <p:nvPr>
            <p:ph type="subTitle" idx="1"/>
          </p:nvPr>
        </p:nvSpPr>
        <p:spPr>
          <a:xfrm>
            <a:off x="508005" y="2805165"/>
            <a:ext cx="6830793" cy="457200"/>
          </a:xfrm>
        </p:spPr>
        <p:txBody>
          <a:bodyPr vert="horz" lIns="68580" tIns="34290" rIns="68580" bIns="34290" rtlCol="0">
            <a:noAutofit/>
          </a:bodyPr>
          <a:lstStyle>
            <a:lvl1pPr marL="0" indent="0">
              <a:buNone/>
              <a:defRPr lang="en-US" sz="2667" dirty="0">
                <a:solidFill>
                  <a:schemeClr val="bg1"/>
                </a:solidFill>
              </a:defRPr>
            </a:lvl1pPr>
          </a:lstStyle>
          <a:p>
            <a:pPr marL="342891" marR="0" lvl="0" indent="-342891" fontAlgn="auto">
              <a:lnSpc>
                <a:spcPct val="90000"/>
              </a:lnSpc>
              <a:spcBef>
                <a:spcPts val="133"/>
              </a:spcBef>
              <a:spcAft>
                <a:spcPts val="0"/>
              </a:spcAft>
              <a:buSzTx/>
              <a:tabLst/>
            </a:pPr>
            <a:r>
              <a:rPr lang="en-US"/>
              <a:t>Click to edit Master subtitle style</a:t>
            </a:r>
          </a:p>
        </p:txBody>
      </p:sp>
      <p:sp>
        <p:nvSpPr>
          <p:cNvPr id="10" name="Text Placeholder 5"/>
          <p:cNvSpPr>
            <a:spLocks noGrp="1"/>
          </p:cNvSpPr>
          <p:nvPr>
            <p:ph type="body" sz="quarter" idx="11" hasCustomPrompt="1"/>
          </p:nvPr>
        </p:nvSpPr>
        <p:spPr>
          <a:xfrm>
            <a:off x="532861" y="4292761"/>
            <a:ext cx="2475555" cy="402347"/>
          </a:xfrm>
        </p:spPr>
        <p:txBody>
          <a:bodyPr vert="horz" lIns="68580" tIns="34290" rIns="68580" bIns="34290" rtlCol="0">
            <a:noAutofit/>
          </a:bodyPr>
          <a:lstStyle>
            <a:lvl1pPr marL="0" indent="0">
              <a:buNone/>
              <a:defRPr lang="en-US" sz="1867" dirty="0" smtClean="0">
                <a:solidFill>
                  <a:schemeClr val="bg1"/>
                </a:solidFill>
                <a:latin typeface="+mn-lt"/>
                <a:cs typeface="Calibri Light" panose="020F0302020204030204" pitchFamily="34" charset="0"/>
              </a:defRPr>
            </a:lvl1pPr>
          </a:lstStyle>
          <a:p>
            <a:pPr marL="342891" lvl="0" indent="-342891"/>
            <a:r>
              <a:rPr lang="en-US"/>
              <a:t>Insert Date</a:t>
            </a:r>
          </a:p>
        </p:txBody>
      </p:sp>
      <p:sp>
        <p:nvSpPr>
          <p:cNvPr id="190" name="TextBox 189"/>
          <p:cNvSpPr txBox="1"/>
          <p:nvPr userDrawn="1"/>
        </p:nvSpPr>
        <p:spPr>
          <a:xfrm>
            <a:off x="647749" y="5807329"/>
            <a:ext cx="2664511" cy="235898"/>
          </a:xfrm>
          <a:prstGeom prst="rect">
            <a:avLst/>
          </a:prstGeom>
          <a:noFill/>
        </p:spPr>
        <p:txBody>
          <a:bodyPr wrap="none" rtlCol="0">
            <a:spAutoFit/>
          </a:bodyPr>
          <a:lstStyle/>
          <a:p>
            <a:pPr algn="r"/>
            <a:r>
              <a:rPr lang="en-US" sz="933">
                <a:solidFill>
                  <a:schemeClr val="bg1"/>
                </a:solidFill>
                <a:latin typeface="+mj-lt"/>
              </a:rPr>
              <a:t>Copyright © 2020 </a:t>
            </a:r>
            <a:r>
              <a:rPr lang="en-US" sz="933" b="1">
                <a:solidFill>
                  <a:schemeClr val="bg1"/>
                </a:solidFill>
                <a:latin typeface="+mj-lt"/>
              </a:rPr>
              <a:t>Tata Consultancy Services Limited</a:t>
            </a:r>
          </a:p>
        </p:txBody>
      </p:sp>
      <p:grpSp>
        <p:nvGrpSpPr>
          <p:cNvPr id="173" name="Group 172"/>
          <p:cNvGrpSpPr/>
          <p:nvPr userDrawn="1"/>
        </p:nvGrpSpPr>
        <p:grpSpPr>
          <a:xfrm>
            <a:off x="378341" y="217682"/>
            <a:ext cx="2839777" cy="628415"/>
            <a:chOff x="283755" y="165687"/>
            <a:chExt cx="1564837" cy="346283"/>
          </a:xfrm>
        </p:grpSpPr>
        <p:grpSp>
          <p:nvGrpSpPr>
            <p:cNvPr id="174" name="Group 173"/>
            <p:cNvGrpSpPr/>
            <p:nvPr userDrawn="1"/>
          </p:nvGrpSpPr>
          <p:grpSpPr>
            <a:xfrm>
              <a:off x="1029100" y="165687"/>
              <a:ext cx="819492" cy="346282"/>
              <a:chOff x="1323430" y="208452"/>
              <a:chExt cx="838843" cy="354460"/>
            </a:xfrm>
            <a:solidFill>
              <a:srgbClr val="007DC5"/>
            </a:solidFill>
          </p:grpSpPr>
          <p:sp>
            <p:nvSpPr>
              <p:cNvPr id="177" name="Freeform 176"/>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sp>
            <p:nvSpPr>
              <p:cNvPr id="178" name="Freeform 177"/>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sp>
            <p:nvSpPr>
              <p:cNvPr id="179" name="Freeform 178"/>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grpSp>
        <p:cxnSp>
          <p:nvCxnSpPr>
            <p:cNvPr id="175" name="Straight Connector 174"/>
            <p:cNvCxnSpPr/>
            <p:nvPr/>
          </p:nvCxnSpPr>
          <p:spPr>
            <a:xfrm>
              <a:off x="922267" y="166149"/>
              <a:ext cx="0" cy="342581"/>
            </a:xfrm>
            <a:prstGeom prst="line">
              <a:avLst/>
            </a:prstGeom>
            <a:solidFill>
              <a:schemeClr val="tx1"/>
            </a:solidFill>
            <a:ln w="12700">
              <a:solidFill>
                <a:srgbClr val="007DC5"/>
              </a:solidFill>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755" y="174956"/>
              <a:ext cx="531679" cy="337014"/>
            </a:xfrm>
            <a:prstGeom prst="rect">
              <a:avLst/>
            </a:prstGeom>
          </p:spPr>
        </p:pic>
      </p:grpSp>
      <p:sp>
        <p:nvSpPr>
          <p:cNvPr id="169" name="Rectangle 168"/>
          <p:cNvSpPr/>
          <p:nvPr userDrawn="1"/>
        </p:nvSpPr>
        <p:spPr>
          <a:xfrm rot="5400000">
            <a:off x="-149521" y="2671571"/>
            <a:ext cx="1159236" cy="60456"/>
          </a:xfrm>
          <a:prstGeom prst="rect">
            <a:avLst/>
          </a:prstGeom>
          <a:solidFill>
            <a:schemeClr val="bg1"/>
          </a:solidFill>
          <a:ln>
            <a:noFill/>
          </a:ln>
        </p:spPr>
        <p:txBody>
          <a:bodyPr rtlCol="0" anchor="ctr"/>
          <a:lstStyle/>
          <a:p>
            <a:pPr lvl="0" algn="ctr" defTabSz="914332"/>
            <a:endParaRPr lang="en-IN" sz="2400">
              <a:solidFill>
                <a:prstClr val="white"/>
              </a:solidFill>
            </a:endParaRPr>
          </a:p>
        </p:txBody>
      </p:sp>
    </p:spTree>
    <p:extLst>
      <p:ext uri="{BB962C8B-B14F-4D97-AF65-F5344CB8AC3E}">
        <p14:creationId xmlns:p14="http://schemas.microsoft.com/office/powerpoint/2010/main" val="229859127"/>
      </p:ext>
    </p:extLst>
  </p:cSld>
  <p:clrMapOvr>
    <a:masterClrMapping/>
  </p:clrMapOvr>
  <p:extLst>
    <p:ext uri="{DCECCB84-F9BA-43D5-87BE-67443E8EF086}">
      <p15:sldGuideLst xmlns:p15="http://schemas.microsoft.com/office/powerpoint/2012/main">
        <p15:guide id="2" pos="7416">
          <p15:clr>
            <a:srgbClr val="FBAE40"/>
          </p15:clr>
        </p15:guide>
        <p15:guide id="3"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65E9B-11CF-4EC5-A546-AF78DF00B7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C5E6988-C855-454D-BB73-81AEFB76A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CFF539-A854-41F4-8007-BD288F0AA42C}"/>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5" name="Footer Placeholder 4">
            <a:extLst>
              <a:ext uri="{FF2B5EF4-FFF2-40B4-BE49-F238E27FC236}">
                <a16:creationId xmlns:a16="http://schemas.microsoft.com/office/drawing/2014/main" xmlns="" id="{D336D0F2-A6B4-4535-9C1F-A1C0E2B56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9556F7-6DBF-4049-BEE0-218CBCF08732}"/>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38979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A34EAD-D932-400F-B360-51A623AB6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6ECF2AD-F46A-4892-BC11-A3C072CB2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2E69718-5651-4653-9815-C56397204E3E}"/>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5" name="Footer Placeholder 4">
            <a:extLst>
              <a:ext uri="{FF2B5EF4-FFF2-40B4-BE49-F238E27FC236}">
                <a16:creationId xmlns:a16="http://schemas.microsoft.com/office/drawing/2014/main" xmlns="" id="{88ABD0E7-CB7E-4C32-A4F7-33A97F5FB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F32DD3-978B-49B8-9C85-94BFA99659C0}"/>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53880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504CA2-BC91-4E89-8680-04B9D8A0C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035E13B-A75C-4569-8155-0DE2CD50B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CCF3509-027B-4193-9BAB-72FB0C190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42DA7F-EC26-4371-9DA0-59E3B403CABB}"/>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6" name="Footer Placeholder 5">
            <a:extLst>
              <a:ext uri="{FF2B5EF4-FFF2-40B4-BE49-F238E27FC236}">
                <a16:creationId xmlns:a16="http://schemas.microsoft.com/office/drawing/2014/main" xmlns="" id="{94F0EC12-96D2-410C-93FD-F94AD02AF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155F28-2898-4768-84E1-BBBA640A7E64}"/>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81539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3EBC5-E564-44B7-B928-B5692EFCE4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5EA499F-6432-4377-8216-942AF0029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0A38511-F9F6-45D3-B7CA-5F2C14798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DBCBAB7-F51E-47A8-91F9-17D8C55FD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F3DCFD2-0FE0-4BFC-BFB5-0126BDBA4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D583C8E-9683-4A79-A3E0-12532B919F09}"/>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8" name="Footer Placeholder 7">
            <a:extLst>
              <a:ext uri="{FF2B5EF4-FFF2-40B4-BE49-F238E27FC236}">
                <a16:creationId xmlns:a16="http://schemas.microsoft.com/office/drawing/2014/main" xmlns="" id="{D9418E49-65EA-403F-AF25-C0EFCCA9AC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908F476-CA56-494E-9BD5-CD7DCE473A07}"/>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287750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3F0DA7-9AB7-42F2-9238-2219CB27A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F78200C-DD97-488D-A871-86F71A78B875}"/>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4" name="Footer Placeholder 3">
            <a:extLst>
              <a:ext uri="{FF2B5EF4-FFF2-40B4-BE49-F238E27FC236}">
                <a16:creationId xmlns:a16="http://schemas.microsoft.com/office/drawing/2014/main" xmlns="" id="{54491F1A-92F4-4FD8-9541-6BD2E43605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E2F6DB-FC36-429E-9ADE-4628499A00CA}"/>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84958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3679FDD-8B9A-4358-9916-9355034036EC}"/>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3" name="Footer Placeholder 2">
            <a:extLst>
              <a:ext uri="{FF2B5EF4-FFF2-40B4-BE49-F238E27FC236}">
                <a16:creationId xmlns:a16="http://schemas.microsoft.com/office/drawing/2014/main" xmlns="" id="{9FCC7D3D-8128-49E3-AF9B-E6120B8B1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7A21869-5FBE-4B51-8268-A0B34995FA9C}"/>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30165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3BB24-0070-4215-864C-9CA64DC7B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37A843D-3AC9-4194-A54D-20C05AC13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4977188-5D69-40D7-B1D6-93B9B5EEB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58F3B92-9366-430D-AD7A-A27884D5CCFB}"/>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6" name="Footer Placeholder 5">
            <a:extLst>
              <a:ext uri="{FF2B5EF4-FFF2-40B4-BE49-F238E27FC236}">
                <a16:creationId xmlns:a16="http://schemas.microsoft.com/office/drawing/2014/main" xmlns="" id="{61E48164-57F6-4304-B411-825AF4907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98ED18-6ECC-4061-8263-122FA52DCA39}"/>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232982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8" name="Slide Number Placeholder 4"/>
          <p:cNvSpPr>
            <a:spLocks noGrp="1"/>
          </p:cNvSpPr>
          <p:nvPr>
            <p:ph type="sldNum" sz="quarter" idx="12"/>
          </p:nvPr>
        </p:nvSpPr>
        <p:spPr>
          <a:xfrm>
            <a:off x="11430003" y="6478592"/>
            <a:ext cx="761999" cy="379413"/>
          </a:xfrm>
          <a:prstGeom prst="rect">
            <a:avLst/>
          </a:prstGeom>
        </p:spPr>
        <p:txBody>
          <a:bodyPr/>
          <a:lstStyle>
            <a:lvl1pPr>
              <a:defRPr sz="1000"/>
            </a:lvl1pPr>
          </a:lstStyle>
          <a:p>
            <a:fld id="{707C5160-2111-4C6D-8625-38778CB97D69}" type="slidenum">
              <a:rPr lang="en-US" smtClean="0"/>
              <a:t>‹#›</a:t>
            </a:fld>
            <a:endParaRPr lang="en-US"/>
          </a:p>
        </p:txBody>
      </p:sp>
    </p:spTree>
    <p:extLst>
      <p:ext uri="{BB962C8B-B14F-4D97-AF65-F5344CB8AC3E}">
        <p14:creationId xmlns:p14="http://schemas.microsoft.com/office/powerpoint/2010/main" val="25160095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5B3C393-198A-4B73-923C-16D4D6A47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560202-C0E2-49D1-9BFF-084C396E0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64125B-0FEC-4B71-931D-E20B11A10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DC42C-28CA-4714-9544-C79996FA4ED9}" type="datetimeFigureOut">
              <a:rPr lang="en-US" smtClean="0"/>
              <a:t>5/19/2021</a:t>
            </a:fld>
            <a:endParaRPr lang="en-US"/>
          </a:p>
        </p:txBody>
      </p:sp>
      <p:sp>
        <p:nvSpPr>
          <p:cNvPr id="5" name="Footer Placeholder 4">
            <a:extLst>
              <a:ext uri="{FF2B5EF4-FFF2-40B4-BE49-F238E27FC236}">
                <a16:creationId xmlns:a16="http://schemas.microsoft.com/office/drawing/2014/main" xmlns="" id="{616FE157-B432-4217-B2CE-B87253F44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53A12D1-6ACE-4057-947D-A9D7820E8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3D979-0FF5-4D5E-AD2E-668F22539DEE}" type="slidenum">
              <a:rPr lang="en-US" smtClean="0"/>
              <a:t>‹#›</a:t>
            </a:fld>
            <a:endParaRPr lang="en-US"/>
          </a:p>
        </p:txBody>
      </p:sp>
    </p:spTree>
    <p:extLst>
      <p:ext uri="{BB962C8B-B14F-4D97-AF65-F5344CB8AC3E}">
        <p14:creationId xmlns:p14="http://schemas.microsoft.com/office/powerpoint/2010/main" val="233473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4" r:id="rId9"/>
    <p:sldLayoutId id="2147483694" r:id="rId10"/>
    <p:sldLayoutId id="2147483725" r:id="rId11"/>
    <p:sldLayoutId id="2147483718"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3.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6C647CA-8DD5-4DD3-9821-AAAC1064CC5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240683" cy="6992244"/>
          </a:xfrm>
          <a:prstGeom prst="rect">
            <a:avLst/>
          </a:prstGeom>
        </p:spPr>
      </p:pic>
      <p:sp>
        <p:nvSpPr>
          <p:cNvPr id="8" name="TextBox 7">
            <a:extLst>
              <a:ext uri="{FF2B5EF4-FFF2-40B4-BE49-F238E27FC236}">
                <a16:creationId xmlns:a16="http://schemas.microsoft.com/office/drawing/2014/main" xmlns="" id="{AAF429A1-6FD4-48E2-B1CC-B728A05C5A0C}"/>
              </a:ext>
            </a:extLst>
          </p:cNvPr>
          <p:cNvSpPr txBox="1"/>
          <p:nvPr/>
        </p:nvSpPr>
        <p:spPr>
          <a:xfrm>
            <a:off x="2999295" y="569479"/>
            <a:ext cx="6193410" cy="1200329"/>
          </a:xfrm>
          <a:prstGeom prst="rect">
            <a:avLst/>
          </a:prstGeom>
          <a:noFill/>
        </p:spPr>
        <p:txBody>
          <a:bodyPr wrap="square">
            <a:spAutoFit/>
          </a:bodyPr>
          <a:lstStyle/>
          <a:p>
            <a:pPr algn="ctr"/>
            <a:r>
              <a:rPr lang="en-US" sz="7200" b="1" dirty="0">
                <a:solidFill>
                  <a:schemeClr val="bg1"/>
                </a:solidFill>
              </a:rPr>
              <a:t>D-walk</a:t>
            </a:r>
            <a:endParaRPr lang="en-IN" sz="7200" b="1" dirty="0">
              <a:solidFill>
                <a:schemeClr val="bg1"/>
              </a:solidFill>
            </a:endParaRPr>
          </a:p>
        </p:txBody>
      </p:sp>
      <p:sp>
        <p:nvSpPr>
          <p:cNvPr id="10" name="TextBox 9">
            <a:extLst>
              <a:ext uri="{FF2B5EF4-FFF2-40B4-BE49-F238E27FC236}">
                <a16:creationId xmlns:a16="http://schemas.microsoft.com/office/drawing/2014/main" xmlns="" id="{F9EAEF03-691D-4351-B315-6D6AE486760D}"/>
              </a:ext>
            </a:extLst>
          </p:cNvPr>
          <p:cNvSpPr txBox="1"/>
          <p:nvPr/>
        </p:nvSpPr>
        <p:spPr>
          <a:xfrm>
            <a:off x="0" y="1839940"/>
            <a:ext cx="12240683" cy="4431983"/>
          </a:xfrm>
          <a:prstGeom prst="rect">
            <a:avLst/>
          </a:prstGeom>
          <a:noFill/>
        </p:spPr>
        <p:txBody>
          <a:bodyPr wrap="square">
            <a:spAutoFit/>
          </a:bodyPr>
          <a:lstStyle/>
          <a:p>
            <a:pPr algn="ctr"/>
            <a:r>
              <a:rPr lang="en-US" sz="4800" dirty="0">
                <a:solidFill>
                  <a:schemeClr val="bg1"/>
                </a:solidFill>
              </a:rPr>
              <a:t>Practical Business Analytics</a:t>
            </a:r>
            <a:r>
              <a:rPr lang="en-US" sz="1800" dirty="0"/>
              <a:t/>
            </a:r>
            <a:br>
              <a:rPr lang="en-US" sz="1800" dirty="0"/>
            </a:br>
            <a:r>
              <a:rPr lang="en-US" sz="1800" dirty="0"/>
              <a:t/>
            </a:r>
            <a:br>
              <a:rPr lang="en-US" sz="1800" dirty="0"/>
            </a:br>
            <a:endParaRPr lang="en-US" sz="1800" dirty="0"/>
          </a:p>
          <a:p>
            <a:r>
              <a:rPr lang="en-US" sz="3600" dirty="0">
                <a:solidFill>
                  <a:schemeClr val="bg1"/>
                </a:solidFill>
              </a:rPr>
              <a:t>	Team Members</a:t>
            </a:r>
          </a:p>
          <a:p>
            <a:r>
              <a:rPr lang="en-IN" sz="2400" b="0" i="0" dirty="0">
                <a:solidFill>
                  <a:schemeClr val="bg1"/>
                </a:solidFill>
                <a:effectLst/>
                <a:latin typeface="Times New Roman" panose="02020603050405020304" pitchFamily="18" charset="0"/>
              </a:rPr>
              <a:t>	Mohamed Ali:</a:t>
            </a:r>
          </a:p>
          <a:p>
            <a:r>
              <a:rPr lang="en-IN" sz="2400" b="0" i="0" dirty="0">
                <a:solidFill>
                  <a:schemeClr val="bg1"/>
                </a:solidFill>
                <a:effectLst/>
                <a:latin typeface="Times New Roman" panose="02020603050405020304" pitchFamily="18" charset="0"/>
              </a:rPr>
              <a:t>	Ranjeet Singh Yadav:</a:t>
            </a:r>
          </a:p>
          <a:p>
            <a:r>
              <a:rPr lang="en-IN" sz="2400" b="0" i="0" dirty="0">
                <a:solidFill>
                  <a:schemeClr val="bg1"/>
                </a:solidFill>
                <a:effectLst/>
                <a:latin typeface="Times New Roman" panose="02020603050405020304" pitchFamily="18" charset="0"/>
              </a:rPr>
              <a:t>	Pavan Siddihally Venugopala Reddy:6644984</a:t>
            </a:r>
          </a:p>
          <a:p>
            <a:r>
              <a:rPr lang="en-IN" sz="2400" b="0" i="0" dirty="0">
                <a:solidFill>
                  <a:schemeClr val="bg1"/>
                </a:solidFill>
                <a:effectLst/>
                <a:latin typeface="Times New Roman" panose="02020603050405020304" pitchFamily="18" charset="0"/>
              </a:rPr>
              <a:t>	Evans </a:t>
            </a:r>
            <a:r>
              <a:rPr lang="en-IN" sz="2400" b="0" i="0" dirty="0" err="1">
                <a:solidFill>
                  <a:schemeClr val="bg1"/>
                </a:solidFill>
                <a:effectLst/>
                <a:latin typeface="Times New Roman" panose="02020603050405020304" pitchFamily="18" charset="0"/>
              </a:rPr>
              <a:t>Gichuki</a:t>
            </a:r>
            <a:r>
              <a:rPr lang="en-IN" sz="2400" b="0" i="0" dirty="0">
                <a:solidFill>
                  <a:schemeClr val="bg1"/>
                </a:solidFill>
                <a:effectLst/>
                <a:latin typeface="Times New Roman" panose="02020603050405020304" pitchFamily="18" charset="0"/>
              </a:rPr>
              <a:t>:</a:t>
            </a:r>
          </a:p>
          <a:p>
            <a:r>
              <a:rPr lang="en-IN" sz="2400" b="0" i="0" dirty="0">
                <a:solidFill>
                  <a:schemeClr val="bg1"/>
                </a:solidFill>
                <a:effectLst/>
                <a:latin typeface="Times New Roman" panose="02020603050405020304" pitchFamily="18" charset="0"/>
              </a:rPr>
              <a:t>	Arun:</a:t>
            </a:r>
          </a:p>
          <a:p>
            <a:r>
              <a:rPr lang="en-IN" sz="2400" b="0" i="0" dirty="0">
                <a:solidFill>
                  <a:schemeClr val="bg1"/>
                </a:solidFill>
                <a:effectLst/>
                <a:latin typeface="Times New Roman" panose="02020603050405020304" pitchFamily="18" charset="0"/>
              </a:rPr>
              <a:t>	Hitesh:</a:t>
            </a:r>
          </a:p>
          <a:p>
            <a:pPr algn="ctr"/>
            <a:endParaRPr lang="en-IN" dirty="0"/>
          </a:p>
        </p:txBody>
      </p:sp>
    </p:spTree>
    <p:extLst>
      <p:ext uri="{BB962C8B-B14F-4D97-AF65-F5344CB8AC3E}">
        <p14:creationId xmlns:p14="http://schemas.microsoft.com/office/powerpoint/2010/main" val="1181999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8C25FC8-1309-4B58-83F5-3CD4E27B54E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828512"/>
            <a:ext cx="12192000" cy="6029488"/>
          </a:xfrm>
          <a:prstGeom prst="rect">
            <a:avLst/>
          </a:prstGeom>
        </p:spPr>
      </p:pic>
      <p:sp>
        <p:nvSpPr>
          <p:cNvPr id="3" name="Title 1">
            <a:extLst>
              <a:ext uri="{FF2B5EF4-FFF2-40B4-BE49-F238E27FC236}">
                <a16:creationId xmlns:a16="http://schemas.microsoft.com/office/drawing/2014/main" xmlns="" id="{63933AB5-86A1-4C9C-BF8B-6D5DE77C01D7}"/>
              </a:ext>
            </a:extLst>
          </p:cNvPr>
          <p:cNvSpPr txBox="1">
            <a:spLocks/>
          </p:cNvSpPr>
          <p:nvPr/>
        </p:nvSpPr>
        <p:spPr>
          <a:xfrm>
            <a:off x="-32907" y="80772"/>
            <a:ext cx="1227666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Visualization</a:t>
            </a:r>
          </a:p>
        </p:txBody>
      </p:sp>
      <p:pic>
        <p:nvPicPr>
          <p:cNvPr id="13" name="Picture 12">
            <a:extLst>
              <a:ext uri="{FF2B5EF4-FFF2-40B4-BE49-F238E27FC236}">
                <a16:creationId xmlns:a16="http://schemas.microsoft.com/office/drawing/2014/main" xmlns="" id="{9E0A0871-A7FF-4D6F-AD67-7ACE07F97804}"/>
              </a:ext>
            </a:extLst>
          </p:cNvPr>
          <p:cNvPicPr>
            <a:picLocks noChangeAspect="1"/>
          </p:cNvPicPr>
          <p:nvPr/>
        </p:nvPicPr>
        <p:blipFill>
          <a:blip r:embed="rId3"/>
          <a:stretch>
            <a:fillRect/>
          </a:stretch>
        </p:blipFill>
        <p:spPr>
          <a:xfrm>
            <a:off x="217605" y="2000970"/>
            <a:ext cx="5390922" cy="4325756"/>
          </a:xfrm>
          <a:prstGeom prst="rect">
            <a:avLst/>
          </a:prstGeom>
        </p:spPr>
      </p:pic>
      <p:sp>
        <p:nvSpPr>
          <p:cNvPr id="18" name="TextBox 17">
            <a:extLst>
              <a:ext uri="{FF2B5EF4-FFF2-40B4-BE49-F238E27FC236}">
                <a16:creationId xmlns:a16="http://schemas.microsoft.com/office/drawing/2014/main" xmlns="" id="{3F6B0773-23AF-46D9-B729-9D8D63330864}"/>
              </a:ext>
            </a:extLst>
          </p:cNvPr>
          <p:cNvSpPr txBox="1"/>
          <p:nvPr/>
        </p:nvSpPr>
        <p:spPr>
          <a:xfrm>
            <a:off x="-82033" y="870045"/>
            <a:ext cx="6084273"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graph below describes number of people who have opted internet service ratio.</a:t>
            </a:r>
          </a:p>
        </p:txBody>
      </p:sp>
      <p:pic>
        <p:nvPicPr>
          <p:cNvPr id="19" name="Picture 18">
            <a:extLst>
              <a:ext uri="{FF2B5EF4-FFF2-40B4-BE49-F238E27FC236}">
                <a16:creationId xmlns:a16="http://schemas.microsoft.com/office/drawing/2014/main" xmlns="" id="{46BB2779-C6B3-4FED-BC23-E1FAC2D7A697}"/>
              </a:ext>
            </a:extLst>
          </p:cNvPr>
          <p:cNvPicPr>
            <a:picLocks noChangeAspect="1"/>
          </p:cNvPicPr>
          <p:nvPr/>
        </p:nvPicPr>
        <p:blipFill>
          <a:blip r:embed="rId4"/>
          <a:stretch>
            <a:fillRect/>
          </a:stretch>
        </p:blipFill>
        <p:spPr>
          <a:xfrm>
            <a:off x="6221692" y="2000970"/>
            <a:ext cx="5623174" cy="4325756"/>
          </a:xfrm>
          <a:prstGeom prst="rect">
            <a:avLst/>
          </a:prstGeom>
        </p:spPr>
      </p:pic>
      <p:sp>
        <p:nvSpPr>
          <p:cNvPr id="20" name="TextBox 19">
            <a:extLst>
              <a:ext uri="{FF2B5EF4-FFF2-40B4-BE49-F238E27FC236}">
                <a16:creationId xmlns:a16="http://schemas.microsoft.com/office/drawing/2014/main" xmlns="" id="{225A1D16-5CC6-41C8-BA58-59269F170371}"/>
              </a:ext>
            </a:extLst>
          </p:cNvPr>
          <p:cNvSpPr txBox="1"/>
          <p:nvPr/>
        </p:nvSpPr>
        <p:spPr>
          <a:xfrm>
            <a:off x="6002240" y="923491"/>
            <a:ext cx="6084274"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bar graph below describes the total charges vs Internet services with respect to gender.</a:t>
            </a:r>
          </a:p>
        </p:txBody>
      </p:sp>
    </p:spTree>
    <p:extLst>
      <p:ext uri="{BB962C8B-B14F-4D97-AF65-F5344CB8AC3E}">
        <p14:creationId xmlns:p14="http://schemas.microsoft.com/office/powerpoint/2010/main" val="36707409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A8A9688-240E-4BD8-905D-649798E9323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426" y="722122"/>
            <a:ext cx="12192000" cy="6135878"/>
          </a:xfrm>
          <a:prstGeom prst="rect">
            <a:avLst/>
          </a:prstGeom>
        </p:spPr>
      </p:pic>
      <p:sp>
        <p:nvSpPr>
          <p:cNvPr id="3" name="Title 1">
            <a:extLst>
              <a:ext uri="{FF2B5EF4-FFF2-40B4-BE49-F238E27FC236}">
                <a16:creationId xmlns:a16="http://schemas.microsoft.com/office/drawing/2014/main" xmlns="" id="{4FC01887-D800-42C3-BF72-AD3D0EDD5C31}"/>
              </a:ext>
            </a:extLst>
          </p:cNvPr>
          <p:cNvSpPr txBox="1">
            <a:spLocks/>
          </p:cNvSpPr>
          <p:nvPr/>
        </p:nvSpPr>
        <p:spPr>
          <a:xfrm>
            <a:off x="145478" y="80772"/>
            <a:ext cx="1227666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Visualization</a:t>
            </a:r>
          </a:p>
        </p:txBody>
      </p:sp>
      <p:sp>
        <p:nvSpPr>
          <p:cNvPr id="4" name="TextBox 3">
            <a:extLst>
              <a:ext uri="{FF2B5EF4-FFF2-40B4-BE49-F238E27FC236}">
                <a16:creationId xmlns:a16="http://schemas.microsoft.com/office/drawing/2014/main" xmlns="" id="{2F910A89-7030-4E34-8250-B62B0893D460}"/>
              </a:ext>
            </a:extLst>
          </p:cNvPr>
          <p:cNvSpPr txBox="1"/>
          <p:nvPr/>
        </p:nvSpPr>
        <p:spPr>
          <a:xfrm>
            <a:off x="-293915" y="927574"/>
            <a:ext cx="6084274"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bar graph below describes the count of the Monthly charges with churn rate.</a:t>
            </a:r>
          </a:p>
        </p:txBody>
      </p:sp>
      <p:pic>
        <p:nvPicPr>
          <p:cNvPr id="9" name="Picture 8">
            <a:extLst>
              <a:ext uri="{FF2B5EF4-FFF2-40B4-BE49-F238E27FC236}">
                <a16:creationId xmlns:a16="http://schemas.microsoft.com/office/drawing/2014/main" xmlns="" id="{02D8FA77-EF2A-4BF6-AE9A-78D1EC17ADD2}"/>
              </a:ext>
            </a:extLst>
          </p:cNvPr>
          <p:cNvPicPr>
            <a:picLocks noChangeAspect="1"/>
          </p:cNvPicPr>
          <p:nvPr/>
        </p:nvPicPr>
        <p:blipFill>
          <a:blip r:embed="rId3"/>
          <a:stretch>
            <a:fillRect/>
          </a:stretch>
        </p:blipFill>
        <p:spPr>
          <a:xfrm>
            <a:off x="90470" y="1999920"/>
            <a:ext cx="5547586" cy="4325757"/>
          </a:xfrm>
          <a:prstGeom prst="rect">
            <a:avLst/>
          </a:prstGeom>
        </p:spPr>
      </p:pic>
      <p:pic>
        <p:nvPicPr>
          <p:cNvPr id="8" name="Picture 7">
            <a:extLst>
              <a:ext uri="{FF2B5EF4-FFF2-40B4-BE49-F238E27FC236}">
                <a16:creationId xmlns:a16="http://schemas.microsoft.com/office/drawing/2014/main" xmlns="" id="{FD39C1F2-B4FC-4FC9-9FA6-87E7B2CCB90F}"/>
              </a:ext>
            </a:extLst>
          </p:cNvPr>
          <p:cNvPicPr>
            <a:picLocks noChangeAspect="1"/>
          </p:cNvPicPr>
          <p:nvPr/>
        </p:nvPicPr>
        <p:blipFill>
          <a:blip r:embed="rId4"/>
          <a:stretch>
            <a:fillRect/>
          </a:stretch>
        </p:blipFill>
        <p:spPr>
          <a:xfrm>
            <a:off x="6481015" y="2000970"/>
            <a:ext cx="5547586" cy="4325756"/>
          </a:xfrm>
          <a:prstGeom prst="rect">
            <a:avLst/>
          </a:prstGeom>
        </p:spPr>
      </p:pic>
      <p:sp>
        <p:nvSpPr>
          <p:cNvPr id="10" name="TextBox 9">
            <a:extLst>
              <a:ext uri="{FF2B5EF4-FFF2-40B4-BE49-F238E27FC236}">
                <a16:creationId xmlns:a16="http://schemas.microsoft.com/office/drawing/2014/main" xmlns="" id="{8EA9A02D-9DF2-4DF3-B5E3-AA928D589D37}"/>
              </a:ext>
            </a:extLst>
          </p:cNvPr>
          <p:cNvSpPr txBox="1"/>
          <p:nvPr/>
        </p:nvSpPr>
        <p:spPr>
          <a:xfrm>
            <a:off x="5944328" y="927573"/>
            <a:ext cx="6084273"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plot below depicts the count of total charges with the churn rate.</a:t>
            </a:r>
          </a:p>
        </p:txBody>
      </p:sp>
    </p:spTree>
    <p:extLst>
      <p:ext uri="{BB962C8B-B14F-4D97-AF65-F5344CB8AC3E}">
        <p14:creationId xmlns:p14="http://schemas.microsoft.com/office/powerpoint/2010/main" val="3320792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5EE4E-88E9-44BF-8EE2-D39A111C0B99}"/>
              </a:ext>
            </a:extLst>
          </p:cNvPr>
          <p:cNvSpPr>
            <a:spLocks noGrp="1"/>
          </p:cNvSpPr>
          <p:nvPr>
            <p:ph type="title"/>
          </p:nvPr>
        </p:nvSpPr>
        <p:spPr>
          <a:xfrm>
            <a:off x="421575" y="60741"/>
            <a:ext cx="11403885" cy="733916"/>
          </a:xfrm>
        </p:spPr>
        <p:txBody>
          <a:bodyPr>
            <a:normAutofit/>
          </a:bodyPr>
          <a:lstStyle/>
          <a:p>
            <a:pPr algn="ctr"/>
            <a:r>
              <a:rPr lang="en-US" dirty="0">
                <a:solidFill>
                  <a:schemeClr val="accent1">
                    <a:lumMod val="50000"/>
                  </a:schemeClr>
                </a:solidFill>
                <a:latin typeface="Segoe UI" panose="020B0502040204020203" pitchFamily="34" charset="0"/>
                <a:cs typeface="Segoe UI" panose="020B0502040204020203" pitchFamily="34" charset="0"/>
              </a:rPr>
              <a:t>Data Pre-processing</a:t>
            </a:r>
            <a:endParaRPr lang="en-IN" dirty="0">
              <a:solidFill>
                <a:schemeClr val="accent1"/>
              </a:solidFill>
            </a:endParaRPr>
          </a:p>
        </p:txBody>
      </p:sp>
      <p:pic>
        <p:nvPicPr>
          <p:cNvPr id="3" name="Picture 2">
            <a:extLst>
              <a:ext uri="{FF2B5EF4-FFF2-40B4-BE49-F238E27FC236}">
                <a16:creationId xmlns:a16="http://schemas.microsoft.com/office/drawing/2014/main" xmlns="" id="{68AE24A8-703B-46B9-936D-DE970BAF198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75" y="932723"/>
            <a:ext cx="12188825" cy="5925277"/>
          </a:xfrm>
          <a:prstGeom prst="rect">
            <a:avLst/>
          </a:prstGeom>
        </p:spPr>
      </p:pic>
      <p:sp>
        <p:nvSpPr>
          <p:cNvPr id="5" name="TextBox 4">
            <a:extLst>
              <a:ext uri="{FF2B5EF4-FFF2-40B4-BE49-F238E27FC236}">
                <a16:creationId xmlns:a16="http://schemas.microsoft.com/office/drawing/2014/main" xmlns="" id="{EE014A83-1C46-4FE3-9BB3-10CE34FE8504}"/>
              </a:ext>
            </a:extLst>
          </p:cNvPr>
          <p:cNvSpPr txBox="1"/>
          <p:nvPr/>
        </p:nvSpPr>
        <p:spPr>
          <a:xfrm>
            <a:off x="-1" y="932723"/>
            <a:ext cx="12188825" cy="452431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Raleway"/>
              </a:rPr>
              <a:t>Data Pre-processing is on of the most important step to be performed after loading the data.</a:t>
            </a:r>
          </a:p>
          <a:p>
            <a:pPr marL="285750" indent="-285750">
              <a:buFont typeface="Arial" panose="020B0604020202020204" pitchFamily="34" charset="0"/>
              <a:buChar char="•"/>
            </a:pPr>
            <a:endParaRPr lang="en-US" dirty="0">
              <a:solidFill>
                <a:schemeClr val="bg1"/>
              </a:solidFill>
              <a:latin typeface="Raleway"/>
            </a:endParaRPr>
          </a:p>
          <a:p>
            <a:pPr marL="285750" indent="-285750">
              <a:buFont typeface="Arial" panose="020B0604020202020204" pitchFamily="34" charset="0"/>
              <a:buChar char="•"/>
            </a:pPr>
            <a:r>
              <a:rPr lang="en-US" dirty="0">
                <a:solidFill>
                  <a:schemeClr val="bg1"/>
                </a:solidFill>
                <a:latin typeface="Raleway"/>
              </a:rPr>
              <a:t>To check for the possible issue such as missing values, noisy data and so on.</a:t>
            </a:r>
          </a:p>
          <a:p>
            <a:pPr marL="285750" indent="-285750">
              <a:buFont typeface="Arial" panose="020B0604020202020204" pitchFamily="34" charset="0"/>
              <a:buChar char="•"/>
            </a:pPr>
            <a:endParaRPr lang="en-US" dirty="0">
              <a:solidFill>
                <a:schemeClr val="bg1"/>
              </a:solidFill>
              <a:latin typeface="Raleway"/>
            </a:endParaRPr>
          </a:p>
          <a:p>
            <a:pPr marL="285750" indent="-285750">
              <a:buFont typeface="Arial" panose="020B0604020202020204" pitchFamily="34" charset="0"/>
              <a:buChar char="•"/>
            </a:pPr>
            <a:r>
              <a:rPr lang="en-US" dirty="0">
                <a:solidFill>
                  <a:schemeClr val="bg1"/>
                </a:solidFill>
                <a:latin typeface="Raleway"/>
              </a:rPr>
              <a:t>The pre-processing operations are decided depending on the analysis. </a:t>
            </a:r>
          </a:p>
          <a:p>
            <a:pPr lvl="1"/>
            <a:endParaRPr lang="en-US" dirty="0">
              <a:solidFill>
                <a:schemeClr val="bg1"/>
              </a:solidFill>
              <a:latin typeface="Raleway"/>
            </a:endParaRPr>
          </a:p>
          <a:p>
            <a:pPr lvl="1"/>
            <a:r>
              <a:rPr lang="en-US" dirty="0">
                <a:solidFill>
                  <a:schemeClr val="bg1"/>
                </a:solidFill>
                <a:latin typeface="Raleway"/>
              </a:rPr>
              <a:t>Here are the steps we have performed:</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Dropping the unwanted columns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Handling missing values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Dealing with the categorical data</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Converting few of the columns into numeric.</a:t>
            </a:r>
          </a:p>
          <a:p>
            <a:pPr marL="742950" lvl="1" indent="-285750">
              <a:buFont typeface="Wingdings" panose="05000000000000000000" pitchFamily="2" charset="2"/>
              <a:buChar char="Ø"/>
            </a:pPr>
            <a:endParaRPr lang="en-US" dirty="0">
              <a:solidFill>
                <a:schemeClr val="bg1"/>
              </a:solidFill>
              <a:latin typeface="Raleway"/>
            </a:endParaRPr>
          </a:p>
        </p:txBody>
      </p:sp>
      <p:sp>
        <p:nvSpPr>
          <p:cNvPr id="6" name="TextBox 5">
            <a:extLst>
              <a:ext uri="{FF2B5EF4-FFF2-40B4-BE49-F238E27FC236}">
                <a16:creationId xmlns:a16="http://schemas.microsoft.com/office/drawing/2014/main" xmlns="" id="{B9DEB42C-10B0-43AB-B8FC-A8C5E473C108}"/>
              </a:ext>
            </a:extLst>
          </p:cNvPr>
          <p:cNvSpPr txBox="1"/>
          <p:nvPr/>
        </p:nvSpPr>
        <p:spPr>
          <a:xfrm>
            <a:off x="7631414" y="2495333"/>
            <a:ext cx="3355756" cy="369332"/>
          </a:xfrm>
          <a:prstGeom prst="rect">
            <a:avLst/>
          </a:prstGeom>
          <a:noFill/>
        </p:spPr>
        <p:txBody>
          <a:bodyPr wrap="square">
            <a:spAutoFit/>
          </a:bodyPr>
          <a:lstStyle/>
          <a:p>
            <a:pPr lvl="1"/>
            <a:endParaRPr lang="en-US" dirty="0">
              <a:solidFill>
                <a:schemeClr val="bg1"/>
              </a:solidFill>
              <a:latin typeface="Raleway"/>
            </a:endParaRPr>
          </a:p>
        </p:txBody>
      </p:sp>
      <p:pic>
        <p:nvPicPr>
          <p:cNvPr id="7" name="Picture 8" descr="Text Data Preprocessing: A Walkthrough in Python - KDnuggets">
            <a:extLst>
              <a:ext uri="{FF2B5EF4-FFF2-40B4-BE49-F238E27FC236}">
                <a16:creationId xmlns:a16="http://schemas.microsoft.com/office/drawing/2014/main" xmlns="" id="{63D5B058-548B-4BEA-9709-2F33C3DDE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486" y="2756127"/>
            <a:ext cx="4713514" cy="410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236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89F2477-6040-4925-A3F9-7EC79C36AA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55" y="722122"/>
            <a:ext cx="12192000" cy="6135878"/>
          </a:xfrm>
          <a:prstGeom prst="rect">
            <a:avLst/>
          </a:prstGeom>
        </p:spPr>
      </p:pic>
      <p:sp>
        <p:nvSpPr>
          <p:cNvPr id="3" name="Title 1">
            <a:extLst>
              <a:ext uri="{FF2B5EF4-FFF2-40B4-BE49-F238E27FC236}">
                <a16:creationId xmlns:a16="http://schemas.microsoft.com/office/drawing/2014/main" xmlns="" id="{4D1DB297-A7AE-475C-A554-C11B1F513CE3}"/>
              </a:ext>
            </a:extLst>
          </p:cNvPr>
          <p:cNvSpPr txBox="1">
            <a:spLocks/>
          </p:cNvSpPr>
          <p:nvPr/>
        </p:nvSpPr>
        <p:spPr>
          <a:xfrm>
            <a:off x="21355" y="73217"/>
            <a:ext cx="1217064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Data Pre-Processing</a:t>
            </a:r>
          </a:p>
        </p:txBody>
      </p:sp>
      <p:pic>
        <p:nvPicPr>
          <p:cNvPr id="8" name="Picture 7" descr="Chart&#10;&#10;Description automatically generated">
            <a:extLst>
              <a:ext uri="{FF2B5EF4-FFF2-40B4-BE49-F238E27FC236}">
                <a16:creationId xmlns:a16="http://schemas.microsoft.com/office/drawing/2014/main" xmlns="" id="{352AEBCB-E038-4365-B718-AC8359216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101" y="2362791"/>
            <a:ext cx="5265507" cy="4325756"/>
          </a:xfrm>
          <a:prstGeom prst="rect">
            <a:avLst/>
          </a:prstGeom>
        </p:spPr>
      </p:pic>
      <p:sp>
        <p:nvSpPr>
          <p:cNvPr id="10" name="TextBox 9">
            <a:extLst>
              <a:ext uri="{FF2B5EF4-FFF2-40B4-BE49-F238E27FC236}">
                <a16:creationId xmlns:a16="http://schemas.microsoft.com/office/drawing/2014/main" xmlns="" id="{849B2496-1325-4092-80F8-C4FD0ACB4C8B}"/>
              </a:ext>
            </a:extLst>
          </p:cNvPr>
          <p:cNvSpPr txBox="1"/>
          <p:nvPr/>
        </p:nvSpPr>
        <p:spPr>
          <a:xfrm>
            <a:off x="-303342" y="927574"/>
            <a:ext cx="5821273"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chart below depicts the importance</a:t>
            </a:r>
          </a:p>
          <a:p>
            <a:pPr lvl="1"/>
            <a:r>
              <a:rPr lang="en-US" dirty="0">
                <a:solidFill>
                  <a:schemeClr val="bg1"/>
                </a:solidFill>
                <a:latin typeface="Raleway"/>
              </a:rPr>
              <a:t> of the columns in the dataset</a:t>
            </a:r>
          </a:p>
        </p:txBody>
      </p:sp>
    </p:spTree>
    <p:extLst>
      <p:ext uri="{BB962C8B-B14F-4D97-AF65-F5344CB8AC3E}">
        <p14:creationId xmlns:p14="http://schemas.microsoft.com/office/powerpoint/2010/main" val="1497786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xmlns="" id="{34EAA860-8626-46E9-BBD0-63D051764C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641351"/>
            <a:ext cx="12192000" cy="6216650"/>
          </a:xfrm>
          <a:prstGeom prst="rect">
            <a:avLst/>
          </a:prstGeom>
        </p:spPr>
      </p:pic>
      <p:sp>
        <p:nvSpPr>
          <p:cNvPr id="2" name="Title 1">
            <a:extLst>
              <a:ext uri="{FF2B5EF4-FFF2-40B4-BE49-F238E27FC236}">
                <a16:creationId xmlns:a16="http://schemas.microsoft.com/office/drawing/2014/main" xmlns="" id="{9A450B20-7ED0-4361-A468-5E9D9D7A9E51}"/>
              </a:ext>
            </a:extLst>
          </p:cNvPr>
          <p:cNvSpPr>
            <a:spLocks noGrp="1"/>
          </p:cNvSpPr>
          <p:nvPr>
            <p:ph type="title" idx="4294967295"/>
          </p:nvPr>
        </p:nvSpPr>
        <p:spPr>
          <a:xfrm>
            <a:off x="68026" y="0"/>
            <a:ext cx="12055948" cy="641350"/>
          </a:xfrm>
        </p:spPr>
        <p:txBody>
          <a:bodyPr>
            <a:normAutofit fontScale="90000"/>
          </a:body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Modeling Approaches</a:t>
            </a:r>
          </a:p>
        </p:txBody>
      </p:sp>
      <p:sp>
        <p:nvSpPr>
          <p:cNvPr id="4" name="TextBox 3">
            <a:extLst>
              <a:ext uri="{FF2B5EF4-FFF2-40B4-BE49-F238E27FC236}">
                <a16:creationId xmlns:a16="http://schemas.microsoft.com/office/drawing/2014/main" xmlns="" id="{A625C779-F645-403F-8586-6EC12562D090}"/>
              </a:ext>
            </a:extLst>
          </p:cNvPr>
          <p:cNvSpPr txBox="1"/>
          <p:nvPr/>
        </p:nvSpPr>
        <p:spPr>
          <a:xfrm>
            <a:off x="1" y="833306"/>
            <a:ext cx="12192000" cy="3970318"/>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Mixed data set – binary and discrete data</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have tried different algorithms in modeling to compare and analyze among them.</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have implemented Logistic Regression and SVM with k-cross validation and Naïve Base.</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tried hyper-parameter tuning to find the best possible outcome.</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Have obtained the classification report to further asses the models</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Predict the churn rate to help the business </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p:txBody>
      </p:sp>
    </p:spTree>
    <p:custDataLst>
      <p:tags r:id="rId1"/>
    </p:custDataLst>
    <p:extLst>
      <p:ext uri="{BB962C8B-B14F-4D97-AF65-F5344CB8AC3E}">
        <p14:creationId xmlns:p14="http://schemas.microsoft.com/office/powerpoint/2010/main" val="26542052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5C6E65C-CBD2-4329-9895-343820AD484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41351"/>
            <a:ext cx="12192000" cy="6216650"/>
          </a:xfrm>
          <a:prstGeom prst="rect">
            <a:avLst/>
          </a:prstGeom>
        </p:spPr>
      </p:pic>
      <p:sp>
        <p:nvSpPr>
          <p:cNvPr id="3" name="Title 1">
            <a:extLst>
              <a:ext uri="{FF2B5EF4-FFF2-40B4-BE49-F238E27FC236}">
                <a16:creationId xmlns:a16="http://schemas.microsoft.com/office/drawing/2014/main" xmlns="" id="{B1E8AA1C-492C-487D-84A3-300C98417D60}"/>
              </a:ext>
            </a:extLst>
          </p:cNvPr>
          <p:cNvSpPr txBox="1">
            <a:spLocks/>
          </p:cNvSpPr>
          <p:nvPr/>
        </p:nvSpPr>
        <p:spPr>
          <a:xfrm>
            <a:off x="68026" y="0"/>
            <a:ext cx="12055948"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Modeling</a:t>
            </a:r>
          </a:p>
        </p:txBody>
      </p:sp>
      <p:sp>
        <p:nvSpPr>
          <p:cNvPr id="5" name="TextBox 4">
            <a:extLst>
              <a:ext uri="{FF2B5EF4-FFF2-40B4-BE49-F238E27FC236}">
                <a16:creationId xmlns:a16="http://schemas.microsoft.com/office/drawing/2014/main" xmlns="" id="{B4151B22-DACB-4998-ADBB-B3922847D87F}"/>
              </a:ext>
            </a:extLst>
          </p:cNvPr>
          <p:cNvSpPr txBox="1"/>
          <p:nvPr/>
        </p:nvSpPr>
        <p:spPr>
          <a:xfrm>
            <a:off x="0" y="641350"/>
            <a:ext cx="12192000" cy="4924425"/>
          </a:xfrm>
          <a:prstGeom prst="rect">
            <a:avLst/>
          </a:prstGeom>
          <a:noFill/>
        </p:spPr>
        <p:txBody>
          <a:bodyPr wrap="square">
            <a:spAutoFit/>
          </a:bodyPr>
          <a:lstStyle/>
          <a:p>
            <a:pPr lvl="1"/>
            <a:r>
              <a:rPr lang="en-US" sz="3600" dirty="0">
                <a:solidFill>
                  <a:schemeClr val="bg1"/>
                </a:solidFill>
                <a:latin typeface="Raleway"/>
              </a:rPr>
              <a:t>The models we have implemented</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Logistic Regression</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SVN(Support Vector Machine)</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KNN(k nearest neighbor)</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Naïve Base</a:t>
            </a:r>
          </a:p>
          <a:p>
            <a:pPr lvl="1"/>
            <a:endParaRPr lang="en-US" sz="4400" dirty="0">
              <a:solidFill>
                <a:schemeClr val="bg1"/>
              </a:solidFill>
              <a:latin typeface="Raleway"/>
            </a:endParaRPr>
          </a:p>
          <a:p>
            <a:pPr lvl="1"/>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p:txBody>
      </p:sp>
      <p:pic>
        <p:nvPicPr>
          <p:cNvPr id="7" name="Picture 6">
            <a:extLst>
              <a:ext uri="{FF2B5EF4-FFF2-40B4-BE49-F238E27FC236}">
                <a16:creationId xmlns:a16="http://schemas.microsoft.com/office/drawing/2014/main" xmlns="" id="{63053ABD-F743-49AE-993E-B13F023B61A2}"/>
              </a:ext>
            </a:extLst>
          </p:cNvPr>
          <p:cNvPicPr>
            <a:picLocks noChangeAspect="1"/>
          </p:cNvPicPr>
          <p:nvPr/>
        </p:nvPicPr>
        <p:blipFill>
          <a:blip r:embed="rId3"/>
          <a:stretch>
            <a:fillRect/>
          </a:stretch>
        </p:blipFill>
        <p:spPr>
          <a:xfrm>
            <a:off x="68026" y="3749676"/>
            <a:ext cx="5134595" cy="2807044"/>
          </a:xfrm>
          <a:prstGeom prst="rect">
            <a:avLst/>
          </a:prstGeom>
        </p:spPr>
      </p:pic>
      <p:pic>
        <p:nvPicPr>
          <p:cNvPr id="8" name="Picture 7">
            <a:extLst>
              <a:ext uri="{FF2B5EF4-FFF2-40B4-BE49-F238E27FC236}">
                <a16:creationId xmlns:a16="http://schemas.microsoft.com/office/drawing/2014/main" xmlns="" id="{A120BFA1-2896-4EA5-A564-22A2F221AEED}"/>
              </a:ext>
            </a:extLst>
          </p:cNvPr>
          <p:cNvPicPr>
            <a:picLocks noChangeAspect="1"/>
          </p:cNvPicPr>
          <p:nvPr/>
        </p:nvPicPr>
        <p:blipFill>
          <a:blip r:embed="rId4"/>
          <a:stretch>
            <a:fillRect/>
          </a:stretch>
        </p:blipFill>
        <p:spPr>
          <a:xfrm>
            <a:off x="6096000" y="3749676"/>
            <a:ext cx="5502059" cy="2807044"/>
          </a:xfrm>
          <a:prstGeom prst="rect">
            <a:avLst/>
          </a:prstGeom>
        </p:spPr>
      </p:pic>
    </p:spTree>
    <p:extLst>
      <p:ext uri="{BB962C8B-B14F-4D97-AF65-F5344CB8AC3E}">
        <p14:creationId xmlns:p14="http://schemas.microsoft.com/office/powerpoint/2010/main" val="4141940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xmlns="" id="{34EAA860-8626-46E9-BBD0-63D051764C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341" y="811507"/>
            <a:ext cx="12216342" cy="6108275"/>
          </a:xfrm>
          <a:prstGeom prst="rect">
            <a:avLst/>
          </a:prstGeom>
        </p:spPr>
      </p:pic>
      <p:sp>
        <p:nvSpPr>
          <p:cNvPr id="2" name="Title 1">
            <a:extLst>
              <a:ext uri="{FF2B5EF4-FFF2-40B4-BE49-F238E27FC236}">
                <a16:creationId xmlns:a16="http://schemas.microsoft.com/office/drawing/2014/main" xmlns="" id="{9A450B20-7ED0-4361-A468-5E9D9D7A9E51}"/>
              </a:ext>
            </a:extLst>
          </p:cNvPr>
          <p:cNvSpPr>
            <a:spLocks noGrp="1"/>
          </p:cNvSpPr>
          <p:nvPr>
            <p:ph type="title" idx="4294967295"/>
          </p:nvPr>
        </p:nvSpPr>
        <p:spPr>
          <a:xfrm>
            <a:off x="0" y="0"/>
            <a:ext cx="12216341" cy="828512"/>
          </a:xfrm>
        </p:spPr>
        <p:txBody>
          <a:bodyPr>
            <a:normAutofit/>
          </a:body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Model Assessment</a:t>
            </a:r>
          </a:p>
        </p:txBody>
      </p:sp>
      <p:sp>
        <p:nvSpPr>
          <p:cNvPr id="21" name="TextBox 20">
            <a:extLst>
              <a:ext uri="{FF2B5EF4-FFF2-40B4-BE49-F238E27FC236}">
                <a16:creationId xmlns:a16="http://schemas.microsoft.com/office/drawing/2014/main" xmlns="" id="{819D89DC-CD46-4403-BDD0-A74986898D51}"/>
              </a:ext>
            </a:extLst>
          </p:cNvPr>
          <p:cNvSpPr txBox="1"/>
          <p:nvPr/>
        </p:nvSpPr>
        <p:spPr>
          <a:xfrm>
            <a:off x="5427606" y="2713285"/>
            <a:ext cx="1611135" cy="379656"/>
          </a:xfrm>
          <a:prstGeom prst="rect">
            <a:avLst/>
          </a:prstGeom>
          <a:noFill/>
        </p:spPr>
        <p:txBody>
          <a:bodyPr wrap="square" lIns="91440" tIns="45720" rIns="91440" bIns="45720" rtlCol="0" anchor="t">
            <a:spAutoFit/>
          </a:bodyPr>
          <a:lstStyle/>
          <a:p>
            <a:pPr algn="ctr" defTabSz="914377"/>
            <a:endParaRPr lang="en-US" sz="1850">
              <a:latin typeface="Calibri" panose="020F0502020204030204"/>
              <a:cs typeface="Calibri"/>
            </a:endParaRPr>
          </a:p>
        </p:txBody>
      </p:sp>
      <p:pic>
        <p:nvPicPr>
          <p:cNvPr id="4" name="Picture 3">
            <a:extLst>
              <a:ext uri="{FF2B5EF4-FFF2-40B4-BE49-F238E27FC236}">
                <a16:creationId xmlns:a16="http://schemas.microsoft.com/office/drawing/2014/main" xmlns="" id="{A804DF8A-6EF1-4BF3-974E-70750FA6B277}"/>
              </a:ext>
            </a:extLst>
          </p:cNvPr>
          <p:cNvPicPr>
            <a:picLocks noChangeAspect="1"/>
          </p:cNvPicPr>
          <p:nvPr/>
        </p:nvPicPr>
        <p:blipFill>
          <a:blip r:embed="rId4"/>
          <a:stretch>
            <a:fillRect/>
          </a:stretch>
        </p:blipFill>
        <p:spPr>
          <a:xfrm>
            <a:off x="-24341" y="811507"/>
            <a:ext cx="12228512" cy="3612859"/>
          </a:xfrm>
          <a:prstGeom prst="rect">
            <a:avLst/>
          </a:prstGeom>
        </p:spPr>
      </p:pic>
      <p:sp>
        <p:nvSpPr>
          <p:cNvPr id="34" name="TextBox 33">
            <a:extLst>
              <a:ext uri="{FF2B5EF4-FFF2-40B4-BE49-F238E27FC236}">
                <a16:creationId xmlns:a16="http://schemas.microsoft.com/office/drawing/2014/main" xmlns="" id="{85721ADA-B22C-4533-B007-FF941B8F5575}"/>
              </a:ext>
            </a:extLst>
          </p:cNvPr>
          <p:cNvSpPr txBox="1"/>
          <p:nvPr/>
        </p:nvSpPr>
        <p:spPr>
          <a:xfrm>
            <a:off x="-24341" y="4383664"/>
            <a:ext cx="12167659" cy="2585323"/>
          </a:xfrm>
          <a:prstGeom prst="rect">
            <a:avLst/>
          </a:prstGeom>
          <a:noFill/>
        </p:spPr>
        <p:txBody>
          <a:bodyPr wrap="square">
            <a:spAutoFit/>
          </a:bodyPr>
          <a:lstStyle/>
          <a:p>
            <a:pPr lvl="1"/>
            <a:r>
              <a:rPr lang="en-US" dirty="0">
                <a:solidFill>
                  <a:schemeClr val="bg1"/>
                </a:solidFill>
                <a:latin typeface="Raleway"/>
              </a:rPr>
              <a:t>The table above describes: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Logistic Regression performed the best on most of the measures.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have tried logistic regression with k-cross validation which gave better results compared to other algorithms</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By  observing and analyzing all the measures it is clear that there is very negligible differences between the Logistic Regression and SVM.</a:t>
            </a:r>
          </a:p>
        </p:txBody>
      </p:sp>
    </p:spTree>
    <p:custDataLst>
      <p:tags r:id="rId1"/>
    </p:custDataLst>
    <p:extLst>
      <p:ext uri="{BB962C8B-B14F-4D97-AF65-F5344CB8AC3E}">
        <p14:creationId xmlns:p14="http://schemas.microsoft.com/office/powerpoint/2010/main" val="196626633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DAE5DB94-96BA-477F-A866-17E75F018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040524"/>
            <a:ext cx="10731062" cy="482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31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FDA012A-4332-4132-A631-7BF7A6EF06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41351"/>
            <a:ext cx="12192000" cy="6216650"/>
          </a:xfrm>
          <a:prstGeom prst="rect">
            <a:avLst/>
          </a:prstGeom>
        </p:spPr>
      </p:pic>
      <p:sp>
        <p:nvSpPr>
          <p:cNvPr id="3" name="Title 1">
            <a:extLst>
              <a:ext uri="{FF2B5EF4-FFF2-40B4-BE49-F238E27FC236}">
                <a16:creationId xmlns:a16="http://schemas.microsoft.com/office/drawing/2014/main" xmlns="" id="{C85F3A9E-4242-43FE-9B6E-BEC5FF18F2F1}"/>
              </a:ext>
            </a:extLst>
          </p:cNvPr>
          <p:cNvSpPr txBox="1">
            <a:spLocks/>
          </p:cNvSpPr>
          <p:nvPr/>
        </p:nvSpPr>
        <p:spPr>
          <a:xfrm>
            <a:off x="68026" y="0"/>
            <a:ext cx="12055948"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CONCLUSION</a:t>
            </a:r>
          </a:p>
        </p:txBody>
      </p:sp>
      <p:sp>
        <p:nvSpPr>
          <p:cNvPr id="4" name="TextBox 3">
            <a:extLst>
              <a:ext uri="{FF2B5EF4-FFF2-40B4-BE49-F238E27FC236}">
                <a16:creationId xmlns:a16="http://schemas.microsoft.com/office/drawing/2014/main" xmlns="" id="{D076F512-5091-407E-8288-A3636922CEFD}"/>
              </a:ext>
            </a:extLst>
          </p:cNvPr>
          <p:cNvSpPr txBox="1"/>
          <p:nvPr/>
        </p:nvSpPr>
        <p:spPr>
          <a:xfrm rot="19905989">
            <a:off x="1975945" y="2417379"/>
            <a:ext cx="10847970" cy="369332"/>
          </a:xfrm>
          <a:prstGeom prst="rect">
            <a:avLst/>
          </a:prstGeom>
          <a:noFill/>
        </p:spPr>
        <p:txBody>
          <a:bodyPr wrap="none" rtlCol="0">
            <a:spAutoFit/>
          </a:bodyPr>
          <a:lstStyle/>
          <a:p>
            <a:r>
              <a:rPr lang="en-US" dirty="0"/>
              <a:t>TO CONCLUDE THE PROJECT OUR MAIN INTENTION WAS TO IMPROVE THE BUSINESS AND CUSTOMER RETENTION</a:t>
            </a:r>
          </a:p>
        </p:txBody>
      </p:sp>
    </p:spTree>
    <p:extLst>
      <p:ext uri="{BB962C8B-B14F-4D97-AF65-F5344CB8AC3E}">
        <p14:creationId xmlns:p14="http://schemas.microsoft.com/office/powerpoint/2010/main" val="3547331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xmlns="" id="{2FDD8A35-073D-464F-B599-EC61E319D368}"/>
              </a:ext>
            </a:extLst>
          </p:cNvPr>
          <p:cNvGrpSpPr/>
          <p:nvPr/>
        </p:nvGrpSpPr>
        <p:grpSpPr>
          <a:xfrm>
            <a:off x="5866125" y="6204442"/>
            <a:ext cx="274320" cy="255963"/>
            <a:chOff x="890498" y="4958362"/>
            <a:chExt cx="473597" cy="374113"/>
          </a:xfrm>
        </p:grpSpPr>
        <p:sp>
          <p:nvSpPr>
            <p:cNvPr id="60" name="Oval 59">
              <a:extLst>
                <a:ext uri="{FF2B5EF4-FFF2-40B4-BE49-F238E27FC236}">
                  <a16:creationId xmlns:a16="http://schemas.microsoft.com/office/drawing/2014/main" xmlns="" id="{C6B5F1CE-BEC7-4D97-AE85-D081F9D2ED6A}"/>
                </a:ext>
              </a:extLst>
            </p:cNvPr>
            <p:cNvSpPr/>
            <p:nvPr/>
          </p:nvSpPr>
          <p:spPr>
            <a:xfrm>
              <a:off x="1025996" y="5065394"/>
              <a:ext cx="202602" cy="160045"/>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61" name="Donut 38">
              <a:extLst>
                <a:ext uri="{FF2B5EF4-FFF2-40B4-BE49-F238E27FC236}">
                  <a16:creationId xmlns:a16="http://schemas.microsoft.com/office/drawing/2014/main" xmlns="" id="{1D35D2A5-FF23-4530-92F1-87BFCD56D2A6}"/>
                </a:ext>
              </a:extLst>
            </p:cNvPr>
            <p:cNvSpPr/>
            <p:nvPr/>
          </p:nvSpPr>
          <p:spPr>
            <a:xfrm>
              <a:off x="890498" y="4958362"/>
              <a:ext cx="473597" cy="374113"/>
            </a:xfrm>
            <a:prstGeom prst="donut">
              <a:avLst>
                <a:gd name="adj" fmla="val 109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grpSp>
      <p:pic>
        <p:nvPicPr>
          <p:cNvPr id="25" name="Picture 24">
            <a:extLst>
              <a:ext uri="{FF2B5EF4-FFF2-40B4-BE49-F238E27FC236}">
                <a16:creationId xmlns:a16="http://schemas.microsoft.com/office/drawing/2014/main" xmlns="" id="{BC84BB49-6DFD-4293-A987-0C3E4CED08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770765"/>
            <a:ext cx="12240683" cy="6087234"/>
          </a:xfrm>
          <a:prstGeom prst="rect">
            <a:avLst/>
          </a:prstGeom>
        </p:spPr>
      </p:pic>
      <p:sp>
        <p:nvSpPr>
          <p:cNvPr id="26" name="TextBox 25">
            <a:extLst>
              <a:ext uri="{FF2B5EF4-FFF2-40B4-BE49-F238E27FC236}">
                <a16:creationId xmlns:a16="http://schemas.microsoft.com/office/drawing/2014/main" xmlns="" id="{08519679-011F-4F0D-8A0E-490903E122E9}"/>
              </a:ext>
            </a:extLst>
          </p:cNvPr>
          <p:cNvSpPr txBox="1"/>
          <p:nvPr/>
        </p:nvSpPr>
        <p:spPr>
          <a:xfrm>
            <a:off x="20104" y="770764"/>
            <a:ext cx="12240682" cy="7817525"/>
          </a:xfrm>
          <a:prstGeom prst="rect">
            <a:avLst/>
          </a:prstGeom>
          <a:noFill/>
        </p:spPr>
        <p:txBody>
          <a:bodyPr wrap="square">
            <a:spAutoFit/>
          </a:bodyPr>
          <a:lstStyle/>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Dataset</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Problem Definition</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CRISP-DM</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Data Pre-processing</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Visualization</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Modelling Approaches</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Models</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Model Assessment</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Project Evaluation and Future Deployment</a:t>
            </a: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32" name="Title 1">
            <a:extLst>
              <a:ext uri="{FF2B5EF4-FFF2-40B4-BE49-F238E27FC236}">
                <a16:creationId xmlns:a16="http://schemas.microsoft.com/office/drawing/2014/main" xmlns="" id="{C191EEA8-E2DA-4C9C-B69C-F9CF1ACEDD99}"/>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Dataset- Churn Dataset</a:t>
            </a:r>
          </a:p>
        </p:txBody>
      </p:sp>
    </p:spTree>
    <p:extLst>
      <p:ext uri="{BB962C8B-B14F-4D97-AF65-F5344CB8AC3E}">
        <p14:creationId xmlns:p14="http://schemas.microsoft.com/office/powerpoint/2010/main" val="168972487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066967"/>
            <a:ext cx="12240683" cy="5925277"/>
          </a:xfrm>
          <a:prstGeom prst="rect">
            <a:avLst/>
          </a:prstGeom>
        </p:spPr>
      </p:pic>
      <p:sp>
        <p:nvSpPr>
          <p:cNvPr id="24" name="Title 1">
            <a:extLst>
              <a:ext uri="{FF2B5EF4-FFF2-40B4-BE49-F238E27FC236}">
                <a16:creationId xmlns:a16="http://schemas.microsoft.com/office/drawing/2014/main" xmlns="" id="{DD1B99FF-0E84-4035-9531-E00F26F29BF2}"/>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Dataset- Churn Dataset</a:t>
            </a:r>
          </a:p>
        </p:txBody>
      </p:sp>
      <p:sp>
        <p:nvSpPr>
          <p:cNvPr id="15" name="TextBox 14">
            <a:extLst>
              <a:ext uri="{FF2B5EF4-FFF2-40B4-BE49-F238E27FC236}">
                <a16:creationId xmlns:a16="http://schemas.microsoft.com/office/drawing/2014/main" xmlns="" id="{55423C17-72CD-4EF2-8D4A-DBC426F474AA}"/>
              </a:ext>
            </a:extLst>
          </p:cNvPr>
          <p:cNvSpPr txBox="1"/>
          <p:nvPr/>
        </p:nvSpPr>
        <p:spPr>
          <a:xfrm>
            <a:off x="1" y="1066967"/>
            <a:ext cx="12367966" cy="3139321"/>
          </a:xfrm>
          <a:prstGeom prst="rect">
            <a:avLst/>
          </a:prstGeom>
          <a:noFill/>
        </p:spPr>
        <p:txBody>
          <a:bodyPr wrap="square">
            <a:spAutoFit/>
          </a:bodyPr>
          <a:lstStyle/>
          <a:p>
            <a:pPr marL="285750" indent="-285750"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Each line addresses a client, every section contains client's ascribes depicted on the segment Metadata. </a:t>
            </a:r>
          </a:p>
          <a:p>
            <a:pPr algn="just"/>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informational collection incorporates data about: </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Clients who left the segment is called Churn </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Different Services opted by the customers</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Client account data</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Segment data about</a:t>
            </a:r>
          </a:p>
        </p:txBody>
      </p:sp>
      <p:pic>
        <p:nvPicPr>
          <p:cNvPr id="19" name="Picture 2" descr="Customer Churn Prediction. 14 November 2019 | by EKbana | EKbana">
            <a:extLst>
              <a:ext uri="{FF2B5EF4-FFF2-40B4-BE49-F238E27FC236}">
                <a16:creationId xmlns:a16="http://schemas.microsoft.com/office/drawing/2014/main" xmlns="" id="{9FEDD4D3-63B4-4A8B-8587-3E7670C3E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228" y="4865914"/>
            <a:ext cx="5573485" cy="19920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1547983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68F1E-D82A-4A8A-8BCA-9750A2D40D4D}"/>
              </a:ext>
            </a:extLst>
          </p:cNvPr>
          <p:cNvSpPr>
            <a:spLocks noGrp="1"/>
          </p:cNvSpPr>
          <p:nvPr>
            <p:ph type="title"/>
          </p:nvPr>
        </p:nvSpPr>
        <p:spPr>
          <a:xfrm>
            <a:off x="394057" y="0"/>
            <a:ext cx="11403885" cy="642647"/>
          </a:xfrm>
        </p:spPr>
        <p:txBody>
          <a:bodyPr>
            <a:normAutofit fontScale="90000"/>
          </a:bodyPr>
          <a:lstStyle/>
          <a:p>
            <a:pPr algn="ctr"/>
            <a:r>
              <a:rPr lang="en-US" dirty="0">
                <a:solidFill>
                  <a:schemeClr val="accent1">
                    <a:lumMod val="50000"/>
                  </a:schemeClr>
                </a:solidFill>
                <a:latin typeface="Segoe UI"/>
                <a:cs typeface="Segoe UI"/>
              </a:rPr>
              <a:t>Problem Definition</a:t>
            </a:r>
            <a:endParaRPr lang="en-IN" dirty="0"/>
          </a:p>
        </p:txBody>
      </p:sp>
      <p:pic>
        <p:nvPicPr>
          <p:cNvPr id="3" name="Picture 2">
            <a:extLst>
              <a:ext uri="{FF2B5EF4-FFF2-40B4-BE49-F238E27FC236}">
                <a16:creationId xmlns:a16="http://schemas.microsoft.com/office/drawing/2014/main" xmlns="" id="{A64E4371-49CF-4A76-BB2A-7894EEE419E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838200"/>
            <a:ext cx="12240683" cy="6023636"/>
          </a:xfrm>
          <a:prstGeom prst="rect">
            <a:avLst/>
          </a:prstGeom>
        </p:spPr>
      </p:pic>
      <p:sp>
        <p:nvSpPr>
          <p:cNvPr id="5" name="TextBox 4">
            <a:extLst>
              <a:ext uri="{FF2B5EF4-FFF2-40B4-BE49-F238E27FC236}">
                <a16:creationId xmlns:a16="http://schemas.microsoft.com/office/drawing/2014/main" xmlns="" id="{C36DB5C4-C4B4-402B-8439-2F1198D842C1}"/>
              </a:ext>
            </a:extLst>
          </p:cNvPr>
          <p:cNvSpPr txBox="1"/>
          <p:nvPr/>
        </p:nvSpPr>
        <p:spPr>
          <a:xfrm>
            <a:off x="0" y="838200"/>
            <a:ext cx="12240683" cy="4801314"/>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bg1"/>
                </a:solidFill>
                <a:effectLst/>
                <a:latin typeface="Times New Roman" panose="02020603050405020304" pitchFamily="18" charset="0"/>
              </a:rPr>
              <a:t>	With growing competition in many different industries, we find that maintaining customer interest and satisfaction is a matter of great importance. Whether the customer remains interested in the service being provided depends on a number of factors and variables; from which patterns can be </a:t>
            </a:r>
            <a:r>
              <a:rPr lang="en-US" b="0" i="0" dirty="0" err="1">
                <a:solidFill>
                  <a:schemeClr val="bg1"/>
                </a:solidFill>
                <a:effectLst/>
                <a:latin typeface="Times New Roman" panose="02020603050405020304" pitchFamily="18" charset="0"/>
              </a:rPr>
              <a:t>analysed</a:t>
            </a:r>
            <a:r>
              <a:rPr lang="en-US" b="0" i="0" dirty="0">
                <a:solidFill>
                  <a:schemeClr val="bg1"/>
                </a:solidFill>
                <a:effectLst/>
                <a:latin typeface="Times New Roman" panose="02020603050405020304" pitchFamily="18" charset="0"/>
              </a:rPr>
              <a:t> in order to provide a future prediction for a business. </a:t>
            </a:r>
          </a:p>
          <a:p>
            <a:pPr algn="just"/>
            <a:endParaRPr lang="en-US" b="0" i="0" dirty="0">
              <a:solidFill>
                <a:schemeClr val="bg1"/>
              </a:solidFill>
              <a:effectLst/>
              <a:latin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bg1"/>
                </a:solidFill>
                <a:effectLst/>
                <a:latin typeface="Times New Roman" panose="02020603050405020304" pitchFamily="18" charset="0"/>
              </a:rPr>
              <a:t>The importance of this cannot be understated as the revenue received by the business will be directly proportional to the customers interest and satisfaction. </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endParaRPr>
          </a:p>
          <a:p>
            <a:pPr marL="285750" indent="-285750" algn="just">
              <a:buFont typeface="Wingdings" panose="05000000000000000000" pitchFamily="2" charset="2"/>
              <a:buChar char="Ø"/>
            </a:pPr>
            <a:r>
              <a:rPr lang="en-US" sz="1800" b="0" i="0" dirty="0">
                <a:solidFill>
                  <a:schemeClr val="bg1"/>
                </a:solidFill>
                <a:effectLst/>
                <a:latin typeface="Times New Roman" panose="02020603050405020304" pitchFamily="18" charset="0"/>
              </a:rPr>
              <a:t>This presentation therefore aims to explore these factors and variables to determine whether the Telecommunications Industry will be able to maintain the customers interest in the future. </a:t>
            </a:r>
          </a:p>
          <a:p>
            <a:pPr algn="just"/>
            <a:endParaRPr lang="en-US" sz="1800" b="0" i="0" dirty="0">
              <a:solidFill>
                <a:schemeClr val="bg1"/>
              </a:solidFill>
              <a:effectLst/>
              <a:latin typeface="Times New Roman" panose="02020603050405020304" pitchFamily="18" charset="0"/>
            </a:endParaRPr>
          </a:p>
          <a:p>
            <a:pPr marL="285750" indent="-285750" algn="just">
              <a:buFont typeface="Wingdings" panose="05000000000000000000" pitchFamily="2" charset="2"/>
              <a:buChar char="Ø"/>
            </a:pPr>
            <a:r>
              <a:rPr lang="en-US" sz="1800" b="0" i="0" dirty="0">
                <a:solidFill>
                  <a:schemeClr val="bg1"/>
                </a:solidFill>
                <a:effectLst/>
                <a:latin typeface="Times New Roman" panose="02020603050405020304" pitchFamily="18" charset="0"/>
              </a:rPr>
              <a:t>It also aims to determine which factors and variables are the most paramount in ascertaining this. It seems that in previous studies of this nature, it has been found that there is no real consensus with regards to the most efficient classifiers in order to determine voluntary customer churn.</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endParaRPr>
          </a:p>
          <a:p>
            <a:pPr marL="285750" indent="-285750" algn="just">
              <a:buFont typeface="Wingdings" panose="05000000000000000000" pitchFamily="2" charset="2"/>
              <a:buChar char="Ø"/>
            </a:pPr>
            <a:r>
              <a:rPr lang="en-US" sz="1800" b="0" i="0" dirty="0">
                <a:solidFill>
                  <a:schemeClr val="bg1"/>
                </a:solidFill>
                <a:effectLst/>
                <a:latin typeface="Times New Roman" panose="02020603050405020304" pitchFamily="18" charset="0"/>
              </a:rPr>
              <a:t> Therefore, in this study we will be employing a number of classification algorithms to weigh up the patterns that we are able to detect through their collective analyses. </a:t>
            </a:r>
          </a:p>
          <a:p>
            <a:endParaRPr lang="en-US"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922529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3" y="932723"/>
            <a:ext cx="12190357" cy="5925277"/>
          </a:xfrm>
          <a:prstGeom prst="rect">
            <a:avLst/>
          </a:prstGeom>
        </p:spPr>
      </p:pic>
      <p:sp>
        <p:nvSpPr>
          <p:cNvPr id="24" name="Title 1">
            <a:extLst>
              <a:ext uri="{FF2B5EF4-FFF2-40B4-BE49-F238E27FC236}">
                <a16:creationId xmlns:a16="http://schemas.microsoft.com/office/drawing/2014/main" xmlns="" id="{DD1B99FF-0E84-4035-9531-E00F26F29BF2}"/>
              </a:ext>
            </a:extLst>
          </p:cNvPr>
          <p:cNvSpPr txBox="1">
            <a:spLocks/>
          </p:cNvSpPr>
          <p:nvPr/>
        </p:nvSpPr>
        <p:spPr>
          <a:xfrm>
            <a:off x="167333" y="224666"/>
            <a:ext cx="11671903" cy="6413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4E84C4"/>
              </a:buClr>
            </a:pPr>
            <a:endParaRPr lang="en-US" sz="3600" dirty="0">
              <a:solidFill>
                <a:schemeClr val="accent1">
                  <a:lumMod val="50000"/>
                </a:schemeClr>
              </a:solidFill>
              <a:latin typeface="Segoe UI"/>
              <a:cs typeface="Segoe UI"/>
            </a:endParaRPr>
          </a:p>
        </p:txBody>
      </p:sp>
      <p:sp>
        <p:nvSpPr>
          <p:cNvPr id="20" name="Title 1">
            <a:extLst>
              <a:ext uri="{FF2B5EF4-FFF2-40B4-BE49-F238E27FC236}">
                <a16:creationId xmlns:a16="http://schemas.microsoft.com/office/drawing/2014/main" xmlns="" id="{23300B54-C040-4428-8A79-0A05364EAC86}"/>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CRISP-DM</a:t>
            </a:r>
          </a:p>
        </p:txBody>
      </p:sp>
      <p:sp>
        <p:nvSpPr>
          <p:cNvPr id="26" name="TextBox 25">
            <a:extLst>
              <a:ext uri="{FF2B5EF4-FFF2-40B4-BE49-F238E27FC236}">
                <a16:creationId xmlns:a16="http://schemas.microsoft.com/office/drawing/2014/main" xmlns="" id="{78E5AA93-BAE6-4EEE-A0F9-2A42778E8E9F}"/>
              </a:ext>
            </a:extLst>
          </p:cNvPr>
          <p:cNvSpPr txBox="1"/>
          <p:nvPr/>
        </p:nvSpPr>
        <p:spPr>
          <a:xfrm>
            <a:off x="0" y="956423"/>
            <a:ext cx="10407192" cy="4801314"/>
          </a:xfrm>
          <a:prstGeom prst="rect">
            <a:avLst/>
          </a:prstGeom>
          <a:noFill/>
        </p:spPr>
        <p:txBody>
          <a:bodyPr wrap="square">
            <a:spAutoFit/>
          </a:bodyPr>
          <a:lstStyle/>
          <a:p>
            <a:pPr marL="285750" indent="-285750" algn="l">
              <a:buFont typeface="Arial" panose="020B0604020202020204" pitchFamily="34" charset="0"/>
              <a:buChar char="•"/>
            </a:pPr>
            <a:endParaRPr lang="en-US" b="0" i="0" dirty="0">
              <a:solidFill>
                <a:schemeClr val="bg1"/>
              </a:solidFill>
              <a:effectLst/>
              <a:latin typeface="Raleway"/>
            </a:endParaRPr>
          </a:p>
          <a:p>
            <a:pPr marL="285750" indent="-285750" algn="l">
              <a:buFont typeface="Arial" panose="020B0604020202020204" pitchFamily="34" charset="0"/>
              <a:buChar char="•"/>
            </a:pPr>
            <a:r>
              <a:rPr lang="en-US" b="0" i="0" dirty="0">
                <a:solidFill>
                  <a:schemeClr val="bg1"/>
                </a:solidFill>
                <a:effectLst/>
                <a:latin typeface="Raleway"/>
              </a:rPr>
              <a:t>The </a:t>
            </a:r>
            <a:r>
              <a:rPr lang="en-US" b="1" i="0" dirty="0">
                <a:solidFill>
                  <a:schemeClr val="bg1"/>
                </a:solidFill>
                <a:effectLst/>
                <a:latin typeface="Raleway"/>
              </a:rPr>
              <a:t>Cr</a:t>
            </a:r>
            <a:r>
              <a:rPr lang="en-US" b="0" i="0" dirty="0">
                <a:solidFill>
                  <a:schemeClr val="bg1"/>
                </a:solidFill>
                <a:effectLst/>
                <a:latin typeface="Raleway"/>
              </a:rPr>
              <a:t>oss </a:t>
            </a:r>
            <a:r>
              <a:rPr lang="en-US" b="1" i="0" dirty="0">
                <a:solidFill>
                  <a:schemeClr val="bg1"/>
                </a:solidFill>
                <a:effectLst/>
                <a:latin typeface="Raleway"/>
              </a:rPr>
              <a:t>I</a:t>
            </a:r>
            <a:r>
              <a:rPr lang="en-US" b="0" i="0" dirty="0">
                <a:solidFill>
                  <a:schemeClr val="bg1"/>
                </a:solidFill>
                <a:effectLst/>
                <a:latin typeface="Raleway"/>
              </a:rPr>
              <a:t>ndustry </a:t>
            </a:r>
            <a:r>
              <a:rPr lang="en-US" b="1" i="0" dirty="0">
                <a:solidFill>
                  <a:schemeClr val="bg1"/>
                </a:solidFill>
                <a:effectLst/>
                <a:latin typeface="Raleway"/>
              </a:rPr>
              <a:t>S</a:t>
            </a:r>
            <a:r>
              <a:rPr lang="en-US" b="0" i="0" dirty="0">
                <a:solidFill>
                  <a:schemeClr val="bg1"/>
                </a:solidFill>
                <a:effectLst/>
                <a:latin typeface="Raleway"/>
              </a:rPr>
              <a:t>tandard </a:t>
            </a:r>
            <a:r>
              <a:rPr lang="en-US" b="1" i="0" dirty="0">
                <a:solidFill>
                  <a:schemeClr val="bg1"/>
                </a:solidFill>
                <a:effectLst/>
                <a:latin typeface="Raleway"/>
              </a:rPr>
              <a:t>P</a:t>
            </a:r>
            <a:r>
              <a:rPr lang="en-US" b="0" i="0" dirty="0">
                <a:solidFill>
                  <a:schemeClr val="bg1"/>
                </a:solidFill>
                <a:effectLst/>
                <a:latin typeface="Raleway"/>
              </a:rPr>
              <a:t>rocess for </a:t>
            </a:r>
            <a:r>
              <a:rPr lang="en-US" b="1" i="0" dirty="0">
                <a:solidFill>
                  <a:schemeClr val="bg1"/>
                </a:solidFill>
                <a:effectLst/>
                <a:latin typeface="Raleway"/>
              </a:rPr>
              <a:t>D</a:t>
            </a:r>
            <a:r>
              <a:rPr lang="en-US" b="0" i="0" dirty="0">
                <a:solidFill>
                  <a:schemeClr val="bg1"/>
                </a:solidFill>
                <a:effectLst/>
                <a:latin typeface="Raleway"/>
              </a:rPr>
              <a:t>ata </a:t>
            </a:r>
            <a:r>
              <a:rPr lang="en-US" b="1" i="0" dirty="0">
                <a:solidFill>
                  <a:schemeClr val="bg1"/>
                </a:solidFill>
                <a:effectLst/>
                <a:latin typeface="Raleway"/>
              </a:rPr>
              <a:t>M</a:t>
            </a:r>
            <a:r>
              <a:rPr lang="en-US" b="0" i="0" dirty="0">
                <a:solidFill>
                  <a:schemeClr val="bg1"/>
                </a:solidFill>
                <a:effectLst/>
                <a:latin typeface="Raleway"/>
              </a:rPr>
              <a:t>ining (</a:t>
            </a:r>
            <a:r>
              <a:rPr lang="en-US" b="0" i="1" dirty="0">
                <a:solidFill>
                  <a:schemeClr val="bg1"/>
                </a:solidFill>
                <a:effectLst/>
                <a:latin typeface="Raleway"/>
              </a:rPr>
              <a:t>CRISP-DM</a:t>
            </a:r>
            <a:r>
              <a:rPr lang="en-US" b="0" i="0" dirty="0">
                <a:solidFill>
                  <a:schemeClr val="bg1"/>
                </a:solidFill>
                <a:effectLst/>
                <a:latin typeface="Raleway"/>
              </a:rPr>
              <a:t>)</a:t>
            </a:r>
          </a:p>
          <a:p>
            <a:pPr algn="l"/>
            <a:r>
              <a:rPr lang="en-US" dirty="0">
                <a:solidFill>
                  <a:schemeClr val="bg1"/>
                </a:solidFill>
                <a:latin typeface="Raleway"/>
              </a:rPr>
              <a:t> </a:t>
            </a:r>
          </a:p>
          <a:p>
            <a:pPr marL="285750" indent="-285750" algn="l">
              <a:buFont typeface="Arial" panose="020B0604020202020204" pitchFamily="34" charset="0"/>
              <a:buChar char="•"/>
            </a:pPr>
            <a:r>
              <a:rPr lang="en-US" dirty="0">
                <a:solidFill>
                  <a:schemeClr val="bg1"/>
                </a:solidFill>
                <a:latin typeface="Raleway"/>
              </a:rPr>
              <a:t>An interaction model with six stages </a:t>
            </a:r>
          </a:p>
          <a:p>
            <a:pPr marL="285750" indent="-285750" algn="l">
              <a:buFont typeface="Arial" panose="020B0604020202020204" pitchFamily="34" charset="0"/>
              <a:buChar char="•"/>
            </a:pPr>
            <a:endParaRPr lang="en-US" dirty="0">
              <a:solidFill>
                <a:schemeClr val="bg1"/>
              </a:solidFill>
              <a:latin typeface="Raleway"/>
            </a:endParaRPr>
          </a:p>
          <a:p>
            <a:pPr marL="285750" indent="-285750" algn="l">
              <a:buFont typeface="Arial" panose="020B0604020202020204" pitchFamily="34" charset="0"/>
              <a:buChar char="•"/>
            </a:pPr>
            <a:r>
              <a:rPr lang="en-US" dirty="0">
                <a:solidFill>
                  <a:schemeClr val="bg1"/>
                </a:solidFill>
                <a:latin typeface="Raleway"/>
              </a:rPr>
              <a:t>Portrays the information science life cycle. </a:t>
            </a:r>
          </a:p>
          <a:p>
            <a:pPr marL="285750" indent="-285750" algn="l">
              <a:buFont typeface="Arial" panose="020B0604020202020204" pitchFamily="34" charset="0"/>
              <a:buChar char="•"/>
            </a:pPr>
            <a:endParaRPr lang="en-US" dirty="0">
              <a:solidFill>
                <a:schemeClr val="bg1"/>
              </a:solidFill>
              <a:latin typeface="Raleway"/>
            </a:endParaRPr>
          </a:p>
          <a:p>
            <a:pPr marL="285750" indent="-285750" algn="l">
              <a:buFont typeface="Arial" panose="020B0604020202020204" pitchFamily="34" charset="0"/>
              <a:buChar char="•"/>
            </a:pPr>
            <a:r>
              <a:rPr lang="en-US" dirty="0">
                <a:solidFill>
                  <a:schemeClr val="bg1"/>
                </a:solidFill>
                <a:latin typeface="Raleway"/>
              </a:rPr>
              <a:t>Helps to plan, put together, and carry out the project.</a:t>
            </a:r>
          </a:p>
          <a:p>
            <a:pPr algn="l"/>
            <a:endParaRPr lang="en-US" dirty="0">
              <a:solidFill>
                <a:schemeClr val="bg1"/>
              </a:solidFill>
              <a:latin typeface="Raleway"/>
            </a:endParaRPr>
          </a:p>
          <a:p>
            <a:pPr algn="l">
              <a:buFont typeface="+mj-lt"/>
              <a:buAutoNum type="arabicPeriod"/>
            </a:pPr>
            <a:r>
              <a:rPr lang="en-US" b="0" i="0" dirty="0">
                <a:solidFill>
                  <a:schemeClr val="bg1"/>
                </a:solidFill>
                <a:effectLst/>
                <a:latin typeface="Raleway"/>
              </a:rPr>
              <a:t>Business understanding</a:t>
            </a:r>
          </a:p>
          <a:p>
            <a:pPr algn="l">
              <a:buFont typeface="+mj-lt"/>
              <a:buAutoNum type="arabicPeriod"/>
            </a:pPr>
            <a:r>
              <a:rPr lang="en-US" b="0" i="0" dirty="0">
                <a:solidFill>
                  <a:schemeClr val="bg1"/>
                </a:solidFill>
                <a:effectLst/>
                <a:latin typeface="Raleway"/>
              </a:rPr>
              <a:t>Data understanding </a:t>
            </a:r>
          </a:p>
          <a:p>
            <a:pPr algn="l">
              <a:buFont typeface="+mj-lt"/>
              <a:buAutoNum type="arabicPeriod"/>
            </a:pPr>
            <a:r>
              <a:rPr lang="en-US" b="0" i="0" dirty="0">
                <a:solidFill>
                  <a:schemeClr val="bg1"/>
                </a:solidFill>
                <a:effectLst/>
                <a:latin typeface="Raleway"/>
              </a:rPr>
              <a:t>Data preparation </a:t>
            </a:r>
          </a:p>
          <a:p>
            <a:pPr algn="l">
              <a:buFont typeface="+mj-lt"/>
              <a:buAutoNum type="arabicPeriod"/>
            </a:pPr>
            <a:r>
              <a:rPr lang="en-US" b="0" i="0" dirty="0">
                <a:solidFill>
                  <a:schemeClr val="bg1"/>
                </a:solidFill>
                <a:effectLst/>
                <a:latin typeface="Raleway"/>
              </a:rPr>
              <a:t>Modeling </a:t>
            </a:r>
          </a:p>
          <a:p>
            <a:pPr algn="l">
              <a:buFont typeface="+mj-lt"/>
              <a:buAutoNum type="arabicPeriod"/>
            </a:pPr>
            <a:r>
              <a:rPr lang="en-US" b="0" i="0" dirty="0">
                <a:solidFill>
                  <a:schemeClr val="bg1"/>
                </a:solidFill>
                <a:effectLst/>
                <a:latin typeface="Raleway"/>
              </a:rPr>
              <a:t>Evaluation </a:t>
            </a:r>
          </a:p>
          <a:p>
            <a:pPr algn="l">
              <a:buFont typeface="+mj-lt"/>
              <a:buAutoNum type="arabicPeriod"/>
            </a:pPr>
            <a:r>
              <a:rPr lang="en-US" b="0" i="0" dirty="0">
                <a:solidFill>
                  <a:schemeClr val="bg1"/>
                </a:solidFill>
                <a:effectLst/>
                <a:latin typeface="Raleway"/>
              </a:rPr>
              <a:t>Deployment </a:t>
            </a:r>
          </a:p>
          <a:p>
            <a:pPr algn="l"/>
            <a:endParaRPr lang="en-US" dirty="0">
              <a:solidFill>
                <a:schemeClr val="bg1"/>
              </a:solidFill>
              <a:latin typeface="Raleway"/>
            </a:endParaRPr>
          </a:p>
          <a:p>
            <a:pPr marL="285750" indent="-285750" algn="l">
              <a:buFont typeface="Arial" panose="020B0604020202020204" pitchFamily="34" charset="0"/>
              <a:buChar char="•"/>
            </a:pPr>
            <a:r>
              <a:rPr lang="en-US" b="0" i="0" dirty="0">
                <a:solidFill>
                  <a:schemeClr val="bg1"/>
                </a:solidFill>
                <a:effectLst/>
                <a:latin typeface="Raleway"/>
              </a:rPr>
              <a:t>The flow of the process can be visualized </a:t>
            </a:r>
            <a:r>
              <a:rPr lang="en-US" dirty="0">
                <a:solidFill>
                  <a:schemeClr val="bg1"/>
                </a:solidFill>
                <a:latin typeface="Raleway"/>
              </a:rPr>
              <a:t>here</a:t>
            </a:r>
            <a:endParaRPr lang="en-US" b="0" i="0" dirty="0">
              <a:solidFill>
                <a:schemeClr val="bg1"/>
              </a:solidFill>
              <a:effectLst/>
              <a:latin typeface="Raleway"/>
            </a:endParaRPr>
          </a:p>
        </p:txBody>
      </p:sp>
      <p:pic>
        <p:nvPicPr>
          <p:cNvPr id="28" name="Picture 2">
            <a:extLst>
              <a:ext uri="{FF2B5EF4-FFF2-40B4-BE49-F238E27FC236}">
                <a16:creationId xmlns:a16="http://schemas.microsoft.com/office/drawing/2014/main" xmlns="" id="{B8446404-5F5F-4ED1-B026-C3B56A0CAEF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57839" y="2108490"/>
            <a:ext cx="5534161" cy="47780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461374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3" y="932723"/>
            <a:ext cx="12190357" cy="5925277"/>
          </a:xfrm>
          <a:prstGeom prst="rect">
            <a:avLst/>
          </a:prstGeom>
        </p:spPr>
      </p:pic>
      <p:sp>
        <p:nvSpPr>
          <p:cNvPr id="24" name="Title 1">
            <a:extLst>
              <a:ext uri="{FF2B5EF4-FFF2-40B4-BE49-F238E27FC236}">
                <a16:creationId xmlns="" xmlns:a16="http://schemas.microsoft.com/office/drawing/2014/main" id="{DD1B99FF-0E84-4035-9531-E00F26F29BF2}"/>
              </a:ext>
            </a:extLst>
          </p:cNvPr>
          <p:cNvSpPr txBox="1">
            <a:spLocks/>
          </p:cNvSpPr>
          <p:nvPr/>
        </p:nvSpPr>
        <p:spPr>
          <a:xfrm>
            <a:off x="167333" y="224666"/>
            <a:ext cx="11671903" cy="6413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4E84C4"/>
              </a:buClr>
            </a:pPr>
            <a:endParaRPr lang="en-US" sz="3600" dirty="0">
              <a:solidFill>
                <a:schemeClr val="accent1">
                  <a:lumMod val="50000"/>
                </a:schemeClr>
              </a:solidFill>
              <a:latin typeface="Segoe UI"/>
              <a:cs typeface="Segoe UI"/>
            </a:endParaRPr>
          </a:p>
        </p:txBody>
      </p:sp>
      <p:sp>
        <p:nvSpPr>
          <p:cNvPr id="20" name="Title 1">
            <a:extLst>
              <a:ext uri="{FF2B5EF4-FFF2-40B4-BE49-F238E27FC236}">
                <a16:creationId xmlns="" xmlns:a16="http://schemas.microsoft.com/office/drawing/2014/main" id="{23300B54-C040-4428-8A79-0A05364EAC86}"/>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CRISP-DM</a:t>
            </a:r>
          </a:p>
        </p:txBody>
      </p:sp>
      <p:sp>
        <p:nvSpPr>
          <p:cNvPr id="26" name="TextBox 25">
            <a:extLst>
              <a:ext uri="{FF2B5EF4-FFF2-40B4-BE49-F238E27FC236}">
                <a16:creationId xmlns="" xmlns:a16="http://schemas.microsoft.com/office/drawing/2014/main" id="{78E5AA93-BAE6-4EEE-A0F9-2A42778E8E9F}"/>
              </a:ext>
            </a:extLst>
          </p:cNvPr>
          <p:cNvSpPr txBox="1"/>
          <p:nvPr/>
        </p:nvSpPr>
        <p:spPr>
          <a:xfrm>
            <a:off x="-234017" y="1112434"/>
            <a:ext cx="10407192" cy="5078313"/>
          </a:xfrm>
          <a:prstGeom prst="rect">
            <a:avLst/>
          </a:prstGeom>
          <a:noFill/>
        </p:spPr>
        <p:txBody>
          <a:bodyPr wrap="square">
            <a:spAutoFit/>
          </a:bodyPr>
          <a:lstStyle/>
          <a:p>
            <a:pPr algn="l"/>
            <a:endParaRPr lang="en-US" dirty="0">
              <a:solidFill>
                <a:schemeClr val="bg1"/>
              </a:solidFill>
              <a:latin typeface="Raleway"/>
            </a:endParaRPr>
          </a:p>
          <a:p>
            <a:pPr algn="l">
              <a:buFont typeface="+mj-lt"/>
              <a:buAutoNum type="arabicPeriod"/>
            </a:pPr>
            <a:r>
              <a:rPr lang="en-US" b="0" i="0" dirty="0">
                <a:solidFill>
                  <a:schemeClr val="bg1"/>
                </a:solidFill>
                <a:effectLst/>
                <a:latin typeface="Raleway"/>
              </a:rPr>
              <a:t>Business </a:t>
            </a:r>
            <a:r>
              <a:rPr lang="en-US" b="0" i="0" dirty="0" smtClean="0">
                <a:solidFill>
                  <a:schemeClr val="bg1"/>
                </a:solidFill>
                <a:effectLst/>
                <a:latin typeface="Raleway"/>
              </a:rPr>
              <a:t>understanding</a:t>
            </a:r>
          </a:p>
          <a:p>
            <a:pPr lvl="1">
              <a:buFont typeface="+mj-lt"/>
              <a:buAutoNum type="arabicPeriod"/>
            </a:pPr>
            <a:r>
              <a:rPr lang="en-US" dirty="0">
                <a:solidFill>
                  <a:schemeClr val="bg1"/>
                </a:solidFill>
                <a:latin typeface="Raleway"/>
              </a:rPr>
              <a:t>Determine business </a:t>
            </a:r>
            <a:r>
              <a:rPr lang="en-US" dirty="0" smtClean="0">
                <a:solidFill>
                  <a:schemeClr val="bg1"/>
                </a:solidFill>
                <a:latin typeface="Raleway"/>
              </a:rPr>
              <a:t>objectives</a:t>
            </a:r>
          </a:p>
          <a:p>
            <a:pPr lvl="1">
              <a:buFont typeface="+mj-lt"/>
              <a:buAutoNum type="arabicPeriod"/>
            </a:pPr>
            <a:r>
              <a:rPr lang="en-US" dirty="0">
                <a:solidFill>
                  <a:schemeClr val="bg1"/>
                </a:solidFill>
                <a:latin typeface="Raleway"/>
              </a:rPr>
              <a:t>Assess </a:t>
            </a:r>
            <a:r>
              <a:rPr lang="en-US" dirty="0" smtClean="0">
                <a:solidFill>
                  <a:schemeClr val="bg1"/>
                </a:solidFill>
                <a:latin typeface="Raleway"/>
              </a:rPr>
              <a:t>situation</a:t>
            </a:r>
          </a:p>
          <a:p>
            <a:pPr lvl="1">
              <a:buFont typeface="+mj-lt"/>
              <a:buAutoNum type="arabicPeriod"/>
            </a:pPr>
            <a:r>
              <a:rPr lang="en-US" dirty="0">
                <a:solidFill>
                  <a:schemeClr val="bg1"/>
                </a:solidFill>
                <a:latin typeface="Raleway"/>
              </a:rPr>
              <a:t>Determine data mining goals</a:t>
            </a:r>
          </a:p>
          <a:p>
            <a:pPr lvl="1">
              <a:buFont typeface="+mj-lt"/>
              <a:buAutoNum type="arabicPeriod"/>
            </a:pPr>
            <a:r>
              <a:rPr lang="en-US" dirty="0">
                <a:solidFill>
                  <a:schemeClr val="bg1"/>
                </a:solidFill>
                <a:latin typeface="Raleway"/>
              </a:rPr>
              <a:t>Produce project plan</a:t>
            </a:r>
            <a:endParaRPr lang="en-US" b="0" i="0" dirty="0">
              <a:solidFill>
                <a:schemeClr val="bg1"/>
              </a:solidFill>
              <a:effectLst/>
              <a:latin typeface="Raleway"/>
            </a:endParaRPr>
          </a:p>
          <a:p>
            <a:pPr algn="l">
              <a:buFont typeface="+mj-lt"/>
              <a:buAutoNum type="arabicPeriod"/>
            </a:pPr>
            <a:r>
              <a:rPr lang="en-US" b="0" i="0" dirty="0">
                <a:solidFill>
                  <a:schemeClr val="bg1"/>
                </a:solidFill>
                <a:effectLst/>
                <a:latin typeface="Raleway"/>
              </a:rPr>
              <a:t>Data understanding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Collect initial data</a:t>
            </a:r>
          </a:p>
          <a:p>
            <a:pPr lvl="1">
              <a:buFont typeface="+mj-lt"/>
              <a:buAutoNum type="arabicPeriod"/>
            </a:pPr>
            <a:r>
              <a:rPr lang="en-US" dirty="0">
                <a:solidFill>
                  <a:schemeClr val="bg1"/>
                </a:solidFill>
                <a:latin typeface="Raleway"/>
              </a:rPr>
              <a:t>Describe data</a:t>
            </a:r>
          </a:p>
          <a:p>
            <a:pPr lvl="1">
              <a:buFont typeface="+mj-lt"/>
              <a:buAutoNum type="arabicPeriod"/>
            </a:pPr>
            <a:r>
              <a:rPr lang="en-US" dirty="0">
                <a:solidFill>
                  <a:schemeClr val="bg1"/>
                </a:solidFill>
                <a:latin typeface="Raleway"/>
              </a:rPr>
              <a:t>Explore data</a:t>
            </a:r>
          </a:p>
          <a:p>
            <a:pPr lvl="1">
              <a:buFont typeface="+mj-lt"/>
              <a:buAutoNum type="arabicPeriod"/>
            </a:pPr>
            <a:r>
              <a:rPr lang="en-US" dirty="0">
                <a:solidFill>
                  <a:schemeClr val="bg1"/>
                </a:solidFill>
                <a:latin typeface="Raleway"/>
              </a:rPr>
              <a:t>Verify data quality</a:t>
            </a:r>
            <a:endParaRPr lang="en-US" b="0" i="0" dirty="0">
              <a:solidFill>
                <a:schemeClr val="bg1"/>
              </a:solidFill>
              <a:effectLst/>
              <a:latin typeface="Raleway"/>
            </a:endParaRPr>
          </a:p>
          <a:p>
            <a:pPr algn="l">
              <a:buFont typeface="+mj-lt"/>
              <a:buAutoNum type="arabicPeriod"/>
            </a:pPr>
            <a:r>
              <a:rPr lang="en-US" b="0" i="0" dirty="0">
                <a:solidFill>
                  <a:schemeClr val="bg1"/>
                </a:solidFill>
                <a:effectLst/>
                <a:latin typeface="Raleway"/>
              </a:rPr>
              <a:t>Data preparation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Select data</a:t>
            </a:r>
          </a:p>
          <a:p>
            <a:pPr lvl="1">
              <a:buFont typeface="+mj-lt"/>
              <a:buAutoNum type="arabicPeriod"/>
            </a:pPr>
            <a:r>
              <a:rPr lang="en-US" dirty="0">
                <a:solidFill>
                  <a:schemeClr val="bg1"/>
                </a:solidFill>
                <a:latin typeface="Raleway"/>
              </a:rPr>
              <a:t>Clean data</a:t>
            </a:r>
          </a:p>
          <a:p>
            <a:pPr lvl="1">
              <a:buFont typeface="+mj-lt"/>
              <a:buAutoNum type="arabicPeriod"/>
            </a:pPr>
            <a:r>
              <a:rPr lang="en-US" dirty="0">
                <a:solidFill>
                  <a:schemeClr val="bg1"/>
                </a:solidFill>
                <a:latin typeface="Raleway"/>
              </a:rPr>
              <a:t>Construct data</a:t>
            </a:r>
          </a:p>
          <a:p>
            <a:pPr lvl="1">
              <a:buFont typeface="+mj-lt"/>
              <a:buAutoNum type="arabicPeriod"/>
            </a:pPr>
            <a:r>
              <a:rPr lang="en-US" dirty="0">
                <a:solidFill>
                  <a:schemeClr val="bg1"/>
                </a:solidFill>
                <a:latin typeface="Raleway"/>
              </a:rPr>
              <a:t>Integrate data</a:t>
            </a:r>
          </a:p>
          <a:p>
            <a:pPr lvl="1">
              <a:buFont typeface="+mj-lt"/>
              <a:buAutoNum type="arabicPeriod"/>
            </a:pPr>
            <a:r>
              <a:rPr lang="en-US" dirty="0">
                <a:solidFill>
                  <a:schemeClr val="bg1"/>
                </a:solidFill>
                <a:latin typeface="Raleway"/>
              </a:rPr>
              <a:t>Format data</a:t>
            </a:r>
            <a:endParaRPr lang="en-US" b="0" i="0" dirty="0">
              <a:solidFill>
                <a:schemeClr val="bg1"/>
              </a:solidFill>
              <a:effectLst/>
              <a:latin typeface="Raleway"/>
            </a:endParaRPr>
          </a:p>
          <a:p>
            <a:pPr algn="l"/>
            <a:endParaRPr lang="en-US" b="0" i="0" dirty="0">
              <a:solidFill>
                <a:schemeClr val="bg1"/>
              </a:solidFill>
              <a:effectLst/>
              <a:latin typeface="Raleway"/>
            </a:endParaRPr>
          </a:p>
        </p:txBody>
      </p:sp>
      <p:pic>
        <p:nvPicPr>
          <p:cNvPr id="28" name="Picture 2">
            <a:extLst>
              <a:ext uri="{FF2B5EF4-FFF2-40B4-BE49-F238E27FC236}">
                <a16:creationId xmlns="" xmlns:a16="http://schemas.microsoft.com/office/drawing/2014/main" id="{B8446404-5F5F-4ED1-B026-C3B56A0CAEF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57839" y="2108490"/>
            <a:ext cx="5534161" cy="47780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721833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3" y="932723"/>
            <a:ext cx="12190357" cy="5925277"/>
          </a:xfrm>
          <a:prstGeom prst="rect">
            <a:avLst/>
          </a:prstGeom>
        </p:spPr>
      </p:pic>
      <p:sp>
        <p:nvSpPr>
          <p:cNvPr id="24" name="Title 1">
            <a:extLst>
              <a:ext uri="{FF2B5EF4-FFF2-40B4-BE49-F238E27FC236}">
                <a16:creationId xmlns="" xmlns:a16="http://schemas.microsoft.com/office/drawing/2014/main" id="{DD1B99FF-0E84-4035-9531-E00F26F29BF2}"/>
              </a:ext>
            </a:extLst>
          </p:cNvPr>
          <p:cNvSpPr txBox="1">
            <a:spLocks/>
          </p:cNvSpPr>
          <p:nvPr/>
        </p:nvSpPr>
        <p:spPr>
          <a:xfrm>
            <a:off x="167333" y="224666"/>
            <a:ext cx="11671903" cy="6413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4E84C4"/>
              </a:buClr>
            </a:pPr>
            <a:endParaRPr lang="en-US" sz="3600" dirty="0">
              <a:solidFill>
                <a:schemeClr val="accent1">
                  <a:lumMod val="50000"/>
                </a:schemeClr>
              </a:solidFill>
              <a:latin typeface="Segoe UI"/>
              <a:cs typeface="Segoe UI"/>
            </a:endParaRPr>
          </a:p>
        </p:txBody>
      </p:sp>
      <p:sp>
        <p:nvSpPr>
          <p:cNvPr id="20" name="Title 1">
            <a:extLst>
              <a:ext uri="{FF2B5EF4-FFF2-40B4-BE49-F238E27FC236}">
                <a16:creationId xmlns="" xmlns:a16="http://schemas.microsoft.com/office/drawing/2014/main" id="{23300B54-C040-4428-8A79-0A05364EAC86}"/>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CRISP-DM</a:t>
            </a:r>
          </a:p>
        </p:txBody>
      </p:sp>
      <p:sp>
        <p:nvSpPr>
          <p:cNvPr id="26" name="TextBox 25">
            <a:extLst>
              <a:ext uri="{FF2B5EF4-FFF2-40B4-BE49-F238E27FC236}">
                <a16:creationId xmlns="" xmlns:a16="http://schemas.microsoft.com/office/drawing/2014/main" id="{78E5AA93-BAE6-4EEE-A0F9-2A42778E8E9F}"/>
              </a:ext>
            </a:extLst>
          </p:cNvPr>
          <p:cNvSpPr txBox="1"/>
          <p:nvPr/>
        </p:nvSpPr>
        <p:spPr>
          <a:xfrm>
            <a:off x="281688" y="1281447"/>
            <a:ext cx="10407192" cy="4801314"/>
          </a:xfrm>
          <a:prstGeom prst="rect">
            <a:avLst/>
          </a:prstGeom>
          <a:noFill/>
        </p:spPr>
        <p:txBody>
          <a:bodyPr wrap="square">
            <a:spAutoFit/>
          </a:bodyPr>
          <a:lstStyle/>
          <a:p>
            <a:pPr algn="l"/>
            <a:endParaRPr lang="en-US" dirty="0">
              <a:solidFill>
                <a:schemeClr val="bg1"/>
              </a:solidFill>
              <a:latin typeface="Raleway"/>
            </a:endParaRPr>
          </a:p>
          <a:p>
            <a:pPr algn="l"/>
            <a:r>
              <a:rPr lang="en-US" b="0" i="0" dirty="0" smtClean="0">
                <a:solidFill>
                  <a:schemeClr val="bg1"/>
                </a:solidFill>
                <a:effectLst/>
                <a:latin typeface="Raleway"/>
              </a:rPr>
              <a:t>4.Modeling</a:t>
            </a:r>
            <a:r>
              <a:rPr lang="en-US" b="0" i="0" dirty="0">
                <a:solidFill>
                  <a:schemeClr val="bg1"/>
                </a:solidFill>
                <a:effectLst/>
                <a:latin typeface="Raleway"/>
              </a:rPr>
              <a:t>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Select modeling techniques</a:t>
            </a:r>
          </a:p>
          <a:p>
            <a:pPr lvl="1">
              <a:buFont typeface="+mj-lt"/>
              <a:buAutoNum type="arabicPeriod"/>
            </a:pPr>
            <a:r>
              <a:rPr lang="en-US" dirty="0">
                <a:solidFill>
                  <a:schemeClr val="bg1"/>
                </a:solidFill>
                <a:latin typeface="Raleway"/>
              </a:rPr>
              <a:t>Generate test design</a:t>
            </a:r>
          </a:p>
          <a:p>
            <a:pPr lvl="1">
              <a:buFont typeface="+mj-lt"/>
              <a:buAutoNum type="arabicPeriod"/>
            </a:pPr>
            <a:r>
              <a:rPr lang="en-US" dirty="0">
                <a:solidFill>
                  <a:schemeClr val="bg1"/>
                </a:solidFill>
                <a:latin typeface="Raleway"/>
              </a:rPr>
              <a:t>Build model</a:t>
            </a:r>
          </a:p>
          <a:p>
            <a:pPr lvl="1">
              <a:buFont typeface="+mj-lt"/>
              <a:buAutoNum type="arabicPeriod"/>
            </a:pPr>
            <a:r>
              <a:rPr lang="en-US" dirty="0">
                <a:solidFill>
                  <a:schemeClr val="bg1"/>
                </a:solidFill>
                <a:latin typeface="Raleway"/>
              </a:rPr>
              <a:t>Assess model</a:t>
            </a:r>
            <a:endParaRPr lang="en-US" b="0" i="0" dirty="0">
              <a:solidFill>
                <a:schemeClr val="bg1"/>
              </a:solidFill>
              <a:effectLst/>
              <a:latin typeface="Raleway"/>
            </a:endParaRPr>
          </a:p>
          <a:p>
            <a:pPr algn="l"/>
            <a:r>
              <a:rPr lang="en-US" b="0" i="0" dirty="0" smtClean="0">
                <a:solidFill>
                  <a:schemeClr val="bg1"/>
                </a:solidFill>
                <a:effectLst/>
                <a:latin typeface="Raleway"/>
              </a:rPr>
              <a:t>5.Evaluation</a:t>
            </a:r>
            <a:r>
              <a:rPr lang="en-US" b="0" i="0" dirty="0">
                <a:solidFill>
                  <a:schemeClr val="bg1"/>
                </a:solidFill>
                <a:effectLst/>
                <a:latin typeface="Raleway"/>
              </a:rPr>
              <a:t>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Evaluate results</a:t>
            </a:r>
          </a:p>
          <a:p>
            <a:pPr lvl="1">
              <a:buFont typeface="+mj-lt"/>
              <a:buAutoNum type="arabicPeriod"/>
            </a:pPr>
            <a:r>
              <a:rPr lang="en-US" dirty="0">
                <a:solidFill>
                  <a:schemeClr val="bg1"/>
                </a:solidFill>
                <a:latin typeface="Raleway"/>
              </a:rPr>
              <a:t>Review process</a:t>
            </a:r>
          </a:p>
          <a:p>
            <a:pPr lvl="1">
              <a:buFont typeface="+mj-lt"/>
              <a:buAutoNum type="arabicPeriod"/>
            </a:pPr>
            <a:r>
              <a:rPr lang="en-US" dirty="0">
                <a:solidFill>
                  <a:schemeClr val="bg1"/>
                </a:solidFill>
                <a:latin typeface="Raleway"/>
              </a:rPr>
              <a:t>Determine next steps</a:t>
            </a:r>
            <a:endParaRPr lang="en-US" b="0" i="0" dirty="0">
              <a:solidFill>
                <a:schemeClr val="bg1"/>
              </a:solidFill>
              <a:effectLst/>
              <a:latin typeface="Raleway"/>
            </a:endParaRPr>
          </a:p>
          <a:p>
            <a:pPr algn="l"/>
            <a:r>
              <a:rPr lang="en-US" b="0" i="0" dirty="0" smtClean="0">
                <a:solidFill>
                  <a:schemeClr val="bg1"/>
                </a:solidFill>
                <a:effectLst/>
                <a:latin typeface="Raleway"/>
              </a:rPr>
              <a:t>6.Deployment</a:t>
            </a:r>
            <a:r>
              <a:rPr lang="en-US" b="0" i="0" dirty="0">
                <a:solidFill>
                  <a:schemeClr val="bg1"/>
                </a:solidFill>
                <a:effectLst/>
                <a:latin typeface="Raleway"/>
              </a:rPr>
              <a:t>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Plan deployment</a:t>
            </a:r>
          </a:p>
          <a:p>
            <a:pPr lvl="1">
              <a:buFont typeface="+mj-lt"/>
              <a:buAutoNum type="arabicPeriod"/>
            </a:pPr>
            <a:r>
              <a:rPr lang="en-US" dirty="0">
                <a:solidFill>
                  <a:schemeClr val="bg1"/>
                </a:solidFill>
                <a:latin typeface="Raleway"/>
              </a:rPr>
              <a:t>Plan monitoring and maintenance</a:t>
            </a:r>
          </a:p>
          <a:p>
            <a:pPr lvl="1">
              <a:buFont typeface="+mj-lt"/>
              <a:buAutoNum type="arabicPeriod"/>
            </a:pPr>
            <a:r>
              <a:rPr lang="en-US" dirty="0">
                <a:solidFill>
                  <a:schemeClr val="bg1"/>
                </a:solidFill>
                <a:latin typeface="Raleway"/>
              </a:rPr>
              <a:t>Produce final report</a:t>
            </a:r>
          </a:p>
          <a:p>
            <a:pPr lvl="1">
              <a:buFont typeface="+mj-lt"/>
              <a:buAutoNum type="arabicPeriod"/>
            </a:pPr>
            <a:r>
              <a:rPr lang="en-US" dirty="0">
                <a:solidFill>
                  <a:schemeClr val="bg1"/>
                </a:solidFill>
                <a:latin typeface="Raleway"/>
              </a:rPr>
              <a:t>Review project</a:t>
            </a:r>
            <a:endParaRPr lang="en-US" b="0" i="0" dirty="0">
              <a:solidFill>
                <a:schemeClr val="bg1"/>
              </a:solidFill>
              <a:effectLst/>
              <a:latin typeface="Raleway"/>
            </a:endParaRPr>
          </a:p>
          <a:p>
            <a:pPr algn="l"/>
            <a:endParaRPr lang="en-US" dirty="0">
              <a:solidFill>
                <a:schemeClr val="bg1"/>
              </a:solidFill>
              <a:latin typeface="Raleway"/>
            </a:endParaRPr>
          </a:p>
          <a:p>
            <a:pPr marL="285750" indent="-285750" algn="l">
              <a:buFont typeface="Arial" panose="020B0604020202020204" pitchFamily="34" charset="0"/>
              <a:buChar char="•"/>
            </a:pPr>
            <a:r>
              <a:rPr lang="en-US" b="0" i="0" dirty="0">
                <a:solidFill>
                  <a:schemeClr val="bg1"/>
                </a:solidFill>
                <a:effectLst/>
                <a:latin typeface="Raleway"/>
              </a:rPr>
              <a:t>The flow of the process can be visualized </a:t>
            </a:r>
            <a:r>
              <a:rPr lang="en-US" dirty="0">
                <a:solidFill>
                  <a:schemeClr val="bg1"/>
                </a:solidFill>
                <a:latin typeface="Raleway"/>
              </a:rPr>
              <a:t>here</a:t>
            </a:r>
            <a:endParaRPr lang="en-US" b="0" i="0" dirty="0">
              <a:solidFill>
                <a:schemeClr val="bg1"/>
              </a:solidFill>
              <a:effectLst/>
              <a:latin typeface="Raleway"/>
            </a:endParaRPr>
          </a:p>
        </p:txBody>
      </p:sp>
      <p:pic>
        <p:nvPicPr>
          <p:cNvPr id="28" name="Picture 2">
            <a:extLst>
              <a:ext uri="{FF2B5EF4-FFF2-40B4-BE49-F238E27FC236}">
                <a16:creationId xmlns="" xmlns:a16="http://schemas.microsoft.com/office/drawing/2014/main" id="{B8446404-5F5F-4ED1-B026-C3B56A0CAEF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62173" y="2108490"/>
            <a:ext cx="5534161" cy="47780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1959792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xmlns="" id="{34EAA860-8626-46E9-BBD0-63D051764C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924209"/>
            <a:ext cx="12192000" cy="5925277"/>
          </a:xfrm>
          <a:prstGeom prst="rect">
            <a:avLst/>
          </a:prstGeom>
        </p:spPr>
      </p:pic>
      <p:sp>
        <p:nvSpPr>
          <p:cNvPr id="2" name="Title 1">
            <a:extLst>
              <a:ext uri="{FF2B5EF4-FFF2-40B4-BE49-F238E27FC236}">
                <a16:creationId xmlns:a16="http://schemas.microsoft.com/office/drawing/2014/main" xmlns="" id="{9A450B20-7ED0-4361-A468-5E9D9D7A9E51}"/>
              </a:ext>
            </a:extLst>
          </p:cNvPr>
          <p:cNvSpPr>
            <a:spLocks noGrp="1"/>
          </p:cNvSpPr>
          <p:nvPr>
            <p:ph type="title" idx="4294967295"/>
          </p:nvPr>
        </p:nvSpPr>
        <p:spPr>
          <a:xfrm>
            <a:off x="136052" y="187162"/>
            <a:ext cx="10207989" cy="641350"/>
          </a:xfrm>
        </p:spPr>
        <p:txBody>
          <a:bodyPr>
            <a:normAutofit fontScale="90000"/>
          </a:body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Visualization</a:t>
            </a:r>
          </a:p>
        </p:txBody>
      </p:sp>
      <p:sp>
        <p:nvSpPr>
          <p:cNvPr id="22" name="TextBox 21">
            <a:extLst>
              <a:ext uri="{FF2B5EF4-FFF2-40B4-BE49-F238E27FC236}">
                <a16:creationId xmlns:a16="http://schemas.microsoft.com/office/drawing/2014/main" xmlns="" id="{B5C60D1C-D060-4139-B5C8-CC39B8C634CC}"/>
              </a:ext>
            </a:extLst>
          </p:cNvPr>
          <p:cNvSpPr txBox="1"/>
          <p:nvPr/>
        </p:nvSpPr>
        <p:spPr>
          <a:xfrm>
            <a:off x="7336128" y="3886848"/>
            <a:ext cx="1697019" cy="276999"/>
          </a:xfrm>
          <a:prstGeom prst="rect">
            <a:avLst/>
          </a:prstGeom>
          <a:noFill/>
        </p:spPr>
        <p:txBody>
          <a:bodyPr wrap="square" lIns="91440" tIns="45720" rIns="91440" bIns="45720" rtlCol="0" anchor="t">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IN" sz="1200" b="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EB354637-E777-4F54-96DE-919DC04123BD}"/>
              </a:ext>
            </a:extLst>
          </p:cNvPr>
          <p:cNvSpPr txBox="1"/>
          <p:nvPr/>
        </p:nvSpPr>
        <p:spPr>
          <a:xfrm>
            <a:off x="-91546" y="1199170"/>
            <a:ext cx="6954801" cy="1754326"/>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below graph describes </a:t>
            </a:r>
          </a:p>
          <a:p>
            <a:pPr marL="1200150" lvl="2" indent="-285750">
              <a:buFont typeface="Arial" panose="020B0604020202020204" pitchFamily="34" charset="0"/>
              <a:buChar char="•"/>
            </a:pPr>
            <a:r>
              <a:rPr lang="en-US" dirty="0">
                <a:solidFill>
                  <a:schemeClr val="bg1"/>
                </a:solidFill>
                <a:latin typeface="Raleway"/>
              </a:rPr>
              <a:t>the total churn rate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Phone Service vs Tenure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count of people opted the phone service  and not</a:t>
            </a:r>
          </a:p>
        </p:txBody>
      </p:sp>
      <p:pic>
        <p:nvPicPr>
          <p:cNvPr id="6" name="Picture 5">
            <a:extLst>
              <a:ext uri="{FF2B5EF4-FFF2-40B4-BE49-F238E27FC236}">
                <a16:creationId xmlns:a16="http://schemas.microsoft.com/office/drawing/2014/main" xmlns="" id="{49E5793C-E84E-4B3F-BE82-42F13104AB4A}"/>
              </a:ext>
            </a:extLst>
          </p:cNvPr>
          <p:cNvPicPr>
            <a:picLocks noChangeAspect="1"/>
          </p:cNvPicPr>
          <p:nvPr/>
        </p:nvPicPr>
        <p:blipFill>
          <a:blip r:embed="rId4"/>
          <a:stretch>
            <a:fillRect/>
          </a:stretch>
        </p:blipFill>
        <p:spPr>
          <a:xfrm>
            <a:off x="136052" y="3648173"/>
            <a:ext cx="3945754" cy="2955552"/>
          </a:xfrm>
          <a:prstGeom prst="rect">
            <a:avLst/>
          </a:prstGeom>
        </p:spPr>
      </p:pic>
      <p:pic>
        <p:nvPicPr>
          <p:cNvPr id="10" name="Picture 9" descr="Chart, bar chart&#10;&#10;Description automatically generated">
            <a:extLst>
              <a:ext uri="{FF2B5EF4-FFF2-40B4-BE49-F238E27FC236}">
                <a16:creationId xmlns:a16="http://schemas.microsoft.com/office/drawing/2014/main" xmlns="" id="{BEF17260-4380-4132-860D-0A792F5FF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340" y="3648173"/>
            <a:ext cx="3649642" cy="2955552"/>
          </a:xfrm>
          <a:prstGeom prst="rect">
            <a:avLst/>
          </a:prstGeom>
        </p:spPr>
      </p:pic>
      <p:pic>
        <p:nvPicPr>
          <p:cNvPr id="12" name="Picture 11">
            <a:extLst>
              <a:ext uri="{FF2B5EF4-FFF2-40B4-BE49-F238E27FC236}">
                <a16:creationId xmlns:a16="http://schemas.microsoft.com/office/drawing/2014/main" xmlns="" id="{0642A3A6-7038-479D-84B0-A3BEB9B3E9FB}"/>
              </a:ext>
            </a:extLst>
          </p:cNvPr>
          <p:cNvPicPr>
            <a:picLocks noChangeAspect="1"/>
          </p:cNvPicPr>
          <p:nvPr/>
        </p:nvPicPr>
        <p:blipFill>
          <a:blip r:embed="rId6"/>
          <a:stretch>
            <a:fillRect/>
          </a:stretch>
        </p:blipFill>
        <p:spPr>
          <a:xfrm>
            <a:off x="8222516" y="3648173"/>
            <a:ext cx="3834852" cy="2955552"/>
          </a:xfrm>
          <a:prstGeom prst="rect">
            <a:avLst/>
          </a:prstGeom>
        </p:spPr>
      </p:pic>
    </p:spTree>
    <p:custDataLst>
      <p:tags r:id="rId1"/>
    </p:custDataLst>
    <p:extLst>
      <p:ext uri="{BB962C8B-B14F-4D97-AF65-F5344CB8AC3E}">
        <p14:creationId xmlns:p14="http://schemas.microsoft.com/office/powerpoint/2010/main" val="17410734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7B36A86-6D8A-4327-BE6A-1D97DD3B46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869430"/>
            <a:ext cx="12192000" cy="6034818"/>
          </a:xfrm>
          <a:prstGeom prst="rect">
            <a:avLst/>
          </a:prstGeom>
        </p:spPr>
      </p:pic>
      <p:sp>
        <p:nvSpPr>
          <p:cNvPr id="3" name="Title 1">
            <a:extLst>
              <a:ext uri="{FF2B5EF4-FFF2-40B4-BE49-F238E27FC236}">
                <a16:creationId xmlns:a16="http://schemas.microsoft.com/office/drawing/2014/main" xmlns="" id="{FBD76755-B292-4BE3-A8D3-559B865CA446}"/>
              </a:ext>
            </a:extLst>
          </p:cNvPr>
          <p:cNvSpPr txBox="1">
            <a:spLocks/>
          </p:cNvSpPr>
          <p:nvPr/>
        </p:nvSpPr>
        <p:spPr>
          <a:xfrm>
            <a:off x="136052" y="187162"/>
            <a:ext cx="1227666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a:solidFill>
                  <a:schemeClr val="accent1">
                    <a:lumMod val="50000"/>
                  </a:schemeClr>
                </a:solidFill>
                <a:latin typeface="Segoe UI" panose="020B0502040204020203" pitchFamily="34" charset="0"/>
                <a:cs typeface="Segoe UI" panose="020B0502040204020203" pitchFamily="34" charset="0"/>
              </a:rPr>
              <a:t>Visualization</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xmlns="" id="{FEFD521F-0D45-45B8-A581-AD129A0C04DE}"/>
              </a:ext>
            </a:extLst>
          </p:cNvPr>
          <p:cNvSpPr txBox="1"/>
          <p:nvPr/>
        </p:nvSpPr>
        <p:spPr>
          <a:xfrm>
            <a:off x="-209074" y="933008"/>
            <a:ext cx="7000969" cy="2031325"/>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chart below depicts </a:t>
            </a:r>
          </a:p>
          <a:p>
            <a:pPr marL="742950" lvl="1" indent="-285750">
              <a:buFont typeface="Wingdings" panose="05000000000000000000" pitchFamily="2" charset="2"/>
              <a:buChar char="Ø"/>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male churn rate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female churn rate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information of the Gender to churn rate</a:t>
            </a:r>
          </a:p>
        </p:txBody>
      </p:sp>
      <p:pic>
        <p:nvPicPr>
          <p:cNvPr id="6" name="Picture 5">
            <a:extLst>
              <a:ext uri="{FF2B5EF4-FFF2-40B4-BE49-F238E27FC236}">
                <a16:creationId xmlns:a16="http://schemas.microsoft.com/office/drawing/2014/main" xmlns="" id="{5D6491E8-F537-485A-BE83-9B0C4CBA0776}"/>
              </a:ext>
            </a:extLst>
          </p:cNvPr>
          <p:cNvPicPr>
            <a:picLocks noChangeAspect="1"/>
          </p:cNvPicPr>
          <p:nvPr/>
        </p:nvPicPr>
        <p:blipFill>
          <a:blip r:embed="rId4"/>
          <a:stretch>
            <a:fillRect/>
          </a:stretch>
        </p:blipFill>
        <p:spPr>
          <a:xfrm>
            <a:off x="3986868" y="3898016"/>
            <a:ext cx="3987537" cy="2772821"/>
          </a:xfrm>
          <a:prstGeom prst="rect">
            <a:avLst/>
          </a:prstGeom>
        </p:spPr>
      </p:pic>
      <p:pic>
        <p:nvPicPr>
          <p:cNvPr id="9" name="Picture 8">
            <a:extLst>
              <a:ext uri="{FF2B5EF4-FFF2-40B4-BE49-F238E27FC236}">
                <a16:creationId xmlns:a16="http://schemas.microsoft.com/office/drawing/2014/main" xmlns="" id="{1C979DDA-B6AD-4920-B497-D76F0CA442B5}"/>
              </a:ext>
            </a:extLst>
          </p:cNvPr>
          <p:cNvPicPr>
            <a:picLocks noChangeAspect="1"/>
          </p:cNvPicPr>
          <p:nvPr/>
        </p:nvPicPr>
        <p:blipFill>
          <a:blip r:embed="rId5"/>
          <a:stretch>
            <a:fillRect/>
          </a:stretch>
        </p:blipFill>
        <p:spPr>
          <a:xfrm>
            <a:off x="136052" y="3898018"/>
            <a:ext cx="3441786" cy="2772820"/>
          </a:xfrm>
          <a:prstGeom prst="rect">
            <a:avLst/>
          </a:prstGeom>
        </p:spPr>
      </p:pic>
      <p:pic>
        <p:nvPicPr>
          <p:cNvPr id="8" name="Picture 7">
            <a:extLst>
              <a:ext uri="{FF2B5EF4-FFF2-40B4-BE49-F238E27FC236}">
                <a16:creationId xmlns:a16="http://schemas.microsoft.com/office/drawing/2014/main" xmlns="" id="{52C3F7B1-5E9A-49B5-AF3D-254144787C95}"/>
              </a:ext>
            </a:extLst>
          </p:cNvPr>
          <p:cNvPicPr>
            <a:picLocks noChangeAspect="1"/>
          </p:cNvPicPr>
          <p:nvPr/>
        </p:nvPicPr>
        <p:blipFill>
          <a:blip r:embed="rId6"/>
          <a:stretch>
            <a:fillRect/>
          </a:stretch>
        </p:blipFill>
        <p:spPr>
          <a:xfrm>
            <a:off x="8344158" y="3898016"/>
            <a:ext cx="3676723" cy="2772821"/>
          </a:xfrm>
          <a:prstGeom prst="rect">
            <a:avLst/>
          </a:prstGeom>
        </p:spPr>
      </p:pic>
    </p:spTree>
    <p:extLst>
      <p:ext uri="{BB962C8B-B14F-4D97-AF65-F5344CB8AC3E}">
        <p14:creationId xmlns:p14="http://schemas.microsoft.com/office/powerpoint/2010/main" val="3023542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0.2|14.1|7.2|7.9"/>
</p:tagLst>
</file>

<file path=ppt/tags/tag2.xml><?xml version="1.0" encoding="utf-8"?>
<p:tagLst xmlns:a="http://schemas.openxmlformats.org/drawingml/2006/main" xmlns:r="http://schemas.openxmlformats.org/officeDocument/2006/relationships" xmlns:p="http://schemas.openxmlformats.org/presentationml/2006/main">
  <p:tag name="TIMING" val="|8.5|12.4|9.4|9.6|8.5"/>
</p:tagLst>
</file>

<file path=ppt/tags/tag3.xml><?xml version="1.0" encoding="utf-8"?>
<p:tagLst xmlns:a="http://schemas.openxmlformats.org/drawingml/2006/main" xmlns:r="http://schemas.openxmlformats.org/officeDocument/2006/relationships" xmlns:p="http://schemas.openxmlformats.org/presentationml/2006/main">
  <p:tag name="TIMING" val="|8.5|12.4|9.4|9.6|8.5"/>
</p:tagLst>
</file>

<file path=ppt/tags/tag4.xml><?xml version="1.0" encoding="utf-8"?>
<p:tagLst xmlns:a="http://schemas.openxmlformats.org/drawingml/2006/main" xmlns:r="http://schemas.openxmlformats.org/officeDocument/2006/relationships" xmlns:p="http://schemas.openxmlformats.org/presentationml/2006/main">
  <p:tag name="TIMING" val="|8.5|12.4|9.4|9.6|8.5"/>
</p:tagLst>
</file>

<file path=ppt/tags/tag5.xml><?xml version="1.0" encoding="utf-8"?>
<p:tagLst xmlns:a="http://schemas.openxmlformats.org/drawingml/2006/main" xmlns:r="http://schemas.openxmlformats.org/officeDocument/2006/relationships" xmlns:p="http://schemas.openxmlformats.org/presentationml/2006/main">
  <p:tag name="TIMING" val="|0.1|14"/>
</p:tagLst>
</file>

<file path=ppt/tags/tag6.xml><?xml version="1.0" encoding="utf-8"?>
<p:tagLst xmlns:a="http://schemas.openxmlformats.org/drawingml/2006/main" xmlns:r="http://schemas.openxmlformats.org/officeDocument/2006/relationships" xmlns:p="http://schemas.openxmlformats.org/presentationml/2006/main">
  <p:tag name="TIMING" val="|0.3"/>
</p:tagLst>
</file>

<file path=ppt/tags/tag7.xml><?xml version="1.0" encoding="utf-8"?>
<p:tagLst xmlns:a="http://schemas.openxmlformats.org/drawingml/2006/main" xmlns:r="http://schemas.openxmlformats.org/officeDocument/2006/relationships" xmlns:p="http://schemas.openxmlformats.org/presentationml/2006/main">
  <p:tag name="TIMING" val="|0|37.4|13.6|25.8|15.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3262</TotalTime>
  <Words>447</Words>
  <Application>Microsoft Office PowerPoint</Application>
  <PresentationFormat>Widescreen</PresentationFormat>
  <Paragraphs>188</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Courier New</vt:lpstr>
      <vt:lpstr>Myriad Pro</vt:lpstr>
      <vt:lpstr>Raleway</vt:lpstr>
      <vt:lpstr>Segoe UI</vt:lpstr>
      <vt:lpstr>Times New Roman</vt:lpstr>
      <vt:lpstr>Wingdings</vt:lpstr>
      <vt:lpstr>Office Theme</vt:lpstr>
      <vt:lpstr>PowerPoint Presentation</vt:lpstr>
      <vt:lpstr>PowerPoint Presentation</vt:lpstr>
      <vt:lpstr>PowerPoint Presentation</vt:lpstr>
      <vt:lpstr>Problem Definition</vt:lpstr>
      <vt:lpstr>PowerPoint Presentation</vt:lpstr>
      <vt:lpstr>PowerPoint Presentation</vt:lpstr>
      <vt:lpstr>PowerPoint Presentation</vt:lpstr>
      <vt:lpstr>Visualization</vt:lpstr>
      <vt:lpstr>PowerPoint Presentation</vt:lpstr>
      <vt:lpstr>PowerPoint Presentation</vt:lpstr>
      <vt:lpstr>PowerPoint Presentation</vt:lpstr>
      <vt:lpstr>Data Pre-processing</vt:lpstr>
      <vt:lpstr>PowerPoint Presentation</vt:lpstr>
      <vt:lpstr>Modeling Approaches</vt:lpstr>
      <vt:lpstr>PowerPoint Presentation</vt:lpstr>
      <vt:lpstr>Model Assessment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Management- 6B</dc:title>
  <dc:creator>Solanki, Vaishali (EXT - FI/Espoo)</dc:creator>
  <cp:lastModifiedBy>Microsoft account</cp:lastModifiedBy>
  <cp:revision>77</cp:revision>
  <dcterms:created xsi:type="dcterms:W3CDTF">2021-03-11T10:40:02Z</dcterms:created>
  <dcterms:modified xsi:type="dcterms:W3CDTF">2021-05-19T01:34:54Z</dcterms:modified>
</cp:coreProperties>
</file>