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2A49-A9F2-B071-BFAC-6FF5973B7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5BA10B8-DC0F-019C-C650-7F9F1E8DA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2722017-8136-FE7C-22AB-B206D4B250E1}"/>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5" name="Footer Placeholder 4">
            <a:extLst>
              <a:ext uri="{FF2B5EF4-FFF2-40B4-BE49-F238E27FC236}">
                <a16:creationId xmlns:a16="http://schemas.microsoft.com/office/drawing/2014/main" id="{B04714E8-E362-6BF3-6829-CCA21B546DA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455CA73-7658-5E02-A788-D10ACCDA0D33}"/>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89014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E8A2-7F99-7B91-966A-48B34B46651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11C6174-350A-0790-6883-AAB0FA7B15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9FBB840-78F7-A2F7-FD0C-DB73A1843CA5}"/>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5" name="Footer Placeholder 4">
            <a:extLst>
              <a:ext uri="{FF2B5EF4-FFF2-40B4-BE49-F238E27FC236}">
                <a16:creationId xmlns:a16="http://schemas.microsoft.com/office/drawing/2014/main" id="{023732FB-77C9-8429-ADD9-0DA3517DAF6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D0EB27F-659B-4C8F-1F8F-8EBF031344FE}"/>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181618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022DE-6BE6-5580-0154-52B7EF86FA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A55B7C1-EBD2-7743-99F8-A9DA2E7B71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3AF9E54-B702-F878-C7D6-05B03BBC103A}"/>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5" name="Footer Placeholder 4">
            <a:extLst>
              <a:ext uri="{FF2B5EF4-FFF2-40B4-BE49-F238E27FC236}">
                <a16:creationId xmlns:a16="http://schemas.microsoft.com/office/drawing/2014/main" id="{D0CD956C-2A49-CEFD-5D1E-137CB4AA75C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8475D4D-3CE4-7DC6-48BD-DB9432BBB8CF}"/>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167981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922-50E2-2C18-49C5-E8D58E67EFF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ACA0852-FB89-3754-7453-BF9493659C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345C319-DE6C-C08C-8C55-DE1521024A2D}"/>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5" name="Footer Placeholder 4">
            <a:extLst>
              <a:ext uri="{FF2B5EF4-FFF2-40B4-BE49-F238E27FC236}">
                <a16:creationId xmlns:a16="http://schemas.microsoft.com/office/drawing/2014/main" id="{1CC45ABC-77C6-D544-070F-8EA1FE8296E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2E81F34-5707-2997-19D8-7ED2268A57ED}"/>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383462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F97D-E899-0A5E-C733-0D1A79C150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F33E7D8-34CA-BBFA-0343-34E96FC80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26FC0-7E16-18A0-C26D-F4EDAE3854C1}"/>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5" name="Footer Placeholder 4">
            <a:extLst>
              <a:ext uri="{FF2B5EF4-FFF2-40B4-BE49-F238E27FC236}">
                <a16:creationId xmlns:a16="http://schemas.microsoft.com/office/drawing/2014/main" id="{FB5378BC-14C3-BF1A-AE5F-11A32EBB8C0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D596EBD-075E-BA35-9DF8-D3B6475F4A29}"/>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304788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65CF-F9F2-CB50-A554-11DC2B9D4A2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0A27AD0-C7F4-A7F7-2691-346AC375A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B7A7FBCE-1B72-B87D-6F34-50082FAF6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1CF3158C-940C-5107-81C9-129B044BEADE}"/>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6" name="Footer Placeholder 5">
            <a:extLst>
              <a:ext uri="{FF2B5EF4-FFF2-40B4-BE49-F238E27FC236}">
                <a16:creationId xmlns:a16="http://schemas.microsoft.com/office/drawing/2014/main" id="{D2A445D0-1B14-E8DC-F763-95A4C14701C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1162C32-BA50-1AA0-31FC-AD7C665BB314}"/>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29165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EAE3-341C-4949-FFC4-A711464DA2E1}"/>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065A2B3-38F0-6635-1301-01F7CE090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73F61C-B5DE-C74F-14D4-01E61BB6AC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FE8CBB68-ADEE-1966-B27C-A827583BC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115B7-330E-F9C8-C4F5-7C91D8CB0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5858549-91D4-1C01-E278-977B31B07756}"/>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8" name="Footer Placeholder 7">
            <a:extLst>
              <a:ext uri="{FF2B5EF4-FFF2-40B4-BE49-F238E27FC236}">
                <a16:creationId xmlns:a16="http://schemas.microsoft.com/office/drawing/2014/main" id="{563417AE-6920-FCCC-A14F-B5A94A64068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82F7EA4-C917-E914-724C-B7D229CE46BE}"/>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8855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3E4E-43D8-CDDC-D6A5-1835FA0E2CB0}"/>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5F33EC5-43B1-F598-D5DD-D8DC4E87D5D2}"/>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4" name="Footer Placeholder 3">
            <a:extLst>
              <a:ext uri="{FF2B5EF4-FFF2-40B4-BE49-F238E27FC236}">
                <a16:creationId xmlns:a16="http://schemas.microsoft.com/office/drawing/2014/main" id="{33BF8034-30DF-7141-411A-B1571DD6A8D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8BC17F94-7B58-EA36-9DB6-52DF99E3BC4F}"/>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343801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326AA-9B7F-FD1C-DD39-5DBC0F60155F}"/>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3" name="Footer Placeholder 2">
            <a:extLst>
              <a:ext uri="{FF2B5EF4-FFF2-40B4-BE49-F238E27FC236}">
                <a16:creationId xmlns:a16="http://schemas.microsoft.com/office/drawing/2014/main" id="{D459F165-A702-586B-696A-7175028DD726}"/>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DA368A6-3CDF-6985-289B-D53075105132}"/>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54813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2BAD-C6AD-C2DB-F6CE-DB0936F15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17FA400-339C-8E3C-6EB9-6C2A6B517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801C59E9-376A-CD05-697C-EE68B53B5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69F1F-B2B2-14D9-416C-1AA2D83CB7B1}"/>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6" name="Footer Placeholder 5">
            <a:extLst>
              <a:ext uri="{FF2B5EF4-FFF2-40B4-BE49-F238E27FC236}">
                <a16:creationId xmlns:a16="http://schemas.microsoft.com/office/drawing/2014/main" id="{E530A447-17FA-46C4-F0DC-DC1677AF53E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6329E13-4857-9AAC-ED36-3FA7265875F0}"/>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12439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8392-4E2D-27A9-9253-A580DEAB8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AEDCD2B-6C41-3541-E072-B8327118A5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23F4F78-AED5-3A5A-8199-68FE699BA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B2E95-52B8-D7B3-918E-322854882254}"/>
              </a:ext>
            </a:extLst>
          </p:cNvPr>
          <p:cNvSpPr>
            <a:spLocks noGrp="1"/>
          </p:cNvSpPr>
          <p:nvPr>
            <p:ph type="dt" sz="half" idx="10"/>
          </p:nvPr>
        </p:nvSpPr>
        <p:spPr/>
        <p:txBody>
          <a:bodyPr/>
          <a:lstStyle/>
          <a:p>
            <a:fld id="{37ABE0F8-5C8A-4202-B763-487E8959DA2F}" type="datetimeFigureOut">
              <a:rPr lang="en-PH" smtClean="0"/>
              <a:t>07/09/2023</a:t>
            </a:fld>
            <a:endParaRPr lang="en-PH"/>
          </a:p>
        </p:txBody>
      </p:sp>
      <p:sp>
        <p:nvSpPr>
          <p:cNvPr id="6" name="Footer Placeholder 5">
            <a:extLst>
              <a:ext uri="{FF2B5EF4-FFF2-40B4-BE49-F238E27FC236}">
                <a16:creationId xmlns:a16="http://schemas.microsoft.com/office/drawing/2014/main" id="{9E87E6CF-F731-7CDC-03C9-D77A15F4882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616A692-BCB3-15E3-0221-D7F6C687F73B}"/>
              </a:ext>
            </a:extLst>
          </p:cNvPr>
          <p:cNvSpPr>
            <a:spLocks noGrp="1"/>
          </p:cNvSpPr>
          <p:nvPr>
            <p:ph type="sldNum" sz="quarter" idx="12"/>
          </p:nvPr>
        </p:nvSpPr>
        <p:spPr/>
        <p:txBody>
          <a:bodyPr/>
          <a:lstStyle/>
          <a:p>
            <a:fld id="{FA1AB47B-F1AE-4863-81BF-9AE522EE5DA9}" type="slidenum">
              <a:rPr lang="en-PH" smtClean="0"/>
              <a:t>‹#›</a:t>
            </a:fld>
            <a:endParaRPr lang="en-PH"/>
          </a:p>
        </p:txBody>
      </p:sp>
    </p:spTree>
    <p:extLst>
      <p:ext uri="{BB962C8B-B14F-4D97-AF65-F5344CB8AC3E}">
        <p14:creationId xmlns:p14="http://schemas.microsoft.com/office/powerpoint/2010/main" val="88197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813A7-1242-CBA4-404F-564BD369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D630C43-4D02-0EDA-504B-49A5A5F5A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D16E01A-598A-AB08-429B-DD48BCF3B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BE0F8-5C8A-4202-B763-487E8959DA2F}" type="datetimeFigureOut">
              <a:rPr lang="en-PH" smtClean="0"/>
              <a:t>07/09/2023</a:t>
            </a:fld>
            <a:endParaRPr lang="en-PH"/>
          </a:p>
        </p:txBody>
      </p:sp>
      <p:sp>
        <p:nvSpPr>
          <p:cNvPr id="5" name="Footer Placeholder 4">
            <a:extLst>
              <a:ext uri="{FF2B5EF4-FFF2-40B4-BE49-F238E27FC236}">
                <a16:creationId xmlns:a16="http://schemas.microsoft.com/office/drawing/2014/main" id="{FB7A82D2-A28C-20AA-8FD2-38F2462E4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9D4104D3-BC84-8BBE-5F0E-422437425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AB47B-F1AE-4863-81BF-9AE522EE5DA9}" type="slidenum">
              <a:rPr lang="en-PH" smtClean="0"/>
              <a:t>‹#›</a:t>
            </a:fld>
            <a:endParaRPr lang="en-PH"/>
          </a:p>
        </p:txBody>
      </p:sp>
    </p:spTree>
    <p:extLst>
      <p:ext uri="{BB962C8B-B14F-4D97-AF65-F5344CB8AC3E}">
        <p14:creationId xmlns:p14="http://schemas.microsoft.com/office/powerpoint/2010/main" val="3548187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9842-ADE2-DE00-A5E0-E06586E142F5}"/>
              </a:ext>
            </a:extLst>
          </p:cNvPr>
          <p:cNvSpPr>
            <a:spLocks noGrp="1"/>
          </p:cNvSpPr>
          <p:nvPr>
            <p:ph type="ctrTitle"/>
          </p:nvPr>
        </p:nvSpPr>
        <p:spPr/>
        <p:txBody>
          <a:bodyPr/>
          <a:lstStyle/>
          <a:p>
            <a:r>
              <a:rPr lang="en-US" dirty="0"/>
              <a:t>Course Recommender System</a:t>
            </a:r>
            <a:endParaRPr lang="en-PH" dirty="0"/>
          </a:p>
        </p:txBody>
      </p:sp>
      <p:sp>
        <p:nvSpPr>
          <p:cNvPr id="3" name="Subtitle 2">
            <a:extLst>
              <a:ext uri="{FF2B5EF4-FFF2-40B4-BE49-F238E27FC236}">
                <a16:creationId xmlns:a16="http://schemas.microsoft.com/office/drawing/2014/main" id="{9D796786-581A-8C1D-1442-DE14072A18B2}"/>
              </a:ext>
            </a:extLst>
          </p:cNvPr>
          <p:cNvSpPr>
            <a:spLocks noGrp="1"/>
          </p:cNvSpPr>
          <p:nvPr>
            <p:ph type="subTitle" idx="1"/>
          </p:nvPr>
        </p:nvSpPr>
        <p:spPr/>
        <p:txBody>
          <a:bodyPr>
            <a:normAutofit lnSpcReduction="10000"/>
          </a:bodyPr>
          <a:lstStyle/>
          <a:p>
            <a:r>
              <a:rPr lang="en-US" dirty="0"/>
              <a:t>IBM Machine Learning Professional Certification</a:t>
            </a:r>
          </a:p>
          <a:p>
            <a:r>
              <a:rPr lang="en-US" dirty="0"/>
              <a:t>Capstone Project</a:t>
            </a:r>
          </a:p>
          <a:p>
            <a:r>
              <a:rPr lang="en-US" dirty="0"/>
              <a:t>Evans B. Sansolis, Ph.D.</a:t>
            </a:r>
          </a:p>
          <a:p>
            <a:r>
              <a:rPr lang="en-US" dirty="0"/>
              <a:t>09/087/2023</a:t>
            </a:r>
            <a:endParaRPr lang="en-PH" dirty="0"/>
          </a:p>
        </p:txBody>
      </p:sp>
    </p:spTree>
    <p:extLst>
      <p:ext uri="{BB962C8B-B14F-4D97-AF65-F5344CB8AC3E}">
        <p14:creationId xmlns:p14="http://schemas.microsoft.com/office/powerpoint/2010/main" val="267808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478E-B7FD-296E-E580-CF3A768F3265}"/>
              </a:ext>
            </a:extLst>
          </p:cNvPr>
          <p:cNvSpPr>
            <a:spLocks noGrp="1"/>
          </p:cNvSpPr>
          <p:nvPr>
            <p:ph type="title"/>
          </p:nvPr>
        </p:nvSpPr>
        <p:spPr/>
        <p:txBody>
          <a:bodyPr/>
          <a:lstStyle/>
          <a:p>
            <a:r>
              <a:rPr lang="en-US" dirty="0"/>
              <a:t>8. Content-based Recommender System using</a:t>
            </a:r>
            <a:br>
              <a:rPr lang="en-US" dirty="0"/>
            </a:br>
            <a:r>
              <a:rPr lang="en-US" dirty="0"/>
              <a:t>Neural Network Embedding</a:t>
            </a:r>
            <a:endParaRPr lang="en-PH" dirty="0"/>
          </a:p>
        </p:txBody>
      </p:sp>
      <p:sp>
        <p:nvSpPr>
          <p:cNvPr id="3" name="Content Placeholder 2">
            <a:extLst>
              <a:ext uri="{FF2B5EF4-FFF2-40B4-BE49-F238E27FC236}">
                <a16:creationId xmlns:a16="http://schemas.microsoft.com/office/drawing/2014/main" id="{12C0C3AD-48B4-F6D4-9283-D9D579A1DDE4}"/>
              </a:ext>
            </a:extLst>
          </p:cNvPr>
          <p:cNvSpPr>
            <a:spLocks noGrp="1"/>
          </p:cNvSpPr>
          <p:nvPr>
            <p:ph idx="1"/>
          </p:nvPr>
        </p:nvSpPr>
        <p:spPr>
          <a:xfrm>
            <a:off x="838199" y="5997045"/>
            <a:ext cx="10634133" cy="776288"/>
          </a:xfrm>
        </p:spPr>
        <p:txBody>
          <a:bodyPr>
            <a:normAutofit fontScale="62500" lnSpcReduction="20000"/>
          </a:bodyPr>
          <a:lstStyle/>
          <a:p>
            <a:r>
              <a:rPr lang="en-US" b="0" i="0" dirty="0">
                <a:effectLst/>
                <a:latin typeface="Söhne"/>
              </a:rPr>
              <a:t>Uncover the power of Neural Network Embedding in our Content-Based Recommender System. Learn how this cutting-edge technology is used to create more personalized and effective content recommendations for users. Dive into the neural network architecture and discover how it enhances user experiences.</a:t>
            </a:r>
            <a:endParaRPr lang="en-PH" dirty="0"/>
          </a:p>
        </p:txBody>
      </p:sp>
      <p:pic>
        <p:nvPicPr>
          <p:cNvPr id="5" name="Picture 4" descr="A screenshot of a computer&#10;&#10;Description automatically generated">
            <a:extLst>
              <a:ext uri="{FF2B5EF4-FFF2-40B4-BE49-F238E27FC236}">
                <a16:creationId xmlns:a16="http://schemas.microsoft.com/office/drawing/2014/main" id="{0C7D1DFB-F7EA-7E19-36E7-DB7CF2479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199" y="1690688"/>
            <a:ext cx="8340024" cy="4151312"/>
          </a:xfrm>
          <a:prstGeom prst="rect">
            <a:avLst/>
          </a:prstGeom>
        </p:spPr>
      </p:pic>
    </p:spTree>
    <p:extLst>
      <p:ext uri="{BB962C8B-B14F-4D97-AF65-F5344CB8AC3E}">
        <p14:creationId xmlns:p14="http://schemas.microsoft.com/office/powerpoint/2010/main" val="391529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7FEF-9D24-B95E-9A11-23B6BB43BE32}"/>
              </a:ext>
            </a:extLst>
          </p:cNvPr>
          <p:cNvSpPr>
            <a:spLocks noGrp="1"/>
          </p:cNvSpPr>
          <p:nvPr>
            <p:ph type="title"/>
          </p:nvPr>
        </p:nvSpPr>
        <p:spPr/>
        <p:txBody>
          <a:bodyPr>
            <a:normAutofit/>
          </a:bodyPr>
          <a:lstStyle/>
          <a:p>
            <a:r>
              <a:rPr lang="en-US" sz="3600" dirty="0"/>
              <a:t>9. Performance of the Collaborative Filtering Systems (KNN-based. NMF-based, Neural Network)</a:t>
            </a:r>
            <a:endParaRPr lang="en-PH" sz="3600" dirty="0"/>
          </a:p>
        </p:txBody>
      </p:sp>
      <p:pic>
        <p:nvPicPr>
          <p:cNvPr id="7" name="Picture 6">
            <a:extLst>
              <a:ext uri="{FF2B5EF4-FFF2-40B4-BE49-F238E27FC236}">
                <a16:creationId xmlns:a16="http://schemas.microsoft.com/office/drawing/2014/main" id="{5ABFFDEC-CCF7-8D82-FA0C-F3F149525CC7}"/>
              </a:ext>
            </a:extLst>
          </p:cNvPr>
          <p:cNvPicPr>
            <a:picLocks noChangeAspect="1"/>
          </p:cNvPicPr>
          <p:nvPr/>
        </p:nvPicPr>
        <p:blipFill>
          <a:blip r:embed="rId2"/>
          <a:stretch>
            <a:fillRect/>
          </a:stretch>
        </p:blipFill>
        <p:spPr>
          <a:xfrm>
            <a:off x="685798" y="1583267"/>
            <a:ext cx="10515599" cy="5181599"/>
          </a:xfrm>
          <a:prstGeom prst="rect">
            <a:avLst/>
          </a:prstGeom>
        </p:spPr>
      </p:pic>
      <p:sp>
        <p:nvSpPr>
          <p:cNvPr id="9" name="TextBox 8">
            <a:extLst>
              <a:ext uri="{FF2B5EF4-FFF2-40B4-BE49-F238E27FC236}">
                <a16:creationId xmlns:a16="http://schemas.microsoft.com/office/drawing/2014/main" id="{160BEAD4-3F35-31C1-7300-75119884C7D8}"/>
              </a:ext>
            </a:extLst>
          </p:cNvPr>
          <p:cNvSpPr txBox="1"/>
          <p:nvPr/>
        </p:nvSpPr>
        <p:spPr>
          <a:xfrm>
            <a:off x="6993465" y="2333685"/>
            <a:ext cx="4284133" cy="4524315"/>
          </a:xfrm>
          <a:prstGeom prst="rect">
            <a:avLst/>
          </a:prstGeom>
          <a:noFill/>
        </p:spPr>
        <p:txBody>
          <a:bodyPr wrap="square">
            <a:spAutoFit/>
          </a:bodyPr>
          <a:lstStyle/>
          <a:p>
            <a:pPr algn="l">
              <a:buFont typeface="+mj-lt"/>
              <a:buAutoNum type="arabicPeriod"/>
            </a:pPr>
            <a:r>
              <a:rPr lang="en-PH" sz="1600" b="0" i="0" dirty="0">
                <a:effectLst/>
                <a:latin typeface="Söhne"/>
              </a:rPr>
              <a:t>KNN-based Collaborative Filtering:</a:t>
            </a:r>
          </a:p>
          <a:p>
            <a:pPr marL="742950" lvl="1" indent="-285750" algn="l">
              <a:buFont typeface="+mj-lt"/>
              <a:buAutoNum type="arabicPeriod"/>
            </a:pPr>
            <a:r>
              <a:rPr lang="en-PH" sz="1600" b="0" i="0" dirty="0">
                <a:effectLst/>
                <a:latin typeface="Söhne"/>
              </a:rPr>
              <a:t>Root Mean Squared Error (RMSE): 0.95</a:t>
            </a:r>
          </a:p>
          <a:p>
            <a:pPr marL="742950" lvl="1" indent="-285750" algn="l">
              <a:buFont typeface="+mj-lt"/>
              <a:buAutoNum type="arabicPeriod"/>
            </a:pPr>
            <a:r>
              <a:rPr lang="en-PH" sz="1600" b="0" i="0" dirty="0">
                <a:effectLst/>
                <a:latin typeface="Söhne"/>
              </a:rPr>
              <a:t>Mean Absolute Error (MAE): 0.74</a:t>
            </a:r>
          </a:p>
          <a:p>
            <a:pPr marL="742950" lvl="1" indent="-285750" algn="l">
              <a:buFont typeface="+mj-lt"/>
              <a:buAutoNum type="arabicPeriod"/>
            </a:pPr>
            <a:r>
              <a:rPr lang="en-PH" sz="1600" b="0" i="0" dirty="0">
                <a:effectLst/>
                <a:latin typeface="Söhne"/>
              </a:rPr>
              <a:t>Precision: 0.82</a:t>
            </a:r>
          </a:p>
          <a:p>
            <a:pPr marL="742950" lvl="1" indent="-285750" algn="l">
              <a:buFont typeface="+mj-lt"/>
              <a:buAutoNum type="arabicPeriod"/>
            </a:pPr>
            <a:r>
              <a:rPr lang="en-PH" sz="1600" b="0" i="0" dirty="0">
                <a:effectLst/>
                <a:latin typeface="Söhne"/>
              </a:rPr>
              <a:t>Recall: 0.78</a:t>
            </a:r>
          </a:p>
          <a:p>
            <a:pPr marL="742950" lvl="1" indent="-285750" algn="l">
              <a:buFont typeface="+mj-lt"/>
              <a:buAutoNum type="arabicPeriod"/>
            </a:pPr>
            <a:r>
              <a:rPr lang="en-PH" sz="1600" b="0" i="0" dirty="0">
                <a:effectLst/>
                <a:latin typeface="Söhne"/>
              </a:rPr>
              <a:t>F1-score: 0.80</a:t>
            </a:r>
          </a:p>
          <a:p>
            <a:pPr algn="l">
              <a:buFont typeface="+mj-lt"/>
              <a:buAutoNum type="arabicPeriod"/>
            </a:pPr>
            <a:r>
              <a:rPr lang="en-PH" sz="1600" b="0" i="0" dirty="0">
                <a:effectLst/>
                <a:latin typeface="Söhne"/>
              </a:rPr>
              <a:t>NMF-based Collaborative Filtering:</a:t>
            </a:r>
          </a:p>
          <a:p>
            <a:pPr marL="742950" lvl="1" indent="-285750" algn="l">
              <a:buFont typeface="+mj-lt"/>
              <a:buAutoNum type="arabicPeriod"/>
            </a:pPr>
            <a:r>
              <a:rPr lang="en-PH" sz="1600" b="0" i="0" dirty="0">
                <a:effectLst/>
                <a:latin typeface="Söhne"/>
              </a:rPr>
              <a:t>Root Mean Squared Error (RMSE): 0.89</a:t>
            </a:r>
          </a:p>
          <a:p>
            <a:pPr marL="742950" lvl="1" indent="-285750" algn="l">
              <a:buFont typeface="+mj-lt"/>
              <a:buAutoNum type="arabicPeriod"/>
            </a:pPr>
            <a:r>
              <a:rPr lang="en-PH" sz="1600" b="0" i="0" dirty="0">
                <a:effectLst/>
                <a:latin typeface="Söhne"/>
              </a:rPr>
              <a:t>Mean Absolute Error (MAE): 0.68</a:t>
            </a:r>
          </a:p>
          <a:p>
            <a:pPr marL="742950" lvl="1" indent="-285750" algn="l">
              <a:buFont typeface="+mj-lt"/>
              <a:buAutoNum type="arabicPeriod"/>
            </a:pPr>
            <a:r>
              <a:rPr lang="en-PH" sz="1600" b="0" i="0" dirty="0">
                <a:effectLst/>
                <a:latin typeface="Söhne"/>
              </a:rPr>
              <a:t>Precision: 0.86</a:t>
            </a:r>
          </a:p>
          <a:p>
            <a:pPr marL="742950" lvl="1" indent="-285750" algn="l">
              <a:buFont typeface="+mj-lt"/>
              <a:buAutoNum type="arabicPeriod"/>
            </a:pPr>
            <a:r>
              <a:rPr lang="en-PH" sz="1600" b="0" i="0" dirty="0">
                <a:effectLst/>
                <a:latin typeface="Söhne"/>
              </a:rPr>
              <a:t>Recall: 0.82</a:t>
            </a:r>
          </a:p>
          <a:p>
            <a:pPr marL="742950" lvl="1" indent="-285750" algn="l">
              <a:buFont typeface="+mj-lt"/>
              <a:buAutoNum type="arabicPeriod"/>
            </a:pPr>
            <a:r>
              <a:rPr lang="en-PH" sz="1600" b="0" i="0" dirty="0">
                <a:effectLst/>
                <a:latin typeface="Söhne"/>
              </a:rPr>
              <a:t>F1-score: 0.84</a:t>
            </a:r>
          </a:p>
          <a:p>
            <a:pPr algn="l">
              <a:buFont typeface="+mj-lt"/>
              <a:buAutoNum type="arabicPeriod"/>
            </a:pPr>
            <a:r>
              <a:rPr lang="en-PH" sz="1600" b="0" i="0" dirty="0">
                <a:effectLst/>
                <a:latin typeface="Söhne"/>
              </a:rPr>
              <a:t>Neural Network Collaborative Filtering:</a:t>
            </a:r>
          </a:p>
          <a:p>
            <a:pPr marL="742950" lvl="1" indent="-285750" algn="l">
              <a:buFont typeface="+mj-lt"/>
              <a:buAutoNum type="arabicPeriod"/>
            </a:pPr>
            <a:r>
              <a:rPr lang="en-PH" sz="1600" b="0" i="0" dirty="0">
                <a:effectLst/>
                <a:latin typeface="Söhne"/>
              </a:rPr>
              <a:t>Root Mean Squared Error (RMSE): 0.92</a:t>
            </a:r>
          </a:p>
          <a:p>
            <a:pPr marL="742950" lvl="1" indent="-285750" algn="l">
              <a:buFont typeface="+mj-lt"/>
              <a:buAutoNum type="arabicPeriod"/>
            </a:pPr>
            <a:r>
              <a:rPr lang="en-PH" sz="1600" b="0" i="0" dirty="0">
                <a:effectLst/>
                <a:latin typeface="Söhne"/>
              </a:rPr>
              <a:t>Mean Absolute Error (MAE): 0.71</a:t>
            </a:r>
          </a:p>
          <a:p>
            <a:pPr marL="742950" lvl="1" indent="-285750" algn="l">
              <a:buFont typeface="+mj-lt"/>
              <a:buAutoNum type="arabicPeriod"/>
            </a:pPr>
            <a:r>
              <a:rPr lang="en-PH" sz="1600" b="0" i="0" dirty="0">
                <a:effectLst/>
                <a:latin typeface="Söhne"/>
              </a:rPr>
              <a:t>Precision: 0.84</a:t>
            </a:r>
          </a:p>
          <a:p>
            <a:pPr marL="742950" lvl="1" indent="-285750" algn="l">
              <a:buFont typeface="+mj-lt"/>
              <a:buAutoNum type="arabicPeriod"/>
            </a:pPr>
            <a:r>
              <a:rPr lang="en-PH" sz="1600" b="0" i="0" dirty="0">
                <a:effectLst/>
                <a:latin typeface="Söhne"/>
              </a:rPr>
              <a:t>Recall: 0.79</a:t>
            </a:r>
          </a:p>
          <a:p>
            <a:pPr marL="742950" lvl="1" indent="-285750" algn="l">
              <a:buFont typeface="+mj-lt"/>
              <a:buAutoNum type="arabicPeriod"/>
            </a:pPr>
            <a:r>
              <a:rPr lang="en-PH" sz="1600" b="0" i="0" dirty="0">
                <a:effectLst/>
                <a:latin typeface="Söhne"/>
              </a:rPr>
              <a:t>F1-score: 0.81</a:t>
            </a:r>
          </a:p>
        </p:txBody>
      </p:sp>
    </p:spTree>
    <p:extLst>
      <p:ext uri="{BB962C8B-B14F-4D97-AF65-F5344CB8AC3E}">
        <p14:creationId xmlns:p14="http://schemas.microsoft.com/office/powerpoint/2010/main" val="135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FD-1ED6-4FCB-D536-50300AFD3B33}"/>
              </a:ext>
            </a:extLst>
          </p:cNvPr>
          <p:cNvSpPr>
            <a:spLocks noGrp="1"/>
          </p:cNvSpPr>
          <p:nvPr>
            <p:ph type="title"/>
          </p:nvPr>
        </p:nvSpPr>
        <p:spPr/>
        <p:txBody>
          <a:bodyPr/>
          <a:lstStyle/>
          <a:p>
            <a:r>
              <a:rPr lang="en-US" dirty="0"/>
              <a:t>10. Conclusion</a:t>
            </a:r>
            <a:endParaRPr lang="en-PH" dirty="0"/>
          </a:p>
        </p:txBody>
      </p:sp>
      <p:sp>
        <p:nvSpPr>
          <p:cNvPr id="3" name="Content Placeholder 2">
            <a:extLst>
              <a:ext uri="{FF2B5EF4-FFF2-40B4-BE49-F238E27FC236}">
                <a16:creationId xmlns:a16="http://schemas.microsoft.com/office/drawing/2014/main" id="{659D55CC-4032-CB3B-849B-4EDDD69C873C}"/>
              </a:ext>
            </a:extLst>
          </p:cNvPr>
          <p:cNvSpPr>
            <a:spLocks noGrp="1"/>
          </p:cNvSpPr>
          <p:nvPr>
            <p:ph idx="1"/>
          </p:nvPr>
        </p:nvSpPr>
        <p:spPr/>
        <p:txBody>
          <a:bodyPr>
            <a:normAutofit fontScale="55000" lnSpcReduction="20000"/>
          </a:bodyPr>
          <a:lstStyle/>
          <a:p>
            <a:r>
              <a:rPr lang="en-US" dirty="0"/>
              <a:t> While developing our content-based recommender system, we sought to enhance its performance by incorporating various collaborative filtering techniques. These techniques aim to provide more accurate course recommendations to our users based on their preferences and behaviors. Through rigorous evaluation, we can draw meaningful conclusions about the effectiveness of each approach.</a:t>
            </a:r>
          </a:p>
          <a:p>
            <a:r>
              <a:rPr lang="en-US" dirty="0"/>
              <a:t>Firstly, we explored the KNN-based Collaborative Filtering approach. This method leverages user-item interactions to make recommendations. Our evaluation yielded a Root Mean Squared Error (RMSE) of 0.95, indicating that, on average, our system's predictions deviate by approximately 0.95 units from the actual user ratings. Additionally, we achieved a Precision of 0.82 and a Recall of 0.78, demonstrating the system's ability to make relevant recommendations.</a:t>
            </a:r>
          </a:p>
          <a:p>
            <a:r>
              <a:rPr lang="en-US" dirty="0"/>
              <a:t>Next, we delved into NMF-based Collaborative Filtering, a matrix factorization technique that uncovers latent patterns in user-item interactions. The results were promising, with an RMSE of 0.89, showing improved accuracy compared to KNN-based CF. Furthermore, the Precision and Recall values of 0.86 and 0.82, respectively, underline their effectiveness in making precise recommendations.</a:t>
            </a:r>
          </a:p>
          <a:p>
            <a:r>
              <a:rPr lang="en-US" dirty="0"/>
              <a:t>Lastly, we explored the Neural Network-based Collaborative Filtering approach, incorporating deep learning to capture intricate patterns in user-item interactions. While achieving an RMSE of 0.92, it maintains a competitive level of accuracy. The Precision and Recall values of 0.84 and 0.79 affirm its ability to provide quality recommendations.</a:t>
            </a:r>
          </a:p>
          <a:p>
            <a:r>
              <a:rPr lang="en-US" dirty="0"/>
              <a:t>In conclusion, our evaluations revealed that each Collaborative Filtering technique offers unique advantages. KNN-based CF provides a solid foundation, NMF-based CF excels in accuracy, and Neural Network-based CF harnesses the power of deep learning for intricate patterns. The choice of technique should align with our specific goals and dataset characteristics.</a:t>
            </a:r>
          </a:p>
          <a:p>
            <a:r>
              <a:rPr lang="en-US" dirty="0"/>
              <a:t>The journey of developing our course recommender system has allowed us to appreciate the significance of collaborative filtering techniques. By continually refining and optimizing our approach, we aim to provide our users with personalized, accurate, and enriching course recommendations tailored to their preferences and needs."</a:t>
            </a:r>
            <a:endParaRPr lang="en-PH" dirty="0"/>
          </a:p>
        </p:txBody>
      </p:sp>
    </p:spTree>
    <p:extLst>
      <p:ext uri="{BB962C8B-B14F-4D97-AF65-F5344CB8AC3E}">
        <p14:creationId xmlns:p14="http://schemas.microsoft.com/office/powerpoint/2010/main" val="407248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A6BE-1C5A-0A05-8804-B74829DAF79B}"/>
              </a:ext>
            </a:extLst>
          </p:cNvPr>
          <p:cNvSpPr>
            <a:spLocks noGrp="1"/>
          </p:cNvSpPr>
          <p:nvPr>
            <p:ph type="title"/>
          </p:nvPr>
        </p:nvSpPr>
        <p:spPr>
          <a:xfrm>
            <a:off x="372533" y="195792"/>
            <a:ext cx="10515600" cy="1325563"/>
          </a:xfrm>
        </p:spPr>
        <p:txBody>
          <a:bodyPr/>
          <a:lstStyle/>
          <a:p>
            <a:r>
              <a:rPr lang="en-US" dirty="0"/>
              <a:t>1. Introduction</a:t>
            </a:r>
            <a:endParaRPr lang="en-PH" dirty="0"/>
          </a:p>
        </p:txBody>
      </p:sp>
      <p:sp>
        <p:nvSpPr>
          <p:cNvPr id="3" name="Content Placeholder 2">
            <a:extLst>
              <a:ext uri="{FF2B5EF4-FFF2-40B4-BE49-F238E27FC236}">
                <a16:creationId xmlns:a16="http://schemas.microsoft.com/office/drawing/2014/main" id="{B9FC5BB9-1D50-B5C7-D65A-C4C6DB8ADB0E}"/>
              </a:ext>
            </a:extLst>
          </p:cNvPr>
          <p:cNvSpPr>
            <a:spLocks noGrp="1"/>
          </p:cNvSpPr>
          <p:nvPr>
            <p:ph idx="1"/>
          </p:nvPr>
        </p:nvSpPr>
        <p:spPr>
          <a:xfrm>
            <a:off x="533400" y="1461559"/>
            <a:ext cx="10515600" cy="4351338"/>
          </a:xfrm>
        </p:spPr>
        <p:txBody>
          <a:bodyPr/>
          <a:lstStyle/>
          <a:p>
            <a:pPr marL="0" marR="0" algn="just">
              <a:lnSpc>
                <a:spcPts val="2475"/>
              </a:lnSpc>
              <a:spcBef>
                <a:spcPts val="0"/>
              </a:spcBef>
              <a:spcAft>
                <a:spcPts val="800"/>
              </a:spcAft>
            </a:pPr>
            <a:r>
              <a:rPr lang="en-PH"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Recommender System is a software application designed to offer personalized recommendations to users based on their preferences. These techniques can enhance a user's decision-making process. The term "items" encompasses any products or content suggested by the recommender system, such as movies, music, news articles, travel packages, e-commerce products, and more.</a:t>
            </a:r>
            <a:endParaRPr lang="en-P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2475"/>
              </a:lnSpc>
              <a:spcBef>
                <a:spcPts val="0"/>
              </a:spcBef>
              <a:spcAft>
                <a:spcPts val="800"/>
              </a:spcAft>
            </a:pPr>
            <a:r>
              <a:rPr lang="en-PH"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It's important to note that a Recommender System is tailored for a specific application, depending on the types of items it recommends. Consequently, its graphical user interface and design are customized accordingly. The development of recommender systems has its roots in the concept that individuals often seek input from others to make everyday decisions.</a:t>
            </a:r>
            <a:endParaRPr lang="en-P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2475"/>
              </a:lnSpc>
              <a:spcBef>
                <a:spcPts val="0"/>
              </a:spcBef>
              <a:spcAft>
                <a:spcPts val="800"/>
              </a:spcAft>
            </a:pPr>
            <a:r>
              <a:rPr lang="en-PH"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exponential growth in the volume and diversity of information available on the internet has played a significant role in the evolution of recommender systems. This, in turn, has resulted in increased profits and benefits for users..</a:t>
            </a:r>
            <a:endParaRPr lang="en-PH"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H" dirty="0"/>
          </a:p>
        </p:txBody>
      </p:sp>
    </p:spTree>
    <p:extLst>
      <p:ext uri="{BB962C8B-B14F-4D97-AF65-F5344CB8AC3E}">
        <p14:creationId xmlns:p14="http://schemas.microsoft.com/office/powerpoint/2010/main" val="317105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3A18-A02F-A4B6-F23E-928EE8ACB758}"/>
              </a:ext>
            </a:extLst>
          </p:cNvPr>
          <p:cNvSpPr>
            <a:spLocks noGrp="1"/>
          </p:cNvSpPr>
          <p:nvPr>
            <p:ph type="title"/>
          </p:nvPr>
        </p:nvSpPr>
        <p:spPr>
          <a:xfrm>
            <a:off x="211667" y="72287"/>
            <a:ext cx="10515600" cy="1325563"/>
          </a:xfrm>
        </p:spPr>
        <p:txBody>
          <a:bodyPr/>
          <a:lstStyle/>
          <a:p>
            <a:r>
              <a:rPr lang="en-US" dirty="0"/>
              <a:t>2. Completed the EDA of all Datasets</a:t>
            </a:r>
            <a:endParaRPr lang="en-PH" dirty="0"/>
          </a:p>
        </p:txBody>
      </p:sp>
      <p:pic>
        <p:nvPicPr>
          <p:cNvPr id="5" name="Picture 4">
            <a:extLst>
              <a:ext uri="{FF2B5EF4-FFF2-40B4-BE49-F238E27FC236}">
                <a16:creationId xmlns:a16="http://schemas.microsoft.com/office/drawing/2014/main" id="{5B91BBBC-CA64-D2B2-AF32-0FD0E85450EE}"/>
              </a:ext>
            </a:extLst>
          </p:cNvPr>
          <p:cNvPicPr>
            <a:picLocks noChangeAspect="1"/>
          </p:cNvPicPr>
          <p:nvPr/>
        </p:nvPicPr>
        <p:blipFill>
          <a:blip r:embed="rId2"/>
          <a:stretch>
            <a:fillRect/>
          </a:stretch>
        </p:blipFill>
        <p:spPr>
          <a:xfrm>
            <a:off x="143933" y="1002980"/>
            <a:ext cx="8365946" cy="5337638"/>
          </a:xfrm>
          <a:prstGeom prst="rect">
            <a:avLst/>
          </a:prstGeom>
        </p:spPr>
      </p:pic>
      <p:pic>
        <p:nvPicPr>
          <p:cNvPr id="7" name="Picture 6">
            <a:extLst>
              <a:ext uri="{FF2B5EF4-FFF2-40B4-BE49-F238E27FC236}">
                <a16:creationId xmlns:a16="http://schemas.microsoft.com/office/drawing/2014/main" id="{E82F2890-0FF4-A287-0E80-F309D027FCC5}"/>
              </a:ext>
            </a:extLst>
          </p:cNvPr>
          <p:cNvPicPr>
            <a:picLocks noChangeAspect="1"/>
          </p:cNvPicPr>
          <p:nvPr/>
        </p:nvPicPr>
        <p:blipFill>
          <a:blip r:embed="rId3"/>
          <a:stretch>
            <a:fillRect/>
          </a:stretch>
        </p:blipFill>
        <p:spPr>
          <a:xfrm>
            <a:off x="3926074" y="1929482"/>
            <a:ext cx="6625960" cy="4856231"/>
          </a:xfrm>
          <a:prstGeom prst="rect">
            <a:avLst/>
          </a:prstGeom>
        </p:spPr>
      </p:pic>
      <p:pic>
        <p:nvPicPr>
          <p:cNvPr id="9" name="Picture 8">
            <a:extLst>
              <a:ext uri="{FF2B5EF4-FFF2-40B4-BE49-F238E27FC236}">
                <a16:creationId xmlns:a16="http://schemas.microsoft.com/office/drawing/2014/main" id="{56C61165-6EB1-2E7F-6E68-D23097BB59ED}"/>
              </a:ext>
            </a:extLst>
          </p:cNvPr>
          <p:cNvPicPr>
            <a:picLocks noChangeAspect="1"/>
          </p:cNvPicPr>
          <p:nvPr/>
        </p:nvPicPr>
        <p:blipFill>
          <a:blip r:embed="rId4"/>
          <a:stretch>
            <a:fillRect/>
          </a:stretch>
        </p:blipFill>
        <p:spPr>
          <a:xfrm>
            <a:off x="7577766" y="1304142"/>
            <a:ext cx="4402567" cy="5481571"/>
          </a:xfrm>
          <a:prstGeom prst="rect">
            <a:avLst/>
          </a:prstGeom>
        </p:spPr>
      </p:pic>
    </p:spTree>
    <p:extLst>
      <p:ext uri="{BB962C8B-B14F-4D97-AF65-F5344CB8AC3E}">
        <p14:creationId xmlns:p14="http://schemas.microsoft.com/office/powerpoint/2010/main" val="385588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C8BB-B25D-EBB1-39CD-035C93D53BC4}"/>
              </a:ext>
            </a:extLst>
          </p:cNvPr>
          <p:cNvSpPr>
            <a:spLocks noGrp="1"/>
          </p:cNvSpPr>
          <p:nvPr>
            <p:ph type="title"/>
          </p:nvPr>
        </p:nvSpPr>
        <p:spPr/>
        <p:txBody>
          <a:bodyPr/>
          <a:lstStyle/>
          <a:p>
            <a:r>
              <a:rPr lang="en-US" dirty="0"/>
              <a:t>Course Recommender System using Streamlit (Source Code)</a:t>
            </a:r>
            <a:endParaRPr lang="en-PH" dirty="0"/>
          </a:p>
        </p:txBody>
      </p:sp>
      <p:pic>
        <p:nvPicPr>
          <p:cNvPr id="7" name="Picture 6">
            <a:extLst>
              <a:ext uri="{FF2B5EF4-FFF2-40B4-BE49-F238E27FC236}">
                <a16:creationId xmlns:a16="http://schemas.microsoft.com/office/drawing/2014/main" id="{E7FCF6FD-7724-2EB4-91C9-DC849361DD99}"/>
              </a:ext>
            </a:extLst>
          </p:cNvPr>
          <p:cNvPicPr>
            <a:picLocks noChangeAspect="1"/>
          </p:cNvPicPr>
          <p:nvPr/>
        </p:nvPicPr>
        <p:blipFill>
          <a:blip r:embed="rId2"/>
          <a:stretch>
            <a:fillRect/>
          </a:stretch>
        </p:blipFill>
        <p:spPr>
          <a:xfrm>
            <a:off x="5995135" y="1719134"/>
            <a:ext cx="5358665" cy="4773741"/>
          </a:xfrm>
          <a:prstGeom prst="rect">
            <a:avLst/>
          </a:prstGeom>
        </p:spPr>
      </p:pic>
      <p:sp>
        <p:nvSpPr>
          <p:cNvPr id="8" name="TextBox 7">
            <a:extLst>
              <a:ext uri="{FF2B5EF4-FFF2-40B4-BE49-F238E27FC236}">
                <a16:creationId xmlns:a16="http://schemas.microsoft.com/office/drawing/2014/main" id="{1D5AAD25-50FD-A502-8B95-F130DB5255F3}"/>
              </a:ext>
            </a:extLst>
          </p:cNvPr>
          <p:cNvSpPr txBox="1"/>
          <p:nvPr/>
        </p:nvSpPr>
        <p:spPr>
          <a:xfrm>
            <a:off x="7797800" y="6492875"/>
            <a:ext cx="1454244" cy="369332"/>
          </a:xfrm>
          <a:prstGeom prst="rect">
            <a:avLst/>
          </a:prstGeom>
          <a:noFill/>
        </p:spPr>
        <p:txBody>
          <a:bodyPr wrap="none" rtlCol="0">
            <a:spAutoFit/>
          </a:bodyPr>
          <a:lstStyle/>
          <a:p>
            <a:r>
              <a:rPr lang="en-US" dirty="0"/>
              <a:t>The Back-end</a:t>
            </a:r>
            <a:endParaRPr lang="en-PH" dirty="0"/>
          </a:p>
        </p:txBody>
      </p:sp>
      <p:pic>
        <p:nvPicPr>
          <p:cNvPr id="10" name="Picture 9">
            <a:extLst>
              <a:ext uri="{FF2B5EF4-FFF2-40B4-BE49-F238E27FC236}">
                <a16:creationId xmlns:a16="http://schemas.microsoft.com/office/drawing/2014/main" id="{CA0F22F4-F450-5B21-1269-4EA502CD2748}"/>
              </a:ext>
            </a:extLst>
          </p:cNvPr>
          <p:cNvPicPr>
            <a:picLocks noChangeAspect="1"/>
          </p:cNvPicPr>
          <p:nvPr/>
        </p:nvPicPr>
        <p:blipFill>
          <a:blip r:embed="rId3"/>
          <a:stretch>
            <a:fillRect/>
          </a:stretch>
        </p:blipFill>
        <p:spPr>
          <a:xfrm>
            <a:off x="459239" y="1764770"/>
            <a:ext cx="5227288" cy="4728105"/>
          </a:xfrm>
          <a:prstGeom prst="rect">
            <a:avLst/>
          </a:prstGeom>
        </p:spPr>
      </p:pic>
      <p:sp>
        <p:nvSpPr>
          <p:cNvPr id="11" name="TextBox 10">
            <a:extLst>
              <a:ext uri="{FF2B5EF4-FFF2-40B4-BE49-F238E27FC236}">
                <a16:creationId xmlns:a16="http://schemas.microsoft.com/office/drawing/2014/main" id="{2C59A67F-3F4B-02DA-1071-46B31B7DB71D}"/>
              </a:ext>
            </a:extLst>
          </p:cNvPr>
          <p:cNvSpPr txBox="1"/>
          <p:nvPr/>
        </p:nvSpPr>
        <p:spPr>
          <a:xfrm>
            <a:off x="2125133" y="6492875"/>
            <a:ext cx="2088007" cy="369332"/>
          </a:xfrm>
          <a:prstGeom prst="rect">
            <a:avLst/>
          </a:prstGeom>
          <a:noFill/>
        </p:spPr>
        <p:txBody>
          <a:bodyPr wrap="none" rtlCol="0">
            <a:spAutoFit/>
          </a:bodyPr>
          <a:lstStyle/>
          <a:p>
            <a:r>
              <a:rPr lang="en-US" dirty="0"/>
              <a:t>The Front-end (App)</a:t>
            </a:r>
            <a:endParaRPr lang="en-PH" dirty="0"/>
          </a:p>
        </p:txBody>
      </p:sp>
    </p:spTree>
    <p:extLst>
      <p:ext uri="{BB962C8B-B14F-4D97-AF65-F5344CB8AC3E}">
        <p14:creationId xmlns:p14="http://schemas.microsoft.com/office/powerpoint/2010/main" val="333250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3FB1-18F4-64B8-F49B-73ADE01FFBCF}"/>
              </a:ext>
            </a:extLst>
          </p:cNvPr>
          <p:cNvSpPr>
            <a:spLocks noGrp="1"/>
          </p:cNvSpPr>
          <p:nvPr>
            <p:ph type="title"/>
          </p:nvPr>
        </p:nvSpPr>
        <p:spPr/>
        <p:txBody>
          <a:bodyPr/>
          <a:lstStyle/>
          <a:p>
            <a:r>
              <a:rPr lang="en-US" dirty="0"/>
              <a:t>3. Content-based Recommender System using</a:t>
            </a:r>
            <a:br>
              <a:rPr lang="en-US" dirty="0"/>
            </a:br>
            <a:r>
              <a:rPr lang="en-US" dirty="0"/>
              <a:t> User Profile and Course Genre</a:t>
            </a:r>
            <a:endParaRPr lang="en-PH" dirty="0"/>
          </a:p>
        </p:txBody>
      </p:sp>
      <p:pic>
        <p:nvPicPr>
          <p:cNvPr id="5" name="Picture 4" descr="A screenshot of a computer&#10;&#10;Description automatically generated">
            <a:extLst>
              <a:ext uri="{FF2B5EF4-FFF2-40B4-BE49-F238E27FC236}">
                <a16:creationId xmlns:a16="http://schemas.microsoft.com/office/drawing/2014/main" id="{7B2B84E6-4F07-5752-EFC2-9E224AC41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1694393"/>
            <a:ext cx="7984991" cy="4100512"/>
          </a:xfrm>
          <a:prstGeom prst="rect">
            <a:avLst/>
          </a:prstGeom>
        </p:spPr>
      </p:pic>
      <p:sp>
        <p:nvSpPr>
          <p:cNvPr id="7" name="TextBox 6">
            <a:extLst>
              <a:ext uri="{FF2B5EF4-FFF2-40B4-BE49-F238E27FC236}">
                <a16:creationId xmlns:a16="http://schemas.microsoft.com/office/drawing/2014/main" id="{CB8D4215-69D2-4E5B-1AB6-F3ECF39CAF64}"/>
              </a:ext>
            </a:extLst>
          </p:cNvPr>
          <p:cNvSpPr txBox="1"/>
          <p:nvPr/>
        </p:nvSpPr>
        <p:spPr>
          <a:xfrm>
            <a:off x="1930400" y="5994737"/>
            <a:ext cx="8331200" cy="646331"/>
          </a:xfrm>
          <a:prstGeom prst="rect">
            <a:avLst/>
          </a:prstGeom>
          <a:noFill/>
        </p:spPr>
        <p:txBody>
          <a:bodyPr wrap="square">
            <a:spAutoFit/>
          </a:bodyPr>
          <a:lstStyle/>
          <a:p>
            <a:r>
              <a:rPr lang="en-US" b="0" i="0" dirty="0">
                <a:effectLst/>
                <a:latin typeface="Söhne"/>
              </a:rPr>
              <a:t>Content-Based Recommender System leverages user-profiles and course genres to provide personalized and engaging learning recommendations.</a:t>
            </a:r>
            <a:endParaRPr lang="en-PH" dirty="0"/>
          </a:p>
        </p:txBody>
      </p:sp>
    </p:spTree>
    <p:extLst>
      <p:ext uri="{BB962C8B-B14F-4D97-AF65-F5344CB8AC3E}">
        <p14:creationId xmlns:p14="http://schemas.microsoft.com/office/powerpoint/2010/main" val="48079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161E-569C-1A05-14F7-BFAD79323E0A}"/>
              </a:ext>
            </a:extLst>
          </p:cNvPr>
          <p:cNvSpPr>
            <a:spLocks noGrp="1"/>
          </p:cNvSpPr>
          <p:nvPr>
            <p:ph type="title"/>
          </p:nvPr>
        </p:nvSpPr>
        <p:spPr/>
        <p:txBody>
          <a:bodyPr/>
          <a:lstStyle/>
          <a:p>
            <a:r>
              <a:rPr lang="en-US" dirty="0"/>
              <a:t>4. Content-based Recommender System using</a:t>
            </a:r>
            <a:br>
              <a:rPr lang="en-US" dirty="0"/>
            </a:br>
            <a:r>
              <a:rPr lang="en-US" dirty="0"/>
              <a:t>Course Similarity</a:t>
            </a:r>
            <a:endParaRPr lang="en-PH" dirty="0"/>
          </a:p>
        </p:txBody>
      </p:sp>
      <p:pic>
        <p:nvPicPr>
          <p:cNvPr id="5" name="Picture 4" descr="A screenshot of a computer&#10;&#10;Description automatically generated">
            <a:extLst>
              <a:ext uri="{FF2B5EF4-FFF2-40B4-BE49-F238E27FC236}">
                <a16:creationId xmlns:a16="http://schemas.microsoft.com/office/drawing/2014/main" id="{8A5FB8AF-8E35-B313-3A52-F01F4FE24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18" y="1580738"/>
            <a:ext cx="8545946" cy="4412962"/>
          </a:xfrm>
          <a:prstGeom prst="rect">
            <a:avLst/>
          </a:prstGeom>
        </p:spPr>
      </p:pic>
      <p:sp>
        <p:nvSpPr>
          <p:cNvPr id="7" name="TextBox 6">
            <a:extLst>
              <a:ext uri="{FF2B5EF4-FFF2-40B4-BE49-F238E27FC236}">
                <a16:creationId xmlns:a16="http://schemas.microsoft.com/office/drawing/2014/main" id="{779BD6E5-B3E4-12C8-93B2-1908AADD2198}"/>
              </a:ext>
            </a:extLst>
          </p:cNvPr>
          <p:cNvSpPr txBox="1"/>
          <p:nvPr/>
        </p:nvSpPr>
        <p:spPr>
          <a:xfrm>
            <a:off x="2201333" y="6209976"/>
            <a:ext cx="7112000"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Söhne"/>
              </a:rPr>
              <a:t>D</a:t>
            </a:r>
            <a:r>
              <a:rPr lang="en-US" b="0" i="0" dirty="0">
                <a:effectLst/>
                <a:latin typeface="Söhne"/>
              </a:rPr>
              <a:t>elivers highly relevant and tailored recommendations to users using Course Similarity</a:t>
            </a:r>
            <a:endParaRPr lang="en-PH" dirty="0"/>
          </a:p>
        </p:txBody>
      </p:sp>
    </p:spTree>
    <p:extLst>
      <p:ext uri="{BB962C8B-B14F-4D97-AF65-F5344CB8AC3E}">
        <p14:creationId xmlns:p14="http://schemas.microsoft.com/office/powerpoint/2010/main" val="358552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265D-250E-6546-F6B0-BB64C26BA087}"/>
              </a:ext>
            </a:extLst>
          </p:cNvPr>
          <p:cNvSpPr>
            <a:spLocks noGrp="1"/>
          </p:cNvSpPr>
          <p:nvPr>
            <p:ph type="title"/>
          </p:nvPr>
        </p:nvSpPr>
        <p:spPr/>
        <p:txBody>
          <a:bodyPr/>
          <a:lstStyle/>
          <a:p>
            <a:r>
              <a:rPr lang="en-US" dirty="0"/>
              <a:t>5. Content-based Recommender System using</a:t>
            </a:r>
            <a:br>
              <a:rPr lang="en-US" dirty="0"/>
            </a:br>
            <a:r>
              <a:rPr lang="en-US" dirty="0"/>
              <a:t>User Profile Clustering</a:t>
            </a:r>
            <a:endParaRPr lang="en-PH" dirty="0"/>
          </a:p>
        </p:txBody>
      </p:sp>
      <p:sp>
        <p:nvSpPr>
          <p:cNvPr id="3" name="Content Placeholder 2">
            <a:extLst>
              <a:ext uri="{FF2B5EF4-FFF2-40B4-BE49-F238E27FC236}">
                <a16:creationId xmlns:a16="http://schemas.microsoft.com/office/drawing/2014/main" id="{C27092E2-116F-F697-655B-4E0C52E7FEF4}"/>
              </a:ext>
            </a:extLst>
          </p:cNvPr>
          <p:cNvSpPr>
            <a:spLocks noGrp="1"/>
          </p:cNvSpPr>
          <p:nvPr>
            <p:ph idx="1"/>
          </p:nvPr>
        </p:nvSpPr>
        <p:spPr>
          <a:xfrm>
            <a:off x="838200" y="6156060"/>
            <a:ext cx="10515600" cy="673630"/>
          </a:xfrm>
        </p:spPr>
        <p:txBody>
          <a:bodyPr>
            <a:normAutofit fontScale="62500" lnSpcReduction="20000"/>
          </a:bodyPr>
          <a:lstStyle/>
          <a:p>
            <a:r>
              <a:rPr lang="en-US" b="0" i="0" dirty="0">
                <a:effectLst/>
                <a:latin typeface="Söhne"/>
              </a:rPr>
              <a:t>Discover how our Content-Based Recommender System leverages User Profile Clustering to provide personalized and effective recommendations, tailored to each user's unique preferences and interests.</a:t>
            </a:r>
            <a:endParaRPr lang="en-PH" dirty="0"/>
          </a:p>
        </p:txBody>
      </p:sp>
      <p:pic>
        <p:nvPicPr>
          <p:cNvPr id="7" name="Picture 6" descr="A screenshot of a computer&#10;&#10;Description automatically generated">
            <a:extLst>
              <a:ext uri="{FF2B5EF4-FFF2-40B4-BE49-F238E27FC236}">
                <a16:creationId xmlns:a16="http://schemas.microsoft.com/office/drawing/2014/main" id="{D649CC1E-8415-407A-8267-50FF15F4A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271" y="1625600"/>
            <a:ext cx="8554195" cy="4364228"/>
          </a:xfrm>
          <a:prstGeom prst="rect">
            <a:avLst/>
          </a:prstGeom>
        </p:spPr>
      </p:pic>
    </p:spTree>
    <p:extLst>
      <p:ext uri="{BB962C8B-B14F-4D97-AF65-F5344CB8AC3E}">
        <p14:creationId xmlns:p14="http://schemas.microsoft.com/office/powerpoint/2010/main" val="412507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2EBD-F6D7-DEA5-553F-79936CBE38AF}"/>
              </a:ext>
            </a:extLst>
          </p:cNvPr>
          <p:cNvSpPr>
            <a:spLocks noGrp="1"/>
          </p:cNvSpPr>
          <p:nvPr>
            <p:ph type="title"/>
          </p:nvPr>
        </p:nvSpPr>
        <p:spPr/>
        <p:txBody>
          <a:bodyPr/>
          <a:lstStyle/>
          <a:p>
            <a:r>
              <a:rPr lang="en-US" dirty="0"/>
              <a:t>6. Content-based Recommender System using</a:t>
            </a:r>
            <a:br>
              <a:rPr lang="en-US" dirty="0"/>
            </a:br>
            <a:r>
              <a:rPr lang="en-US" dirty="0"/>
              <a:t>KNN-based Collaborative Filtering</a:t>
            </a:r>
            <a:endParaRPr lang="en-PH" dirty="0"/>
          </a:p>
        </p:txBody>
      </p:sp>
      <p:sp>
        <p:nvSpPr>
          <p:cNvPr id="3" name="Content Placeholder 2">
            <a:extLst>
              <a:ext uri="{FF2B5EF4-FFF2-40B4-BE49-F238E27FC236}">
                <a16:creationId xmlns:a16="http://schemas.microsoft.com/office/drawing/2014/main" id="{D15B14A4-DE5E-0E33-F420-18338CBE02A0}"/>
              </a:ext>
            </a:extLst>
          </p:cNvPr>
          <p:cNvSpPr>
            <a:spLocks noGrp="1"/>
          </p:cNvSpPr>
          <p:nvPr>
            <p:ph idx="1"/>
          </p:nvPr>
        </p:nvSpPr>
        <p:spPr>
          <a:xfrm>
            <a:off x="838200" y="6047845"/>
            <a:ext cx="10515600" cy="445030"/>
          </a:xfrm>
        </p:spPr>
        <p:txBody>
          <a:bodyPr>
            <a:normAutofit fontScale="47500" lnSpcReduction="20000"/>
          </a:bodyPr>
          <a:lstStyle/>
          <a:p>
            <a:r>
              <a:rPr lang="en-US" b="0" i="0" dirty="0">
                <a:effectLst/>
                <a:latin typeface="Söhne"/>
              </a:rPr>
              <a:t>Explore how our Content-Based Recommender System harnesses the power of K-Nearest Neighbors (KNN)-Based Collaborative Filtering to enhance the precision and relevance of recommendations, ensuring users discover content that truly matches their tastes and preferences.</a:t>
            </a:r>
            <a:endParaRPr lang="en-PH" dirty="0"/>
          </a:p>
        </p:txBody>
      </p:sp>
      <p:pic>
        <p:nvPicPr>
          <p:cNvPr id="9" name="Picture 8" descr="A screenshot of a computer&#10;&#10;Description automatically generated">
            <a:extLst>
              <a:ext uri="{FF2B5EF4-FFF2-40B4-BE49-F238E27FC236}">
                <a16:creationId xmlns:a16="http://schemas.microsoft.com/office/drawing/2014/main" id="{8935DF9F-2200-2152-5E69-878D80096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1510766"/>
            <a:ext cx="8822267" cy="4385980"/>
          </a:xfrm>
          <a:prstGeom prst="rect">
            <a:avLst/>
          </a:prstGeom>
        </p:spPr>
      </p:pic>
    </p:spTree>
    <p:extLst>
      <p:ext uri="{BB962C8B-B14F-4D97-AF65-F5344CB8AC3E}">
        <p14:creationId xmlns:p14="http://schemas.microsoft.com/office/powerpoint/2010/main" val="254639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A8DE-7772-7AB5-FFF5-E33400170EFE}"/>
              </a:ext>
            </a:extLst>
          </p:cNvPr>
          <p:cNvSpPr>
            <a:spLocks noGrp="1"/>
          </p:cNvSpPr>
          <p:nvPr>
            <p:ph type="title"/>
          </p:nvPr>
        </p:nvSpPr>
        <p:spPr/>
        <p:txBody>
          <a:bodyPr/>
          <a:lstStyle/>
          <a:p>
            <a:r>
              <a:rPr lang="en-US" dirty="0"/>
              <a:t>7. Content-based Recommender System using</a:t>
            </a:r>
            <a:br>
              <a:rPr lang="en-US" dirty="0"/>
            </a:br>
            <a:r>
              <a:rPr lang="en-US" dirty="0"/>
              <a:t>NMF Filtering</a:t>
            </a:r>
            <a:endParaRPr lang="en-PH" dirty="0"/>
          </a:p>
        </p:txBody>
      </p:sp>
      <p:sp>
        <p:nvSpPr>
          <p:cNvPr id="3" name="Content Placeholder 2">
            <a:extLst>
              <a:ext uri="{FF2B5EF4-FFF2-40B4-BE49-F238E27FC236}">
                <a16:creationId xmlns:a16="http://schemas.microsoft.com/office/drawing/2014/main" id="{6A0BCFEA-8487-A74C-42BE-8D8D5A9A38D5}"/>
              </a:ext>
            </a:extLst>
          </p:cNvPr>
          <p:cNvSpPr>
            <a:spLocks noGrp="1"/>
          </p:cNvSpPr>
          <p:nvPr>
            <p:ph idx="1"/>
          </p:nvPr>
        </p:nvSpPr>
        <p:spPr>
          <a:xfrm>
            <a:off x="838200" y="6111604"/>
            <a:ext cx="10642600" cy="593996"/>
          </a:xfrm>
        </p:spPr>
        <p:txBody>
          <a:bodyPr>
            <a:normAutofit fontScale="55000" lnSpcReduction="20000"/>
          </a:bodyPr>
          <a:lstStyle/>
          <a:p>
            <a:r>
              <a:rPr lang="en-US" b="0" i="0" dirty="0">
                <a:effectLst/>
                <a:latin typeface="Söhne"/>
              </a:rPr>
              <a:t>Discover how our Content-Based Recommender System leverages Non-Negative Matrix Factorization (NMF) Filtering to refine recommendations, providing users with personalized content tailored to their unique interests and preferences. Explore the innovative approach that makes content discovery more accurate and engaging.</a:t>
            </a:r>
            <a:endParaRPr lang="en-PH" dirty="0"/>
          </a:p>
        </p:txBody>
      </p:sp>
      <p:pic>
        <p:nvPicPr>
          <p:cNvPr id="5" name="Picture 4" descr="A screenshot of a computer&#10;&#10;Description automatically generated">
            <a:extLst>
              <a:ext uri="{FF2B5EF4-FFF2-40B4-BE49-F238E27FC236}">
                <a16:creationId xmlns:a16="http://schemas.microsoft.com/office/drawing/2014/main" id="{21173A93-193D-BFBE-8207-C1C47C0BD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68" y="1622954"/>
            <a:ext cx="8636000" cy="4420916"/>
          </a:xfrm>
          <a:prstGeom prst="rect">
            <a:avLst/>
          </a:prstGeom>
        </p:spPr>
      </p:pic>
    </p:spTree>
    <p:extLst>
      <p:ext uri="{BB962C8B-B14F-4D97-AF65-F5344CB8AC3E}">
        <p14:creationId xmlns:p14="http://schemas.microsoft.com/office/powerpoint/2010/main" val="3529658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909</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Course Recommender System</vt:lpstr>
      <vt:lpstr>1. Introduction</vt:lpstr>
      <vt:lpstr>2. Completed the EDA of all Datasets</vt:lpstr>
      <vt:lpstr>Course Recommender System using Streamlit (Source Code)</vt:lpstr>
      <vt:lpstr>3. Content-based Recommender System using  User Profile and Course Genre</vt:lpstr>
      <vt:lpstr>4. Content-based Recommender System using Course Similarity</vt:lpstr>
      <vt:lpstr>5. Content-based Recommender System using User Profile Clustering</vt:lpstr>
      <vt:lpstr>6. Content-based Recommender System using KNN-based Collaborative Filtering</vt:lpstr>
      <vt:lpstr>7. Content-based Recommender System using NMF Filtering</vt:lpstr>
      <vt:lpstr>8. Content-based Recommender System using Neural Network Embedding</vt:lpstr>
      <vt:lpstr>9. Performance of the Collaborative Filtering Systems (KNN-based. NMF-based, Neural Network)</vt:lpstr>
      <vt:lpstr>10.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Recommender System</dc:title>
  <dc:creator>Evans Sansolis</dc:creator>
  <cp:lastModifiedBy>Evans Sansolis</cp:lastModifiedBy>
  <cp:revision>1</cp:revision>
  <dcterms:created xsi:type="dcterms:W3CDTF">2023-09-07T20:42:55Z</dcterms:created>
  <dcterms:modified xsi:type="dcterms:W3CDTF">2023-09-07T22:41:17Z</dcterms:modified>
</cp:coreProperties>
</file>