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03" r:id="rId2"/>
    <p:sldId id="403" r:id="rId3"/>
    <p:sldId id="399" r:id="rId4"/>
    <p:sldId id="398" r:id="rId5"/>
    <p:sldId id="343" r:id="rId6"/>
    <p:sldId id="401" r:id="rId7"/>
    <p:sldId id="358" r:id="rId8"/>
    <p:sldId id="344" r:id="rId9"/>
    <p:sldId id="350" r:id="rId10"/>
    <p:sldId id="390" r:id="rId11"/>
    <p:sldId id="349" r:id="rId12"/>
    <p:sldId id="359" r:id="rId13"/>
    <p:sldId id="360" r:id="rId14"/>
    <p:sldId id="304" r:id="rId15"/>
    <p:sldId id="338" r:id="rId16"/>
    <p:sldId id="396" r:id="rId17"/>
    <p:sldId id="361" r:id="rId18"/>
    <p:sldId id="313" r:id="rId19"/>
    <p:sldId id="287" r:id="rId20"/>
    <p:sldId id="364" r:id="rId21"/>
    <p:sldId id="394" r:id="rId22"/>
    <p:sldId id="391" r:id="rId23"/>
    <p:sldId id="365" r:id="rId24"/>
    <p:sldId id="264" r:id="rId25"/>
    <p:sldId id="392" r:id="rId26"/>
    <p:sldId id="373" r:id="rId27"/>
    <p:sldId id="368" r:id="rId28"/>
    <p:sldId id="366" r:id="rId29"/>
    <p:sldId id="367" r:id="rId30"/>
    <p:sldId id="393" r:id="rId31"/>
    <p:sldId id="369" r:id="rId32"/>
    <p:sldId id="333" r:id="rId33"/>
    <p:sldId id="336" r:id="rId34"/>
    <p:sldId id="388" r:id="rId35"/>
    <p:sldId id="296" r:id="rId36"/>
    <p:sldId id="335" r:id="rId37"/>
    <p:sldId id="386" r:id="rId38"/>
    <p:sldId id="387" r:id="rId39"/>
    <p:sldId id="370" r:id="rId40"/>
    <p:sldId id="356" r:id="rId41"/>
    <p:sldId id="376" r:id="rId42"/>
    <p:sldId id="371" r:id="rId43"/>
    <p:sldId id="402" r:id="rId44"/>
    <p:sldId id="374" r:id="rId45"/>
    <p:sldId id="377" r:id="rId46"/>
    <p:sldId id="380" r:id="rId47"/>
    <p:sldId id="397" r:id="rId48"/>
    <p:sldId id="375" r:id="rId49"/>
    <p:sldId id="378" r:id="rId50"/>
    <p:sldId id="383" r:id="rId51"/>
    <p:sldId id="321" r:id="rId52"/>
    <p:sldId id="389" r:id="rId53"/>
    <p:sldId id="379"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一帆 戴" initials="一帆" lastIdx="1" clrIdx="0">
    <p:extLst>
      <p:ext uri="{19B8F6BF-5375-455C-9EA6-DF929625EA0E}">
        <p15:presenceInfo xmlns:p15="http://schemas.microsoft.com/office/powerpoint/2012/main" userId="4fee378424d763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8827"/>
    <a:srgbClr val="BFBFBF"/>
    <a:srgbClr val="00BFC4"/>
    <a:srgbClr val="F8766D"/>
    <a:srgbClr val="4472C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79786" autoAdjust="0"/>
  </p:normalViewPr>
  <p:slideViewPr>
    <p:cSldViewPr snapToGrid="0">
      <p:cViewPr varScale="1">
        <p:scale>
          <a:sx n="53" d="100"/>
          <a:sy n="53"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B30A1-2E14-4BB5-9204-78159D28D4D6}" type="datetimeFigureOut">
              <a:rPr lang="zh-CN" altLang="en-US" smtClean="0"/>
              <a:t>2020/6/18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3A9E3-5B5D-406F-958D-85F209AB5918}" type="slidenum">
              <a:rPr lang="zh-CN" altLang="en-US" smtClean="0"/>
              <a:t>‹#›</a:t>
            </a:fld>
            <a:endParaRPr lang="zh-CN" altLang="en-US"/>
          </a:p>
        </p:txBody>
      </p:sp>
    </p:spTree>
    <p:extLst>
      <p:ext uri="{BB962C8B-B14F-4D97-AF65-F5344CB8AC3E}">
        <p14:creationId xmlns:p14="http://schemas.microsoft.com/office/powerpoint/2010/main" val="395088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ltLang="zh-CN" dirty="0"/>
              <a:t>Open chromatin ( ATAC-seq peaks, </a:t>
            </a:r>
            <a:r>
              <a:rPr lang="en-US" altLang="zh-CN" dirty="0" err="1"/>
              <a:t>DNAse</a:t>
            </a:r>
            <a:r>
              <a:rPr lang="en-US" altLang="zh-CN" dirty="0"/>
              <a:t>-seq peaks) </a:t>
            </a:r>
          </a:p>
          <a:p>
            <a:pPr marL="342900" indent="-342900">
              <a:buAutoNum type="arabicPeriod"/>
            </a:pPr>
            <a:r>
              <a:rPr lang="en-US" altLang="zh-CN" dirty="0"/>
              <a:t>Binding sites with Transcription Factors (TFs)</a:t>
            </a:r>
          </a:p>
          <a:p>
            <a:pPr marL="342900" indent="-342900">
              <a:buAutoNum type="arabicPeriod"/>
            </a:pPr>
            <a:r>
              <a:rPr lang="en-US" altLang="zh-CN" dirty="0"/>
              <a:t>High H3K4me1-to-H3K4me3 ratio</a:t>
            </a:r>
          </a:p>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2</a:t>
            </a:fld>
            <a:endParaRPr lang="zh-CN" altLang="en-US"/>
          </a:p>
        </p:txBody>
      </p:sp>
    </p:spTree>
    <p:extLst>
      <p:ext uri="{BB962C8B-B14F-4D97-AF65-F5344CB8AC3E}">
        <p14:creationId xmlns:p14="http://schemas.microsoft.com/office/powerpoint/2010/main" val="210067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19</a:t>
            </a:fld>
            <a:endParaRPr lang="zh-CN" altLang="en-US"/>
          </a:p>
        </p:txBody>
      </p:sp>
    </p:spTree>
    <p:extLst>
      <p:ext uri="{BB962C8B-B14F-4D97-AF65-F5344CB8AC3E}">
        <p14:creationId xmlns:p14="http://schemas.microsoft.com/office/powerpoint/2010/main" val="498260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1271 total pairs TSSs</a:t>
            </a:r>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29</a:t>
            </a:fld>
            <a:endParaRPr lang="zh-CN" altLang="en-US"/>
          </a:p>
        </p:txBody>
      </p:sp>
    </p:spTree>
    <p:extLst>
      <p:ext uri="{BB962C8B-B14F-4D97-AF65-F5344CB8AC3E}">
        <p14:creationId xmlns:p14="http://schemas.microsoft.com/office/powerpoint/2010/main" val="4211748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ltLang="zh-CN" sz="1200" dirty="0"/>
              <a:t>where:</a:t>
            </a:r>
          </a:p>
          <a:p>
            <a:r>
              <a:rPr lang="pt-BR" altLang="zh-CN" sz="1200" b="1" dirty="0">
                <a:latin typeface="+mn-lt"/>
                <a:ea typeface="+mn-ea"/>
                <a:cs typeface="+mn-cs"/>
              </a:rPr>
              <a:t>ContextSumBias_dowstream_ij  </a:t>
            </a:r>
            <a:r>
              <a:rPr lang="pt-BR" altLang="zh-CN" sz="1200" dirty="0"/>
              <a:t>= (TPM_dn+TPM_dp)/(TPM_dn+TPM_dp+TPM_un+TPM_up) for each enhancer i, cell j</a:t>
            </a:r>
          </a:p>
          <a:p>
            <a:pPr marL="0" marR="0" lvl="0" indent="0" algn="l" defTabSz="914400" rtl="0" eaLnBrk="1" fontAlgn="auto" latinLnBrk="0" hangingPunct="1">
              <a:lnSpc>
                <a:spcPct val="100000"/>
              </a:lnSpc>
              <a:spcBef>
                <a:spcPts val="0"/>
              </a:spcBef>
              <a:spcAft>
                <a:spcPts val="0"/>
              </a:spcAft>
              <a:buClrTx/>
              <a:buSzTx/>
              <a:buFontTx/>
              <a:buNone/>
              <a:tabLst/>
              <a:defRPr/>
            </a:pPr>
            <a:r>
              <a:rPr lang="pt-BR" altLang="zh-CN" sz="1200" b="1" dirty="0">
                <a:latin typeface="+mn-lt"/>
                <a:ea typeface="+mn-ea"/>
                <a:cs typeface="+mn-cs"/>
              </a:rPr>
              <a:t>ContextSumBias_plus_ij </a:t>
            </a:r>
            <a:r>
              <a:rPr lang="pt-BR" altLang="zh-CN" sz="1200" dirty="0"/>
              <a:t>= (TPM_up+TPM_dp)/(TPM_dn+TPM_dp+TPM_un+TPM_up) for each enhancer i, cell j</a:t>
            </a:r>
          </a:p>
          <a:p>
            <a:pPr marL="0" marR="0" lvl="0" indent="0" algn="l" defTabSz="914400" rtl="0" eaLnBrk="1" fontAlgn="auto" latinLnBrk="0" hangingPunct="1">
              <a:lnSpc>
                <a:spcPct val="100000"/>
              </a:lnSpc>
              <a:spcBef>
                <a:spcPts val="0"/>
              </a:spcBef>
              <a:spcAft>
                <a:spcPts val="0"/>
              </a:spcAft>
              <a:buClrTx/>
              <a:buSzTx/>
              <a:buFontTx/>
              <a:buNone/>
              <a:tabLst/>
              <a:defRPr/>
            </a:pPr>
            <a:r>
              <a:rPr lang="pt-BR" altLang="zh-CN" sz="1200" b="1" dirty="0">
                <a:latin typeface="+mn-lt"/>
                <a:ea typeface="+mn-ea"/>
                <a:cs typeface="+mn-cs"/>
              </a:rPr>
              <a:t>ContextNumBias_downstream_ij </a:t>
            </a:r>
            <a:r>
              <a:rPr lang="pt-BR" altLang="zh-CN" sz="1200" dirty="0"/>
              <a:t>= (nPos_dn+nPos_dp)/(nPos_dn+nPos_dp+nPos_un+nPos_up) for each enhancer i, cell j</a:t>
            </a:r>
            <a:r>
              <a:rPr lang="pt-BR" altLang="zh-CN" sz="1200" b="1" dirty="0">
                <a:latin typeface="+mn-lt"/>
                <a:ea typeface="+mn-ea"/>
                <a:cs typeface="+mn-cs"/>
              </a:rPr>
              <a:t>		</a:t>
            </a:r>
          </a:p>
          <a:p>
            <a:r>
              <a:rPr lang="pt-BR" altLang="zh-CN" sz="1200" b="1" dirty="0">
                <a:latin typeface="+mn-lt"/>
                <a:ea typeface="+mn-ea"/>
                <a:cs typeface="+mn-cs"/>
              </a:rPr>
              <a:t>ContextNumBias_plus_ij </a:t>
            </a:r>
            <a:r>
              <a:rPr lang="pt-BR" altLang="zh-CN" sz="1200" dirty="0"/>
              <a:t>= (nPos_up+nPos_dp)/(nPos_dn+nPos_dp+nPos_un+nPos_up) for each enhancer i, cell j</a:t>
            </a:r>
          </a:p>
          <a:p>
            <a:endParaRPr lang="pt-BR" altLang="zh-CN" sz="1200" dirty="0"/>
          </a:p>
          <a:p>
            <a:r>
              <a:rPr lang="pt-BR" altLang="zh-CN" sz="1200" dirty="0"/>
              <a:t>Active_ij = whether enhancer i is active (TPM&gt;0) in cell j </a:t>
            </a:r>
          </a:p>
          <a:p>
            <a:r>
              <a:rPr lang="pt-BR" altLang="zh-CN" sz="1200" dirty="0"/>
              <a:t>TxType_i = whether enhancer i is located at intron or intergenic region</a:t>
            </a:r>
          </a:p>
          <a:p>
            <a:r>
              <a:rPr lang="pt-BR" altLang="zh-CN" sz="1200" dirty="0"/>
              <a:t>eid_i = enhancer id </a:t>
            </a:r>
          </a:p>
          <a:p>
            <a:endParaRPr lang="pt-BR" altLang="zh-CN" sz="1200" dirty="0"/>
          </a:p>
          <a:p>
            <a:r>
              <a:rPr lang="pt-BR" altLang="zh-CN" sz="1200" dirty="0"/>
              <a:t>M_ij = log(plus_counts_ij+1)-log(minus_counts_ij+1) for each enhancer i, cell j</a:t>
            </a:r>
          </a:p>
          <a:p>
            <a:r>
              <a:rPr lang="pt-BR" altLang="zh-CN" sz="1200" dirty="0"/>
              <a:t>A_ij = log(plus_counts_ij+1)+log(minus_counts_ij+1) for each enhancer i, cell j</a:t>
            </a:r>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35</a:t>
            </a:fld>
            <a:endParaRPr lang="zh-CN" altLang="en-US"/>
          </a:p>
        </p:txBody>
      </p:sp>
    </p:spTree>
    <p:extLst>
      <p:ext uri="{BB962C8B-B14F-4D97-AF65-F5344CB8AC3E}">
        <p14:creationId xmlns:p14="http://schemas.microsoft.com/office/powerpoint/2010/main" val="234119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blue</a:t>
            </a:r>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36</a:t>
            </a:fld>
            <a:endParaRPr lang="zh-CN" altLang="en-US"/>
          </a:p>
        </p:txBody>
      </p:sp>
    </p:spTree>
    <p:extLst>
      <p:ext uri="{BB962C8B-B14F-4D97-AF65-F5344CB8AC3E}">
        <p14:creationId xmlns:p14="http://schemas.microsoft.com/office/powerpoint/2010/main" val="3744739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Template switching is the ability of the MMLV reverse transcriptase to introduce a few untemplated nucleotides, predominantly 2-5 cytosines, when it reaches the 5´-end of the RNA template, corresponding to the 3´-end of the newly synthesized cDNA strand. These extra nucleotides work as a docking site for a helper oligonucleotide (“Template Switching Oligonucleotide,” or TSO) that carries 3 </a:t>
            </a:r>
            <a:r>
              <a:rPr lang="en-US" altLang="zh-CN" sz="1200" b="0" i="0" kern="1200" dirty="0" err="1">
                <a:solidFill>
                  <a:schemeClr val="tx1"/>
                </a:solidFill>
                <a:effectLst/>
                <a:latin typeface="+mn-lt"/>
                <a:ea typeface="+mn-ea"/>
                <a:cs typeface="+mn-cs"/>
              </a:rPr>
              <a:t>riboguanosines</a:t>
            </a:r>
            <a:r>
              <a:rPr lang="en-US" altLang="zh-CN" sz="1200" b="0" i="0" kern="1200" dirty="0">
                <a:solidFill>
                  <a:schemeClr val="tx1"/>
                </a:solidFill>
                <a:effectLst/>
                <a:latin typeface="+mn-lt"/>
                <a:ea typeface="+mn-ea"/>
                <a:cs typeface="+mn-cs"/>
              </a:rPr>
              <a:t> at its 3´-end. The reverse transcriptase is then able to “switch template” (from mRNA to the DNA of the TSO) and synthesize a cDNA strand using the helper oligonucleotide as template. Thus, TS makes possible the introduction of an arbitrary sequence at the end of the transcript and, along with the known sequence located at the 5´-end of the oligo-dT primer, allows the efficient amplification of all the transcripts in a cell. Because the sequence on both sides of each cDNA is the same the PCR can be carried out with just one primer, thus exploiting the PCR suppression effect</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5´- and 3´-terminal fragments recovered by using streptavidin magnetic beads (the TSO and the oligo-dT were both biotinylated),</a:t>
            </a:r>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49</a:t>
            </a:fld>
            <a:endParaRPr lang="zh-CN" altLang="en-US"/>
          </a:p>
        </p:txBody>
      </p:sp>
    </p:spTree>
    <p:extLst>
      <p:ext uri="{BB962C8B-B14F-4D97-AF65-F5344CB8AC3E}">
        <p14:creationId xmlns:p14="http://schemas.microsoft.com/office/powerpoint/2010/main" val="938105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ltLang="zh-CN" sz="1200" dirty="0"/>
              <a:t>where:</a:t>
            </a:r>
          </a:p>
          <a:p>
            <a:r>
              <a:rPr lang="pt-BR" altLang="zh-CN" sz="1200" b="1" dirty="0">
                <a:latin typeface="+mn-lt"/>
                <a:ea typeface="+mn-ea"/>
                <a:cs typeface="+mn-cs"/>
              </a:rPr>
              <a:t>ContextSumBias_dowstream_ij  </a:t>
            </a:r>
            <a:r>
              <a:rPr lang="pt-BR" altLang="zh-CN" sz="1200" dirty="0"/>
              <a:t>= (TPM_dn+TPM_dp)/(TPM_dn+TPM_dp+TPM_un+TPM_up) for each enhancer i, cell j</a:t>
            </a:r>
          </a:p>
          <a:p>
            <a:pPr marL="0" marR="0" lvl="0" indent="0" algn="l" defTabSz="914400" rtl="0" eaLnBrk="1" fontAlgn="auto" latinLnBrk="0" hangingPunct="1">
              <a:lnSpc>
                <a:spcPct val="100000"/>
              </a:lnSpc>
              <a:spcBef>
                <a:spcPts val="0"/>
              </a:spcBef>
              <a:spcAft>
                <a:spcPts val="0"/>
              </a:spcAft>
              <a:buClrTx/>
              <a:buSzTx/>
              <a:buFontTx/>
              <a:buNone/>
              <a:tabLst/>
              <a:defRPr/>
            </a:pPr>
            <a:r>
              <a:rPr lang="pt-BR" altLang="zh-CN" sz="1200" b="1" dirty="0">
                <a:latin typeface="+mn-lt"/>
                <a:ea typeface="+mn-ea"/>
                <a:cs typeface="+mn-cs"/>
              </a:rPr>
              <a:t>ContextSumBias_plus_ij </a:t>
            </a:r>
            <a:r>
              <a:rPr lang="pt-BR" altLang="zh-CN" sz="1200" dirty="0"/>
              <a:t>= (TPM_up+TPM_dp)/(TPM_dn+TPM_dp+TPM_un+TPM_up) for each enhancer i, cell j</a:t>
            </a:r>
          </a:p>
          <a:p>
            <a:pPr marL="0" marR="0" lvl="0" indent="0" algn="l" defTabSz="914400" rtl="0" eaLnBrk="1" fontAlgn="auto" latinLnBrk="0" hangingPunct="1">
              <a:lnSpc>
                <a:spcPct val="100000"/>
              </a:lnSpc>
              <a:spcBef>
                <a:spcPts val="0"/>
              </a:spcBef>
              <a:spcAft>
                <a:spcPts val="0"/>
              </a:spcAft>
              <a:buClrTx/>
              <a:buSzTx/>
              <a:buFontTx/>
              <a:buNone/>
              <a:tabLst/>
              <a:defRPr/>
            </a:pPr>
            <a:r>
              <a:rPr lang="pt-BR" altLang="zh-CN" sz="1200" b="1" dirty="0">
                <a:latin typeface="+mn-lt"/>
                <a:ea typeface="+mn-ea"/>
                <a:cs typeface="+mn-cs"/>
              </a:rPr>
              <a:t>ContextNumBias_downstream_ij </a:t>
            </a:r>
            <a:r>
              <a:rPr lang="pt-BR" altLang="zh-CN" sz="1200" dirty="0"/>
              <a:t>= (nPos_dn+nPos_dp)/(nPos_dn+nPos_dp+nPos_un+nPos_up) for each enhancer i, cell j</a:t>
            </a:r>
            <a:r>
              <a:rPr lang="pt-BR" altLang="zh-CN" sz="1200" b="1" dirty="0">
                <a:latin typeface="+mn-lt"/>
                <a:ea typeface="+mn-ea"/>
                <a:cs typeface="+mn-cs"/>
              </a:rPr>
              <a:t>		</a:t>
            </a:r>
          </a:p>
          <a:p>
            <a:r>
              <a:rPr lang="pt-BR" altLang="zh-CN" sz="1200" b="1" dirty="0">
                <a:latin typeface="+mn-lt"/>
                <a:ea typeface="+mn-ea"/>
                <a:cs typeface="+mn-cs"/>
              </a:rPr>
              <a:t>ContextNumBias_plus_ij </a:t>
            </a:r>
            <a:r>
              <a:rPr lang="pt-BR" altLang="zh-CN" sz="1200" dirty="0"/>
              <a:t>= (nPos_up+nPos_dp)/(nPos_dn+nPos_dp+nPos_un+nPos_up) for each enhancer i, cell j</a:t>
            </a:r>
          </a:p>
          <a:p>
            <a:endParaRPr lang="pt-BR" altLang="zh-CN" sz="1200" dirty="0"/>
          </a:p>
          <a:p>
            <a:r>
              <a:rPr lang="pt-BR" altLang="zh-CN" sz="1200" dirty="0"/>
              <a:t>Active_ij = whether enhancer i is active (TPM&gt;0) in cell j </a:t>
            </a:r>
          </a:p>
          <a:p>
            <a:r>
              <a:rPr lang="pt-BR" altLang="zh-CN" sz="1200" dirty="0"/>
              <a:t>TxType_i = whether enhancer i is located at intron or intergenic region</a:t>
            </a:r>
          </a:p>
          <a:p>
            <a:r>
              <a:rPr lang="pt-BR" altLang="zh-CN" sz="1200" dirty="0"/>
              <a:t>eid_i = enhancer id </a:t>
            </a:r>
          </a:p>
          <a:p>
            <a:endParaRPr lang="pt-BR" altLang="zh-CN" sz="1200" dirty="0"/>
          </a:p>
          <a:p>
            <a:r>
              <a:rPr lang="pt-BR" altLang="zh-CN" sz="1200" dirty="0"/>
              <a:t>M_ij = log(plus_counts_ij+1)-log(minus_counts_ij+1) for each enhancer i, cell j</a:t>
            </a:r>
          </a:p>
          <a:p>
            <a:r>
              <a:rPr lang="pt-BR" altLang="zh-CN" sz="1200" dirty="0"/>
              <a:t>A_ij = log(plus_counts_ij+1)+log(minus_counts_ij+1) for each enhancer i, cell j</a:t>
            </a:r>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52</a:t>
            </a:fld>
            <a:endParaRPr lang="zh-CN" altLang="en-US"/>
          </a:p>
        </p:txBody>
      </p:sp>
    </p:spTree>
    <p:extLst>
      <p:ext uri="{BB962C8B-B14F-4D97-AF65-F5344CB8AC3E}">
        <p14:creationId xmlns:p14="http://schemas.microsoft.com/office/powerpoint/2010/main" val="366055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3</a:t>
            </a:fld>
            <a:endParaRPr lang="zh-CN" altLang="en-US"/>
          </a:p>
        </p:txBody>
      </p:sp>
    </p:spTree>
    <p:extLst>
      <p:ext uri="{BB962C8B-B14F-4D97-AF65-F5344CB8AC3E}">
        <p14:creationId xmlns:p14="http://schemas.microsoft.com/office/powerpoint/2010/main" val="186353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altLang="zh-CN" sz="2400" dirty="0"/>
              <a:t>Transcriptional by-product</a:t>
            </a:r>
          </a:p>
          <a:p>
            <a:pPr marL="457200" indent="-457200">
              <a:buAutoNum type="arabicPeriod"/>
            </a:pPr>
            <a:r>
              <a:rPr lang="en-US" altLang="zh-CN" sz="2400" dirty="0"/>
              <a:t>Transcription of </a:t>
            </a:r>
            <a:r>
              <a:rPr lang="en-US" altLang="zh-CN" sz="2400" dirty="0" err="1"/>
              <a:t>eRNA</a:t>
            </a:r>
            <a:r>
              <a:rPr lang="en-US" altLang="zh-CN" sz="2400" dirty="0"/>
              <a:t> is important</a:t>
            </a:r>
          </a:p>
          <a:p>
            <a:pPr marL="914400" lvl="1" indent="-457200">
              <a:buAutoNum type="arabicPeriod"/>
            </a:pPr>
            <a:r>
              <a:rPr lang="en-US" altLang="zh-CN" sz="2400" dirty="0"/>
              <a:t>Initiation or stabilization of enhancer-promoter interaction</a:t>
            </a:r>
          </a:p>
          <a:p>
            <a:pPr marL="914400" lvl="1" indent="-457200">
              <a:buAutoNum type="arabicPeriod"/>
            </a:pPr>
            <a:r>
              <a:rPr lang="en-US" altLang="zh-CN" sz="2400" dirty="0"/>
              <a:t>Recruitment of Pol II through phase separation</a:t>
            </a:r>
          </a:p>
          <a:p>
            <a:pPr marL="914400" lvl="1" indent="-457200">
              <a:buAutoNum type="arabicPeriod"/>
            </a:pPr>
            <a:r>
              <a:rPr lang="en-US" altLang="zh-CN" sz="2400" dirty="0"/>
              <a:t>Facilitate elongation by interacting with NELF</a:t>
            </a:r>
          </a:p>
          <a:p>
            <a:pPr marL="457200" indent="-457200">
              <a:buAutoNum type="arabicPeriod"/>
            </a:pPr>
            <a:r>
              <a:rPr lang="en-US" altLang="zh-CN" sz="2400" dirty="0" err="1"/>
              <a:t>eRNAs</a:t>
            </a:r>
            <a:r>
              <a:rPr lang="en-US" altLang="zh-CN" sz="2400" dirty="0"/>
              <a:t> themselves have specific function</a:t>
            </a:r>
          </a:p>
          <a:p>
            <a:pPr marL="914400" lvl="1" indent="-457200">
              <a:buAutoNum type="arabicPeriod"/>
            </a:pPr>
            <a:r>
              <a:rPr lang="en-US" altLang="zh-CN" sz="2400" dirty="0" err="1"/>
              <a:t>eRNA</a:t>
            </a:r>
            <a:r>
              <a:rPr lang="en-US" altLang="zh-CN" sz="2400" dirty="0"/>
              <a:t>	interacts with specific region on genome</a:t>
            </a:r>
          </a:p>
          <a:p>
            <a:pPr marL="914400" lvl="1" indent="-457200">
              <a:buAutoNum type="arabicPeriod"/>
            </a:pPr>
            <a:r>
              <a:rPr lang="en-US" altLang="zh-CN" sz="2400" dirty="0" err="1"/>
              <a:t>eRNA</a:t>
            </a:r>
            <a:r>
              <a:rPr lang="en-US" altLang="zh-CN" sz="2400" dirty="0"/>
              <a:t> interacts with specific proteins</a:t>
            </a:r>
          </a:p>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5</a:t>
            </a:fld>
            <a:endParaRPr lang="zh-CN" altLang="en-US"/>
          </a:p>
        </p:txBody>
      </p:sp>
    </p:spTree>
    <p:extLst>
      <p:ext uri="{BB962C8B-B14F-4D97-AF65-F5344CB8AC3E}">
        <p14:creationId xmlns:p14="http://schemas.microsoft.com/office/powerpoint/2010/main" val="83064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6</a:t>
            </a:fld>
            <a:endParaRPr lang="zh-CN" altLang="en-US"/>
          </a:p>
        </p:txBody>
      </p:sp>
    </p:spTree>
    <p:extLst>
      <p:ext uri="{BB962C8B-B14F-4D97-AF65-F5344CB8AC3E}">
        <p14:creationId xmlns:p14="http://schemas.microsoft.com/office/powerpoint/2010/main" val="83064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no-amplification </a:t>
            </a:r>
          </a:p>
          <a:p>
            <a:r>
              <a:rPr lang="en-US" altLang="zh-CN" dirty="0"/>
              <a:t>non-tagging CAGE libraries</a:t>
            </a:r>
          </a:p>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9</a:t>
            </a:fld>
            <a:endParaRPr lang="zh-CN" altLang="en-US"/>
          </a:p>
        </p:txBody>
      </p:sp>
    </p:spTree>
    <p:extLst>
      <p:ext uri="{BB962C8B-B14F-4D97-AF65-F5344CB8AC3E}">
        <p14:creationId xmlns:p14="http://schemas.microsoft.com/office/powerpoint/2010/main" val="3000536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Template switching is the ability of the MMLV reverse transcriptase to introduce a few untemplated nucleotides, predominantly 2-5 cytosines, when it reaches the 5´-end of the RNA template, corresponding to the 3´-end of the newly synthesized cDNA strand. These extra nucleotides work as a docking site for a helper oligonucleotide (“Template Switching Oligonucleotide,” or TSO) that carries 3 </a:t>
            </a:r>
            <a:r>
              <a:rPr lang="en-US" altLang="zh-CN" sz="1200" b="0" i="0" kern="1200" dirty="0" err="1">
                <a:solidFill>
                  <a:schemeClr val="tx1"/>
                </a:solidFill>
                <a:effectLst/>
                <a:latin typeface="+mn-lt"/>
                <a:ea typeface="+mn-ea"/>
                <a:cs typeface="+mn-cs"/>
              </a:rPr>
              <a:t>riboguanosines</a:t>
            </a:r>
            <a:r>
              <a:rPr lang="en-US" altLang="zh-CN" sz="1200" b="0" i="0" kern="1200" dirty="0">
                <a:solidFill>
                  <a:schemeClr val="tx1"/>
                </a:solidFill>
                <a:effectLst/>
                <a:latin typeface="+mn-lt"/>
                <a:ea typeface="+mn-ea"/>
                <a:cs typeface="+mn-cs"/>
              </a:rPr>
              <a:t> at its 3´-end. The reverse transcriptase is then able to “switch template” (from mRNA to the DNA of the TSO) and synthesize a cDNA strand using the helper oligonucleotide as template. Thus, TS makes possible the introduction of an arbitrary sequence at the end of the transcript and, along with the known sequence located at the 5´-end of the oligo-dT primer, allows the efficient amplification of all the transcripts in a cell. Because the sequence on both sides of each cDNA is the same the PCR can be carried out with just one primer, thus exploiting the PCR suppression effect</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5´- and 3´-terminal fragments recovered by using streptavidin magnetic beads (the TSO and the oligo-dT were both biotinylated),</a:t>
            </a:r>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10</a:t>
            </a:fld>
            <a:endParaRPr lang="zh-CN" altLang="en-US"/>
          </a:p>
        </p:txBody>
      </p:sp>
    </p:spTree>
    <p:extLst>
      <p:ext uri="{BB962C8B-B14F-4D97-AF65-F5344CB8AC3E}">
        <p14:creationId xmlns:p14="http://schemas.microsoft.com/office/powerpoint/2010/main" val="563425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ffectLst/>
              </a:rPr>
              <a:t>sqrt((PD/S) * 0.5) + sqrt((MD/S) * 0.5)</a:t>
            </a:r>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11</a:t>
            </a:fld>
            <a:endParaRPr lang="zh-CN" altLang="en-US"/>
          </a:p>
        </p:txBody>
      </p:sp>
    </p:spTree>
    <p:extLst>
      <p:ext uri="{BB962C8B-B14F-4D97-AF65-F5344CB8AC3E}">
        <p14:creationId xmlns:p14="http://schemas.microsoft.com/office/powerpoint/2010/main" val="3747180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Each point corresponds to an enhancer in a cell</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14</a:t>
            </a:fld>
            <a:endParaRPr lang="zh-CN" altLang="en-US"/>
          </a:p>
        </p:txBody>
      </p:sp>
    </p:spTree>
    <p:extLst>
      <p:ext uri="{BB962C8B-B14F-4D97-AF65-F5344CB8AC3E}">
        <p14:creationId xmlns:p14="http://schemas.microsoft.com/office/powerpoint/2010/main" val="6319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Each point corresponds to an enhancer in a cell</a:t>
            </a:r>
          </a:p>
          <a:p>
            <a:endParaRPr lang="en-US" altLang="zh-CN" dirty="0"/>
          </a:p>
        </p:txBody>
      </p:sp>
      <p:sp>
        <p:nvSpPr>
          <p:cNvPr id="4" name="Slide Number Placeholder 3"/>
          <p:cNvSpPr>
            <a:spLocks noGrp="1"/>
          </p:cNvSpPr>
          <p:nvPr>
            <p:ph type="sldNum" sz="quarter" idx="5"/>
          </p:nvPr>
        </p:nvSpPr>
        <p:spPr/>
        <p:txBody>
          <a:bodyPr/>
          <a:lstStyle/>
          <a:p>
            <a:fld id="{09F3A9E3-5B5D-406F-958D-85F209AB5918}" type="slidenum">
              <a:rPr lang="zh-CN" altLang="en-US" smtClean="0"/>
              <a:t>15</a:t>
            </a:fld>
            <a:endParaRPr lang="zh-CN" altLang="en-US"/>
          </a:p>
        </p:txBody>
      </p:sp>
    </p:spTree>
    <p:extLst>
      <p:ext uri="{BB962C8B-B14F-4D97-AF65-F5344CB8AC3E}">
        <p14:creationId xmlns:p14="http://schemas.microsoft.com/office/powerpoint/2010/main" val="265792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D925-BF12-40A2-BD21-AB38781328F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2CFEBC-1AB9-4AE5-A5B3-4312D0A15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C5505B1-AC5B-45CE-8A1C-AAF983B39FF3}"/>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5" name="Footer Placeholder 4">
            <a:extLst>
              <a:ext uri="{FF2B5EF4-FFF2-40B4-BE49-F238E27FC236}">
                <a16:creationId xmlns:a16="http://schemas.microsoft.com/office/drawing/2014/main" id="{358C4A61-1407-4922-8B47-EE345410A28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26DBB81-D65B-4C2F-BF13-EB292E8AD98C}"/>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217170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04B5-ADBE-435F-ADD4-CDC7614CBAF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EBD450-728D-422D-A070-6EF18B63898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826E16-3DE6-4C6C-835D-23ADBEEAE146}"/>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5" name="Footer Placeholder 4">
            <a:extLst>
              <a:ext uri="{FF2B5EF4-FFF2-40B4-BE49-F238E27FC236}">
                <a16:creationId xmlns:a16="http://schemas.microsoft.com/office/drawing/2014/main" id="{31EC0D24-B9F9-4C5B-BB4E-997F59EC10C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A7D4DEC-B136-40B6-B4EA-22415F17FE23}"/>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1613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4D58A-CD68-4887-A920-AF2C5199314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4C26199-2D7E-4267-AD79-D0DFD8AD52A9}"/>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556CD48-FD0E-4F1D-A26A-37ED0538B4AB}"/>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5" name="Footer Placeholder 4">
            <a:extLst>
              <a:ext uri="{FF2B5EF4-FFF2-40B4-BE49-F238E27FC236}">
                <a16:creationId xmlns:a16="http://schemas.microsoft.com/office/drawing/2014/main" id="{421644FF-F845-4565-ABD8-58E1DB349B8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3B6AFB0-A333-40A7-8DE3-C081059529FE}"/>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65172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E76A-B213-4420-9F51-81DC5BA0BB8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9362657-B1AF-4CA7-A614-9602A539768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6CAF94-8D47-4B12-9746-759A6E2107A7}"/>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5" name="Footer Placeholder 4">
            <a:extLst>
              <a:ext uri="{FF2B5EF4-FFF2-40B4-BE49-F238E27FC236}">
                <a16:creationId xmlns:a16="http://schemas.microsoft.com/office/drawing/2014/main" id="{2E8ADF5B-19DD-464B-B7A9-09F52CAD146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3706FBE-0FDF-496B-B863-54A9E1CF3093}"/>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93580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5E77-6680-4A99-806C-7752C6C25529}"/>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452C049-B602-4D31-AAFD-55F45EF32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CD2CF840-B6E5-49DF-B726-72CFA712B58F}"/>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5" name="Footer Placeholder 4">
            <a:extLst>
              <a:ext uri="{FF2B5EF4-FFF2-40B4-BE49-F238E27FC236}">
                <a16:creationId xmlns:a16="http://schemas.microsoft.com/office/drawing/2014/main" id="{EFA2BF2A-7EB0-4831-A995-6C7A52DCCF0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DC5A73-8AC8-4567-9FE0-AFE7654695A9}"/>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387730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25E4-27CE-4FB2-8621-6AE4FFAD285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6508790-6C71-45DF-9B0E-8FEC8E38881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9803E02-47ED-48B6-B7F5-D0396A0295D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1ECAC19-B36E-44D9-BC8D-1FEE66F8D24F}"/>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6" name="Footer Placeholder 5">
            <a:extLst>
              <a:ext uri="{FF2B5EF4-FFF2-40B4-BE49-F238E27FC236}">
                <a16:creationId xmlns:a16="http://schemas.microsoft.com/office/drawing/2014/main" id="{D899FF25-D12B-4A58-AB59-705160D624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AD24C08-4D7E-4EAD-AB82-23D65613F407}"/>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49269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2D32-D39F-47FC-9D9E-AD7172AC5AC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7F7CF07-2B70-4BB7-81F2-256614453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FAC3F86C-7642-4164-A846-689125F0235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B58F464-E2DC-4A5A-8803-F2FB7A5572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D4D83A8-6CEA-480C-B736-C311D900104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4E53E256-02E4-484C-81DD-C85CCC934D13}"/>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8" name="Footer Placeholder 7">
            <a:extLst>
              <a:ext uri="{FF2B5EF4-FFF2-40B4-BE49-F238E27FC236}">
                <a16:creationId xmlns:a16="http://schemas.microsoft.com/office/drawing/2014/main" id="{22E3A7B3-6651-4082-91E8-B09CA1445271}"/>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1F38BD3-DA3A-4597-A58B-407108054695}"/>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331217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6FDF-8BE1-4AEC-A203-D75DB023F6B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0F1028-154C-4E50-8B92-20E90A4DA6E5}"/>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4" name="Footer Placeholder 3">
            <a:extLst>
              <a:ext uri="{FF2B5EF4-FFF2-40B4-BE49-F238E27FC236}">
                <a16:creationId xmlns:a16="http://schemas.microsoft.com/office/drawing/2014/main" id="{E16D693C-936C-49F3-8310-2FBE85234D6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09791E55-A1AE-477D-9183-1C8541F2A193}"/>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260051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2D1108-CE8A-4505-9FC0-057A532B3283}"/>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3" name="Footer Placeholder 2">
            <a:extLst>
              <a:ext uri="{FF2B5EF4-FFF2-40B4-BE49-F238E27FC236}">
                <a16:creationId xmlns:a16="http://schemas.microsoft.com/office/drawing/2014/main" id="{D6408D14-E100-47BD-B957-935B6FC1D83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F52FBC1-397D-475F-AE05-90147F66B4EC}"/>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37671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84EF-19E6-40CA-B13D-BFB812AAE7F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5B8DAB2-CCB8-4E3C-AA2C-93AF8E41D9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F08D54D1-5836-4F74-99C2-2FD41BCDF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BD91733-2188-4797-AB3D-493B867270AD}"/>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6" name="Footer Placeholder 5">
            <a:extLst>
              <a:ext uri="{FF2B5EF4-FFF2-40B4-BE49-F238E27FC236}">
                <a16:creationId xmlns:a16="http://schemas.microsoft.com/office/drawing/2014/main" id="{A4381DA8-CDBE-4DEF-83F7-6BBF3DF32A6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848D448-DA81-40E9-98AF-EAA8674D3F7C}"/>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190693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5C47-759B-44E8-8989-5712E6D4F14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57884E4-5C36-4700-9332-966A11FC41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F02F2139-9859-4154-9D4D-927FA9DA9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17DA253-E88E-42C1-A2AE-6E9F8FF391FD}"/>
              </a:ext>
            </a:extLst>
          </p:cNvPr>
          <p:cNvSpPr>
            <a:spLocks noGrp="1"/>
          </p:cNvSpPr>
          <p:nvPr>
            <p:ph type="dt" sz="half" idx="10"/>
          </p:nvPr>
        </p:nvSpPr>
        <p:spPr/>
        <p:txBody>
          <a:bodyPr/>
          <a:lstStyle/>
          <a:p>
            <a:fld id="{F88D2D7D-BDAD-4BCB-AF07-7DD7B767060D}" type="datetimeFigureOut">
              <a:rPr lang="zh-CN" altLang="en-US" smtClean="0"/>
              <a:t>2020/6/18</a:t>
            </a:fld>
            <a:endParaRPr lang="zh-CN" altLang="en-US"/>
          </a:p>
        </p:txBody>
      </p:sp>
      <p:sp>
        <p:nvSpPr>
          <p:cNvPr id="6" name="Footer Placeholder 5">
            <a:extLst>
              <a:ext uri="{FF2B5EF4-FFF2-40B4-BE49-F238E27FC236}">
                <a16:creationId xmlns:a16="http://schemas.microsoft.com/office/drawing/2014/main" id="{DC105873-0559-4832-B741-BCA3B44670A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F5A649A-ED51-49DA-863E-7AC378005A22}"/>
              </a:ext>
            </a:extLst>
          </p:cNvPr>
          <p:cNvSpPr>
            <a:spLocks noGrp="1"/>
          </p:cNvSpPr>
          <p:nvPr>
            <p:ph type="sldNum" sz="quarter" idx="12"/>
          </p:nvPr>
        </p:nvSpPr>
        <p:spPr/>
        <p:txBody>
          <a:body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244608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98F14-B934-447C-A1DE-6029128E7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2780507-8081-4EB9-B54C-F74BCDFED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D7A80EC-8403-4CCA-A2E1-F4A413047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D2D7D-BDAD-4BCB-AF07-7DD7B767060D}" type="datetimeFigureOut">
              <a:rPr lang="zh-CN" altLang="en-US" smtClean="0"/>
              <a:t>2020/6/18</a:t>
            </a:fld>
            <a:endParaRPr lang="zh-CN" altLang="en-US"/>
          </a:p>
        </p:txBody>
      </p:sp>
      <p:sp>
        <p:nvSpPr>
          <p:cNvPr id="5" name="Footer Placeholder 4">
            <a:extLst>
              <a:ext uri="{FF2B5EF4-FFF2-40B4-BE49-F238E27FC236}">
                <a16:creationId xmlns:a16="http://schemas.microsoft.com/office/drawing/2014/main" id="{B2D4EC6F-E5D6-499E-9961-AB3807F03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28583C5-CEC0-41C2-A4CD-23F30514B7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C6562-088A-4CCD-A3FC-ABF962D1B788}" type="slidenum">
              <a:rPr lang="zh-CN" altLang="en-US" smtClean="0"/>
              <a:t>‹#›</a:t>
            </a:fld>
            <a:endParaRPr lang="zh-CN" altLang="en-US"/>
          </a:p>
        </p:txBody>
      </p:sp>
    </p:spTree>
    <p:extLst>
      <p:ext uri="{BB962C8B-B14F-4D97-AF65-F5344CB8AC3E}">
        <p14:creationId xmlns:p14="http://schemas.microsoft.com/office/powerpoint/2010/main" val="2565190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235118-0A2E-4C33-BBEB-538CAFA16FC8}"/>
              </a:ext>
            </a:extLst>
          </p:cNvPr>
          <p:cNvSpPr txBox="1"/>
          <p:nvPr/>
        </p:nvSpPr>
        <p:spPr>
          <a:xfrm>
            <a:off x="-207808" y="203907"/>
            <a:ext cx="12302816" cy="954107"/>
          </a:xfrm>
          <a:prstGeom prst="rect">
            <a:avLst/>
          </a:prstGeom>
          <a:noFill/>
        </p:spPr>
        <p:txBody>
          <a:bodyPr wrap="square" rtlCol="0">
            <a:spAutoFit/>
          </a:bodyPr>
          <a:lstStyle/>
          <a:p>
            <a:pPr algn="ctr"/>
            <a:r>
              <a:rPr lang="en-US" altLang="zh-CN" sz="2800" dirty="0">
                <a:latin typeface="Helvetica" pitchFamily="2" charset="0"/>
                <a:cs typeface="Arial" panose="020B0604020202020204" pitchFamily="34" charset="0"/>
              </a:rPr>
              <a:t>Directionality of </a:t>
            </a:r>
            <a:r>
              <a:rPr lang="en-US" altLang="zh-CN" sz="2800" dirty="0" err="1">
                <a:latin typeface="Helvetica" pitchFamily="2" charset="0"/>
                <a:cs typeface="Arial" panose="020B0604020202020204" pitchFamily="34" charset="0"/>
              </a:rPr>
              <a:t>eRNA</a:t>
            </a:r>
            <a:r>
              <a:rPr lang="en-US" altLang="zh-CN" sz="2800" dirty="0">
                <a:latin typeface="Helvetica" pitchFamily="2" charset="0"/>
                <a:cs typeface="Arial" panose="020B0604020202020204" pitchFamily="34" charset="0"/>
              </a:rPr>
              <a:t> Transcription Burst: </a:t>
            </a:r>
          </a:p>
          <a:p>
            <a:pPr algn="ctr"/>
            <a:r>
              <a:rPr lang="en-US" altLang="zh-CN" sz="2800" dirty="0">
                <a:latin typeface="Helvetica" pitchFamily="2" charset="0"/>
                <a:cs typeface="Arial" panose="020B0604020202020204" pitchFamily="34" charset="0"/>
              </a:rPr>
              <a:t>Sequence Features and Transcriptional Context</a:t>
            </a:r>
            <a:endParaRPr lang="zh-CN" altLang="en-US" sz="6000" dirty="0">
              <a:latin typeface="Helvetica" pitchFamily="2" charset="0"/>
              <a:cs typeface="Arial" panose="020B0604020202020204" pitchFamily="34" charset="0"/>
            </a:endParaRPr>
          </a:p>
        </p:txBody>
      </p:sp>
      <p:sp>
        <p:nvSpPr>
          <p:cNvPr id="5" name="TextBox 4">
            <a:extLst>
              <a:ext uri="{FF2B5EF4-FFF2-40B4-BE49-F238E27FC236}">
                <a16:creationId xmlns:a16="http://schemas.microsoft.com/office/drawing/2014/main" id="{BDFAFEFA-7C17-4895-833D-90203E693B6C}"/>
              </a:ext>
            </a:extLst>
          </p:cNvPr>
          <p:cNvSpPr txBox="1"/>
          <p:nvPr/>
        </p:nvSpPr>
        <p:spPr>
          <a:xfrm>
            <a:off x="4953953" y="5418245"/>
            <a:ext cx="1979294" cy="923330"/>
          </a:xfrm>
          <a:prstGeom prst="rect">
            <a:avLst/>
          </a:prstGeom>
          <a:noFill/>
        </p:spPr>
        <p:txBody>
          <a:bodyPr wrap="square" rtlCol="0">
            <a:spAutoFit/>
          </a:bodyPr>
          <a:lstStyle/>
          <a:p>
            <a:pPr algn="ctr"/>
            <a:r>
              <a:rPr lang="en-US" altLang="zh-CN" dirty="0" err="1">
                <a:latin typeface="Helvetica" pitchFamily="2" charset="0"/>
              </a:rPr>
              <a:t>Yifan</a:t>
            </a:r>
            <a:r>
              <a:rPr lang="en-US" altLang="zh-CN" dirty="0">
                <a:latin typeface="Helvetica" pitchFamily="2" charset="0"/>
              </a:rPr>
              <a:t> Dai</a:t>
            </a:r>
          </a:p>
          <a:p>
            <a:pPr algn="ctr"/>
            <a:r>
              <a:rPr lang="en-US" altLang="zh-CN" dirty="0">
                <a:latin typeface="Helvetica" pitchFamily="2" charset="0"/>
              </a:rPr>
              <a:t>23/06/2020</a:t>
            </a:r>
          </a:p>
          <a:p>
            <a:pPr algn="ctr"/>
            <a:endParaRPr lang="zh-CN" altLang="en-US" dirty="0">
              <a:latin typeface="Helvetica" pitchFamily="2" charset="0"/>
            </a:endParaRPr>
          </a:p>
        </p:txBody>
      </p:sp>
      <p:grpSp>
        <p:nvGrpSpPr>
          <p:cNvPr id="17" name="Group 16">
            <a:extLst>
              <a:ext uri="{FF2B5EF4-FFF2-40B4-BE49-F238E27FC236}">
                <a16:creationId xmlns:a16="http://schemas.microsoft.com/office/drawing/2014/main" id="{BE7A471F-75F8-45D5-99A5-D4F6A2760884}"/>
              </a:ext>
            </a:extLst>
          </p:cNvPr>
          <p:cNvGrpSpPr/>
          <p:nvPr/>
        </p:nvGrpSpPr>
        <p:grpSpPr>
          <a:xfrm>
            <a:off x="2067214" y="1323974"/>
            <a:ext cx="7470516" cy="4210052"/>
            <a:chOff x="3043520" y="1715678"/>
            <a:chExt cx="6080400" cy="3426644"/>
          </a:xfrm>
        </p:grpSpPr>
        <p:grpSp>
          <p:nvGrpSpPr>
            <p:cNvPr id="22" name="Group 21">
              <a:extLst>
                <a:ext uri="{FF2B5EF4-FFF2-40B4-BE49-F238E27FC236}">
                  <a16:creationId xmlns:a16="http://schemas.microsoft.com/office/drawing/2014/main" id="{E918591B-E592-44B4-9CE3-E003AF273B18}"/>
                </a:ext>
              </a:extLst>
            </p:cNvPr>
            <p:cNvGrpSpPr/>
            <p:nvPr/>
          </p:nvGrpSpPr>
          <p:grpSpPr>
            <a:xfrm>
              <a:off x="3043520" y="1715678"/>
              <a:ext cx="6080400" cy="3426644"/>
              <a:chOff x="1564824" y="1383004"/>
              <a:chExt cx="7778833" cy="4459581"/>
            </a:xfrm>
          </p:grpSpPr>
          <p:pic>
            <p:nvPicPr>
              <p:cNvPr id="28" name="Picture 27">
                <a:extLst>
                  <a:ext uri="{FF2B5EF4-FFF2-40B4-BE49-F238E27FC236}">
                    <a16:creationId xmlns:a16="http://schemas.microsoft.com/office/drawing/2014/main" id="{7C5AD757-5625-4A6E-B0D7-717038575C19}"/>
                  </a:ext>
                </a:extLst>
              </p:cNvPr>
              <p:cNvPicPr>
                <a:picLocks noChangeAspect="1"/>
              </p:cNvPicPr>
              <p:nvPr/>
            </p:nvPicPr>
            <p:blipFill rotWithShape="1">
              <a:blip r:embed="rId2"/>
              <a:srcRect l="71115" t="2389" b="63674"/>
              <a:stretch/>
            </p:blipFill>
            <p:spPr>
              <a:xfrm>
                <a:off x="6914915" y="1383004"/>
                <a:ext cx="2140552" cy="1616573"/>
              </a:xfrm>
              <a:prstGeom prst="rect">
                <a:avLst/>
              </a:prstGeom>
            </p:spPr>
          </p:pic>
          <p:pic>
            <p:nvPicPr>
              <p:cNvPr id="29" name="Picture 28">
                <a:extLst>
                  <a:ext uri="{FF2B5EF4-FFF2-40B4-BE49-F238E27FC236}">
                    <a16:creationId xmlns:a16="http://schemas.microsoft.com/office/drawing/2014/main" id="{C11D4112-7639-4D2C-97D4-5B793A30B131}"/>
                  </a:ext>
                </a:extLst>
              </p:cNvPr>
              <p:cNvPicPr>
                <a:picLocks noChangeAspect="1"/>
              </p:cNvPicPr>
              <p:nvPr/>
            </p:nvPicPr>
            <p:blipFill rotWithShape="1">
              <a:blip r:embed="rId2"/>
              <a:srcRect r="66571" b="66672"/>
              <a:stretch/>
            </p:blipFill>
            <p:spPr>
              <a:xfrm>
                <a:off x="1564824" y="3027567"/>
                <a:ext cx="2477299" cy="1587567"/>
              </a:xfrm>
              <a:prstGeom prst="rect">
                <a:avLst/>
              </a:prstGeom>
            </p:spPr>
          </p:pic>
          <p:sp>
            <p:nvSpPr>
              <p:cNvPr id="30" name="Freeform: Shape 29">
                <a:extLst>
                  <a:ext uri="{FF2B5EF4-FFF2-40B4-BE49-F238E27FC236}">
                    <a16:creationId xmlns:a16="http://schemas.microsoft.com/office/drawing/2014/main" id="{582228A9-1A7E-49CA-915C-712C88A89213}"/>
                  </a:ext>
                </a:extLst>
              </p:cNvPr>
              <p:cNvSpPr/>
              <p:nvPr/>
            </p:nvSpPr>
            <p:spPr>
              <a:xfrm>
                <a:off x="4987557" y="2551154"/>
                <a:ext cx="3859400" cy="3291431"/>
              </a:xfrm>
              <a:custGeom>
                <a:avLst/>
                <a:gdLst>
                  <a:gd name="connsiteX0" fmla="*/ 0 w 3859400"/>
                  <a:gd name="connsiteY0" fmla="*/ 2021431 h 3291431"/>
                  <a:gd name="connsiteX1" fmla="*/ 241300 w 3859400"/>
                  <a:gd name="connsiteY1" fmla="*/ 2046831 h 3291431"/>
                  <a:gd name="connsiteX2" fmla="*/ 469900 w 3859400"/>
                  <a:gd name="connsiteY2" fmla="*/ 2224631 h 3291431"/>
                  <a:gd name="connsiteX3" fmla="*/ 965200 w 3859400"/>
                  <a:gd name="connsiteY3" fmla="*/ 2656431 h 3291431"/>
                  <a:gd name="connsiteX4" fmla="*/ 1473200 w 3859400"/>
                  <a:gd name="connsiteY4" fmla="*/ 2973931 h 3291431"/>
                  <a:gd name="connsiteX5" fmla="*/ 2032000 w 3859400"/>
                  <a:gd name="connsiteY5" fmla="*/ 3227931 h 3291431"/>
                  <a:gd name="connsiteX6" fmla="*/ 2603500 w 3859400"/>
                  <a:gd name="connsiteY6" fmla="*/ 3291431 h 3291431"/>
                  <a:gd name="connsiteX7" fmla="*/ 2984500 w 3859400"/>
                  <a:gd name="connsiteY7" fmla="*/ 3227931 h 3291431"/>
                  <a:gd name="connsiteX8" fmla="*/ 3327400 w 3859400"/>
                  <a:gd name="connsiteY8" fmla="*/ 3050131 h 3291431"/>
                  <a:gd name="connsiteX9" fmla="*/ 3683000 w 3859400"/>
                  <a:gd name="connsiteY9" fmla="*/ 2694531 h 3291431"/>
                  <a:gd name="connsiteX10" fmla="*/ 3848100 w 3859400"/>
                  <a:gd name="connsiteY10" fmla="*/ 2262731 h 3291431"/>
                  <a:gd name="connsiteX11" fmla="*/ 3810000 w 3859400"/>
                  <a:gd name="connsiteY11" fmla="*/ 1742031 h 3291431"/>
                  <a:gd name="connsiteX12" fmla="*/ 3530600 w 3859400"/>
                  <a:gd name="connsiteY12" fmla="*/ 1259431 h 3291431"/>
                  <a:gd name="connsiteX13" fmla="*/ 3149600 w 3859400"/>
                  <a:gd name="connsiteY13" fmla="*/ 929231 h 3291431"/>
                  <a:gd name="connsiteX14" fmla="*/ 2717800 w 3859400"/>
                  <a:gd name="connsiteY14" fmla="*/ 840331 h 3291431"/>
                  <a:gd name="connsiteX15" fmla="*/ 2120900 w 3859400"/>
                  <a:gd name="connsiteY15" fmla="*/ 840331 h 3291431"/>
                  <a:gd name="connsiteX16" fmla="*/ 1612900 w 3859400"/>
                  <a:gd name="connsiteY16" fmla="*/ 980031 h 3291431"/>
                  <a:gd name="connsiteX17" fmla="*/ 1181100 w 3859400"/>
                  <a:gd name="connsiteY17" fmla="*/ 1145131 h 3291431"/>
                  <a:gd name="connsiteX18" fmla="*/ 850900 w 3859400"/>
                  <a:gd name="connsiteY18" fmla="*/ 1183231 h 3291431"/>
                  <a:gd name="connsiteX19" fmla="*/ 609600 w 3859400"/>
                  <a:gd name="connsiteY19" fmla="*/ 1107031 h 3291431"/>
                  <a:gd name="connsiteX20" fmla="*/ 495300 w 3859400"/>
                  <a:gd name="connsiteY20" fmla="*/ 802231 h 3291431"/>
                  <a:gd name="connsiteX21" fmla="*/ 520700 w 3859400"/>
                  <a:gd name="connsiteY21" fmla="*/ 484731 h 3291431"/>
                  <a:gd name="connsiteX22" fmla="*/ 660400 w 3859400"/>
                  <a:gd name="connsiteY22" fmla="*/ 268831 h 3291431"/>
                  <a:gd name="connsiteX23" fmla="*/ 825500 w 3859400"/>
                  <a:gd name="connsiteY23" fmla="*/ 116431 h 3291431"/>
                  <a:gd name="connsiteX24" fmla="*/ 1028700 w 3859400"/>
                  <a:gd name="connsiteY24" fmla="*/ 2131 h 3291431"/>
                  <a:gd name="connsiteX25" fmla="*/ 1206500 w 3859400"/>
                  <a:gd name="connsiteY25" fmla="*/ 52931 h 329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859400" h="3291431">
                    <a:moveTo>
                      <a:pt x="0" y="2021431"/>
                    </a:moveTo>
                    <a:cubicBezTo>
                      <a:pt x="81491" y="2017197"/>
                      <a:pt x="162983" y="2012964"/>
                      <a:pt x="241300" y="2046831"/>
                    </a:cubicBezTo>
                    <a:cubicBezTo>
                      <a:pt x="319617" y="2080698"/>
                      <a:pt x="349250" y="2123031"/>
                      <a:pt x="469900" y="2224631"/>
                    </a:cubicBezTo>
                    <a:cubicBezTo>
                      <a:pt x="590550" y="2326231"/>
                      <a:pt x="797983" y="2531548"/>
                      <a:pt x="965200" y="2656431"/>
                    </a:cubicBezTo>
                    <a:cubicBezTo>
                      <a:pt x="1132417" y="2781314"/>
                      <a:pt x="1295400" y="2878681"/>
                      <a:pt x="1473200" y="2973931"/>
                    </a:cubicBezTo>
                    <a:cubicBezTo>
                      <a:pt x="1651000" y="3069181"/>
                      <a:pt x="1843617" y="3175014"/>
                      <a:pt x="2032000" y="3227931"/>
                    </a:cubicBezTo>
                    <a:cubicBezTo>
                      <a:pt x="2220383" y="3280848"/>
                      <a:pt x="2444750" y="3291431"/>
                      <a:pt x="2603500" y="3291431"/>
                    </a:cubicBezTo>
                    <a:cubicBezTo>
                      <a:pt x="2762250" y="3291431"/>
                      <a:pt x="2863850" y="3268148"/>
                      <a:pt x="2984500" y="3227931"/>
                    </a:cubicBezTo>
                    <a:cubicBezTo>
                      <a:pt x="3105150" y="3187714"/>
                      <a:pt x="3210983" y="3139031"/>
                      <a:pt x="3327400" y="3050131"/>
                    </a:cubicBezTo>
                    <a:cubicBezTo>
                      <a:pt x="3443817" y="2961231"/>
                      <a:pt x="3596217" y="2825764"/>
                      <a:pt x="3683000" y="2694531"/>
                    </a:cubicBezTo>
                    <a:cubicBezTo>
                      <a:pt x="3769783" y="2563298"/>
                      <a:pt x="3826933" y="2421481"/>
                      <a:pt x="3848100" y="2262731"/>
                    </a:cubicBezTo>
                    <a:cubicBezTo>
                      <a:pt x="3869267" y="2103981"/>
                      <a:pt x="3862917" y="1909248"/>
                      <a:pt x="3810000" y="1742031"/>
                    </a:cubicBezTo>
                    <a:cubicBezTo>
                      <a:pt x="3757083" y="1574814"/>
                      <a:pt x="3640667" y="1394898"/>
                      <a:pt x="3530600" y="1259431"/>
                    </a:cubicBezTo>
                    <a:cubicBezTo>
                      <a:pt x="3420533" y="1123964"/>
                      <a:pt x="3285067" y="999081"/>
                      <a:pt x="3149600" y="929231"/>
                    </a:cubicBezTo>
                    <a:cubicBezTo>
                      <a:pt x="3014133" y="859381"/>
                      <a:pt x="2889250" y="855148"/>
                      <a:pt x="2717800" y="840331"/>
                    </a:cubicBezTo>
                    <a:cubicBezTo>
                      <a:pt x="2546350" y="825514"/>
                      <a:pt x="2305050" y="817048"/>
                      <a:pt x="2120900" y="840331"/>
                    </a:cubicBezTo>
                    <a:cubicBezTo>
                      <a:pt x="1936750" y="863614"/>
                      <a:pt x="1769533" y="929231"/>
                      <a:pt x="1612900" y="980031"/>
                    </a:cubicBezTo>
                    <a:cubicBezTo>
                      <a:pt x="1456267" y="1030831"/>
                      <a:pt x="1308100" y="1111264"/>
                      <a:pt x="1181100" y="1145131"/>
                    </a:cubicBezTo>
                    <a:cubicBezTo>
                      <a:pt x="1054100" y="1178998"/>
                      <a:pt x="946150" y="1189581"/>
                      <a:pt x="850900" y="1183231"/>
                    </a:cubicBezTo>
                    <a:cubicBezTo>
                      <a:pt x="755650" y="1176881"/>
                      <a:pt x="668867" y="1170531"/>
                      <a:pt x="609600" y="1107031"/>
                    </a:cubicBezTo>
                    <a:cubicBezTo>
                      <a:pt x="550333" y="1043531"/>
                      <a:pt x="510117" y="905948"/>
                      <a:pt x="495300" y="802231"/>
                    </a:cubicBezTo>
                    <a:cubicBezTo>
                      <a:pt x="480483" y="698514"/>
                      <a:pt x="493183" y="573631"/>
                      <a:pt x="520700" y="484731"/>
                    </a:cubicBezTo>
                    <a:cubicBezTo>
                      <a:pt x="548217" y="395831"/>
                      <a:pt x="609600" y="330214"/>
                      <a:pt x="660400" y="268831"/>
                    </a:cubicBezTo>
                    <a:cubicBezTo>
                      <a:pt x="711200" y="207448"/>
                      <a:pt x="764117" y="160881"/>
                      <a:pt x="825500" y="116431"/>
                    </a:cubicBezTo>
                    <a:cubicBezTo>
                      <a:pt x="886883" y="71981"/>
                      <a:pt x="965200" y="12714"/>
                      <a:pt x="1028700" y="2131"/>
                    </a:cubicBezTo>
                    <a:cubicBezTo>
                      <a:pt x="1092200" y="-8452"/>
                      <a:pt x="1149350" y="22239"/>
                      <a:pt x="1206500" y="52931"/>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30">
                <a:extLst>
                  <a:ext uri="{FF2B5EF4-FFF2-40B4-BE49-F238E27FC236}">
                    <a16:creationId xmlns:a16="http://schemas.microsoft.com/office/drawing/2014/main" id="{C310BC08-75FF-4E2C-8AB1-7BD9CA5C5AA8}"/>
                  </a:ext>
                </a:extLst>
              </p:cNvPr>
              <p:cNvSpPr/>
              <p:nvPr/>
            </p:nvSpPr>
            <p:spPr>
              <a:xfrm rot="20369248">
                <a:off x="6173737" y="3592238"/>
                <a:ext cx="309880" cy="11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ectangle 31">
                <a:extLst>
                  <a:ext uri="{FF2B5EF4-FFF2-40B4-BE49-F238E27FC236}">
                    <a16:creationId xmlns:a16="http://schemas.microsoft.com/office/drawing/2014/main" id="{3F2E8E3D-7E8E-40CA-B23B-D2B0396A6E69}"/>
                  </a:ext>
                </a:extLst>
              </p:cNvPr>
              <p:cNvSpPr/>
              <p:nvPr/>
            </p:nvSpPr>
            <p:spPr>
              <a:xfrm>
                <a:off x="5680977" y="1619929"/>
                <a:ext cx="1295400" cy="126047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Less</a:t>
                </a:r>
              </a:p>
              <a:p>
                <a:pPr algn="ctr"/>
                <a:r>
                  <a:rPr lang="en-US" altLang="zh-CN" sz="2400" dirty="0">
                    <a:solidFill>
                      <a:schemeClr val="tx1"/>
                    </a:solidFill>
                    <a:latin typeface="arial" panose="020B0604020202020204" pitchFamily="34" charset="0"/>
                    <a:cs typeface="arial" panose="020B0604020202020204" pitchFamily="34" charset="0"/>
                  </a:rPr>
                  <a:t>TSSs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53697E-D4F6-4214-A611-760D92C7AF10}"/>
                  </a:ext>
                </a:extLst>
              </p:cNvPr>
              <p:cNvSpPr/>
              <p:nvPr/>
            </p:nvSpPr>
            <p:spPr>
              <a:xfrm>
                <a:off x="8048257" y="4167727"/>
                <a:ext cx="1295400" cy="126047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Helvetica" pitchFamily="2" charset="0"/>
                    <a:cs typeface="arial" panose="020B0604020202020204" pitchFamily="34" charset="0"/>
                  </a:rPr>
                  <a:t>More</a:t>
                </a:r>
              </a:p>
              <a:p>
                <a:pPr algn="ctr"/>
                <a:r>
                  <a:rPr lang="en-US" altLang="zh-CN" sz="2400" dirty="0">
                    <a:solidFill>
                      <a:schemeClr val="tx1"/>
                    </a:solidFill>
                    <a:latin typeface="Helvetica" pitchFamily="2" charset="0"/>
                    <a:cs typeface="arial" panose="020B0604020202020204" pitchFamily="34" charset="0"/>
                  </a:rPr>
                  <a:t>TSSs</a:t>
                </a:r>
                <a:endParaRPr lang="zh-CN" altLang="en-US" sz="2400" dirty="0">
                  <a:solidFill>
                    <a:schemeClr val="tx1"/>
                  </a:solidFill>
                  <a:latin typeface="Helvetica" pitchFamily="2" charset="0"/>
                  <a:cs typeface="arial" panose="020B0604020202020204" pitchFamily="34" charset="0"/>
                </a:endParaRPr>
              </a:p>
            </p:txBody>
          </p:sp>
          <p:sp>
            <p:nvSpPr>
              <p:cNvPr id="34" name="Rectangle 33">
                <a:extLst>
                  <a:ext uri="{FF2B5EF4-FFF2-40B4-BE49-F238E27FC236}">
                    <a16:creationId xmlns:a16="http://schemas.microsoft.com/office/drawing/2014/main" id="{108A5855-AE06-43D8-8F8A-AC5B2CB69EEB}"/>
                  </a:ext>
                </a:extLst>
              </p:cNvPr>
              <p:cNvSpPr/>
              <p:nvPr/>
            </p:nvSpPr>
            <p:spPr>
              <a:xfrm>
                <a:off x="3981949" y="3821653"/>
                <a:ext cx="1295400" cy="126047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Helvetica" pitchFamily="2" charset="0"/>
                    <a:cs typeface="arial" panose="020B0604020202020204" pitchFamily="34" charset="0"/>
                  </a:rPr>
                  <a:t>Less</a:t>
                </a:r>
              </a:p>
              <a:p>
                <a:pPr algn="ctr"/>
                <a:r>
                  <a:rPr lang="en-US" altLang="zh-CN" sz="2400" dirty="0">
                    <a:solidFill>
                      <a:schemeClr val="tx1"/>
                    </a:solidFill>
                    <a:latin typeface="Helvetica" pitchFamily="2" charset="0"/>
                    <a:cs typeface="arial" panose="020B0604020202020204" pitchFamily="34" charset="0"/>
                  </a:rPr>
                  <a:t>TSSs</a:t>
                </a:r>
                <a:endParaRPr lang="zh-CN" altLang="en-US" sz="2400" dirty="0">
                  <a:solidFill>
                    <a:schemeClr val="tx1"/>
                  </a:solidFill>
                  <a:latin typeface="Helvetica" pitchFamily="2" charset="0"/>
                  <a:cs typeface="arial" panose="020B0604020202020204" pitchFamily="34" charset="0"/>
                </a:endParaRPr>
              </a:p>
            </p:txBody>
          </p:sp>
          <p:sp>
            <p:nvSpPr>
              <p:cNvPr id="35" name="TextBox 34">
                <a:extLst>
                  <a:ext uri="{FF2B5EF4-FFF2-40B4-BE49-F238E27FC236}">
                    <a16:creationId xmlns:a16="http://schemas.microsoft.com/office/drawing/2014/main" id="{0A07F3C8-B3BE-4A2F-B7AE-E336128022C8}"/>
                  </a:ext>
                </a:extLst>
              </p:cNvPr>
              <p:cNvSpPr txBox="1"/>
              <p:nvPr/>
            </p:nvSpPr>
            <p:spPr>
              <a:xfrm rot="20498736">
                <a:off x="5573188" y="3091465"/>
                <a:ext cx="1946621" cy="391222"/>
              </a:xfrm>
              <a:prstGeom prst="rect">
                <a:avLst/>
              </a:prstGeom>
              <a:noFill/>
            </p:spPr>
            <p:txBody>
              <a:bodyPr wrap="square" rtlCol="0">
                <a:spAutoFit/>
              </a:bodyPr>
              <a:lstStyle/>
              <a:p>
                <a:r>
                  <a:rPr lang="en-US" altLang="zh-CN" dirty="0">
                    <a:latin typeface="Helvetica" pitchFamily="2" charset="0"/>
                    <a:cs typeface="arial" panose="020B0604020202020204" pitchFamily="34" charset="0"/>
                  </a:rPr>
                  <a:t>Active Enhancer</a:t>
                </a:r>
                <a:endParaRPr lang="zh-CN" altLang="en-US" dirty="0">
                  <a:latin typeface="Helvetica" pitchFamily="2" charset="0"/>
                  <a:cs typeface="arial" panose="020B0604020202020204" pitchFamily="34" charset="0"/>
                </a:endParaRPr>
              </a:p>
            </p:txBody>
          </p:sp>
        </p:grpSp>
        <p:pic>
          <p:nvPicPr>
            <p:cNvPr id="27" name="Picture 26">
              <a:extLst>
                <a:ext uri="{FF2B5EF4-FFF2-40B4-BE49-F238E27FC236}">
                  <a16:creationId xmlns:a16="http://schemas.microsoft.com/office/drawing/2014/main" id="{E9EBCFD2-BAE0-4227-A4AD-18DBD2301D53}"/>
                </a:ext>
              </a:extLst>
            </p:cNvPr>
            <p:cNvPicPr>
              <a:picLocks noChangeAspect="1"/>
            </p:cNvPicPr>
            <p:nvPr/>
          </p:nvPicPr>
          <p:blipFill>
            <a:blip r:embed="rId3"/>
            <a:stretch>
              <a:fillRect/>
            </a:stretch>
          </p:blipFill>
          <p:spPr>
            <a:xfrm rot="20278911">
              <a:off x="6838539" y="3383567"/>
              <a:ext cx="451143" cy="201185"/>
            </a:xfrm>
            <a:prstGeom prst="rect">
              <a:avLst/>
            </a:prstGeom>
          </p:spPr>
        </p:pic>
      </p:grpSp>
      <p:pic>
        <p:nvPicPr>
          <p:cNvPr id="38" name="Picture 37">
            <a:extLst>
              <a:ext uri="{FF2B5EF4-FFF2-40B4-BE49-F238E27FC236}">
                <a16:creationId xmlns:a16="http://schemas.microsoft.com/office/drawing/2014/main" id="{9DC929AE-2EE0-4C2C-A1AE-CB24E0F4939C}"/>
              </a:ext>
            </a:extLst>
          </p:cNvPr>
          <p:cNvPicPr>
            <a:picLocks noChangeAspect="1"/>
          </p:cNvPicPr>
          <p:nvPr/>
        </p:nvPicPr>
        <p:blipFill rotWithShape="1">
          <a:blip r:embed="rId4">
            <a:extLst>
              <a:ext uri="{28A0092B-C50C-407E-A947-70E740481C1C}">
                <a14:useLocalDpi xmlns:a14="http://schemas.microsoft.com/office/drawing/2010/main" val="0"/>
              </a:ext>
            </a:extLst>
          </a:blip>
          <a:srcRect l="86307" t="21413" r="2970" b="54894"/>
          <a:stretch/>
        </p:blipFill>
        <p:spPr>
          <a:xfrm>
            <a:off x="6917294" y="3605477"/>
            <a:ext cx="879475" cy="1286803"/>
          </a:xfrm>
          <a:prstGeom prst="rect">
            <a:avLst/>
          </a:prstGeom>
        </p:spPr>
      </p:pic>
    </p:spTree>
    <p:extLst>
      <p:ext uri="{BB962C8B-B14F-4D97-AF65-F5344CB8AC3E}">
        <p14:creationId xmlns:p14="http://schemas.microsoft.com/office/powerpoint/2010/main" val="325016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CA4495-4ECB-4587-880C-B7EE4296740C}"/>
              </a:ext>
            </a:extLst>
          </p:cNvPr>
          <p:cNvSpPr/>
          <p:nvPr/>
        </p:nvSpPr>
        <p:spPr>
          <a:xfrm>
            <a:off x="7001265" y="2688669"/>
            <a:ext cx="4030117" cy="2031325"/>
          </a:xfrm>
          <a:prstGeom prst="rect">
            <a:avLst/>
          </a:prstGeom>
        </p:spPr>
        <p:txBody>
          <a:bodyPr wrap="square">
            <a:spAutoFit/>
          </a:bodyPr>
          <a:lstStyle/>
          <a:p>
            <a:r>
              <a:rPr lang="en-US" altLang="zh-CN" dirty="0">
                <a:solidFill>
                  <a:srgbClr val="000000"/>
                </a:solidFill>
                <a:latin typeface="Helvetica" pitchFamily="2" charset="0"/>
              </a:rPr>
              <a:t>Accuracy:</a:t>
            </a:r>
          </a:p>
          <a:p>
            <a:r>
              <a:rPr lang="en-US" altLang="zh-CN" dirty="0">
                <a:solidFill>
                  <a:srgbClr val="000000"/>
                </a:solidFill>
                <a:latin typeface="Helvetica" pitchFamily="2" charset="0"/>
              </a:rPr>
              <a:t>    Preference to Capped RNAs</a:t>
            </a:r>
          </a:p>
          <a:p>
            <a:r>
              <a:rPr lang="en-US" altLang="zh-CN" dirty="0">
                <a:solidFill>
                  <a:srgbClr val="000000"/>
                </a:solidFill>
                <a:latin typeface="Helvetica" pitchFamily="2" charset="0"/>
              </a:rPr>
              <a:t>    ~10% strand invasions</a:t>
            </a:r>
          </a:p>
          <a:p>
            <a:r>
              <a:rPr lang="en-US" altLang="zh-CN" dirty="0">
                <a:solidFill>
                  <a:srgbClr val="000000"/>
                </a:solidFill>
                <a:latin typeface="Helvetica" pitchFamily="2" charset="0"/>
              </a:rPr>
              <a:t>    Only 13% reads from rRNA</a:t>
            </a:r>
          </a:p>
          <a:p>
            <a:endParaRPr lang="en-US" altLang="zh-CN" dirty="0">
              <a:solidFill>
                <a:srgbClr val="000000"/>
              </a:solidFill>
              <a:latin typeface="Helvetica" pitchFamily="2" charset="0"/>
            </a:endParaRPr>
          </a:p>
          <a:p>
            <a:r>
              <a:rPr lang="en-US" altLang="zh-CN" dirty="0">
                <a:solidFill>
                  <a:srgbClr val="000000"/>
                </a:solidFill>
                <a:latin typeface="Helvetica" pitchFamily="2" charset="0"/>
              </a:rPr>
              <a:t>Sensitivity:</a:t>
            </a:r>
          </a:p>
          <a:p>
            <a:r>
              <a:rPr lang="en-US" altLang="zh-CN" dirty="0">
                <a:solidFill>
                  <a:srgbClr val="000000"/>
                </a:solidFill>
                <a:latin typeface="Helvetica" pitchFamily="2" charset="0"/>
              </a:rPr>
              <a:t>    Median 50% detection limit = 22</a:t>
            </a:r>
          </a:p>
        </p:txBody>
      </p:sp>
      <p:pic>
        <p:nvPicPr>
          <p:cNvPr id="8" name="Picture 7">
            <a:extLst>
              <a:ext uri="{FF2B5EF4-FFF2-40B4-BE49-F238E27FC236}">
                <a16:creationId xmlns:a16="http://schemas.microsoft.com/office/drawing/2014/main" id="{70776808-0A08-4C2E-9520-7BE3917BA05C}"/>
              </a:ext>
            </a:extLst>
          </p:cNvPr>
          <p:cNvPicPr>
            <a:picLocks noChangeAspect="1"/>
          </p:cNvPicPr>
          <p:nvPr/>
        </p:nvPicPr>
        <p:blipFill>
          <a:blip r:embed="rId3"/>
          <a:stretch>
            <a:fillRect/>
          </a:stretch>
        </p:blipFill>
        <p:spPr>
          <a:xfrm>
            <a:off x="1743466" y="944138"/>
            <a:ext cx="4352533" cy="5731125"/>
          </a:xfrm>
          <a:prstGeom prst="rect">
            <a:avLst/>
          </a:prstGeom>
        </p:spPr>
      </p:pic>
      <p:sp>
        <p:nvSpPr>
          <p:cNvPr id="9" name="Title 1">
            <a:extLst>
              <a:ext uri="{FF2B5EF4-FFF2-40B4-BE49-F238E27FC236}">
                <a16:creationId xmlns:a16="http://schemas.microsoft.com/office/drawing/2014/main" id="{39CE304E-3F5E-46A6-9799-5EC23050D44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C1 CAGE</a:t>
            </a:r>
            <a:endParaRPr lang="zh-CN" altLang="en-US" dirty="0">
              <a:latin typeface="Helvetica" pitchFamily="2" charset="0"/>
            </a:endParaRPr>
          </a:p>
        </p:txBody>
      </p:sp>
    </p:spTree>
    <p:extLst>
      <p:ext uri="{BB962C8B-B14F-4D97-AF65-F5344CB8AC3E}">
        <p14:creationId xmlns:p14="http://schemas.microsoft.com/office/powerpoint/2010/main" val="7138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D680-713D-481C-A5EB-7C0E544A2DBE}"/>
              </a:ext>
            </a:extLst>
          </p:cNvPr>
          <p:cNvSpPr>
            <a:spLocks noGrp="1"/>
          </p:cNvSpPr>
          <p:nvPr>
            <p:ph type="title"/>
          </p:nvPr>
        </p:nvSpPr>
        <p:spPr/>
        <p:txBody>
          <a:bodyPr/>
          <a:lstStyle/>
          <a:p>
            <a:r>
              <a:rPr lang="en-US" altLang="zh-CN" dirty="0">
                <a:latin typeface="Helvetica" pitchFamily="2" charset="0"/>
              </a:rPr>
              <a:t>Identification of bidirectional enhancers on bulk level</a:t>
            </a:r>
            <a:endParaRPr lang="zh-CN" altLang="en-US" dirty="0">
              <a:latin typeface="Helvetica" pitchFamily="2" charset="0"/>
            </a:endParaRPr>
          </a:p>
        </p:txBody>
      </p:sp>
      <p:sp>
        <p:nvSpPr>
          <p:cNvPr id="3" name="Content Placeholder 2">
            <a:extLst>
              <a:ext uri="{FF2B5EF4-FFF2-40B4-BE49-F238E27FC236}">
                <a16:creationId xmlns:a16="http://schemas.microsoft.com/office/drawing/2014/main" id="{94B12DD4-10CD-420F-B8C1-9876F387080F}"/>
              </a:ext>
            </a:extLst>
          </p:cNvPr>
          <p:cNvSpPr>
            <a:spLocks noGrp="1"/>
          </p:cNvSpPr>
          <p:nvPr>
            <p:ph idx="1"/>
          </p:nvPr>
        </p:nvSpPr>
        <p:spPr>
          <a:xfrm>
            <a:off x="838200" y="2116475"/>
            <a:ext cx="10515600" cy="4060487"/>
          </a:xfrm>
        </p:spPr>
        <p:txBody>
          <a:bodyPr/>
          <a:lstStyle/>
          <a:p>
            <a:r>
              <a:rPr lang="en-US" altLang="zh-CN" dirty="0">
                <a:latin typeface="Helvetica" pitchFamily="2" charset="0"/>
              </a:rPr>
              <a:t>A time point specific strategy</a:t>
            </a:r>
          </a:p>
          <a:p>
            <a:r>
              <a:rPr lang="en-US" altLang="zh-CN" dirty="0">
                <a:latin typeface="Helvetica" pitchFamily="2" charset="0"/>
              </a:rPr>
              <a:t>Support by 3 replicates</a:t>
            </a:r>
          </a:p>
          <a:p>
            <a:r>
              <a:rPr lang="en-US" altLang="zh-CN" dirty="0">
                <a:latin typeface="Helvetica" pitchFamily="2" charset="0"/>
              </a:rPr>
              <a:t>Use threshold Bhattacharyya coefficient (BC) &gt; 0.95 [3]</a:t>
            </a:r>
          </a:p>
          <a:p>
            <a:r>
              <a:rPr lang="en-US" altLang="zh-CN" dirty="0">
                <a:latin typeface="Helvetica" pitchFamily="2" charset="0"/>
              </a:rPr>
              <a:t>Intron and intergenic region</a:t>
            </a:r>
          </a:p>
          <a:p>
            <a:r>
              <a:rPr lang="en-US" altLang="zh-CN" dirty="0">
                <a:latin typeface="Helvetica" pitchFamily="2" charset="0"/>
              </a:rPr>
              <a:t>Overlapping single-cell signals</a:t>
            </a:r>
          </a:p>
          <a:p>
            <a:endParaRPr lang="en-US" altLang="zh-CN" dirty="0">
              <a:latin typeface="Helvetica" pitchFamily="2" charset="0"/>
            </a:endParaRPr>
          </a:p>
        </p:txBody>
      </p:sp>
      <p:sp>
        <p:nvSpPr>
          <p:cNvPr id="4" name="TextBox 3">
            <a:extLst>
              <a:ext uri="{FF2B5EF4-FFF2-40B4-BE49-F238E27FC236}">
                <a16:creationId xmlns:a16="http://schemas.microsoft.com/office/drawing/2014/main" id="{2ADCBCD0-05B4-4888-957D-D63454F9ED0E}"/>
              </a:ext>
            </a:extLst>
          </p:cNvPr>
          <p:cNvSpPr txBox="1"/>
          <p:nvPr/>
        </p:nvSpPr>
        <p:spPr>
          <a:xfrm>
            <a:off x="6195317" y="5853797"/>
            <a:ext cx="5816015" cy="646331"/>
          </a:xfrm>
          <a:prstGeom prst="rect">
            <a:avLst/>
          </a:prstGeom>
          <a:noFill/>
        </p:spPr>
        <p:txBody>
          <a:bodyPr wrap="square" rtlCol="0">
            <a:spAutoFit/>
          </a:bodyPr>
          <a:lstStyle/>
          <a:p>
            <a:r>
              <a:rPr lang="en-US" altLang="zh-CN" sz="1200" dirty="0">
                <a:latin typeface="Helvetica" pitchFamily="2" charset="0"/>
              </a:rPr>
              <a:t>3. </a:t>
            </a:r>
            <a:r>
              <a:rPr lang="en-US" altLang="zh-CN" sz="1200" dirty="0" err="1">
                <a:latin typeface="Helvetica" pitchFamily="2" charset="0"/>
              </a:rPr>
              <a:t>Bornholdt</a:t>
            </a:r>
            <a:r>
              <a:rPr lang="en-US" altLang="zh-CN" sz="1200" dirty="0">
                <a:latin typeface="Helvetica" pitchFamily="2" charset="0"/>
              </a:rPr>
              <a:t> J, Saber AT, </a:t>
            </a:r>
            <a:r>
              <a:rPr lang="en-US" altLang="zh-CN" sz="1200" dirty="0" err="1">
                <a:latin typeface="Helvetica" pitchFamily="2" charset="0"/>
              </a:rPr>
              <a:t>Lilje</a:t>
            </a:r>
            <a:r>
              <a:rPr lang="en-US" altLang="zh-CN" sz="1200" dirty="0">
                <a:latin typeface="Helvetica" pitchFamily="2" charset="0"/>
              </a:rPr>
              <a:t> B, et al. Identification of Gene Transcription Start Sites and Enhancers Responding to Pulmonary Carbon Nanotube Exposure in Vivo. </a:t>
            </a:r>
            <a:r>
              <a:rPr lang="en-US" altLang="zh-CN" sz="1200" i="1" dirty="0">
                <a:latin typeface="Helvetica" pitchFamily="2" charset="0"/>
              </a:rPr>
              <a:t>ACS Nano</a:t>
            </a:r>
            <a:r>
              <a:rPr lang="en-US" altLang="zh-CN" sz="1200" dirty="0">
                <a:latin typeface="Helvetica" pitchFamily="2" charset="0"/>
              </a:rPr>
              <a:t>. 2017;11(4):3597‐3613. doi:10.1021/acsnano.6b07533</a:t>
            </a:r>
            <a:endParaRPr lang="zh-CN" altLang="en-US" sz="1200" dirty="0">
              <a:latin typeface="Helvetica" pitchFamily="2"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9909772-A5A2-440A-BF0D-4BDAEE5F1D21}"/>
                  </a:ext>
                </a:extLst>
              </p:cNvPr>
              <p:cNvSpPr txBox="1"/>
              <p:nvPr/>
            </p:nvSpPr>
            <p:spPr>
              <a:xfrm>
                <a:off x="7261056" y="2417264"/>
                <a:ext cx="2412334" cy="576761"/>
              </a:xfrm>
              <a:prstGeom prst="rect">
                <a:avLst/>
              </a:prstGeom>
              <a:noFill/>
            </p:spPr>
            <p:txBody>
              <a:bodyPr wrap="square" lIns="0" tIns="0" rIns="0" bIns="0" rtlCol="0">
                <a:spAutoFit/>
              </a:bodyPr>
              <a:lstStyle/>
              <a:p>
                <a14:m>
                  <m:oMath xmlns:m="http://schemas.openxmlformats.org/officeDocument/2006/math">
                    <m:r>
                      <m:rPr>
                        <m:sty m:val="p"/>
                      </m:rPr>
                      <a:rPr lang="en-US" altLang="zh-CN" b="0" i="0" smtClean="0">
                        <a:latin typeface="Cambria Math" panose="02040503050406030204" pitchFamily="18" charset="0"/>
                      </a:rPr>
                      <m:t>BC</m:t>
                    </m:r>
                    <m:r>
                      <a:rPr lang="en-US" altLang="zh-CN" b="0" i="0" smtClean="0">
                        <a:latin typeface="Cambria Math" panose="02040503050406030204" pitchFamily="18" charset="0"/>
                      </a:rPr>
                      <m:t>=</m:t>
                    </m:r>
                    <m:rad>
                      <m:radPr>
                        <m:degHide m:val="on"/>
                        <m:ctrlPr>
                          <a:rPr lang="zh-CN" altLang="en-US" i="1" smtClean="0">
                            <a:latin typeface="Cambria Math" panose="02040503050406030204" pitchFamily="18" charset="0"/>
                          </a:rPr>
                        </m:ctrlPr>
                      </m:radPr>
                      <m:deg/>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𝑃𝐷</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𝑆</m:t>
                            </m:r>
                          </m:den>
                        </m:f>
                      </m:e>
                    </m:rad>
                    <m:r>
                      <a:rPr lang="en-US" altLang="zh-CN" b="0" i="0"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𝑀𝐷</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𝑆</m:t>
                            </m:r>
                          </m:den>
                        </m:f>
                      </m:e>
                    </m:rad>
                  </m:oMath>
                </a14:m>
                <a:r>
                  <a:rPr lang="en-US" altLang="zh-CN" dirty="0"/>
                  <a:t> </a:t>
                </a:r>
                <a:endParaRPr lang="zh-CN" altLang="en-US" dirty="0"/>
              </a:p>
            </p:txBody>
          </p:sp>
        </mc:Choice>
        <mc:Fallback>
          <p:sp>
            <p:nvSpPr>
              <p:cNvPr id="5" name="TextBox 4">
                <a:extLst>
                  <a:ext uri="{FF2B5EF4-FFF2-40B4-BE49-F238E27FC236}">
                    <a16:creationId xmlns:a16="http://schemas.microsoft.com/office/drawing/2014/main" id="{C9909772-A5A2-440A-BF0D-4BDAEE5F1D21}"/>
                  </a:ext>
                </a:extLst>
              </p:cNvPr>
              <p:cNvSpPr txBox="1">
                <a:spLocks noRot="1" noChangeAspect="1" noMove="1" noResize="1" noEditPoints="1" noAdjustHandles="1" noChangeArrowheads="1" noChangeShapeType="1" noTextEdit="1"/>
              </p:cNvSpPr>
              <p:nvPr/>
            </p:nvSpPr>
            <p:spPr>
              <a:xfrm>
                <a:off x="7261056" y="2417264"/>
                <a:ext cx="2412334" cy="57676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59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2240D7-82BF-4C65-A121-6A0520D27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4" y="1233904"/>
            <a:ext cx="11010205" cy="2473590"/>
          </a:xfrm>
          <a:prstGeom prst="rect">
            <a:avLst/>
          </a:prstGeom>
        </p:spPr>
      </p:pic>
      <p:sp>
        <p:nvSpPr>
          <p:cNvPr id="8" name="Arrow: Curved Up 7">
            <a:extLst>
              <a:ext uri="{FF2B5EF4-FFF2-40B4-BE49-F238E27FC236}">
                <a16:creationId xmlns:a16="http://schemas.microsoft.com/office/drawing/2014/main" id="{2B5382DC-DB24-45D9-87E9-7F91D56A46C2}"/>
              </a:ext>
            </a:extLst>
          </p:cNvPr>
          <p:cNvSpPr/>
          <p:nvPr/>
        </p:nvSpPr>
        <p:spPr>
          <a:xfrm>
            <a:off x="4359934" y="3616503"/>
            <a:ext cx="3212120" cy="729466"/>
          </a:xfrm>
          <a:prstGeom prst="curvedUp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TextBox 8">
            <a:extLst>
              <a:ext uri="{FF2B5EF4-FFF2-40B4-BE49-F238E27FC236}">
                <a16:creationId xmlns:a16="http://schemas.microsoft.com/office/drawing/2014/main" id="{6E703AFB-FABB-448A-B06D-2AD01C2923A6}"/>
              </a:ext>
            </a:extLst>
          </p:cNvPr>
          <p:cNvSpPr txBox="1"/>
          <p:nvPr/>
        </p:nvSpPr>
        <p:spPr>
          <a:xfrm>
            <a:off x="4392486" y="4576273"/>
            <a:ext cx="3147015" cy="923330"/>
          </a:xfrm>
          <a:prstGeom prst="rect">
            <a:avLst/>
          </a:prstGeom>
          <a:noFill/>
        </p:spPr>
        <p:txBody>
          <a:bodyPr wrap="none" rtlCol="0">
            <a:spAutoFit/>
          </a:bodyPr>
          <a:lstStyle/>
          <a:p>
            <a:pPr marL="342900" indent="-342900">
              <a:buFontTx/>
              <a:buAutoNum type="arabicPeriod"/>
            </a:pPr>
            <a:r>
              <a:rPr lang="en-US" altLang="zh-CN" dirty="0">
                <a:latin typeface="Helvetica" pitchFamily="2" charset="0"/>
              </a:rPr>
              <a:t>Bidirectional, BC &gt; 0.95</a:t>
            </a:r>
          </a:p>
          <a:p>
            <a:pPr marL="342900" indent="-342900">
              <a:buAutoNum type="arabicPeriod"/>
            </a:pPr>
            <a:r>
              <a:rPr lang="en-US" altLang="zh-CN" dirty="0">
                <a:latin typeface="Helvetica" pitchFamily="2" charset="0"/>
              </a:rPr>
              <a:t>Supported by 3 replicates</a:t>
            </a:r>
          </a:p>
          <a:p>
            <a:pPr marL="342900" indent="-342900">
              <a:buAutoNum type="arabicPeriod"/>
            </a:pPr>
            <a:r>
              <a:rPr lang="en-US" altLang="zh-CN" dirty="0">
                <a:latin typeface="Helvetica" pitchFamily="2" charset="0"/>
              </a:rPr>
              <a:t>Intronic or Intergenic</a:t>
            </a:r>
            <a:endParaRPr lang="zh-CN" altLang="en-US" dirty="0">
              <a:latin typeface="Helvetica" pitchFamily="2" charset="0"/>
            </a:endParaRPr>
          </a:p>
        </p:txBody>
      </p:sp>
      <p:sp>
        <p:nvSpPr>
          <p:cNvPr id="10" name="Arrow: Curved Up 9">
            <a:extLst>
              <a:ext uri="{FF2B5EF4-FFF2-40B4-BE49-F238E27FC236}">
                <a16:creationId xmlns:a16="http://schemas.microsoft.com/office/drawing/2014/main" id="{1B6043B2-CDFC-4AF4-8F7E-2C92FDB7AB2B}"/>
              </a:ext>
            </a:extLst>
          </p:cNvPr>
          <p:cNvSpPr/>
          <p:nvPr/>
        </p:nvSpPr>
        <p:spPr>
          <a:xfrm>
            <a:off x="7685070" y="3616503"/>
            <a:ext cx="1428108" cy="503434"/>
          </a:xfrm>
          <a:prstGeom prst="curvedUp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a:extLst>
              <a:ext uri="{FF2B5EF4-FFF2-40B4-BE49-F238E27FC236}">
                <a16:creationId xmlns:a16="http://schemas.microsoft.com/office/drawing/2014/main" id="{A023A4D1-3C2A-4E71-901B-D6780641DF38}"/>
              </a:ext>
            </a:extLst>
          </p:cNvPr>
          <p:cNvSpPr txBox="1"/>
          <p:nvPr/>
        </p:nvSpPr>
        <p:spPr>
          <a:xfrm>
            <a:off x="7895690" y="4576273"/>
            <a:ext cx="2434976" cy="369332"/>
          </a:xfrm>
          <a:prstGeom prst="rect">
            <a:avLst/>
          </a:prstGeom>
          <a:noFill/>
        </p:spPr>
        <p:txBody>
          <a:bodyPr wrap="square" rtlCol="0">
            <a:spAutoFit/>
          </a:bodyPr>
          <a:lstStyle/>
          <a:p>
            <a:r>
              <a:rPr lang="en-US" altLang="zh-CN" dirty="0">
                <a:latin typeface="Helvetica" pitchFamily="2" charset="0"/>
              </a:rPr>
              <a:t>4.   SC transcription</a:t>
            </a:r>
          </a:p>
        </p:txBody>
      </p:sp>
      <p:sp>
        <p:nvSpPr>
          <p:cNvPr id="12" name="Title 1">
            <a:extLst>
              <a:ext uri="{FF2B5EF4-FFF2-40B4-BE49-F238E27FC236}">
                <a16:creationId xmlns:a16="http://schemas.microsoft.com/office/drawing/2014/main" id="{9871D1BF-CA30-4749-9B38-DC46F14D5BC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We identified…</a:t>
            </a:r>
            <a:endParaRPr lang="zh-CN" altLang="en-US" dirty="0">
              <a:latin typeface="Helvetica" pitchFamily="2" charset="0"/>
            </a:endParaRPr>
          </a:p>
        </p:txBody>
      </p:sp>
    </p:spTree>
    <p:extLst>
      <p:ext uri="{BB962C8B-B14F-4D97-AF65-F5344CB8AC3E}">
        <p14:creationId xmlns:p14="http://schemas.microsoft.com/office/powerpoint/2010/main" val="3574847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930422-BFFC-4C12-A506-AB211F6C7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306" y="1356188"/>
            <a:ext cx="6164025" cy="5136687"/>
          </a:xfrm>
          <a:prstGeom prst="rect">
            <a:avLst/>
          </a:prstGeom>
        </p:spPr>
      </p:pic>
      <p:sp>
        <p:nvSpPr>
          <p:cNvPr id="4" name="Title 1">
            <a:extLst>
              <a:ext uri="{FF2B5EF4-FFF2-40B4-BE49-F238E27FC236}">
                <a16:creationId xmlns:a16="http://schemas.microsoft.com/office/drawing/2014/main" id="{B90609B0-6F35-4C97-937F-1D6F2F97B124}"/>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Condition-specific enhancers </a:t>
            </a:r>
            <a:endParaRPr lang="zh-CN" altLang="en-US" dirty="0">
              <a:latin typeface="Helvetica" pitchFamily="2" charset="0"/>
            </a:endParaRPr>
          </a:p>
        </p:txBody>
      </p:sp>
    </p:spTree>
    <p:extLst>
      <p:ext uri="{BB962C8B-B14F-4D97-AF65-F5344CB8AC3E}">
        <p14:creationId xmlns:p14="http://schemas.microsoft.com/office/powerpoint/2010/main" val="268034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0B26-F8CC-4113-BADB-BEA87E4EEB0E}"/>
              </a:ext>
            </a:extLst>
          </p:cNvPr>
          <p:cNvSpPr>
            <a:spLocks noGrp="1"/>
          </p:cNvSpPr>
          <p:nvPr>
            <p:ph type="title"/>
          </p:nvPr>
        </p:nvSpPr>
        <p:spPr/>
        <p:txBody>
          <a:bodyPr/>
          <a:lstStyle/>
          <a:p>
            <a:r>
              <a:rPr lang="en-US" altLang="zh-CN" dirty="0">
                <a:latin typeface="Helvetica" pitchFamily="2" charset="0"/>
              </a:rPr>
              <a:t>Single cell level transcription: </a:t>
            </a:r>
            <a:br>
              <a:rPr lang="en-US" altLang="zh-CN" dirty="0">
                <a:latin typeface="Helvetica" pitchFamily="2" charset="0"/>
              </a:rPr>
            </a:br>
            <a:r>
              <a:rPr lang="en-US" altLang="zh-CN" dirty="0">
                <a:latin typeface="Helvetica" pitchFamily="2" charset="0"/>
              </a:rPr>
              <a:t>Unidirectional Bursting</a:t>
            </a:r>
            <a:endParaRPr lang="zh-CN" altLang="en-US" dirty="0">
              <a:latin typeface="Helvetica" pitchFamily="2" charset="0"/>
            </a:endParaRPr>
          </a:p>
        </p:txBody>
      </p:sp>
      <p:pic>
        <p:nvPicPr>
          <p:cNvPr id="16" name="Picture 15">
            <a:extLst>
              <a:ext uri="{FF2B5EF4-FFF2-40B4-BE49-F238E27FC236}">
                <a16:creationId xmlns:a16="http://schemas.microsoft.com/office/drawing/2014/main" id="{7E917ABB-17E6-4DC9-BBDC-F41673E1F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07" y="1972638"/>
            <a:ext cx="3657600" cy="3657600"/>
          </a:xfrm>
          <a:prstGeom prst="rect">
            <a:avLst/>
          </a:prstGeom>
        </p:spPr>
      </p:pic>
      <p:pic>
        <p:nvPicPr>
          <p:cNvPr id="18" name="Picture 17">
            <a:extLst>
              <a:ext uri="{FF2B5EF4-FFF2-40B4-BE49-F238E27FC236}">
                <a16:creationId xmlns:a16="http://schemas.microsoft.com/office/drawing/2014/main" id="{176E3227-05B3-4BC6-B67C-158A1BA40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821" y="1972638"/>
            <a:ext cx="3657600" cy="3657600"/>
          </a:xfrm>
          <a:prstGeom prst="rect">
            <a:avLst/>
          </a:prstGeom>
        </p:spPr>
      </p:pic>
      <p:pic>
        <p:nvPicPr>
          <p:cNvPr id="20" name="Picture 19">
            <a:extLst>
              <a:ext uri="{FF2B5EF4-FFF2-40B4-BE49-F238E27FC236}">
                <a16:creationId xmlns:a16="http://schemas.microsoft.com/office/drawing/2014/main" id="{5D0E36BC-4065-4075-8F71-50ABCCD05B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4135" y="1972638"/>
            <a:ext cx="3657600" cy="3657600"/>
          </a:xfrm>
          <a:prstGeom prst="rect">
            <a:avLst/>
          </a:prstGeom>
        </p:spPr>
      </p:pic>
      <p:sp>
        <p:nvSpPr>
          <p:cNvPr id="22" name="TextBox 21">
            <a:extLst>
              <a:ext uri="{FF2B5EF4-FFF2-40B4-BE49-F238E27FC236}">
                <a16:creationId xmlns:a16="http://schemas.microsoft.com/office/drawing/2014/main" id="{FBD5AFBD-E84D-4755-921B-467DB2C7064F}"/>
              </a:ext>
            </a:extLst>
          </p:cNvPr>
          <p:cNvSpPr txBox="1"/>
          <p:nvPr/>
        </p:nvSpPr>
        <p:spPr>
          <a:xfrm>
            <a:off x="838200" y="5912188"/>
            <a:ext cx="3288080" cy="646331"/>
          </a:xfrm>
          <a:prstGeom prst="rect">
            <a:avLst/>
          </a:prstGeom>
          <a:noFill/>
        </p:spPr>
        <p:txBody>
          <a:bodyPr wrap="none" rtlCol="0">
            <a:spAutoFit/>
          </a:bodyPr>
          <a:lstStyle/>
          <a:p>
            <a:r>
              <a:rPr lang="en-US" altLang="zh-CN" dirty="0">
                <a:latin typeface="Helvetica" pitchFamily="2" charset="0"/>
              </a:rPr>
              <a:t>T0: 971 enhancer-cell pairs</a:t>
            </a:r>
          </a:p>
          <a:p>
            <a:r>
              <a:rPr lang="en-US" altLang="zh-CN" dirty="0">
                <a:latin typeface="Helvetica" pitchFamily="2" charset="0"/>
              </a:rPr>
              <a:t>From 354 enhancers, 40 cells </a:t>
            </a:r>
            <a:endParaRPr lang="zh-CN" altLang="en-US" dirty="0">
              <a:latin typeface="Helvetica" pitchFamily="2" charset="0"/>
            </a:endParaRPr>
          </a:p>
        </p:txBody>
      </p:sp>
      <p:sp>
        <p:nvSpPr>
          <p:cNvPr id="23" name="TextBox 22">
            <a:extLst>
              <a:ext uri="{FF2B5EF4-FFF2-40B4-BE49-F238E27FC236}">
                <a16:creationId xmlns:a16="http://schemas.microsoft.com/office/drawing/2014/main" id="{8378CEC2-B475-4A6E-833D-91F25B0FF0EE}"/>
              </a:ext>
            </a:extLst>
          </p:cNvPr>
          <p:cNvSpPr txBox="1"/>
          <p:nvPr/>
        </p:nvSpPr>
        <p:spPr>
          <a:xfrm>
            <a:off x="4492753" y="5912187"/>
            <a:ext cx="3288080" cy="646331"/>
          </a:xfrm>
          <a:prstGeom prst="rect">
            <a:avLst/>
          </a:prstGeom>
          <a:noFill/>
        </p:spPr>
        <p:txBody>
          <a:bodyPr wrap="none" rtlCol="0">
            <a:spAutoFit/>
          </a:bodyPr>
          <a:lstStyle/>
          <a:p>
            <a:r>
              <a:rPr lang="en-US" altLang="zh-CN" dirty="0">
                <a:latin typeface="Helvetica" pitchFamily="2" charset="0"/>
              </a:rPr>
              <a:t>T6: 1091 enhancer-cell pairs</a:t>
            </a:r>
          </a:p>
          <a:p>
            <a:r>
              <a:rPr lang="en-US" altLang="zh-CN" dirty="0">
                <a:latin typeface="Helvetica" pitchFamily="2" charset="0"/>
              </a:rPr>
              <a:t>From 407 enhancers, 41 cells </a:t>
            </a:r>
            <a:endParaRPr lang="zh-CN" altLang="en-US" dirty="0">
              <a:latin typeface="Helvetica" pitchFamily="2" charset="0"/>
            </a:endParaRPr>
          </a:p>
        </p:txBody>
      </p:sp>
      <p:sp>
        <p:nvSpPr>
          <p:cNvPr id="24" name="TextBox 23">
            <a:extLst>
              <a:ext uri="{FF2B5EF4-FFF2-40B4-BE49-F238E27FC236}">
                <a16:creationId xmlns:a16="http://schemas.microsoft.com/office/drawing/2014/main" id="{47C3B52A-B13A-4C51-9B2C-452D5EABF853}"/>
              </a:ext>
            </a:extLst>
          </p:cNvPr>
          <p:cNvSpPr txBox="1"/>
          <p:nvPr/>
        </p:nvSpPr>
        <p:spPr>
          <a:xfrm>
            <a:off x="8271067" y="5912186"/>
            <a:ext cx="3288080" cy="646331"/>
          </a:xfrm>
          <a:prstGeom prst="rect">
            <a:avLst/>
          </a:prstGeom>
          <a:noFill/>
        </p:spPr>
        <p:txBody>
          <a:bodyPr wrap="none" rtlCol="0">
            <a:spAutoFit/>
          </a:bodyPr>
          <a:lstStyle/>
          <a:p>
            <a:r>
              <a:rPr lang="en-US" altLang="zh-CN" dirty="0">
                <a:latin typeface="Helvetica" pitchFamily="2" charset="0"/>
              </a:rPr>
              <a:t>T24: 1941 enhancer-cell pairs</a:t>
            </a:r>
          </a:p>
          <a:p>
            <a:r>
              <a:rPr lang="en-US" altLang="zh-CN" dirty="0">
                <a:latin typeface="Helvetica" pitchFamily="2" charset="0"/>
              </a:rPr>
              <a:t>From 594 enhancers, 70 cells </a:t>
            </a:r>
            <a:endParaRPr lang="zh-CN" altLang="en-US" dirty="0">
              <a:latin typeface="Helvetica" pitchFamily="2" charset="0"/>
            </a:endParaRPr>
          </a:p>
        </p:txBody>
      </p:sp>
      <p:cxnSp>
        <p:nvCxnSpPr>
          <p:cNvPr id="26" name="Straight Arrow Connector 25">
            <a:extLst>
              <a:ext uri="{FF2B5EF4-FFF2-40B4-BE49-F238E27FC236}">
                <a16:creationId xmlns:a16="http://schemas.microsoft.com/office/drawing/2014/main" id="{873CCDBF-EA9F-44C9-A224-26174EAF0968}"/>
              </a:ext>
            </a:extLst>
          </p:cNvPr>
          <p:cNvCxnSpPr/>
          <p:nvPr/>
        </p:nvCxnSpPr>
        <p:spPr>
          <a:xfrm flipH="1">
            <a:off x="9760449" y="1690688"/>
            <a:ext cx="523982" cy="8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5D7F89A-EB1E-4712-9F83-055AC9E443F5}"/>
              </a:ext>
            </a:extLst>
          </p:cNvPr>
          <p:cNvCxnSpPr/>
          <p:nvPr/>
        </p:nvCxnSpPr>
        <p:spPr>
          <a:xfrm flipH="1">
            <a:off x="10007029" y="1818526"/>
            <a:ext cx="369870" cy="115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F3194FB-7BB3-4A87-A011-3BE708E02852}"/>
              </a:ext>
            </a:extLst>
          </p:cNvPr>
          <p:cNvCxnSpPr/>
          <p:nvPr/>
        </p:nvCxnSpPr>
        <p:spPr>
          <a:xfrm>
            <a:off x="10602930" y="1690688"/>
            <a:ext cx="0" cy="785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106AB6C-6E09-4E59-9236-09DA8D432A9C}"/>
              </a:ext>
            </a:extLst>
          </p:cNvPr>
          <p:cNvSpPr txBox="1"/>
          <p:nvPr/>
        </p:nvSpPr>
        <p:spPr>
          <a:xfrm>
            <a:off x="9676226" y="1123553"/>
            <a:ext cx="1903085" cy="646331"/>
          </a:xfrm>
          <a:prstGeom prst="rect">
            <a:avLst/>
          </a:prstGeom>
          <a:noFill/>
        </p:spPr>
        <p:txBody>
          <a:bodyPr wrap="none" rtlCol="0">
            <a:spAutoFit/>
          </a:bodyPr>
          <a:lstStyle/>
          <a:p>
            <a:r>
              <a:rPr lang="en-US" altLang="zh-CN" dirty="0">
                <a:latin typeface="Helvetica" pitchFamily="2" charset="0"/>
              </a:rPr>
              <a:t>SC-Bidirectional</a:t>
            </a:r>
          </a:p>
          <a:p>
            <a:r>
              <a:rPr lang="en-US" altLang="zh-CN" dirty="0">
                <a:latin typeface="Helvetica" pitchFamily="2" charset="0"/>
              </a:rPr>
              <a:t>enhancers</a:t>
            </a:r>
            <a:endParaRPr lang="zh-CN" altLang="en-US" dirty="0">
              <a:latin typeface="Helvetica" pitchFamily="2" charset="0"/>
            </a:endParaRPr>
          </a:p>
        </p:txBody>
      </p:sp>
    </p:spTree>
    <p:extLst>
      <p:ext uri="{BB962C8B-B14F-4D97-AF65-F5344CB8AC3E}">
        <p14:creationId xmlns:p14="http://schemas.microsoft.com/office/powerpoint/2010/main" val="120542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666565-05DC-4DBC-862F-49A24BB4BFFD}"/>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Unidirectional bursting </a:t>
            </a:r>
            <a:endParaRPr lang="zh-CN" altLang="en-US" dirty="0">
              <a:latin typeface="Helvetica" pitchFamily="2" charset="0"/>
            </a:endParaRPr>
          </a:p>
        </p:txBody>
      </p:sp>
      <p:pic>
        <p:nvPicPr>
          <p:cNvPr id="3" name="Picture 2">
            <a:extLst>
              <a:ext uri="{FF2B5EF4-FFF2-40B4-BE49-F238E27FC236}">
                <a16:creationId xmlns:a16="http://schemas.microsoft.com/office/drawing/2014/main" id="{76636943-39CD-4D25-A1A1-AC9AD39AF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905" y="1250482"/>
            <a:ext cx="9174189" cy="5242393"/>
          </a:xfrm>
          <a:prstGeom prst="rect">
            <a:avLst/>
          </a:prstGeom>
        </p:spPr>
      </p:pic>
      <p:sp>
        <p:nvSpPr>
          <p:cNvPr id="15" name="Rectangle 14">
            <a:extLst>
              <a:ext uri="{FF2B5EF4-FFF2-40B4-BE49-F238E27FC236}">
                <a16:creationId xmlns:a16="http://schemas.microsoft.com/office/drawing/2014/main" id="{D216230B-CEF7-44FA-B6F7-5B1922171C34}"/>
              </a:ext>
            </a:extLst>
          </p:cNvPr>
          <p:cNvSpPr/>
          <p:nvPr/>
        </p:nvSpPr>
        <p:spPr>
          <a:xfrm>
            <a:off x="2094202" y="4264383"/>
            <a:ext cx="2051612"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237 (26.6%)</a:t>
            </a:r>
          </a:p>
          <a:p>
            <a:pPr algn="r"/>
            <a:r>
              <a:rPr lang="en-US" altLang="zh-CN" sz="1600" dirty="0">
                <a:solidFill>
                  <a:schemeClr val="bg1"/>
                </a:solidFill>
                <a:latin typeface="Helvetica" pitchFamily="2" charset="0"/>
              </a:rPr>
              <a:t>Minus 314 (35.2%)</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21 ( 2.4% )</a:t>
            </a:r>
          </a:p>
          <a:p>
            <a:pPr algn="r"/>
            <a:r>
              <a:rPr lang="en-US" altLang="zh-CN" sz="1600" dirty="0">
                <a:solidFill>
                  <a:schemeClr val="bg1"/>
                </a:solidFill>
                <a:latin typeface="Helvetica" pitchFamily="2" charset="0"/>
              </a:rPr>
              <a:t>Basal 319 (35.8%)</a:t>
            </a:r>
            <a:endParaRPr lang="zh-CN" altLang="en-US" sz="1600" dirty="0">
              <a:solidFill>
                <a:schemeClr val="bg1"/>
              </a:solidFill>
              <a:latin typeface="Helvetica" pitchFamily="2" charset="0"/>
            </a:endParaRPr>
          </a:p>
        </p:txBody>
      </p:sp>
      <p:sp>
        <p:nvSpPr>
          <p:cNvPr id="17" name="Rectangle 16">
            <a:extLst>
              <a:ext uri="{FF2B5EF4-FFF2-40B4-BE49-F238E27FC236}">
                <a16:creationId xmlns:a16="http://schemas.microsoft.com/office/drawing/2014/main" id="{16EAD00E-4298-433E-9CEB-EC6B35CC545C}"/>
              </a:ext>
            </a:extLst>
          </p:cNvPr>
          <p:cNvSpPr/>
          <p:nvPr/>
        </p:nvSpPr>
        <p:spPr>
          <a:xfrm>
            <a:off x="4256617" y="4260394"/>
            <a:ext cx="2070101"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289 (28.6%)</a:t>
            </a:r>
          </a:p>
          <a:p>
            <a:pPr algn="r"/>
            <a:r>
              <a:rPr lang="en-US" altLang="zh-CN" sz="1600" dirty="0">
                <a:solidFill>
                  <a:schemeClr val="bg1"/>
                </a:solidFill>
                <a:latin typeface="Helvetica" pitchFamily="2" charset="0"/>
              </a:rPr>
              <a:t>Minus 367 (36.4%)</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20 ( 2.0% )</a:t>
            </a:r>
          </a:p>
          <a:p>
            <a:pPr algn="r"/>
            <a:r>
              <a:rPr lang="en-US" altLang="zh-CN" sz="1600" dirty="0">
                <a:solidFill>
                  <a:schemeClr val="bg1"/>
                </a:solidFill>
                <a:latin typeface="Helvetica" pitchFamily="2" charset="0"/>
              </a:rPr>
              <a:t>Basal 333 (33.0%)</a:t>
            </a:r>
            <a:endParaRPr lang="zh-CN" altLang="en-US" sz="1600" dirty="0">
              <a:solidFill>
                <a:schemeClr val="bg1"/>
              </a:solidFill>
              <a:latin typeface="Helvetica" pitchFamily="2" charset="0"/>
            </a:endParaRPr>
          </a:p>
        </p:txBody>
      </p:sp>
      <p:sp>
        <p:nvSpPr>
          <p:cNvPr id="19" name="Rectangle 18">
            <a:extLst>
              <a:ext uri="{FF2B5EF4-FFF2-40B4-BE49-F238E27FC236}">
                <a16:creationId xmlns:a16="http://schemas.microsoft.com/office/drawing/2014/main" id="{11272009-B876-4AFB-A810-D9E249270E89}"/>
              </a:ext>
            </a:extLst>
          </p:cNvPr>
          <p:cNvSpPr/>
          <p:nvPr/>
        </p:nvSpPr>
        <p:spPr>
          <a:xfrm>
            <a:off x="6417733" y="4260394"/>
            <a:ext cx="2082621"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531 (29.5%)</a:t>
            </a:r>
          </a:p>
          <a:p>
            <a:pPr algn="r"/>
            <a:r>
              <a:rPr lang="en-US" altLang="zh-CN" sz="1600" dirty="0">
                <a:solidFill>
                  <a:schemeClr val="bg1"/>
                </a:solidFill>
                <a:latin typeface="Helvetica" pitchFamily="2" charset="0"/>
              </a:rPr>
              <a:t>Minus 695 (38.6%)</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35 ( 1.9% )</a:t>
            </a:r>
          </a:p>
          <a:p>
            <a:pPr algn="r"/>
            <a:r>
              <a:rPr lang="en-US" altLang="zh-CN" sz="1600" dirty="0">
                <a:solidFill>
                  <a:schemeClr val="bg1"/>
                </a:solidFill>
                <a:latin typeface="Helvetica" pitchFamily="2" charset="0"/>
              </a:rPr>
              <a:t>Basal 540 (30.0%)</a:t>
            </a:r>
            <a:endParaRPr lang="zh-CN" altLang="en-US" sz="1600" dirty="0">
              <a:solidFill>
                <a:schemeClr val="bg1"/>
              </a:solidFill>
              <a:latin typeface="Helvetica" pitchFamily="2" charset="0"/>
            </a:endParaRPr>
          </a:p>
        </p:txBody>
      </p:sp>
      <p:sp>
        <p:nvSpPr>
          <p:cNvPr id="23" name="Rectangle 22">
            <a:extLst>
              <a:ext uri="{FF2B5EF4-FFF2-40B4-BE49-F238E27FC236}">
                <a16:creationId xmlns:a16="http://schemas.microsoft.com/office/drawing/2014/main" id="{697094BA-DE9A-4A7E-ABE6-ACA770E44FBF}"/>
              </a:ext>
            </a:extLst>
          </p:cNvPr>
          <p:cNvSpPr/>
          <p:nvPr/>
        </p:nvSpPr>
        <p:spPr>
          <a:xfrm>
            <a:off x="4256617" y="2135635"/>
            <a:ext cx="2070101"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171 (14.0%)</a:t>
            </a:r>
          </a:p>
          <a:p>
            <a:pPr algn="r"/>
            <a:r>
              <a:rPr lang="en-US" altLang="zh-CN" sz="1600" dirty="0">
                <a:solidFill>
                  <a:schemeClr val="bg1"/>
                </a:solidFill>
                <a:latin typeface="Helvetica" pitchFamily="2" charset="0"/>
              </a:rPr>
              <a:t>Minus 214 (17.5%)</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628 (51.4%)</a:t>
            </a:r>
          </a:p>
          <a:p>
            <a:pPr algn="r"/>
            <a:r>
              <a:rPr lang="en-US" altLang="zh-CN" sz="1600" dirty="0">
                <a:solidFill>
                  <a:schemeClr val="bg1"/>
                </a:solidFill>
                <a:latin typeface="Helvetica" pitchFamily="2" charset="0"/>
              </a:rPr>
              <a:t>Basal 208 (17.0%)</a:t>
            </a:r>
            <a:endParaRPr lang="zh-CN" altLang="en-US" sz="1600" dirty="0">
              <a:solidFill>
                <a:schemeClr val="bg1"/>
              </a:solidFill>
              <a:latin typeface="Helvetica" pitchFamily="2" charset="0"/>
            </a:endParaRPr>
          </a:p>
        </p:txBody>
      </p:sp>
      <p:sp>
        <p:nvSpPr>
          <p:cNvPr id="26" name="Rectangle 25">
            <a:extLst>
              <a:ext uri="{FF2B5EF4-FFF2-40B4-BE49-F238E27FC236}">
                <a16:creationId xmlns:a16="http://schemas.microsoft.com/office/drawing/2014/main" id="{68086DFC-DE65-492A-8EC2-324356FA68ED}"/>
              </a:ext>
            </a:extLst>
          </p:cNvPr>
          <p:cNvSpPr/>
          <p:nvPr/>
        </p:nvSpPr>
        <p:spPr>
          <a:xfrm>
            <a:off x="6430254" y="2120246"/>
            <a:ext cx="2070101" cy="1107996"/>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321 (18.0%)</a:t>
            </a:r>
          </a:p>
          <a:p>
            <a:pPr algn="r"/>
            <a:r>
              <a:rPr lang="en-US" altLang="zh-CN" sz="1600" dirty="0">
                <a:solidFill>
                  <a:schemeClr val="bg1"/>
                </a:solidFill>
                <a:latin typeface="Helvetica" pitchFamily="2" charset="0"/>
              </a:rPr>
              <a:t>Minus 280 (15.7%)</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859 (48.2%)</a:t>
            </a:r>
          </a:p>
          <a:p>
            <a:pPr algn="r"/>
            <a:r>
              <a:rPr lang="en-US" altLang="zh-CN" sz="1600" dirty="0">
                <a:solidFill>
                  <a:schemeClr val="bg1"/>
                </a:solidFill>
                <a:latin typeface="Helvetica" pitchFamily="2" charset="0"/>
              </a:rPr>
              <a:t>Basal 322 (18.1%)</a:t>
            </a:r>
            <a:endParaRPr lang="zh-CN" altLang="en-US" sz="1600" dirty="0">
              <a:solidFill>
                <a:schemeClr val="bg1"/>
              </a:solidFill>
              <a:latin typeface="Helvetica" pitchFamily="2" charset="0"/>
            </a:endParaRPr>
          </a:p>
        </p:txBody>
      </p:sp>
      <p:sp>
        <p:nvSpPr>
          <p:cNvPr id="21" name="Rectangle 20">
            <a:extLst>
              <a:ext uri="{FF2B5EF4-FFF2-40B4-BE49-F238E27FC236}">
                <a16:creationId xmlns:a16="http://schemas.microsoft.com/office/drawing/2014/main" id="{F1309E1A-CEB2-4EA7-8526-ACD860DB1377}"/>
              </a:ext>
            </a:extLst>
          </p:cNvPr>
          <p:cNvSpPr/>
          <p:nvPr/>
        </p:nvSpPr>
        <p:spPr>
          <a:xfrm>
            <a:off x="2093666" y="2135635"/>
            <a:ext cx="2052148" cy="1077218"/>
          </a:xfrm>
          <a:prstGeom prst="rect">
            <a:avLst/>
          </a:prstGeom>
          <a:solidFill>
            <a:schemeClr val="tx1">
              <a:alpha val="50196"/>
            </a:schemeClr>
          </a:solidFill>
        </p:spPr>
        <p:txBody>
          <a:bodyPr wrap="square">
            <a:spAutoFit/>
          </a:bodyPr>
          <a:lstStyle/>
          <a:p>
            <a:pPr algn="r"/>
            <a:r>
              <a:rPr lang="en-US" altLang="zh-CN" sz="1600" dirty="0">
                <a:solidFill>
                  <a:schemeClr val="bg1"/>
                </a:solidFill>
                <a:latin typeface="Helvetica" pitchFamily="2" charset="0"/>
              </a:rPr>
              <a:t>Plus 164 (15.4%)</a:t>
            </a:r>
          </a:p>
          <a:p>
            <a:pPr algn="r"/>
            <a:r>
              <a:rPr lang="en-US" altLang="zh-CN" sz="1600" dirty="0">
                <a:solidFill>
                  <a:schemeClr val="bg1"/>
                </a:solidFill>
                <a:latin typeface="Helvetica" pitchFamily="2" charset="0"/>
              </a:rPr>
              <a:t>Minus 163 (15.4%)</a:t>
            </a:r>
          </a:p>
          <a:p>
            <a:pPr algn="r"/>
            <a:r>
              <a:rPr lang="en-US" altLang="zh-CN" sz="1600" dirty="0" err="1">
                <a:solidFill>
                  <a:schemeClr val="bg1"/>
                </a:solidFill>
                <a:latin typeface="Helvetica" pitchFamily="2" charset="0"/>
              </a:rPr>
              <a:t>Bidirect</a:t>
            </a:r>
            <a:r>
              <a:rPr lang="en-US" altLang="zh-CN" sz="1600" dirty="0">
                <a:solidFill>
                  <a:schemeClr val="bg1"/>
                </a:solidFill>
                <a:latin typeface="Helvetica" pitchFamily="2" charset="0"/>
              </a:rPr>
              <a:t> 556 (52.6%)</a:t>
            </a:r>
          </a:p>
          <a:p>
            <a:pPr algn="r"/>
            <a:r>
              <a:rPr lang="en-US" altLang="zh-CN" sz="1600" dirty="0">
                <a:solidFill>
                  <a:schemeClr val="bg1"/>
                </a:solidFill>
                <a:latin typeface="Helvetica" pitchFamily="2" charset="0"/>
              </a:rPr>
              <a:t>Basal 179 (16.8%)</a:t>
            </a:r>
            <a:endParaRPr lang="zh-CN" altLang="en-US" sz="1600" dirty="0">
              <a:solidFill>
                <a:schemeClr val="bg1"/>
              </a:solidFill>
              <a:latin typeface="Helvetica" pitchFamily="2" charset="0"/>
            </a:endParaRPr>
          </a:p>
        </p:txBody>
      </p:sp>
    </p:spTree>
    <p:extLst>
      <p:ext uri="{BB962C8B-B14F-4D97-AF65-F5344CB8AC3E}">
        <p14:creationId xmlns:p14="http://schemas.microsoft.com/office/powerpoint/2010/main" val="173686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3" grpId="0" animBg="1"/>
      <p:bldP spid="26"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4E3CF7-F354-4172-9FD1-5A8E74A3453A}"/>
              </a:ext>
            </a:extLst>
          </p:cNvPr>
          <p:cNvGrpSpPr/>
          <p:nvPr/>
        </p:nvGrpSpPr>
        <p:grpSpPr>
          <a:xfrm>
            <a:off x="4673408" y="1825929"/>
            <a:ext cx="3301142" cy="1117002"/>
            <a:chOff x="1109663" y="3581400"/>
            <a:chExt cx="5372100" cy="1817749"/>
          </a:xfrm>
        </p:grpSpPr>
        <p:cxnSp>
          <p:nvCxnSpPr>
            <p:cNvPr id="3" name="Straight Arrow Connector 2">
              <a:extLst>
                <a:ext uri="{FF2B5EF4-FFF2-40B4-BE49-F238E27FC236}">
                  <a16:creationId xmlns:a16="http://schemas.microsoft.com/office/drawing/2014/main" id="{26E42AAE-D9CF-41AD-8A3E-2EAE2B95C613}"/>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02DA9DA4-37B1-45D1-B3B7-51D6576312E2}"/>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3635F9A-0776-4A57-8211-7D033539C1A2}"/>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3B6406D-B6F1-41BC-8270-E6AF972BB2D3}"/>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AF8E2A-D169-4202-B02A-60DE2B435F03}"/>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5AED7A6-9325-4543-80BE-C1AEC4E03957}"/>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45179C-17AC-4380-8309-E7EEA7B5FCF4}"/>
                </a:ext>
              </a:extLst>
            </p:cNvPr>
            <p:cNvCxnSpPr>
              <a:cxnSpLocks/>
            </p:cNvCxnSpPr>
            <p:nvPr/>
          </p:nvCxnSpPr>
          <p:spPr>
            <a:xfrm flipV="1">
              <a:off x="2880360" y="4629803"/>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BA3D62-1A62-4578-BD06-5959ECDCB2C0}"/>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72935D-B0EE-4B7B-BD90-768673560F6A}"/>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59DD9F6-3EA8-470F-850B-57AF85D78F3E}"/>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964B0C-801F-4749-861E-79FA784CADF3}"/>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17859F-6617-49FE-A5EA-E382A9B3F64C}"/>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2B2B89-305B-4BDB-A3EB-56DC7E250221}"/>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D333845-9F84-46AE-AC06-FB69D3236316}"/>
              </a:ext>
            </a:extLst>
          </p:cNvPr>
          <p:cNvGrpSpPr/>
          <p:nvPr/>
        </p:nvGrpSpPr>
        <p:grpSpPr>
          <a:xfrm>
            <a:off x="2057241" y="3429000"/>
            <a:ext cx="3301142" cy="505992"/>
            <a:chOff x="1109663" y="3581400"/>
            <a:chExt cx="5372100" cy="1045819"/>
          </a:xfrm>
        </p:grpSpPr>
        <p:cxnSp>
          <p:nvCxnSpPr>
            <p:cNvPr id="17" name="Straight Arrow Connector 16">
              <a:extLst>
                <a:ext uri="{FF2B5EF4-FFF2-40B4-BE49-F238E27FC236}">
                  <a16:creationId xmlns:a16="http://schemas.microsoft.com/office/drawing/2014/main" id="{01B1824F-E555-48BC-9905-4962FB774422}"/>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C83D1DB-8CD2-41CD-A2DE-2DA64F48395A}"/>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D854A1BA-1F2F-42B7-AE8F-B18F35A894FB}"/>
              </a:ext>
            </a:extLst>
          </p:cNvPr>
          <p:cNvSpPr txBox="1"/>
          <p:nvPr/>
        </p:nvSpPr>
        <p:spPr>
          <a:xfrm>
            <a:off x="3683310" y="2244230"/>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20" name="TextBox 19">
            <a:extLst>
              <a:ext uri="{FF2B5EF4-FFF2-40B4-BE49-F238E27FC236}">
                <a16:creationId xmlns:a16="http://schemas.microsoft.com/office/drawing/2014/main" id="{F419AA28-BCD5-4F8C-98F7-F9B340CA9D0E}"/>
              </a:ext>
            </a:extLst>
          </p:cNvPr>
          <p:cNvSpPr txBox="1"/>
          <p:nvPr/>
        </p:nvSpPr>
        <p:spPr>
          <a:xfrm>
            <a:off x="1144087" y="3681996"/>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grpSp>
        <p:nvGrpSpPr>
          <p:cNvPr id="35" name="Group 34">
            <a:extLst>
              <a:ext uri="{FF2B5EF4-FFF2-40B4-BE49-F238E27FC236}">
                <a16:creationId xmlns:a16="http://schemas.microsoft.com/office/drawing/2014/main" id="{4C709E58-4FA6-4270-9E73-22F163DD6222}"/>
              </a:ext>
            </a:extLst>
          </p:cNvPr>
          <p:cNvGrpSpPr/>
          <p:nvPr/>
        </p:nvGrpSpPr>
        <p:grpSpPr>
          <a:xfrm>
            <a:off x="7237133" y="3429000"/>
            <a:ext cx="3301142" cy="505992"/>
            <a:chOff x="1109663" y="3581400"/>
            <a:chExt cx="5372100" cy="1045819"/>
          </a:xfrm>
        </p:grpSpPr>
        <p:cxnSp>
          <p:nvCxnSpPr>
            <p:cNvPr id="36" name="Straight Arrow Connector 35">
              <a:extLst>
                <a:ext uri="{FF2B5EF4-FFF2-40B4-BE49-F238E27FC236}">
                  <a16:creationId xmlns:a16="http://schemas.microsoft.com/office/drawing/2014/main" id="{940C49A4-A678-4566-AD33-089678F09E4B}"/>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B67E18B-DAF8-48A5-AFE0-A80E3A3AC36D}"/>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A617ECBA-70E1-4F62-BCDB-988CFFE8F34C}"/>
              </a:ext>
            </a:extLst>
          </p:cNvPr>
          <p:cNvSpPr txBox="1"/>
          <p:nvPr/>
        </p:nvSpPr>
        <p:spPr>
          <a:xfrm>
            <a:off x="6323979" y="3681996"/>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cxnSp>
        <p:nvCxnSpPr>
          <p:cNvPr id="40" name="Straight Connector 39">
            <a:extLst>
              <a:ext uri="{FF2B5EF4-FFF2-40B4-BE49-F238E27FC236}">
                <a16:creationId xmlns:a16="http://schemas.microsoft.com/office/drawing/2014/main" id="{1A064730-827C-4877-B54D-06094A30E6A5}"/>
              </a:ext>
            </a:extLst>
          </p:cNvPr>
          <p:cNvCxnSpPr>
            <a:cxnSpLocks/>
          </p:cNvCxnSpPr>
          <p:nvPr/>
        </p:nvCxnSpPr>
        <p:spPr>
          <a:xfrm>
            <a:off x="9333514" y="3681996"/>
            <a:ext cx="0" cy="252996"/>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9E9C3E09-731E-4896-88D3-14591618F851}"/>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Unidirectionality Supported by </a:t>
            </a:r>
          </a:p>
          <a:p>
            <a:r>
              <a:rPr lang="en-US" altLang="zh-CN" dirty="0">
                <a:latin typeface="Helvetica" pitchFamily="2" charset="0"/>
              </a:rPr>
              <a:t>Multiple TSSs</a:t>
            </a:r>
            <a:endParaRPr lang="zh-CN" altLang="en-US" dirty="0">
              <a:latin typeface="Helvetica" pitchFamily="2" charset="0"/>
            </a:endParaRPr>
          </a:p>
        </p:txBody>
      </p:sp>
      <p:sp>
        <p:nvSpPr>
          <p:cNvPr id="43" name="TextBox 42">
            <a:extLst>
              <a:ext uri="{FF2B5EF4-FFF2-40B4-BE49-F238E27FC236}">
                <a16:creationId xmlns:a16="http://schemas.microsoft.com/office/drawing/2014/main" id="{F1BE83F6-51F9-425F-8FE7-802DDDA32019}"/>
              </a:ext>
            </a:extLst>
          </p:cNvPr>
          <p:cNvSpPr txBox="1"/>
          <p:nvPr/>
        </p:nvSpPr>
        <p:spPr>
          <a:xfrm>
            <a:off x="3051798" y="5064566"/>
            <a:ext cx="1095172" cy="923330"/>
          </a:xfrm>
          <a:prstGeom prst="rect">
            <a:avLst/>
          </a:prstGeom>
          <a:noFill/>
        </p:spPr>
        <p:txBody>
          <a:bodyPr wrap="none" rtlCol="0">
            <a:spAutoFit/>
          </a:bodyPr>
          <a:lstStyle/>
          <a:p>
            <a:r>
              <a:rPr lang="en-US" altLang="zh-CN" dirty="0">
                <a:latin typeface="Helvetica" pitchFamily="2" charset="0"/>
              </a:rPr>
              <a:t>T0:   275‬</a:t>
            </a:r>
          </a:p>
          <a:p>
            <a:r>
              <a:rPr lang="en-US" altLang="zh-CN" dirty="0">
                <a:latin typeface="Helvetica" pitchFamily="2" charset="0"/>
              </a:rPr>
              <a:t>T6:   342</a:t>
            </a:r>
          </a:p>
          <a:p>
            <a:r>
              <a:rPr lang="en-US" altLang="zh-CN" dirty="0">
                <a:latin typeface="Helvetica" pitchFamily="2" charset="0"/>
              </a:rPr>
              <a:t>T24: 660</a:t>
            </a:r>
            <a:endParaRPr lang="zh-CN" altLang="en-US" dirty="0">
              <a:latin typeface="Helvetica" pitchFamily="2" charset="0"/>
            </a:endParaRPr>
          </a:p>
        </p:txBody>
      </p:sp>
      <p:sp>
        <p:nvSpPr>
          <p:cNvPr id="44" name="TextBox 43">
            <a:extLst>
              <a:ext uri="{FF2B5EF4-FFF2-40B4-BE49-F238E27FC236}">
                <a16:creationId xmlns:a16="http://schemas.microsoft.com/office/drawing/2014/main" id="{10231FF2-B280-4B95-BC83-4860C7468D11}"/>
              </a:ext>
            </a:extLst>
          </p:cNvPr>
          <p:cNvSpPr txBox="1"/>
          <p:nvPr/>
        </p:nvSpPr>
        <p:spPr>
          <a:xfrm>
            <a:off x="2626201" y="4440984"/>
            <a:ext cx="1879041" cy="461665"/>
          </a:xfrm>
          <a:prstGeom prst="rect">
            <a:avLst/>
          </a:prstGeom>
          <a:noFill/>
        </p:spPr>
        <p:txBody>
          <a:bodyPr wrap="none" rtlCol="0">
            <a:spAutoFit/>
          </a:bodyPr>
          <a:lstStyle/>
          <a:p>
            <a:r>
              <a:rPr lang="en-US" altLang="zh-CN" sz="2400" dirty="0">
                <a:latin typeface="Helvetica" pitchFamily="2" charset="0"/>
              </a:rPr>
              <a:t>Single TSSs</a:t>
            </a:r>
            <a:endParaRPr lang="zh-CN" altLang="en-US" sz="2400" dirty="0">
              <a:latin typeface="Helvetica" pitchFamily="2" charset="0"/>
            </a:endParaRPr>
          </a:p>
        </p:txBody>
      </p:sp>
      <p:sp>
        <p:nvSpPr>
          <p:cNvPr id="45" name="TextBox 44">
            <a:extLst>
              <a:ext uri="{FF2B5EF4-FFF2-40B4-BE49-F238E27FC236}">
                <a16:creationId xmlns:a16="http://schemas.microsoft.com/office/drawing/2014/main" id="{7F297CCB-2956-4A1C-9532-70BE3AC940FC}"/>
              </a:ext>
            </a:extLst>
          </p:cNvPr>
          <p:cNvSpPr txBox="1"/>
          <p:nvPr/>
        </p:nvSpPr>
        <p:spPr>
          <a:xfrm>
            <a:off x="7845591" y="4440983"/>
            <a:ext cx="2084225" cy="461665"/>
          </a:xfrm>
          <a:prstGeom prst="rect">
            <a:avLst/>
          </a:prstGeom>
          <a:noFill/>
        </p:spPr>
        <p:txBody>
          <a:bodyPr wrap="none" rtlCol="0">
            <a:spAutoFit/>
          </a:bodyPr>
          <a:lstStyle/>
          <a:p>
            <a:r>
              <a:rPr lang="en-US" altLang="zh-CN" sz="2400" dirty="0">
                <a:latin typeface="Helvetica" pitchFamily="2" charset="0"/>
              </a:rPr>
              <a:t>Multiple TSSs</a:t>
            </a:r>
            <a:endParaRPr lang="zh-CN" altLang="en-US" sz="2400" dirty="0">
              <a:latin typeface="Helvetica" pitchFamily="2" charset="0"/>
            </a:endParaRPr>
          </a:p>
        </p:txBody>
      </p:sp>
      <p:sp>
        <p:nvSpPr>
          <p:cNvPr id="46" name="TextBox 45">
            <a:extLst>
              <a:ext uri="{FF2B5EF4-FFF2-40B4-BE49-F238E27FC236}">
                <a16:creationId xmlns:a16="http://schemas.microsoft.com/office/drawing/2014/main" id="{783B0F6C-C85B-4B8F-ACF6-4C2379313C81}"/>
              </a:ext>
            </a:extLst>
          </p:cNvPr>
          <p:cNvSpPr txBox="1"/>
          <p:nvPr/>
        </p:nvSpPr>
        <p:spPr>
          <a:xfrm>
            <a:off x="7875011" y="5064566"/>
            <a:ext cx="2095445" cy="923330"/>
          </a:xfrm>
          <a:prstGeom prst="rect">
            <a:avLst/>
          </a:prstGeom>
          <a:noFill/>
        </p:spPr>
        <p:txBody>
          <a:bodyPr wrap="none" rtlCol="0">
            <a:spAutoFit/>
          </a:bodyPr>
          <a:lstStyle/>
          <a:p>
            <a:r>
              <a:rPr lang="en-US" altLang="zh-CN" dirty="0">
                <a:latin typeface="Helvetica" pitchFamily="2" charset="0"/>
              </a:rPr>
              <a:t>T0:   276‬ (50.1%)</a:t>
            </a:r>
          </a:p>
          <a:p>
            <a:r>
              <a:rPr lang="en-US" altLang="zh-CN" dirty="0">
                <a:latin typeface="Helvetica" pitchFamily="2" charset="0"/>
              </a:rPr>
              <a:t>T6:   314 (47.9%)</a:t>
            </a:r>
          </a:p>
          <a:p>
            <a:r>
              <a:rPr lang="en-US" altLang="zh-CN" dirty="0">
                <a:latin typeface="Helvetica" pitchFamily="2" charset="0"/>
              </a:rPr>
              <a:t>T24: 566 (46.2%)  </a:t>
            </a:r>
            <a:endParaRPr lang="zh-CN" altLang="en-US" dirty="0">
              <a:latin typeface="Helvetica" pitchFamily="2" charset="0"/>
            </a:endParaRPr>
          </a:p>
        </p:txBody>
      </p:sp>
    </p:spTree>
    <p:extLst>
      <p:ext uri="{BB962C8B-B14F-4D97-AF65-F5344CB8AC3E}">
        <p14:creationId xmlns:p14="http://schemas.microsoft.com/office/powerpoint/2010/main" val="3670565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A82C2-4B97-4C18-B5B0-E904AABD7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67155"/>
            <a:ext cx="10898963" cy="3963259"/>
          </a:xfrm>
          <a:prstGeom prst="rect">
            <a:avLst/>
          </a:prstGeom>
        </p:spPr>
      </p:pic>
      <p:sp>
        <p:nvSpPr>
          <p:cNvPr id="4" name="Title 1">
            <a:extLst>
              <a:ext uri="{FF2B5EF4-FFF2-40B4-BE49-F238E27FC236}">
                <a16:creationId xmlns:a16="http://schemas.microsoft.com/office/drawing/2014/main" id="{34794965-DC79-4B9E-A3DB-1C61DB93A578}"/>
              </a:ext>
            </a:extLst>
          </p:cNvPr>
          <p:cNvSpPr txBox="1">
            <a:spLocks/>
          </p:cNvSpPr>
          <p:nvPr/>
        </p:nvSpPr>
        <p:spPr>
          <a:xfrm>
            <a:off x="838200" y="365125"/>
            <a:ext cx="10515600" cy="13255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Bulk expression ~ Burst frequency</a:t>
            </a:r>
            <a:br>
              <a:rPr lang="en-US" altLang="zh-CN" dirty="0">
                <a:latin typeface="Helvetica" pitchFamily="2" charset="0"/>
              </a:rPr>
            </a:br>
            <a:r>
              <a:rPr lang="en-US" altLang="zh-CN" dirty="0">
                <a:latin typeface="Helvetica" pitchFamily="2" charset="0"/>
              </a:rPr>
              <a:t>  </a:t>
            </a:r>
            <a:endParaRPr lang="zh-CN" altLang="en-US" dirty="0">
              <a:latin typeface="Helvetica" pitchFamily="2" charset="0"/>
            </a:endParaRPr>
          </a:p>
        </p:txBody>
      </p:sp>
    </p:spTree>
    <p:extLst>
      <p:ext uri="{BB962C8B-B14F-4D97-AF65-F5344CB8AC3E}">
        <p14:creationId xmlns:p14="http://schemas.microsoft.com/office/powerpoint/2010/main" val="187191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6BB0C4-7B5D-4AEF-ACDE-D8AA1CF818E4}"/>
              </a:ext>
            </a:extLst>
          </p:cNvPr>
          <p:cNvSpPr/>
          <p:nvPr/>
        </p:nvSpPr>
        <p:spPr>
          <a:xfrm>
            <a:off x="7746715" y="6169709"/>
            <a:ext cx="4243225" cy="461665"/>
          </a:xfrm>
          <a:prstGeom prst="rect">
            <a:avLst/>
          </a:prstGeom>
        </p:spPr>
        <p:txBody>
          <a:bodyPr wrap="square">
            <a:spAutoFit/>
          </a:bodyPr>
          <a:lstStyle/>
          <a:p>
            <a:pPr algn="r"/>
            <a:r>
              <a:rPr lang="en-US" altLang="zh-CN" sz="1200" dirty="0">
                <a:latin typeface="Helvetica" pitchFamily="2" charset="0"/>
              </a:rPr>
              <a:t>5. Larsson, A. J. M. </a:t>
            </a:r>
            <a:r>
              <a:rPr lang="en-US" altLang="zh-CN" sz="1200" i="1" dirty="0">
                <a:latin typeface="Helvetica" pitchFamily="2" charset="0"/>
              </a:rPr>
              <a:t>et al.</a:t>
            </a:r>
            <a:r>
              <a:rPr lang="en-US" altLang="zh-CN" sz="1200" dirty="0">
                <a:latin typeface="Helvetica" pitchFamily="2" charset="0"/>
              </a:rPr>
              <a:t> Genomic encoding of transcriptional burst kinetics. </a:t>
            </a:r>
            <a:r>
              <a:rPr lang="en-US" altLang="zh-CN" sz="1200" i="1" dirty="0">
                <a:latin typeface="Helvetica" pitchFamily="2" charset="0"/>
              </a:rPr>
              <a:t>Nature</a:t>
            </a:r>
            <a:r>
              <a:rPr lang="en-US" altLang="zh-CN" sz="1200" dirty="0">
                <a:latin typeface="Helvetica" pitchFamily="2" charset="0"/>
              </a:rPr>
              <a:t> </a:t>
            </a:r>
            <a:r>
              <a:rPr lang="en-US" altLang="zh-CN" sz="1200" b="1" dirty="0">
                <a:latin typeface="Helvetica" pitchFamily="2" charset="0"/>
              </a:rPr>
              <a:t>565</a:t>
            </a:r>
            <a:r>
              <a:rPr lang="en-US" altLang="zh-CN" sz="1200" dirty="0">
                <a:latin typeface="Helvetica" pitchFamily="2" charset="0"/>
              </a:rPr>
              <a:t>, 251–254 (2019).</a:t>
            </a:r>
            <a:endParaRPr lang="zh-CN" altLang="en-US" sz="1200" dirty="0">
              <a:latin typeface="Helvetica" pitchFamily="2" charset="0"/>
            </a:endParaRPr>
          </a:p>
        </p:txBody>
      </p:sp>
      <p:sp>
        <p:nvSpPr>
          <p:cNvPr id="10" name="Title 1">
            <a:extLst>
              <a:ext uri="{FF2B5EF4-FFF2-40B4-BE49-F238E27FC236}">
                <a16:creationId xmlns:a16="http://schemas.microsoft.com/office/drawing/2014/main" id="{C624199E-D0AE-40C8-B06A-108A9D6E2B99}"/>
              </a:ext>
            </a:extLst>
          </p:cNvPr>
          <p:cNvSpPr txBox="1">
            <a:spLocks/>
          </p:cNvSpPr>
          <p:nvPr/>
        </p:nvSpPr>
        <p:spPr>
          <a:xfrm>
            <a:off x="838200" y="365125"/>
            <a:ext cx="10515600" cy="132556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Bulk expression ~ Burst frequency [5]</a:t>
            </a:r>
            <a:br>
              <a:rPr lang="en-US" altLang="zh-CN" dirty="0">
                <a:latin typeface="Helvetica" pitchFamily="2" charset="0"/>
              </a:rPr>
            </a:br>
            <a:r>
              <a:rPr lang="en-US" altLang="zh-CN" dirty="0">
                <a:latin typeface="Helvetica" pitchFamily="2" charset="0"/>
              </a:rPr>
              <a:t>  </a:t>
            </a:r>
            <a:endParaRPr lang="zh-CN" altLang="en-US" dirty="0">
              <a:latin typeface="Helvetica" pitchFamily="2" charset="0"/>
            </a:endParaRPr>
          </a:p>
        </p:txBody>
      </p:sp>
      <p:pic>
        <p:nvPicPr>
          <p:cNvPr id="6" name="Picture 5">
            <a:extLst>
              <a:ext uri="{FF2B5EF4-FFF2-40B4-BE49-F238E27FC236}">
                <a16:creationId xmlns:a16="http://schemas.microsoft.com/office/drawing/2014/main" id="{B9F9346C-6169-4B6D-9FF7-35634C5BF3A4}"/>
              </a:ext>
            </a:extLst>
          </p:cNvPr>
          <p:cNvPicPr>
            <a:picLocks noChangeAspect="1"/>
          </p:cNvPicPr>
          <p:nvPr/>
        </p:nvPicPr>
        <p:blipFill>
          <a:blip r:embed="rId2"/>
          <a:stretch>
            <a:fillRect/>
          </a:stretch>
        </p:blipFill>
        <p:spPr>
          <a:xfrm>
            <a:off x="1940967" y="1286974"/>
            <a:ext cx="7778385" cy="4496286"/>
          </a:xfrm>
          <a:prstGeom prst="rect">
            <a:avLst/>
          </a:prstGeom>
        </p:spPr>
      </p:pic>
    </p:spTree>
    <p:extLst>
      <p:ext uri="{BB962C8B-B14F-4D97-AF65-F5344CB8AC3E}">
        <p14:creationId xmlns:p14="http://schemas.microsoft.com/office/powerpoint/2010/main" val="3066050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D9BB523-DDAD-4CB0-8A5E-4D75574B1891}"/>
              </a:ext>
            </a:extLst>
          </p:cNvPr>
          <p:cNvGrpSpPr/>
          <p:nvPr/>
        </p:nvGrpSpPr>
        <p:grpSpPr>
          <a:xfrm>
            <a:off x="1988345" y="1366096"/>
            <a:ext cx="3646125" cy="2206743"/>
            <a:chOff x="3101567" y="3799790"/>
            <a:chExt cx="4553641" cy="2755999"/>
          </a:xfrm>
        </p:grpSpPr>
        <p:grpSp>
          <p:nvGrpSpPr>
            <p:cNvPr id="13" name="Group 12">
              <a:extLst>
                <a:ext uri="{FF2B5EF4-FFF2-40B4-BE49-F238E27FC236}">
                  <a16:creationId xmlns:a16="http://schemas.microsoft.com/office/drawing/2014/main" id="{338D09A0-37AE-4831-8CFC-EE7CB4AE7717}"/>
                </a:ext>
              </a:extLst>
            </p:cNvPr>
            <p:cNvGrpSpPr/>
            <p:nvPr/>
          </p:nvGrpSpPr>
          <p:grpSpPr>
            <a:xfrm>
              <a:off x="3101567" y="3799790"/>
              <a:ext cx="4553641" cy="2755999"/>
              <a:chOff x="1496696" y="1628775"/>
              <a:chExt cx="7066279" cy="4276722"/>
            </a:xfrm>
          </p:grpSpPr>
          <p:cxnSp>
            <p:nvCxnSpPr>
              <p:cNvPr id="21" name="Straight Arrow Connector 20">
                <a:extLst>
                  <a:ext uri="{FF2B5EF4-FFF2-40B4-BE49-F238E27FC236}">
                    <a16:creationId xmlns:a16="http://schemas.microsoft.com/office/drawing/2014/main" id="{8F8285BE-EA69-47B9-899F-FFD8A7E4FDDB}"/>
                  </a:ext>
                </a:extLst>
              </p:cNvPr>
              <p:cNvCxnSpPr/>
              <p:nvPr/>
            </p:nvCxnSpPr>
            <p:spPr>
              <a:xfrm>
                <a:off x="3190875" y="2771775"/>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08C7138-04C8-42E8-981C-636CD5DF0FAA}"/>
                  </a:ext>
                </a:extLst>
              </p:cNvPr>
              <p:cNvCxnSpPr>
                <a:cxnSpLocks/>
              </p:cNvCxnSpPr>
              <p:nvPr/>
            </p:nvCxnSpPr>
            <p:spPr>
              <a:xfrm>
                <a:off x="5791200" y="2619375"/>
                <a:ext cx="0" cy="152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2E1CB9E-C007-4AE3-8561-C63472229389}"/>
                  </a:ext>
                </a:extLst>
              </p:cNvPr>
              <p:cNvCxnSpPr>
                <a:cxnSpLocks/>
              </p:cNvCxnSpPr>
              <p:nvPr/>
            </p:nvCxnSpPr>
            <p:spPr>
              <a:xfrm>
                <a:off x="5010150"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5926BFE-4B59-4CDA-A121-B0D9DD104990}"/>
                  </a:ext>
                </a:extLst>
              </p:cNvPr>
              <p:cNvCxnSpPr>
                <a:cxnSpLocks/>
              </p:cNvCxnSpPr>
              <p:nvPr/>
            </p:nvCxnSpPr>
            <p:spPr>
              <a:xfrm>
                <a:off x="6581775"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DA4C93F-54E0-4BFC-B70C-9B988DC56BD8}"/>
                  </a:ext>
                </a:extLst>
              </p:cNvPr>
              <p:cNvSpPr txBox="1"/>
              <p:nvPr/>
            </p:nvSpPr>
            <p:spPr>
              <a:xfrm rot="16200000">
                <a:off x="504160" y="4047331"/>
                <a:ext cx="2700845" cy="715774"/>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Single Cells</a:t>
                </a:r>
                <a:endParaRPr lang="zh-CN" altLang="en-US" dirty="0">
                  <a:latin typeface="arial" panose="020B0604020202020204" pitchFamily="34" charset="0"/>
                  <a:cs typeface="arial" panose="020B0604020202020204" pitchFamily="34" charset="0"/>
                </a:endParaRPr>
              </a:p>
            </p:txBody>
          </p:sp>
          <p:sp>
            <p:nvSpPr>
              <p:cNvPr id="33" name="Left Brace 32">
                <a:extLst>
                  <a:ext uri="{FF2B5EF4-FFF2-40B4-BE49-F238E27FC236}">
                    <a16:creationId xmlns:a16="http://schemas.microsoft.com/office/drawing/2014/main" id="{4A1AB163-6AC4-42A7-A0C8-8E048BEFECFC}"/>
                  </a:ext>
                </a:extLst>
              </p:cNvPr>
              <p:cNvSpPr/>
              <p:nvPr/>
            </p:nvSpPr>
            <p:spPr>
              <a:xfrm>
                <a:off x="2476500" y="3067050"/>
                <a:ext cx="257175" cy="2838447"/>
              </a:xfrm>
              <a:prstGeom prst="leftBrac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Rectangle 33">
                <a:extLst>
                  <a:ext uri="{FF2B5EF4-FFF2-40B4-BE49-F238E27FC236}">
                    <a16:creationId xmlns:a16="http://schemas.microsoft.com/office/drawing/2014/main" id="{8E1626EA-031D-4997-A184-98515250DDFD}"/>
                  </a:ext>
                </a:extLst>
              </p:cNvPr>
              <p:cNvSpPr/>
              <p:nvPr/>
            </p:nvSpPr>
            <p:spPr>
              <a:xfrm>
                <a:off x="2933701" y="3057525"/>
                <a:ext cx="53340" cy="304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34">
                <a:extLst>
                  <a:ext uri="{FF2B5EF4-FFF2-40B4-BE49-F238E27FC236}">
                    <a16:creationId xmlns:a16="http://schemas.microsoft.com/office/drawing/2014/main" id="{9C465FB0-5D59-4F7E-8FA1-B1186CD70192}"/>
                  </a:ext>
                </a:extLst>
              </p:cNvPr>
              <p:cNvSpPr/>
              <p:nvPr/>
            </p:nvSpPr>
            <p:spPr>
              <a:xfrm>
                <a:off x="2933701" y="3419470"/>
                <a:ext cx="53340" cy="2190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Rectangle 35">
                <a:extLst>
                  <a:ext uri="{FF2B5EF4-FFF2-40B4-BE49-F238E27FC236}">
                    <a16:creationId xmlns:a16="http://schemas.microsoft.com/office/drawing/2014/main" id="{2258FFA0-C9B3-4581-B167-EEDA45AF2EA0}"/>
                  </a:ext>
                </a:extLst>
              </p:cNvPr>
              <p:cNvSpPr/>
              <p:nvPr/>
            </p:nvSpPr>
            <p:spPr>
              <a:xfrm>
                <a:off x="2933701" y="3709984"/>
                <a:ext cx="53340" cy="23018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36">
                <a:extLst>
                  <a:ext uri="{FF2B5EF4-FFF2-40B4-BE49-F238E27FC236}">
                    <a16:creationId xmlns:a16="http://schemas.microsoft.com/office/drawing/2014/main" id="{1A025304-0F30-46DE-BD3A-F327D46071A0}"/>
                  </a:ext>
                </a:extLst>
              </p:cNvPr>
              <p:cNvSpPr/>
              <p:nvPr/>
            </p:nvSpPr>
            <p:spPr>
              <a:xfrm>
                <a:off x="2933700" y="4011603"/>
                <a:ext cx="53341" cy="417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ectangle 37">
                <a:extLst>
                  <a:ext uri="{FF2B5EF4-FFF2-40B4-BE49-F238E27FC236}">
                    <a16:creationId xmlns:a16="http://schemas.microsoft.com/office/drawing/2014/main" id="{C357B5FF-9E93-4C9E-A0C5-8C2C8E2B2C63}"/>
                  </a:ext>
                </a:extLst>
              </p:cNvPr>
              <p:cNvSpPr/>
              <p:nvPr/>
            </p:nvSpPr>
            <p:spPr>
              <a:xfrm>
                <a:off x="2933700" y="4486273"/>
                <a:ext cx="53341" cy="23018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Rectangle 38">
                <a:extLst>
                  <a:ext uri="{FF2B5EF4-FFF2-40B4-BE49-F238E27FC236}">
                    <a16:creationId xmlns:a16="http://schemas.microsoft.com/office/drawing/2014/main" id="{53AA231E-220F-4E2D-A4AE-9FA4DAA0EB18}"/>
                  </a:ext>
                </a:extLst>
              </p:cNvPr>
              <p:cNvSpPr/>
              <p:nvPr/>
            </p:nvSpPr>
            <p:spPr>
              <a:xfrm>
                <a:off x="2933700" y="4773609"/>
                <a:ext cx="53341" cy="2301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39">
                <a:extLst>
                  <a:ext uri="{FF2B5EF4-FFF2-40B4-BE49-F238E27FC236}">
                    <a16:creationId xmlns:a16="http://schemas.microsoft.com/office/drawing/2014/main" id="{26666920-2397-499C-AC18-A34D638E8935}"/>
                  </a:ext>
                </a:extLst>
              </p:cNvPr>
              <p:cNvSpPr/>
              <p:nvPr/>
            </p:nvSpPr>
            <p:spPr>
              <a:xfrm>
                <a:off x="2933700" y="5060945"/>
                <a:ext cx="53341" cy="12065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ectangle 40">
                <a:extLst>
                  <a:ext uri="{FF2B5EF4-FFF2-40B4-BE49-F238E27FC236}">
                    <a16:creationId xmlns:a16="http://schemas.microsoft.com/office/drawing/2014/main" id="{E9A58906-F9E7-4889-BD10-9EDEF02B4F2C}"/>
                  </a:ext>
                </a:extLst>
              </p:cNvPr>
              <p:cNvSpPr/>
              <p:nvPr/>
            </p:nvSpPr>
            <p:spPr>
              <a:xfrm>
                <a:off x="2933700" y="5238752"/>
                <a:ext cx="53342" cy="3047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41">
                <a:extLst>
                  <a:ext uri="{FF2B5EF4-FFF2-40B4-BE49-F238E27FC236}">
                    <a16:creationId xmlns:a16="http://schemas.microsoft.com/office/drawing/2014/main" id="{4CD3AE4B-7965-48AF-B64E-3F024A0A4E1B}"/>
                  </a:ext>
                </a:extLst>
              </p:cNvPr>
              <p:cNvSpPr/>
              <p:nvPr/>
            </p:nvSpPr>
            <p:spPr>
              <a:xfrm flipH="1">
                <a:off x="2941322" y="5621649"/>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42">
                <a:extLst>
                  <a:ext uri="{FF2B5EF4-FFF2-40B4-BE49-F238E27FC236}">
                    <a16:creationId xmlns:a16="http://schemas.microsoft.com/office/drawing/2014/main" id="{D69BDFD6-1956-49B2-89F6-1E3BCDA7CB58}"/>
                  </a:ext>
                </a:extLst>
              </p:cNvPr>
              <p:cNvSpPr/>
              <p:nvPr/>
            </p:nvSpPr>
            <p:spPr>
              <a:xfrm flipH="1">
                <a:off x="2941322" y="5732783"/>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3">
                <a:extLst>
                  <a:ext uri="{FF2B5EF4-FFF2-40B4-BE49-F238E27FC236}">
                    <a16:creationId xmlns:a16="http://schemas.microsoft.com/office/drawing/2014/main" id="{004B0A79-44E5-48AA-8007-11978D8DB91D}"/>
                  </a:ext>
                </a:extLst>
              </p:cNvPr>
              <p:cNvSpPr/>
              <p:nvPr/>
            </p:nvSpPr>
            <p:spPr>
              <a:xfrm flipH="1">
                <a:off x="2941322" y="5843917"/>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Shape 44">
                <a:extLst>
                  <a:ext uri="{FF2B5EF4-FFF2-40B4-BE49-F238E27FC236}">
                    <a16:creationId xmlns:a16="http://schemas.microsoft.com/office/drawing/2014/main" id="{4F438823-A4F4-4E3A-A6A7-626C4BA2A4BE}"/>
                  </a:ext>
                </a:extLst>
              </p:cNvPr>
              <p:cNvSpPr/>
              <p:nvPr/>
            </p:nvSpPr>
            <p:spPr>
              <a:xfrm rot="21402168">
                <a:off x="4599513" y="1990367"/>
                <a:ext cx="2666995" cy="776277"/>
              </a:xfrm>
              <a:custGeom>
                <a:avLst/>
                <a:gdLst>
                  <a:gd name="connsiteX0" fmla="*/ 0 w 2743200"/>
                  <a:gd name="connsiteY0" fmla="*/ 745521 h 758286"/>
                  <a:gd name="connsiteX1" fmla="*/ 123825 w 2743200"/>
                  <a:gd name="connsiteY1" fmla="*/ 421671 h 758286"/>
                  <a:gd name="connsiteX2" fmla="*/ 247650 w 2743200"/>
                  <a:gd name="connsiteY2" fmla="*/ 2571 h 758286"/>
                  <a:gd name="connsiteX3" fmla="*/ 409575 w 2743200"/>
                  <a:gd name="connsiteY3" fmla="*/ 631221 h 758286"/>
                  <a:gd name="connsiteX4" fmla="*/ 1485900 w 2743200"/>
                  <a:gd name="connsiteY4" fmla="*/ 726471 h 758286"/>
                  <a:gd name="connsiteX5" fmla="*/ 2057400 w 2743200"/>
                  <a:gd name="connsiteY5" fmla="*/ 707421 h 758286"/>
                  <a:gd name="connsiteX6" fmla="*/ 2152650 w 2743200"/>
                  <a:gd name="connsiteY6" fmla="*/ 164496 h 758286"/>
                  <a:gd name="connsiteX7" fmla="*/ 2314575 w 2743200"/>
                  <a:gd name="connsiteY7" fmla="*/ 669321 h 758286"/>
                  <a:gd name="connsiteX8" fmla="*/ 2743200 w 2743200"/>
                  <a:gd name="connsiteY8" fmla="*/ 716946 h 75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758286">
                    <a:moveTo>
                      <a:pt x="0" y="745521"/>
                    </a:moveTo>
                    <a:cubicBezTo>
                      <a:pt x="41275" y="645508"/>
                      <a:pt x="82550" y="545496"/>
                      <a:pt x="123825" y="421671"/>
                    </a:cubicBezTo>
                    <a:cubicBezTo>
                      <a:pt x="165100" y="297846"/>
                      <a:pt x="200025" y="-32354"/>
                      <a:pt x="247650" y="2571"/>
                    </a:cubicBezTo>
                    <a:cubicBezTo>
                      <a:pt x="295275" y="37496"/>
                      <a:pt x="203200" y="510571"/>
                      <a:pt x="409575" y="631221"/>
                    </a:cubicBezTo>
                    <a:cubicBezTo>
                      <a:pt x="615950" y="751871"/>
                      <a:pt x="1211262" y="713771"/>
                      <a:pt x="1485900" y="726471"/>
                    </a:cubicBezTo>
                    <a:cubicBezTo>
                      <a:pt x="1760538" y="739171"/>
                      <a:pt x="1946275" y="801083"/>
                      <a:pt x="2057400" y="707421"/>
                    </a:cubicBezTo>
                    <a:cubicBezTo>
                      <a:pt x="2168525" y="613759"/>
                      <a:pt x="2109788" y="170846"/>
                      <a:pt x="2152650" y="164496"/>
                    </a:cubicBezTo>
                    <a:cubicBezTo>
                      <a:pt x="2195512" y="158146"/>
                      <a:pt x="2216150" y="577246"/>
                      <a:pt x="2314575" y="669321"/>
                    </a:cubicBezTo>
                    <a:cubicBezTo>
                      <a:pt x="2413000" y="761396"/>
                      <a:pt x="2578100" y="739171"/>
                      <a:pt x="2743200" y="716946"/>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Straight Connector 13">
              <a:extLst>
                <a:ext uri="{FF2B5EF4-FFF2-40B4-BE49-F238E27FC236}">
                  <a16:creationId xmlns:a16="http://schemas.microsoft.com/office/drawing/2014/main" id="{51936736-E506-4AB2-9690-A0AFD7D46571}"/>
                </a:ext>
              </a:extLst>
            </p:cNvPr>
            <p:cNvCxnSpPr/>
            <p:nvPr/>
          </p:nvCxnSpPr>
          <p:spPr>
            <a:xfrm>
              <a:off x="6544096" y="4731419"/>
              <a:ext cx="7242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DDE34A-2EF1-4479-9DF9-857515C2012C}"/>
                </a:ext>
              </a:extLst>
            </p:cNvPr>
            <p:cNvCxnSpPr/>
            <p:nvPr/>
          </p:nvCxnSpPr>
          <p:spPr>
            <a:xfrm>
              <a:off x="6568649" y="4829628"/>
              <a:ext cx="7242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EA0AE9-744D-48AD-B82F-FE366CB565D6}"/>
                </a:ext>
              </a:extLst>
            </p:cNvPr>
            <p:cNvCxnSpPr/>
            <p:nvPr/>
          </p:nvCxnSpPr>
          <p:spPr>
            <a:xfrm>
              <a:off x="6519544" y="4927838"/>
              <a:ext cx="72429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802CA8-747B-4855-B552-07B02C17756A}"/>
                </a:ext>
              </a:extLst>
            </p:cNvPr>
            <p:cNvCxnSpPr/>
            <p:nvPr/>
          </p:nvCxnSpPr>
          <p:spPr>
            <a:xfrm>
              <a:off x="6525682" y="5026047"/>
              <a:ext cx="724294"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304B57-0F7E-468F-A55A-FA3FC0A51E43}"/>
                </a:ext>
              </a:extLst>
            </p:cNvPr>
            <p:cNvCxnSpPr/>
            <p:nvPr/>
          </p:nvCxnSpPr>
          <p:spPr>
            <a:xfrm>
              <a:off x="6617753" y="5124257"/>
              <a:ext cx="724294"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1B4368-2C46-4D56-9E28-9A51EFE80B14}"/>
                </a:ext>
              </a:extLst>
            </p:cNvPr>
            <p:cNvCxnSpPr/>
            <p:nvPr/>
          </p:nvCxnSpPr>
          <p:spPr>
            <a:xfrm>
              <a:off x="6637006" y="5217893"/>
              <a:ext cx="724294"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23BA35-F28B-4FFB-BBCD-74BCFD056951}"/>
                </a:ext>
              </a:extLst>
            </p:cNvPr>
            <p:cNvCxnSpPr/>
            <p:nvPr/>
          </p:nvCxnSpPr>
          <p:spPr>
            <a:xfrm>
              <a:off x="6562510" y="5320675"/>
              <a:ext cx="7242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0FD52F02-81A4-4BA0-A5C8-60643C1C3EA2}"/>
              </a:ext>
            </a:extLst>
          </p:cNvPr>
          <p:cNvGrpSpPr/>
          <p:nvPr/>
        </p:nvGrpSpPr>
        <p:grpSpPr>
          <a:xfrm>
            <a:off x="6296832" y="1366096"/>
            <a:ext cx="3646125" cy="2206743"/>
            <a:chOff x="1496696" y="1628775"/>
            <a:chExt cx="7066279" cy="4276722"/>
          </a:xfrm>
        </p:grpSpPr>
        <p:cxnSp>
          <p:nvCxnSpPr>
            <p:cNvPr id="89" name="Straight Arrow Connector 88">
              <a:extLst>
                <a:ext uri="{FF2B5EF4-FFF2-40B4-BE49-F238E27FC236}">
                  <a16:creationId xmlns:a16="http://schemas.microsoft.com/office/drawing/2014/main" id="{AD5F8BDD-FBEC-4854-9AC0-2C7A5BC3E20C}"/>
                </a:ext>
              </a:extLst>
            </p:cNvPr>
            <p:cNvCxnSpPr/>
            <p:nvPr/>
          </p:nvCxnSpPr>
          <p:spPr>
            <a:xfrm>
              <a:off x="3190875" y="2771775"/>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51090F0C-D891-4340-BD5B-4F42888C59C7}"/>
                </a:ext>
              </a:extLst>
            </p:cNvPr>
            <p:cNvCxnSpPr/>
            <p:nvPr/>
          </p:nvCxnSpPr>
          <p:spPr>
            <a:xfrm>
              <a:off x="3733800" y="30670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74B2BDD-A347-49E4-B52B-798CAFF7EE67}"/>
                </a:ext>
              </a:extLst>
            </p:cNvPr>
            <p:cNvCxnSpPr/>
            <p:nvPr/>
          </p:nvCxnSpPr>
          <p:spPr>
            <a:xfrm>
              <a:off x="3771900" y="32194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AC9FC9B-1B89-4872-818C-E15746027D0A}"/>
                </a:ext>
              </a:extLst>
            </p:cNvPr>
            <p:cNvCxnSpPr/>
            <p:nvPr/>
          </p:nvCxnSpPr>
          <p:spPr>
            <a:xfrm>
              <a:off x="3695700" y="33718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532CD56-3FEA-439D-A199-BE94C0B297F5}"/>
                </a:ext>
              </a:extLst>
            </p:cNvPr>
            <p:cNvCxnSpPr/>
            <p:nvPr/>
          </p:nvCxnSpPr>
          <p:spPr>
            <a:xfrm>
              <a:off x="3705225" y="35242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D582656-7746-4EC8-A4A6-B27270C63E80}"/>
                </a:ext>
              </a:extLst>
            </p:cNvPr>
            <p:cNvCxnSpPr/>
            <p:nvPr/>
          </p:nvCxnSpPr>
          <p:spPr>
            <a:xfrm>
              <a:off x="3848100" y="36766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A360D0-E29E-49EA-8A29-FAD108DEB14A}"/>
                </a:ext>
              </a:extLst>
            </p:cNvPr>
            <p:cNvCxnSpPr/>
            <p:nvPr/>
          </p:nvCxnSpPr>
          <p:spPr>
            <a:xfrm>
              <a:off x="3533775" y="3829050"/>
              <a:ext cx="112395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808F70D-AABD-4283-9441-CFCE4107C8F3}"/>
                </a:ext>
              </a:extLst>
            </p:cNvPr>
            <p:cNvCxnSpPr/>
            <p:nvPr/>
          </p:nvCxnSpPr>
          <p:spPr>
            <a:xfrm>
              <a:off x="3762375" y="3981450"/>
              <a:ext cx="112395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AF03ABD-81CC-4E97-8B5D-626C2ACF3140}"/>
                </a:ext>
              </a:extLst>
            </p:cNvPr>
            <p:cNvCxnSpPr>
              <a:cxnSpLocks/>
            </p:cNvCxnSpPr>
            <p:nvPr/>
          </p:nvCxnSpPr>
          <p:spPr>
            <a:xfrm>
              <a:off x="5791200" y="2619375"/>
              <a:ext cx="0" cy="152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738DCCEC-BDCB-4D82-A987-55CB61AFE4B6}"/>
                </a:ext>
              </a:extLst>
            </p:cNvPr>
            <p:cNvCxnSpPr>
              <a:cxnSpLocks/>
            </p:cNvCxnSpPr>
            <p:nvPr/>
          </p:nvCxnSpPr>
          <p:spPr>
            <a:xfrm>
              <a:off x="5010150"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635FDE5-D209-4E67-B7AB-80A110388CFC}"/>
                </a:ext>
              </a:extLst>
            </p:cNvPr>
            <p:cNvCxnSpPr>
              <a:cxnSpLocks/>
            </p:cNvCxnSpPr>
            <p:nvPr/>
          </p:nvCxnSpPr>
          <p:spPr>
            <a:xfrm>
              <a:off x="6581775"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7027DC7-D5BF-4785-B71F-354E855F2505}"/>
                </a:ext>
              </a:extLst>
            </p:cNvPr>
            <p:cNvSpPr txBox="1"/>
            <p:nvPr/>
          </p:nvSpPr>
          <p:spPr>
            <a:xfrm rot="16200000">
              <a:off x="504160" y="4047331"/>
              <a:ext cx="2700845" cy="715774"/>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Single Cells</a:t>
              </a:r>
              <a:endParaRPr lang="zh-CN" altLang="en-US" dirty="0">
                <a:latin typeface="arial" panose="020B0604020202020204" pitchFamily="34" charset="0"/>
                <a:cs typeface="arial" panose="020B0604020202020204" pitchFamily="34" charset="0"/>
              </a:endParaRPr>
            </a:p>
          </p:txBody>
        </p:sp>
        <p:sp>
          <p:nvSpPr>
            <p:cNvPr id="101" name="Left Brace 100">
              <a:extLst>
                <a:ext uri="{FF2B5EF4-FFF2-40B4-BE49-F238E27FC236}">
                  <a16:creationId xmlns:a16="http://schemas.microsoft.com/office/drawing/2014/main" id="{0E0FCBB9-6801-40A0-8238-39449A885983}"/>
                </a:ext>
              </a:extLst>
            </p:cNvPr>
            <p:cNvSpPr/>
            <p:nvPr/>
          </p:nvSpPr>
          <p:spPr>
            <a:xfrm>
              <a:off x="2476500" y="3067050"/>
              <a:ext cx="257175" cy="2838447"/>
            </a:xfrm>
            <a:prstGeom prst="leftBrac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Rectangle 101">
              <a:extLst>
                <a:ext uri="{FF2B5EF4-FFF2-40B4-BE49-F238E27FC236}">
                  <a16:creationId xmlns:a16="http://schemas.microsoft.com/office/drawing/2014/main" id="{5B457B42-4E3C-4C32-8DCA-54CFA2514F11}"/>
                </a:ext>
              </a:extLst>
            </p:cNvPr>
            <p:cNvSpPr/>
            <p:nvPr/>
          </p:nvSpPr>
          <p:spPr>
            <a:xfrm>
              <a:off x="2933701" y="3057525"/>
              <a:ext cx="53340" cy="304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Rectangle 102">
              <a:extLst>
                <a:ext uri="{FF2B5EF4-FFF2-40B4-BE49-F238E27FC236}">
                  <a16:creationId xmlns:a16="http://schemas.microsoft.com/office/drawing/2014/main" id="{C8C40DBC-DB2D-49E9-B72A-88139DDDB7FE}"/>
                </a:ext>
              </a:extLst>
            </p:cNvPr>
            <p:cNvSpPr/>
            <p:nvPr/>
          </p:nvSpPr>
          <p:spPr>
            <a:xfrm>
              <a:off x="2933701" y="3419470"/>
              <a:ext cx="53340" cy="2190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103">
              <a:extLst>
                <a:ext uri="{FF2B5EF4-FFF2-40B4-BE49-F238E27FC236}">
                  <a16:creationId xmlns:a16="http://schemas.microsoft.com/office/drawing/2014/main" id="{5C8A4159-61DE-4AB0-83A9-3CE8F4DBDA9E}"/>
                </a:ext>
              </a:extLst>
            </p:cNvPr>
            <p:cNvSpPr/>
            <p:nvPr/>
          </p:nvSpPr>
          <p:spPr>
            <a:xfrm>
              <a:off x="2933701" y="3709984"/>
              <a:ext cx="53340" cy="23018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Rectangle 104">
              <a:extLst>
                <a:ext uri="{FF2B5EF4-FFF2-40B4-BE49-F238E27FC236}">
                  <a16:creationId xmlns:a16="http://schemas.microsoft.com/office/drawing/2014/main" id="{2DF0F8CF-F572-4911-9028-1F81D99F9CD9}"/>
                </a:ext>
              </a:extLst>
            </p:cNvPr>
            <p:cNvSpPr/>
            <p:nvPr/>
          </p:nvSpPr>
          <p:spPr>
            <a:xfrm>
              <a:off x="2933700" y="4011603"/>
              <a:ext cx="53341" cy="417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Rectangle 105">
              <a:extLst>
                <a:ext uri="{FF2B5EF4-FFF2-40B4-BE49-F238E27FC236}">
                  <a16:creationId xmlns:a16="http://schemas.microsoft.com/office/drawing/2014/main" id="{95C160D9-0FC5-4C88-A4AF-BFF3DE2E3020}"/>
                </a:ext>
              </a:extLst>
            </p:cNvPr>
            <p:cNvSpPr/>
            <p:nvPr/>
          </p:nvSpPr>
          <p:spPr>
            <a:xfrm>
              <a:off x="2933700" y="4486273"/>
              <a:ext cx="53341" cy="23018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Rectangle 106">
              <a:extLst>
                <a:ext uri="{FF2B5EF4-FFF2-40B4-BE49-F238E27FC236}">
                  <a16:creationId xmlns:a16="http://schemas.microsoft.com/office/drawing/2014/main" id="{A6919A40-0F95-4C9F-905A-171EEB2AA918}"/>
                </a:ext>
              </a:extLst>
            </p:cNvPr>
            <p:cNvSpPr/>
            <p:nvPr/>
          </p:nvSpPr>
          <p:spPr>
            <a:xfrm>
              <a:off x="2933700" y="4773609"/>
              <a:ext cx="53341" cy="2301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Rectangle 107">
              <a:extLst>
                <a:ext uri="{FF2B5EF4-FFF2-40B4-BE49-F238E27FC236}">
                  <a16:creationId xmlns:a16="http://schemas.microsoft.com/office/drawing/2014/main" id="{6820F731-A3C9-4DC6-98F0-F4EF4566CC15}"/>
                </a:ext>
              </a:extLst>
            </p:cNvPr>
            <p:cNvSpPr/>
            <p:nvPr/>
          </p:nvSpPr>
          <p:spPr>
            <a:xfrm>
              <a:off x="2933700" y="5060945"/>
              <a:ext cx="53341" cy="12065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Rectangle 108">
              <a:extLst>
                <a:ext uri="{FF2B5EF4-FFF2-40B4-BE49-F238E27FC236}">
                  <a16:creationId xmlns:a16="http://schemas.microsoft.com/office/drawing/2014/main" id="{C6D20980-93BB-47BA-A929-1D52A2AB13BF}"/>
                </a:ext>
              </a:extLst>
            </p:cNvPr>
            <p:cNvSpPr/>
            <p:nvPr/>
          </p:nvSpPr>
          <p:spPr>
            <a:xfrm>
              <a:off x="2933700" y="5238752"/>
              <a:ext cx="53342" cy="3047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Rectangle 109">
              <a:extLst>
                <a:ext uri="{FF2B5EF4-FFF2-40B4-BE49-F238E27FC236}">
                  <a16:creationId xmlns:a16="http://schemas.microsoft.com/office/drawing/2014/main" id="{F58A59A5-4B0B-4DE4-8E9D-A68E8F6FB974}"/>
                </a:ext>
              </a:extLst>
            </p:cNvPr>
            <p:cNvSpPr/>
            <p:nvPr/>
          </p:nvSpPr>
          <p:spPr>
            <a:xfrm flipH="1">
              <a:off x="2941322" y="5621649"/>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Rectangle 110">
              <a:extLst>
                <a:ext uri="{FF2B5EF4-FFF2-40B4-BE49-F238E27FC236}">
                  <a16:creationId xmlns:a16="http://schemas.microsoft.com/office/drawing/2014/main" id="{ECF8305F-CE5A-43D0-801F-ECCD170751DE}"/>
                </a:ext>
              </a:extLst>
            </p:cNvPr>
            <p:cNvSpPr/>
            <p:nvPr/>
          </p:nvSpPr>
          <p:spPr>
            <a:xfrm flipH="1">
              <a:off x="2941322" y="5732783"/>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Rectangle 111">
              <a:extLst>
                <a:ext uri="{FF2B5EF4-FFF2-40B4-BE49-F238E27FC236}">
                  <a16:creationId xmlns:a16="http://schemas.microsoft.com/office/drawing/2014/main" id="{EF5E3FB2-CB34-4EA2-9DAF-58EF809ECFCB}"/>
                </a:ext>
              </a:extLst>
            </p:cNvPr>
            <p:cNvSpPr/>
            <p:nvPr/>
          </p:nvSpPr>
          <p:spPr>
            <a:xfrm flipH="1">
              <a:off x="2941322" y="5843917"/>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Shape 112">
              <a:extLst>
                <a:ext uri="{FF2B5EF4-FFF2-40B4-BE49-F238E27FC236}">
                  <a16:creationId xmlns:a16="http://schemas.microsoft.com/office/drawing/2014/main" id="{7ACFFA9C-48C9-4AD1-B460-B32A4FC6CFC5}"/>
                </a:ext>
              </a:extLst>
            </p:cNvPr>
            <p:cNvSpPr/>
            <p:nvPr/>
          </p:nvSpPr>
          <p:spPr>
            <a:xfrm rot="21402168">
              <a:off x="4599513" y="1990367"/>
              <a:ext cx="2666995" cy="776277"/>
            </a:xfrm>
            <a:custGeom>
              <a:avLst/>
              <a:gdLst>
                <a:gd name="connsiteX0" fmla="*/ 0 w 2743200"/>
                <a:gd name="connsiteY0" fmla="*/ 745521 h 758286"/>
                <a:gd name="connsiteX1" fmla="*/ 123825 w 2743200"/>
                <a:gd name="connsiteY1" fmla="*/ 421671 h 758286"/>
                <a:gd name="connsiteX2" fmla="*/ 247650 w 2743200"/>
                <a:gd name="connsiteY2" fmla="*/ 2571 h 758286"/>
                <a:gd name="connsiteX3" fmla="*/ 409575 w 2743200"/>
                <a:gd name="connsiteY3" fmla="*/ 631221 h 758286"/>
                <a:gd name="connsiteX4" fmla="*/ 1485900 w 2743200"/>
                <a:gd name="connsiteY4" fmla="*/ 726471 h 758286"/>
                <a:gd name="connsiteX5" fmla="*/ 2057400 w 2743200"/>
                <a:gd name="connsiteY5" fmla="*/ 707421 h 758286"/>
                <a:gd name="connsiteX6" fmla="*/ 2152650 w 2743200"/>
                <a:gd name="connsiteY6" fmla="*/ 164496 h 758286"/>
                <a:gd name="connsiteX7" fmla="*/ 2314575 w 2743200"/>
                <a:gd name="connsiteY7" fmla="*/ 669321 h 758286"/>
                <a:gd name="connsiteX8" fmla="*/ 2743200 w 2743200"/>
                <a:gd name="connsiteY8" fmla="*/ 716946 h 75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758286">
                  <a:moveTo>
                    <a:pt x="0" y="745521"/>
                  </a:moveTo>
                  <a:cubicBezTo>
                    <a:pt x="41275" y="645508"/>
                    <a:pt x="82550" y="545496"/>
                    <a:pt x="123825" y="421671"/>
                  </a:cubicBezTo>
                  <a:cubicBezTo>
                    <a:pt x="165100" y="297846"/>
                    <a:pt x="200025" y="-32354"/>
                    <a:pt x="247650" y="2571"/>
                  </a:cubicBezTo>
                  <a:cubicBezTo>
                    <a:pt x="295275" y="37496"/>
                    <a:pt x="203200" y="510571"/>
                    <a:pt x="409575" y="631221"/>
                  </a:cubicBezTo>
                  <a:cubicBezTo>
                    <a:pt x="615950" y="751871"/>
                    <a:pt x="1211262" y="713771"/>
                    <a:pt x="1485900" y="726471"/>
                  </a:cubicBezTo>
                  <a:cubicBezTo>
                    <a:pt x="1760538" y="739171"/>
                    <a:pt x="1946275" y="801083"/>
                    <a:pt x="2057400" y="707421"/>
                  </a:cubicBezTo>
                  <a:cubicBezTo>
                    <a:pt x="2168525" y="613759"/>
                    <a:pt x="2109788" y="170846"/>
                    <a:pt x="2152650" y="164496"/>
                  </a:cubicBezTo>
                  <a:cubicBezTo>
                    <a:pt x="2195512" y="158146"/>
                    <a:pt x="2216150" y="577246"/>
                    <a:pt x="2314575" y="669321"/>
                  </a:cubicBezTo>
                  <a:cubicBezTo>
                    <a:pt x="2413000" y="761396"/>
                    <a:pt x="2578100" y="739171"/>
                    <a:pt x="2743200" y="716946"/>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Group 1">
            <a:extLst>
              <a:ext uri="{FF2B5EF4-FFF2-40B4-BE49-F238E27FC236}">
                <a16:creationId xmlns:a16="http://schemas.microsoft.com/office/drawing/2014/main" id="{056025D9-5804-46CC-AE8B-AD3C18841538}"/>
              </a:ext>
            </a:extLst>
          </p:cNvPr>
          <p:cNvGrpSpPr/>
          <p:nvPr/>
        </p:nvGrpSpPr>
        <p:grpSpPr>
          <a:xfrm>
            <a:off x="6331390" y="4070347"/>
            <a:ext cx="3646125" cy="2206743"/>
            <a:chOff x="1440191" y="4257078"/>
            <a:chExt cx="3646125" cy="2206743"/>
          </a:xfrm>
        </p:grpSpPr>
        <p:grpSp>
          <p:nvGrpSpPr>
            <p:cNvPr id="148" name="Group 147">
              <a:extLst>
                <a:ext uri="{FF2B5EF4-FFF2-40B4-BE49-F238E27FC236}">
                  <a16:creationId xmlns:a16="http://schemas.microsoft.com/office/drawing/2014/main" id="{95AC782F-770D-4E91-904E-FCF41E227F74}"/>
                </a:ext>
              </a:extLst>
            </p:cNvPr>
            <p:cNvGrpSpPr/>
            <p:nvPr/>
          </p:nvGrpSpPr>
          <p:grpSpPr>
            <a:xfrm>
              <a:off x="1440191" y="4257078"/>
              <a:ext cx="3646125" cy="2206743"/>
              <a:chOff x="3101567" y="3799790"/>
              <a:chExt cx="4553641" cy="2755999"/>
            </a:xfrm>
          </p:grpSpPr>
          <p:grpSp>
            <p:nvGrpSpPr>
              <p:cNvPr id="149" name="Group 148">
                <a:extLst>
                  <a:ext uri="{FF2B5EF4-FFF2-40B4-BE49-F238E27FC236}">
                    <a16:creationId xmlns:a16="http://schemas.microsoft.com/office/drawing/2014/main" id="{544AA6A0-91A0-4967-A851-623BA2B8B46F}"/>
                  </a:ext>
                </a:extLst>
              </p:cNvPr>
              <p:cNvGrpSpPr/>
              <p:nvPr/>
            </p:nvGrpSpPr>
            <p:grpSpPr>
              <a:xfrm>
                <a:off x="3101567" y="3799790"/>
                <a:ext cx="4553641" cy="2755999"/>
                <a:chOff x="1496696" y="1628775"/>
                <a:chExt cx="7066279" cy="4276722"/>
              </a:xfrm>
            </p:grpSpPr>
            <p:cxnSp>
              <p:nvCxnSpPr>
                <p:cNvPr id="157" name="Straight Arrow Connector 156">
                  <a:extLst>
                    <a:ext uri="{FF2B5EF4-FFF2-40B4-BE49-F238E27FC236}">
                      <a16:creationId xmlns:a16="http://schemas.microsoft.com/office/drawing/2014/main" id="{D6A89A8C-9F36-4B6D-9010-745708CD96AF}"/>
                    </a:ext>
                  </a:extLst>
                </p:cNvPr>
                <p:cNvCxnSpPr/>
                <p:nvPr/>
              </p:nvCxnSpPr>
              <p:spPr>
                <a:xfrm>
                  <a:off x="3190875" y="2771775"/>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31E4D9C6-C1B5-4E23-9AA2-47AE770E4C4E}"/>
                    </a:ext>
                  </a:extLst>
                </p:cNvPr>
                <p:cNvCxnSpPr/>
                <p:nvPr/>
              </p:nvCxnSpPr>
              <p:spPr>
                <a:xfrm>
                  <a:off x="3733800" y="30670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4F23236-B5D3-428A-AA5D-A258107F0C84}"/>
                    </a:ext>
                  </a:extLst>
                </p:cNvPr>
                <p:cNvCxnSpPr/>
                <p:nvPr/>
              </p:nvCxnSpPr>
              <p:spPr>
                <a:xfrm>
                  <a:off x="3771900" y="32194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500522D-CB6F-44B7-B6CE-0DDE1A716D3C}"/>
                    </a:ext>
                  </a:extLst>
                </p:cNvPr>
                <p:cNvCxnSpPr/>
                <p:nvPr/>
              </p:nvCxnSpPr>
              <p:spPr>
                <a:xfrm>
                  <a:off x="3695700" y="33718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5B88E10-76C6-4146-A400-5FD23ABC7185}"/>
                    </a:ext>
                  </a:extLst>
                </p:cNvPr>
                <p:cNvCxnSpPr/>
                <p:nvPr/>
              </p:nvCxnSpPr>
              <p:spPr>
                <a:xfrm>
                  <a:off x="3705225" y="35242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D81E11F-C53A-4C75-81D6-9A4F734E41A2}"/>
                    </a:ext>
                  </a:extLst>
                </p:cNvPr>
                <p:cNvCxnSpPr/>
                <p:nvPr/>
              </p:nvCxnSpPr>
              <p:spPr>
                <a:xfrm>
                  <a:off x="3848100" y="36766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762BFC3-1C73-455F-BAB0-ECEAE883F5E1}"/>
                    </a:ext>
                  </a:extLst>
                </p:cNvPr>
                <p:cNvCxnSpPr/>
                <p:nvPr/>
              </p:nvCxnSpPr>
              <p:spPr>
                <a:xfrm>
                  <a:off x="3533775" y="3829050"/>
                  <a:ext cx="112395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D83D220-C343-44A5-8CB2-248CE0F17BE7}"/>
                    </a:ext>
                  </a:extLst>
                </p:cNvPr>
                <p:cNvCxnSpPr/>
                <p:nvPr/>
              </p:nvCxnSpPr>
              <p:spPr>
                <a:xfrm>
                  <a:off x="3762375" y="3981450"/>
                  <a:ext cx="112395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9C87AB3-EBA2-4287-B935-023725B0CBD2}"/>
                    </a:ext>
                  </a:extLst>
                </p:cNvPr>
                <p:cNvCxnSpPr>
                  <a:cxnSpLocks/>
                </p:cNvCxnSpPr>
                <p:nvPr/>
              </p:nvCxnSpPr>
              <p:spPr>
                <a:xfrm>
                  <a:off x="5791200" y="2619375"/>
                  <a:ext cx="0" cy="152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232DE2D1-05F6-4073-A5A3-7E85ED2F3807}"/>
                    </a:ext>
                  </a:extLst>
                </p:cNvPr>
                <p:cNvCxnSpPr>
                  <a:cxnSpLocks/>
                </p:cNvCxnSpPr>
                <p:nvPr/>
              </p:nvCxnSpPr>
              <p:spPr>
                <a:xfrm>
                  <a:off x="5010150"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4083300-40D2-4251-B628-125574687773}"/>
                    </a:ext>
                  </a:extLst>
                </p:cNvPr>
                <p:cNvCxnSpPr>
                  <a:cxnSpLocks/>
                </p:cNvCxnSpPr>
                <p:nvPr/>
              </p:nvCxnSpPr>
              <p:spPr>
                <a:xfrm>
                  <a:off x="6581775"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148C8D71-6696-44D2-81A0-E52131DC1003}"/>
                    </a:ext>
                  </a:extLst>
                </p:cNvPr>
                <p:cNvSpPr txBox="1"/>
                <p:nvPr/>
              </p:nvSpPr>
              <p:spPr>
                <a:xfrm rot="16200000">
                  <a:off x="504160" y="4047331"/>
                  <a:ext cx="2700845" cy="715774"/>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Single Cells</a:t>
                  </a:r>
                  <a:endParaRPr lang="zh-CN" altLang="en-US" dirty="0">
                    <a:latin typeface="arial" panose="020B0604020202020204" pitchFamily="34" charset="0"/>
                    <a:cs typeface="arial" panose="020B0604020202020204" pitchFamily="34" charset="0"/>
                  </a:endParaRPr>
                </a:p>
              </p:txBody>
            </p:sp>
            <p:sp>
              <p:nvSpPr>
                <p:cNvPr id="169" name="Left Brace 168">
                  <a:extLst>
                    <a:ext uri="{FF2B5EF4-FFF2-40B4-BE49-F238E27FC236}">
                      <a16:creationId xmlns:a16="http://schemas.microsoft.com/office/drawing/2014/main" id="{FC597DB2-1331-4357-93E7-B4A4B1C13C4C}"/>
                    </a:ext>
                  </a:extLst>
                </p:cNvPr>
                <p:cNvSpPr/>
                <p:nvPr/>
              </p:nvSpPr>
              <p:spPr>
                <a:xfrm>
                  <a:off x="2476500" y="3067050"/>
                  <a:ext cx="257175" cy="2838447"/>
                </a:xfrm>
                <a:prstGeom prst="leftBrac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0" name="Rectangle 169">
                  <a:extLst>
                    <a:ext uri="{FF2B5EF4-FFF2-40B4-BE49-F238E27FC236}">
                      <a16:creationId xmlns:a16="http://schemas.microsoft.com/office/drawing/2014/main" id="{29FC1453-134E-4A5D-8A08-91390B0DA695}"/>
                    </a:ext>
                  </a:extLst>
                </p:cNvPr>
                <p:cNvSpPr/>
                <p:nvPr/>
              </p:nvSpPr>
              <p:spPr>
                <a:xfrm>
                  <a:off x="2933701" y="3057525"/>
                  <a:ext cx="53340" cy="304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Rectangle 170">
                  <a:extLst>
                    <a:ext uri="{FF2B5EF4-FFF2-40B4-BE49-F238E27FC236}">
                      <a16:creationId xmlns:a16="http://schemas.microsoft.com/office/drawing/2014/main" id="{56267066-457B-4AB9-9CA2-41976BFC85F3}"/>
                    </a:ext>
                  </a:extLst>
                </p:cNvPr>
                <p:cNvSpPr/>
                <p:nvPr/>
              </p:nvSpPr>
              <p:spPr>
                <a:xfrm>
                  <a:off x="2933701" y="3419470"/>
                  <a:ext cx="53340" cy="2190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Rectangle 171">
                  <a:extLst>
                    <a:ext uri="{FF2B5EF4-FFF2-40B4-BE49-F238E27FC236}">
                      <a16:creationId xmlns:a16="http://schemas.microsoft.com/office/drawing/2014/main" id="{C89ED0CF-F28A-48F9-A046-D4A04E70BA14}"/>
                    </a:ext>
                  </a:extLst>
                </p:cNvPr>
                <p:cNvSpPr/>
                <p:nvPr/>
              </p:nvSpPr>
              <p:spPr>
                <a:xfrm>
                  <a:off x="2933701" y="3709984"/>
                  <a:ext cx="53340" cy="23018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Rectangle 172">
                  <a:extLst>
                    <a:ext uri="{FF2B5EF4-FFF2-40B4-BE49-F238E27FC236}">
                      <a16:creationId xmlns:a16="http://schemas.microsoft.com/office/drawing/2014/main" id="{D8F28AAF-3F0E-4C64-803B-D678466707CC}"/>
                    </a:ext>
                  </a:extLst>
                </p:cNvPr>
                <p:cNvSpPr/>
                <p:nvPr/>
              </p:nvSpPr>
              <p:spPr>
                <a:xfrm>
                  <a:off x="2933700" y="4011603"/>
                  <a:ext cx="53341" cy="417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Rectangle 173">
                  <a:extLst>
                    <a:ext uri="{FF2B5EF4-FFF2-40B4-BE49-F238E27FC236}">
                      <a16:creationId xmlns:a16="http://schemas.microsoft.com/office/drawing/2014/main" id="{23A5FC0B-B43D-4A68-A56A-DB47DBEBDE6C}"/>
                    </a:ext>
                  </a:extLst>
                </p:cNvPr>
                <p:cNvSpPr/>
                <p:nvPr/>
              </p:nvSpPr>
              <p:spPr>
                <a:xfrm>
                  <a:off x="2933700" y="4486273"/>
                  <a:ext cx="53341" cy="23018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Rectangle 174">
                  <a:extLst>
                    <a:ext uri="{FF2B5EF4-FFF2-40B4-BE49-F238E27FC236}">
                      <a16:creationId xmlns:a16="http://schemas.microsoft.com/office/drawing/2014/main" id="{D04F71AB-1876-44C1-A99E-C667BAE6C1C2}"/>
                    </a:ext>
                  </a:extLst>
                </p:cNvPr>
                <p:cNvSpPr/>
                <p:nvPr/>
              </p:nvSpPr>
              <p:spPr>
                <a:xfrm>
                  <a:off x="2933700" y="4773609"/>
                  <a:ext cx="53341" cy="2301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Rectangle 175">
                  <a:extLst>
                    <a:ext uri="{FF2B5EF4-FFF2-40B4-BE49-F238E27FC236}">
                      <a16:creationId xmlns:a16="http://schemas.microsoft.com/office/drawing/2014/main" id="{9CF8CC6E-AA6A-41C9-BF40-CF074D12D718}"/>
                    </a:ext>
                  </a:extLst>
                </p:cNvPr>
                <p:cNvSpPr/>
                <p:nvPr/>
              </p:nvSpPr>
              <p:spPr>
                <a:xfrm>
                  <a:off x="2933700" y="5060945"/>
                  <a:ext cx="53341" cy="12065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ectangle 176">
                  <a:extLst>
                    <a:ext uri="{FF2B5EF4-FFF2-40B4-BE49-F238E27FC236}">
                      <a16:creationId xmlns:a16="http://schemas.microsoft.com/office/drawing/2014/main" id="{1C6B45E0-2FC9-4956-A440-5D5C62CAB67C}"/>
                    </a:ext>
                  </a:extLst>
                </p:cNvPr>
                <p:cNvSpPr/>
                <p:nvPr/>
              </p:nvSpPr>
              <p:spPr>
                <a:xfrm>
                  <a:off x="2933700" y="5238752"/>
                  <a:ext cx="53342" cy="3047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Rectangle 177">
                  <a:extLst>
                    <a:ext uri="{FF2B5EF4-FFF2-40B4-BE49-F238E27FC236}">
                      <a16:creationId xmlns:a16="http://schemas.microsoft.com/office/drawing/2014/main" id="{543AE62F-78BD-449F-B469-844A887A5809}"/>
                    </a:ext>
                  </a:extLst>
                </p:cNvPr>
                <p:cNvSpPr/>
                <p:nvPr/>
              </p:nvSpPr>
              <p:spPr>
                <a:xfrm flipH="1">
                  <a:off x="2941322" y="5621649"/>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Rectangle 178">
                  <a:extLst>
                    <a:ext uri="{FF2B5EF4-FFF2-40B4-BE49-F238E27FC236}">
                      <a16:creationId xmlns:a16="http://schemas.microsoft.com/office/drawing/2014/main" id="{C542C979-9F8D-431C-B1B9-56A0F24BBECA}"/>
                    </a:ext>
                  </a:extLst>
                </p:cNvPr>
                <p:cNvSpPr/>
                <p:nvPr/>
              </p:nvSpPr>
              <p:spPr>
                <a:xfrm flipH="1">
                  <a:off x="2941322" y="5732783"/>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Rectangle 179">
                  <a:extLst>
                    <a:ext uri="{FF2B5EF4-FFF2-40B4-BE49-F238E27FC236}">
                      <a16:creationId xmlns:a16="http://schemas.microsoft.com/office/drawing/2014/main" id="{65195EED-9F66-4FF1-9CF7-F2ADF6F9917F}"/>
                    </a:ext>
                  </a:extLst>
                </p:cNvPr>
                <p:cNvSpPr/>
                <p:nvPr/>
              </p:nvSpPr>
              <p:spPr>
                <a:xfrm flipH="1">
                  <a:off x="2941322" y="5843917"/>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Shape 180">
                  <a:extLst>
                    <a:ext uri="{FF2B5EF4-FFF2-40B4-BE49-F238E27FC236}">
                      <a16:creationId xmlns:a16="http://schemas.microsoft.com/office/drawing/2014/main" id="{AEA70E10-4267-4C60-8114-303C5F3AAC78}"/>
                    </a:ext>
                  </a:extLst>
                </p:cNvPr>
                <p:cNvSpPr/>
                <p:nvPr/>
              </p:nvSpPr>
              <p:spPr>
                <a:xfrm rot="21402168">
                  <a:off x="4599513" y="1990367"/>
                  <a:ext cx="2666995" cy="776277"/>
                </a:xfrm>
                <a:custGeom>
                  <a:avLst/>
                  <a:gdLst>
                    <a:gd name="connsiteX0" fmla="*/ 0 w 2743200"/>
                    <a:gd name="connsiteY0" fmla="*/ 745521 h 758286"/>
                    <a:gd name="connsiteX1" fmla="*/ 123825 w 2743200"/>
                    <a:gd name="connsiteY1" fmla="*/ 421671 h 758286"/>
                    <a:gd name="connsiteX2" fmla="*/ 247650 w 2743200"/>
                    <a:gd name="connsiteY2" fmla="*/ 2571 h 758286"/>
                    <a:gd name="connsiteX3" fmla="*/ 409575 w 2743200"/>
                    <a:gd name="connsiteY3" fmla="*/ 631221 h 758286"/>
                    <a:gd name="connsiteX4" fmla="*/ 1485900 w 2743200"/>
                    <a:gd name="connsiteY4" fmla="*/ 726471 h 758286"/>
                    <a:gd name="connsiteX5" fmla="*/ 2057400 w 2743200"/>
                    <a:gd name="connsiteY5" fmla="*/ 707421 h 758286"/>
                    <a:gd name="connsiteX6" fmla="*/ 2152650 w 2743200"/>
                    <a:gd name="connsiteY6" fmla="*/ 164496 h 758286"/>
                    <a:gd name="connsiteX7" fmla="*/ 2314575 w 2743200"/>
                    <a:gd name="connsiteY7" fmla="*/ 669321 h 758286"/>
                    <a:gd name="connsiteX8" fmla="*/ 2743200 w 2743200"/>
                    <a:gd name="connsiteY8" fmla="*/ 716946 h 75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758286">
                      <a:moveTo>
                        <a:pt x="0" y="745521"/>
                      </a:moveTo>
                      <a:cubicBezTo>
                        <a:pt x="41275" y="645508"/>
                        <a:pt x="82550" y="545496"/>
                        <a:pt x="123825" y="421671"/>
                      </a:cubicBezTo>
                      <a:cubicBezTo>
                        <a:pt x="165100" y="297846"/>
                        <a:pt x="200025" y="-32354"/>
                        <a:pt x="247650" y="2571"/>
                      </a:cubicBezTo>
                      <a:cubicBezTo>
                        <a:pt x="295275" y="37496"/>
                        <a:pt x="203200" y="510571"/>
                        <a:pt x="409575" y="631221"/>
                      </a:cubicBezTo>
                      <a:cubicBezTo>
                        <a:pt x="615950" y="751871"/>
                        <a:pt x="1211262" y="713771"/>
                        <a:pt x="1485900" y="726471"/>
                      </a:cubicBezTo>
                      <a:cubicBezTo>
                        <a:pt x="1760538" y="739171"/>
                        <a:pt x="1946275" y="801083"/>
                        <a:pt x="2057400" y="707421"/>
                      </a:cubicBezTo>
                      <a:cubicBezTo>
                        <a:pt x="2168525" y="613759"/>
                        <a:pt x="2109788" y="170846"/>
                        <a:pt x="2152650" y="164496"/>
                      </a:cubicBezTo>
                      <a:cubicBezTo>
                        <a:pt x="2195512" y="158146"/>
                        <a:pt x="2216150" y="577246"/>
                        <a:pt x="2314575" y="669321"/>
                      </a:cubicBezTo>
                      <a:cubicBezTo>
                        <a:pt x="2413000" y="761396"/>
                        <a:pt x="2578100" y="739171"/>
                        <a:pt x="2743200" y="716946"/>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4" name="Straight Connector 153">
                <a:extLst>
                  <a:ext uri="{FF2B5EF4-FFF2-40B4-BE49-F238E27FC236}">
                    <a16:creationId xmlns:a16="http://schemas.microsoft.com/office/drawing/2014/main" id="{DF00BE11-0B44-47A7-9EBB-80CCBEBDC754}"/>
                  </a:ext>
                </a:extLst>
              </p:cNvPr>
              <p:cNvCxnSpPr/>
              <p:nvPr/>
            </p:nvCxnSpPr>
            <p:spPr>
              <a:xfrm>
                <a:off x="6648632" y="5113338"/>
                <a:ext cx="724294"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5AD4637-F6F7-4D4B-8BCF-C1A1E2FD83B7}"/>
                  </a:ext>
                </a:extLst>
              </p:cNvPr>
              <p:cNvCxnSpPr/>
              <p:nvPr/>
            </p:nvCxnSpPr>
            <p:spPr>
              <a:xfrm>
                <a:off x="6586793" y="5232418"/>
                <a:ext cx="724294"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B68A5DB-3929-4303-90B4-EE06AF708551}"/>
                  </a:ext>
                </a:extLst>
              </p:cNvPr>
              <p:cNvCxnSpPr/>
              <p:nvPr/>
            </p:nvCxnSpPr>
            <p:spPr>
              <a:xfrm>
                <a:off x="6687700" y="5501490"/>
                <a:ext cx="72429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83" name="Straight Connector 182">
              <a:extLst>
                <a:ext uri="{FF2B5EF4-FFF2-40B4-BE49-F238E27FC236}">
                  <a16:creationId xmlns:a16="http://schemas.microsoft.com/office/drawing/2014/main" id="{CC3146C2-4E57-4C96-A752-C3799EC3C39E}"/>
                </a:ext>
              </a:extLst>
            </p:cNvPr>
            <p:cNvCxnSpPr/>
            <p:nvPr/>
          </p:nvCxnSpPr>
          <p:spPr>
            <a:xfrm>
              <a:off x="4262281" y="5549066"/>
              <a:ext cx="57994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84" name="TextBox 183">
            <a:extLst>
              <a:ext uri="{FF2B5EF4-FFF2-40B4-BE49-F238E27FC236}">
                <a16:creationId xmlns:a16="http://schemas.microsoft.com/office/drawing/2014/main" id="{210D14EE-1E84-4CF1-B694-B55E3C853C07}"/>
              </a:ext>
            </a:extLst>
          </p:cNvPr>
          <p:cNvSpPr txBox="1"/>
          <p:nvPr/>
        </p:nvSpPr>
        <p:spPr>
          <a:xfrm>
            <a:off x="7908351" y="3292429"/>
            <a:ext cx="1277915" cy="584775"/>
          </a:xfrm>
          <a:prstGeom prst="rect">
            <a:avLst/>
          </a:prstGeom>
          <a:noFill/>
        </p:spPr>
        <p:txBody>
          <a:bodyPr wrap="none" rtlCol="0">
            <a:spAutoFit/>
          </a:bodyPr>
          <a:lstStyle/>
          <a:p>
            <a:pPr algn="ctr"/>
            <a:r>
              <a:rPr lang="en-US" altLang="zh-CN" sz="3200" dirty="0">
                <a:solidFill>
                  <a:srgbClr val="00B050"/>
                </a:solidFill>
                <a:latin typeface="Helvetica" pitchFamily="2" charset="0"/>
                <a:cs typeface="arial" panose="020B0604020202020204" pitchFamily="34" charset="0"/>
              </a:rPr>
              <a:t>Minus</a:t>
            </a:r>
            <a:endParaRPr lang="zh-CN" altLang="en-US" sz="3200" dirty="0">
              <a:solidFill>
                <a:srgbClr val="00B050"/>
              </a:solidFill>
              <a:latin typeface="Helvetica" pitchFamily="2" charset="0"/>
              <a:cs typeface="arial" panose="020B0604020202020204" pitchFamily="34" charset="0"/>
            </a:endParaRPr>
          </a:p>
        </p:txBody>
      </p:sp>
      <p:sp>
        <p:nvSpPr>
          <p:cNvPr id="185" name="TextBox 184">
            <a:extLst>
              <a:ext uri="{FF2B5EF4-FFF2-40B4-BE49-F238E27FC236}">
                <a16:creationId xmlns:a16="http://schemas.microsoft.com/office/drawing/2014/main" id="{ACFCA88D-FB7D-4044-AF9A-968ADA4BDD76}"/>
              </a:ext>
            </a:extLst>
          </p:cNvPr>
          <p:cNvSpPr txBox="1"/>
          <p:nvPr/>
        </p:nvSpPr>
        <p:spPr>
          <a:xfrm>
            <a:off x="7390968" y="6091926"/>
            <a:ext cx="2417650" cy="584775"/>
          </a:xfrm>
          <a:prstGeom prst="rect">
            <a:avLst/>
          </a:prstGeom>
          <a:noFill/>
        </p:spPr>
        <p:txBody>
          <a:bodyPr wrap="none" rtlCol="0">
            <a:spAutoFit/>
          </a:bodyPr>
          <a:lstStyle/>
          <a:p>
            <a:r>
              <a:rPr lang="en-US" altLang="zh-CN" sz="3200" dirty="0">
                <a:solidFill>
                  <a:srgbClr val="C26FF6"/>
                </a:solidFill>
                <a:latin typeface="Helvetica" pitchFamily="2" charset="0"/>
                <a:cs typeface="arial" panose="020B0604020202020204" pitchFamily="34" charset="0"/>
              </a:rPr>
              <a:t>Bidirectional</a:t>
            </a:r>
            <a:endParaRPr lang="zh-CN" altLang="en-US" sz="3200" dirty="0">
              <a:solidFill>
                <a:srgbClr val="C26FF6"/>
              </a:solidFill>
              <a:latin typeface="Helvetica" pitchFamily="2" charset="0"/>
              <a:cs typeface="arial" panose="020B0604020202020204" pitchFamily="34" charset="0"/>
            </a:endParaRPr>
          </a:p>
        </p:txBody>
      </p:sp>
      <p:cxnSp>
        <p:nvCxnSpPr>
          <p:cNvPr id="187" name="Straight Connector 186">
            <a:extLst>
              <a:ext uri="{FF2B5EF4-FFF2-40B4-BE49-F238E27FC236}">
                <a16:creationId xmlns:a16="http://schemas.microsoft.com/office/drawing/2014/main" id="{490ADD28-ED18-4E6C-A0AA-03607716A1FD}"/>
              </a:ext>
            </a:extLst>
          </p:cNvPr>
          <p:cNvCxnSpPr>
            <a:cxnSpLocks/>
          </p:cNvCxnSpPr>
          <p:nvPr/>
        </p:nvCxnSpPr>
        <p:spPr>
          <a:xfrm>
            <a:off x="2103606" y="3914715"/>
            <a:ext cx="7931217"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BEB2672-4997-46F2-8217-2854111003F8}"/>
              </a:ext>
            </a:extLst>
          </p:cNvPr>
          <p:cNvCxnSpPr>
            <a:cxnSpLocks/>
          </p:cNvCxnSpPr>
          <p:nvPr/>
        </p:nvCxnSpPr>
        <p:spPr>
          <a:xfrm>
            <a:off x="6021664" y="1325518"/>
            <a:ext cx="0" cy="5263405"/>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54812F89-29E6-4A93-B25B-A0B1D4F578F4}"/>
              </a:ext>
            </a:extLst>
          </p:cNvPr>
          <p:cNvGrpSpPr/>
          <p:nvPr/>
        </p:nvGrpSpPr>
        <p:grpSpPr>
          <a:xfrm>
            <a:off x="1988344" y="4084192"/>
            <a:ext cx="3646125" cy="2206743"/>
            <a:chOff x="3101567" y="3799790"/>
            <a:chExt cx="4553641" cy="2755999"/>
          </a:xfrm>
        </p:grpSpPr>
        <p:grpSp>
          <p:nvGrpSpPr>
            <p:cNvPr id="191" name="Group 190">
              <a:extLst>
                <a:ext uri="{FF2B5EF4-FFF2-40B4-BE49-F238E27FC236}">
                  <a16:creationId xmlns:a16="http://schemas.microsoft.com/office/drawing/2014/main" id="{16A7EC8B-FF30-4439-8EF9-24FBDA3FEC2F}"/>
                </a:ext>
              </a:extLst>
            </p:cNvPr>
            <p:cNvGrpSpPr/>
            <p:nvPr/>
          </p:nvGrpSpPr>
          <p:grpSpPr>
            <a:xfrm>
              <a:off x="3101567" y="3799790"/>
              <a:ext cx="4553641" cy="2755999"/>
              <a:chOff x="1496696" y="1628775"/>
              <a:chExt cx="7066279" cy="4276722"/>
            </a:xfrm>
          </p:grpSpPr>
          <p:cxnSp>
            <p:nvCxnSpPr>
              <p:cNvPr id="198" name="Straight Arrow Connector 197">
                <a:extLst>
                  <a:ext uri="{FF2B5EF4-FFF2-40B4-BE49-F238E27FC236}">
                    <a16:creationId xmlns:a16="http://schemas.microsoft.com/office/drawing/2014/main" id="{10B00FDA-52B5-4227-AEFD-BDD7DF31E273}"/>
                  </a:ext>
                </a:extLst>
              </p:cNvPr>
              <p:cNvCxnSpPr/>
              <p:nvPr/>
            </p:nvCxnSpPr>
            <p:spPr>
              <a:xfrm>
                <a:off x="3190875" y="2771775"/>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66CA4879-6361-4419-9A04-C71A1C8B531B}"/>
                  </a:ext>
                </a:extLst>
              </p:cNvPr>
              <p:cNvCxnSpPr/>
              <p:nvPr/>
            </p:nvCxnSpPr>
            <p:spPr>
              <a:xfrm>
                <a:off x="3733800" y="30670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C2E12C-EDEE-46C5-A628-E64DE3970EE0}"/>
                  </a:ext>
                </a:extLst>
              </p:cNvPr>
              <p:cNvCxnSpPr/>
              <p:nvPr/>
            </p:nvCxnSpPr>
            <p:spPr>
              <a:xfrm>
                <a:off x="3771900" y="32194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2B611F0-EFD7-408F-ABF7-CFBC0B74C604}"/>
                  </a:ext>
                </a:extLst>
              </p:cNvPr>
              <p:cNvCxnSpPr/>
              <p:nvPr/>
            </p:nvCxnSpPr>
            <p:spPr>
              <a:xfrm>
                <a:off x="3695700" y="3371850"/>
                <a:ext cx="11239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3F2DB4CB-E1AE-4945-BD83-EED5F7126A25}"/>
                  </a:ext>
                </a:extLst>
              </p:cNvPr>
              <p:cNvCxnSpPr/>
              <p:nvPr/>
            </p:nvCxnSpPr>
            <p:spPr>
              <a:xfrm>
                <a:off x="3705225" y="35242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C43761B-AE9A-4875-99A3-87D91993B3DD}"/>
                  </a:ext>
                </a:extLst>
              </p:cNvPr>
              <p:cNvCxnSpPr/>
              <p:nvPr/>
            </p:nvCxnSpPr>
            <p:spPr>
              <a:xfrm>
                <a:off x="3848100" y="3676650"/>
                <a:ext cx="112395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70713865-33EA-4A95-B32E-5DC8269D018F}"/>
                  </a:ext>
                </a:extLst>
              </p:cNvPr>
              <p:cNvCxnSpPr/>
              <p:nvPr/>
            </p:nvCxnSpPr>
            <p:spPr>
              <a:xfrm>
                <a:off x="3533775" y="3829050"/>
                <a:ext cx="1123950"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36D27DF-8194-44B8-A89A-723BAD3B0086}"/>
                  </a:ext>
                </a:extLst>
              </p:cNvPr>
              <p:cNvCxnSpPr/>
              <p:nvPr/>
            </p:nvCxnSpPr>
            <p:spPr>
              <a:xfrm>
                <a:off x="3762375" y="3981450"/>
                <a:ext cx="112395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321BA0F4-A03E-434D-893D-39BD2D7CF1A4}"/>
                  </a:ext>
                </a:extLst>
              </p:cNvPr>
              <p:cNvCxnSpPr>
                <a:cxnSpLocks/>
              </p:cNvCxnSpPr>
              <p:nvPr/>
            </p:nvCxnSpPr>
            <p:spPr>
              <a:xfrm>
                <a:off x="5791200" y="2619375"/>
                <a:ext cx="0" cy="152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A339076C-FA28-4A0C-81B7-5795DE72ABD9}"/>
                  </a:ext>
                </a:extLst>
              </p:cNvPr>
              <p:cNvCxnSpPr>
                <a:cxnSpLocks/>
              </p:cNvCxnSpPr>
              <p:nvPr/>
            </p:nvCxnSpPr>
            <p:spPr>
              <a:xfrm>
                <a:off x="5010150"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D06C0F92-0ED3-44DE-8EDB-AB39CE929C6A}"/>
                  </a:ext>
                </a:extLst>
              </p:cNvPr>
              <p:cNvCxnSpPr>
                <a:cxnSpLocks/>
              </p:cNvCxnSpPr>
              <p:nvPr/>
            </p:nvCxnSpPr>
            <p:spPr>
              <a:xfrm>
                <a:off x="6581775" y="1628775"/>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AA58739A-18F8-4266-BA4B-0B9EE422975F}"/>
                  </a:ext>
                </a:extLst>
              </p:cNvPr>
              <p:cNvSpPr txBox="1"/>
              <p:nvPr/>
            </p:nvSpPr>
            <p:spPr>
              <a:xfrm rot="16200000">
                <a:off x="504160" y="4047331"/>
                <a:ext cx="2700845" cy="715774"/>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Single Cells</a:t>
                </a:r>
                <a:endParaRPr lang="zh-CN" altLang="en-US" dirty="0">
                  <a:latin typeface="arial" panose="020B0604020202020204" pitchFamily="34" charset="0"/>
                  <a:cs typeface="arial" panose="020B0604020202020204" pitchFamily="34" charset="0"/>
                </a:endParaRPr>
              </a:p>
            </p:txBody>
          </p:sp>
          <p:sp>
            <p:nvSpPr>
              <p:cNvPr id="210" name="Left Brace 209">
                <a:extLst>
                  <a:ext uri="{FF2B5EF4-FFF2-40B4-BE49-F238E27FC236}">
                    <a16:creationId xmlns:a16="http://schemas.microsoft.com/office/drawing/2014/main" id="{F507FEF4-024E-42E7-89A3-1130244BB16E}"/>
                  </a:ext>
                </a:extLst>
              </p:cNvPr>
              <p:cNvSpPr/>
              <p:nvPr/>
            </p:nvSpPr>
            <p:spPr>
              <a:xfrm>
                <a:off x="2476500" y="3067050"/>
                <a:ext cx="257175" cy="2838447"/>
              </a:xfrm>
              <a:prstGeom prst="leftBrac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Rectangle 210">
                <a:extLst>
                  <a:ext uri="{FF2B5EF4-FFF2-40B4-BE49-F238E27FC236}">
                    <a16:creationId xmlns:a16="http://schemas.microsoft.com/office/drawing/2014/main" id="{FD29C142-D2AB-405D-8CEF-34DDF80C191D}"/>
                  </a:ext>
                </a:extLst>
              </p:cNvPr>
              <p:cNvSpPr/>
              <p:nvPr/>
            </p:nvSpPr>
            <p:spPr>
              <a:xfrm>
                <a:off x="2933701" y="3057525"/>
                <a:ext cx="53340" cy="3047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Rectangle 211">
                <a:extLst>
                  <a:ext uri="{FF2B5EF4-FFF2-40B4-BE49-F238E27FC236}">
                    <a16:creationId xmlns:a16="http://schemas.microsoft.com/office/drawing/2014/main" id="{F321C2BC-81D7-43B4-8628-A91BDDB9C18C}"/>
                  </a:ext>
                </a:extLst>
              </p:cNvPr>
              <p:cNvSpPr/>
              <p:nvPr/>
            </p:nvSpPr>
            <p:spPr>
              <a:xfrm>
                <a:off x="2933701" y="3419470"/>
                <a:ext cx="53340" cy="21908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Rectangle 212">
                <a:extLst>
                  <a:ext uri="{FF2B5EF4-FFF2-40B4-BE49-F238E27FC236}">
                    <a16:creationId xmlns:a16="http://schemas.microsoft.com/office/drawing/2014/main" id="{D97ABBD4-D36E-4884-9379-7C69A428B806}"/>
                  </a:ext>
                </a:extLst>
              </p:cNvPr>
              <p:cNvSpPr/>
              <p:nvPr/>
            </p:nvSpPr>
            <p:spPr>
              <a:xfrm>
                <a:off x="2933701" y="3709984"/>
                <a:ext cx="53340" cy="230185"/>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Rectangle 213">
                <a:extLst>
                  <a:ext uri="{FF2B5EF4-FFF2-40B4-BE49-F238E27FC236}">
                    <a16:creationId xmlns:a16="http://schemas.microsoft.com/office/drawing/2014/main" id="{750BD3A0-617D-48A0-AEAF-B03B30C50D52}"/>
                  </a:ext>
                </a:extLst>
              </p:cNvPr>
              <p:cNvSpPr/>
              <p:nvPr/>
            </p:nvSpPr>
            <p:spPr>
              <a:xfrm>
                <a:off x="2933700" y="4011603"/>
                <a:ext cx="53341" cy="41751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Rectangle 214">
                <a:extLst>
                  <a:ext uri="{FF2B5EF4-FFF2-40B4-BE49-F238E27FC236}">
                    <a16:creationId xmlns:a16="http://schemas.microsoft.com/office/drawing/2014/main" id="{9012E3B6-FC27-4BCA-B699-DB7B2D3F9829}"/>
                  </a:ext>
                </a:extLst>
              </p:cNvPr>
              <p:cNvSpPr/>
              <p:nvPr/>
            </p:nvSpPr>
            <p:spPr>
              <a:xfrm>
                <a:off x="2933700" y="4486273"/>
                <a:ext cx="53341" cy="23018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Rectangle 215">
                <a:extLst>
                  <a:ext uri="{FF2B5EF4-FFF2-40B4-BE49-F238E27FC236}">
                    <a16:creationId xmlns:a16="http://schemas.microsoft.com/office/drawing/2014/main" id="{B6FEE82A-CD4C-4000-90A6-0B7160D1BADF}"/>
                  </a:ext>
                </a:extLst>
              </p:cNvPr>
              <p:cNvSpPr/>
              <p:nvPr/>
            </p:nvSpPr>
            <p:spPr>
              <a:xfrm>
                <a:off x="2933700" y="4773609"/>
                <a:ext cx="53341" cy="2301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Rectangle 216">
                <a:extLst>
                  <a:ext uri="{FF2B5EF4-FFF2-40B4-BE49-F238E27FC236}">
                    <a16:creationId xmlns:a16="http://schemas.microsoft.com/office/drawing/2014/main" id="{74578DEE-0093-4923-BC07-390A9D113184}"/>
                  </a:ext>
                </a:extLst>
              </p:cNvPr>
              <p:cNvSpPr/>
              <p:nvPr/>
            </p:nvSpPr>
            <p:spPr>
              <a:xfrm>
                <a:off x="2933700" y="5060945"/>
                <a:ext cx="53341" cy="12065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Rectangle 217">
                <a:extLst>
                  <a:ext uri="{FF2B5EF4-FFF2-40B4-BE49-F238E27FC236}">
                    <a16:creationId xmlns:a16="http://schemas.microsoft.com/office/drawing/2014/main" id="{E38E8A39-88F7-466C-8751-8E61E2EE4789}"/>
                  </a:ext>
                </a:extLst>
              </p:cNvPr>
              <p:cNvSpPr/>
              <p:nvPr/>
            </p:nvSpPr>
            <p:spPr>
              <a:xfrm>
                <a:off x="2933700" y="5238752"/>
                <a:ext cx="53342" cy="30479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Rectangle 218">
                <a:extLst>
                  <a:ext uri="{FF2B5EF4-FFF2-40B4-BE49-F238E27FC236}">
                    <a16:creationId xmlns:a16="http://schemas.microsoft.com/office/drawing/2014/main" id="{99CFFC42-4DCC-457B-8974-92C27F805E40}"/>
                  </a:ext>
                </a:extLst>
              </p:cNvPr>
              <p:cNvSpPr/>
              <p:nvPr/>
            </p:nvSpPr>
            <p:spPr>
              <a:xfrm flipH="1">
                <a:off x="2941322" y="5621649"/>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Rectangle 219">
                <a:extLst>
                  <a:ext uri="{FF2B5EF4-FFF2-40B4-BE49-F238E27FC236}">
                    <a16:creationId xmlns:a16="http://schemas.microsoft.com/office/drawing/2014/main" id="{B218F737-BA7A-468E-BDCD-3B40EA2925D9}"/>
                  </a:ext>
                </a:extLst>
              </p:cNvPr>
              <p:cNvSpPr/>
              <p:nvPr/>
            </p:nvSpPr>
            <p:spPr>
              <a:xfrm flipH="1">
                <a:off x="2941322" y="5732783"/>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Rectangle 220">
                <a:extLst>
                  <a:ext uri="{FF2B5EF4-FFF2-40B4-BE49-F238E27FC236}">
                    <a16:creationId xmlns:a16="http://schemas.microsoft.com/office/drawing/2014/main" id="{75B694F6-4DDD-4C32-A815-50B1A9ED3074}"/>
                  </a:ext>
                </a:extLst>
              </p:cNvPr>
              <p:cNvSpPr/>
              <p:nvPr/>
            </p:nvSpPr>
            <p:spPr>
              <a:xfrm flipH="1">
                <a:off x="2941322" y="5843917"/>
                <a:ext cx="45719" cy="45719"/>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Freeform: Shape 221">
                <a:extLst>
                  <a:ext uri="{FF2B5EF4-FFF2-40B4-BE49-F238E27FC236}">
                    <a16:creationId xmlns:a16="http://schemas.microsoft.com/office/drawing/2014/main" id="{C1F7A460-A4BC-4F42-A2D0-32D9F170D5AD}"/>
                  </a:ext>
                </a:extLst>
              </p:cNvPr>
              <p:cNvSpPr/>
              <p:nvPr/>
            </p:nvSpPr>
            <p:spPr>
              <a:xfrm rot="21402168">
                <a:off x="4599513" y="1990367"/>
                <a:ext cx="2666995" cy="776277"/>
              </a:xfrm>
              <a:custGeom>
                <a:avLst/>
                <a:gdLst>
                  <a:gd name="connsiteX0" fmla="*/ 0 w 2743200"/>
                  <a:gd name="connsiteY0" fmla="*/ 745521 h 758286"/>
                  <a:gd name="connsiteX1" fmla="*/ 123825 w 2743200"/>
                  <a:gd name="connsiteY1" fmla="*/ 421671 h 758286"/>
                  <a:gd name="connsiteX2" fmla="*/ 247650 w 2743200"/>
                  <a:gd name="connsiteY2" fmla="*/ 2571 h 758286"/>
                  <a:gd name="connsiteX3" fmla="*/ 409575 w 2743200"/>
                  <a:gd name="connsiteY3" fmla="*/ 631221 h 758286"/>
                  <a:gd name="connsiteX4" fmla="*/ 1485900 w 2743200"/>
                  <a:gd name="connsiteY4" fmla="*/ 726471 h 758286"/>
                  <a:gd name="connsiteX5" fmla="*/ 2057400 w 2743200"/>
                  <a:gd name="connsiteY5" fmla="*/ 707421 h 758286"/>
                  <a:gd name="connsiteX6" fmla="*/ 2152650 w 2743200"/>
                  <a:gd name="connsiteY6" fmla="*/ 164496 h 758286"/>
                  <a:gd name="connsiteX7" fmla="*/ 2314575 w 2743200"/>
                  <a:gd name="connsiteY7" fmla="*/ 669321 h 758286"/>
                  <a:gd name="connsiteX8" fmla="*/ 2743200 w 2743200"/>
                  <a:gd name="connsiteY8" fmla="*/ 716946 h 75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758286">
                    <a:moveTo>
                      <a:pt x="0" y="745521"/>
                    </a:moveTo>
                    <a:cubicBezTo>
                      <a:pt x="41275" y="645508"/>
                      <a:pt x="82550" y="545496"/>
                      <a:pt x="123825" y="421671"/>
                    </a:cubicBezTo>
                    <a:cubicBezTo>
                      <a:pt x="165100" y="297846"/>
                      <a:pt x="200025" y="-32354"/>
                      <a:pt x="247650" y="2571"/>
                    </a:cubicBezTo>
                    <a:cubicBezTo>
                      <a:pt x="295275" y="37496"/>
                      <a:pt x="203200" y="510571"/>
                      <a:pt x="409575" y="631221"/>
                    </a:cubicBezTo>
                    <a:cubicBezTo>
                      <a:pt x="615950" y="751871"/>
                      <a:pt x="1211262" y="713771"/>
                      <a:pt x="1485900" y="726471"/>
                    </a:cubicBezTo>
                    <a:cubicBezTo>
                      <a:pt x="1760538" y="739171"/>
                      <a:pt x="1946275" y="801083"/>
                      <a:pt x="2057400" y="707421"/>
                    </a:cubicBezTo>
                    <a:cubicBezTo>
                      <a:pt x="2168525" y="613759"/>
                      <a:pt x="2109788" y="170846"/>
                      <a:pt x="2152650" y="164496"/>
                    </a:cubicBezTo>
                    <a:cubicBezTo>
                      <a:pt x="2195512" y="158146"/>
                      <a:pt x="2216150" y="577246"/>
                      <a:pt x="2314575" y="669321"/>
                    </a:cubicBezTo>
                    <a:cubicBezTo>
                      <a:pt x="2413000" y="761396"/>
                      <a:pt x="2578100" y="739171"/>
                      <a:pt x="2743200" y="716946"/>
                    </a:cubicBezTo>
                  </a:path>
                </a:pathLst>
              </a:cu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3" name="Straight Connector 192">
              <a:extLst>
                <a:ext uri="{FF2B5EF4-FFF2-40B4-BE49-F238E27FC236}">
                  <a16:creationId xmlns:a16="http://schemas.microsoft.com/office/drawing/2014/main" id="{981D00E5-1C3B-4038-9465-D072F6F6A371}"/>
                </a:ext>
              </a:extLst>
            </p:cNvPr>
            <p:cNvCxnSpPr/>
            <p:nvPr/>
          </p:nvCxnSpPr>
          <p:spPr>
            <a:xfrm>
              <a:off x="6617753" y="5604385"/>
              <a:ext cx="724294"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1EFECB-AC67-4A49-8E60-62A7668C0775}"/>
                </a:ext>
              </a:extLst>
            </p:cNvPr>
            <p:cNvCxnSpPr/>
            <p:nvPr/>
          </p:nvCxnSpPr>
          <p:spPr>
            <a:xfrm>
              <a:off x="6623890" y="5702594"/>
              <a:ext cx="724294"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2A26AA5-47B6-435A-B7D8-61A6617E2215}"/>
                </a:ext>
              </a:extLst>
            </p:cNvPr>
            <p:cNvCxnSpPr/>
            <p:nvPr/>
          </p:nvCxnSpPr>
          <p:spPr>
            <a:xfrm>
              <a:off x="6715961" y="5800805"/>
              <a:ext cx="724294"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AB8554A0-BC61-4E99-862F-3F58B45234DE}"/>
              </a:ext>
            </a:extLst>
          </p:cNvPr>
          <p:cNvSpPr txBox="1"/>
          <p:nvPr/>
        </p:nvSpPr>
        <p:spPr>
          <a:xfrm>
            <a:off x="3707868" y="3292429"/>
            <a:ext cx="982961" cy="584775"/>
          </a:xfrm>
          <a:prstGeom prst="rect">
            <a:avLst/>
          </a:prstGeom>
          <a:noFill/>
        </p:spPr>
        <p:txBody>
          <a:bodyPr wrap="none" rtlCol="0">
            <a:spAutoFit/>
          </a:bodyPr>
          <a:lstStyle/>
          <a:p>
            <a:r>
              <a:rPr lang="en-US" altLang="zh-CN" sz="3200" dirty="0">
                <a:solidFill>
                  <a:srgbClr val="F8766D"/>
                </a:solidFill>
                <a:latin typeface="Helvetica" pitchFamily="2" charset="0"/>
                <a:cs typeface="arial" panose="020B0604020202020204" pitchFamily="34" charset="0"/>
              </a:rPr>
              <a:t>Plus</a:t>
            </a:r>
            <a:endParaRPr lang="zh-CN" altLang="en-US" sz="3200" dirty="0">
              <a:solidFill>
                <a:srgbClr val="F8766D"/>
              </a:solidFill>
              <a:latin typeface="Helvetica" pitchFamily="2" charset="0"/>
              <a:cs typeface="arial" panose="020B0604020202020204" pitchFamily="34" charset="0"/>
            </a:endParaRPr>
          </a:p>
        </p:txBody>
      </p:sp>
      <p:sp>
        <p:nvSpPr>
          <p:cNvPr id="182" name="TextBox 181">
            <a:extLst>
              <a:ext uri="{FF2B5EF4-FFF2-40B4-BE49-F238E27FC236}">
                <a16:creationId xmlns:a16="http://schemas.microsoft.com/office/drawing/2014/main" id="{926A9A30-58B1-446E-8ACA-D3477E996D35}"/>
              </a:ext>
            </a:extLst>
          </p:cNvPr>
          <p:cNvSpPr txBox="1"/>
          <p:nvPr/>
        </p:nvSpPr>
        <p:spPr>
          <a:xfrm>
            <a:off x="3559504" y="6091926"/>
            <a:ext cx="1277914" cy="584775"/>
          </a:xfrm>
          <a:prstGeom prst="rect">
            <a:avLst/>
          </a:prstGeom>
          <a:noFill/>
        </p:spPr>
        <p:txBody>
          <a:bodyPr wrap="none" rtlCol="0">
            <a:spAutoFit/>
          </a:bodyPr>
          <a:lstStyle/>
          <a:p>
            <a:r>
              <a:rPr lang="en-US" altLang="zh-CN" sz="3200" dirty="0">
                <a:solidFill>
                  <a:srgbClr val="00BFC4"/>
                </a:solidFill>
                <a:latin typeface="Helvetica" pitchFamily="2" charset="0"/>
                <a:cs typeface="arial" panose="020B0604020202020204" pitchFamily="34" charset="0"/>
              </a:rPr>
              <a:t>Mixed</a:t>
            </a:r>
            <a:endParaRPr lang="zh-CN" altLang="en-US" sz="3200" dirty="0">
              <a:solidFill>
                <a:srgbClr val="00BFC4"/>
              </a:solidFill>
              <a:latin typeface="Helvetica" pitchFamily="2" charset="0"/>
              <a:cs typeface="arial" panose="020B0604020202020204" pitchFamily="34" charset="0"/>
            </a:endParaRPr>
          </a:p>
        </p:txBody>
      </p:sp>
      <p:cxnSp>
        <p:nvCxnSpPr>
          <p:cNvPr id="135" name="Straight Connector 134">
            <a:extLst>
              <a:ext uri="{FF2B5EF4-FFF2-40B4-BE49-F238E27FC236}">
                <a16:creationId xmlns:a16="http://schemas.microsoft.com/office/drawing/2014/main" id="{5A459759-28BB-4B4B-B82E-5CB159491DBF}"/>
              </a:ext>
            </a:extLst>
          </p:cNvPr>
          <p:cNvCxnSpPr/>
          <p:nvPr/>
        </p:nvCxnSpPr>
        <p:spPr>
          <a:xfrm>
            <a:off x="9186266" y="5529141"/>
            <a:ext cx="57994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F424653-0847-45BA-8050-01EEFEA66E24}"/>
              </a:ext>
            </a:extLst>
          </p:cNvPr>
          <p:cNvCxnSpPr/>
          <p:nvPr/>
        </p:nvCxnSpPr>
        <p:spPr>
          <a:xfrm>
            <a:off x="9228672" y="5605952"/>
            <a:ext cx="57994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D49510E-B737-414F-B9DF-ACE0C475143D}"/>
              </a:ext>
            </a:extLst>
          </p:cNvPr>
          <p:cNvCxnSpPr/>
          <p:nvPr/>
        </p:nvCxnSpPr>
        <p:spPr>
          <a:xfrm>
            <a:off x="9186266" y="5288535"/>
            <a:ext cx="579946"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6" name="Title 1">
            <a:extLst>
              <a:ext uri="{FF2B5EF4-FFF2-40B4-BE49-F238E27FC236}">
                <a16:creationId xmlns:a16="http://schemas.microsoft.com/office/drawing/2014/main" id="{FD035654-144F-4F1D-8425-5A454F540E1A}"/>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Enhancer classified by SC direction</a:t>
            </a:r>
            <a:endParaRPr lang="zh-CN" altLang="en-US" dirty="0">
              <a:latin typeface="Helvetica" pitchFamily="2" charset="0"/>
            </a:endParaRPr>
          </a:p>
        </p:txBody>
      </p:sp>
    </p:spTree>
    <p:extLst>
      <p:ext uri="{BB962C8B-B14F-4D97-AF65-F5344CB8AC3E}">
        <p14:creationId xmlns:p14="http://schemas.microsoft.com/office/powerpoint/2010/main" val="42383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1D454A-A83F-4980-A4C9-661E0474F5CF}"/>
              </a:ext>
            </a:extLst>
          </p:cNvPr>
          <p:cNvSpPr>
            <a:spLocks noGrp="1"/>
          </p:cNvSpPr>
          <p:nvPr>
            <p:ph type="title"/>
          </p:nvPr>
        </p:nvSpPr>
        <p:spPr>
          <a:xfrm>
            <a:off x="838199" y="365125"/>
            <a:ext cx="11012905" cy="1325563"/>
          </a:xfrm>
        </p:spPr>
        <p:txBody>
          <a:bodyPr>
            <a:normAutofit/>
          </a:bodyPr>
          <a:lstStyle/>
          <a:p>
            <a:r>
              <a:rPr lang="en-US" altLang="zh-CN" dirty="0">
                <a:latin typeface="Helvetica" pitchFamily="2" charset="0"/>
              </a:rPr>
              <a:t>Enhancers can initialize RNA transcription (Kim et al. 2010)</a:t>
            </a:r>
            <a:endParaRPr lang="zh-CN" altLang="en-US" dirty="0">
              <a:latin typeface="Helvetica" pitchFamily="2" charset="0"/>
            </a:endParaRPr>
          </a:p>
        </p:txBody>
      </p:sp>
      <p:sp>
        <p:nvSpPr>
          <p:cNvPr id="10" name="TextBox 9">
            <a:extLst>
              <a:ext uri="{FF2B5EF4-FFF2-40B4-BE49-F238E27FC236}">
                <a16:creationId xmlns:a16="http://schemas.microsoft.com/office/drawing/2014/main" id="{29B8E4FC-6600-4CAA-815F-10B0C6F7BBD9}"/>
              </a:ext>
            </a:extLst>
          </p:cNvPr>
          <p:cNvSpPr txBox="1"/>
          <p:nvPr/>
        </p:nvSpPr>
        <p:spPr>
          <a:xfrm>
            <a:off x="8019606" y="4194817"/>
            <a:ext cx="3890809" cy="1200329"/>
          </a:xfrm>
          <a:prstGeom prst="rect">
            <a:avLst/>
          </a:prstGeom>
          <a:noFill/>
        </p:spPr>
        <p:txBody>
          <a:bodyPr wrap="none" rtlCol="0">
            <a:spAutoFit/>
          </a:bodyPr>
          <a:lstStyle/>
          <a:p>
            <a:r>
              <a:rPr lang="en-US" altLang="zh-CN" dirty="0">
                <a:latin typeface="Helvetica" pitchFamily="2" charset="0"/>
              </a:rPr>
              <a:t>Short (0.5-2kb)</a:t>
            </a:r>
          </a:p>
          <a:p>
            <a:r>
              <a:rPr lang="en-US" altLang="zh-CN" dirty="0" err="1">
                <a:latin typeface="Helvetica" pitchFamily="2" charset="0"/>
              </a:rPr>
              <a:t>Unspliced</a:t>
            </a:r>
            <a:endParaRPr lang="en-US" altLang="zh-CN" dirty="0">
              <a:latin typeface="Helvetica" pitchFamily="2" charset="0"/>
            </a:endParaRPr>
          </a:p>
          <a:p>
            <a:r>
              <a:rPr lang="en-US" altLang="zh-CN" dirty="0">
                <a:latin typeface="Helvetica" pitchFamily="2" charset="0"/>
              </a:rPr>
              <a:t>Exosome-sensitive (7.5 min half life)</a:t>
            </a:r>
          </a:p>
          <a:p>
            <a:r>
              <a:rPr lang="en-US" altLang="zh-CN" dirty="0">
                <a:latin typeface="Helvetica" pitchFamily="2" charset="0"/>
              </a:rPr>
              <a:t>Non-polyadenylated</a:t>
            </a:r>
            <a:endParaRPr lang="zh-CN" altLang="en-US" dirty="0">
              <a:latin typeface="Helvetica" pitchFamily="2" charset="0"/>
            </a:endParaRPr>
          </a:p>
        </p:txBody>
      </p:sp>
      <p:sp>
        <p:nvSpPr>
          <p:cNvPr id="11" name="Callout: Bent Line with Accent Bar 10">
            <a:extLst>
              <a:ext uri="{FF2B5EF4-FFF2-40B4-BE49-F238E27FC236}">
                <a16:creationId xmlns:a16="http://schemas.microsoft.com/office/drawing/2014/main" id="{69E02277-ECC9-40DE-94E1-8310AE8FE0B8}"/>
              </a:ext>
            </a:extLst>
          </p:cNvPr>
          <p:cNvSpPr/>
          <p:nvPr/>
        </p:nvSpPr>
        <p:spPr>
          <a:xfrm>
            <a:off x="7988122" y="4350736"/>
            <a:ext cx="1792705" cy="888493"/>
          </a:xfrm>
          <a:prstGeom prst="accentCallout2">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0F84202C-59C8-41EB-B854-E1AE2CE81099}"/>
              </a:ext>
            </a:extLst>
          </p:cNvPr>
          <p:cNvSpPr txBox="1"/>
          <p:nvPr/>
        </p:nvSpPr>
        <p:spPr>
          <a:xfrm>
            <a:off x="6204284" y="6344631"/>
            <a:ext cx="5832297" cy="461665"/>
          </a:xfrm>
          <a:prstGeom prst="rect">
            <a:avLst/>
          </a:prstGeom>
          <a:noFill/>
        </p:spPr>
        <p:txBody>
          <a:bodyPr wrap="square" rtlCol="0">
            <a:spAutoFit/>
          </a:bodyPr>
          <a:lstStyle/>
          <a:p>
            <a:r>
              <a:rPr lang="en-US" altLang="zh-CN" sz="1200" dirty="0">
                <a:latin typeface="Helvetica" pitchFamily="2" charset="0"/>
                <a:cs typeface="Arial" panose="020B0604020202020204" pitchFamily="34" charset="0"/>
              </a:rPr>
              <a:t>1. Andersson, R. &amp; </a:t>
            </a:r>
            <a:r>
              <a:rPr lang="en-US" altLang="zh-CN" sz="1200" dirty="0" err="1">
                <a:latin typeface="Helvetica" pitchFamily="2" charset="0"/>
                <a:cs typeface="Arial" panose="020B0604020202020204" pitchFamily="34" charset="0"/>
              </a:rPr>
              <a:t>Sandelin</a:t>
            </a:r>
            <a:r>
              <a:rPr lang="en-US" altLang="zh-CN" sz="1200" dirty="0">
                <a:latin typeface="Helvetica" pitchFamily="2" charset="0"/>
                <a:cs typeface="Arial" panose="020B0604020202020204" pitchFamily="34" charset="0"/>
              </a:rPr>
              <a:t>, A. Determinants of enhancer and promoter activities of regulatory elements. </a:t>
            </a:r>
            <a:r>
              <a:rPr lang="en-US" altLang="zh-CN" sz="1200" i="1" dirty="0">
                <a:latin typeface="Helvetica" pitchFamily="2" charset="0"/>
                <a:cs typeface="Arial" panose="020B0604020202020204" pitchFamily="34" charset="0"/>
              </a:rPr>
              <a:t>Nat. Rev. Genet.</a:t>
            </a:r>
            <a:r>
              <a:rPr lang="en-US" altLang="zh-CN" sz="1200" dirty="0">
                <a:latin typeface="Helvetica" pitchFamily="2" charset="0"/>
                <a:cs typeface="Arial" panose="020B0604020202020204" pitchFamily="34" charset="0"/>
              </a:rPr>
              <a:t> (2019). doi:10.1038/s41576-019-0173-8</a:t>
            </a:r>
            <a:endParaRPr lang="zh-CN" altLang="en-US" sz="1200" dirty="0">
              <a:latin typeface="Helvetica" pitchFamily="2" charset="0"/>
              <a:cs typeface="Arial" panose="020B0604020202020204" pitchFamily="34" charset="0"/>
            </a:endParaRPr>
          </a:p>
        </p:txBody>
      </p:sp>
      <p:grpSp>
        <p:nvGrpSpPr>
          <p:cNvPr id="16" name="Group 15">
            <a:extLst>
              <a:ext uri="{FF2B5EF4-FFF2-40B4-BE49-F238E27FC236}">
                <a16:creationId xmlns:a16="http://schemas.microsoft.com/office/drawing/2014/main" id="{941AB166-F639-4D35-A813-CDCB0FE414A4}"/>
              </a:ext>
            </a:extLst>
          </p:cNvPr>
          <p:cNvGrpSpPr/>
          <p:nvPr/>
        </p:nvGrpSpPr>
        <p:grpSpPr>
          <a:xfrm>
            <a:off x="2671011" y="1907835"/>
            <a:ext cx="6448927" cy="1742612"/>
            <a:chOff x="2671011" y="1907835"/>
            <a:chExt cx="6448927" cy="1742612"/>
          </a:xfrm>
        </p:grpSpPr>
        <p:pic>
          <p:nvPicPr>
            <p:cNvPr id="14" name="Picture 13">
              <a:extLst>
                <a:ext uri="{FF2B5EF4-FFF2-40B4-BE49-F238E27FC236}">
                  <a16:creationId xmlns:a16="http://schemas.microsoft.com/office/drawing/2014/main" id="{E863EC7B-B9CE-4100-B7C5-60DF52BBB507}"/>
                </a:ext>
              </a:extLst>
            </p:cNvPr>
            <p:cNvPicPr>
              <a:picLocks noChangeAspect="1"/>
            </p:cNvPicPr>
            <p:nvPr/>
          </p:nvPicPr>
          <p:blipFill>
            <a:blip r:embed="rId3"/>
            <a:stretch>
              <a:fillRect/>
            </a:stretch>
          </p:blipFill>
          <p:spPr>
            <a:xfrm>
              <a:off x="3437866" y="1907835"/>
              <a:ext cx="5682072" cy="1742612"/>
            </a:xfrm>
            <a:prstGeom prst="rect">
              <a:avLst/>
            </a:prstGeom>
          </p:spPr>
        </p:pic>
        <p:sp>
          <p:nvSpPr>
            <p:cNvPr id="15" name="Rectangle 14">
              <a:extLst>
                <a:ext uri="{FF2B5EF4-FFF2-40B4-BE49-F238E27FC236}">
                  <a16:creationId xmlns:a16="http://schemas.microsoft.com/office/drawing/2014/main" id="{89E1EC0A-F0BE-45BE-AC5E-5EE58DF1904B}"/>
                </a:ext>
              </a:extLst>
            </p:cNvPr>
            <p:cNvSpPr/>
            <p:nvPr/>
          </p:nvSpPr>
          <p:spPr>
            <a:xfrm>
              <a:off x="2671011" y="2579875"/>
              <a:ext cx="1491915" cy="337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Group 17">
            <a:extLst>
              <a:ext uri="{FF2B5EF4-FFF2-40B4-BE49-F238E27FC236}">
                <a16:creationId xmlns:a16="http://schemas.microsoft.com/office/drawing/2014/main" id="{003269C3-E81C-4EF2-9EF5-903408E031B5}"/>
              </a:ext>
            </a:extLst>
          </p:cNvPr>
          <p:cNvGrpSpPr/>
          <p:nvPr/>
        </p:nvGrpSpPr>
        <p:grpSpPr>
          <a:xfrm>
            <a:off x="2928445" y="3681775"/>
            <a:ext cx="6551678" cy="2082877"/>
            <a:chOff x="2928445" y="3681775"/>
            <a:chExt cx="6551678" cy="2082877"/>
          </a:xfrm>
        </p:grpSpPr>
        <p:pic>
          <p:nvPicPr>
            <p:cNvPr id="13" name="Picture 12">
              <a:extLst>
                <a:ext uri="{FF2B5EF4-FFF2-40B4-BE49-F238E27FC236}">
                  <a16:creationId xmlns:a16="http://schemas.microsoft.com/office/drawing/2014/main" id="{F8ACBF06-B651-4A89-B767-FD6478D295CD}"/>
                </a:ext>
              </a:extLst>
            </p:cNvPr>
            <p:cNvPicPr>
              <a:picLocks noChangeAspect="1"/>
            </p:cNvPicPr>
            <p:nvPr/>
          </p:nvPicPr>
          <p:blipFill>
            <a:blip r:embed="rId4"/>
            <a:stretch>
              <a:fillRect/>
            </a:stretch>
          </p:blipFill>
          <p:spPr>
            <a:xfrm>
              <a:off x="3437865" y="3681775"/>
              <a:ext cx="5813572" cy="1437765"/>
            </a:xfrm>
            <a:prstGeom prst="rect">
              <a:avLst/>
            </a:prstGeom>
          </p:spPr>
        </p:pic>
        <p:pic>
          <p:nvPicPr>
            <p:cNvPr id="17" name="Picture 16">
              <a:extLst>
                <a:ext uri="{FF2B5EF4-FFF2-40B4-BE49-F238E27FC236}">
                  <a16:creationId xmlns:a16="http://schemas.microsoft.com/office/drawing/2014/main" id="{83C88E53-13E4-44E6-994E-21A48502FC2D}"/>
                </a:ext>
              </a:extLst>
            </p:cNvPr>
            <p:cNvPicPr>
              <a:picLocks noChangeAspect="1"/>
            </p:cNvPicPr>
            <p:nvPr/>
          </p:nvPicPr>
          <p:blipFill>
            <a:blip r:embed="rId5"/>
            <a:stretch>
              <a:fillRect/>
            </a:stretch>
          </p:blipFill>
          <p:spPr>
            <a:xfrm>
              <a:off x="2928445" y="5084971"/>
              <a:ext cx="6551678" cy="679681"/>
            </a:xfrm>
            <a:prstGeom prst="rect">
              <a:avLst/>
            </a:prstGeom>
          </p:spPr>
        </p:pic>
      </p:grpSp>
    </p:spTree>
    <p:extLst>
      <p:ext uri="{BB962C8B-B14F-4D97-AF65-F5344CB8AC3E}">
        <p14:creationId xmlns:p14="http://schemas.microsoft.com/office/powerpoint/2010/main" val="63747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 0 L -0.25 0 E" pathEditMode="relative" ptsTypes="">
                                      <p:cBhvr>
                                        <p:cTn id="10" dur="700" fill="hold"/>
                                        <p:tgtEl>
                                          <p:spTgt spid="1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3BE564-2FAB-465B-951F-6D9C9F528CC8}"/>
              </a:ext>
            </a:extLst>
          </p:cNvPr>
          <p:cNvPicPr>
            <a:picLocks noChangeAspect="1"/>
          </p:cNvPicPr>
          <p:nvPr/>
        </p:nvPicPr>
        <p:blipFill rotWithShape="1">
          <a:blip r:embed="rId2">
            <a:extLst>
              <a:ext uri="{28A0092B-C50C-407E-A947-70E740481C1C}">
                <a14:useLocalDpi xmlns:a14="http://schemas.microsoft.com/office/drawing/2010/main" val="0"/>
              </a:ext>
            </a:extLst>
          </a:blip>
          <a:srcRect l="44917" t="7934"/>
          <a:stretch/>
        </p:blipFill>
        <p:spPr>
          <a:xfrm>
            <a:off x="2075381" y="1302013"/>
            <a:ext cx="7787810" cy="5078238"/>
          </a:xfrm>
          <a:prstGeom prst="rect">
            <a:avLst/>
          </a:prstGeom>
        </p:spPr>
      </p:pic>
      <p:sp>
        <p:nvSpPr>
          <p:cNvPr id="4" name="Title 1">
            <a:extLst>
              <a:ext uri="{FF2B5EF4-FFF2-40B4-BE49-F238E27FC236}">
                <a16:creationId xmlns:a16="http://schemas.microsoft.com/office/drawing/2014/main" id="{1FBCCA45-E371-4398-BC26-8E83A1EEE77E}"/>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Bidirectionality ~ Burst frequency</a:t>
            </a:r>
            <a:endParaRPr lang="zh-CN" altLang="en-US" dirty="0">
              <a:latin typeface="Helvetica" pitchFamily="2" charset="0"/>
            </a:endParaRPr>
          </a:p>
        </p:txBody>
      </p:sp>
    </p:spTree>
    <p:extLst>
      <p:ext uri="{BB962C8B-B14F-4D97-AF65-F5344CB8AC3E}">
        <p14:creationId xmlns:p14="http://schemas.microsoft.com/office/powerpoint/2010/main" val="2905828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DB7C66-F4CE-4305-9AEB-DE5FD6C003B0}"/>
              </a:ext>
            </a:extLst>
          </p:cNvPr>
          <p:cNvSpPr/>
          <p:nvPr/>
        </p:nvSpPr>
        <p:spPr>
          <a:xfrm>
            <a:off x="6258560" y="6223080"/>
            <a:ext cx="5724892" cy="461665"/>
          </a:xfrm>
          <a:prstGeom prst="rect">
            <a:avLst/>
          </a:prstGeom>
        </p:spPr>
        <p:txBody>
          <a:bodyPr wrap="square">
            <a:spAutoFit/>
          </a:bodyPr>
          <a:lstStyle/>
          <a:p>
            <a:r>
              <a:rPr lang="en-US" altLang="zh-CN" sz="1200" dirty="0">
                <a:latin typeface="Helvetica" pitchFamily="2" charset="0"/>
              </a:rPr>
              <a:t>1. Wang, Y., Ni, T., Wang, W. &amp; Liu, F. Gene transcription in bursting: a unified mode for realizing accuracy and stochasticity. </a:t>
            </a:r>
            <a:r>
              <a:rPr lang="en-US" altLang="zh-CN" sz="1200" i="1" dirty="0">
                <a:latin typeface="Helvetica" pitchFamily="2" charset="0"/>
              </a:rPr>
              <a:t>Biol. Rev.</a:t>
            </a:r>
            <a:r>
              <a:rPr lang="en-US" altLang="zh-CN" sz="1200" dirty="0">
                <a:latin typeface="Helvetica" pitchFamily="2" charset="0"/>
              </a:rPr>
              <a:t> </a:t>
            </a:r>
            <a:r>
              <a:rPr lang="en-US" altLang="zh-CN" sz="1200" b="1" dirty="0">
                <a:latin typeface="Helvetica" pitchFamily="2" charset="0"/>
              </a:rPr>
              <a:t>94</a:t>
            </a:r>
            <a:r>
              <a:rPr lang="en-US" altLang="zh-CN" sz="1200" dirty="0">
                <a:latin typeface="Helvetica" pitchFamily="2" charset="0"/>
              </a:rPr>
              <a:t>, 248–258 (2019).</a:t>
            </a:r>
            <a:endParaRPr lang="zh-CN" altLang="en-US" sz="1200" dirty="0">
              <a:latin typeface="Helvetica" pitchFamily="2" charset="0"/>
            </a:endParaRPr>
          </a:p>
        </p:txBody>
      </p:sp>
      <p:sp>
        <p:nvSpPr>
          <p:cNvPr id="4" name="Title 1">
            <a:extLst>
              <a:ext uri="{FF2B5EF4-FFF2-40B4-BE49-F238E27FC236}">
                <a16:creationId xmlns:a16="http://schemas.microsoft.com/office/drawing/2014/main" id="{BCA7BADB-CF61-4D74-A697-03CF536081B3}"/>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(One possible) Interpretation</a:t>
            </a:r>
            <a:endParaRPr lang="zh-CN" altLang="en-US" dirty="0">
              <a:latin typeface="Helvetica" pitchFamily="2" charset="0"/>
            </a:endParaRPr>
          </a:p>
        </p:txBody>
      </p:sp>
      <p:sp>
        <p:nvSpPr>
          <p:cNvPr id="5" name="Right Triangle 4">
            <a:extLst>
              <a:ext uri="{FF2B5EF4-FFF2-40B4-BE49-F238E27FC236}">
                <a16:creationId xmlns:a16="http://schemas.microsoft.com/office/drawing/2014/main" id="{6F9CDA2D-0CCC-4412-A2F2-E636F65199E9}"/>
              </a:ext>
            </a:extLst>
          </p:cNvPr>
          <p:cNvSpPr/>
          <p:nvPr/>
        </p:nvSpPr>
        <p:spPr>
          <a:xfrm rot="10800000" flipV="1">
            <a:off x="3787006" y="1817969"/>
            <a:ext cx="4427620" cy="561229"/>
          </a:xfrm>
          <a:prstGeom prst="rtTriangle">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51B1FFE0-898B-4786-8502-B99E2C54F1E5}"/>
              </a:ext>
            </a:extLst>
          </p:cNvPr>
          <p:cNvSpPr txBox="1"/>
          <p:nvPr/>
        </p:nvSpPr>
        <p:spPr>
          <a:xfrm>
            <a:off x="1162161" y="2037715"/>
            <a:ext cx="1689886" cy="338554"/>
          </a:xfrm>
          <a:prstGeom prst="rect">
            <a:avLst/>
          </a:prstGeom>
          <a:noFill/>
        </p:spPr>
        <p:txBody>
          <a:bodyPr wrap="none" rtlCol="0">
            <a:spAutoFit/>
          </a:bodyPr>
          <a:lstStyle/>
          <a:p>
            <a:r>
              <a:rPr lang="en-US" altLang="zh-CN" sz="1600" dirty="0">
                <a:latin typeface="Helvetica" pitchFamily="2" charset="0"/>
              </a:rPr>
              <a:t>Burst Frequency</a:t>
            </a:r>
            <a:endParaRPr lang="zh-CN" altLang="en-US" sz="1600" dirty="0">
              <a:latin typeface="Helvetica" pitchFamily="2" charset="0"/>
            </a:endParaRPr>
          </a:p>
        </p:txBody>
      </p:sp>
      <p:pic>
        <p:nvPicPr>
          <p:cNvPr id="7" name="Picture 6">
            <a:extLst>
              <a:ext uri="{FF2B5EF4-FFF2-40B4-BE49-F238E27FC236}">
                <a16:creationId xmlns:a16="http://schemas.microsoft.com/office/drawing/2014/main" id="{09B2FCB7-2D5A-460E-AB49-3E305A77B11E}"/>
              </a:ext>
            </a:extLst>
          </p:cNvPr>
          <p:cNvPicPr>
            <a:picLocks noChangeAspect="1"/>
          </p:cNvPicPr>
          <p:nvPr/>
        </p:nvPicPr>
        <p:blipFill rotWithShape="1">
          <a:blip r:embed="rId2"/>
          <a:srcRect t="47155"/>
          <a:stretch/>
        </p:blipFill>
        <p:spPr>
          <a:xfrm>
            <a:off x="2852047" y="2538222"/>
            <a:ext cx="6844287" cy="2348593"/>
          </a:xfrm>
          <a:prstGeom prst="rect">
            <a:avLst/>
          </a:prstGeom>
        </p:spPr>
      </p:pic>
      <p:cxnSp>
        <p:nvCxnSpPr>
          <p:cNvPr id="9" name="Straight Arrow Connector 8">
            <a:extLst>
              <a:ext uri="{FF2B5EF4-FFF2-40B4-BE49-F238E27FC236}">
                <a16:creationId xmlns:a16="http://schemas.microsoft.com/office/drawing/2014/main" id="{7C056AF2-EA66-4CB9-8F9F-CA635C375EC2}"/>
              </a:ext>
            </a:extLst>
          </p:cNvPr>
          <p:cNvCxnSpPr>
            <a:cxnSpLocks/>
          </p:cNvCxnSpPr>
          <p:nvPr/>
        </p:nvCxnSpPr>
        <p:spPr>
          <a:xfrm>
            <a:off x="4306771" y="4905141"/>
            <a:ext cx="0" cy="413886"/>
          </a:xfrm>
          <a:prstGeom prst="straightConnector1">
            <a:avLst/>
          </a:prstGeom>
          <a:ln w="28575">
            <a:solidFill>
              <a:srgbClr val="F58827"/>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1D7C3F-F89F-4264-8A6D-865815F403B3}"/>
              </a:ext>
            </a:extLst>
          </p:cNvPr>
          <p:cNvCxnSpPr>
            <a:cxnSpLocks/>
          </p:cNvCxnSpPr>
          <p:nvPr/>
        </p:nvCxnSpPr>
        <p:spPr>
          <a:xfrm>
            <a:off x="6171932" y="4905141"/>
            <a:ext cx="0" cy="413886"/>
          </a:xfrm>
          <a:prstGeom prst="straightConnector1">
            <a:avLst/>
          </a:prstGeom>
          <a:ln w="28575">
            <a:solidFill>
              <a:srgbClr val="F58827"/>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2E6CB4-6AAC-46E8-B566-C4A38DE85AE5}"/>
              </a:ext>
            </a:extLst>
          </p:cNvPr>
          <p:cNvCxnSpPr>
            <a:cxnSpLocks/>
          </p:cNvCxnSpPr>
          <p:nvPr/>
        </p:nvCxnSpPr>
        <p:spPr>
          <a:xfrm>
            <a:off x="8031212" y="4905141"/>
            <a:ext cx="0" cy="413886"/>
          </a:xfrm>
          <a:prstGeom prst="straightConnector1">
            <a:avLst/>
          </a:prstGeom>
          <a:ln w="28575">
            <a:solidFill>
              <a:srgbClr val="F58827"/>
            </a:solidFill>
            <a:tailEnd type="triangle"/>
          </a:ln>
        </p:spPr>
        <p:style>
          <a:lnRef idx="1">
            <a:schemeClr val="accent1"/>
          </a:lnRef>
          <a:fillRef idx="0">
            <a:schemeClr val="accent1"/>
          </a:fillRef>
          <a:effectRef idx="0">
            <a:schemeClr val="accent1"/>
          </a:effectRef>
          <a:fontRef idx="minor">
            <a:schemeClr val="tx1"/>
          </a:fontRef>
        </p:style>
      </p:cxnSp>
      <p:sp>
        <p:nvSpPr>
          <p:cNvPr id="12" name="Right Triangle 11">
            <a:extLst>
              <a:ext uri="{FF2B5EF4-FFF2-40B4-BE49-F238E27FC236}">
                <a16:creationId xmlns:a16="http://schemas.microsoft.com/office/drawing/2014/main" id="{98091139-5399-4EB1-A3E4-CF113E774E70}"/>
              </a:ext>
            </a:extLst>
          </p:cNvPr>
          <p:cNvSpPr/>
          <p:nvPr/>
        </p:nvSpPr>
        <p:spPr>
          <a:xfrm rot="10800000" flipV="1">
            <a:off x="3787006" y="5351559"/>
            <a:ext cx="4427620" cy="561229"/>
          </a:xfrm>
          <a:prstGeom prst="rtTriangle">
            <a:avLst/>
          </a:prstGeom>
          <a:gradFill flip="none" rotWithShape="1">
            <a:gsLst>
              <a:gs pos="0">
                <a:srgbClr val="BFBFBF">
                  <a:tint val="66000"/>
                  <a:satMod val="160000"/>
                </a:srgbClr>
              </a:gs>
              <a:gs pos="50000">
                <a:srgbClr val="BFBFBF">
                  <a:tint val="44500"/>
                  <a:satMod val="160000"/>
                </a:srgbClr>
              </a:gs>
              <a:gs pos="100000">
                <a:srgbClr val="BFBFB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a:extLst>
              <a:ext uri="{FF2B5EF4-FFF2-40B4-BE49-F238E27FC236}">
                <a16:creationId xmlns:a16="http://schemas.microsoft.com/office/drawing/2014/main" id="{95FBDB48-C6B7-48DA-B4DD-9AF6662E0726}"/>
              </a:ext>
            </a:extLst>
          </p:cNvPr>
          <p:cNvSpPr txBox="1"/>
          <p:nvPr/>
        </p:nvSpPr>
        <p:spPr>
          <a:xfrm>
            <a:off x="936677" y="5319027"/>
            <a:ext cx="2372765" cy="584775"/>
          </a:xfrm>
          <a:prstGeom prst="rect">
            <a:avLst/>
          </a:prstGeom>
          <a:noFill/>
        </p:spPr>
        <p:txBody>
          <a:bodyPr wrap="none" rtlCol="0">
            <a:spAutoFit/>
          </a:bodyPr>
          <a:lstStyle/>
          <a:p>
            <a:r>
              <a:rPr lang="en-US" altLang="zh-CN" sz="1600" dirty="0">
                <a:latin typeface="Helvetica" pitchFamily="2" charset="0"/>
              </a:rPr>
              <a:t>Probability of coexisting</a:t>
            </a:r>
          </a:p>
          <a:p>
            <a:r>
              <a:rPr lang="en-US" altLang="zh-CN" sz="1600" dirty="0">
                <a:latin typeface="Helvetica" pitchFamily="2" charset="0"/>
              </a:rPr>
              <a:t>Opposite Strand </a:t>
            </a:r>
            <a:r>
              <a:rPr lang="en-US" altLang="zh-CN" sz="1600" dirty="0" err="1">
                <a:latin typeface="Helvetica" pitchFamily="2" charset="0"/>
              </a:rPr>
              <a:t>eRNAs</a:t>
            </a:r>
            <a:endParaRPr lang="zh-CN" altLang="en-US" sz="1600" dirty="0">
              <a:latin typeface="Helvetica" pitchFamily="2" charset="0"/>
            </a:endParaRPr>
          </a:p>
        </p:txBody>
      </p:sp>
    </p:spTree>
    <p:extLst>
      <p:ext uri="{BB962C8B-B14F-4D97-AF65-F5344CB8AC3E}">
        <p14:creationId xmlns:p14="http://schemas.microsoft.com/office/powerpoint/2010/main" val="3129843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179C0-E30C-4C04-9662-84BCBB3D42F0}"/>
              </a:ext>
            </a:extLst>
          </p:cNvPr>
          <p:cNvSpPr txBox="1"/>
          <p:nvPr/>
        </p:nvSpPr>
        <p:spPr>
          <a:xfrm>
            <a:off x="1786823" y="2273701"/>
            <a:ext cx="8618354" cy="1754326"/>
          </a:xfrm>
          <a:prstGeom prst="rect">
            <a:avLst/>
          </a:prstGeom>
          <a:noFill/>
        </p:spPr>
        <p:txBody>
          <a:bodyPr wrap="square" rtlCol="0">
            <a:spAutoFit/>
          </a:bodyPr>
          <a:lstStyle/>
          <a:p>
            <a:pPr algn="ctr"/>
            <a:r>
              <a:rPr lang="en-US" altLang="zh-CN" sz="3600" dirty="0">
                <a:latin typeface="Helvetica" pitchFamily="2" charset="0"/>
              </a:rPr>
              <a:t>Determinants of </a:t>
            </a:r>
            <a:r>
              <a:rPr lang="en-US" altLang="zh-CN" sz="3600" dirty="0" err="1">
                <a:latin typeface="Helvetica" pitchFamily="2" charset="0"/>
              </a:rPr>
              <a:t>eRNA</a:t>
            </a:r>
            <a:r>
              <a:rPr lang="en-US" altLang="zh-CN" sz="3600" dirty="0">
                <a:latin typeface="Helvetica" pitchFamily="2" charset="0"/>
              </a:rPr>
              <a:t> burst direction?</a:t>
            </a:r>
          </a:p>
          <a:p>
            <a:pPr algn="ctr"/>
            <a:endParaRPr lang="en-US" altLang="zh-CN" sz="3600" dirty="0">
              <a:latin typeface="Helvetica" pitchFamily="2" charset="0"/>
            </a:endParaRPr>
          </a:p>
          <a:p>
            <a:pPr algn="ctr"/>
            <a:r>
              <a:rPr lang="en-US" altLang="zh-CN" sz="3600" dirty="0">
                <a:latin typeface="Helvetica" pitchFamily="2" charset="0"/>
              </a:rPr>
              <a:t>Random?</a:t>
            </a:r>
            <a:endParaRPr lang="zh-CN" altLang="en-US" sz="3600" dirty="0">
              <a:latin typeface="Helvetica" pitchFamily="2" charset="0"/>
            </a:endParaRPr>
          </a:p>
        </p:txBody>
      </p:sp>
    </p:spTree>
    <p:extLst>
      <p:ext uri="{BB962C8B-B14F-4D97-AF65-F5344CB8AC3E}">
        <p14:creationId xmlns:p14="http://schemas.microsoft.com/office/powerpoint/2010/main" val="1737717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712AB3-59E6-4A44-BBAD-EF79A27C7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33" y="1142995"/>
            <a:ext cx="11228125" cy="5103693"/>
          </a:xfrm>
          <a:prstGeom prst="rect">
            <a:avLst/>
          </a:prstGeom>
        </p:spPr>
      </p:pic>
      <p:grpSp>
        <p:nvGrpSpPr>
          <p:cNvPr id="13" name="Group 12">
            <a:extLst>
              <a:ext uri="{FF2B5EF4-FFF2-40B4-BE49-F238E27FC236}">
                <a16:creationId xmlns:a16="http://schemas.microsoft.com/office/drawing/2014/main" id="{03958A7D-995E-4DDE-AB5E-884D22301F39}"/>
              </a:ext>
            </a:extLst>
          </p:cNvPr>
          <p:cNvGrpSpPr/>
          <p:nvPr/>
        </p:nvGrpSpPr>
        <p:grpSpPr>
          <a:xfrm>
            <a:off x="1073005" y="2000250"/>
            <a:ext cx="2938551" cy="929919"/>
            <a:chOff x="1073005" y="2000250"/>
            <a:chExt cx="2938551" cy="929919"/>
          </a:xfrm>
        </p:grpSpPr>
        <p:sp>
          <p:nvSpPr>
            <p:cNvPr id="4" name="Rectangle 3">
              <a:extLst>
                <a:ext uri="{FF2B5EF4-FFF2-40B4-BE49-F238E27FC236}">
                  <a16:creationId xmlns:a16="http://schemas.microsoft.com/office/drawing/2014/main" id="{8A27D82D-C1DC-47AF-8FE3-EA5F9E98B6A4}"/>
                </a:ext>
              </a:extLst>
            </p:cNvPr>
            <p:cNvSpPr/>
            <p:nvPr/>
          </p:nvSpPr>
          <p:spPr>
            <a:xfrm rot="8615971">
              <a:off x="1073005" y="2351676"/>
              <a:ext cx="1168461" cy="578493"/>
            </a:xfrm>
            <a:prstGeom prst="rect">
              <a:avLst/>
            </a:pr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6806F3C8-43DD-4B0B-B054-D9D3C7E42540}"/>
                </a:ext>
              </a:extLst>
            </p:cNvPr>
            <p:cNvSpPr/>
            <p:nvPr/>
          </p:nvSpPr>
          <p:spPr>
            <a:xfrm rot="1540908">
              <a:off x="2784479" y="2289422"/>
              <a:ext cx="1227077" cy="578493"/>
            </a:xfrm>
            <a:prstGeom prst="rect">
              <a:avLst/>
            </a:prstGeom>
            <a:no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Arrow Connector 5">
              <a:extLst>
                <a:ext uri="{FF2B5EF4-FFF2-40B4-BE49-F238E27FC236}">
                  <a16:creationId xmlns:a16="http://schemas.microsoft.com/office/drawing/2014/main" id="{B150987F-F074-49CE-B1D5-FFF2F367D8A3}"/>
                </a:ext>
              </a:extLst>
            </p:cNvPr>
            <p:cNvCxnSpPr>
              <a:cxnSpLocks/>
            </p:cNvCxnSpPr>
            <p:nvPr/>
          </p:nvCxnSpPr>
          <p:spPr>
            <a:xfrm flipH="1">
              <a:off x="2080575" y="2000250"/>
              <a:ext cx="255058" cy="28575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98C134-8894-4C06-924C-2F75E04F5314}"/>
                </a:ext>
              </a:extLst>
            </p:cNvPr>
            <p:cNvCxnSpPr>
              <a:cxnSpLocks/>
            </p:cNvCxnSpPr>
            <p:nvPr/>
          </p:nvCxnSpPr>
          <p:spPr>
            <a:xfrm>
              <a:off x="2676388" y="2071687"/>
              <a:ext cx="159714" cy="142875"/>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2583C5C2-5EFB-423A-9F49-7C949DBD03F8}"/>
              </a:ext>
            </a:extLst>
          </p:cNvPr>
          <p:cNvSpPr txBox="1"/>
          <p:nvPr/>
        </p:nvSpPr>
        <p:spPr>
          <a:xfrm>
            <a:off x="360647" y="172153"/>
            <a:ext cx="10415031" cy="769441"/>
          </a:xfrm>
          <a:prstGeom prst="rect">
            <a:avLst/>
          </a:prstGeom>
          <a:noFill/>
        </p:spPr>
        <p:txBody>
          <a:bodyPr wrap="none" rtlCol="0">
            <a:spAutoFit/>
          </a:bodyPr>
          <a:lstStyle/>
          <a:p>
            <a:r>
              <a:rPr lang="en-US" altLang="zh-CN" sz="4400" dirty="0">
                <a:latin typeface="Helvetica" pitchFamily="2" charset="0"/>
              </a:rPr>
              <a:t>SC Direction are prone to keep over time</a:t>
            </a:r>
            <a:endParaRPr lang="zh-CN" altLang="en-US" sz="4400" dirty="0">
              <a:latin typeface="Helvetica" pitchFamily="2" charset="0"/>
            </a:endParaRPr>
          </a:p>
        </p:txBody>
      </p:sp>
    </p:spTree>
    <p:extLst>
      <p:ext uri="{BB962C8B-B14F-4D97-AF65-F5344CB8AC3E}">
        <p14:creationId xmlns:p14="http://schemas.microsoft.com/office/powerpoint/2010/main" val="190059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C98EC1-17EB-4679-882A-9C071B383EB4}"/>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Direction Preference </a:t>
            </a:r>
            <a:endParaRPr lang="zh-CN" altLang="en-US" dirty="0">
              <a:latin typeface="Helvetica" pitchFamily="2" charset="0"/>
            </a:endParaRPr>
          </a:p>
        </p:txBody>
      </p:sp>
      <p:pic>
        <p:nvPicPr>
          <p:cNvPr id="3" name="Picture 2">
            <a:extLst>
              <a:ext uri="{FF2B5EF4-FFF2-40B4-BE49-F238E27FC236}">
                <a16:creationId xmlns:a16="http://schemas.microsoft.com/office/drawing/2014/main" id="{3D0CDCC1-8566-48AA-8183-CFF55F957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111" y="1474930"/>
            <a:ext cx="10220226" cy="5110112"/>
          </a:xfrm>
          <a:prstGeom prst="rect">
            <a:avLst/>
          </a:prstGeom>
        </p:spPr>
      </p:pic>
    </p:spTree>
    <p:extLst>
      <p:ext uri="{BB962C8B-B14F-4D97-AF65-F5344CB8AC3E}">
        <p14:creationId xmlns:p14="http://schemas.microsoft.com/office/powerpoint/2010/main" val="106487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31B3E-588F-4198-B861-0117F56B4476}"/>
              </a:ext>
            </a:extLst>
          </p:cNvPr>
          <p:cNvSpPr txBox="1"/>
          <p:nvPr/>
        </p:nvSpPr>
        <p:spPr>
          <a:xfrm>
            <a:off x="2303646" y="2873141"/>
            <a:ext cx="7584708" cy="646331"/>
          </a:xfrm>
          <a:prstGeom prst="rect">
            <a:avLst/>
          </a:prstGeom>
          <a:noFill/>
        </p:spPr>
        <p:txBody>
          <a:bodyPr wrap="square" rtlCol="0">
            <a:spAutoFit/>
          </a:bodyPr>
          <a:lstStyle/>
          <a:p>
            <a:pPr algn="ctr"/>
            <a:r>
              <a:rPr lang="en-US" altLang="zh-CN" sz="3600" dirty="0">
                <a:latin typeface="Helvetica" pitchFamily="2" charset="0"/>
              </a:rPr>
              <a:t>Preference ~ Sequence features?</a:t>
            </a:r>
            <a:endParaRPr lang="zh-CN" altLang="en-US" sz="3600" dirty="0">
              <a:latin typeface="Helvetica" pitchFamily="2" charset="0"/>
            </a:endParaRPr>
          </a:p>
        </p:txBody>
      </p:sp>
    </p:spTree>
    <p:extLst>
      <p:ext uri="{BB962C8B-B14F-4D97-AF65-F5344CB8AC3E}">
        <p14:creationId xmlns:p14="http://schemas.microsoft.com/office/powerpoint/2010/main" val="1340454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C214-CC91-46D7-95B0-FF5D0F9C696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Define Main &amp; Minor strand</a:t>
            </a:r>
            <a:endParaRPr lang="zh-CN" altLang="en-US" dirty="0">
              <a:latin typeface="Helvetica" pitchFamily="2" charset="0"/>
            </a:endParaRPr>
          </a:p>
        </p:txBody>
      </p:sp>
      <p:grpSp>
        <p:nvGrpSpPr>
          <p:cNvPr id="3" name="Group 2">
            <a:extLst>
              <a:ext uri="{FF2B5EF4-FFF2-40B4-BE49-F238E27FC236}">
                <a16:creationId xmlns:a16="http://schemas.microsoft.com/office/drawing/2014/main" id="{5FE62EAE-B697-41D6-BAA9-2C75073182BD}"/>
              </a:ext>
            </a:extLst>
          </p:cNvPr>
          <p:cNvGrpSpPr/>
          <p:nvPr/>
        </p:nvGrpSpPr>
        <p:grpSpPr>
          <a:xfrm>
            <a:off x="2899606" y="2616703"/>
            <a:ext cx="6392787" cy="1892796"/>
            <a:chOff x="1109663" y="4130040"/>
            <a:chExt cx="5372100" cy="1590588"/>
          </a:xfrm>
        </p:grpSpPr>
        <p:cxnSp>
          <p:nvCxnSpPr>
            <p:cNvPr id="4" name="Straight Arrow Connector 3">
              <a:extLst>
                <a:ext uri="{FF2B5EF4-FFF2-40B4-BE49-F238E27FC236}">
                  <a16:creationId xmlns:a16="http://schemas.microsoft.com/office/drawing/2014/main" id="{8C333C64-4D66-46CE-B1F3-1B0DFE91B482}"/>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C84C4C2D-31E4-4CB8-A9B8-24756B104CF4}"/>
                </a:ext>
              </a:extLst>
            </p:cNvPr>
            <p:cNvCxnSpPr>
              <a:cxnSpLocks/>
            </p:cNvCxnSpPr>
            <p:nvPr/>
          </p:nvCxnSpPr>
          <p:spPr>
            <a:xfrm>
              <a:off x="4729480" y="4369422"/>
              <a:ext cx="0" cy="257797"/>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21E7507-EFF6-4A71-9652-9F7C78722C66}"/>
                </a:ext>
              </a:extLst>
            </p:cNvPr>
            <p:cNvCxnSpPr>
              <a:cxnSpLocks/>
            </p:cNvCxnSpPr>
            <p:nvPr/>
          </p:nvCxnSpPr>
          <p:spPr>
            <a:xfrm>
              <a:off x="4643120" y="4369422"/>
              <a:ext cx="0" cy="257797"/>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D36D91E-32DB-4EAF-95A5-85CA88D87F14}"/>
                </a:ext>
              </a:extLst>
            </p:cNvPr>
            <p:cNvCxnSpPr>
              <a:cxnSpLocks/>
            </p:cNvCxnSpPr>
            <p:nvPr/>
          </p:nvCxnSpPr>
          <p:spPr>
            <a:xfrm>
              <a:off x="4521200" y="4130040"/>
              <a:ext cx="0" cy="497179"/>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72306E6-6A5B-423B-9F8B-079B17F6BF08}"/>
                </a:ext>
              </a:extLst>
            </p:cNvPr>
            <p:cNvCxnSpPr>
              <a:cxnSpLocks/>
            </p:cNvCxnSpPr>
            <p:nvPr/>
          </p:nvCxnSpPr>
          <p:spPr>
            <a:xfrm>
              <a:off x="4597400" y="4209719"/>
              <a:ext cx="0" cy="417500"/>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A641EE-8498-4471-BE58-23BA0B338AF7}"/>
                </a:ext>
              </a:extLst>
            </p:cNvPr>
            <p:cNvCxnSpPr>
              <a:cxnSpLocks/>
            </p:cNvCxnSpPr>
            <p:nvPr/>
          </p:nvCxnSpPr>
          <p:spPr>
            <a:xfrm>
              <a:off x="4445000" y="4369422"/>
              <a:ext cx="0" cy="257797"/>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7ABCFE-A234-4AC2-9312-315610C4B3B8}"/>
                </a:ext>
              </a:extLst>
            </p:cNvPr>
            <p:cNvCxnSpPr>
              <a:cxnSpLocks/>
            </p:cNvCxnSpPr>
            <p:nvPr/>
          </p:nvCxnSpPr>
          <p:spPr>
            <a:xfrm flipV="1">
              <a:off x="2880360" y="4630777"/>
              <a:ext cx="0" cy="362013"/>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81851EA-DE99-42D7-99D2-E38AF63AFD2C}"/>
                </a:ext>
              </a:extLst>
            </p:cNvPr>
            <p:cNvCxnSpPr>
              <a:cxnSpLocks/>
            </p:cNvCxnSpPr>
            <p:nvPr/>
          </p:nvCxnSpPr>
          <p:spPr>
            <a:xfrm flipV="1">
              <a:off x="2834640" y="4636060"/>
              <a:ext cx="0" cy="1084568"/>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293E985-3EFD-4776-842E-21F616D2C7B0}"/>
                </a:ext>
              </a:extLst>
            </p:cNvPr>
            <p:cNvCxnSpPr>
              <a:cxnSpLocks/>
            </p:cNvCxnSpPr>
            <p:nvPr/>
          </p:nvCxnSpPr>
          <p:spPr>
            <a:xfrm flipV="1">
              <a:off x="2712720" y="4636060"/>
              <a:ext cx="0" cy="492976"/>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246F79-38CC-4E49-84AF-1E6662C7DF70}"/>
                </a:ext>
              </a:extLst>
            </p:cNvPr>
            <p:cNvCxnSpPr>
              <a:cxnSpLocks/>
            </p:cNvCxnSpPr>
            <p:nvPr/>
          </p:nvCxnSpPr>
          <p:spPr>
            <a:xfrm flipV="1">
              <a:off x="2788920" y="4636062"/>
              <a:ext cx="0" cy="566541"/>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02DF58-23BE-4A9A-A758-A124243879ED}"/>
                </a:ext>
              </a:extLst>
            </p:cNvPr>
            <p:cNvCxnSpPr>
              <a:cxnSpLocks/>
            </p:cNvCxnSpPr>
            <p:nvPr/>
          </p:nvCxnSpPr>
          <p:spPr>
            <a:xfrm flipV="1">
              <a:off x="2636520" y="4636061"/>
              <a:ext cx="0" cy="492975"/>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3A3F72-80D2-4F09-987C-CD785A0D1DC6}"/>
                </a:ext>
              </a:extLst>
            </p:cNvPr>
            <p:cNvCxnSpPr>
              <a:cxnSpLocks/>
            </p:cNvCxnSpPr>
            <p:nvPr/>
          </p:nvCxnSpPr>
          <p:spPr>
            <a:xfrm flipV="1">
              <a:off x="1767840" y="4626930"/>
              <a:ext cx="0" cy="92390"/>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FAB26-ACEB-405E-963E-705582C78256}"/>
                </a:ext>
              </a:extLst>
            </p:cNvPr>
            <p:cNvCxnSpPr>
              <a:cxnSpLocks/>
            </p:cNvCxnSpPr>
            <p:nvPr/>
          </p:nvCxnSpPr>
          <p:spPr>
            <a:xfrm flipV="1">
              <a:off x="1894840" y="4624395"/>
              <a:ext cx="0" cy="349706"/>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BC3C0621-91CE-4EAD-97B7-3F69AE95B683}"/>
              </a:ext>
            </a:extLst>
          </p:cNvPr>
          <p:cNvSpPr txBox="1"/>
          <p:nvPr/>
        </p:nvSpPr>
        <p:spPr>
          <a:xfrm>
            <a:off x="4379640" y="2023556"/>
            <a:ext cx="853119" cy="461665"/>
          </a:xfrm>
          <a:prstGeom prst="rect">
            <a:avLst/>
          </a:prstGeom>
          <a:noFill/>
        </p:spPr>
        <p:txBody>
          <a:bodyPr wrap="none" rtlCol="0">
            <a:spAutoFit/>
          </a:bodyPr>
          <a:lstStyle/>
          <a:p>
            <a:r>
              <a:rPr lang="en-US" altLang="zh-CN" sz="2400" dirty="0">
                <a:latin typeface="Helvetica" pitchFamily="2" charset="0"/>
              </a:rPr>
              <a:t>Main</a:t>
            </a:r>
            <a:endParaRPr lang="zh-CN" altLang="en-US" sz="2400" dirty="0">
              <a:latin typeface="Helvetica" pitchFamily="2" charset="0"/>
            </a:endParaRPr>
          </a:p>
        </p:txBody>
      </p:sp>
      <p:sp>
        <p:nvSpPr>
          <p:cNvPr id="26" name="TextBox 25">
            <a:extLst>
              <a:ext uri="{FF2B5EF4-FFF2-40B4-BE49-F238E27FC236}">
                <a16:creationId xmlns:a16="http://schemas.microsoft.com/office/drawing/2014/main" id="{9D71D1AC-CA2C-4D62-B692-EF9019409D69}"/>
              </a:ext>
            </a:extLst>
          </p:cNvPr>
          <p:cNvSpPr txBox="1"/>
          <p:nvPr/>
        </p:nvSpPr>
        <p:spPr>
          <a:xfrm>
            <a:off x="6541253" y="2022038"/>
            <a:ext cx="955711" cy="461665"/>
          </a:xfrm>
          <a:prstGeom prst="rect">
            <a:avLst/>
          </a:prstGeom>
          <a:noFill/>
        </p:spPr>
        <p:txBody>
          <a:bodyPr wrap="none" rtlCol="0">
            <a:spAutoFit/>
          </a:bodyPr>
          <a:lstStyle/>
          <a:p>
            <a:r>
              <a:rPr lang="en-US" altLang="zh-CN" sz="2400" dirty="0">
                <a:latin typeface="Helvetica" pitchFamily="2" charset="0"/>
              </a:rPr>
              <a:t>Minor</a:t>
            </a:r>
            <a:endParaRPr lang="zh-CN" altLang="en-US" sz="2400" dirty="0">
              <a:latin typeface="Helvetica" pitchFamily="2" charset="0"/>
            </a:endParaRPr>
          </a:p>
        </p:txBody>
      </p:sp>
      <p:cxnSp>
        <p:nvCxnSpPr>
          <p:cNvPr id="29" name="Straight Arrow Connector 28">
            <a:extLst>
              <a:ext uri="{FF2B5EF4-FFF2-40B4-BE49-F238E27FC236}">
                <a16:creationId xmlns:a16="http://schemas.microsoft.com/office/drawing/2014/main" id="{B074CD7C-C13C-42D1-851C-853F27697053}"/>
              </a:ext>
            </a:extLst>
          </p:cNvPr>
          <p:cNvCxnSpPr>
            <a:cxnSpLocks/>
          </p:cNvCxnSpPr>
          <p:nvPr/>
        </p:nvCxnSpPr>
        <p:spPr>
          <a:xfrm>
            <a:off x="4951043" y="4690533"/>
            <a:ext cx="0" cy="373770"/>
          </a:xfrm>
          <a:prstGeom prst="straightConnector1">
            <a:avLst/>
          </a:prstGeom>
          <a:ln w="38100">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4DB2880-E1FB-47B6-94C2-F661D687D223}"/>
              </a:ext>
            </a:extLst>
          </p:cNvPr>
          <p:cNvCxnSpPr>
            <a:cxnSpLocks/>
          </p:cNvCxnSpPr>
          <p:nvPr/>
        </p:nvCxnSpPr>
        <p:spPr>
          <a:xfrm>
            <a:off x="6959327" y="3317945"/>
            <a:ext cx="0" cy="1746358"/>
          </a:xfrm>
          <a:prstGeom prst="straightConnector1">
            <a:avLst/>
          </a:prstGeom>
          <a:ln w="38100">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D2D75CC-221D-4AD5-8935-B98D9D314629}"/>
              </a:ext>
            </a:extLst>
          </p:cNvPr>
          <p:cNvSpPr txBox="1"/>
          <p:nvPr/>
        </p:nvSpPr>
        <p:spPr>
          <a:xfrm>
            <a:off x="4183044" y="5245337"/>
            <a:ext cx="1535998" cy="461665"/>
          </a:xfrm>
          <a:prstGeom prst="rect">
            <a:avLst/>
          </a:prstGeom>
          <a:noFill/>
        </p:spPr>
        <p:txBody>
          <a:bodyPr wrap="none" rtlCol="0">
            <a:spAutoFit/>
          </a:bodyPr>
          <a:lstStyle/>
          <a:p>
            <a:r>
              <a:rPr lang="en-US" altLang="zh-CN" sz="2400" dirty="0">
                <a:latin typeface="Helvetica" pitchFamily="2" charset="0"/>
              </a:rPr>
              <a:t>Main TSS</a:t>
            </a:r>
            <a:endParaRPr lang="zh-CN" altLang="en-US" sz="2400" dirty="0">
              <a:latin typeface="Helvetica" pitchFamily="2" charset="0"/>
            </a:endParaRPr>
          </a:p>
        </p:txBody>
      </p:sp>
      <p:sp>
        <p:nvSpPr>
          <p:cNvPr id="36" name="TextBox 35">
            <a:extLst>
              <a:ext uri="{FF2B5EF4-FFF2-40B4-BE49-F238E27FC236}">
                <a16:creationId xmlns:a16="http://schemas.microsoft.com/office/drawing/2014/main" id="{1AB47B2F-AAF0-4CB6-BB5E-4F6A00733008}"/>
              </a:ext>
            </a:extLst>
          </p:cNvPr>
          <p:cNvSpPr txBox="1"/>
          <p:nvPr/>
        </p:nvSpPr>
        <p:spPr>
          <a:xfrm>
            <a:off x="6191328" y="5254301"/>
            <a:ext cx="1638590" cy="461665"/>
          </a:xfrm>
          <a:prstGeom prst="rect">
            <a:avLst/>
          </a:prstGeom>
          <a:noFill/>
        </p:spPr>
        <p:txBody>
          <a:bodyPr wrap="none" rtlCol="0">
            <a:spAutoFit/>
          </a:bodyPr>
          <a:lstStyle/>
          <a:p>
            <a:r>
              <a:rPr lang="en-US" altLang="zh-CN" sz="2400" dirty="0">
                <a:latin typeface="Helvetica" pitchFamily="2" charset="0"/>
              </a:rPr>
              <a:t>Minor TSS</a:t>
            </a:r>
            <a:endParaRPr lang="zh-CN" altLang="en-US" sz="2400" dirty="0">
              <a:latin typeface="Helvetica" pitchFamily="2" charset="0"/>
            </a:endParaRPr>
          </a:p>
        </p:txBody>
      </p:sp>
    </p:spTree>
    <p:extLst>
      <p:ext uri="{BB962C8B-B14F-4D97-AF65-F5344CB8AC3E}">
        <p14:creationId xmlns:p14="http://schemas.microsoft.com/office/powerpoint/2010/main" val="3090607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17963-1EB0-4557-87CE-46E71ED78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517" y="1670434"/>
            <a:ext cx="7750968" cy="5167312"/>
          </a:xfrm>
          <a:prstGeom prst="rect">
            <a:avLst/>
          </a:prstGeom>
        </p:spPr>
      </p:pic>
      <p:sp>
        <p:nvSpPr>
          <p:cNvPr id="4" name="Title 1">
            <a:extLst>
              <a:ext uri="{FF2B5EF4-FFF2-40B4-BE49-F238E27FC236}">
                <a16:creationId xmlns:a16="http://schemas.microsoft.com/office/drawing/2014/main" id="{A60C5536-E900-4AB8-B743-C8690F424EC3}"/>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Main ~ Higher CG content</a:t>
            </a:r>
            <a:endParaRPr lang="zh-CN" altLang="en-US" dirty="0">
              <a:latin typeface="Helvetica" pitchFamily="2" charset="0"/>
            </a:endParaRPr>
          </a:p>
        </p:txBody>
      </p:sp>
      <p:sp>
        <p:nvSpPr>
          <p:cNvPr id="5" name="Rectangle 4">
            <a:extLst>
              <a:ext uri="{FF2B5EF4-FFF2-40B4-BE49-F238E27FC236}">
                <a16:creationId xmlns:a16="http://schemas.microsoft.com/office/drawing/2014/main" id="{08AB3BF6-15BD-4C35-8961-8CC30A520349}"/>
              </a:ext>
            </a:extLst>
          </p:cNvPr>
          <p:cNvSpPr/>
          <p:nvPr/>
        </p:nvSpPr>
        <p:spPr>
          <a:xfrm>
            <a:off x="6914303" y="1918968"/>
            <a:ext cx="1409360" cy="923330"/>
          </a:xfrm>
          <a:prstGeom prst="rect">
            <a:avLst/>
          </a:prstGeom>
        </p:spPr>
        <p:txBody>
          <a:bodyPr wrap="none">
            <a:spAutoFit/>
          </a:bodyPr>
          <a:lstStyle/>
          <a:p>
            <a:pPr algn="r"/>
            <a:r>
              <a:rPr lang="en-US" altLang="zh-CN" dirty="0">
                <a:latin typeface="Helvetica" pitchFamily="2" charset="0"/>
              </a:rPr>
              <a:t>paired</a:t>
            </a:r>
            <a:r>
              <a:rPr lang="zh-CN" altLang="en-US" dirty="0">
                <a:latin typeface="Helvetica" pitchFamily="2" charset="0"/>
              </a:rPr>
              <a:t> </a:t>
            </a:r>
            <a:r>
              <a:rPr lang="en-US" altLang="zh-CN" dirty="0">
                <a:latin typeface="Helvetica" pitchFamily="2" charset="0"/>
              </a:rPr>
              <a:t>t</a:t>
            </a:r>
            <a:r>
              <a:rPr lang="zh-CN" altLang="en-US" dirty="0">
                <a:latin typeface="Helvetica" pitchFamily="2" charset="0"/>
              </a:rPr>
              <a:t> </a:t>
            </a:r>
            <a:r>
              <a:rPr lang="en-US" altLang="zh-CN" dirty="0">
                <a:latin typeface="Helvetica" pitchFamily="2" charset="0"/>
              </a:rPr>
              <a:t>test</a:t>
            </a:r>
          </a:p>
          <a:p>
            <a:pPr algn="r"/>
            <a:r>
              <a:rPr lang="en-US" altLang="zh-CN" dirty="0">
                <a:latin typeface="Helvetica" pitchFamily="2" charset="0"/>
              </a:rPr>
              <a:t>t = 2.870</a:t>
            </a:r>
          </a:p>
          <a:p>
            <a:pPr algn="r"/>
            <a:r>
              <a:rPr lang="en-US" altLang="zh-CN" dirty="0">
                <a:latin typeface="Helvetica" pitchFamily="2" charset="0"/>
              </a:rPr>
              <a:t>p = 0.0042</a:t>
            </a:r>
            <a:endParaRPr lang="zh-CN" altLang="en-US" dirty="0">
              <a:latin typeface="Helvetica" pitchFamily="2" charset="0"/>
            </a:endParaRPr>
          </a:p>
        </p:txBody>
      </p:sp>
    </p:spTree>
    <p:extLst>
      <p:ext uri="{BB962C8B-B14F-4D97-AF65-F5344CB8AC3E}">
        <p14:creationId xmlns:p14="http://schemas.microsoft.com/office/powerpoint/2010/main" val="2610045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D4853-A860-4E5A-9FD9-392F439FF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74" y="1206861"/>
            <a:ext cx="7950913" cy="5404625"/>
          </a:xfrm>
          <a:prstGeom prst="rect">
            <a:avLst/>
          </a:prstGeom>
        </p:spPr>
      </p:pic>
      <p:sp>
        <p:nvSpPr>
          <p:cNvPr id="5" name="Title 1">
            <a:extLst>
              <a:ext uri="{FF2B5EF4-FFF2-40B4-BE49-F238E27FC236}">
                <a16:creationId xmlns:a16="http://schemas.microsoft.com/office/drawing/2014/main" id="{C471157F-AC10-4BBC-B620-9524764A7437}"/>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Main ~ More </a:t>
            </a:r>
            <a:r>
              <a:rPr lang="en-US" altLang="zh-CN" dirty="0" err="1">
                <a:latin typeface="Helvetica" pitchFamily="2" charset="0"/>
              </a:rPr>
              <a:t>PyPu</a:t>
            </a:r>
            <a:r>
              <a:rPr lang="en-US" altLang="zh-CN" dirty="0">
                <a:latin typeface="Helvetica" pitchFamily="2" charset="0"/>
              </a:rPr>
              <a:t> dinucleotides at TSSs</a:t>
            </a:r>
            <a:endParaRPr lang="zh-CN" altLang="en-US" dirty="0">
              <a:latin typeface="Helvetica" pitchFamily="2" charset="0"/>
            </a:endParaRPr>
          </a:p>
        </p:txBody>
      </p:sp>
      <p:sp>
        <p:nvSpPr>
          <p:cNvPr id="6" name="Rectangle 5">
            <a:extLst>
              <a:ext uri="{FF2B5EF4-FFF2-40B4-BE49-F238E27FC236}">
                <a16:creationId xmlns:a16="http://schemas.microsoft.com/office/drawing/2014/main" id="{BB2B05C3-5586-41B7-BA30-814DF6257D87}"/>
              </a:ext>
            </a:extLst>
          </p:cNvPr>
          <p:cNvSpPr/>
          <p:nvPr/>
        </p:nvSpPr>
        <p:spPr>
          <a:xfrm>
            <a:off x="9960187" y="5651139"/>
            <a:ext cx="2044149" cy="646331"/>
          </a:xfrm>
          <a:prstGeom prst="rect">
            <a:avLst/>
          </a:prstGeom>
        </p:spPr>
        <p:txBody>
          <a:bodyPr wrap="none">
            <a:spAutoFit/>
          </a:bodyPr>
          <a:lstStyle/>
          <a:p>
            <a:pPr algn="r"/>
            <a:r>
              <a:rPr lang="en-US" altLang="zh-CN" dirty="0">
                <a:latin typeface="Helvetica" pitchFamily="2" charset="0"/>
              </a:rPr>
              <a:t>Fisher’s exact test</a:t>
            </a:r>
          </a:p>
          <a:p>
            <a:pPr algn="r"/>
            <a:r>
              <a:rPr lang="en-US" altLang="zh-CN" dirty="0">
                <a:latin typeface="Helvetica" pitchFamily="2" charset="0"/>
              </a:rPr>
              <a:t>p = 0.0439</a:t>
            </a:r>
            <a:endParaRPr lang="zh-CN" altLang="en-US" dirty="0">
              <a:latin typeface="Helvetica" pitchFamily="2" charset="0"/>
            </a:endParaRPr>
          </a:p>
        </p:txBody>
      </p:sp>
    </p:spTree>
    <p:extLst>
      <p:ext uri="{BB962C8B-B14F-4D97-AF65-F5344CB8AC3E}">
        <p14:creationId xmlns:p14="http://schemas.microsoft.com/office/powerpoint/2010/main" val="638863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F51C73-F915-49A8-8366-25018EBB5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103" y="1426996"/>
            <a:ext cx="8201793" cy="5431004"/>
          </a:xfrm>
          <a:prstGeom prst="rect">
            <a:avLst/>
          </a:prstGeom>
        </p:spPr>
      </p:pic>
      <p:sp>
        <p:nvSpPr>
          <p:cNvPr id="4" name="Title 1">
            <a:extLst>
              <a:ext uri="{FF2B5EF4-FFF2-40B4-BE49-F238E27FC236}">
                <a16:creationId xmlns:a16="http://schemas.microsoft.com/office/drawing/2014/main" id="{321F7B8A-5699-4143-8AAF-68D0F208680C}"/>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Enriched </a:t>
            </a:r>
            <a:r>
              <a:rPr lang="en-US" altLang="zh-CN" dirty="0" err="1">
                <a:latin typeface="Helvetica" pitchFamily="2" charset="0"/>
              </a:rPr>
              <a:t>Motfis</a:t>
            </a:r>
            <a:r>
              <a:rPr lang="en-US" altLang="zh-CN" dirty="0">
                <a:latin typeface="Helvetica" pitchFamily="2" charset="0"/>
              </a:rPr>
              <a:t> at </a:t>
            </a:r>
            <a:r>
              <a:rPr lang="en-US" altLang="zh-CN" dirty="0" err="1">
                <a:latin typeface="Helvetica" pitchFamily="2" charset="0"/>
              </a:rPr>
              <a:t>eRNA</a:t>
            </a:r>
            <a:r>
              <a:rPr lang="en-US" altLang="zh-CN" dirty="0">
                <a:latin typeface="Helvetica" pitchFamily="2" charset="0"/>
              </a:rPr>
              <a:t> TSSs</a:t>
            </a:r>
            <a:endParaRPr lang="zh-CN" altLang="en-US" dirty="0">
              <a:latin typeface="Helvetica" pitchFamily="2" charset="0"/>
            </a:endParaRPr>
          </a:p>
        </p:txBody>
      </p:sp>
      <p:sp>
        <p:nvSpPr>
          <p:cNvPr id="8" name="TextBox 7">
            <a:extLst>
              <a:ext uri="{FF2B5EF4-FFF2-40B4-BE49-F238E27FC236}">
                <a16:creationId xmlns:a16="http://schemas.microsoft.com/office/drawing/2014/main" id="{1D9AE16E-561B-43C9-A763-F301373BBC12}"/>
              </a:ext>
            </a:extLst>
          </p:cNvPr>
          <p:cNvSpPr txBox="1"/>
          <p:nvPr/>
        </p:nvSpPr>
        <p:spPr>
          <a:xfrm>
            <a:off x="7623175" y="5495925"/>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sp>
        <p:nvSpPr>
          <p:cNvPr id="9" name="TextBox 8">
            <a:extLst>
              <a:ext uri="{FF2B5EF4-FFF2-40B4-BE49-F238E27FC236}">
                <a16:creationId xmlns:a16="http://schemas.microsoft.com/office/drawing/2014/main" id="{255FFA80-A618-473B-B450-1C53A13F5F2E}"/>
              </a:ext>
            </a:extLst>
          </p:cNvPr>
          <p:cNvSpPr txBox="1"/>
          <p:nvPr/>
        </p:nvSpPr>
        <p:spPr>
          <a:xfrm>
            <a:off x="6867618" y="5526702"/>
            <a:ext cx="251992" cy="307777"/>
          </a:xfrm>
          <a:prstGeom prst="rect">
            <a:avLst/>
          </a:prstGeom>
          <a:noFill/>
        </p:spPr>
        <p:txBody>
          <a:bodyPr wrap="none" rtlCol="0">
            <a:spAutoFit/>
          </a:bodyPr>
          <a:lstStyle/>
          <a:p>
            <a:r>
              <a:rPr lang="en-US" altLang="zh-CN" sz="1400" dirty="0">
                <a:solidFill>
                  <a:srgbClr val="FF0000"/>
                </a:solidFill>
              </a:rPr>
              <a:t>/</a:t>
            </a:r>
            <a:endParaRPr lang="zh-CN" altLang="en-US" sz="1400" dirty="0">
              <a:solidFill>
                <a:srgbClr val="FF0000"/>
              </a:solidFill>
            </a:endParaRPr>
          </a:p>
        </p:txBody>
      </p:sp>
      <p:sp>
        <p:nvSpPr>
          <p:cNvPr id="10" name="TextBox 9">
            <a:extLst>
              <a:ext uri="{FF2B5EF4-FFF2-40B4-BE49-F238E27FC236}">
                <a16:creationId xmlns:a16="http://schemas.microsoft.com/office/drawing/2014/main" id="{6889E418-7058-4946-B36A-6E08F420CC27}"/>
              </a:ext>
            </a:extLst>
          </p:cNvPr>
          <p:cNvSpPr txBox="1"/>
          <p:nvPr/>
        </p:nvSpPr>
        <p:spPr>
          <a:xfrm>
            <a:off x="8452432" y="5526702"/>
            <a:ext cx="251992" cy="307777"/>
          </a:xfrm>
          <a:prstGeom prst="rect">
            <a:avLst/>
          </a:prstGeom>
          <a:noFill/>
        </p:spPr>
        <p:txBody>
          <a:bodyPr wrap="none" rtlCol="0">
            <a:spAutoFit/>
          </a:bodyPr>
          <a:lstStyle/>
          <a:p>
            <a:r>
              <a:rPr lang="en-US" altLang="zh-CN" sz="1400" dirty="0">
                <a:solidFill>
                  <a:srgbClr val="FF0000"/>
                </a:solidFill>
              </a:rPr>
              <a:t>/</a:t>
            </a:r>
            <a:endParaRPr lang="zh-CN" altLang="en-US" sz="1400" dirty="0">
              <a:solidFill>
                <a:srgbClr val="FF0000"/>
              </a:solidFill>
            </a:endParaRPr>
          </a:p>
        </p:txBody>
      </p:sp>
      <p:sp>
        <p:nvSpPr>
          <p:cNvPr id="16" name="TextBox 15">
            <a:extLst>
              <a:ext uri="{FF2B5EF4-FFF2-40B4-BE49-F238E27FC236}">
                <a16:creationId xmlns:a16="http://schemas.microsoft.com/office/drawing/2014/main" id="{350CEE81-2F3E-4F5E-8D28-19EC56344939}"/>
              </a:ext>
            </a:extLst>
          </p:cNvPr>
          <p:cNvSpPr txBox="1"/>
          <p:nvPr/>
        </p:nvSpPr>
        <p:spPr>
          <a:xfrm>
            <a:off x="7623175" y="5720292"/>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sp>
        <p:nvSpPr>
          <p:cNvPr id="17" name="TextBox 16">
            <a:extLst>
              <a:ext uri="{FF2B5EF4-FFF2-40B4-BE49-F238E27FC236}">
                <a16:creationId xmlns:a16="http://schemas.microsoft.com/office/drawing/2014/main" id="{F0119CF9-5FC9-4DFB-A353-7884D573815B}"/>
              </a:ext>
            </a:extLst>
          </p:cNvPr>
          <p:cNvSpPr txBox="1"/>
          <p:nvPr/>
        </p:nvSpPr>
        <p:spPr>
          <a:xfrm>
            <a:off x="7623175" y="5904958"/>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sp>
        <p:nvSpPr>
          <p:cNvPr id="18" name="TextBox 17">
            <a:extLst>
              <a:ext uri="{FF2B5EF4-FFF2-40B4-BE49-F238E27FC236}">
                <a16:creationId xmlns:a16="http://schemas.microsoft.com/office/drawing/2014/main" id="{4D646A6D-F04B-43AE-AE36-B0754122B688}"/>
              </a:ext>
            </a:extLst>
          </p:cNvPr>
          <p:cNvSpPr txBox="1"/>
          <p:nvPr/>
        </p:nvSpPr>
        <p:spPr>
          <a:xfrm>
            <a:off x="7623175" y="6129325"/>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sp>
        <p:nvSpPr>
          <p:cNvPr id="19" name="TextBox 18">
            <a:extLst>
              <a:ext uri="{FF2B5EF4-FFF2-40B4-BE49-F238E27FC236}">
                <a16:creationId xmlns:a16="http://schemas.microsoft.com/office/drawing/2014/main" id="{B4B8EA69-9027-4D78-B9E0-B8FBA0CCE90F}"/>
              </a:ext>
            </a:extLst>
          </p:cNvPr>
          <p:cNvSpPr txBox="1"/>
          <p:nvPr/>
        </p:nvSpPr>
        <p:spPr>
          <a:xfrm>
            <a:off x="7623175" y="6353692"/>
            <a:ext cx="338554" cy="369332"/>
          </a:xfrm>
          <a:prstGeom prst="rect">
            <a:avLst/>
          </a:prstGeom>
          <a:noFill/>
        </p:spPr>
        <p:txBody>
          <a:bodyPr wrap="none" rtlCol="0">
            <a:spAutoFit/>
          </a:bodyPr>
          <a:lstStyle/>
          <a:p>
            <a:r>
              <a:rPr lang="en-US" altLang="zh-CN" dirty="0">
                <a:solidFill>
                  <a:srgbClr val="FF0000"/>
                </a:solidFill>
              </a:rPr>
              <a:t>&gt;</a:t>
            </a:r>
            <a:endParaRPr lang="zh-CN" altLang="en-US" dirty="0">
              <a:solidFill>
                <a:srgbClr val="FF0000"/>
              </a:solidFill>
            </a:endParaRPr>
          </a:p>
        </p:txBody>
      </p:sp>
    </p:spTree>
    <p:extLst>
      <p:ext uri="{BB962C8B-B14F-4D97-AF65-F5344CB8AC3E}">
        <p14:creationId xmlns:p14="http://schemas.microsoft.com/office/powerpoint/2010/main" val="232832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42002-934F-462F-A6FC-1098C7D3B2A9}"/>
              </a:ext>
            </a:extLst>
          </p:cNvPr>
          <p:cNvSpPr>
            <a:spLocks noGrp="1"/>
          </p:cNvSpPr>
          <p:nvPr>
            <p:ph type="title"/>
          </p:nvPr>
        </p:nvSpPr>
        <p:spPr>
          <a:xfrm>
            <a:off x="838200" y="365125"/>
            <a:ext cx="10515600" cy="1325563"/>
          </a:xfrm>
        </p:spPr>
        <p:txBody>
          <a:bodyPr>
            <a:normAutofit/>
          </a:bodyPr>
          <a:lstStyle/>
          <a:p>
            <a:r>
              <a:rPr lang="en-US" altLang="zh-CN" dirty="0">
                <a:latin typeface="Helvetica" pitchFamily="2" charset="0"/>
              </a:rPr>
              <a:t>Previous Understanding of Enhancers</a:t>
            </a:r>
            <a:endParaRPr lang="zh-CN" altLang="en-US" dirty="0">
              <a:latin typeface="Helvetica" pitchFamily="2" charset="0"/>
            </a:endParaRPr>
          </a:p>
        </p:txBody>
      </p:sp>
      <p:grpSp>
        <p:nvGrpSpPr>
          <p:cNvPr id="9" name="Group 8">
            <a:extLst>
              <a:ext uri="{FF2B5EF4-FFF2-40B4-BE49-F238E27FC236}">
                <a16:creationId xmlns:a16="http://schemas.microsoft.com/office/drawing/2014/main" id="{B05CAB72-FF14-403C-8B03-E60FBEEBABA3}"/>
              </a:ext>
            </a:extLst>
          </p:cNvPr>
          <p:cNvGrpSpPr/>
          <p:nvPr/>
        </p:nvGrpSpPr>
        <p:grpSpPr>
          <a:xfrm>
            <a:off x="1058780" y="1519237"/>
            <a:ext cx="10151936" cy="3862013"/>
            <a:chOff x="1058780" y="1519237"/>
            <a:chExt cx="10151936" cy="3862013"/>
          </a:xfrm>
        </p:grpSpPr>
        <p:pic>
          <p:nvPicPr>
            <p:cNvPr id="6" name="Picture 5">
              <a:extLst>
                <a:ext uri="{FF2B5EF4-FFF2-40B4-BE49-F238E27FC236}">
                  <a16:creationId xmlns:a16="http://schemas.microsoft.com/office/drawing/2014/main" id="{B8B59CE6-EADF-4A53-94E4-3FEEA32283B4}"/>
                </a:ext>
              </a:extLst>
            </p:cNvPr>
            <p:cNvPicPr>
              <a:picLocks noChangeAspect="1"/>
            </p:cNvPicPr>
            <p:nvPr/>
          </p:nvPicPr>
          <p:blipFill>
            <a:blip r:embed="rId3"/>
            <a:stretch>
              <a:fillRect/>
            </a:stretch>
          </p:blipFill>
          <p:spPr>
            <a:xfrm>
              <a:off x="1058780" y="1519237"/>
              <a:ext cx="10151936" cy="3862013"/>
            </a:xfrm>
            <a:prstGeom prst="rect">
              <a:avLst/>
            </a:prstGeom>
          </p:spPr>
        </p:pic>
        <p:sp>
          <p:nvSpPr>
            <p:cNvPr id="8" name="Rectangle 7">
              <a:extLst>
                <a:ext uri="{FF2B5EF4-FFF2-40B4-BE49-F238E27FC236}">
                  <a16:creationId xmlns:a16="http://schemas.microsoft.com/office/drawing/2014/main" id="{1A9C99CC-552F-4210-8259-93BAFC89611A}"/>
                </a:ext>
              </a:extLst>
            </p:cNvPr>
            <p:cNvSpPr/>
            <p:nvPr/>
          </p:nvSpPr>
          <p:spPr>
            <a:xfrm>
              <a:off x="1299411" y="2129589"/>
              <a:ext cx="2574757" cy="529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81103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31B3E-588F-4198-B861-0117F56B4476}"/>
              </a:ext>
            </a:extLst>
          </p:cNvPr>
          <p:cNvSpPr txBox="1"/>
          <p:nvPr/>
        </p:nvSpPr>
        <p:spPr>
          <a:xfrm>
            <a:off x="2303646" y="2690261"/>
            <a:ext cx="7584708" cy="646331"/>
          </a:xfrm>
          <a:prstGeom prst="rect">
            <a:avLst/>
          </a:prstGeom>
          <a:noFill/>
        </p:spPr>
        <p:txBody>
          <a:bodyPr wrap="square" rtlCol="0">
            <a:spAutoFit/>
          </a:bodyPr>
          <a:lstStyle/>
          <a:p>
            <a:pPr algn="ctr"/>
            <a:r>
              <a:rPr lang="en-US" altLang="zh-CN" sz="3600" dirty="0">
                <a:latin typeface="Helvetica" pitchFamily="2" charset="0"/>
              </a:rPr>
              <a:t>Single-cell Context related?</a:t>
            </a:r>
            <a:endParaRPr lang="zh-CN" altLang="en-US" sz="3600" dirty="0">
              <a:latin typeface="Helvetica" pitchFamily="2" charset="0"/>
            </a:endParaRPr>
          </a:p>
        </p:txBody>
      </p:sp>
    </p:spTree>
    <p:extLst>
      <p:ext uri="{BB962C8B-B14F-4D97-AF65-F5344CB8AC3E}">
        <p14:creationId xmlns:p14="http://schemas.microsoft.com/office/powerpoint/2010/main" val="944266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F0622A-DC9F-4884-8F2D-836629EF781A}"/>
              </a:ext>
            </a:extLst>
          </p:cNvPr>
          <p:cNvPicPr>
            <a:picLocks noChangeAspect="1"/>
          </p:cNvPicPr>
          <p:nvPr/>
        </p:nvPicPr>
        <p:blipFill rotWithShape="1">
          <a:blip r:embed="rId2">
            <a:extLst>
              <a:ext uri="{28A0092B-C50C-407E-A947-70E740481C1C}">
                <a14:useLocalDpi xmlns:a14="http://schemas.microsoft.com/office/drawing/2010/main" val="0"/>
              </a:ext>
            </a:extLst>
          </a:blip>
          <a:srcRect r="54096"/>
          <a:stretch/>
        </p:blipFill>
        <p:spPr>
          <a:xfrm>
            <a:off x="2709246" y="1227578"/>
            <a:ext cx="6087596" cy="4227869"/>
          </a:xfrm>
          <a:prstGeom prst="rect">
            <a:avLst/>
          </a:prstGeom>
        </p:spPr>
      </p:pic>
      <p:sp>
        <p:nvSpPr>
          <p:cNvPr id="33" name="Title 1">
            <a:extLst>
              <a:ext uri="{FF2B5EF4-FFF2-40B4-BE49-F238E27FC236}">
                <a16:creationId xmlns:a16="http://schemas.microsoft.com/office/drawing/2014/main" id="{3E3F9FB8-8E05-43A6-8850-ACC177B93FBA}"/>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Transcription Contexts</a:t>
            </a:r>
          </a:p>
        </p:txBody>
      </p:sp>
    </p:spTree>
    <p:extLst>
      <p:ext uri="{BB962C8B-B14F-4D97-AF65-F5344CB8AC3E}">
        <p14:creationId xmlns:p14="http://schemas.microsoft.com/office/powerpoint/2010/main" val="1481816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rapezoid 58">
            <a:extLst>
              <a:ext uri="{FF2B5EF4-FFF2-40B4-BE49-F238E27FC236}">
                <a16:creationId xmlns:a16="http://schemas.microsoft.com/office/drawing/2014/main" id="{F6D72723-A498-44B4-BA83-8E83865A4CE2}"/>
              </a:ext>
            </a:extLst>
          </p:cNvPr>
          <p:cNvSpPr/>
          <p:nvPr/>
        </p:nvSpPr>
        <p:spPr>
          <a:xfrm flipV="1">
            <a:off x="7356214" y="3822634"/>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rapezoid 28">
            <a:extLst>
              <a:ext uri="{FF2B5EF4-FFF2-40B4-BE49-F238E27FC236}">
                <a16:creationId xmlns:a16="http://schemas.microsoft.com/office/drawing/2014/main" id="{33A5BC54-E3DE-4548-B53C-96AB1EE52F23}"/>
              </a:ext>
            </a:extLst>
          </p:cNvPr>
          <p:cNvSpPr/>
          <p:nvPr/>
        </p:nvSpPr>
        <p:spPr>
          <a:xfrm flipV="1">
            <a:off x="2365250" y="3830850"/>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F1D8EA88-1080-49A5-B123-FD19B1E48B4E}"/>
              </a:ext>
            </a:extLst>
          </p:cNvPr>
          <p:cNvSpPr/>
          <p:nvPr/>
        </p:nvSpPr>
        <p:spPr>
          <a:xfrm>
            <a:off x="1673486" y="5523220"/>
            <a:ext cx="4043094" cy="523220"/>
          </a:xfrm>
          <a:prstGeom prst="rect">
            <a:avLst/>
          </a:prstGeom>
        </p:spPr>
        <p:txBody>
          <a:bodyPr wrap="none">
            <a:spAutoFit/>
          </a:bodyPr>
          <a:lstStyle/>
          <a:p>
            <a:r>
              <a:rPr lang="en-US" altLang="zh-CN" sz="2800" dirty="0">
                <a:latin typeface="Helvetica" pitchFamily="2" charset="0"/>
              </a:rPr>
              <a:t>Bias to up/downstream?</a:t>
            </a:r>
            <a:endParaRPr lang="zh-CN" altLang="en-US" sz="2800" dirty="0">
              <a:latin typeface="Helvetica" pitchFamily="2" charset="0"/>
            </a:endParaRPr>
          </a:p>
        </p:txBody>
      </p:sp>
      <p:sp>
        <p:nvSpPr>
          <p:cNvPr id="4" name="Arrow: Right 3">
            <a:extLst>
              <a:ext uri="{FF2B5EF4-FFF2-40B4-BE49-F238E27FC236}">
                <a16:creationId xmlns:a16="http://schemas.microsoft.com/office/drawing/2014/main" id="{6C7BE856-3ED5-47F6-81F8-EAFF298A5718}"/>
              </a:ext>
            </a:extLst>
          </p:cNvPr>
          <p:cNvSpPr/>
          <p:nvPr/>
        </p:nvSpPr>
        <p:spPr>
          <a:xfrm rot="10800000">
            <a:off x="2866547" y="4750907"/>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4">
            <a:extLst>
              <a:ext uri="{FF2B5EF4-FFF2-40B4-BE49-F238E27FC236}">
                <a16:creationId xmlns:a16="http://schemas.microsoft.com/office/drawing/2014/main" id="{31A17E38-3197-4E3D-9086-07BE536E7BFB}"/>
              </a:ext>
            </a:extLst>
          </p:cNvPr>
          <p:cNvGrpSpPr/>
          <p:nvPr/>
        </p:nvGrpSpPr>
        <p:grpSpPr>
          <a:xfrm>
            <a:off x="2365249" y="2311998"/>
            <a:ext cx="3301142" cy="1117002"/>
            <a:chOff x="1109663" y="3581400"/>
            <a:chExt cx="5372100" cy="1817749"/>
          </a:xfrm>
        </p:grpSpPr>
        <p:cxnSp>
          <p:nvCxnSpPr>
            <p:cNvPr id="6" name="Straight Arrow Connector 5">
              <a:extLst>
                <a:ext uri="{FF2B5EF4-FFF2-40B4-BE49-F238E27FC236}">
                  <a16:creationId xmlns:a16="http://schemas.microsoft.com/office/drawing/2014/main" id="{237AE0ED-E44A-439A-A592-4B9CA17CF6B2}"/>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63E912B-084B-4D07-8FC7-BDB350E60AAB}"/>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6DED52A-4655-4CFB-9EB1-66D1605A47E9}"/>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C7CE2CB-F028-43C2-8AE3-DDD2AF8561C9}"/>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31E3417-F60C-48F2-B1E9-A09BEC845933}"/>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527E5D-F098-470B-B4E8-D9CE32E58F6F}"/>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37A38B-BE05-434F-8452-D1A8C97C4D15}"/>
                </a:ext>
              </a:extLst>
            </p:cNvPr>
            <p:cNvCxnSpPr>
              <a:cxnSpLocks/>
            </p:cNvCxnSpPr>
            <p:nvPr/>
          </p:nvCxnSpPr>
          <p:spPr>
            <a:xfrm flipV="1">
              <a:off x="2880360" y="4629803"/>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F5B0C0-FFA8-4C89-B299-B32CAA5FB95B}"/>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721326-C14B-4515-A74E-8D152CDF33DD}"/>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45A9F2-4E7A-4720-BFC8-B1BC3B9A373C}"/>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8D0434-C0BD-4F3A-8FAB-99AC223707A9}"/>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728C273-E7D1-4682-871D-51FFAC159DFB}"/>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A0110E-5E3D-4223-AC97-231569D26F9F}"/>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2A7DDE6-4A68-4370-A77C-F88807E5EC28}"/>
              </a:ext>
            </a:extLst>
          </p:cNvPr>
          <p:cNvGrpSpPr/>
          <p:nvPr/>
        </p:nvGrpSpPr>
        <p:grpSpPr>
          <a:xfrm>
            <a:off x="2365249" y="3313515"/>
            <a:ext cx="3301142" cy="505992"/>
            <a:chOff x="1109663" y="3581400"/>
            <a:chExt cx="5372100" cy="1045819"/>
          </a:xfrm>
        </p:grpSpPr>
        <p:cxnSp>
          <p:nvCxnSpPr>
            <p:cNvPr id="20" name="Straight Arrow Connector 19">
              <a:extLst>
                <a:ext uri="{FF2B5EF4-FFF2-40B4-BE49-F238E27FC236}">
                  <a16:creationId xmlns:a16="http://schemas.microsoft.com/office/drawing/2014/main" id="{05CC5D73-1596-4000-B2CF-A08A3271D1C8}"/>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765806A-16D5-46C9-A9E4-C9E8ED8D4E93}"/>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BB99613A-E695-4889-8A7B-1F40B29DDA56}"/>
              </a:ext>
            </a:extLst>
          </p:cNvPr>
          <p:cNvSpPr txBox="1"/>
          <p:nvPr/>
        </p:nvSpPr>
        <p:spPr>
          <a:xfrm>
            <a:off x="1375151" y="2730299"/>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23" name="TextBox 22">
            <a:extLst>
              <a:ext uri="{FF2B5EF4-FFF2-40B4-BE49-F238E27FC236}">
                <a16:creationId xmlns:a16="http://schemas.microsoft.com/office/drawing/2014/main" id="{802510D2-E187-488B-87D2-D573931E5AC8}"/>
              </a:ext>
            </a:extLst>
          </p:cNvPr>
          <p:cNvSpPr txBox="1"/>
          <p:nvPr/>
        </p:nvSpPr>
        <p:spPr>
          <a:xfrm>
            <a:off x="1452095" y="3566511"/>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sp>
        <p:nvSpPr>
          <p:cNvPr id="24" name="TextBox 23">
            <a:extLst>
              <a:ext uri="{FF2B5EF4-FFF2-40B4-BE49-F238E27FC236}">
                <a16:creationId xmlns:a16="http://schemas.microsoft.com/office/drawing/2014/main" id="{F79DB211-2D98-4FBC-92E2-70FFC35F90B6}"/>
              </a:ext>
            </a:extLst>
          </p:cNvPr>
          <p:cNvSpPr txBox="1"/>
          <p:nvPr/>
        </p:nvSpPr>
        <p:spPr>
          <a:xfrm>
            <a:off x="1207314" y="4490257"/>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25" name="Group 24">
            <a:extLst>
              <a:ext uri="{FF2B5EF4-FFF2-40B4-BE49-F238E27FC236}">
                <a16:creationId xmlns:a16="http://schemas.microsoft.com/office/drawing/2014/main" id="{20120BF1-20A8-41D6-A34B-545B131B7E38}"/>
              </a:ext>
            </a:extLst>
          </p:cNvPr>
          <p:cNvGrpSpPr/>
          <p:nvPr/>
        </p:nvGrpSpPr>
        <p:grpSpPr>
          <a:xfrm>
            <a:off x="3819598" y="4532780"/>
            <a:ext cx="384175" cy="173356"/>
            <a:chOff x="2117818" y="4268915"/>
            <a:chExt cx="4277476" cy="358304"/>
          </a:xfrm>
        </p:grpSpPr>
        <p:cxnSp>
          <p:nvCxnSpPr>
            <p:cNvPr id="26" name="Straight Arrow Connector 25">
              <a:extLst>
                <a:ext uri="{FF2B5EF4-FFF2-40B4-BE49-F238E27FC236}">
                  <a16:creationId xmlns:a16="http://schemas.microsoft.com/office/drawing/2014/main" id="{91D57B3E-0FE8-4A27-85EC-2FF09098D070}"/>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A3A39AB-0A0B-4A43-B485-E1C2D0A455B0}"/>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277DB7B0-D754-4DFD-82D2-C1113D9BF073}"/>
              </a:ext>
            </a:extLst>
          </p:cNvPr>
          <p:cNvCxnSpPr>
            <a:cxnSpLocks/>
          </p:cNvCxnSpPr>
          <p:nvPr/>
        </p:nvCxnSpPr>
        <p:spPr>
          <a:xfrm flipV="1">
            <a:off x="2365249" y="4684358"/>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30" name="Arrow: Right 29">
            <a:extLst>
              <a:ext uri="{FF2B5EF4-FFF2-40B4-BE49-F238E27FC236}">
                <a16:creationId xmlns:a16="http://schemas.microsoft.com/office/drawing/2014/main" id="{92631C34-085D-42C4-A5F6-52C5D8267871}"/>
              </a:ext>
            </a:extLst>
          </p:cNvPr>
          <p:cNvSpPr/>
          <p:nvPr/>
        </p:nvSpPr>
        <p:spPr>
          <a:xfrm>
            <a:off x="4737487" y="4414619"/>
            <a:ext cx="354432" cy="257240"/>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rrow: Right 30">
            <a:extLst>
              <a:ext uri="{FF2B5EF4-FFF2-40B4-BE49-F238E27FC236}">
                <a16:creationId xmlns:a16="http://schemas.microsoft.com/office/drawing/2014/main" id="{0E7C57D7-C183-4532-879A-4F10E9C688FE}"/>
              </a:ext>
            </a:extLst>
          </p:cNvPr>
          <p:cNvSpPr/>
          <p:nvPr/>
        </p:nvSpPr>
        <p:spPr>
          <a:xfrm>
            <a:off x="3054181" y="451610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Arrow: Right 31">
            <a:extLst>
              <a:ext uri="{FF2B5EF4-FFF2-40B4-BE49-F238E27FC236}">
                <a16:creationId xmlns:a16="http://schemas.microsoft.com/office/drawing/2014/main" id="{B70F0F2D-8E7D-4398-8C2C-5E32B9EEA745}"/>
              </a:ext>
            </a:extLst>
          </p:cNvPr>
          <p:cNvSpPr/>
          <p:nvPr/>
        </p:nvSpPr>
        <p:spPr>
          <a:xfrm rot="10800000">
            <a:off x="4330660" y="4716528"/>
            <a:ext cx="388197" cy="265122"/>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32">
            <a:extLst>
              <a:ext uri="{FF2B5EF4-FFF2-40B4-BE49-F238E27FC236}">
                <a16:creationId xmlns:a16="http://schemas.microsoft.com/office/drawing/2014/main" id="{A9428394-766B-424A-A15F-E52AD6E9BEA8}"/>
              </a:ext>
            </a:extLst>
          </p:cNvPr>
          <p:cNvSpPr/>
          <p:nvPr/>
        </p:nvSpPr>
        <p:spPr>
          <a:xfrm>
            <a:off x="6704055" y="5524163"/>
            <a:ext cx="4402167" cy="523220"/>
          </a:xfrm>
          <a:prstGeom prst="rect">
            <a:avLst/>
          </a:prstGeom>
        </p:spPr>
        <p:txBody>
          <a:bodyPr wrap="none">
            <a:spAutoFit/>
          </a:bodyPr>
          <a:lstStyle/>
          <a:p>
            <a:r>
              <a:rPr lang="en-US" altLang="zh-CN" sz="2800" dirty="0">
                <a:latin typeface="Helvetica" pitchFamily="2" charset="0"/>
              </a:rPr>
              <a:t>Bias to plus/minus strand?</a:t>
            </a:r>
            <a:endParaRPr lang="zh-CN" altLang="en-US" sz="2800" dirty="0">
              <a:latin typeface="Helvetica" pitchFamily="2" charset="0"/>
            </a:endParaRPr>
          </a:p>
        </p:txBody>
      </p:sp>
      <p:sp>
        <p:nvSpPr>
          <p:cNvPr id="34" name="Arrow: Right 33">
            <a:extLst>
              <a:ext uri="{FF2B5EF4-FFF2-40B4-BE49-F238E27FC236}">
                <a16:creationId xmlns:a16="http://schemas.microsoft.com/office/drawing/2014/main" id="{00173E93-424F-4885-B88B-4B07CE4517BE}"/>
              </a:ext>
            </a:extLst>
          </p:cNvPr>
          <p:cNvSpPr/>
          <p:nvPr/>
        </p:nvSpPr>
        <p:spPr>
          <a:xfrm rot="10800000">
            <a:off x="7857511" y="4742691"/>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Group 34">
            <a:extLst>
              <a:ext uri="{FF2B5EF4-FFF2-40B4-BE49-F238E27FC236}">
                <a16:creationId xmlns:a16="http://schemas.microsoft.com/office/drawing/2014/main" id="{EC3FFBF6-5A29-4C95-B520-5C9BE613238F}"/>
              </a:ext>
            </a:extLst>
          </p:cNvPr>
          <p:cNvGrpSpPr/>
          <p:nvPr/>
        </p:nvGrpSpPr>
        <p:grpSpPr>
          <a:xfrm>
            <a:off x="7356213" y="2303782"/>
            <a:ext cx="3301142" cy="1117002"/>
            <a:chOff x="1109663" y="3581400"/>
            <a:chExt cx="5372100" cy="1817749"/>
          </a:xfrm>
        </p:grpSpPr>
        <p:cxnSp>
          <p:nvCxnSpPr>
            <p:cNvPr id="36" name="Straight Arrow Connector 35">
              <a:extLst>
                <a:ext uri="{FF2B5EF4-FFF2-40B4-BE49-F238E27FC236}">
                  <a16:creationId xmlns:a16="http://schemas.microsoft.com/office/drawing/2014/main" id="{8D68CCE3-D5DB-4D3D-9E51-4AF7292468F1}"/>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7572DF6-F09E-40E8-9914-ACD69D0FB1EF}"/>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DDF1D7-4009-474B-951C-9B51C558827C}"/>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CF01C4B-A294-48E6-B527-97B16BB711DC}"/>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2543E0-288B-42DF-808C-A62C16E0B592}"/>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7B1B89-6DC5-4333-96F3-15C7BBA91581}"/>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C4D9CF-0688-4D31-901A-0A98A7B0E2A2}"/>
                </a:ext>
              </a:extLst>
            </p:cNvPr>
            <p:cNvCxnSpPr>
              <a:cxnSpLocks/>
            </p:cNvCxnSpPr>
            <p:nvPr/>
          </p:nvCxnSpPr>
          <p:spPr>
            <a:xfrm flipV="1">
              <a:off x="2880360" y="4627219"/>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5DBA421-A885-4CF6-8472-B7E62D6D1DED}"/>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D3FF9EA-CEB6-4262-998D-A14AB96177A7}"/>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F705440-587B-478B-A31C-07BDA76C38BD}"/>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58C8903-E7F7-40B9-8AC2-45769325F3C7}"/>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186BF7-72CB-4B6D-AC5D-C5C9B1508AA0}"/>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F7030A0-EBAB-4F66-AEC8-8C40E3580C57}"/>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6A3250DE-7011-4329-8D59-7BDA444F7BC4}"/>
              </a:ext>
            </a:extLst>
          </p:cNvPr>
          <p:cNvGrpSpPr/>
          <p:nvPr/>
        </p:nvGrpSpPr>
        <p:grpSpPr>
          <a:xfrm>
            <a:off x="7356213" y="3305299"/>
            <a:ext cx="3301142" cy="505992"/>
            <a:chOff x="1109663" y="3581400"/>
            <a:chExt cx="5372100" cy="1045819"/>
          </a:xfrm>
        </p:grpSpPr>
        <p:cxnSp>
          <p:nvCxnSpPr>
            <p:cNvPr id="50" name="Straight Arrow Connector 49">
              <a:extLst>
                <a:ext uri="{FF2B5EF4-FFF2-40B4-BE49-F238E27FC236}">
                  <a16:creationId xmlns:a16="http://schemas.microsoft.com/office/drawing/2014/main" id="{26871C26-3B91-4BA0-9892-365671BCFFF3}"/>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73EF43F-8324-435F-9DE8-ACE38E334F1B}"/>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31A5306E-6DB3-441A-AFF1-193725E28BA8}"/>
              </a:ext>
            </a:extLst>
          </p:cNvPr>
          <p:cNvSpPr txBox="1"/>
          <p:nvPr/>
        </p:nvSpPr>
        <p:spPr>
          <a:xfrm>
            <a:off x="6366115" y="2722083"/>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53" name="TextBox 52">
            <a:extLst>
              <a:ext uri="{FF2B5EF4-FFF2-40B4-BE49-F238E27FC236}">
                <a16:creationId xmlns:a16="http://schemas.microsoft.com/office/drawing/2014/main" id="{7945044E-774A-41FD-A2BD-B9DF3EB3039C}"/>
              </a:ext>
            </a:extLst>
          </p:cNvPr>
          <p:cNvSpPr txBox="1"/>
          <p:nvPr/>
        </p:nvSpPr>
        <p:spPr>
          <a:xfrm>
            <a:off x="6443059" y="3558295"/>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sp>
        <p:nvSpPr>
          <p:cNvPr id="54" name="TextBox 53">
            <a:extLst>
              <a:ext uri="{FF2B5EF4-FFF2-40B4-BE49-F238E27FC236}">
                <a16:creationId xmlns:a16="http://schemas.microsoft.com/office/drawing/2014/main" id="{14A45D29-262A-4C3C-9F69-236C2C46F241}"/>
              </a:ext>
            </a:extLst>
          </p:cNvPr>
          <p:cNvSpPr txBox="1"/>
          <p:nvPr/>
        </p:nvSpPr>
        <p:spPr>
          <a:xfrm>
            <a:off x="6198278" y="4482041"/>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55" name="Group 54">
            <a:extLst>
              <a:ext uri="{FF2B5EF4-FFF2-40B4-BE49-F238E27FC236}">
                <a16:creationId xmlns:a16="http://schemas.microsoft.com/office/drawing/2014/main" id="{7ACC11BF-26D5-407A-AAC4-A85EEA1282AD}"/>
              </a:ext>
            </a:extLst>
          </p:cNvPr>
          <p:cNvGrpSpPr/>
          <p:nvPr/>
        </p:nvGrpSpPr>
        <p:grpSpPr>
          <a:xfrm>
            <a:off x="8810562" y="4524564"/>
            <a:ext cx="384175" cy="173356"/>
            <a:chOff x="2117818" y="4268915"/>
            <a:chExt cx="4277476" cy="358304"/>
          </a:xfrm>
        </p:grpSpPr>
        <p:cxnSp>
          <p:nvCxnSpPr>
            <p:cNvPr id="56" name="Straight Arrow Connector 55">
              <a:extLst>
                <a:ext uri="{FF2B5EF4-FFF2-40B4-BE49-F238E27FC236}">
                  <a16:creationId xmlns:a16="http://schemas.microsoft.com/office/drawing/2014/main" id="{BDCFF58D-B7B0-43EE-9236-39CFC4179D6B}"/>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F8A1B247-C079-4250-BB14-8AC3476E362F}"/>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CD20AA30-4FEC-420A-92A0-3ABD2A6E10F8}"/>
              </a:ext>
            </a:extLst>
          </p:cNvPr>
          <p:cNvCxnSpPr>
            <a:cxnSpLocks/>
          </p:cNvCxnSpPr>
          <p:nvPr/>
        </p:nvCxnSpPr>
        <p:spPr>
          <a:xfrm flipV="1">
            <a:off x="7356213" y="4676142"/>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60" name="Arrow: Right 59">
            <a:extLst>
              <a:ext uri="{FF2B5EF4-FFF2-40B4-BE49-F238E27FC236}">
                <a16:creationId xmlns:a16="http://schemas.microsoft.com/office/drawing/2014/main" id="{086D71F3-0626-4979-98AC-F57083F1272F}"/>
              </a:ext>
            </a:extLst>
          </p:cNvPr>
          <p:cNvSpPr/>
          <p:nvPr/>
        </p:nvSpPr>
        <p:spPr>
          <a:xfrm>
            <a:off x="9728451" y="4406403"/>
            <a:ext cx="354432" cy="257240"/>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Arrow: Right 60">
            <a:extLst>
              <a:ext uri="{FF2B5EF4-FFF2-40B4-BE49-F238E27FC236}">
                <a16:creationId xmlns:a16="http://schemas.microsoft.com/office/drawing/2014/main" id="{297199D0-EB1E-4B30-9BAE-A2CB7F1D2180}"/>
              </a:ext>
            </a:extLst>
          </p:cNvPr>
          <p:cNvSpPr/>
          <p:nvPr/>
        </p:nvSpPr>
        <p:spPr>
          <a:xfrm>
            <a:off x="8045145" y="4392915"/>
            <a:ext cx="354430" cy="257239"/>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Arrow: Right 61">
            <a:extLst>
              <a:ext uri="{FF2B5EF4-FFF2-40B4-BE49-F238E27FC236}">
                <a16:creationId xmlns:a16="http://schemas.microsoft.com/office/drawing/2014/main" id="{5FA1A57A-A99E-4932-B1BC-960A01B97D64}"/>
              </a:ext>
            </a:extLst>
          </p:cNvPr>
          <p:cNvSpPr/>
          <p:nvPr/>
        </p:nvSpPr>
        <p:spPr>
          <a:xfrm rot="10800000">
            <a:off x="9499418" y="4752081"/>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ectangle 62">
            <a:extLst>
              <a:ext uri="{FF2B5EF4-FFF2-40B4-BE49-F238E27FC236}">
                <a16:creationId xmlns:a16="http://schemas.microsoft.com/office/drawing/2014/main" id="{87E80744-84EE-4B7A-8462-1BB4C9E3B6D8}"/>
              </a:ext>
            </a:extLst>
          </p:cNvPr>
          <p:cNvSpPr/>
          <p:nvPr/>
        </p:nvSpPr>
        <p:spPr>
          <a:xfrm>
            <a:off x="1158520" y="1709013"/>
            <a:ext cx="5322155" cy="523220"/>
          </a:xfrm>
          <a:prstGeom prst="rect">
            <a:avLst/>
          </a:prstGeom>
        </p:spPr>
        <p:txBody>
          <a:bodyPr wrap="square">
            <a:spAutoFit/>
          </a:bodyPr>
          <a:lstStyle/>
          <a:p>
            <a:r>
              <a:rPr lang="en-US" altLang="zh-CN" sz="2800" dirty="0">
                <a:latin typeface="Helvetica" pitchFamily="2" charset="0"/>
              </a:rPr>
              <a:t>Context around a plus enhancer: </a:t>
            </a:r>
            <a:endParaRPr lang="zh-CN" altLang="en-US" sz="2800" dirty="0">
              <a:latin typeface="Helvetica" pitchFamily="2" charset="0"/>
            </a:endParaRPr>
          </a:p>
        </p:txBody>
      </p:sp>
      <p:sp>
        <p:nvSpPr>
          <p:cNvPr id="65" name="Title 1">
            <a:extLst>
              <a:ext uri="{FF2B5EF4-FFF2-40B4-BE49-F238E27FC236}">
                <a16:creationId xmlns:a16="http://schemas.microsoft.com/office/drawing/2014/main" id="{EB609387-4D70-4E45-B849-AE5CDCA2B3B0}"/>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Context Bias Models</a:t>
            </a:r>
          </a:p>
        </p:txBody>
      </p:sp>
    </p:spTree>
    <p:extLst>
      <p:ext uri="{BB962C8B-B14F-4D97-AF65-F5344CB8AC3E}">
        <p14:creationId xmlns:p14="http://schemas.microsoft.com/office/powerpoint/2010/main" val="4003882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rapezoid 57">
            <a:extLst>
              <a:ext uri="{FF2B5EF4-FFF2-40B4-BE49-F238E27FC236}">
                <a16:creationId xmlns:a16="http://schemas.microsoft.com/office/drawing/2014/main" id="{5A145FDE-6904-4248-9568-A9251420776B}"/>
              </a:ext>
            </a:extLst>
          </p:cNvPr>
          <p:cNvSpPr/>
          <p:nvPr/>
        </p:nvSpPr>
        <p:spPr>
          <a:xfrm flipV="1">
            <a:off x="7154415" y="3411762"/>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rrow: Right 32">
            <a:extLst>
              <a:ext uri="{FF2B5EF4-FFF2-40B4-BE49-F238E27FC236}">
                <a16:creationId xmlns:a16="http://schemas.microsoft.com/office/drawing/2014/main" id="{F96CA760-30D0-4A48-AD41-9A5E21B6715F}"/>
              </a:ext>
            </a:extLst>
          </p:cNvPr>
          <p:cNvSpPr/>
          <p:nvPr/>
        </p:nvSpPr>
        <p:spPr>
          <a:xfrm rot="10800000">
            <a:off x="7655712" y="433181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Group 33">
            <a:extLst>
              <a:ext uri="{FF2B5EF4-FFF2-40B4-BE49-F238E27FC236}">
                <a16:creationId xmlns:a16="http://schemas.microsoft.com/office/drawing/2014/main" id="{A375F356-36C9-4355-BE16-B62AF21ACFF5}"/>
              </a:ext>
            </a:extLst>
          </p:cNvPr>
          <p:cNvGrpSpPr/>
          <p:nvPr/>
        </p:nvGrpSpPr>
        <p:grpSpPr>
          <a:xfrm>
            <a:off x="7154414" y="1892910"/>
            <a:ext cx="3301142" cy="1117002"/>
            <a:chOff x="1109663" y="3581400"/>
            <a:chExt cx="5372100" cy="1817749"/>
          </a:xfrm>
        </p:grpSpPr>
        <p:cxnSp>
          <p:nvCxnSpPr>
            <p:cNvPr id="35" name="Straight Arrow Connector 34">
              <a:extLst>
                <a:ext uri="{FF2B5EF4-FFF2-40B4-BE49-F238E27FC236}">
                  <a16:creationId xmlns:a16="http://schemas.microsoft.com/office/drawing/2014/main" id="{D4B486E1-0771-4B6D-BC8B-27B8AB594739}"/>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E4625FF-2DA0-4DCA-AAC4-863097B26D17}"/>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69EE5D-6C04-49DB-80DC-0295F2402569}"/>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5B271E8-49C7-4B42-A3FD-6C0F4D70DE8B}"/>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1F679FB-535A-41C2-B9DB-4DC928D86D58}"/>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9FB3E6D-E4A3-4193-89AE-D1452C8D907A}"/>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032484D-D496-49FC-B7FA-C3F2473A9B95}"/>
                </a:ext>
              </a:extLst>
            </p:cNvPr>
            <p:cNvCxnSpPr>
              <a:cxnSpLocks/>
            </p:cNvCxnSpPr>
            <p:nvPr/>
          </p:nvCxnSpPr>
          <p:spPr>
            <a:xfrm flipV="1">
              <a:off x="2880360" y="4627219"/>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CEAA568-E1D6-4F27-B622-5B0D2BC82A5E}"/>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7B96521-BE38-43B6-A473-27FF68B3471D}"/>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7E2C6FF-948B-4FAB-83FF-43238CEEA79A}"/>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6C641CC-457E-4505-9484-AD8ADA80B7E3}"/>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0F4E04E-B93C-4B7C-9FBB-9837FF6B469E}"/>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B246458-DCA9-4F8A-B82C-2B6D5F7F0159}"/>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A4493923-947F-4BDC-8F5B-E9D17EF019A0}"/>
              </a:ext>
            </a:extLst>
          </p:cNvPr>
          <p:cNvGrpSpPr/>
          <p:nvPr/>
        </p:nvGrpSpPr>
        <p:grpSpPr>
          <a:xfrm>
            <a:off x="7154414" y="2894427"/>
            <a:ext cx="3301142" cy="505992"/>
            <a:chOff x="1109663" y="3581400"/>
            <a:chExt cx="5372100" cy="1045819"/>
          </a:xfrm>
        </p:grpSpPr>
        <p:cxnSp>
          <p:nvCxnSpPr>
            <p:cNvPr id="49" name="Straight Arrow Connector 48">
              <a:extLst>
                <a:ext uri="{FF2B5EF4-FFF2-40B4-BE49-F238E27FC236}">
                  <a16:creationId xmlns:a16="http://schemas.microsoft.com/office/drawing/2014/main" id="{AB553B4E-B467-41AE-99F6-0A3598B407A3}"/>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B323EB6-ED8D-488F-8675-4C5385379E38}"/>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2D63F6EE-7A6B-47CC-B582-E2F9A8B18F26}"/>
              </a:ext>
            </a:extLst>
          </p:cNvPr>
          <p:cNvSpPr txBox="1"/>
          <p:nvPr/>
        </p:nvSpPr>
        <p:spPr>
          <a:xfrm>
            <a:off x="6164316" y="2311211"/>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52" name="TextBox 51">
            <a:extLst>
              <a:ext uri="{FF2B5EF4-FFF2-40B4-BE49-F238E27FC236}">
                <a16:creationId xmlns:a16="http://schemas.microsoft.com/office/drawing/2014/main" id="{2C34007A-6ED0-43A2-A6FD-DA7084867AC6}"/>
              </a:ext>
            </a:extLst>
          </p:cNvPr>
          <p:cNvSpPr txBox="1"/>
          <p:nvPr/>
        </p:nvSpPr>
        <p:spPr>
          <a:xfrm>
            <a:off x="6241260" y="3147423"/>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sp>
        <p:nvSpPr>
          <p:cNvPr id="53" name="TextBox 52">
            <a:extLst>
              <a:ext uri="{FF2B5EF4-FFF2-40B4-BE49-F238E27FC236}">
                <a16:creationId xmlns:a16="http://schemas.microsoft.com/office/drawing/2014/main" id="{BBCFB914-F4D6-4986-9660-6FC17F77F4B0}"/>
              </a:ext>
            </a:extLst>
          </p:cNvPr>
          <p:cNvSpPr txBox="1"/>
          <p:nvPr/>
        </p:nvSpPr>
        <p:spPr>
          <a:xfrm>
            <a:off x="5996479" y="4071169"/>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54" name="Group 53">
            <a:extLst>
              <a:ext uri="{FF2B5EF4-FFF2-40B4-BE49-F238E27FC236}">
                <a16:creationId xmlns:a16="http://schemas.microsoft.com/office/drawing/2014/main" id="{CD4FBBD6-ACCC-44C4-AB40-64A305F1EAF7}"/>
              </a:ext>
            </a:extLst>
          </p:cNvPr>
          <p:cNvGrpSpPr/>
          <p:nvPr/>
        </p:nvGrpSpPr>
        <p:grpSpPr>
          <a:xfrm>
            <a:off x="8608763" y="4113692"/>
            <a:ext cx="384175" cy="173356"/>
            <a:chOff x="2117818" y="4268915"/>
            <a:chExt cx="4277476" cy="358304"/>
          </a:xfrm>
        </p:grpSpPr>
        <p:cxnSp>
          <p:nvCxnSpPr>
            <p:cNvPr id="55" name="Straight Arrow Connector 54">
              <a:extLst>
                <a:ext uri="{FF2B5EF4-FFF2-40B4-BE49-F238E27FC236}">
                  <a16:creationId xmlns:a16="http://schemas.microsoft.com/office/drawing/2014/main" id="{19682FE5-78E6-41CC-B3F5-73E012521724}"/>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C42E461-C8A2-4046-85CF-0CBA323E63AB}"/>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a:extLst>
              <a:ext uri="{FF2B5EF4-FFF2-40B4-BE49-F238E27FC236}">
                <a16:creationId xmlns:a16="http://schemas.microsoft.com/office/drawing/2014/main" id="{16AD1AF3-865E-4A64-BF1D-7A6197934E78}"/>
              </a:ext>
            </a:extLst>
          </p:cNvPr>
          <p:cNvCxnSpPr>
            <a:cxnSpLocks/>
          </p:cNvCxnSpPr>
          <p:nvPr/>
        </p:nvCxnSpPr>
        <p:spPr>
          <a:xfrm flipV="1">
            <a:off x="7154414" y="4265270"/>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60" name="Arrow: Right 59">
            <a:extLst>
              <a:ext uri="{FF2B5EF4-FFF2-40B4-BE49-F238E27FC236}">
                <a16:creationId xmlns:a16="http://schemas.microsoft.com/office/drawing/2014/main" id="{6AE12422-D526-44DC-8B6D-A7219BDB947A}"/>
              </a:ext>
            </a:extLst>
          </p:cNvPr>
          <p:cNvSpPr/>
          <p:nvPr/>
        </p:nvSpPr>
        <p:spPr>
          <a:xfrm>
            <a:off x="7843346" y="4097015"/>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Arrow: Right 61">
            <a:extLst>
              <a:ext uri="{FF2B5EF4-FFF2-40B4-BE49-F238E27FC236}">
                <a16:creationId xmlns:a16="http://schemas.microsoft.com/office/drawing/2014/main" id="{FF7160F5-8A72-4654-8B13-30F6ACD20758}"/>
              </a:ext>
            </a:extLst>
          </p:cNvPr>
          <p:cNvSpPr/>
          <p:nvPr/>
        </p:nvSpPr>
        <p:spPr>
          <a:xfrm>
            <a:off x="9378782" y="409571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Arrow: Right 62">
            <a:extLst>
              <a:ext uri="{FF2B5EF4-FFF2-40B4-BE49-F238E27FC236}">
                <a16:creationId xmlns:a16="http://schemas.microsoft.com/office/drawing/2014/main" id="{3A1574DE-AB1E-4087-A784-6CCCA12C9C36}"/>
              </a:ext>
            </a:extLst>
          </p:cNvPr>
          <p:cNvSpPr/>
          <p:nvPr/>
        </p:nvSpPr>
        <p:spPr>
          <a:xfrm>
            <a:off x="9710391" y="409571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Arrow: Right 63">
            <a:extLst>
              <a:ext uri="{FF2B5EF4-FFF2-40B4-BE49-F238E27FC236}">
                <a16:creationId xmlns:a16="http://schemas.microsoft.com/office/drawing/2014/main" id="{346114FE-C757-4426-979A-CEA11B7870F7}"/>
              </a:ext>
            </a:extLst>
          </p:cNvPr>
          <p:cNvSpPr/>
          <p:nvPr/>
        </p:nvSpPr>
        <p:spPr>
          <a:xfrm>
            <a:off x="10042000" y="409571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Arrow: Right 64">
            <a:extLst>
              <a:ext uri="{FF2B5EF4-FFF2-40B4-BE49-F238E27FC236}">
                <a16:creationId xmlns:a16="http://schemas.microsoft.com/office/drawing/2014/main" id="{94C48F3D-F040-4932-9F8F-ED38DE1C826A}"/>
              </a:ext>
            </a:extLst>
          </p:cNvPr>
          <p:cNvSpPr/>
          <p:nvPr/>
        </p:nvSpPr>
        <p:spPr>
          <a:xfrm rot="10800000">
            <a:off x="9230160" y="4317246"/>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Arrow: Right 65">
            <a:extLst>
              <a:ext uri="{FF2B5EF4-FFF2-40B4-BE49-F238E27FC236}">
                <a16:creationId xmlns:a16="http://schemas.microsoft.com/office/drawing/2014/main" id="{ACF289C2-694B-446A-9951-5553D0851479}"/>
              </a:ext>
            </a:extLst>
          </p:cNvPr>
          <p:cNvSpPr/>
          <p:nvPr/>
        </p:nvSpPr>
        <p:spPr>
          <a:xfrm rot="10800000">
            <a:off x="9574801" y="431624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Arrow: Right 66">
            <a:extLst>
              <a:ext uri="{FF2B5EF4-FFF2-40B4-BE49-F238E27FC236}">
                <a16:creationId xmlns:a16="http://schemas.microsoft.com/office/drawing/2014/main" id="{F4C26164-58A9-483B-B08C-2B152BB17B09}"/>
              </a:ext>
            </a:extLst>
          </p:cNvPr>
          <p:cNvSpPr/>
          <p:nvPr/>
        </p:nvSpPr>
        <p:spPr>
          <a:xfrm rot="10800000">
            <a:off x="9919442" y="4314782"/>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rapezoid 96">
            <a:extLst>
              <a:ext uri="{FF2B5EF4-FFF2-40B4-BE49-F238E27FC236}">
                <a16:creationId xmlns:a16="http://schemas.microsoft.com/office/drawing/2014/main" id="{7EA2FAA8-6211-438D-9C3D-32F05FD977AB}"/>
              </a:ext>
            </a:extLst>
          </p:cNvPr>
          <p:cNvSpPr/>
          <p:nvPr/>
        </p:nvSpPr>
        <p:spPr>
          <a:xfrm flipV="1">
            <a:off x="2212850" y="3397189"/>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Arrow: Right 97">
            <a:extLst>
              <a:ext uri="{FF2B5EF4-FFF2-40B4-BE49-F238E27FC236}">
                <a16:creationId xmlns:a16="http://schemas.microsoft.com/office/drawing/2014/main" id="{5FE9BB7F-0BB3-45B4-A9F9-BC0B9F2790DA}"/>
              </a:ext>
            </a:extLst>
          </p:cNvPr>
          <p:cNvSpPr/>
          <p:nvPr/>
        </p:nvSpPr>
        <p:spPr>
          <a:xfrm rot="10800000">
            <a:off x="2714147" y="4317246"/>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Group 98">
            <a:extLst>
              <a:ext uri="{FF2B5EF4-FFF2-40B4-BE49-F238E27FC236}">
                <a16:creationId xmlns:a16="http://schemas.microsoft.com/office/drawing/2014/main" id="{63D1741E-9BF6-4B86-844A-76D58DEC5220}"/>
              </a:ext>
            </a:extLst>
          </p:cNvPr>
          <p:cNvGrpSpPr/>
          <p:nvPr/>
        </p:nvGrpSpPr>
        <p:grpSpPr>
          <a:xfrm>
            <a:off x="2212849" y="1878337"/>
            <a:ext cx="3301142" cy="1117002"/>
            <a:chOff x="1109663" y="3581400"/>
            <a:chExt cx="5372100" cy="1817749"/>
          </a:xfrm>
        </p:grpSpPr>
        <p:cxnSp>
          <p:nvCxnSpPr>
            <p:cNvPr id="100" name="Straight Arrow Connector 99">
              <a:extLst>
                <a:ext uri="{FF2B5EF4-FFF2-40B4-BE49-F238E27FC236}">
                  <a16:creationId xmlns:a16="http://schemas.microsoft.com/office/drawing/2014/main" id="{69699052-22F2-4376-850D-590EA22CA33A}"/>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84498189-9841-4BC4-971E-56B8674196BB}"/>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652AE93-9099-4582-A1FA-E40A245DB446}"/>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5A19CDD-37C2-4109-BD11-555193FCAD49}"/>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22AA6E1-51F5-47C9-9D40-BB4EB0173A29}"/>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37BE8FC-13EE-4346-89A5-E9A43BCC9B31}"/>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B2A07C0-49B0-49C7-A08E-C58D11399497}"/>
                </a:ext>
              </a:extLst>
            </p:cNvPr>
            <p:cNvCxnSpPr>
              <a:cxnSpLocks/>
            </p:cNvCxnSpPr>
            <p:nvPr/>
          </p:nvCxnSpPr>
          <p:spPr>
            <a:xfrm flipV="1">
              <a:off x="2880360" y="4629803"/>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165DC89-4B68-4D94-83E1-7764189F24EC}"/>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C32C0E2-8E09-424B-AC1B-B189CD69184C}"/>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26D20F3-D5B2-4AB6-A34C-69336372FEC1}"/>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A9F03E4-4DE6-4049-9320-9E06EF333955}"/>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761D799-E377-4427-A67E-A6BAA252327F}"/>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1254814-D154-4D60-8EE1-7D3B9A72406C}"/>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4BA1EC1E-B47C-45A6-94C6-5DA61A9AC237}"/>
              </a:ext>
            </a:extLst>
          </p:cNvPr>
          <p:cNvGrpSpPr/>
          <p:nvPr/>
        </p:nvGrpSpPr>
        <p:grpSpPr>
          <a:xfrm>
            <a:off x="2212849" y="2879854"/>
            <a:ext cx="3301142" cy="505992"/>
            <a:chOff x="1109663" y="3581400"/>
            <a:chExt cx="5372100" cy="1045819"/>
          </a:xfrm>
        </p:grpSpPr>
        <p:cxnSp>
          <p:nvCxnSpPr>
            <p:cNvPr id="114" name="Straight Arrow Connector 113">
              <a:extLst>
                <a:ext uri="{FF2B5EF4-FFF2-40B4-BE49-F238E27FC236}">
                  <a16:creationId xmlns:a16="http://schemas.microsoft.com/office/drawing/2014/main" id="{364A8935-D625-45AF-BAF6-F5BAC5E0F38B}"/>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7E273E19-A54C-4963-A995-0C19A38D23FD}"/>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8E8AF36F-B546-4CFF-A264-CF4DE6DA2F6E}"/>
              </a:ext>
            </a:extLst>
          </p:cNvPr>
          <p:cNvSpPr txBox="1"/>
          <p:nvPr/>
        </p:nvSpPr>
        <p:spPr>
          <a:xfrm>
            <a:off x="1222751" y="2296638"/>
            <a:ext cx="633507" cy="369332"/>
          </a:xfrm>
          <a:prstGeom prst="rect">
            <a:avLst/>
          </a:prstGeom>
          <a:noFill/>
        </p:spPr>
        <p:txBody>
          <a:bodyPr wrap="none" rtlCol="0">
            <a:spAutoFit/>
          </a:bodyPr>
          <a:lstStyle/>
          <a:p>
            <a:r>
              <a:rPr lang="en-US" altLang="zh-CN" dirty="0">
                <a:latin typeface="Helvetica" pitchFamily="2" charset="0"/>
              </a:rPr>
              <a:t>Bulk</a:t>
            </a:r>
            <a:endParaRPr lang="zh-CN" altLang="en-US" dirty="0">
              <a:latin typeface="Helvetica" pitchFamily="2" charset="0"/>
            </a:endParaRPr>
          </a:p>
        </p:txBody>
      </p:sp>
      <p:sp>
        <p:nvSpPr>
          <p:cNvPr id="117" name="TextBox 116">
            <a:extLst>
              <a:ext uri="{FF2B5EF4-FFF2-40B4-BE49-F238E27FC236}">
                <a16:creationId xmlns:a16="http://schemas.microsoft.com/office/drawing/2014/main" id="{90E0CDA6-63DC-46EF-8DF2-7053E840C11A}"/>
              </a:ext>
            </a:extLst>
          </p:cNvPr>
          <p:cNvSpPr txBox="1"/>
          <p:nvPr/>
        </p:nvSpPr>
        <p:spPr>
          <a:xfrm>
            <a:off x="1299695" y="3132850"/>
            <a:ext cx="505267" cy="369332"/>
          </a:xfrm>
          <a:prstGeom prst="rect">
            <a:avLst/>
          </a:prstGeom>
          <a:noFill/>
        </p:spPr>
        <p:txBody>
          <a:bodyPr wrap="none" rtlCol="0">
            <a:spAutoFit/>
          </a:bodyPr>
          <a:lstStyle/>
          <a:p>
            <a:r>
              <a:rPr lang="en-US" altLang="zh-CN" dirty="0">
                <a:latin typeface="Helvetica" pitchFamily="2" charset="0"/>
              </a:rPr>
              <a:t>SC</a:t>
            </a:r>
            <a:endParaRPr lang="zh-CN" altLang="en-US" dirty="0">
              <a:latin typeface="Helvetica" pitchFamily="2" charset="0"/>
            </a:endParaRPr>
          </a:p>
        </p:txBody>
      </p:sp>
      <p:sp>
        <p:nvSpPr>
          <p:cNvPr id="118" name="TextBox 117">
            <a:extLst>
              <a:ext uri="{FF2B5EF4-FFF2-40B4-BE49-F238E27FC236}">
                <a16:creationId xmlns:a16="http://schemas.microsoft.com/office/drawing/2014/main" id="{80A996F0-43A4-4A7E-8EC3-F13FE258A6E6}"/>
              </a:ext>
            </a:extLst>
          </p:cNvPr>
          <p:cNvSpPr txBox="1"/>
          <p:nvPr/>
        </p:nvSpPr>
        <p:spPr>
          <a:xfrm>
            <a:off x="1054914" y="4056596"/>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119" name="Group 118">
            <a:extLst>
              <a:ext uri="{FF2B5EF4-FFF2-40B4-BE49-F238E27FC236}">
                <a16:creationId xmlns:a16="http://schemas.microsoft.com/office/drawing/2014/main" id="{EB9C52F7-E5FB-447F-98F5-C4F85934A69F}"/>
              </a:ext>
            </a:extLst>
          </p:cNvPr>
          <p:cNvGrpSpPr/>
          <p:nvPr/>
        </p:nvGrpSpPr>
        <p:grpSpPr>
          <a:xfrm>
            <a:off x="3667198" y="4099119"/>
            <a:ext cx="384175" cy="173356"/>
            <a:chOff x="2117818" y="4268915"/>
            <a:chExt cx="4277476" cy="358304"/>
          </a:xfrm>
        </p:grpSpPr>
        <p:cxnSp>
          <p:nvCxnSpPr>
            <p:cNvPr id="120" name="Straight Arrow Connector 119">
              <a:extLst>
                <a:ext uri="{FF2B5EF4-FFF2-40B4-BE49-F238E27FC236}">
                  <a16:creationId xmlns:a16="http://schemas.microsoft.com/office/drawing/2014/main" id="{C4D5979F-AF5C-4B38-92D5-DAFBB2D7E899}"/>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A8184E12-732E-401D-AF97-43BC13AB8E06}"/>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122" name="Straight Connector 121">
            <a:extLst>
              <a:ext uri="{FF2B5EF4-FFF2-40B4-BE49-F238E27FC236}">
                <a16:creationId xmlns:a16="http://schemas.microsoft.com/office/drawing/2014/main" id="{907BB319-B0B5-4F07-A131-E00632BC8875}"/>
              </a:ext>
            </a:extLst>
          </p:cNvPr>
          <p:cNvCxnSpPr>
            <a:cxnSpLocks/>
          </p:cNvCxnSpPr>
          <p:nvPr/>
        </p:nvCxnSpPr>
        <p:spPr>
          <a:xfrm flipV="1">
            <a:off x="2212849" y="4250697"/>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123" name="Arrow: Right 122">
            <a:extLst>
              <a:ext uri="{FF2B5EF4-FFF2-40B4-BE49-F238E27FC236}">
                <a16:creationId xmlns:a16="http://schemas.microsoft.com/office/drawing/2014/main" id="{2FCC3D06-32D3-4A0B-943D-7C304D4DB51E}"/>
              </a:ext>
            </a:extLst>
          </p:cNvPr>
          <p:cNvSpPr/>
          <p:nvPr/>
        </p:nvSpPr>
        <p:spPr>
          <a:xfrm>
            <a:off x="4585087" y="3980958"/>
            <a:ext cx="354432" cy="257240"/>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Arrow: Right 123">
            <a:extLst>
              <a:ext uri="{FF2B5EF4-FFF2-40B4-BE49-F238E27FC236}">
                <a16:creationId xmlns:a16="http://schemas.microsoft.com/office/drawing/2014/main" id="{E0C234B7-F176-4832-A339-0D6ED29C83CE}"/>
              </a:ext>
            </a:extLst>
          </p:cNvPr>
          <p:cNvSpPr/>
          <p:nvPr/>
        </p:nvSpPr>
        <p:spPr>
          <a:xfrm>
            <a:off x="2901781" y="4082442"/>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Arrow: Right 124">
            <a:extLst>
              <a:ext uri="{FF2B5EF4-FFF2-40B4-BE49-F238E27FC236}">
                <a16:creationId xmlns:a16="http://schemas.microsoft.com/office/drawing/2014/main" id="{1B8622FE-2217-4089-8BA2-EE117DF089D8}"/>
              </a:ext>
            </a:extLst>
          </p:cNvPr>
          <p:cNvSpPr/>
          <p:nvPr/>
        </p:nvSpPr>
        <p:spPr>
          <a:xfrm rot="10800000">
            <a:off x="4178260" y="4282867"/>
            <a:ext cx="388197" cy="265122"/>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Title 1">
            <a:extLst>
              <a:ext uri="{FF2B5EF4-FFF2-40B4-BE49-F238E27FC236}">
                <a16:creationId xmlns:a16="http://schemas.microsoft.com/office/drawing/2014/main" id="{81375C9A-1D76-4F51-AAF0-F7DE2E600B2F}"/>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Context Bias Models</a:t>
            </a:r>
          </a:p>
        </p:txBody>
      </p:sp>
      <p:sp>
        <p:nvSpPr>
          <p:cNvPr id="127" name="Rectangle 126">
            <a:extLst>
              <a:ext uri="{FF2B5EF4-FFF2-40B4-BE49-F238E27FC236}">
                <a16:creationId xmlns:a16="http://schemas.microsoft.com/office/drawing/2014/main" id="{52DD3927-AF85-4C68-850C-B00EB10092A5}"/>
              </a:ext>
            </a:extLst>
          </p:cNvPr>
          <p:cNvSpPr/>
          <p:nvPr/>
        </p:nvSpPr>
        <p:spPr>
          <a:xfrm>
            <a:off x="1804962" y="5304688"/>
            <a:ext cx="3323346" cy="523220"/>
          </a:xfrm>
          <a:prstGeom prst="rect">
            <a:avLst/>
          </a:prstGeom>
        </p:spPr>
        <p:txBody>
          <a:bodyPr wrap="none">
            <a:spAutoFit/>
          </a:bodyPr>
          <a:lstStyle/>
          <a:p>
            <a:r>
              <a:rPr lang="en-US" altLang="zh-CN" sz="2800" dirty="0">
                <a:latin typeface="Helvetica" pitchFamily="2" charset="0"/>
              </a:rPr>
              <a:t>Measured by TPM?</a:t>
            </a:r>
            <a:endParaRPr lang="zh-CN" altLang="en-US" sz="2800" dirty="0">
              <a:latin typeface="Helvetica" pitchFamily="2" charset="0"/>
            </a:endParaRPr>
          </a:p>
        </p:txBody>
      </p:sp>
      <p:sp>
        <p:nvSpPr>
          <p:cNvPr id="128" name="Rectangle 127">
            <a:extLst>
              <a:ext uri="{FF2B5EF4-FFF2-40B4-BE49-F238E27FC236}">
                <a16:creationId xmlns:a16="http://schemas.microsoft.com/office/drawing/2014/main" id="{F1CCD12B-FAAC-43C3-B492-7BF1D6D683B2}"/>
              </a:ext>
            </a:extLst>
          </p:cNvPr>
          <p:cNvSpPr/>
          <p:nvPr/>
        </p:nvSpPr>
        <p:spPr>
          <a:xfrm>
            <a:off x="6557393" y="5304688"/>
            <a:ext cx="4483920" cy="523220"/>
          </a:xfrm>
          <a:prstGeom prst="rect">
            <a:avLst/>
          </a:prstGeom>
        </p:spPr>
        <p:txBody>
          <a:bodyPr wrap="none">
            <a:spAutoFit/>
          </a:bodyPr>
          <a:lstStyle/>
          <a:p>
            <a:r>
              <a:rPr lang="en-US" altLang="zh-CN" sz="2800" dirty="0">
                <a:latin typeface="Helvetica" pitchFamily="2" charset="0"/>
              </a:rPr>
              <a:t>Measured by #of Clusters?</a:t>
            </a:r>
            <a:endParaRPr lang="zh-CN" altLang="en-US" sz="2800" dirty="0">
              <a:latin typeface="Helvetica" pitchFamily="2" charset="0"/>
            </a:endParaRPr>
          </a:p>
        </p:txBody>
      </p:sp>
    </p:spTree>
    <p:extLst>
      <p:ext uri="{BB962C8B-B14F-4D97-AF65-F5344CB8AC3E}">
        <p14:creationId xmlns:p14="http://schemas.microsoft.com/office/powerpoint/2010/main" val="3333836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1DFBF2-A669-420F-83FD-D44CAB26C909}"/>
              </a:ext>
            </a:extLst>
          </p:cNvPr>
          <p:cNvSpPr/>
          <p:nvPr/>
        </p:nvSpPr>
        <p:spPr>
          <a:xfrm>
            <a:off x="676965" y="640030"/>
            <a:ext cx="6244017" cy="615553"/>
          </a:xfrm>
          <a:prstGeom prst="rect">
            <a:avLst/>
          </a:prstGeom>
        </p:spPr>
        <p:txBody>
          <a:bodyPr wrap="none">
            <a:spAutoFit/>
          </a:bodyPr>
          <a:lstStyle/>
          <a:p>
            <a:r>
              <a:rPr lang="pt-BR" altLang="zh-CN" sz="3400" b="1" dirty="0">
                <a:latin typeface="Helvetica" pitchFamily="2" charset="0"/>
              </a:rPr>
              <a:t>ContextSumBias_dowstream</a:t>
            </a:r>
            <a:endParaRPr lang="zh-CN" altLang="en-US" sz="3400" dirty="0"/>
          </a:p>
        </p:txBody>
      </p:sp>
      <p:sp>
        <p:nvSpPr>
          <p:cNvPr id="4" name="Arrow: Right 3">
            <a:extLst>
              <a:ext uri="{FF2B5EF4-FFF2-40B4-BE49-F238E27FC236}">
                <a16:creationId xmlns:a16="http://schemas.microsoft.com/office/drawing/2014/main" id="{EBF8F6A6-5FF5-4014-A1E0-843E0D8CF527}"/>
              </a:ext>
            </a:extLst>
          </p:cNvPr>
          <p:cNvSpPr/>
          <p:nvPr/>
        </p:nvSpPr>
        <p:spPr>
          <a:xfrm rot="10800000">
            <a:off x="2874859" y="2280101"/>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a:extLst>
              <a:ext uri="{FF2B5EF4-FFF2-40B4-BE49-F238E27FC236}">
                <a16:creationId xmlns:a16="http://schemas.microsoft.com/office/drawing/2014/main" id="{BE6FDEAB-C924-4C17-B886-96CE2E825BAA}"/>
              </a:ext>
            </a:extLst>
          </p:cNvPr>
          <p:cNvSpPr txBox="1"/>
          <p:nvPr/>
        </p:nvSpPr>
        <p:spPr>
          <a:xfrm>
            <a:off x="1215626" y="2019451"/>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25" name="Group 24">
            <a:extLst>
              <a:ext uri="{FF2B5EF4-FFF2-40B4-BE49-F238E27FC236}">
                <a16:creationId xmlns:a16="http://schemas.microsoft.com/office/drawing/2014/main" id="{978FC3E8-D197-437B-AF8A-5F37AABEBEEE}"/>
              </a:ext>
            </a:extLst>
          </p:cNvPr>
          <p:cNvGrpSpPr/>
          <p:nvPr/>
        </p:nvGrpSpPr>
        <p:grpSpPr>
          <a:xfrm>
            <a:off x="3827910" y="2061974"/>
            <a:ext cx="384175" cy="173356"/>
            <a:chOff x="2117818" y="4268915"/>
            <a:chExt cx="4277476" cy="358304"/>
          </a:xfrm>
        </p:grpSpPr>
        <p:cxnSp>
          <p:nvCxnSpPr>
            <p:cNvPr id="26" name="Straight Arrow Connector 25">
              <a:extLst>
                <a:ext uri="{FF2B5EF4-FFF2-40B4-BE49-F238E27FC236}">
                  <a16:creationId xmlns:a16="http://schemas.microsoft.com/office/drawing/2014/main" id="{1A966FAD-7F4F-43D5-9EB3-85411C1A2C6F}"/>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485EE85-E3F6-4229-80EB-8910AA5F0761}"/>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80CB669A-F1B5-4F85-9A17-1F130744B08C}"/>
              </a:ext>
            </a:extLst>
          </p:cNvPr>
          <p:cNvCxnSpPr>
            <a:cxnSpLocks/>
          </p:cNvCxnSpPr>
          <p:nvPr/>
        </p:nvCxnSpPr>
        <p:spPr>
          <a:xfrm flipV="1">
            <a:off x="2373561" y="2213552"/>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29" name="Arrow: Right 28">
            <a:extLst>
              <a:ext uri="{FF2B5EF4-FFF2-40B4-BE49-F238E27FC236}">
                <a16:creationId xmlns:a16="http://schemas.microsoft.com/office/drawing/2014/main" id="{AE835E21-7876-4B97-986E-DA0B65BEAFA1}"/>
              </a:ext>
            </a:extLst>
          </p:cNvPr>
          <p:cNvSpPr/>
          <p:nvPr/>
        </p:nvSpPr>
        <p:spPr>
          <a:xfrm>
            <a:off x="4745799" y="1943813"/>
            <a:ext cx="354432" cy="257240"/>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Arrow: Right 29">
            <a:extLst>
              <a:ext uri="{FF2B5EF4-FFF2-40B4-BE49-F238E27FC236}">
                <a16:creationId xmlns:a16="http://schemas.microsoft.com/office/drawing/2014/main" id="{BCB7BF21-7ACA-4EBC-8150-5E46987F68FC}"/>
              </a:ext>
            </a:extLst>
          </p:cNvPr>
          <p:cNvSpPr/>
          <p:nvPr/>
        </p:nvSpPr>
        <p:spPr>
          <a:xfrm>
            <a:off x="3062493" y="2045297"/>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rrow: Right 30">
            <a:extLst>
              <a:ext uri="{FF2B5EF4-FFF2-40B4-BE49-F238E27FC236}">
                <a16:creationId xmlns:a16="http://schemas.microsoft.com/office/drawing/2014/main" id="{134306B7-3DCD-45BC-A14D-B6ADD6ACF844}"/>
              </a:ext>
            </a:extLst>
          </p:cNvPr>
          <p:cNvSpPr/>
          <p:nvPr/>
        </p:nvSpPr>
        <p:spPr>
          <a:xfrm rot="10800000">
            <a:off x="4338972" y="2245722"/>
            <a:ext cx="388197" cy="265122"/>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ectangle 37">
            <a:extLst>
              <a:ext uri="{FF2B5EF4-FFF2-40B4-BE49-F238E27FC236}">
                <a16:creationId xmlns:a16="http://schemas.microsoft.com/office/drawing/2014/main" id="{618DF4E2-A2DA-47AF-904F-B8EB9B322321}"/>
              </a:ext>
            </a:extLst>
          </p:cNvPr>
          <p:cNvSpPr/>
          <p:nvPr/>
        </p:nvSpPr>
        <p:spPr>
          <a:xfrm>
            <a:off x="676965" y="3462496"/>
            <a:ext cx="6264857" cy="615553"/>
          </a:xfrm>
          <a:prstGeom prst="rect">
            <a:avLst/>
          </a:prstGeom>
        </p:spPr>
        <p:txBody>
          <a:bodyPr wrap="none">
            <a:spAutoFit/>
          </a:bodyPr>
          <a:lstStyle/>
          <a:p>
            <a:r>
              <a:rPr lang="pt-BR" altLang="zh-CN" sz="3400" b="1" dirty="0">
                <a:latin typeface="Helvetica" pitchFamily="2" charset="0"/>
              </a:rPr>
              <a:t>ContextNumBias_dowstream</a:t>
            </a:r>
            <a:endParaRPr lang="zh-CN" altLang="en-US" sz="3400" dirty="0"/>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413404E3-888E-476D-AECA-20384FBE00D9}"/>
                  </a:ext>
                </a:extLst>
              </p:cNvPr>
              <p:cNvSpPr txBox="1"/>
              <p:nvPr/>
            </p:nvSpPr>
            <p:spPr>
              <a:xfrm>
                <a:off x="6128442" y="1902929"/>
                <a:ext cx="5422254" cy="5653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𝐶𝑆𝐵</m:t>
                      </m:r>
                      <m:r>
                        <a:rPr lang="en-US" altLang="zh-CN" b="0" i="1" smtClean="0">
                          <a:latin typeface="Cambria Math" panose="02040503050406030204" pitchFamily="18" charset="0"/>
                        </a:rPr>
                        <m:t>_</m:t>
                      </m:r>
                      <m:r>
                        <a:rPr lang="en-US" altLang="zh-CN" b="0" i="1" smtClean="0">
                          <a:latin typeface="Cambria Math" panose="02040503050406030204" pitchFamily="18" charset="0"/>
                        </a:rPr>
                        <m:t>𝑑𝑜𝑤𝑛𝑠𝑡𝑟𝑒𝑎𝑚</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b="0" i="1" smtClean="0">
                                  <a:latin typeface="Cambria Math" panose="02040503050406030204" pitchFamily="18" charset="0"/>
                                </a:rPr>
                                <m:t>𝑑</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i="1">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𝑇𝑃𝑀</m:t>
                              </m:r>
                            </m:e>
                            <m:sub>
                              <m:r>
                                <a:rPr lang="en-US" altLang="zh-CN" b="0" i="1" smtClean="0">
                                  <a:latin typeface="Cambria Math" panose="02040503050406030204" pitchFamily="18" charset="0"/>
                                </a:rPr>
                                <m:t>𝑑</m:t>
                              </m:r>
                            </m:sub>
                          </m:sSub>
                        </m:den>
                      </m:f>
                    </m:oMath>
                  </m:oMathPara>
                </a14:m>
                <a:endParaRPr lang="zh-CN" altLang="en-US" dirty="0"/>
              </a:p>
            </p:txBody>
          </p:sp>
        </mc:Choice>
        <mc:Fallback>
          <p:sp>
            <p:nvSpPr>
              <p:cNvPr id="52" name="TextBox 51">
                <a:extLst>
                  <a:ext uri="{FF2B5EF4-FFF2-40B4-BE49-F238E27FC236}">
                    <a16:creationId xmlns:a16="http://schemas.microsoft.com/office/drawing/2014/main" id="{413404E3-888E-476D-AECA-20384FBE00D9}"/>
                  </a:ext>
                </a:extLst>
              </p:cNvPr>
              <p:cNvSpPr txBox="1">
                <a:spLocks noRot="1" noChangeAspect="1" noMove="1" noResize="1" noEditPoints="1" noAdjustHandles="1" noChangeArrowheads="1" noChangeShapeType="1" noTextEdit="1"/>
              </p:cNvSpPr>
              <p:nvPr/>
            </p:nvSpPr>
            <p:spPr>
              <a:xfrm>
                <a:off x="6128442" y="1902929"/>
                <a:ext cx="5422254" cy="56534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F041E397-E5C2-49BD-9FCC-6B62D86F235F}"/>
                  </a:ext>
                </a:extLst>
              </p:cNvPr>
              <p:cNvSpPr txBox="1"/>
              <p:nvPr/>
            </p:nvSpPr>
            <p:spPr>
              <a:xfrm>
                <a:off x="2747219" y="1626889"/>
                <a:ext cx="830805"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𝑎</m:t>
                        </m:r>
                      </m:sub>
                    </m:sSub>
                  </m:oMath>
                </a14:m>
                <a:r>
                  <a:rPr lang="en-US" altLang="zh-CN" dirty="0"/>
                  <a:t> </a:t>
                </a:r>
                <a:endParaRPr lang="zh-CN" altLang="en-US" dirty="0"/>
              </a:p>
            </p:txBody>
          </p:sp>
        </mc:Choice>
        <mc:Fallback>
          <p:sp>
            <p:nvSpPr>
              <p:cNvPr id="53" name="TextBox 52">
                <a:extLst>
                  <a:ext uri="{FF2B5EF4-FFF2-40B4-BE49-F238E27FC236}">
                    <a16:creationId xmlns:a16="http://schemas.microsoft.com/office/drawing/2014/main" id="{F041E397-E5C2-49BD-9FCC-6B62D86F235F}"/>
                  </a:ext>
                </a:extLst>
              </p:cNvPr>
              <p:cNvSpPr txBox="1">
                <a:spLocks noRot="1" noChangeAspect="1" noMove="1" noResize="1" noEditPoints="1" noAdjustHandles="1" noChangeArrowheads="1" noChangeShapeType="1" noTextEdit="1"/>
              </p:cNvSpPr>
              <p:nvPr/>
            </p:nvSpPr>
            <p:spPr>
              <a:xfrm>
                <a:off x="2747219" y="1626889"/>
                <a:ext cx="830805" cy="369332"/>
              </a:xfrm>
              <a:prstGeom prst="rect">
                <a:avLst/>
              </a:prstGeom>
              <a:blipFill>
                <a:blip r:embed="rId3"/>
                <a:stretch>
                  <a:fillRect/>
                </a:stretch>
              </a:blipFill>
            </p:spPr>
            <p:txBody>
              <a:bodyPr/>
              <a:lstStyle/>
              <a:p>
                <a:r>
                  <a:rPr lang="zh-CN" altLang="en-US">
                    <a:noFill/>
                  </a:rPr>
                  <a:t> </a:t>
                </a:r>
              </a:p>
            </p:txBody>
          </p:sp>
        </mc:Fallback>
      </mc:AlternateContent>
      <p:sp>
        <p:nvSpPr>
          <p:cNvPr id="88" name="Arrow: Right 87">
            <a:extLst>
              <a:ext uri="{FF2B5EF4-FFF2-40B4-BE49-F238E27FC236}">
                <a16:creationId xmlns:a16="http://schemas.microsoft.com/office/drawing/2014/main" id="{8445DAAC-80F7-4D0B-8337-15FBD2F50E42}"/>
              </a:ext>
            </a:extLst>
          </p:cNvPr>
          <p:cNvSpPr/>
          <p:nvPr/>
        </p:nvSpPr>
        <p:spPr>
          <a:xfrm rot="10800000">
            <a:off x="2871386" y="557306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a:extLst>
              <a:ext uri="{FF2B5EF4-FFF2-40B4-BE49-F238E27FC236}">
                <a16:creationId xmlns:a16="http://schemas.microsoft.com/office/drawing/2014/main" id="{BD8E05F6-63A0-4254-A24C-F99061F19F54}"/>
              </a:ext>
            </a:extLst>
          </p:cNvPr>
          <p:cNvSpPr txBox="1"/>
          <p:nvPr/>
        </p:nvSpPr>
        <p:spPr>
          <a:xfrm>
            <a:off x="1212153" y="5312419"/>
            <a:ext cx="979755" cy="369332"/>
          </a:xfrm>
          <a:prstGeom prst="rect">
            <a:avLst/>
          </a:prstGeom>
          <a:noFill/>
        </p:spPr>
        <p:txBody>
          <a:bodyPr wrap="none" rtlCol="0">
            <a:spAutoFit/>
          </a:bodyPr>
          <a:lstStyle/>
          <a:p>
            <a:r>
              <a:rPr lang="en-US" altLang="zh-CN" dirty="0">
                <a:latin typeface="Helvetica" pitchFamily="2" charset="0"/>
              </a:rPr>
              <a:t>Context</a:t>
            </a:r>
          </a:p>
        </p:txBody>
      </p:sp>
      <p:grpSp>
        <p:nvGrpSpPr>
          <p:cNvPr id="109" name="Group 108">
            <a:extLst>
              <a:ext uri="{FF2B5EF4-FFF2-40B4-BE49-F238E27FC236}">
                <a16:creationId xmlns:a16="http://schemas.microsoft.com/office/drawing/2014/main" id="{7D647A01-5FB6-4EC8-BD19-28C015F29AAA}"/>
              </a:ext>
            </a:extLst>
          </p:cNvPr>
          <p:cNvGrpSpPr/>
          <p:nvPr/>
        </p:nvGrpSpPr>
        <p:grpSpPr>
          <a:xfrm>
            <a:off x="3824437" y="5354942"/>
            <a:ext cx="384175" cy="173356"/>
            <a:chOff x="2117818" y="4268915"/>
            <a:chExt cx="4277476" cy="358304"/>
          </a:xfrm>
        </p:grpSpPr>
        <p:cxnSp>
          <p:nvCxnSpPr>
            <p:cNvPr id="110" name="Straight Arrow Connector 109">
              <a:extLst>
                <a:ext uri="{FF2B5EF4-FFF2-40B4-BE49-F238E27FC236}">
                  <a16:creationId xmlns:a16="http://schemas.microsoft.com/office/drawing/2014/main" id="{3B527052-A481-43DE-91D1-F07BC36A577B}"/>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13426530-2646-4399-B3F9-2D8096CD0F28}"/>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a:extLst>
              <a:ext uri="{FF2B5EF4-FFF2-40B4-BE49-F238E27FC236}">
                <a16:creationId xmlns:a16="http://schemas.microsoft.com/office/drawing/2014/main" id="{DC7CF379-5CC7-47B3-9076-793832EBC4D3}"/>
              </a:ext>
            </a:extLst>
          </p:cNvPr>
          <p:cNvCxnSpPr>
            <a:cxnSpLocks/>
          </p:cNvCxnSpPr>
          <p:nvPr/>
        </p:nvCxnSpPr>
        <p:spPr>
          <a:xfrm flipV="1">
            <a:off x="2370088" y="5506520"/>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113" name="Arrow: Right 112">
            <a:extLst>
              <a:ext uri="{FF2B5EF4-FFF2-40B4-BE49-F238E27FC236}">
                <a16:creationId xmlns:a16="http://schemas.microsoft.com/office/drawing/2014/main" id="{E2CBAFE2-0E29-4FB1-AEC3-29293C2221B3}"/>
              </a:ext>
            </a:extLst>
          </p:cNvPr>
          <p:cNvSpPr/>
          <p:nvPr/>
        </p:nvSpPr>
        <p:spPr>
          <a:xfrm>
            <a:off x="3059020" y="5338265"/>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Arrow: Right 113">
            <a:extLst>
              <a:ext uri="{FF2B5EF4-FFF2-40B4-BE49-F238E27FC236}">
                <a16:creationId xmlns:a16="http://schemas.microsoft.com/office/drawing/2014/main" id="{291D8182-7B68-4941-8411-15C69FD781A2}"/>
              </a:ext>
            </a:extLst>
          </p:cNvPr>
          <p:cNvSpPr/>
          <p:nvPr/>
        </p:nvSpPr>
        <p:spPr>
          <a:xfrm>
            <a:off x="4594456" y="533696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Arrow: Right 114">
            <a:extLst>
              <a:ext uri="{FF2B5EF4-FFF2-40B4-BE49-F238E27FC236}">
                <a16:creationId xmlns:a16="http://schemas.microsoft.com/office/drawing/2014/main" id="{5F02E2CC-5F5F-441F-AB21-64AC45269111}"/>
              </a:ext>
            </a:extLst>
          </p:cNvPr>
          <p:cNvSpPr/>
          <p:nvPr/>
        </p:nvSpPr>
        <p:spPr>
          <a:xfrm>
            <a:off x="4926065" y="533696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Arrow: Right 115">
            <a:extLst>
              <a:ext uri="{FF2B5EF4-FFF2-40B4-BE49-F238E27FC236}">
                <a16:creationId xmlns:a16="http://schemas.microsoft.com/office/drawing/2014/main" id="{D697885B-9302-4F28-AF6B-CB5DE71FA41E}"/>
              </a:ext>
            </a:extLst>
          </p:cNvPr>
          <p:cNvSpPr/>
          <p:nvPr/>
        </p:nvSpPr>
        <p:spPr>
          <a:xfrm>
            <a:off x="5257674" y="5336963"/>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Arrow: Right 116">
            <a:extLst>
              <a:ext uri="{FF2B5EF4-FFF2-40B4-BE49-F238E27FC236}">
                <a16:creationId xmlns:a16="http://schemas.microsoft.com/office/drawing/2014/main" id="{01A7B029-E9F7-4E50-A2A8-44271CB916DE}"/>
              </a:ext>
            </a:extLst>
          </p:cNvPr>
          <p:cNvSpPr/>
          <p:nvPr/>
        </p:nvSpPr>
        <p:spPr>
          <a:xfrm rot="10800000">
            <a:off x="4445834" y="5558496"/>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Arrow: Right 117">
            <a:extLst>
              <a:ext uri="{FF2B5EF4-FFF2-40B4-BE49-F238E27FC236}">
                <a16:creationId xmlns:a16="http://schemas.microsoft.com/office/drawing/2014/main" id="{F73767A6-5958-478D-A045-D225AB0E3767}"/>
              </a:ext>
            </a:extLst>
          </p:cNvPr>
          <p:cNvSpPr/>
          <p:nvPr/>
        </p:nvSpPr>
        <p:spPr>
          <a:xfrm rot="10800000">
            <a:off x="4790475" y="5557499"/>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Arrow: Right 118">
            <a:extLst>
              <a:ext uri="{FF2B5EF4-FFF2-40B4-BE49-F238E27FC236}">
                <a16:creationId xmlns:a16="http://schemas.microsoft.com/office/drawing/2014/main" id="{7FE2106B-437C-4C39-9F11-402476537680}"/>
              </a:ext>
            </a:extLst>
          </p:cNvPr>
          <p:cNvSpPr/>
          <p:nvPr/>
        </p:nvSpPr>
        <p:spPr>
          <a:xfrm rot="10800000">
            <a:off x="5135116" y="5556032"/>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24D16908-6237-4733-A3A6-C572E9A81247}"/>
                  </a:ext>
                </a:extLst>
              </p:cNvPr>
              <p:cNvSpPr txBox="1"/>
              <p:nvPr/>
            </p:nvSpPr>
            <p:spPr>
              <a:xfrm>
                <a:off x="4541387" y="1626889"/>
                <a:ext cx="826380"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𝑏</m:t>
                        </m:r>
                      </m:sub>
                    </m:sSub>
                  </m:oMath>
                </a14:m>
                <a:r>
                  <a:rPr lang="en-US" altLang="zh-CN" dirty="0"/>
                  <a:t> </a:t>
                </a:r>
                <a:endParaRPr lang="zh-CN" altLang="en-US" dirty="0"/>
              </a:p>
            </p:txBody>
          </p:sp>
        </mc:Choice>
        <mc:Fallback>
          <p:sp>
            <p:nvSpPr>
              <p:cNvPr id="124" name="TextBox 123">
                <a:extLst>
                  <a:ext uri="{FF2B5EF4-FFF2-40B4-BE49-F238E27FC236}">
                    <a16:creationId xmlns:a16="http://schemas.microsoft.com/office/drawing/2014/main" id="{24D16908-6237-4733-A3A6-C572E9A81247}"/>
                  </a:ext>
                </a:extLst>
              </p:cNvPr>
              <p:cNvSpPr txBox="1">
                <a:spLocks noRot="1" noChangeAspect="1" noMove="1" noResize="1" noEditPoints="1" noAdjustHandles="1" noChangeArrowheads="1" noChangeShapeType="1" noTextEdit="1"/>
              </p:cNvSpPr>
              <p:nvPr/>
            </p:nvSpPr>
            <p:spPr>
              <a:xfrm>
                <a:off x="4541387" y="1626889"/>
                <a:ext cx="826380"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DB9AA9CD-EBC6-431C-8B76-AA76D771945B}"/>
                  </a:ext>
                </a:extLst>
              </p:cNvPr>
              <p:cNvSpPr txBox="1"/>
              <p:nvPr/>
            </p:nvSpPr>
            <p:spPr>
              <a:xfrm>
                <a:off x="2463424" y="2499270"/>
                <a:ext cx="811184"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𝑐</m:t>
                        </m:r>
                      </m:sub>
                    </m:sSub>
                  </m:oMath>
                </a14:m>
                <a:r>
                  <a:rPr lang="en-US" altLang="zh-CN" dirty="0"/>
                  <a:t> </a:t>
                </a:r>
                <a:endParaRPr lang="zh-CN" altLang="en-US" dirty="0"/>
              </a:p>
            </p:txBody>
          </p:sp>
        </mc:Choice>
        <mc:Fallback>
          <p:sp>
            <p:nvSpPr>
              <p:cNvPr id="125" name="TextBox 124">
                <a:extLst>
                  <a:ext uri="{FF2B5EF4-FFF2-40B4-BE49-F238E27FC236}">
                    <a16:creationId xmlns:a16="http://schemas.microsoft.com/office/drawing/2014/main" id="{DB9AA9CD-EBC6-431C-8B76-AA76D771945B}"/>
                  </a:ext>
                </a:extLst>
              </p:cNvPr>
              <p:cNvSpPr txBox="1">
                <a:spLocks noRot="1" noChangeAspect="1" noMove="1" noResize="1" noEditPoints="1" noAdjustHandles="1" noChangeArrowheads="1" noChangeShapeType="1" noTextEdit="1"/>
              </p:cNvSpPr>
              <p:nvPr/>
            </p:nvSpPr>
            <p:spPr>
              <a:xfrm>
                <a:off x="2463424" y="2499270"/>
                <a:ext cx="811184"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6" name="TextBox 125">
                <a:extLst>
                  <a:ext uri="{FF2B5EF4-FFF2-40B4-BE49-F238E27FC236}">
                    <a16:creationId xmlns:a16="http://schemas.microsoft.com/office/drawing/2014/main" id="{D7C06A11-82B2-45D1-BCC5-D3D661E09B27}"/>
                  </a:ext>
                </a:extLst>
              </p:cNvPr>
              <p:cNvSpPr txBox="1"/>
              <p:nvPr/>
            </p:nvSpPr>
            <p:spPr>
              <a:xfrm>
                <a:off x="4024131" y="2484449"/>
                <a:ext cx="833626"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𝑇𝑃𝑀</m:t>
                        </m:r>
                      </m:e>
                      <m:sub>
                        <m:r>
                          <a:rPr lang="en-US" altLang="zh-CN" b="0" i="1" smtClean="0">
                            <a:latin typeface="Cambria Math" panose="02040503050406030204" pitchFamily="18" charset="0"/>
                          </a:rPr>
                          <m:t>𝑑</m:t>
                        </m:r>
                      </m:sub>
                    </m:sSub>
                  </m:oMath>
                </a14:m>
                <a:r>
                  <a:rPr lang="en-US" altLang="zh-CN" dirty="0"/>
                  <a:t> </a:t>
                </a:r>
                <a:endParaRPr lang="zh-CN" altLang="en-US" dirty="0"/>
              </a:p>
            </p:txBody>
          </p:sp>
        </mc:Choice>
        <mc:Fallback>
          <p:sp>
            <p:nvSpPr>
              <p:cNvPr id="126" name="TextBox 125">
                <a:extLst>
                  <a:ext uri="{FF2B5EF4-FFF2-40B4-BE49-F238E27FC236}">
                    <a16:creationId xmlns:a16="http://schemas.microsoft.com/office/drawing/2014/main" id="{D7C06A11-82B2-45D1-BCC5-D3D661E09B27}"/>
                  </a:ext>
                </a:extLst>
              </p:cNvPr>
              <p:cNvSpPr txBox="1">
                <a:spLocks noRot="1" noChangeAspect="1" noMove="1" noResize="1" noEditPoints="1" noAdjustHandles="1" noChangeArrowheads="1" noChangeShapeType="1" noTextEdit="1"/>
              </p:cNvSpPr>
              <p:nvPr/>
            </p:nvSpPr>
            <p:spPr>
              <a:xfrm>
                <a:off x="4024131" y="2484449"/>
                <a:ext cx="83362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7" name="TextBox 126">
                <a:extLst>
                  <a:ext uri="{FF2B5EF4-FFF2-40B4-BE49-F238E27FC236}">
                    <a16:creationId xmlns:a16="http://schemas.microsoft.com/office/drawing/2014/main" id="{D7D302CB-4677-431F-B509-0FF3F7A6FF76}"/>
                  </a:ext>
                </a:extLst>
              </p:cNvPr>
              <p:cNvSpPr txBox="1"/>
              <p:nvPr/>
            </p:nvSpPr>
            <p:spPr>
              <a:xfrm>
                <a:off x="6860786" y="5116403"/>
                <a:ext cx="4152354" cy="5653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𝐶𝑁𝐵</m:t>
                      </m:r>
                      <m:r>
                        <a:rPr lang="en-US" altLang="zh-CN" b="0" i="1" smtClean="0">
                          <a:latin typeface="Cambria Math" panose="02040503050406030204" pitchFamily="18" charset="0"/>
                        </a:rPr>
                        <m:t>_</m:t>
                      </m:r>
                      <m:r>
                        <a:rPr lang="en-US" altLang="zh-CN" b="0" i="1" smtClean="0">
                          <a:latin typeface="Cambria Math" panose="02040503050406030204" pitchFamily="18" charset="0"/>
                        </a:rPr>
                        <m:t>𝑑𝑜𝑤𝑛𝑠𝑡𝑟𝑒𝑎𝑚</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𝑑</m:t>
                              </m:r>
                            </m:sub>
                          </m:sSub>
                        </m:num>
                        <m:den>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i="1">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𝑑</m:t>
                              </m:r>
                            </m:sub>
                          </m:sSub>
                        </m:den>
                      </m:f>
                    </m:oMath>
                  </m:oMathPara>
                </a14:m>
                <a:endParaRPr lang="zh-CN" altLang="en-US" dirty="0"/>
              </a:p>
            </p:txBody>
          </p:sp>
        </mc:Choice>
        <mc:Fallback>
          <p:sp>
            <p:nvSpPr>
              <p:cNvPr id="127" name="TextBox 126">
                <a:extLst>
                  <a:ext uri="{FF2B5EF4-FFF2-40B4-BE49-F238E27FC236}">
                    <a16:creationId xmlns:a16="http://schemas.microsoft.com/office/drawing/2014/main" id="{D7D302CB-4677-431F-B509-0FF3F7A6FF76}"/>
                  </a:ext>
                </a:extLst>
              </p:cNvPr>
              <p:cNvSpPr txBox="1">
                <a:spLocks noRot="1" noChangeAspect="1" noMove="1" noResize="1" noEditPoints="1" noAdjustHandles="1" noChangeArrowheads="1" noChangeShapeType="1" noTextEdit="1"/>
              </p:cNvSpPr>
              <p:nvPr/>
            </p:nvSpPr>
            <p:spPr>
              <a:xfrm>
                <a:off x="6860786" y="5116403"/>
                <a:ext cx="4152354" cy="56534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5D8E1096-F51D-4CCD-8CFB-B73D6980BBD0}"/>
                  </a:ext>
                </a:extLst>
              </p:cNvPr>
              <p:cNvSpPr txBox="1"/>
              <p:nvPr/>
            </p:nvSpPr>
            <p:spPr>
              <a:xfrm>
                <a:off x="2869016" y="4886114"/>
                <a:ext cx="515782"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𝑎</m:t>
                        </m:r>
                      </m:sub>
                    </m:sSub>
                  </m:oMath>
                </a14:m>
                <a:r>
                  <a:rPr lang="en-US" altLang="zh-CN" dirty="0"/>
                  <a:t> </a:t>
                </a:r>
                <a:endParaRPr lang="zh-CN" altLang="en-US" dirty="0"/>
              </a:p>
            </p:txBody>
          </p:sp>
        </mc:Choice>
        <mc:Fallback>
          <p:sp>
            <p:nvSpPr>
              <p:cNvPr id="128" name="TextBox 127">
                <a:extLst>
                  <a:ext uri="{FF2B5EF4-FFF2-40B4-BE49-F238E27FC236}">
                    <a16:creationId xmlns:a16="http://schemas.microsoft.com/office/drawing/2014/main" id="{5D8E1096-F51D-4CCD-8CFB-B73D6980BBD0}"/>
                  </a:ext>
                </a:extLst>
              </p:cNvPr>
              <p:cNvSpPr txBox="1">
                <a:spLocks noRot="1" noChangeAspect="1" noMove="1" noResize="1" noEditPoints="1" noAdjustHandles="1" noChangeArrowheads="1" noChangeShapeType="1" noTextEdit="1"/>
              </p:cNvSpPr>
              <p:nvPr/>
            </p:nvSpPr>
            <p:spPr>
              <a:xfrm>
                <a:off x="2869016" y="4886114"/>
                <a:ext cx="51578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9" name="TextBox 128">
                <a:extLst>
                  <a:ext uri="{FF2B5EF4-FFF2-40B4-BE49-F238E27FC236}">
                    <a16:creationId xmlns:a16="http://schemas.microsoft.com/office/drawing/2014/main" id="{03055D40-F96E-4174-95AC-963A96134C99}"/>
                  </a:ext>
                </a:extLst>
              </p:cNvPr>
              <p:cNvSpPr txBox="1"/>
              <p:nvPr/>
            </p:nvSpPr>
            <p:spPr>
              <a:xfrm>
                <a:off x="4814024" y="4889539"/>
                <a:ext cx="511358"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𝑏</m:t>
                        </m:r>
                      </m:sub>
                    </m:sSub>
                  </m:oMath>
                </a14:m>
                <a:r>
                  <a:rPr lang="en-US" altLang="zh-CN" dirty="0"/>
                  <a:t> </a:t>
                </a:r>
                <a:endParaRPr lang="zh-CN" altLang="en-US" dirty="0"/>
              </a:p>
            </p:txBody>
          </p:sp>
        </mc:Choice>
        <mc:Fallback>
          <p:sp>
            <p:nvSpPr>
              <p:cNvPr id="129" name="TextBox 128">
                <a:extLst>
                  <a:ext uri="{FF2B5EF4-FFF2-40B4-BE49-F238E27FC236}">
                    <a16:creationId xmlns:a16="http://schemas.microsoft.com/office/drawing/2014/main" id="{03055D40-F96E-4174-95AC-963A96134C99}"/>
                  </a:ext>
                </a:extLst>
              </p:cNvPr>
              <p:cNvSpPr txBox="1">
                <a:spLocks noRot="1" noChangeAspect="1" noMove="1" noResize="1" noEditPoints="1" noAdjustHandles="1" noChangeArrowheads="1" noChangeShapeType="1" noTextEdit="1"/>
              </p:cNvSpPr>
              <p:nvPr/>
            </p:nvSpPr>
            <p:spPr>
              <a:xfrm>
                <a:off x="4814024" y="4889539"/>
                <a:ext cx="511358"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0" name="TextBox 129">
                <a:extLst>
                  <a:ext uri="{FF2B5EF4-FFF2-40B4-BE49-F238E27FC236}">
                    <a16:creationId xmlns:a16="http://schemas.microsoft.com/office/drawing/2014/main" id="{24B26E67-04B0-44F8-99A0-49BD642A8CAB}"/>
                  </a:ext>
                </a:extLst>
              </p:cNvPr>
              <p:cNvSpPr txBox="1"/>
              <p:nvPr/>
            </p:nvSpPr>
            <p:spPr>
              <a:xfrm>
                <a:off x="2709048" y="5768742"/>
                <a:ext cx="496161"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oMath>
                </a14:m>
                <a:r>
                  <a:rPr lang="en-US" altLang="zh-CN" dirty="0"/>
                  <a:t> </a:t>
                </a:r>
                <a:endParaRPr lang="zh-CN" altLang="en-US" dirty="0"/>
              </a:p>
            </p:txBody>
          </p:sp>
        </mc:Choice>
        <mc:Fallback>
          <p:sp>
            <p:nvSpPr>
              <p:cNvPr id="130" name="TextBox 129">
                <a:extLst>
                  <a:ext uri="{FF2B5EF4-FFF2-40B4-BE49-F238E27FC236}">
                    <a16:creationId xmlns:a16="http://schemas.microsoft.com/office/drawing/2014/main" id="{24B26E67-04B0-44F8-99A0-49BD642A8CAB}"/>
                  </a:ext>
                </a:extLst>
              </p:cNvPr>
              <p:cNvSpPr txBox="1">
                <a:spLocks noRot="1" noChangeAspect="1" noMove="1" noResize="1" noEditPoints="1" noAdjustHandles="1" noChangeArrowheads="1" noChangeShapeType="1" noTextEdit="1"/>
              </p:cNvSpPr>
              <p:nvPr/>
            </p:nvSpPr>
            <p:spPr>
              <a:xfrm>
                <a:off x="2709048" y="5768742"/>
                <a:ext cx="496161"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1" name="TextBox 130">
                <a:extLst>
                  <a:ext uri="{FF2B5EF4-FFF2-40B4-BE49-F238E27FC236}">
                    <a16:creationId xmlns:a16="http://schemas.microsoft.com/office/drawing/2014/main" id="{774997CB-187D-45E8-90A7-16DA77298186}"/>
                  </a:ext>
                </a:extLst>
              </p:cNvPr>
              <p:cNvSpPr txBox="1"/>
              <p:nvPr/>
            </p:nvSpPr>
            <p:spPr>
              <a:xfrm>
                <a:off x="4608066" y="5768742"/>
                <a:ext cx="518604"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𝑑</m:t>
                        </m:r>
                      </m:sub>
                    </m:sSub>
                  </m:oMath>
                </a14:m>
                <a:r>
                  <a:rPr lang="en-US" altLang="zh-CN" dirty="0"/>
                  <a:t> </a:t>
                </a:r>
                <a:endParaRPr lang="zh-CN" altLang="en-US" dirty="0"/>
              </a:p>
            </p:txBody>
          </p:sp>
        </mc:Choice>
        <mc:Fallback>
          <p:sp>
            <p:nvSpPr>
              <p:cNvPr id="131" name="TextBox 130">
                <a:extLst>
                  <a:ext uri="{FF2B5EF4-FFF2-40B4-BE49-F238E27FC236}">
                    <a16:creationId xmlns:a16="http://schemas.microsoft.com/office/drawing/2014/main" id="{774997CB-187D-45E8-90A7-16DA77298186}"/>
                  </a:ext>
                </a:extLst>
              </p:cNvPr>
              <p:cNvSpPr txBox="1">
                <a:spLocks noRot="1" noChangeAspect="1" noMove="1" noResize="1" noEditPoints="1" noAdjustHandles="1" noChangeArrowheads="1" noChangeShapeType="1" noTextEdit="1"/>
              </p:cNvSpPr>
              <p:nvPr/>
            </p:nvSpPr>
            <p:spPr>
              <a:xfrm>
                <a:off x="4608066" y="5768742"/>
                <a:ext cx="518604"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9902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59EEC8-3DC4-480F-A29A-0BE872A63238}"/>
              </a:ext>
            </a:extLst>
          </p:cNvPr>
          <p:cNvSpPr txBox="1">
            <a:spLocks/>
          </p:cNvSpPr>
          <p:nvPr/>
        </p:nvSpPr>
        <p:spPr>
          <a:xfrm>
            <a:off x="1384301" y="3092974"/>
            <a:ext cx="10465328" cy="42603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zh-CN" sz="4800" b="1" dirty="0">
                <a:latin typeface="Helvetica" pitchFamily="2" charset="0"/>
                <a:ea typeface="+mn-ea"/>
                <a:cs typeface="+mn-cs"/>
              </a:rPr>
              <a:t>M_ij</a:t>
            </a:r>
            <a:r>
              <a:rPr lang="pt-BR" altLang="zh-CN" sz="3600" dirty="0">
                <a:latin typeface="Helvetica" pitchFamily="2" charset="0"/>
                <a:ea typeface="+mn-ea"/>
                <a:cs typeface="+mn-cs"/>
              </a:rPr>
              <a:t> ~ Active_ij + txType_i + eid_i + A_ij</a:t>
            </a:r>
          </a:p>
          <a:p>
            <a:r>
              <a:rPr lang="pt-BR" altLang="zh-CN" sz="3600" b="1" dirty="0">
                <a:latin typeface="Helvetica" pitchFamily="2" charset="0"/>
                <a:ea typeface="+mn-ea"/>
                <a:cs typeface="+mn-cs"/>
              </a:rPr>
              <a:t>              </a:t>
            </a:r>
          </a:p>
          <a:p>
            <a:r>
              <a:rPr lang="pt-BR" altLang="zh-CN" sz="3600" b="1" dirty="0">
                <a:latin typeface="Helvetica" pitchFamily="2" charset="0"/>
                <a:ea typeface="+mn-ea"/>
                <a:cs typeface="+mn-cs"/>
              </a:rPr>
              <a:t>              + ContextSumBias_dowstream_ij 	</a:t>
            </a:r>
          </a:p>
          <a:p>
            <a:r>
              <a:rPr lang="pt-BR" altLang="zh-CN" sz="3600" b="1" dirty="0">
                <a:latin typeface="Helvetica" pitchFamily="2" charset="0"/>
                <a:ea typeface="+mn-ea"/>
                <a:cs typeface="+mn-cs"/>
              </a:rPr>
              <a:t>		+ ContextSumBias_plus_ij</a:t>
            </a:r>
          </a:p>
          <a:p>
            <a:r>
              <a:rPr lang="pt-BR" altLang="zh-CN" sz="3600" b="1" dirty="0">
                <a:latin typeface="Helvetica" pitchFamily="2" charset="0"/>
                <a:ea typeface="+mn-ea"/>
                <a:cs typeface="+mn-cs"/>
              </a:rPr>
              <a:t>		+ ContextNumBias_downstream_ij 	</a:t>
            </a:r>
          </a:p>
          <a:p>
            <a:r>
              <a:rPr lang="pt-BR" altLang="zh-CN" sz="3600" b="1" dirty="0">
                <a:latin typeface="Helvetica" pitchFamily="2" charset="0"/>
                <a:ea typeface="+mn-ea"/>
                <a:cs typeface="+mn-cs"/>
              </a:rPr>
              <a:t>		+ ContextNumBias_plus_ij</a:t>
            </a:r>
          </a:p>
          <a:p>
            <a:endParaRPr lang="zh-CN" altLang="en-US" sz="3600" b="1" dirty="0">
              <a:latin typeface="Helvetica" pitchFamily="2" charset="0"/>
              <a:ea typeface="+mn-ea"/>
              <a:cs typeface="+mn-cs"/>
            </a:endParaRPr>
          </a:p>
        </p:txBody>
      </p:sp>
      <p:sp>
        <p:nvSpPr>
          <p:cNvPr id="5" name="Title 1">
            <a:extLst>
              <a:ext uri="{FF2B5EF4-FFF2-40B4-BE49-F238E27FC236}">
                <a16:creationId xmlns:a16="http://schemas.microsoft.com/office/drawing/2014/main" id="{8D433E80-FFB6-43D3-8BC3-320B609A4F2D}"/>
              </a:ext>
            </a:extLst>
          </p:cNvPr>
          <p:cNvSpPr txBox="1">
            <a:spLocks/>
          </p:cNvSpPr>
          <p:nvPr/>
        </p:nvSpPr>
        <p:spPr>
          <a:xfrm>
            <a:off x="454025" y="2140713"/>
            <a:ext cx="11915775" cy="15813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dirty="0">
              <a:latin typeface="Helvetica" pitchFamily="2" charset="0"/>
            </a:endParaRPr>
          </a:p>
        </p:txBody>
      </p:sp>
      <p:sp>
        <p:nvSpPr>
          <p:cNvPr id="2" name="TextBox 1">
            <a:extLst>
              <a:ext uri="{FF2B5EF4-FFF2-40B4-BE49-F238E27FC236}">
                <a16:creationId xmlns:a16="http://schemas.microsoft.com/office/drawing/2014/main" id="{8E0F3864-26BB-480F-BE79-989802E127F5}"/>
              </a:ext>
            </a:extLst>
          </p:cNvPr>
          <p:cNvSpPr txBox="1"/>
          <p:nvPr/>
        </p:nvSpPr>
        <p:spPr>
          <a:xfrm>
            <a:off x="965200" y="1800323"/>
            <a:ext cx="6237605" cy="646331"/>
          </a:xfrm>
          <a:prstGeom prst="rect">
            <a:avLst/>
          </a:prstGeom>
          <a:noFill/>
        </p:spPr>
        <p:txBody>
          <a:bodyPr wrap="none" rtlCol="0">
            <a:spAutoFit/>
          </a:bodyPr>
          <a:lstStyle/>
          <a:p>
            <a:r>
              <a:rPr lang="en-US" altLang="zh-CN" sz="3600" dirty="0">
                <a:latin typeface="Helvetica" pitchFamily="2" charset="0"/>
              </a:rPr>
              <a:t>For each enhancer </a:t>
            </a:r>
            <a:r>
              <a:rPr lang="en-US" altLang="zh-CN" sz="3600" dirty="0" err="1">
                <a:latin typeface="Helvetica" pitchFamily="2" charset="0"/>
              </a:rPr>
              <a:t>i</a:t>
            </a:r>
            <a:r>
              <a:rPr lang="en-US" altLang="zh-CN" sz="3600" dirty="0">
                <a:latin typeface="Helvetica" pitchFamily="2" charset="0"/>
              </a:rPr>
              <a:t> and cell j</a:t>
            </a:r>
            <a:endParaRPr lang="zh-CN" altLang="en-US" sz="3600" dirty="0">
              <a:latin typeface="Helvetica" pitchFamily="2" charset="0"/>
            </a:endParaRPr>
          </a:p>
        </p:txBody>
      </p:sp>
      <p:cxnSp>
        <p:nvCxnSpPr>
          <p:cNvPr id="10" name="Connector: Curved 9">
            <a:extLst>
              <a:ext uri="{FF2B5EF4-FFF2-40B4-BE49-F238E27FC236}">
                <a16:creationId xmlns:a16="http://schemas.microsoft.com/office/drawing/2014/main" id="{7014BCC4-525F-492B-BD5C-3EE04F9974B9}"/>
              </a:ext>
            </a:extLst>
          </p:cNvPr>
          <p:cNvCxnSpPr/>
          <p:nvPr/>
        </p:nvCxnSpPr>
        <p:spPr>
          <a:xfrm flipV="1">
            <a:off x="8115300" y="2446666"/>
            <a:ext cx="1460500" cy="51243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6996E3-41F7-4551-B9E5-DEA123418C1D}"/>
              </a:ext>
            </a:extLst>
          </p:cNvPr>
          <p:cNvSpPr txBox="1"/>
          <p:nvPr/>
        </p:nvSpPr>
        <p:spPr>
          <a:xfrm>
            <a:off x="9690100" y="2123489"/>
            <a:ext cx="1962397" cy="830997"/>
          </a:xfrm>
          <a:prstGeom prst="rect">
            <a:avLst/>
          </a:prstGeom>
          <a:noFill/>
        </p:spPr>
        <p:txBody>
          <a:bodyPr wrap="none" rtlCol="0">
            <a:spAutoFit/>
          </a:bodyPr>
          <a:lstStyle/>
          <a:p>
            <a:r>
              <a:rPr lang="en-US" altLang="zh-CN" sz="2400" dirty="0">
                <a:latin typeface="Helvetica" pitchFamily="2" charset="0"/>
              </a:rPr>
              <a:t>Regress out</a:t>
            </a:r>
          </a:p>
          <a:p>
            <a:r>
              <a:rPr lang="en-US" altLang="zh-CN" sz="2400" dirty="0">
                <a:latin typeface="Helvetica" pitchFamily="2" charset="0"/>
              </a:rPr>
              <a:t>Other factors</a:t>
            </a:r>
            <a:endParaRPr lang="zh-CN" altLang="en-US" sz="2400" dirty="0">
              <a:latin typeface="Helvetica" pitchFamily="2" charset="0"/>
            </a:endParaRPr>
          </a:p>
        </p:txBody>
      </p:sp>
      <p:sp>
        <p:nvSpPr>
          <p:cNvPr id="7" name="Title 1">
            <a:extLst>
              <a:ext uri="{FF2B5EF4-FFF2-40B4-BE49-F238E27FC236}">
                <a16:creationId xmlns:a16="http://schemas.microsoft.com/office/drawing/2014/main" id="{45A6ABED-BF4C-4EB3-A2D0-AB585A4823E9}"/>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Regression model</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FEF1AB3-1952-4D9D-81EB-964EC1E87B94}"/>
                  </a:ext>
                </a:extLst>
              </p:cNvPr>
              <p:cNvSpPr txBox="1"/>
              <p:nvPr/>
            </p:nvSpPr>
            <p:spPr>
              <a:xfrm>
                <a:off x="838200" y="2637305"/>
                <a:ext cx="4974246" cy="2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𝑃𝑙𝑢𝑠𝐶𝑜𝑢𝑛𝑡𝑠</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𝑀𝑖𝑛𝑢𝑠𝐶𝑜𝑢𝑛𝑡𝑠</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oMath>
                  </m:oMathPara>
                </a14:m>
                <a:endParaRPr lang="zh-CN" altLang="en-US" dirty="0"/>
              </a:p>
            </p:txBody>
          </p:sp>
        </mc:Choice>
        <mc:Fallback>
          <p:sp>
            <p:nvSpPr>
              <p:cNvPr id="8" name="TextBox 7">
                <a:extLst>
                  <a:ext uri="{FF2B5EF4-FFF2-40B4-BE49-F238E27FC236}">
                    <a16:creationId xmlns:a16="http://schemas.microsoft.com/office/drawing/2014/main" id="{7FEF1AB3-1952-4D9D-81EB-964EC1E87B94}"/>
                  </a:ext>
                </a:extLst>
              </p:cNvPr>
              <p:cNvSpPr txBox="1">
                <a:spLocks noRot="1" noChangeAspect="1" noMove="1" noResize="1" noEditPoints="1" noAdjustHandles="1" noChangeArrowheads="1" noChangeShapeType="1" noTextEdit="1"/>
              </p:cNvSpPr>
              <p:nvPr/>
            </p:nvSpPr>
            <p:spPr>
              <a:xfrm>
                <a:off x="838200" y="2637305"/>
                <a:ext cx="4974246" cy="299313"/>
              </a:xfrm>
              <a:prstGeom prst="rect">
                <a:avLst/>
              </a:prstGeom>
              <a:blipFill>
                <a:blip r:embed="rId3"/>
                <a:stretch>
                  <a:fillRect l="-1104" t="-2041" r="-1104" b="-265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9A71589-5467-44CC-B2A8-F26A8D7AB579}"/>
                  </a:ext>
                </a:extLst>
              </p:cNvPr>
              <p:cNvSpPr txBox="1"/>
              <p:nvPr/>
            </p:nvSpPr>
            <p:spPr>
              <a:xfrm>
                <a:off x="7202805" y="3868504"/>
                <a:ext cx="4989251" cy="3190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𝑃𝑙𝑢𝑠𝐶𝑜𝑢𝑛𝑡𝑠</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e>
                          </m:d>
                        </m:e>
                      </m:func>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𝑀𝑖𝑛𝑢𝑠𝐶𝑜𝑢𝑛𝑡𝑠</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+1)</m:t>
                      </m:r>
                    </m:oMath>
                  </m:oMathPara>
                </a14:m>
                <a:endParaRPr lang="zh-CN" altLang="en-US" dirty="0"/>
              </a:p>
            </p:txBody>
          </p:sp>
        </mc:Choice>
        <mc:Fallback>
          <p:sp>
            <p:nvSpPr>
              <p:cNvPr id="11" name="TextBox 10">
                <a:extLst>
                  <a:ext uri="{FF2B5EF4-FFF2-40B4-BE49-F238E27FC236}">
                    <a16:creationId xmlns:a16="http://schemas.microsoft.com/office/drawing/2014/main" id="{F9A71589-5467-44CC-B2A8-F26A8D7AB579}"/>
                  </a:ext>
                </a:extLst>
              </p:cNvPr>
              <p:cNvSpPr txBox="1">
                <a:spLocks noRot="1" noChangeAspect="1" noMove="1" noResize="1" noEditPoints="1" noAdjustHandles="1" noChangeArrowheads="1" noChangeShapeType="1" noTextEdit="1"/>
              </p:cNvSpPr>
              <p:nvPr/>
            </p:nvSpPr>
            <p:spPr>
              <a:xfrm>
                <a:off x="7202805" y="3868504"/>
                <a:ext cx="4989251" cy="319062"/>
              </a:xfrm>
              <a:prstGeom prst="rect">
                <a:avLst/>
              </a:prstGeom>
              <a:blipFill>
                <a:blip r:embed="rId4"/>
                <a:stretch>
                  <a:fillRect l="-1100" r="-1222" b="-2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555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6CB9DF2-022A-4A88-9388-D7FD38818349}"/>
              </a:ext>
            </a:extLst>
          </p:cNvPr>
          <p:cNvPicPr>
            <a:picLocks noChangeAspect="1"/>
          </p:cNvPicPr>
          <p:nvPr/>
        </p:nvPicPr>
        <p:blipFill>
          <a:blip r:embed="rId3"/>
          <a:stretch>
            <a:fillRect/>
          </a:stretch>
        </p:blipFill>
        <p:spPr>
          <a:xfrm>
            <a:off x="276225" y="1087772"/>
            <a:ext cx="11284118" cy="5414627"/>
          </a:xfrm>
          <a:prstGeom prst="rect">
            <a:avLst/>
          </a:prstGeom>
        </p:spPr>
      </p:pic>
      <p:sp>
        <p:nvSpPr>
          <p:cNvPr id="4" name="Title 1">
            <a:extLst>
              <a:ext uri="{FF2B5EF4-FFF2-40B4-BE49-F238E27FC236}">
                <a16:creationId xmlns:a16="http://schemas.microsoft.com/office/drawing/2014/main" id="{E73218CB-99B6-4B0D-9BDC-9C8BE73862CD}"/>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Regression result</a:t>
            </a:r>
          </a:p>
        </p:txBody>
      </p:sp>
    </p:spTree>
    <p:extLst>
      <p:ext uri="{BB962C8B-B14F-4D97-AF65-F5344CB8AC3E}">
        <p14:creationId xmlns:p14="http://schemas.microsoft.com/office/powerpoint/2010/main" val="453336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CA3BF-178A-4632-AE35-8DB628DE87F2}"/>
              </a:ext>
            </a:extLst>
          </p:cNvPr>
          <p:cNvPicPr>
            <a:picLocks noChangeAspect="1"/>
          </p:cNvPicPr>
          <p:nvPr/>
        </p:nvPicPr>
        <p:blipFill>
          <a:blip r:embed="rId2"/>
          <a:stretch>
            <a:fillRect/>
          </a:stretch>
        </p:blipFill>
        <p:spPr>
          <a:xfrm>
            <a:off x="1233869" y="1285835"/>
            <a:ext cx="9724261" cy="5050864"/>
          </a:xfrm>
          <a:prstGeom prst="rect">
            <a:avLst/>
          </a:prstGeom>
        </p:spPr>
      </p:pic>
      <p:sp>
        <p:nvSpPr>
          <p:cNvPr id="4" name="Title 1">
            <a:extLst>
              <a:ext uri="{FF2B5EF4-FFF2-40B4-BE49-F238E27FC236}">
                <a16:creationId xmlns:a16="http://schemas.microsoft.com/office/drawing/2014/main" id="{A0477572-050D-4E1B-A8F7-FF931B094500}"/>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Regression result (Cumulative TPM)</a:t>
            </a:r>
          </a:p>
        </p:txBody>
      </p:sp>
    </p:spTree>
    <p:extLst>
      <p:ext uri="{BB962C8B-B14F-4D97-AF65-F5344CB8AC3E}">
        <p14:creationId xmlns:p14="http://schemas.microsoft.com/office/powerpoint/2010/main" val="3757095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477572-050D-4E1B-A8F7-FF931B094500}"/>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Regression result (Cumulative #of TCs)</a:t>
            </a:r>
          </a:p>
        </p:txBody>
      </p:sp>
      <p:pic>
        <p:nvPicPr>
          <p:cNvPr id="5" name="Picture 4">
            <a:extLst>
              <a:ext uri="{FF2B5EF4-FFF2-40B4-BE49-F238E27FC236}">
                <a16:creationId xmlns:a16="http://schemas.microsoft.com/office/drawing/2014/main" id="{4863CAFD-CD00-49BA-83EB-A60173E3CDD8}"/>
              </a:ext>
            </a:extLst>
          </p:cNvPr>
          <p:cNvPicPr>
            <a:picLocks noChangeAspect="1"/>
          </p:cNvPicPr>
          <p:nvPr/>
        </p:nvPicPr>
        <p:blipFill>
          <a:blip r:embed="rId2"/>
          <a:stretch>
            <a:fillRect/>
          </a:stretch>
        </p:blipFill>
        <p:spPr>
          <a:xfrm>
            <a:off x="1294728" y="1424209"/>
            <a:ext cx="9602544" cy="4987643"/>
          </a:xfrm>
          <a:prstGeom prst="rect">
            <a:avLst/>
          </a:prstGeom>
        </p:spPr>
      </p:pic>
    </p:spTree>
    <p:extLst>
      <p:ext uri="{BB962C8B-B14F-4D97-AF65-F5344CB8AC3E}">
        <p14:creationId xmlns:p14="http://schemas.microsoft.com/office/powerpoint/2010/main" val="2866674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rapezoid 86">
            <a:extLst>
              <a:ext uri="{FF2B5EF4-FFF2-40B4-BE49-F238E27FC236}">
                <a16:creationId xmlns:a16="http://schemas.microsoft.com/office/drawing/2014/main" id="{C9FB44F9-9B0C-4057-A63A-2D93C0510FA3}"/>
              </a:ext>
            </a:extLst>
          </p:cNvPr>
          <p:cNvSpPr/>
          <p:nvPr/>
        </p:nvSpPr>
        <p:spPr>
          <a:xfrm flipV="1">
            <a:off x="4335644" y="3251284"/>
            <a:ext cx="3301140" cy="853508"/>
          </a:xfrm>
          <a:prstGeom prst="trapezoid">
            <a:avLst>
              <a:gd name="adj" fmla="val 167995"/>
            </a:avLst>
          </a:prstGeom>
          <a:solidFill>
            <a:schemeClr val="bg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Arrow: Right 61">
            <a:extLst>
              <a:ext uri="{FF2B5EF4-FFF2-40B4-BE49-F238E27FC236}">
                <a16:creationId xmlns:a16="http://schemas.microsoft.com/office/drawing/2014/main" id="{734F48DA-A24E-42BA-A6D5-EDD797E6D81E}"/>
              </a:ext>
            </a:extLst>
          </p:cNvPr>
          <p:cNvSpPr/>
          <p:nvPr/>
        </p:nvSpPr>
        <p:spPr>
          <a:xfrm rot="10800000">
            <a:off x="4836941" y="4171341"/>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Group 62">
            <a:extLst>
              <a:ext uri="{FF2B5EF4-FFF2-40B4-BE49-F238E27FC236}">
                <a16:creationId xmlns:a16="http://schemas.microsoft.com/office/drawing/2014/main" id="{4F35E7C2-0A2A-44E0-846D-F6D04FA7939B}"/>
              </a:ext>
            </a:extLst>
          </p:cNvPr>
          <p:cNvGrpSpPr/>
          <p:nvPr/>
        </p:nvGrpSpPr>
        <p:grpSpPr>
          <a:xfrm>
            <a:off x="4335643" y="1732432"/>
            <a:ext cx="3301142" cy="1117002"/>
            <a:chOff x="1109663" y="3581400"/>
            <a:chExt cx="5372100" cy="1817749"/>
          </a:xfrm>
        </p:grpSpPr>
        <p:cxnSp>
          <p:nvCxnSpPr>
            <p:cNvPr id="64" name="Straight Arrow Connector 63">
              <a:extLst>
                <a:ext uri="{FF2B5EF4-FFF2-40B4-BE49-F238E27FC236}">
                  <a16:creationId xmlns:a16="http://schemas.microsoft.com/office/drawing/2014/main" id="{187D1233-A378-48EE-9306-8B67CBA94060}"/>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1658103-2E85-4328-9AF3-F874ADF31E94}"/>
                </a:ext>
              </a:extLst>
            </p:cNvPr>
            <p:cNvCxnSpPr>
              <a:cxnSpLocks/>
            </p:cNvCxnSpPr>
            <p:nvPr/>
          </p:nvCxnSpPr>
          <p:spPr>
            <a:xfrm>
              <a:off x="4729480" y="4262120"/>
              <a:ext cx="0" cy="36509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F502FBE-7C2A-46AB-BC0B-26F0215A317B}"/>
                </a:ext>
              </a:extLst>
            </p:cNvPr>
            <p:cNvCxnSpPr/>
            <p:nvPr/>
          </p:nvCxnSpPr>
          <p:spPr>
            <a:xfrm>
              <a:off x="4643120" y="3857625"/>
              <a:ext cx="0" cy="76959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A643D5C-E415-405A-A00D-3C3C785B06E6}"/>
                </a:ext>
              </a:extLst>
            </p:cNvPr>
            <p:cNvCxnSpPr>
              <a:cxnSpLocks/>
            </p:cNvCxnSpPr>
            <p:nvPr/>
          </p:nvCxnSpPr>
          <p:spPr>
            <a:xfrm>
              <a:off x="4521200" y="4130040"/>
              <a:ext cx="0" cy="49717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D0ACEE6-6D25-4B71-AE78-3437C9DF5D1D}"/>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E1DD01-9BF0-49C1-A361-0282074785C1}"/>
                </a:ext>
              </a:extLst>
            </p:cNvPr>
            <p:cNvCxnSpPr>
              <a:cxnSpLocks/>
            </p:cNvCxnSpPr>
            <p:nvPr/>
          </p:nvCxnSpPr>
          <p:spPr>
            <a:xfrm>
              <a:off x="4445000" y="4369422"/>
              <a:ext cx="0" cy="257797"/>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7B024F-E032-44BF-B0C3-B8022064842B}"/>
                </a:ext>
              </a:extLst>
            </p:cNvPr>
            <p:cNvCxnSpPr>
              <a:cxnSpLocks/>
            </p:cNvCxnSpPr>
            <p:nvPr/>
          </p:nvCxnSpPr>
          <p:spPr>
            <a:xfrm flipV="1">
              <a:off x="2880360" y="4627219"/>
              <a:ext cx="0" cy="362013"/>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9EBBC79-93DF-4989-8C8C-1FA047CEBC5E}"/>
                </a:ext>
              </a:extLst>
            </p:cNvPr>
            <p:cNvCxnSpPr>
              <a:cxnSpLocks/>
            </p:cNvCxnSpPr>
            <p:nvPr/>
          </p:nvCxnSpPr>
          <p:spPr>
            <a:xfrm flipV="1">
              <a:off x="2834640" y="4636060"/>
              <a:ext cx="0" cy="763089"/>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5F358F8-698F-4CCB-A2B6-CAAAE3E63822}"/>
                </a:ext>
              </a:extLst>
            </p:cNvPr>
            <p:cNvCxnSpPr>
              <a:cxnSpLocks/>
            </p:cNvCxnSpPr>
            <p:nvPr/>
          </p:nvCxnSpPr>
          <p:spPr>
            <a:xfrm flipV="1">
              <a:off x="2712720" y="4636060"/>
              <a:ext cx="0" cy="49297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7A54EFB-3E82-4849-80E3-EA53D8915947}"/>
                </a:ext>
              </a:extLst>
            </p:cNvPr>
            <p:cNvCxnSpPr>
              <a:cxnSpLocks/>
            </p:cNvCxnSpPr>
            <p:nvPr/>
          </p:nvCxnSpPr>
          <p:spPr>
            <a:xfrm flipV="1">
              <a:off x="2788920" y="4636062"/>
              <a:ext cx="0" cy="362011"/>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DA55693-3C92-4BCC-A72B-EFAB7156B442}"/>
                </a:ext>
              </a:extLst>
            </p:cNvPr>
            <p:cNvCxnSpPr>
              <a:cxnSpLocks/>
            </p:cNvCxnSpPr>
            <p:nvPr/>
          </p:nvCxnSpPr>
          <p:spPr>
            <a:xfrm flipV="1">
              <a:off x="2636520" y="4636060"/>
              <a:ext cx="0" cy="255618"/>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FF6593-8353-4A43-A206-B10E62833629}"/>
                </a:ext>
              </a:extLst>
            </p:cNvPr>
            <p:cNvCxnSpPr>
              <a:cxnSpLocks/>
            </p:cNvCxnSpPr>
            <p:nvPr/>
          </p:nvCxnSpPr>
          <p:spPr>
            <a:xfrm flipV="1">
              <a:off x="1767840" y="4626930"/>
              <a:ext cx="0" cy="92390"/>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8E5E1AC-4AEA-4455-A9F8-B007BBE43873}"/>
                </a:ext>
              </a:extLst>
            </p:cNvPr>
            <p:cNvCxnSpPr>
              <a:cxnSpLocks/>
            </p:cNvCxnSpPr>
            <p:nvPr/>
          </p:nvCxnSpPr>
          <p:spPr>
            <a:xfrm flipV="1">
              <a:off x="1894840" y="4624395"/>
              <a:ext cx="0" cy="349706"/>
            </a:xfrm>
            <a:prstGeom prst="line">
              <a:avLst/>
            </a:prstGeom>
            <a:ln w="19050">
              <a:solidFill>
                <a:srgbClr val="00BFC4"/>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9D25EBA6-AEE8-4641-885A-2DB289E787EC}"/>
              </a:ext>
            </a:extLst>
          </p:cNvPr>
          <p:cNvGrpSpPr/>
          <p:nvPr/>
        </p:nvGrpSpPr>
        <p:grpSpPr>
          <a:xfrm>
            <a:off x="4335643" y="2733949"/>
            <a:ext cx="3301142" cy="505992"/>
            <a:chOff x="1109663" y="3581400"/>
            <a:chExt cx="5372100" cy="1045819"/>
          </a:xfrm>
        </p:grpSpPr>
        <p:cxnSp>
          <p:nvCxnSpPr>
            <p:cNvPr id="78" name="Straight Arrow Connector 77">
              <a:extLst>
                <a:ext uri="{FF2B5EF4-FFF2-40B4-BE49-F238E27FC236}">
                  <a16:creationId xmlns:a16="http://schemas.microsoft.com/office/drawing/2014/main" id="{B83C52D2-AD6D-44C8-80CB-48F63D6320A1}"/>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B361F67-4694-4B08-842B-1AB5C9BE869B}"/>
                </a:ext>
              </a:extLst>
            </p:cNvPr>
            <p:cNvCxnSpPr>
              <a:cxnSpLocks/>
            </p:cNvCxnSpPr>
            <p:nvPr/>
          </p:nvCxnSpPr>
          <p:spPr>
            <a:xfrm>
              <a:off x="4597400" y="3581400"/>
              <a:ext cx="0" cy="1045819"/>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sp>
        <p:nvSpPr>
          <p:cNvPr id="80" name="TextBox 79">
            <a:extLst>
              <a:ext uri="{FF2B5EF4-FFF2-40B4-BE49-F238E27FC236}">
                <a16:creationId xmlns:a16="http://schemas.microsoft.com/office/drawing/2014/main" id="{B87034C5-64A8-4002-BDF1-20CD59F4F0F3}"/>
              </a:ext>
            </a:extLst>
          </p:cNvPr>
          <p:cNvSpPr txBox="1"/>
          <p:nvPr/>
        </p:nvSpPr>
        <p:spPr>
          <a:xfrm>
            <a:off x="3244047" y="2150733"/>
            <a:ext cx="63350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Bulk</a:t>
            </a:r>
            <a:endParaRPr lang="zh-CN" altLang="en-US" dirty="0">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1BCD627F-5177-48B7-BAF9-8A166053F21E}"/>
              </a:ext>
            </a:extLst>
          </p:cNvPr>
          <p:cNvSpPr txBox="1"/>
          <p:nvPr/>
        </p:nvSpPr>
        <p:spPr>
          <a:xfrm>
            <a:off x="3308167" y="2986945"/>
            <a:ext cx="50526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SC</a:t>
            </a:r>
            <a:endParaRPr lang="zh-CN" altLang="en-US" dirty="0">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A944378E-65BD-4AAE-8A80-74DCE233F279}"/>
              </a:ext>
            </a:extLst>
          </p:cNvPr>
          <p:cNvSpPr txBox="1"/>
          <p:nvPr/>
        </p:nvSpPr>
        <p:spPr>
          <a:xfrm>
            <a:off x="3070923" y="3910691"/>
            <a:ext cx="979755"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Context</a:t>
            </a:r>
          </a:p>
        </p:txBody>
      </p:sp>
      <p:grpSp>
        <p:nvGrpSpPr>
          <p:cNvPr id="83" name="Group 82">
            <a:extLst>
              <a:ext uri="{FF2B5EF4-FFF2-40B4-BE49-F238E27FC236}">
                <a16:creationId xmlns:a16="http://schemas.microsoft.com/office/drawing/2014/main" id="{75CE78DB-75C6-430F-9C2F-6C37C054CF06}"/>
              </a:ext>
            </a:extLst>
          </p:cNvPr>
          <p:cNvGrpSpPr/>
          <p:nvPr/>
        </p:nvGrpSpPr>
        <p:grpSpPr>
          <a:xfrm>
            <a:off x="5789992" y="3953214"/>
            <a:ext cx="384175" cy="173356"/>
            <a:chOff x="2117818" y="4268915"/>
            <a:chExt cx="4277476" cy="358304"/>
          </a:xfrm>
        </p:grpSpPr>
        <p:cxnSp>
          <p:nvCxnSpPr>
            <p:cNvPr id="84" name="Straight Arrow Connector 83">
              <a:extLst>
                <a:ext uri="{FF2B5EF4-FFF2-40B4-BE49-F238E27FC236}">
                  <a16:creationId xmlns:a16="http://schemas.microsoft.com/office/drawing/2014/main" id="{2DA12F20-D172-4949-B15C-A53F2ED4902D}"/>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9F9B3542-A428-40B8-8ADA-CA0A4C634B3A}"/>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a:extLst>
              <a:ext uri="{FF2B5EF4-FFF2-40B4-BE49-F238E27FC236}">
                <a16:creationId xmlns:a16="http://schemas.microsoft.com/office/drawing/2014/main" id="{71B8A5EB-8F3C-4A52-A253-5C5B40AD9654}"/>
              </a:ext>
            </a:extLst>
          </p:cNvPr>
          <p:cNvCxnSpPr>
            <a:cxnSpLocks/>
          </p:cNvCxnSpPr>
          <p:nvPr/>
        </p:nvCxnSpPr>
        <p:spPr>
          <a:xfrm flipV="1">
            <a:off x="4335643" y="4104792"/>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88" name="Arrow: Right 87">
            <a:extLst>
              <a:ext uri="{FF2B5EF4-FFF2-40B4-BE49-F238E27FC236}">
                <a16:creationId xmlns:a16="http://schemas.microsoft.com/office/drawing/2014/main" id="{357E661E-D4EF-449A-80C5-4F83345CF1B9}"/>
              </a:ext>
            </a:extLst>
          </p:cNvPr>
          <p:cNvSpPr/>
          <p:nvPr/>
        </p:nvSpPr>
        <p:spPr>
          <a:xfrm>
            <a:off x="5024575" y="3936537"/>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Arrow: Right 88">
            <a:extLst>
              <a:ext uri="{FF2B5EF4-FFF2-40B4-BE49-F238E27FC236}">
                <a16:creationId xmlns:a16="http://schemas.microsoft.com/office/drawing/2014/main" id="{F80F223B-1A26-4B1B-B75F-CDE44A0B0B5E}"/>
              </a:ext>
            </a:extLst>
          </p:cNvPr>
          <p:cNvSpPr/>
          <p:nvPr/>
        </p:nvSpPr>
        <p:spPr>
          <a:xfrm>
            <a:off x="6560011" y="3935235"/>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Arrow: Right 89">
            <a:extLst>
              <a:ext uri="{FF2B5EF4-FFF2-40B4-BE49-F238E27FC236}">
                <a16:creationId xmlns:a16="http://schemas.microsoft.com/office/drawing/2014/main" id="{6A3A7EF5-A66F-4576-810E-14F86B758EA5}"/>
              </a:ext>
            </a:extLst>
          </p:cNvPr>
          <p:cNvSpPr/>
          <p:nvPr/>
        </p:nvSpPr>
        <p:spPr>
          <a:xfrm>
            <a:off x="6891620" y="3935235"/>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Right 90">
            <a:extLst>
              <a:ext uri="{FF2B5EF4-FFF2-40B4-BE49-F238E27FC236}">
                <a16:creationId xmlns:a16="http://schemas.microsoft.com/office/drawing/2014/main" id="{23C55777-0E90-4777-9B45-7E37386B9CAC}"/>
              </a:ext>
            </a:extLst>
          </p:cNvPr>
          <p:cNvSpPr/>
          <p:nvPr/>
        </p:nvSpPr>
        <p:spPr>
          <a:xfrm>
            <a:off x="7223229" y="3935235"/>
            <a:ext cx="196019" cy="142267"/>
          </a:xfrm>
          <a:prstGeom prst="rightArrow">
            <a:avLst/>
          </a:prstGeom>
          <a:solidFill>
            <a:srgbClr val="F87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Right 91">
            <a:extLst>
              <a:ext uri="{FF2B5EF4-FFF2-40B4-BE49-F238E27FC236}">
                <a16:creationId xmlns:a16="http://schemas.microsoft.com/office/drawing/2014/main" id="{9981E752-F71C-4A27-99B3-0E7CC9880134}"/>
              </a:ext>
            </a:extLst>
          </p:cNvPr>
          <p:cNvSpPr/>
          <p:nvPr/>
        </p:nvSpPr>
        <p:spPr>
          <a:xfrm rot="10800000">
            <a:off x="6411389" y="4156768"/>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Arrow: Right 92">
            <a:extLst>
              <a:ext uri="{FF2B5EF4-FFF2-40B4-BE49-F238E27FC236}">
                <a16:creationId xmlns:a16="http://schemas.microsoft.com/office/drawing/2014/main" id="{B0B3BA16-D4AA-4E7C-9FB3-4559740B5CBE}"/>
              </a:ext>
            </a:extLst>
          </p:cNvPr>
          <p:cNvSpPr/>
          <p:nvPr/>
        </p:nvSpPr>
        <p:spPr>
          <a:xfrm rot="10800000">
            <a:off x="6756030" y="4155771"/>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Arrow: Right 93">
            <a:extLst>
              <a:ext uri="{FF2B5EF4-FFF2-40B4-BE49-F238E27FC236}">
                <a16:creationId xmlns:a16="http://schemas.microsoft.com/office/drawing/2014/main" id="{B928ED50-DF16-4BE4-A1D4-32D6B5B9C0C4}"/>
              </a:ext>
            </a:extLst>
          </p:cNvPr>
          <p:cNvSpPr/>
          <p:nvPr/>
        </p:nvSpPr>
        <p:spPr>
          <a:xfrm rot="10800000">
            <a:off x="7100671" y="4154304"/>
            <a:ext cx="191107" cy="130518"/>
          </a:xfrm>
          <a:prstGeom prst="rightArrow">
            <a:avLst/>
          </a:prstGeom>
          <a:solidFill>
            <a:srgbClr val="00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TextBox 97">
            <a:extLst>
              <a:ext uri="{FF2B5EF4-FFF2-40B4-BE49-F238E27FC236}">
                <a16:creationId xmlns:a16="http://schemas.microsoft.com/office/drawing/2014/main" id="{1E8377FB-BF51-4F89-A970-848057340754}"/>
              </a:ext>
            </a:extLst>
          </p:cNvPr>
          <p:cNvSpPr txBox="1"/>
          <p:nvPr/>
        </p:nvSpPr>
        <p:spPr>
          <a:xfrm>
            <a:off x="2679789" y="4987738"/>
            <a:ext cx="1762022" cy="646331"/>
          </a:xfrm>
          <a:prstGeom prst="rect">
            <a:avLst/>
          </a:prstGeom>
          <a:noFill/>
        </p:spPr>
        <p:txBody>
          <a:bodyPr wrap="none" rtlCol="0">
            <a:spAutoFit/>
          </a:bodyPr>
          <a:lstStyle/>
          <a:p>
            <a:pPr algn="ctr"/>
            <a:r>
              <a:rPr lang="en-US" altLang="zh-CN" dirty="0">
                <a:latin typeface="arial" panose="020B0604020202020204" pitchFamily="34" charset="0"/>
                <a:cs typeface="arial" panose="020B0604020202020204" pitchFamily="34" charset="0"/>
              </a:rPr>
              <a:t>Availability</a:t>
            </a:r>
          </a:p>
          <a:p>
            <a:pPr algn="ctr"/>
            <a:r>
              <a:rPr lang="en-US" altLang="zh-CN" dirty="0">
                <a:latin typeface="arial" panose="020B0604020202020204" pitchFamily="34" charset="0"/>
                <a:cs typeface="arial" panose="020B0604020202020204" pitchFamily="34" charset="0"/>
              </a:rPr>
              <a:t>(Interpretation) </a:t>
            </a:r>
          </a:p>
        </p:txBody>
      </p:sp>
      <p:grpSp>
        <p:nvGrpSpPr>
          <p:cNvPr id="99" name="Group 98">
            <a:extLst>
              <a:ext uri="{FF2B5EF4-FFF2-40B4-BE49-F238E27FC236}">
                <a16:creationId xmlns:a16="http://schemas.microsoft.com/office/drawing/2014/main" id="{EF28D966-1391-4C27-BACC-0326F6B3E82E}"/>
              </a:ext>
            </a:extLst>
          </p:cNvPr>
          <p:cNvGrpSpPr/>
          <p:nvPr/>
        </p:nvGrpSpPr>
        <p:grpSpPr>
          <a:xfrm>
            <a:off x="5788854" y="5046853"/>
            <a:ext cx="384175" cy="173356"/>
            <a:chOff x="2117818" y="4268915"/>
            <a:chExt cx="4277476" cy="358304"/>
          </a:xfrm>
        </p:grpSpPr>
        <p:cxnSp>
          <p:nvCxnSpPr>
            <p:cNvPr id="100" name="Straight Arrow Connector 99">
              <a:extLst>
                <a:ext uri="{FF2B5EF4-FFF2-40B4-BE49-F238E27FC236}">
                  <a16:creationId xmlns:a16="http://schemas.microsoft.com/office/drawing/2014/main" id="{32920628-1B1E-4330-82D9-6CA4760AE96D}"/>
                </a:ext>
              </a:extLst>
            </p:cNvPr>
            <p:cNvCxnSpPr>
              <a:cxnSpLocks/>
            </p:cNvCxnSpPr>
            <p:nvPr/>
          </p:nvCxnSpPr>
          <p:spPr>
            <a:xfrm>
              <a:off x="2117818" y="4612327"/>
              <a:ext cx="4277476"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8BD1578C-D5A2-4030-BF8F-2FDDEAEDD284}"/>
                </a:ext>
              </a:extLst>
            </p:cNvPr>
            <p:cNvCxnSpPr>
              <a:cxnSpLocks/>
            </p:cNvCxnSpPr>
            <p:nvPr/>
          </p:nvCxnSpPr>
          <p:spPr>
            <a:xfrm>
              <a:off x="4243891" y="4268915"/>
              <a:ext cx="0" cy="358304"/>
            </a:xfrm>
            <a:prstGeom prst="line">
              <a:avLst/>
            </a:prstGeom>
            <a:ln w="19050">
              <a:solidFill>
                <a:srgbClr val="F8766D"/>
              </a:solidFill>
            </a:ln>
          </p:spPr>
          <p:style>
            <a:lnRef idx="1">
              <a:schemeClr val="accent1"/>
            </a:lnRef>
            <a:fillRef idx="0">
              <a:schemeClr val="accent1"/>
            </a:fillRef>
            <a:effectRef idx="0">
              <a:schemeClr val="accent1"/>
            </a:effectRef>
            <a:fontRef idx="minor">
              <a:schemeClr val="tx1"/>
            </a:fontRef>
          </p:style>
        </p:cxnSp>
      </p:grpSp>
      <p:cxnSp>
        <p:nvCxnSpPr>
          <p:cNvPr id="102" name="Straight Connector 101">
            <a:extLst>
              <a:ext uri="{FF2B5EF4-FFF2-40B4-BE49-F238E27FC236}">
                <a16:creationId xmlns:a16="http://schemas.microsoft.com/office/drawing/2014/main" id="{37A001F2-ABE1-4957-9966-409937729BB5}"/>
              </a:ext>
            </a:extLst>
          </p:cNvPr>
          <p:cNvCxnSpPr>
            <a:cxnSpLocks/>
          </p:cNvCxnSpPr>
          <p:nvPr/>
        </p:nvCxnSpPr>
        <p:spPr>
          <a:xfrm flipV="1">
            <a:off x="4334505" y="5198431"/>
            <a:ext cx="3301141" cy="14573"/>
          </a:xfrm>
          <a:prstGeom prst="line">
            <a:avLst/>
          </a:prstGeom>
          <a:ln w="12700">
            <a:prstDash val="sysDot"/>
          </a:ln>
        </p:spPr>
        <p:style>
          <a:lnRef idx="1">
            <a:schemeClr val="dk1"/>
          </a:lnRef>
          <a:fillRef idx="0">
            <a:schemeClr val="dk1"/>
          </a:fillRef>
          <a:effectRef idx="0">
            <a:schemeClr val="dk1"/>
          </a:effectRef>
          <a:fontRef idx="minor">
            <a:schemeClr val="tx1"/>
          </a:fontRef>
        </p:style>
      </p:cxnSp>
      <p:sp>
        <p:nvSpPr>
          <p:cNvPr id="103" name="Freeform: Shape 102">
            <a:extLst>
              <a:ext uri="{FF2B5EF4-FFF2-40B4-BE49-F238E27FC236}">
                <a16:creationId xmlns:a16="http://schemas.microsoft.com/office/drawing/2014/main" id="{83933C71-0AA6-46A3-895B-623DFA9F5EF9}"/>
              </a:ext>
            </a:extLst>
          </p:cNvPr>
          <p:cNvSpPr/>
          <p:nvPr/>
        </p:nvSpPr>
        <p:spPr>
          <a:xfrm>
            <a:off x="4377267" y="4588583"/>
            <a:ext cx="3437466" cy="521275"/>
          </a:xfrm>
          <a:custGeom>
            <a:avLst/>
            <a:gdLst>
              <a:gd name="connsiteX0" fmla="*/ 0 w 3437466"/>
              <a:gd name="connsiteY0" fmla="*/ 508000 h 521275"/>
              <a:gd name="connsiteX1" fmla="*/ 491066 w 3437466"/>
              <a:gd name="connsiteY1" fmla="*/ 516467 h 521275"/>
              <a:gd name="connsiteX2" fmla="*/ 1295400 w 3437466"/>
              <a:gd name="connsiteY2" fmla="*/ 499534 h 521275"/>
              <a:gd name="connsiteX3" fmla="*/ 1430866 w 3437466"/>
              <a:gd name="connsiteY3" fmla="*/ 296334 h 521275"/>
              <a:gd name="connsiteX4" fmla="*/ 1710266 w 3437466"/>
              <a:gd name="connsiteY4" fmla="*/ 25400 h 521275"/>
              <a:gd name="connsiteX5" fmla="*/ 2768600 w 3437466"/>
              <a:gd name="connsiteY5" fmla="*/ 33867 h 521275"/>
              <a:gd name="connsiteX6" fmla="*/ 3437466 w 3437466"/>
              <a:gd name="connsiteY6" fmla="*/ 0 h 5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7466" h="521275">
                <a:moveTo>
                  <a:pt x="0" y="508000"/>
                </a:moveTo>
                <a:cubicBezTo>
                  <a:pt x="137583" y="512939"/>
                  <a:pt x="275166" y="517878"/>
                  <a:pt x="491066" y="516467"/>
                </a:cubicBezTo>
                <a:cubicBezTo>
                  <a:pt x="706966" y="515056"/>
                  <a:pt x="1138767" y="536223"/>
                  <a:pt x="1295400" y="499534"/>
                </a:cubicBezTo>
                <a:cubicBezTo>
                  <a:pt x="1452033" y="462845"/>
                  <a:pt x="1361722" y="375356"/>
                  <a:pt x="1430866" y="296334"/>
                </a:cubicBezTo>
                <a:cubicBezTo>
                  <a:pt x="1500010" y="217312"/>
                  <a:pt x="1487310" y="69144"/>
                  <a:pt x="1710266" y="25400"/>
                </a:cubicBezTo>
                <a:cubicBezTo>
                  <a:pt x="1933222" y="-18345"/>
                  <a:pt x="2480733" y="38100"/>
                  <a:pt x="2768600" y="33867"/>
                </a:cubicBezTo>
                <a:cubicBezTo>
                  <a:pt x="3056467" y="29634"/>
                  <a:pt x="3246966" y="14817"/>
                  <a:pt x="3437466"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4" name="Title 1">
            <a:extLst>
              <a:ext uri="{FF2B5EF4-FFF2-40B4-BE49-F238E27FC236}">
                <a16:creationId xmlns:a16="http://schemas.microsoft.com/office/drawing/2014/main" id="{893AF31F-DD88-492C-A6F8-333919A6007C}"/>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Suggested Model</a:t>
            </a:r>
          </a:p>
        </p:txBody>
      </p:sp>
    </p:spTree>
    <p:extLst>
      <p:ext uri="{BB962C8B-B14F-4D97-AF65-F5344CB8AC3E}">
        <p14:creationId xmlns:p14="http://schemas.microsoft.com/office/powerpoint/2010/main" val="20550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22418F-1591-4BA5-B781-6E2E2586E035}"/>
              </a:ext>
            </a:extLst>
          </p:cNvPr>
          <p:cNvPicPr>
            <a:picLocks noChangeAspect="1"/>
          </p:cNvPicPr>
          <p:nvPr/>
        </p:nvPicPr>
        <p:blipFill>
          <a:blip r:embed="rId2"/>
          <a:stretch>
            <a:fillRect/>
          </a:stretch>
        </p:blipFill>
        <p:spPr>
          <a:xfrm>
            <a:off x="6455181" y="2233377"/>
            <a:ext cx="4657987" cy="3982026"/>
          </a:xfrm>
          <a:prstGeom prst="rect">
            <a:avLst/>
          </a:prstGeom>
        </p:spPr>
      </p:pic>
      <p:pic>
        <p:nvPicPr>
          <p:cNvPr id="5" name="Picture 4">
            <a:extLst>
              <a:ext uri="{FF2B5EF4-FFF2-40B4-BE49-F238E27FC236}">
                <a16:creationId xmlns:a16="http://schemas.microsoft.com/office/drawing/2014/main" id="{764D58F9-D611-4D50-9982-263FD285CE48}"/>
              </a:ext>
            </a:extLst>
          </p:cNvPr>
          <p:cNvPicPr>
            <a:picLocks noChangeAspect="1"/>
          </p:cNvPicPr>
          <p:nvPr/>
        </p:nvPicPr>
        <p:blipFill>
          <a:blip r:embed="rId3"/>
          <a:stretch>
            <a:fillRect/>
          </a:stretch>
        </p:blipFill>
        <p:spPr>
          <a:xfrm>
            <a:off x="1864894" y="1818863"/>
            <a:ext cx="4248275" cy="4717299"/>
          </a:xfrm>
          <a:prstGeom prst="rect">
            <a:avLst/>
          </a:prstGeom>
        </p:spPr>
      </p:pic>
      <p:sp>
        <p:nvSpPr>
          <p:cNvPr id="6" name="Title 1">
            <a:extLst>
              <a:ext uri="{FF2B5EF4-FFF2-40B4-BE49-F238E27FC236}">
                <a16:creationId xmlns:a16="http://schemas.microsoft.com/office/drawing/2014/main" id="{AD42C44C-BA01-4F10-B99E-95E428F1FDF5}"/>
              </a:ext>
            </a:extLst>
          </p:cNvPr>
          <p:cNvSpPr>
            <a:spLocks noGrp="1"/>
          </p:cNvSpPr>
          <p:nvPr>
            <p:ph type="title"/>
          </p:nvPr>
        </p:nvSpPr>
        <p:spPr>
          <a:xfrm>
            <a:off x="838200" y="365125"/>
            <a:ext cx="10515600" cy="1325563"/>
          </a:xfrm>
        </p:spPr>
        <p:txBody>
          <a:bodyPr>
            <a:normAutofit/>
          </a:bodyPr>
          <a:lstStyle/>
          <a:p>
            <a:r>
              <a:rPr lang="en-US" altLang="zh-CN" dirty="0">
                <a:latin typeface="Helvetica" pitchFamily="2" charset="0"/>
              </a:rPr>
              <a:t>CAGE, a 5’ sequencing technology</a:t>
            </a:r>
            <a:endParaRPr lang="zh-CN" altLang="en-US" dirty="0">
              <a:latin typeface="Helvetica" pitchFamily="2" charset="0"/>
            </a:endParaRPr>
          </a:p>
        </p:txBody>
      </p:sp>
      <p:sp>
        <p:nvSpPr>
          <p:cNvPr id="14" name="Rectangle 13">
            <a:extLst>
              <a:ext uri="{FF2B5EF4-FFF2-40B4-BE49-F238E27FC236}">
                <a16:creationId xmlns:a16="http://schemas.microsoft.com/office/drawing/2014/main" id="{66C172A0-1F0F-46F9-A938-1AB2D37DEEBB}"/>
              </a:ext>
            </a:extLst>
          </p:cNvPr>
          <p:cNvSpPr/>
          <p:nvPr/>
        </p:nvSpPr>
        <p:spPr>
          <a:xfrm>
            <a:off x="7487653" y="6305329"/>
            <a:ext cx="4484895" cy="461665"/>
          </a:xfrm>
          <a:prstGeom prst="rect">
            <a:avLst/>
          </a:prstGeom>
        </p:spPr>
        <p:txBody>
          <a:bodyPr wrap="square">
            <a:spAutoFit/>
          </a:bodyPr>
          <a:lstStyle/>
          <a:p>
            <a:r>
              <a:rPr lang="en-US" altLang="zh-CN" sz="1200" dirty="0">
                <a:latin typeface="Helvetica" pitchFamily="2" charset="0"/>
              </a:rPr>
              <a:t>1. Andersson, R. </a:t>
            </a:r>
            <a:r>
              <a:rPr lang="en-US" altLang="zh-CN" sz="1200" i="1" dirty="0">
                <a:latin typeface="Helvetica" pitchFamily="2" charset="0"/>
              </a:rPr>
              <a:t>et al.</a:t>
            </a:r>
            <a:r>
              <a:rPr lang="en-US" altLang="zh-CN" sz="1200" dirty="0">
                <a:latin typeface="Helvetica" pitchFamily="2" charset="0"/>
              </a:rPr>
              <a:t> An atlas of active enhancers across human cell types and tissues. </a:t>
            </a:r>
            <a:r>
              <a:rPr lang="en-US" altLang="zh-CN" sz="1200" i="1" dirty="0">
                <a:latin typeface="Helvetica" pitchFamily="2" charset="0"/>
              </a:rPr>
              <a:t>Nature</a:t>
            </a:r>
            <a:r>
              <a:rPr lang="en-US" altLang="zh-CN" sz="1200" dirty="0">
                <a:latin typeface="Helvetica" pitchFamily="2" charset="0"/>
              </a:rPr>
              <a:t> </a:t>
            </a:r>
            <a:r>
              <a:rPr lang="en-US" altLang="zh-CN" sz="1200" b="1" dirty="0">
                <a:latin typeface="Helvetica" pitchFamily="2" charset="0"/>
              </a:rPr>
              <a:t>507</a:t>
            </a:r>
            <a:r>
              <a:rPr lang="en-US" altLang="zh-CN" sz="1200" dirty="0">
                <a:latin typeface="Helvetica" pitchFamily="2" charset="0"/>
              </a:rPr>
              <a:t>, 455–461 (2014).</a:t>
            </a:r>
            <a:endParaRPr lang="zh-CN" altLang="en-US" sz="1200" dirty="0">
              <a:latin typeface="Helvetica" pitchFamily="2" charset="0"/>
            </a:endParaRPr>
          </a:p>
        </p:txBody>
      </p:sp>
      <p:sp>
        <p:nvSpPr>
          <p:cNvPr id="15" name="Rectangle 14">
            <a:extLst>
              <a:ext uri="{FF2B5EF4-FFF2-40B4-BE49-F238E27FC236}">
                <a16:creationId xmlns:a16="http://schemas.microsoft.com/office/drawing/2014/main" id="{7F3FBF5B-D289-4C81-AAB7-F1B672F2ED66}"/>
              </a:ext>
            </a:extLst>
          </p:cNvPr>
          <p:cNvSpPr/>
          <p:nvPr/>
        </p:nvSpPr>
        <p:spPr>
          <a:xfrm>
            <a:off x="1648326" y="1690688"/>
            <a:ext cx="541421" cy="542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a16="http://schemas.microsoft.com/office/drawing/2014/main" id="{CB35F827-D514-4598-991C-1E5A9ABBD9BF}"/>
              </a:ext>
            </a:extLst>
          </p:cNvPr>
          <p:cNvSpPr/>
          <p:nvPr/>
        </p:nvSpPr>
        <p:spPr>
          <a:xfrm>
            <a:off x="6529700" y="2385777"/>
            <a:ext cx="541421" cy="5426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33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3BB146C-F317-429E-B636-792C91B058A8}"/>
              </a:ext>
            </a:extLst>
          </p:cNvPr>
          <p:cNvGrpSpPr/>
          <p:nvPr/>
        </p:nvGrpSpPr>
        <p:grpSpPr>
          <a:xfrm>
            <a:off x="2067214" y="1323974"/>
            <a:ext cx="7470516" cy="4210052"/>
            <a:chOff x="3043520" y="1715678"/>
            <a:chExt cx="6080400" cy="3426644"/>
          </a:xfrm>
        </p:grpSpPr>
        <p:grpSp>
          <p:nvGrpSpPr>
            <p:cNvPr id="126" name="Group 125">
              <a:extLst>
                <a:ext uri="{FF2B5EF4-FFF2-40B4-BE49-F238E27FC236}">
                  <a16:creationId xmlns:a16="http://schemas.microsoft.com/office/drawing/2014/main" id="{1D240005-8E29-4C99-8366-5BCE68E30BBD}"/>
                </a:ext>
              </a:extLst>
            </p:cNvPr>
            <p:cNvGrpSpPr/>
            <p:nvPr/>
          </p:nvGrpSpPr>
          <p:grpSpPr>
            <a:xfrm>
              <a:off x="3043520" y="1715678"/>
              <a:ext cx="6080400" cy="3426644"/>
              <a:chOff x="1564824" y="1383004"/>
              <a:chExt cx="7778833" cy="4459581"/>
            </a:xfrm>
          </p:grpSpPr>
          <p:pic>
            <p:nvPicPr>
              <p:cNvPr id="128" name="Picture 127">
                <a:extLst>
                  <a:ext uri="{FF2B5EF4-FFF2-40B4-BE49-F238E27FC236}">
                    <a16:creationId xmlns:a16="http://schemas.microsoft.com/office/drawing/2014/main" id="{3F50CA9E-E2D5-4AB9-9C9C-96F8203B4AB5}"/>
                  </a:ext>
                </a:extLst>
              </p:cNvPr>
              <p:cNvPicPr>
                <a:picLocks noChangeAspect="1"/>
              </p:cNvPicPr>
              <p:nvPr/>
            </p:nvPicPr>
            <p:blipFill rotWithShape="1">
              <a:blip r:embed="rId2"/>
              <a:srcRect l="71115" t="2389" b="63674"/>
              <a:stretch/>
            </p:blipFill>
            <p:spPr>
              <a:xfrm>
                <a:off x="6914915" y="1383004"/>
                <a:ext cx="2140552" cy="1616573"/>
              </a:xfrm>
              <a:prstGeom prst="rect">
                <a:avLst/>
              </a:prstGeom>
            </p:spPr>
          </p:pic>
          <p:pic>
            <p:nvPicPr>
              <p:cNvPr id="129" name="Picture 128">
                <a:extLst>
                  <a:ext uri="{FF2B5EF4-FFF2-40B4-BE49-F238E27FC236}">
                    <a16:creationId xmlns:a16="http://schemas.microsoft.com/office/drawing/2014/main" id="{2C6D53B7-8CE5-4F0D-A44A-4DF7F23FEA5A}"/>
                  </a:ext>
                </a:extLst>
              </p:cNvPr>
              <p:cNvPicPr>
                <a:picLocks noChangeAspect="1"/>
              </p:cNvPicPr>
              <p:nvPr/>
            </p:nvPicPr>
            <p:blipFill rotWithShape="1">
              <a:blip r:embed="rId2"/>
              <a:srcRect r="66571" b="66672"/>
              <a:stretch/>
            </p:blipFill>
            <p:spPr>
              <a:xfrm>
                <a:off x="1564824" y="3027567"/>
                <a:ext cx="2477299" cy="1587567"/>
              </a:xfrm>
              <a:prstGeom prst="rect">
                <a:avLst/>
              </a:prstGeom>
            </p:spPr>
          </p:pic>
          <p:sp>
            <p:nvSpPr>
              <p:cNvPr id="130" name="Freeform: Shape 129">
                <a:extLst>
                  <a:ext uri="{FF2B5EF4-FFF2-40B4-BE49-F238E27FC236}">
                    <a16:creationId xmlns:a16="http://schemas.microsoft.com/office/drawing/2014/main" id="{E0D07CFF-F9D3-4988-84F7-20F6EB904EE5}"/>
                  </a:ext>
                </a:extLst>
              </p:cNvPr>
              <p:cNvSpPr/>
              <p:nvPr/>
            </p:nvSpPr>
            <p:spPr>
              <a:xfrm>
                <a:off x="4987557" y="2551154"/>
                <a:ext cx="3859400" cy="3291431"/>
              </a:xfrm>
              <a:custGeom>
                <a:avLst/>
                <a:gdLst>
                  <a:gd name="connsiteX0" fmla="*/ 0 w 3859400"/>
                  <a:gd name="connsiteY0" fmla="*/ 2021431 h 3291431"/>
                  <a:gd name="connsiteX1" fmla="*/ 241300 w 3859400"/>
                  <a:gd name="connsiteY1" fmla="*/ 2046831 h 3291431"/>
                  <a:gd name="connsiteX2" fmla="*/ 469900 w 3859400"/>
                  <a:gd name="connsiteY2" fmla="*/ 2224631 h 3291431"/>
                  <a:gd name="connsiteX3" fmla="*/ 965200 w 3859400"/>
                  <a:gd name="connsiteY3" fmla="*/ 2656431 h 3291431"/>
                  <a:gd name="connsiteX4" fmla="*/ 1473200 w 3859400"/>
                  <a:gd name="connsiteY4" fmla="*/ 2973931 h 3291431"/>
                  <a:gd name="connsiteX5" fmla="*/ 2032000 w 3859400"/>
                  <a:gd name="connsiteY5" fmla="*/ 3227931 h 3291431"/>
                  <a:gd name="connsiteX6" fmla="*/ 2603500 w 3859400"/>
                  <a:gd name="connsiteY6" fmla="*/ 3291431 h 3291431"/>
                  <a:gd name="connsiteX7" fmla="*/ 2984500 w 3859400"/>
                  <a:gd name="connsiteY7" fmla="*/ 3227931 h 3291431"/>
                  <a:gd name="connsiteX8" fmla="*/ 3327400 w 3859400"/>
                  <a:gd name="connsiteY8" fmla="*/ 3050131 h 3291431"/>
                  <a:gd name="connsiteX9" fmla="*/ 3683000 w 3859400"/>
                  <a:gd name="connsiteY9" fmla="*/ 2694531 h 3291431"/>
                  <a:gd name="connsiteX10" fmla="*/ 3848100 w 3859400"/>
                  <a:gd name="connsiteY10" fmla="*/ 2262731 h 3291431"/>
                  <a:gd name="connsiteX11" fmla="*/ 3810000 w 3859400"/>
                  <a:gd name="connsiteY11" fmla="*/ 1742031 h 3291431"/>
                  <a:gd name="connsiteX12" fmla="*/ 3530600 w 3859400"/>
                  <a:gd name="connsiteY12" fmla="*/ 1259431 h 3291431"/>
                  <a:gd name="connsiteX13" fmla="*/ 3149600 w 3859400"/>
                  <a:gd name="connsiteY13" fmla="*/ 929231 h 3291431"/>
                  <a:gd name="connsiteX14" fmla="*/ 2717800 w 3859400"/>
                  <a:gd name="connsiteY14" fmla="*/ 840331 h 3291431"/>
                  <a:gd name="connsiteX15" fmla="*/ 2120900 w 3859400"/>
                  <a:gd name="connsiteY15" fmla="*/ 840331 h 3291431"/>
                  <a:gd name="connsiteX16" fmla="*/ 1612900 w 3859400"/>
                  <a:gd name="connsiteY16" fmla="*/ 980031 h 3291431"/>
                  <a:gd name="connsiteX17" fmla="*/ 1181100 w 3859400"/>
                  <a:gd name="connsiteY17" fmla="*/ 1145131 h 3291431"/>
                  <a:gd name="connsiteX18" fmla="*/ 850900 w 3859400"/>
                  <a:gd name="connsiteY18" fmla="*/ 1183231 h 3291431"/>
                  <a:gd name="connsiteX19" fmla="*/ 609600 w 3859400"/>
                  <a:gd name="connsiteY19" fmla="*/ 1107031 h 3291431"/>
                  <a:gd name="connsiteX20" fmla="*/ 495300 w 3859400"/>
                  <a:gd name="connsiteY20" fmla="*/ 802231 h 3291431"/>
                  <a:gd name="connsiteX21" fmla="*/ 520700 w 3859400"/>
                  <a:gd name="connsiteY21" fmla="*/ 484731 h 3291431"/>
                  <a:gd name="connsiteX22" fmla="*/ 660400 w 3859400"/>
                  <a:gd name="connsiteY22" fmla="*/ 268831 h 3291431"/>
                  <a:gd name="connsiteX23" fmla="*/ 825500 w 3859400"/>
                  <a:gd name="connsiteY23" fmla="*/ 116431 h 3291431"/>
                  <a:gd name="connsiteX24" fmla="*/ 1028700 w 3859400"/>
                  <a:gd name="connsiteY24" fmla="*/ 2131 h 3291431"/>
                  <a:gd name="connsiteX25" fmla="*/ 1206500 w 3859400"/>
                  <a:gd name="connsiteY25" fmla="*/ 52931 h 329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859400" h="3291431">
                    <a:moveTo>
                      <a:pt x="0" y="2021431"/>
                    </a:moveTo>
                    <a:cubicBezTo>
                      <a:pt x="81491" y="2017197"/>
                      <a:pt x="162983" y="2012964"/>
                      <a:pt x="241300" y="2046831"/>
                    </a:cubicBezTo>
                    <a:cubicBezTo>
                      <a:pt x="319617" y="2080698"/>
                      <a:pt x="349250" y="2123031"/>
                      <a:pt x="469900" y="2224631"/>
                    </a:cubicBezTo>
                    <a:cubicBezTo>
                      <a:pt x="590550" y="2326231"/>
                      <a:pt x="797983" y="2531548"/>
                      <a:pt x="965200" y="2656431"/>
                    </a:cubicBezTo>
                    <a:cubicBezTo>
                      <a:pt x="1132417" y="2781314"/>
                      <a:pt x="1295400" y="2878681"/>
                      <a:pt x="1473200" y="2973931"/>
                    </a:cubicBezTo>
                    <a:cubicBezTo>
                      <a:pt x="1651000" y="3069181"/>
                      <a:pt x="1843617" y="3175014"/>
                      <a:pt x="2032000" y="3227931"/>
                    </a:cubicBezTo>
                    <a:cubicBezTo>
                      <a:pt x="2220383" y="3280848"/>
                      <a:pt x="2444750" y="3291431"/>
                      <a:pt x="2603500" y="3291431"/>
                    </a:cubicBezTo>
                    <a:cubicBezTo>
                      <a:pt x="2762250" y="3291431"/>
                      <a:pt x="2863850" y="3268148"/>
                      <a:pt x="2984500" y="3227931"/>
                    </a:cubicBezTo>
                    <a:cubicBezTo>
                      <a:pt x="3105150" y="3187714"/>
                      <a:pt x="3210983" y="3139031"/>
                      <a:pt x="3327400" y="3050131"/>
                    </a:cubicBezTo>
                    <a:cubicBezTo>
                      <a:pt x="3443817" y="2961231"/>
                      <a:pt x="3596217" y="2825764"/>
                      <a:pt x="3683000" y="2694531"/>
                    </a:cubicBezTo>
                    <a:cubicBezTo>
                      <a:pt x="3769783" y="2563298"/>
                      <a:pt x="3826933" y="2421481"/>
                      <a:pt x="3848100" y="2262731"/>
                    </a:cubicBezTo>
                    <a:cubicBezTo>
                      <a:pt x="3869267" y="2103981"/>
                      <a:pt x="3862917" y="1909248"/>
                      <a:pt x="3810000" y="1742031"/>
                    </a:cubicBezTo>
                    <a:cubicBezTo>
                      <a:pt x="3757083" y="1574814"/>
                      <a:pt x="3640667" y="1394898"/>
                      <a:pt x="3530600" y="1259431"/>
                    </a:cubicBezTo>
                    <a:cubicBezTo>
                      <a:pt x="3420533" y="1123964"/>
                      <a:pt x="3285067" y="999081"/>
                      <a:pt x="3149600" y="929231"/>
                    </a:cubicBezTo>
                    <a:cubicBezTo>
                      <a:pt x="3014133" y="859381"/>
                      <a:pt x="2889250" y="855148"/>
                      <a:pt x="2717800" y="840331"/>
                    </a:cubicBezTo>
                    <a:cubicBezTo>
                      <a:pt x="2546350" y="825514"/>
                      <a:pt x="2305050" y="817048"/>
                      <a:pt x="2120900" y="840331"/>
                    </a:cubicBezTo>
                    <a:cubicBezTo>
                      <a:pt x="1936750" y="863614"/>
                      <a:pt x="1769533" y="929231"/>
                      <a:pt x="1612900" y="980031"/>
                    </a:cubicBezTo>
                    <a:cubicBezTo>
                      <a:pt x="1456267" y="1030831"/>
                      <a:pt x="1308100" y="1111264"/>
                      <a:pt x="1181100" y="1145131"/>
                    </a:cubicBezTo>
                    <a:cubicBezTo>
                      <a:pt x="1054100" y="1178998"/>
                      <a:pt x="946150" y="1189581"/>
                      <a:pt x="850900" y="1183231"/>
                    </a:cubicBezTo>
                    <a:cubicBezTo>
                      <a:pt x="755650" y="1176881"/>
                      <a:pt x="668867" y="1170531"/>
                      <a:pt x="609600" y="1107031"/>
                    </a:cubicBezTo>
                    <a:cubicBezTo>
                      <a:pt x="550333" y="1043531"/>
                      <a:pt x="510117" y="905948"/>
                      <a:pt x="495300" y="802231"/>
                    </a:cubicBezTo>
                    <a:cubicBezTo>
                      <a:pt x="480483" y="698514"/>
                      <a:pt x="493183" y="573631"/>
                      <a:pt x="520700" y="484731"/>
                    </a:cubicBezTo>
                    <a:cubicBezTo>
                      <a:pt x="548217" y="395831"/>
                      <a:pt x="609600" y="330214"/>
                      <a:pt x="660400" y="268831"/>
                    </a:cubicBezTo>
                    <a:cubicBezTo>
                      <a:pt x="711200" y="207448"/>
                      <a:pt x="764117" y="160881"/>
                      <a:pt x="825500" y="116431"/>
                    </a:cubicBezTo>
                    <a:cubicBezTo>
                      <a:pt x="886883" y="71981"/>
                      <a:pt x="965200" y="12714"/>
                      <a:pt x="1028700" y="2131"/>
                    </a:cubicBezTo>
                    <a:cubicBezTo>
                      <a:pt x="1092200" y="-8452"/>
                      <a:pt x="1149350" y="22239"/>
                      <a:pt x="1206500" y="52931"/>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Rectangle 130">
                <a:extLst>
                  <a:ext uri="{FF2B5EF4-FFF2-40B4-BE49-F238E27FC236}">
                    <a16:creationId xmlns:a16="http://schemas.microsoft.com/office/drawing/2014/main" id="{B68A7FFB-5748-403F-92F2-7A9F06B97B1B}"/>
                  </a:ext>
                </a:extLst>
              </p:cNvPr>
              <p:cNvSpPr/>
              <p:nvPr/>
            </p:nvSpPr>
            <p:spPr>
              <a:xfrm rot="20369248">
                <a:off x="6173737" y="3592238"/>
                <a:ext cx="309880" cy="11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Rectangle 131">
                <a:extLst>
                  <a:ext uri="{FF2B5EF4-FFF2-40B4-BE49-F238E27FC236}">
                    <a16:creationId xmlns:a16="http://schemas.microsoft.com/office/drawing/2014/main" id="{42B4EAD3-6736-4122-A763-EE81BDEEAD2E}"/>
                  </a:ext>
                </a:extLst>
              </p:cNvPr>
              <p:cNvSpPr/>
              <p:nvPr/>
            </p:nvSpPr>
            <p:spPr>
              <a:xfrm>
                <a:off x="5680977" y="1619929"/>
                <a:ext cx="1295400" cy="126047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Less</a:t>
                </a:r>
              </a:p>
              <a:p>
                <a:pPr algn="ctr"/>
                <a:r>
                  <a:rPr lang="en-US" altLang="zh-CN" sz="2400" dirty="0">
                    <a:solidFill>
                      <a:schemeClr val="tx1"/>
                    </a:solidFill>
                    <a:latin typeface="arial" panose="020B0604020202020204" pitchFamily="34" charset="0"/>
                    <a:cs typeface="arial" panose="020B0604020202020204" pitchFamily="34" charset="0"/>
                  </a:rPr>
                  <a:t>TSSs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B7188AC5-D0C3-4E7F-A523-C2526D943C64}"/>
                  </a:ext>
                </a:extLst>
              </p:cNvPr>
              <p:cNvSpPr/>
              <p:nvPr/>
            </p:nvSpPr>
            <p:spPr>
              <a:xfrm>
                <a:off x="8048257" y="4167727"/>
                <a:ext cx="1295400" cy="126047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Helvetica" pitchFamily="2" charset="0"/>
                    <a:cs typeface="arial" panose="020B0604020202020204" pitchFamily="34" charset="0"/>
                  </a:rPr>
                  <a:t>More</a:t>
                </a:r>
              </a:p>
              <a:p>
                <a:pPr algn="ctr"/>
                <a:r>
                  <a:rPr lang="en-US" altLang="zh-CN" sz="2400" dirty="0">
                    <a:solidFill>
                      <a:schemeClr val="tx1"/>
                    </a:solidFill>
                    <a:latin typeface="Helvetica" pitchFamily="2" charset="0"/>
                    <a:cs typeface="arial" panose="020B0604020202020204" pitchFamily="34" charset="0"/>
                  </a:rPr>
                  <a:t>TSSs</a:t>
                </a:r>
                <a:endParaRPr lang="zh-CN" altLang="en-US" sz="2400" dirty="0">
                  <a:solidFill>
                    <a:schemeClr val="tx1"/>
                  </a:solidFill>
                  <a:latin typeface="Helvetica" pitchFamily="2" charset="0"/>
                  <a:cs typeface="arial" panose="020B0604020202020204" pitchFamily="34" charset="0"/>
                </a:endParaRPr>
              </a:p>
            </p:txBody>
          </p:sp>
          <p:sp>
            <p:nvSpPr>
              <p:cNvPr id="134" name="Rectangle 133">
                <a:extLst>
                  <a:ext uri="{FF2B5EF4-FFF2-40B4-BE49-F238E27FC236}">
                    <a16:creationId xmlns:a16="http://schemas.microsoft.com/office/drawing/2014/main" id="{43DDD4B9-97ED-42FE-B4C4-3556D79F18AB}"/>
                  </a:ext>
                </a:extLst>
              </p:cNvPr>
              <p:cNvSpPr/>
              <p:nvPr/>
            </p:nvSpPr>
            <p:spPr>
              <a:xfrm>
                <a:off x="3981949" y="3821653"/>
                <a:ext cx="1295400" cy="1260475"/>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Helvetica" pitchFamily="2" charset="0"/>
                    <a:cs typeface="arial" panose="020B0604020202020204" pitchFamily="34" charset="0"/>
                  </a:rPr>
                  <a:t>Less</a:t>
                </a:r>
              </a:p>
              <a:p>
                <a:pPr algn="ctr"/>
                <a:r>
                  <a:rPr lang="en-US" altLang="zh-CN" sz="2400" dirty="0">
                    <a:solidFill>
                      <a:schemeClr val="tx1"/>
                    </a:solidFill>
                    <a:latin typeface="Helvetica" pitchFamily="2" charset="0"/>
                    <a:cs typeface="arial" panose="020B0604020202020204" pitchFamily="34" charset="0"/>
                  </a:rPr>
                  <a:t>TSSs</a:t>
                </a:r>
                <a:endParaRPr lang="zh-CN" altLang="en-US" sz="2400" dirty="0">
                  <a:solidFill>
                    <a:schemeClr val="tx1"/>
                  </a:solidFill>
                  <a:latin typeface="Helvetica" pitchFamily="2" charset="0"/>
                  <a:cs typeface="arial" panose="020B0604020202020204" pitchFamily="34" charset="0"/>
                </a:endParaRPr>
              </a:p>
            </p:txBody>
          </p:sp>
          <p:sp>
            <p:nvSpPr>
              <p:cNvPr id="135" name="TextBox 134">
                <a:extLst>
                  <a:ext uri="{FF2B5EF4-FFF2-40B4-BE49-F238E27FC236}">
                    <a16:creationId xmlns:a16="http://schemas.microsoft.com/office/drawing/2014/main" id="{163C68D8-8AF2-4C93-B969-E7FC265453BA}"/>
                  </a:ext>
                </a:extLst>
              </p:cNvPr>
              <p:cNvSpPr txBox="1"/>
              <p:nvPr/>
            </p:nvSpPr>
            <p:spPr>
              <a:xfrm rot="20498736">
                <a:off x="5573188" y="3091465"/>
                <a:ext cx="1946621" cy="391222"/>
              </a:xfrm>
              <a:prstGeom prst="rect">
                <a:avLst/>
              </a:prstGeom>
              <a:noFill/>
            </p:spPr>
            <p:txBody>
              <a:bodyPr wrap="square" rtlCol="0">
                <a:spAutoFit/>
              </a:bodyPr>
              <a:lstStyle/>
              <a:p>
                <a:r>
                  <a:rPr lang="en-US" altLang="zh-CN" dirty="0">
                    <a:latin typeface="Helvetica" pitchFamily="2" charset="0"/>
                    <a:cs typeface="arial" panose="020B0604020202020204" pitchFamily="34" charset="0"/>
                  </a:rPr>
                  <a:t>Active Enhancer</a:t>
                </a:r>
                <a:endParaRPr lang="zh-CN" altLang="en-US" dirty="0">
                  <a:latin typeface="Helvetica" pitchFamily="2" charset="0"/>
                  <a:cs typeface="arial" panose="020B0604020202020204" pitchFamily="34" charset="0"/>
                </a:endParaRPr>
              </a:p>
            </p:txBody>
          </p:sp>
        </p:grpSp>
        <p:pic>
          <p:nvPicPr>
            <p:cNvPr id="127" name="Picture 126">
              <a:extLst>
                <a:ext uri="{FF2B5EF4-FFF2-40B4-BE49-F238E27FC236}">
                  <a16:creationId xmlns:a16="http://schemas.microsoft.com/office/drawing/2014/main" id="{068D380F-342A-4A8C-9E3C-8CA48D704676}"/>
                </a:ext>
              </a:extLst>
            </p:cNvPr>
            <p:cNvPicPr>
              <a:picLocks noChangeAspect="1"/>
            </p:cNvPicPr>
            <p:nvPr/>
          </p:nvPicPr>
          <p:blipFill>
            <a:blip r:embed="rId3"/>
            <a:stretch>
              <a:fillRect/>
            </a:stretch>
          </p:blipFill>
          <p:spPr>
            <a:xfrm rot="20278911">
              <a:off x="6838539" y="3383567"/>
              <a:ext cx="451143" cy="201185"/>
            </a:xfrm>
            <a:prstGeom prst="rect">
              <a:avLst/>
            </a:prstGeom>
          </p:spPr>
        </p:pic>
      </p:grpSp>
      <p:sp>
        <p:nvSpPr>
          <p:cNvPr id="55" name="Title 1">
            <a:extLst>
              <a:ext uri="{FF2B5EF4-FFF2-40B4-BE49-F238E27FC236}">
                <a16:creationId xmlns:a16="http://schemas.microsoft.com/office/drawing/2014/main" id="{3740DE26-66B1-47A4-AC14-D5CC97537D11}"/>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Interpretation</a:t>
            </a:r>
          </a:p>
        </p:txBody>
      </p:sp>
    </p:spTree>
    <p:extLst>
      <p:ext uri="{BB962C8B-B14F-4D97-AF65-F5344CB8AC3E}">
        <p14:creationId xmlns:p14="http://schemas.microsoft.com/office/powerpoint/2010/main" val="40477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6570-8C76-48F4-9169-1B8E75B5DAFE}"/>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Conclusions:</a:t>
            </a:r>
          </a:p>
        </p:txBody>
      </p:sp>
      <p:sp>
        <p:nvSpPr>
          <p:cNvPr id="3" name="TextBox 2">
            <a:extLst>
              <a:ext uri="{FF2B5EF4-FFF2-40B4-BE49-F238E27FC236}">
                <a16:creationId xmlns:a16="http://schemas.microsoft.com/office/drawing/2014/main" id="{4987A735-BB65-4BCC-867F-A4E69CEFA632}"/>
              </a:ext>
            </a:extLst>
          </p:cNvPr>
          <p:cNvSpPr txBox="1"/>
          <p:nvPr/>
        </p:nvSpPr>
        <p:spPr>
          <a:xfrm>
            <a:off x="1395663" y="1345248"/>
            <a:ext cx="9709484" cy="4832092"/>
          </a:xfrm>
          <a:prstGeom prst="rect">
            <a:avLst/>
          </a:prstGeom>
          <a:noFill/>
        </p:spPr>
        <p:txBody>
          <a:bodyPr wrap="square" rtlCol="0">
            <a:spAutoFit/>
          </a:bodyPr>
          <a:lstStyle/>
          <a:p>
            <a:pPr marL="342900" indent="-342900">
              <a:buAutoNum type="arabicPeriod"/>
            </a:pPr>
            <a:r>
              <a:rPr lang="en-US" altLang="zh-CN" sz="2800" dirty="0" err="1">
                <a:latin typeface="Helvetica" pitchFamily="2" charset="0"/>
              </a:rPr>
              <a:t>eRNAs</a:t>
            </a:r>
            <a:r>
              <a:rPr lang="en-US" altLang="zh-CN" sz="2800" dirty="0">
                <a:latin typeface="Helvetica" pitchFamily="2" charset="0"/>
              </a:rPr>
              <a:t> are transcribed through unidirectional bursts. Bidirectionality is related with high burst frequency.</a:t>
            </a:r>
          </a:p>
          <a:p>
            <a:pPr marL="342900" indent="-342900">
              <a:buAutoNum type="arabicPeriod"/>
            </a:pPr>
            <a:endParaRPr lang="en-US" altLang="zh-CN" sz="2800" dirty="0">
              <a:latin typeface="Helvetica" pitchFamily="2" charset="0"/>
            </a:endParaRPr>
          </a:p>
          <a:p>
            <a:pPr marL="342900" indent="-342900">
              <a:buAutoNum type="arabicPeriod"/>
            </a:pPr>
            <a:r>
              <a:rPr lang="en-US" altLang="zh-CN" sz="2800" dirty="0">
                <a:latin typeface="Helvetica" pitchFamily="2" charset="0"/>
              </a:rPr>
              <a:t>Single-cell direction partially accord with bulk direction preference.</a:t>
            </a:r>
          </a:p>
          <a:p>
            <a:pPr marL="342900" indent="-342900">
              <a:buAutoNum type="arabicPeriod"/>
            </a:pPr>
            <a:endParaRPr lang="en-US" altLang="zh-CN" sz="2800" dirty="0">
              <a:latin typeface="Helvetica" pitchFamily="2" charset="0"/>
            </a:endParaRPr>
          </a:p>
          <a:p>
            <a:pPr marL="342900" indent="-342900">
              <a:buAutoNum type="arabicPeriod"/>
            </a:pPr>
            <a:r>
              <a:rPr lang="en-US" altLang="zh-CN" sz="2800" dirty="0">
                <a:latin typeface="Helvetica" pitchFamily="2" charset="0"/>
              </a:rPr>
              <a:t>Direction preference can be partially attributed to sequence features.</a:t>
            </a:r>
          </a:p>
          <a:p>
            <a:pPr marL="342900" indent="-342900">
              <a:buAutoNum type="arabicPeriod"/>
            </a:pPr>
            <a:endParaRPr lang="en-US" altLang="zh-CN" sz="2800" dirty="0">
              <a:latin typeface="Helvetica" pitchFamily="2" charset="0"/>
            </a:endParaRPr>
          </a:p>
          <a:p>
            <a:pPr marL="342900" indent="-342900">
              <a:buAutoNum type="arabicPeriod"/>
            </a:pPr>
            <a:r>
              <a:rPr lang="en-US" altLang="zh-CN" sz="2800" dirty="0">
                <a:latin typeface="Helvetica" pitchFamily="2" charset="0"/>
              </a:rPr>
              <a:t>Downstream of </a:t>
            </a:r>
            <a:r>
              <a:rPr lang="en-US" altLang="zh-CN" sz="2800" dirty="0" err="1">
                <a:latin typeface="Helvetica" pitchFamily="2" charset="0"/>
              </a:rPr>
              <a:t>eRNA</a:t>
            </a:r>
            <a:r>
              <a:rPr lang="en-US" altLang="zh-CN" sz="2800" dirty="0">
                <a:latin typeface="Helvetica" pitchFamily="2" charset="0"/>
              </a:rPr>
              <a:t> transcription features larger number of TSSs.</a:t>
            </a:r>
            <a:endParaRPr lang="zh-CN" altLang="en-US" sz="2800" dirty="0">
              <a:latin typeface="Helvetica" pitchFamily="2" charset="0"/>
            </a:endParaRPr>
          </a:p>
        </p:txBody>
      </p:sp>
    </p:spTree>
    <p:extLst>
      <p:ext uri="{BB962C8B-B14F-4D97-AF65-F5344CB8AC3E}">
        <p14:creationId xmlns:p14="http://schemas.microsoft.com/office/powerpoint/2010/main" val="2239514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In the Future</a:t>
            </a:r>
          </a:p>
        </p:txBody>
      </p:sp>
      <p:sp>
        <p:nvSpPr>
          <p:cNvPr id="4" name="TextBox 3">
            <a:extLst>
              <a:ext uri="{FF2B5EF4-FFF2-40B4-BE49-F238E27FC236}">
                <a16:creationId xmlns:a16="http://schemas.microsoft.com/office/drawing/2014/main" id="{A475B547-7BC1-419D-BDD0-890AF75C9BFC}"/>
              </a:ext>
            </a:extLst>
          </p:cNvPr>
          <p:cNvSpPr txBox="1"/>
          <p:nvPr/>
        </p:nvSpPr>
        <p:spPr>
          <a:xfrm>
            <a:off x="1395663" y="1558338"/>
            <a:ext cx="9709484" cy="3108543"/>
          </a:xfrm>
          <a:prstGeom prst="rect">
            <a:avLst/>
          </a:prstGeom>
          <a:noFill/>
        </p:spPr>
        <p:txBody>
          <a:bodyPr wrap="square" rtlCol="0">
            <a:spAutoFit/>
          </a:bodyPr>
          <a:lstStyle/>
          <a:p>
            <a:pPr marL="514350" indent="-514350">
              <a:buAutoNum type="arabicPeriod"/>
            </a:pPr>
            <a:r>
              <a:rPr lang="en-US" altLang="zh-CN" sz="2800" dirty="0">
                <a:latin typeface="Helvetica" pitchFamily="2" charset="0"/>
              </a:rPr>
              <a:t>Model single-cell TSSs density</a:t>
            </a:r>
          </a:p>
          <a:p>
            <a:pPr marL="514350" indent="-514350">
              <a:buAutoNum type="arabicPeriod"/>
            </a:pPr>
            <a:endParaRPr lang="en-US" altLang="zh-CN" sz="2800" dirty="0">
              <a:latin typeface="Helvetica" pitchFamily="2" charset="0"/>
            </a:endParaRPr>
          </a:p>
          <a:p>
            <a:pPr marL="514350" indent="-514350">
              <a:buAutoNum type="arabicPeriod"/>
            </a:pPr>
            <a:r>
              <a:rPr lang="en-US" altLang="zh-CN" sz="2800" dirty="0">
                <a:latin typeface="Helvetica" pitchFamily="2" charset="0"/>
              </a:rPr>
              <a:t>Integration with chromatin accessibility data (e.g. ATAC)</a:t>
            </a:r>
          </a:p>
          <a:p>
            <a:pPr marL="514350" indent="-514350">
              <a:buAutoNum type="arabicPeriod"/>
            </a:pPr>
            <a:endParaRPr lang="en-US" altLang="zh-CN" sz="2800" dirty="0">
              <a:latin typeface="Helvetica" pitchFamily="2" charset="0"/>
            </a:endParaRPr>
          </a:p>
          <a:p>
            <a:pPr marL="514350" indent="-514350">
              <a:buAutoNum type="arabicPeriod"/>
            </a:pPr>
            <a:r>
              <a:rPr lang="en-US" altLang="zh-CN" sz="2800" dirty="0">
                <a:latin typeface="Helvetica" pitchFamily="2" charset="0"/>
              </a:rPr>
              <a:t>More tests for generalization</a:t>
            </a:r>
          </a:p>
          <a:p>
            <a:pPr marL="514350" indent="-514350">
              <a:buAutoNum type="arabicPeriod"/>
            </a:pPr>
            <a:endParaRPr lang="en-US" altLang="zh-CN" sz="2800" dirty="0">
              <a:latin typeface="Helvetica" pitchFamily="2" charset="0"/>
            </a:endParaRPr>
          </a:p>
          <a:p>
            <a:pPr marL="514350" indent="-514350">
              <a:buAutoNum type="arabicPeriod"/>
            </a:pPr>
            <a:r>
              <a:rPr lang="en-US" altLang="zh-CN" sz="2800" dirty="0">
                <a:latin typeface="Helvetica" pitchFamily="2" charset="0"/>
              </a:rPr>
              <a:t>Co-expression map integration with TAD data</a:t>
            </a:r>
          </a:p>
        </p:txBody>
      </p:sp>
    </p:spTree>
    <p:extLst>
      <p:ext uri="{BB962C8B-B14F-4D97-AF65-F5344CB8AC3E}">
        <p14:creationId xmlns:p14="http://schemas.microsoft.com/office/powerpoint/2010/main" val="1909723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A62E-79D7-4DD2-B9F0-4468461C402B}"/>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Perspectives:</a:t>
            </a:r>
          </a:p>
        </p:txBody>
      </p:sp>
      <p:sp>
        <p:nvSpPr>
          <p:cNvPr id="3" name="TextBox 2">
            <a:extLst>
              <a:ext uri="{FF2B5EF4-FFF2-40B4-BE49-F238E27FC236}">
                <a16:creationId xmlns:a16="http://schemas.microsoft.com/office/drawing/2014/main" id="{A18EC6B5-90BE-46C8-ADCE-A2CA9D70A4DF}"/>
              </a:ext>
            </a:extLst>
          </p:cNvPr>
          <p:cNvSpPr txBox="1"/>
          <p:nvPr/>
        </p:nvSpPr>
        <p:spPr>
          <a:xfrm>
            <a:off x="1395663" y="1558338"/>
            <a:ext cx="9709484" cy="3108543"/>
          </a:xfrm>
          <a:prstGeom prst="rect">
            <a:avLst/>
          </a:prstGeom>
          <a:noFill/>
        </p:spPr>
        <p:txBody>
          <a:bodyPr wrap="square" rtlCol="0">
            <a:spAutoFit/>
          </a:bodyPr>
          <a:lstStyle/>
          <a:p>
            <a:endParaRPr lang="en-US" altLang="zh-CN" sz="2800" dirty="0">
              <a:latin typeface="Helvetica" pitchFamily="2" charset="0"/>
            </a:endParaRPr>
          </a:p>
          <a:p>
            <a:pPr marL="514350" indent="-514350">
              <a:buAutoNum type="arabicPeriod"/>
            </a:pPr>
            <a:r>
              <a:rPr lang="en-US" altLang="zh-CN" sz="2800" dirty="0">
                <a:latin typeface="Helvetica" pitchFamily="2" charset="0"/>
              </a:rPr>
              <a:t>Single-cell resolution </a:t>
            </a:r>
            <a:r>
              <a:rPr lang="en-US" altLang="zh-CN" sz="2800" dirty="0">
                <a:latin typeface="Helvetica" pitchFamily="2" charset="0"/>
                <a:sym typeface="Wingdings" panose="05000000000000000000" pitchFamily="2" charset="2"/>
              </a:rPr>
              <a:t> High temporal resolution</a:t>
            </a:r>
            <a:endParaRPr lang="en-US" altLang="zh-CN" sz="2800" dirty="0">
              <a:latin typeface="Helvetica" pitchFamily="2" charset="0"/>
            </a:endParaRPr>
          </a:p>
          <a:p>
            <a:pPr marL="514350" indent="-514350">
              <a:buAutoNum type="arabicPeriod"/>
            </a:pPr>
            <a:endParaRPr lang="en-US" altLang="zh-CN" sz="2800" dirty="0">
              <a:latin typeface="Helvetica" pitchFamily="2" charset="0"/>
            </a:endParaRPr>
          </a:p>
          <a:p>
            <a:pPr marL="514350" indent="-514350">
              <a:buAutoNum type="arabicPeriod"/>
            </a:pPr>
            <a:r>
              <a:rPr lang="en-US" altLang="zh-CN" sz="2800" dirty="0">
                <a:latin typeface="Helvetica" pitchFamily="2" charset="0"/>
              </a:rPr>
              <a:t>High resolution enables detail investigation in mechanism</a:t>
            </a:r>
          </a:p>
          <a:p>
            <a:pPr marL="514350" indent="-514350">
              <a:buAutoNum type="arabicPeriod"/>
            </a:pPr>
            <a:endParaRPr lang="en-US" altLang="zh-CN" sz="2800" dirty="0">
              <a:latin typeface="Helvetica" pitchFamily="2" charset="0"/>
            </a:endParaRPr>
          </a:p>
          <a:p>
            <a:pPr marL="514350" indent="-514350">
              <a:buAutoNum type="arabicPeriod"/>
            </a:pPr>
            <a:r>
              <a:rPr lang="en-US" altLang="zh-CN" sz="2800" dirty="0">
                <a:latin typeface="Helvetica" pitchFamily="2" charset="0"/>
              </a:rPr>
              <a:t>Feedback about enhancer identification</a:t>
            </a:r>
          </a:p>
        </p:txBody>
      </p:sp>
    </p:spTree>
    <p:extLst>
      <p:ext uri="{BB962C8B-B14F-4D97-AF65-F5344CB8AC3E}">
        <p14:creationId xmlns:p14="http://schemas.microsoft.com/office/powerpoint/2010/main" val="3070055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Limitations</a:t>
            </a:r>
          </a:p>
        </p:txBody>
      </p:sp>
      <p:sp>
        <p:nvSpPr>
          <p:cNvPr id="2" name="TextBox 1">
            <a:extLst>
              <a:ext uri="{FF2B5EF4-FFF2-40B4-BE49-F238E27FC236}">
                <a16:creationId xmlns:a16="http://schemas.microsoft.com/office/drawing/2014/main" id="{CABB6C65-E315-48D5-B344-163ABE93D18D}"/>
              </a:ext>
            </a:extLst>
          </p:cNvPr>
          <p:cNvSpPr txBox="1"/>
          <p:nvPr/>
        </p:nvSpPr>
        <p:spPr>
          <a:xfrm>
            <a:off x="1498600" y="1321356"/>
            <a:ext cx="7818166" cy="461665"/>
          </a:xfrm>
          <a:prstGeom prst="rect">
            <a:avLst/>
          </a:prstGeom>
          <a:noFill/>
        </p:spPr>
        <p:txBody>
          <a:bodyPr wrap="none" rtlCol="0">
            <a:spAutoFit/>
          </a:bodyPr>
          <a:lstStyle/>
          <a:p>
            <a:r>
              <a:rPr lang="en-US" altLang="zh-CN" sz="2400" dirty="0">
                <a:latin typeface="Helvetica" pitchFamily="2" charset="0"/>
              </a:rPr>
              <a:t>1. CAGE unable to distinguish tags from different alleles</a:t>
            </a:r>
            <a:endParaRPr lang="zh-CN" altLang="en-US" sz="2400" dirty="0">
              <a:latin typeface="Helvetica" pitchFamily="2" charset="0"/>
            </a:endParaRPr>
          </a:p>
        </p:txBody>
      </p:sp>
      <p:grpSp>
        <p:nvGrpSpPr>
          <p:cNvPr id="7" name="Group 6">
            <a:extLst>
              <a:ext uri="{FF2B5EF4-FFF2-40B4-BE49-F238E27FC236}">
                <a16:creationId xmlns:a16="http://schemas.microsoft.com/office/drawing/2014/main" id="{5C50413F-EE11-4E05-A95C-284A68FA52B1}"/>
              </a:ext>
            </a:extLst>
          </p:cNvPr>
          <p:cNvGrpSpPr/>
          <p:nvPr/>
        </p:nvGrpSpPr>
        <p:grpSpPr>
          <a:xfrm>
            <a:off x="1749839" y="2295254"/>
            <a:ext cx="8115137" cy="3402813"/>
            <a:chOff x="2181640" y="1897321"/>
            <a:chExt cx="6378660" cy="2674679"/>
          </a:xfrm>
        </p:grpSpPr>
        <p:pic>
          <p:nvPicPr>
            <p:cNvPr id="5" name="Picture 4">
              <a:extLst>
                <a:ext uri="{FF2B5EF4-FFF2-40B4-BE49-F238E27FC236}">
                  <a16:creationId xmlns:a16="http://schemas.microsoft.com/office/drawing/2014/main" id="{69DD243D-4998-4A93-A066-C1CB1248724F}"/>
                </a:ext>
              </a:extLst>
            </p:cNvPr>
            <p:cNvPicPr>
              <a:picLocks noChangeAspect="1"/>
            </p:cNvPicPr>
            <p:nvPr/>
          </p:nvPicPr>
          <p:blipFill rotWithShape="1">
            <a:blip r:embed="rId2"/>
            <a:srcRect b="52515"/>
            <a:stretch/>
          </p:blipFill>
          <p:spPr>
            <a:xfrm>
              <a:off x="2181640" y="1897321"/>
              <a:ext cx="6378660" cy="2255579"/>
            </a:xfrm>
            <a:prstGeom prst="rect">
              <a:avLst/>
            </a:prstGeom>
          </p:spPr>
        </p:pic>
        <p:pic>
          <p:nvPicPr>
            <p:cNvPr id="6" name="Picture 5">
              <a:extLst>
                <a:ext uri="{FF2B5EF4-FFF2-40B4-BE49-F238E27FC236}">
                  <a16:creationId xmlns:a16="http://schemas.microsoft.com/office/drawing/2014/main" id="{F71BF2F0-58E0-4DC5-837B-E40F94AA28C9}"/>
                </a:ext>
              </a:extLst>
            </p:cNvPr>
            <p:cNvPicPr>
              <a:picLocks noChangeAspect="1"/>
            </p:cNvPicPr>
            <p:nvPr/>
          </p:nvPicPr>
          <p:blipFill rotWithShape="1">
            <a:blip r:embed="rId2"/>
            <a:srcRect l="12554" t="90971" b="273"/>
            <a:stretch/>
          </p:blipFill>
          <p:spPr>
            <a:xfrm>
              <a:off x="2982382" y="4156075"/>
              <a:ext cx="5577917" cy="415925"/>
            </a:xfrm>
            <a:prstGeom prst="rect">
              <a:avLst/>
            </a:prstGeom>
          </p:spPr>
        </p:pic>
      </p:grpSp>
      <p:sp>
        <p:nvSpPr>
          <p:cNvPr id="8" name="Rectangle 7">
            <a:extLst>
              <a:ext uri="{FF2B5EF4-FFF2-40B4-BE49-F238E27FC236}">
                <a16:creationId xmlns:a16="http://schemas.microsoft.com/office/drawing/2014/main" id="{BFB057E5-5403-4489-ADF3-C7AD5EB45867}"/>
              </a:ext>
            </a:extLst>
          </p:cNvPr>
          <p:cNvSpPr/>
          <p:nvPr/>
        </p:nvSpPr>
        <p:spPr>
          <a:xfrm>
            <a:off x="5807407" y="6031210"/>
            <a:ext cx="6096000" cy="461665"/>
          </a:xfrm>
          <a:prstGeom prst="rect">
            <a:avLst/>
          </a:prstGeom>
        </p:spPr>
        <p:txBody>
          <a:bodyPr>
            <a:spAutoFit/>
          </a:bodyPr>
          <a:lstStyle/>
          <a:p>
            <a:r>
              <a:rPr lang="en-US" altLang="zh-CN" sz="1200" dirty="0">
                <a:latin typeface="Helvetica" pitchFamily="2" charset="0"/>
              </a:rPr>
              <a:t>1. </a:t>
            </a:r>
            <a:r>
              <a:rPr lang="en-US" altLang="zh-CN" sz="1200" dirty="0" err="1">
                <a:latin typeface="Helvetica" pitchFamily="2" charset="0"/>
              </a:rPr>
              <a:t>Isaka</a:t>
            </a:r>
            <a:r>
              <a:rPr lang="en-US" altLang="zh-CN" sz="1200" dirty="0">
                <a:latin typeface="Helvetica" pitchFamily="2" charset="0"/>
              </a:rPr>
              <a:t>, T., Nestor, A. L., Takada, T. &amp; Allison, D. C. Chromosomal variations within aneuploid cancer lines. </a:t>
            </a:r>
            <a:r>
              <a:rPr lang="en-US" altLang="zh-CN" sz="1200" i="1" dirty="0">
                <a:latin typeface="Helvetica" pitchFamily="2" charset="0"/>
              </a:rPr>
              <a:t>J. </a:t>
            </a:r>
            <a:r>
              <a:rPr lang="en-US" altLang="zh-CN" sz="1200" i="1" dirty="0" err="1">
                <a:latin typeface="Helvetica" pitchFamily="2" charset="0"/>
              </a:rPr>
              <a:t>Histochem</a:t>
            </a:r>
            <a:r>
              <a:rPr lang="en-US" altLang="zh-CN" sz="1200" i="1" dirty="0">
                <a:latin typeface="Helvetica" pitchFamily="2" charset="0"/>
              </a:rPr>
              <a:t>. </a:t>
            </a:r>
            <a:r>
              <a:rPr lang="en-US" altLang="zh-CN" sz="1200" i="1" dirty="0" err="1">
                <a:latin typeface="Helvetica" pitchFamily="2" charset="0"/>
              </a:rPr>
              <a:t>Cytochem</a:t>
            </a:r>
            <a:r>
              <a:rPr lang="en-US" altLang="zh-CN" sz="1200" i="1" dirty="0">
                <a:latin typeface="Helvetica" pitchFamily="2" charset="0"/>
              </a:rPr>
              <a:t>.</a:t>
            </a:r>
            <a:r>
              <a:rPr lang="en-US" altLang="zh-CN" sz="1200" dirty="0">
                <a:latin typeface="Helvetica" pitchFamily="2" charset="0"/>
              </a:rPr>
              <a:t> </a:t>
            </a:r>
            <a:r>
              <a:rPr lang="en-US" altLang="zh-CN" sz="1200" b="1" dirty="0">
                <a:latin typeface="Helvetica" pitchFamily="2" charset="0"/>
              </a:rPr>
              <a:t>51</a:t>
            </a:r>
            <a:r>
              <a:rPr lang="en-US" altLang="zh-CN" sz="1200" dirty="0">
                <a:latin typeface="Helvetica" pitchFamily="2" charset="0"/>
              </a:rPr>
              <a:t>, 1343–1353 (2003).</a:t>
            </a:r>
            <a:endParaRPr lang="zh-CN" altLang="en-US" sz="1200" dirty="0">
              <a:latin typeface="Helvetica" pitchFamily="2" charset="0"/>
            </a:endParaRPr>
          </a:p>
        </p:txBody>
      </p:sp>
    </p:spTree>
    <p:extLst>
      <p:ext uri="{BB962C8B-B14F-4D97-AF65-F5344CB8AC3E}">
        <p14:creationId xmlns:p14="http://schemas.microsoft.com/office/powerpoint/2010/main" val="700990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Limitations</a:t>
            </a:r>
          </a:p>
        </p:txBody>
      </p:sp>
      <p:sp>
        <p:nvSpPr>
          <p:cNvPr id="2" name="TextBox 1">
            <a:extLst>
              <a:ext uri="{FF2B5EF4-FFF2-40B4-BE49-F238E27FC236}">
                <a16:creationId xmlns:a16="http://schemas.microsoft.com/office/drawing/2014/main" id="{CABB6C65-E315-48D5-B344-163ABE93D18D}"/>
              </a:ext>
            </a:extLst>
          </p:cNvPr>
          <p:cNvSpPr txBox="1"/>
          <p:nvPr/>
        </p:nvSpPr>
        <p:spPr>
          <a:xfrm>
            <a:off x="1498600" y="1321356"/>
            <a:ext cx="8452955" cy="461665"/>
          </a:xfrm>
          <a:prstGeom prst="rect">
            <a:avLst/>
          </a:prstGeom>
          <a:noFill/>
        </p:spPr>
        <p:txBody>
          <a:bodyPr wrap="none" rtlCol="0">
            <a:spAutoFit/>
          </a:bodyPr>
          <a:lstStyle/>
          <a:p>
            <a:r>
              <a:rPr lang="en-US" altLang="zh-CN" sz="2400" dirty="0">
                <a:latin typeface="Helvetica" pitchFamily="2" charset="0"/>
              </a:rPr>
              <a:t>2. Unique molecular identifiers (UMI) failed in C1 CAGE data</a:t>
            </a:r>
            <a:endParaRPr lang="zh-CN" altLang="en-US" sz="2400" dirty="0">
              <a:latin typeface="Helvetica" pitchFamily="2" charset="0"/>
            </a:endParaRPr>
          </a:p>
        </p:txBody>
      </p:sp>
      <p:sp>
        <p:nvSpPr>
          <p:cNvPr id="8" name="Rectangle 7">
            <a:extLst>
              <a:ext uri="{FF2B5EF4-FFF2-40B4-BE49-F238E27FC236}">
                <a16:creationId xmlns:a16="http://schemas.microsoft.com/office/drawing/2014/main" id="{BFB057E5-5403-4489-ADF3-C7AD5EB45867}"/>
              </a:ext>
            </a:extLst>
          </p:cNvPr>
          <p:cNvSpPr/>
          <p:nvPr/>
        </p:nvSpPr>
        <p:spPr>
          <a:xfrm>
            <a:off x="5807407" y="6031210"/>
            <a:ext cx="6096000" cy="461665"/>
          </a:xfrm>
          <a:prstGeom prst="rect">
            <a:avLst/>
          </a:prstGeom>
        </p:spPr>
        <p:txBody>
          <a:bodyPr>
            <a:spAutoFit/>
          </a:bodyPr>
          <a:lstStyle/>
          <a:p>
            <a:r>
              <a:rPr lang="en-US" altLang="zh-CN" sz="1200" dirty="0">
                <a:latin typeface="Helvetica" pitchFamily="2" charset="0"/>
              </a:rPr>
              <a:t>1. </a:t>
            </a:r>
            <a:r>
              <a:rPr lang="en-US" altLang="zh-CN" sz="1200" dirty="0" err="1">
                <a:latin typeface="Helvetica" pitchFamily="2" charset="0"/>
              </a:rPr>
              <a:t>Kouno</a:t>
            </a:r>
            <a:r>
              <a:rPr lang="en-US" altLang="zh-CN" sz="1200" dirty="0">
                <a:latin typeface="Helvetica" pitchFamily="2" charset="0"/>
              </a:rPr>
              <a:t>, T. </a:t>
            </a:r>
            <a:r>
              <a:rPr lang="en-US" altLang="zh-CN" sz="1200" i="1" dirty="0">
                <a:latin typeface="Helvetica" pitchFamily="2" charset="0"/>
              </a:rPr>
              <a:t>et al.</a:t>
            </a:r>
            <a:r>
              <a:rPr lang="en-US" altLang="zh-CN" sz="1200" dirty="0">
                <a:latin typeface="Helvetica" pitchFamily="2" charset="0"/>
              </a:rPr>
              <a:t> C1 CAGE detects transcription start sites and enhancer activity at single-cell resolution. </a:t>
            </a:r>
            <a:r>
              <a:rPr lang="en-US" altLang="zh-CN" sz="1200" i="1" dirty="0">
                <a:latin typeface="Helvetica" pitchFamily="2" charset="0"/>
              </a:rPr>
              <a:t>Nat. </a:t>
            </a:r>
            <a:r>
              <a:rPr lang="en-US" altLang="zh-CN" sz="1200" i="1" dirty="0" err="1">
                <a:latin typeface="Helvetica" pitchFamily="2" charset="0"/>
              </a:rPr>
              <a:t>Commun</a:t>
            </a:r>
            <a:r>
              <a:rPr lang="en-US" altLang="zh-CN" sz="1200" i="1" dirty="0">
                <a:latin typeface="Helvetica" pitchFamily="2" charset="0"/>
              </a:rPr>
              <a:t>.</a:t>
            </a:r>
            <a:r>
              <a:rPr lang="en-US" altLang="zh-CN" sz="1200" dirty="0">
                <a:latin typeface="Helvetica" pitchFamily="2" charset="0"/>
              </a:rPr>
              <a:t> </a:t>
            </a:r>
            <a:r>
              <a:rPr lang="en-US" altLang="zh-CN" sz="1200" b="1" dirty="0">
                <a:latin typeface="Helvetica" pitchFamily="2" charset="0"/>
              </a:rPr>
              <a:t>10</a:t>
            </a:r>
            <a:r>
              <a:rPr lang="en-US" altLang="zh-CN" sz="1200" dirty="0">
                <a:latin typeface="Helvetica" pitchFamily="2" charset="0"/>
              </a:rPr>
              <a:t>, (2019).</a:t>
            </a:r>
            <a:endParaRPr lang="zh-CN" altLang="en-US" sz="1200" dirty="0">
              <a:latin typeface="Helvetica" pitchFamily="2" charset="0"/>
            </a:endParaRPr>
          </a:p>
        </p:txBody>
      </p:sp>
      <p:sp>
        <p:nvSpPr>
          <p:cNvPr id="4" name="Rectangle 3">
            <a:extLst>
              <a:ext uri="{FF2B5EF4-FFF2-40B4-BE49-F238E27FC236}">
                <a16:creationId xmlns:a16="http://schemas.microsoft.com/office/drawing/2014/main" id="{8A049028-A222-4BCE-83AA-F792C90F872B}"/>
              </a:ext>
            </a:extLst>
          </p:cNvPr>
          <p:cNvSpPr/>
          <p:nvPr/>
        </p:nvSpPr>
        <p:spPr>
          <a:xfrm>
            <a:off x="2073442" y="2491680"/>
            <a:ext cx="8045116" cy="2308324"/>
          </a:xfrm>
          <a:prstGeom prst="rect">
            <a:avLst/>
          </a:prstGeom>
        </p:spPr>
        <p:txBody>
          <a:bodyPr wrap="square">
            <a:spAutoFit/>
          </a:bodyPr>
          <a:lstStyle/>
          <a:p>
            <a:r>
              <a:rPr lang="en-US" altLang="zh-CN" sz="2400" dirty="0">
                <a:latin typeface="Helvetica" pitchFamily="2" charset="0"/>
              </a:rPr>
              <a:t>“H</a:t>
            </a:r>
            <a:r>
              <a:rPr lang="zh-CN" altLang="en-US" sz="2400" dirty="0">
                <a:latin typeface="Helvetica" pitchFamily="2" charset="0"/>
              </a:rPr>
              <a:t>owever, we have not utilized them for molecular counting, because the TSOs carried over from the reverse-transcription could prime the subsequent</a:t>
            </a:r>
            <a:endParaRPr lang="en-US" altLang="zh-CN" sz="2400" dirty="0">
              <a:latin typeface="Helvetica" pitchFamily="2" charset="0"/>
            </a:endParaRPr>
          </a:p>
          <a:p>
            <a:r>
              <a:rPr lang="en-US" altLang="zh-CN" sz="2400" b="1" dirty="0">
                <a:latin typeface="Helvetica" pitchFamily="2" charset="0"/>
              </a:rPr>
              <a:t>PCR</a:t>
            </a:r>
            <a:r>
              <a:rPr lang="en-US" altLang="zh-CN" sz="2400" dirty="0">
                <a:latin typeface="Helvetica" pitchFamily="2" charset="0"/>
              </a:rPr>
              <a:t> reaction while </a:t>
            </a:r>
            <a:r>
              <a:rPr lang="en-US" altLang="zh-CN" sz="2400" b="1" dirty="0">
                <a:latin typeface="Helvetica" pitchFamily="2" charset="0"/>
              </a:rPr>
              <a:t>tolerating mismatches on the UMI </a:t>
            </a:r>
            <a:r>
              <a:rPr lang="en-US" altLang="zh-CN" sz="2400" dirty="0">
                <a:latin typeface="Helvetica" pitchFamily="2" charset="0"/>
              </a:rPr>
              <a:t>sequence, thus causing a high level of mutation rate (as evidenced by the fact that most UMIs are seen only once)”</a:t>
            </a:r>
            <a:endParaRPr lang="zh-CN" altLang="en-US" sz="2400" dirty="0">
              <a:latin typeface="Helvetica" pitchFamily="2" charset="0"/>
            </a:endParaRPr>
          </a:p>
        </p:txBody>
      </p:sp>
    </p:spTree>
    <p:extLst>
      <p:ext uri="{BB962C8B-B14F-4D97-AF65-F5344CB8AC3E}">
        <p14:creationId xmlns:p14="http://schemas.microsoft.com/office/powerpoint/2010/main" val="4278312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Limitations</a:t>
            </a:r>
          </a:p>
        </p:txBody>
      </p:sp>
      <p:sp>
        <p:nvSpPr>
          <p:cNvPr id="2" name="TextBox 1">
            <a:extLst>
              <a:ext uri="{FF2B5EF4-FFF2-40B4-BE49-F238E27FC236}">
                <a16:creationId xmlns:a16="http://schemas.microsoft.com/office/drawing/2014/main" id="{CABB6C65-E315-48D5-B344-163ABE93D18D}"/>
              </a:ext>
            </a:extLst>
          </p:cNvPr>
          <p:cNvSpPr txBox="1"/>
          <p:nvPr/>
        </p:nvSpPr>
        <p:spPr>
          <a:xfrm>
            <a:off x="1498600" y="1321356"/>
            <a:ext cx="5610831" cy="461665"/>
          </a:xfrm>
          <a:prstGeom prst="rect">
            <a:avLst/>
          </a:prstGeom>
          <a:noFill/>
        </p:spPr>
        <p:txBody>
          <a:bodyPr wrap="none" rtlCol="0">
            <a:spAutoFit/>
          </a:bodyPr>
          <a:lstStyle/>
          <a:p>
            <a:r>
              <a:rPr lang="en-US" altLang="zh-CN" sz="2400" dirty="0">
                <a:latin typeface="Helvetica" pitchFamily="2" charset="0"/>
              </a:rPr>
              <a:t>3. Strand Invasion in template switching</a:t>
            </a:r>
            <a:endParaRPr lang="zh-CN" altLang="en-US" sz="2400" dirty="0">
              <a:latin typeface="Helvetica" pitchFamily="2" charset="0"/>
            </a:endParaRPr>
          </a:p>
        </p:txBody>
      </p:sp>
      <p:sp>
        <p:nvSpPr>
          <p:cNvPr id="8" name="Rectangle 7">
            <a:extLst>
              <a:ext uri="{FF2B5EF4-FFF2-40B4-BE49-F238E27FC236}">
                <a16:creationId xmlns:a16="http://schemas.microsoft.com/office/drawing/2014/main" id="{BFB057E5-5403-4489-ADF3-C7AD5EB45867}"/>
              </a:ext>
            </a:extLst>
          </p:cNvPr>
          <p:cNvSpPr/>
          <p:nvPr/>
        </p:nvSpPr>
        <p:spPr>
          <a:xfrm>
            <a:off x="5807407" y="6031210"/>
            <a:ext cx="6096000" cy="461665"/>
          </a:xfrm>
          <a:prstGeom prst="rect">
            <a:avLst/>
          </a:prstGeom>
        </p:spPr>
        <p:txBody>
          <a:bodyPr>
            <a:spAutoFit/>
          </a:bodyPr>
          <a:lstStyle/>
          <a:p>
            <a:r>
              <a:rPr lang="en-US" altLang="zh-CN" sz="1200" dirty="0">
                <a:latin typeface="Helvetica" pitchFamily="2" charset="0"/>
              </a:rPr>
              <a:t>1. </a:t>
            </a:r>
            <a:r>
              <a:rPr lang="en-US" altLang="zh-CN" sz="1200" dirty="0" err="1">
                <a:latin typeface="Helvetica" pitchFamily="2" charset="0"/>
              </a:rPr>
              <a:t>Kouno</a:t>
            </a:r>
            <a:r>
              <a:rPr lang="en-US" altLang="zh-CN" sz="1200" dirty="0">
                <a:latin typeface="Helvetica" pitchFamily="2" charset="0"/>
              </a:rPr>
              <a:t>, T. </a:t>
            </a:r>
            <a:r>
              <a:rPr lang="en-US" altLang="zh-CN" sz="1200" i="1" dirty="0">
                <a:latin typeface="Helvetica" pitchFamily="2" charset="0"/>
              </a:rPr>
              <a:t>et al.</a:t>
            </a:r>
            <a:r>
              <a:rPr lang="en-US" altLang="zh-CN" sz="1200" dirty="0">
                <a:latin typeface="Helvetica" pitchFamily="2" charset="0"/>
              </a:rPr>
              <a:t> C1 CAGE detects transcription start sites and enhancer activity at single-cell resolution. </a:t>
            </a:r>
            <a:r>
              <a:rPr lang="en-US" altLang="zh-CN" sz="1200" i="1" dirty="0">
                <a:latin typeface="Helvetica" pitchFamily="2" charset="0"/>
              </a:rPr>
              <a:t>Nat. </a:t>
            </a:r>
            <a:r>
              <a:rPr lang="en-US" altLang="zh-CN" sz="1200" i="1" dirty="0" err="1">
                <a:latin typeface="Helvetica" pitchFamily="2" charset="0"/>
              </a:rPr>
              <a:t>Commun</a:t>
            </a:r>
            <a:r>
              <a:rPr lang="en-US" altLang="zh-CN" sz="1200" i="1" dirty="0">
                <a:latin typeface="Helvetica" pitchFamily="2" charset="0"/>
              </a:rPr>
              <a:t>.</a:t>
            </a:r>
            <a:r>
              <a:rPr lang="en-US" altLang="zh-CN" sz="1200" dirty="0">
                <a:latin typeface="Helvetica" pitchFamily="2" charset="0"/>
              </a:rPr>
              <a:t> </a:t>
            </a:r>
            <a:r>
              <a:rPr lang="en-US" altLang="zh-CN" sz="1200" b="1" dirty="0">
                <a:latin typeface="Helvetica" pitchFamily="2" charset="0"/>
              </a:rPr>
              <a:t>10</a:t>
            </a:r>
            <a:r>
              <a:rPr lang="en-US" altLang="zh-CN" sz="1200" dirty="0">
                <a:latin typeface="Helvetica" pitchFamily="2" charset="0"/>
              </a:rPr>
              <a:t>, (2019).</a:t>
            </a:r>
            <a:endParaRPr lang="zh-CN" altLang="en-US" sz="1200" dirty="0">
              <a:latin typeface="Helvetica" pitchFamily="2" charset="0"/>
            </a:endParaRPr>
          </a:p>
        </p:txBody>
      </p:sp>
      <p:sp>
        <p:nvSpPr>
          <p:cNvPr id="4" name="Rectangle 3">
            <a:extLst>
              <a:ext uri="{FF2B5EF4-FFF2-40B4-BE49-F238E27FC236}">
                <a16:creationId xmlns:a16="http://schemas.microsoft.com/office/drawing/2014/main" id="{7222D9B7-427C-4D7E-832C-374B7822D9E0}"/>
              </a:ext>
            </a:extLst>
          </p:cNvPr>
          <p:cNvSpPr/>
          <p:nvPr/>
        </p:nvSpPr>
        <p:spPr>
          <a:xfrm>
            <a:off x="3048000" y="2983785"/>
            <a:ext cx="6096000" cy="830997"/>
          </a:xfrm>
          <a:prstGeom prst="rect">
            <a:avLst/>
          </a:prstGeom>
        </p:spPr>
        <p:txBody>
          <a:bodyPr>
            <a:spAutoFit/>
          </a:bodyPr>
          <a:lstStyle/>
          <a:p>
            <a:r>
              <a:rPr lang="en-US" altLang="zh-CN" sz="2400" dirty="0">
                <a:latin typeface="Helvetica" pitchFamily="2" charset="0"/>
              </a:rPr>
              <a:t>W</a:t>
            </a:r>
            <a:r>
              <a:rPr lang="zh-CN" altLang="en-US" sz="2400" dirty="0">
                <a:latin typeface="Helvetica" pitchFamily="2" charset="0"/>
              </a:rPr>
              <a:t>e quantify the level of strand invasion to be ~10% in C1 CAGE</a:t>
            </a:r>
          </a:p>
        </p:txBody>
      </p:sp>
    </p:spTree>
    <p:extLst>
      <p:ext uri="{BB962C8B-B14F-4D97-AF65-F5344CB8AC3E}">
        <p14:creationId xmlns:p14="http://schemas.microsoft.com/office/powerpoint/2010/main" val="102998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4" name="TextBox 3">
            <a:extLst>
              <a:ext uri="{FF2B5EF4-FFF2-40B4-BE49-F238E27FC236}">
                <a16:creationId xmlns:a16="http://schemas.microsoft.com/office/drawing/2014/main" id="{92329859-92D2-48AB-AFE0-CB48636F3B5B}"/>
              </a:ext>
            </a:extLst>
          </p:cNvPr>
          <p:cNvSpPr txBox="1"/>
          <p:nvPr/>
        </p:nvSpPr>
        <p:spPr>
          <a:xfrm>
            <a:off x="1498600" y="1321356"/>
            <a:ext cx="3267241" cy="461665"/>
          </a:xfrm>
          <a:prstGeom prst="rect">
            <a:avLst/>
          </a:prstGeom>
          <a:noFill/>
        </p:spPr>
        <p:txBody>
          <a:bodyPr wrap="none" rtlCol="0">
            <a:spAutoFit/>
          </a:bodyPr>
          <a:lstStyle/>
          <a:p>
            <a:r>
              <a:rPr lang="en-US" altLang="zh-CN" sz="2400" dirty="0">
                <a:latin typeface="Helvetica" pitchFamily="2" charset="0"/>
              </a:rPr>
              <a:t>1. Low validation rate?</a:t>
            </a:r>
            <a:endParaRPr lang="zh-CN" altLang="en-US" sz="2400" dirty="0">
              <a:latin typeface="Helvetica" pitchFamily="2" charset="0"/>
            </a:endParaRPr>
          </a:p>
        </p:txBody>
      </p:sp>
      <p:sp>
        <p:nvSpPr>
          <p:cNvPr id="6" name="TextBox 5">
            <a:extLst>
              <a:ext uri="{FF2B5EF4-FFF2-40B4-BE49-F238E27FC236}">
                <a16:creationId xmlns:a16="http://schemas.microsoft.com/office/drawing/2014/main" id="{158C9E9E-D1CE-4355-8847-B37BD7FDE7EF}"/>
              </a:ext>
            </a:extLst>
          </p:cNvPr>
          <p:cNvSpPr txBox="1"/>
          <p:nvPr/>
        </p:nvSpPr>
        <p:spPr>
          <a:xfrm>
            <a:off x="2394284" y="2739252"/>
            <a:ext cx="7700211" cy="1200329"/>
          </a:xfrm>
          <a:prstGeom prst="rect">
            <a:avLst/>
          </a:prstGeom>
          <a:noFill/>
        </p:spPr>
        <p:txBody>
          <a:bodyPr wrap="square" rtlCol="0">
            <a:spAutoFit/>
          </a:bodyPr>
          <a:lstStyle/>
          <a:p>
            <a:r>
              <a:rPr lang="en-US" altLang="zh-CN" sz="2400" dirty="0">
                <a:latin typeface="Helvetica" pitchFamily="2" charset="0"/>
              </a:rPr>
              <a:t>FANTOM Annotated enhancer database is growing.</a:t>
            </a:r>
          </a:p>
          <a:p>
            <a:endParaRPr lang="en-US" altLang="zh-CN" sz="2400" dirty="0">
              <a:latin typeface="Helvetica" pitchFamily="2" charset="0"/>
            </a:endParaRPr>
          </a:p>
          <a:p>
            <a:r>
              <a:rPr lang="en-US" altLang="zh-CN" sz="2400" dirty="0">
                <a:latin typeface="Helvetica" pitchFamily="2" charset="0"/>
              </a:rPr>
              <a:t>Enhancers are treatment specific</a:t>
            </a:r>
            <a:endParaRPr lang="zh-CN" altLang="en-US" sz="2400" dirty="0">
              <a:latin typeface="Helvetica" pitchFamily="2" charset="0"/>
            </a:endParaRPr>
          </a:p>
        </p:txBody>
      </p:sp>
    </p:spTree>
    <p:extLst>
      <p:ext uri="{BB962C8B-B14F-4D97-AF65-F5344CB8AC3E}">
        <p14:creationId xmlns:p14="http://schemas.microsoft.com/office/powerpoint/2010/main" val="626624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4" name="TextBox 3">
            <a:extLst>
              <a:ext uri="{FF2B5EF4-FFF2-40B4-BE49-F238E27FC236}">
                <a16:creationId xmlns:a16="http://schemas.microsoft.com/office/drawing/2014/main" id="{92329859-92D2-48AB-AFE0-CB48636F3B5B}"/>
              </a:ext>
            </a:extLst>
          </p:cNvPr>
          <p:cNvSpPr txBox="1"/>
          <p:nvPr/>
        </p:nvSpPr>
        <p:spPr>
          <a:xfrm>
            <a:off x="1498600" y="1321356"/>
            <a:ext cx="6572633" cy="461665"/>
          </a:xfrm>
          <a:prstGeom prst="rect">
            <a:avLst/>
          </a:prstGeom>
          <a:noFill/>
        </p:spPr>
        <p:txBody>
          <a:bodyPr wrap="none" rtlCol="0">
            <a:spAutoFit/>
          </a:bodyPr>
          <a:lstStyle/>
          <a:p>
            <a:r>
              <a:rPr lang="en-US" altLang="zh-CN" sz="2400" dirty="0">
                <a:latin typeface="Helvetica" pitchFamily="2" charset="0"/>
              </a:rPr>
              <a:t>1. Sequence feature of bidirectional enhancer?</a:t>
            </a:r>
            <a:endParaRPr lang="zh-CN" altLang="en-US" sz="2400" dirty="0">
              <a:latin typeface="Helvetica" pitchFamily="2" charset="0"/>
            </a:endParaRPr>
          </a:p>
        </p:txBody>
      </p:sp>
      <p:pic>
        <p:nvPicPr>
          <p:cNvPr id="5" name="Picture 4">
            <a:extLst>
              <a:ext uri="{FF2B5EF4-FFF2-40B4-BE49-F238E27FC236}">
                <a16:creationId xmlns:a16="http://schemas.microsoft.com/office/drawing/2014/main" id="{C1807DE8-1449-450D-B8B9-523B6C3FB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993" y="1783021"/>
            <a:ext cx="6766567" cy="4833262"/>
          </a:xfrm>
          <a:prstGeom prst="rect">
            <a:avLst/>
          </a:prstGeom>
        </p:spPr>
      </p:pic>
    </p:spTree>
    <p:extLst>
      <p:ext uri="{BB962C8B-B14F-4D97-AF65-F5344CB8AC3E}">
        <p14:creationId xmlns:p14="http://schemas.microsoft.com/office/powerpoint/2010/main" val="382482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776808-0A08-4C2E-9520-7BE3917BA05C}"/>
              </a:ext>
            </a:extLst>
          </p:cNvPr>
          <p:cNvPicPr>
            <a:picLocks noChangeAspect="1"/>
          </p:cNvPicPr>
          <p:nvPr/>
        </p:nvPicPr>
        <p:blipFill>
          <a:blip r:embed="rId3"/>
          <a:stretch>
            <a:fillRect/>
          </a:stretch>
        </p:blipFill>
        <p:spPr>
          <a:xfrm>
            <a:off x="1870020" y="1715173"/>
            <a:ext cx="3905747" cy="5142827"/>
          </a:xfrm>
          <a:prstGeom prst="rect">
            <a:avLst/>
          </a:prstGeom>
        </p:spPr>
      </p:pic>
      <p:sp>
        <p:nvSpPr>
          <p:cNvPr id="11" name="Rectangle 10">
            <a:extLst>
              <a:ext uri="{FF2B5EF4-FFF2-40B4-BE49-F238E27FC236}">
                <a16:creationId xmlns:a16="http://schemas.microsoft.com/office/drawing/2014/main" id="{AD3CCE61-25C6-4E7E-91C5-F8C349A339E9}"/>
              </a:ext>
            </a:extLst>
          </p:cNvPr>
          <p:cNvSpPr/>
          <p:nvPr/>
        </p:nvSpPr>
        <p:spPr>
          <a:xfrm>
            <a:off x="7001265" y="2473429"/>
            <a:ext cx="4030117" cy="923330"/>
          </a:xfrm>
          <a:prstGeom prst="rect">
            <a:avLst/>
          </a:prstGeom>
        </p:spPr>
        <p:txBody>
          <a:bodyPr wrap="square">
            <a:spAutoFit/>
          </a:bodyPr>
          <a:lstStyle/>
          <a:p>
            <a:r>
              <a:rPr lang="en-US" altLang="zh-CN" dirty="0">
                <a:solidFill>
                  <a:srgbClr val="000000"/>
                </a:solidFill>
                <a:latin typeface="Helvetica" pitchFamily="2" charset="0"/>
              </a:rPr>
              <a:t>Suppressive PCR:</a:t>
            </a:r>
          </a:p>
          <a:p>
            <a:r>
              <a:rPr lang="en-US" altLang="zh-CN" dirty="0">
                <a:latin typeface="Helvetica" pitchFamily="2" charset="0"/>
              </a:rPr>
              <a:t>Repressing the shortest amplicons by formation of “panhandle” structures </a:t>
            </a:r>
            <a:endParaRPr lang="zh-CN" altLang="en-US" dirty="0">
              <a:latin typeface="Helvetica" pitchFamily="2" charset="0"/>
            </a:endParaRPr>
          </a:p>
        </p:txBody>
      </p:sp>
      <p:sp>
        <p:nvSpPr>
          <p:cNvPr id="12" name="Rectangle 11">
            <a:extLst>
              <a:ext uri="{FF2B5EF4-FFF2-40B4-BE49-F238E27FC236}">
                <a16:creationId xmlns:a16="http://schemas.microsoft.com/office/drawing/2014/main" id="{F4E5F03B-B1EB-4522-A0B5-7A4C193221FA}"/>
              </a:ext>
            </a:extLst>
          </p:cNvPr>
          <p:cNvSpPr/>
          <p:nvPr/>
        </p:nvSpPr>
        <p:spPr>
          <a:xfrm>
            <a:off x="7382933" y="6169709"/>
            <a:ext cx="4809067" cy="646331"/>
          </a:xfrm>
          <a:prstGeom prst="rect">
            <a:avLst/>
          </a:prstGeom>
        </p:spPr>
        <p:txBody>
          <a:bodyPr wrap="square">
            <a:spAutoFit/>
          </a:bodyPr>
          <a:lstStyle/>
          <a:p>
            <a:r>
              <a:rPr lang="en-US" altLang="zh-CN" sz="1200" dirty="0">
                <a:latin typeface="Helvetica" pitchFamily="2" charset="0"/>
              </a:rPr>
              <a:t>1. Siebert, P. D., </a:t>
            </a:r>
            <a:r>
              <a:rPr lang="en-US" altLang="zh-CN" sz="1200" dirty="0" err="1">
                <a:latin typeface="Helvetica" pitchFamily="2" charset="0"/>
              </a:rPr>
              <a:t>Chenchik</a:t>
            </a:r>
            <a:r>
              <a:rPr lang="en-US" altLang="zh-CN" sz="1200" dirty="0">
                <a:latin typeface="Helvetica" pitchFamily="2" charset="0"/>
              </a:rPr>
              <a:t>, A., Kellogg, D. E., Lukyanov, K. A. &amp; Lukyanov, S. A. An improved PCR method for walking in </a:t>
            </a:r>
            <a:r>
              <a:rPr lang="en-US" altLang="zh-CN" sz="1200" dirty="0" err="1">
                <a:latin typeface="Helvetica" pitchFamily="2" charset="0"/>
              </a:rPr>
              <a:t>uncloned</a:t>
            </a:r>
            <a:r>
              <a:rPr lang="en-US" altLang="zh-CN" sz="1200" dirty="0">
                <a:latin typeface="Helvetica" pitchFamily="2" charset="0"/>
              </a:rPr>
              <a:t> genomic DNA. </a:t>
            </a:r>
            <a:r>
              <a:rPr lang="en-US" altLang="zh-CN" sz="1200" i="1" dirty="0">
                <a:latin typeface="Helvetica" pitchFamily="2" charset="0"/>
              </a:rPr>
              <a:t>Nucleic Acids Res.</a:t>
            </a:r>
            <a:r>
              <a:rPr lang="en-US" altLang="zh-CN" sz="1200" dirty="0">
                <a:latin typeface="Helvetica" pitchFamily="2" charset="0"/>
              </a:rPr>
              <a:t> </a:t>
            </a:r>
            <a:r>
              <a:rPr lang="en-US" altLang="zh-CN" sz="1200" b="1" dirty="0">
                <a:latin typeface="Helvetica" pitchFamily="2" charset="0"/>
              </a:rPr>
              <a:t>23</a:t>
            </a:r>
            <a:r>
              <a:rPr lang="en-US" altLang="zh-CN" sz="1200" dirty="0">
                <a:latin typeface="Helvetica" pitchFamily="2" charset="0"/>
              </a:rPr>
              <a:t>, 1087–1088 (1995).</a:t>
            </a:r>
            <a:endParaRPr lang="zh-CN" altLang="en-US" sz="1200" dirty="0">
              <a:latin typeface="Helvetica" pitchFamily="2" charset="0"/>
            </a:endParaRPr>
          </a:p>
        </p:txBody>
      </p:sp>
      <p:cxnSp>
        <p:nvCxnSpPr>
          <p:cNvPr id="23" name="Straight Arrow Connector 22">
            <a:extLst>
              <a:ext uri="{FF2B5EF4-FFF2-40B4-BE49-F238E27FC236}">
                <a16:creationId xmlns:a16="http://schemas.microsoft.com/office/drawing/2014/main" id="{5FD05A19-F5FA-42F2-8D2B-1FBADEC315D1}"/>
              </a:ext>
            </a:extLst>
          </p:cNvPr>
          <p:cNvCxnSpPr>
            <a:cxnSpLocks/>
            <a:endCxn id="11" idx="1"/>
          </p:cNvCxnSpPr>
          <p:nvPr/>
        </p:nvCxnSpPr>
        <p:spPr>
          <a:xfrm flipV="1">
            <a:off x="5868365" y="2935094"/>
            <a:ext cx="1132900" cy="59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A4BCA0AE-3CB3-4686-9A73-1D5C482C0BEC}"/>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29" name="TextBox 28">
            <a:extLst>
              <a:ext uri="{FF2B5EF4-FFF2-40B4-BE49-F238E27FC236}">
                <a16:creationId xmlns:a16="http://schemas.microsoft.com/office/drawing/2014/main" id="{FF7AC5AF-F050-48C2-B901-3F5EFC8BC215}"/>
              </a:ext>
            </a:extLst>
          </p:cNvPr>
          <p:cNvSpPr txBox="1"/>
          <p:nvPr/>
        </p:nvSpPr>
        <p:spPr>
          <a:xfrm>
            <a:off x="1498600" y="1321356"/>
            <a:ext cx="4512774" cy="461665"/>
          </a:xfrm>
          <a:prstGeom prst="rect">
            <a:avLst/>
          </a:prstGeom>
          <a:noFill/>
        </p:spPr>
        <p:txBody>
          <a:bodyPr wrap="none" rtlCol="0">
            <a:spAutoFit/>
          </a:bodyPr>
          <a:lstStyle/>
          <a:p>
            <a:r>
              <a:rPr lang="en-US" altLang="zh-CN" sz="2400" dirty="0">
                <a:latin typeface="Helvetica" pitchFamily="2" charset="0"/>
              </a:rPr>
              <a:t>2. Technical Tricks in C1 CAGE</a:t>
            </a:r>
            <a:endParaRPr lang="zh-CN" altLang="en-US" sz="2400" dirty="0">
              <a:latin typeface="Helvetica" pitchFamily="2" charset="0"/>
            </a:endParaRPr>
          </a:p>
        </p:txBody>
      </p:sp>
    </p:spTree>
    <p:extLst>
      <p:ext uri="{BB962C8B-B14F-4D97-AF65-F5344CB8AC3E}">
        <p14:creationId xmlns:p14="http://schemas.microsoft.com/office/powerpoint/2010/main" val="33007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204149-983F-4C14-9A6C-423AB2E9AA97}"/>
              </a:ext>
            </a:extLst>
          </p:cNvPr>
          <p:cNvSpPr>
            <a:spLocks noGrp="1"/>
          </p:cNvSpPr>
          <p:nvPr>
            <p:ph type="title"/>
          </p:nvPr>
        </p:nvSpPr>
        <p:spPr>
          <a:xfrm>
            <a:off x="838200" y="365125"/>
            <a:ext cx="10515600" cy="1325563"/>
          </a:xfrm>
        </p:spPr>
        <p:txBody>
          <a:bodyPr>
            <a:normAutofit/>
          </a:bodyPr>
          <a:lstStyle/>
          <a:p>
            <a:r>
              <a:rPr lang="en-US" altLang="zh-CN" dirty="0">
                <a:latin typeface="Helvetica" pitchFamily="2" charset="0"/>
              </a:rPr>
              <a:t>Bidirectional </a:t>
            </a:r>
            <a:r>
              <a:rPr lang="en-US" altLang="zh-CN" dirty="0" err="1">
                <a:latin typeface="Helvetica" pitchFamily="2" charset="0"/>
              </a:rPr>
              <a:t>eRNA</a:t>
            </a:r>
            <a:r>
              <a:rPr lang="en-US" altLang="zh-CN" dirty="0">
                <a:latin typeface="Helvetica" pitchFamily="2" charset="0"/>
              </a:rPr>
              <a:t>, a great marker for enhancer activity</a:t>
            </a:r>
            <a:r>
              <a:rPr lang="en-US" altLang="zh-CN" sz="3200" dirty="0">
                <a:latin typeface="Helvetica" pitchFamily="2" charset="0"/>
              </a:rPr>
              <a:t>[1]</a:t>
            </a:r>
            <a:endParaRPr lang="zh-CN" altLang="en-US" dirty="0">
              <a:latin typeface="Helvetica" pitchFamily="2" charset="0"/>
            </a:endParaRPr>
          </a:p>
        </p:txBody>
      </p:sp>
      <p:grpSp>
        <p:nvGrpSpPr>
          <p:cNvPr id="7" name="Group 6">
            <a:extLst>
              <a:ext uri="{FF2B5EF4-FFF2-40B4-BE49-F238E27FC236}">
                <a16:creationId xmlns:a16="http://schemas.microsoft.com/office/drawing/2014/main" id="{E8262E52-4088-4202-93C9-D6E3FE28EA51}"/>
              </a:ext>
            </a:extLst>
          </p:cNvPr>
          <p:cNvGrpSpPr/>
          <p:nvPr/>
        </p:nvGrpSpPr>
        <p:grpSpPr>
          <a:xfrm>
            <a:off x="2899606" y="4163349"/>
            <a:ext cx="6392787" cy="2163117"/>
            <a:chOff x="1109663" y="3581400"/>
            <a:chExt cx="5372100" cy="1817749"/>
          </a:xfrm>
        </p:grpSpPr>
        <p:cxnSp>
          <p:nvCxnSpPr>
            <p:cNvPr id="8" name="Straight Arrow Connector 7">
              <a:extLst>
                <a:ext uri="{FF2B5EF4-FFF2-40B4-BE49-F238E27FC236}">
                  <a16:creationId xmlns:a16="http://schemas.microsoft.com/office/drawing/2014/main" id="{E58B42B1-1E23-4E6D-8AF5-499484F844D9}"/>
                </a:ext>
              </a:extLst>
            </p:cNvPr>
            <p:cNvCxnSpPr/>
            <p:nvPr/>
          </p:nvCxnSpPr>
          <p:spPr>
            <a:xfrm>
              <a:off x="1109663" y="4627219"/>
              <a:ext cx="5372100"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92708A7-7087-4B6D-9E4C-FD0DF1E1CA08}"/>
                </a:ext>
              </a:extLst>
            </p:cNvPr>
            <p:cNvCxnSpPr>
              <a:cxnSpLocks/>
            </p:cNvCxnSpPr>
            <p:nvPr/>
          </p:nvCxnSpPr>
          <p:spPr>
            <a:xfrm>
              <a:off x="4729480" y="4262120"/>
              <a:ext cx="0" cy="365099"/>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C2E6873-1C34-4E36-B397-3F91D8D2BCC8}"/>
                </a:ext>
              </a:extLst>
            </p:cNvPr>
            <p:cNvCxnSpPr/>
            <p:nvPr/>
          </p:nvCxnSpPr>
          <p:spPr>
            <a:xfrm>
              <a:off x="4643120" y="3857625"/>
              <a:ext cx="0" cy="769594"/>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B99377-1004-4628-B607-1AA68A5CD895}"/>
                </a:ext>
              </a:extLst>
            </p:cNvPr>
            <p:cNvCxnSpPr>
              <a:cxnSpLocks/>
            </p:cNvCxnSpPr>
            <p:nvPr/>
          </p:nvCxnSpPr>
          <p:spPr>
            <a:xfrm>
              <a:off x="4521200" y="4130040"/>
              <a:ext cx="0" cy="497179"/>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0001D7-99A3-4BCA-AE34-7E811E86094F}"/>
                </a:ext>
              </a:extLst>
            </p:cNvPr>
            <p:cNvCxnSpPr>
              <a:cxnSpLocks/>
            </p:cNvCxnSpPr>
            <p:nvPr/>
          </p:nvCxnSpPr>
          <p:spPr>
            <a:xfrm>
              <a:off x="4597400" y="3581400"/>
              <a:ext cx="0" cy="1045819"/>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6CF7E3-1270-4F19-848C-80974C7EFFC0}"/>
                </a:ext>
              </a:extLst>
            </p:cNvPr>
            <p:cNvCxnSpPr>
              <a:cxnSpLocks/>
            </p:cNvCxnSpPr>
            <p:nvPr/>
          </p:nvCxnSpPr>
          <p:spPr>
            <a:xfrm>
              <a:off x="4445000" y="4369422"/>
              <a:ext cx="0" cy="257797"/>
            </a:xfrm>
            <a:prstGeom prst="line">
              <a:avLst/>
            </a:prstGeom>
            <a:ln w="38100">
              <a:solidFill>
                <a:srgbClr val="F8766D"/>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DFF69C-A067-4584-85F8-E2D2314221F0}"/>
                </a:ext>
              </a:extLst>
            </p:cNvPr>
            <p:cNvCxnSpPr>
              <a:cxnSpLocks/>
            </p:cNvCxnSpPr>
            <p:nvPr/>
          </p:nvCxnSpPr>
          <p:spPr>
            <a:xfrm flipV="1">
              <a:off x="2880360" y="4630777"/>
              <a:ext cx="0" cy="362013"/>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E622EA8-5FA2-4D19-A0A1-9268DD39D054}"/>
                </a:ext>
              </a:extLst>
            </p:cNvPr>
            <p:cNvCxnSpPr>
              <a:cxnSpLocks/>
            </p:cNvCxnSpPr>
            <p:nvPr/>
          </p:nvCxnSpPr>
          <p:spPr>
            <a:xfrm flipV="1">
              <a:off x="2834640" y="4636060"/>
              <a:ext cx="0" cy="763089"/>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D99237-FDD5-4324-8C16-9F256B0837BB}"/>
                </a:ext>
              </a:extLst>
            </p:cNvPr>
            <p:cNvCxnSpPr>
              <a:cxnSpLocks/>
            </p:cNvCxnSpPr>
            <p:nvPr/>
          </p:nvCxnSpPr>
          <p:spPr>
            <a:xfrm flipV="1">
              <a:off x="2712720" y="4636060"/>
              <a:ext cx="0" cy="492976"/>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11097D-CD24-4803-BD22-AB9913FF8914}"/>
                </a:ext>
              </a:extLst>
            </p:cNvPr>
            <p:cNvCxnSpPr>
              <a:cxnSpLocks/>
            </p:cNvCxnSpPr>
            <p:nvPr/>
          </p:nvCxnSpPr>
          <p:spPr>
            <a:xfrm flipV="1">
              <a:off x="2788920" y="4636062"/>
              <a:ext cx="0" cy="362011"/>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8E6337-38BD-44BB-8634-931D93308200}"/>
                </a:ext>
              </a:extLst>
            </p:cNvPr>
            <p:cNvCxnSpPr>
              <a:cxnSpLocks/>
            </p:cNvCxnSpPr>
            <p:nvPr/>
          </p:nvCxnSpPr>
          <p:spPr>
            <a:xfrm flipV="1">
              <a:off x="2636520" y="4636060"/>
              <a:ext cx="0" cy="255618"/>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4CE1D-7DA4-411B-8219-E5F3FFB5D3EB}"/>
                </a:ext>
              </a:extLst>
            </p:cNvPr>
            <p:cNvCxnSpPr>
              <a:cxnSpLocks/>
            </p:cNvCxnSpPr>
            <p:nvPr/>
          </p:nvCxnSpPr>
          <p:spPr>
            <a:xfrm flipV="1">
              <a:off x="1767840" y="4626930"/>
              <a:ext cx="0" cy="92390"/>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1107A1-A1BC-4F62-B91C-C3AE5F3833A3}"/>
                </a:ext>
              </a:extLst>
            </p:cNvPr>
            <p:cNvCxnSpPr>
              <a:cxnSpLocks/>
            </p:cNvCxnSpPr>
            <p:nvPr/>
          </p:nvCxnSpPr>
          <p:spPr>
            <a:xfrm flipV="1">
              <a:off x="1894840" y="4624395"/>
              <a:ext cx="0" cy="349706"/>
            </a:xfrm>
            <a:prstGeom prst="line">
              <a:avLst/>
            </a:prstGeom>
            <a:ln w="38100">
              <a:solidFill>
                <a:srgbClr val="00BFC4"/>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360D41BB-2B95-47D7-B508-4BA797258E0D}"/>
              </a:ext>
            </a:extLst>
          </p:cNvPr>
          <p:cNvSpPr txBox="1"/>
          <p:nvPr/>
        </p:nvSpPr>
        <p:spPr>
          <a:xfrm>
            <a:off x="592718" y="4946867"/>
            <a:ext cx="2189042" cy="830997"/>
          </a:xfrm>
          <a:prstGeom prst="rect">
            <a:avLst/>
          </a:prstGeom>
          <a:noFill/>
        </p:spPr>
        <p:txBody>
          <a:bodyPr wrap="square" rtlCol="0">
            <a:spAutoFit/>
          </a:bodyPr>
          <a:lstStyle/>
          <a:p>
            <a:pPr algn="ctr"/>
            <a:r>
              <a:rPr lang="en-US" altLang="zh-CN" sz="2400" dirty="0">
                <a:latin typeface="Helvetica" pitchFamily="2" charset="0"/>
                <a:cs typeface="arial" panose="020B0604020202020204" pitchFamily="34" charset="0"/>
              </a:rPr>
              <a:t>CAGE-defined</a:t>
            </a:r>
          </a:p>
          <a:p>
            <a:pPr algn="ctr"/>
            <a:r>
              <a:rPr lang="en-US" altLang="zh-CN" sz="2400" dirty="0">
                <a:latin typeface="Helvetica" pitchFamily="2" charset="0"/>
                <a:cs typeface="arial" panose="020B0604020202020204" pitchFamily="34" charset="0"/>
              </a:rPr>
              <a:t>TSSs</a:t>
            </a:r>
            <a:endParaRPr lang="zh-CN" altLang="en-US" sz="2400" dirty="0">
              <a:latin typeface="Helvetica" pitchFamily="2" charset="0"/>
              <a:cs typeface="arial" panose="020B0604020202020204" pitchFamily="34" charset="0"/>
            </a:endParaRPr>
          </a:p>
        </p:txBody>
      </p:sp>
      <p:pic>
        <p:nvPicPr>
          <p:cNvPr id="2" name="Picture 1">
            <a:extLst>
              <a:ext uri="{FF2B5EF4-FFF2-40B4-BE49-F238E27FC236}">
                <a16:creationId xmlns:a16="http://schemas.microsoft.com/office/drawing/2014/main" id="{692DDA76-CEF7-4963-B4CE-4A005B74A5C4}"/>
              </a:ext>
            </a:extLst>
          </p:cNvPr>
          <p:cNvPicPr>
            <a:picLocks noChangeAspect="1"/>
          </p:cNvPicPr>
          <p:nvPr/>
        </p:nvPicPr>
        <p:blipFill>
          <a:blip r:embed="rId3"/>
          <a:stretch>
            <a:fillRect/>
          </a:stretch>
        </p:blipFill>
        <p:spPr>
          <a:xfrm>
            <a:off x="2782085" y="1728892"/>
            <a:ext cx="6401799" cy="2396253"/>
          </a:xfrm>
          <a:prstGeom prst="rect">
            <a:avLst/>
          </a:prstGeom>
        </p:spPr>
      </p:pic>
      <p:sp>
        <p:nvSpPr>
          <p:cNvPr id="3" name="TextBox 2">
            <a:extLst>
              <a:ext uri="{FF2B5EF4-FFF2-40B4-BE49-F238E27FC236}">
                <a16:creationId xmlns:a16="http://schemas.microsoft.com/office/drawing/2014/main" id="{7EF386E7-6E62-49B9-BFF1-08AB12F15754}"/>
              </a:ext>
            </a:extLst>
          </p:cNvPr>
          <p:cNvSpPr txBox="1"/>
          <p:nvPr/>
        </p:nvSpPr>
        <p:spPr>
          <a:xfrm>
            <a:off x="6267735" y="6217652"/>
            <a:ext cx="5832297" cy="461665"/>
          </a:xfrm>
          <a:prstGeom prst="rect">
            <a:avLst/>
          </a:prstGeom>
          <a:noFill/>
        </p:spPr>
        <p:txBody>
          <a:bodyPr wrap="square" rtlCol="0">
            <a:spAutoFit/>
          </a:bodyPr>
          <a:lstStyle/>
          <a:p>
            <a:r>
              <a:rPr lang="en-US" altLang="zh-CN" sz="1200" dirty="0">
                <a:latin typeface="Helvetica" pitchFamily="2" charset="0"/>
                <a:cs typeface="Arial" panose="020B0604020202020204" pitchFamily="34" charset="0"/>
              </a:rPr>
              <a:t>1. Andersson, R. &amp; </a:t>
            </a:r>
            <a:r>
              <a:rPr lang="en-US" altLang="zh-CN" sz="1200" dirty="0" err="1">
                <a:latin typeface="Helvetica" pitchFamily="2" charset="0"/>
                <a:cs typeface="Arial" panose="020B0604020202020204" pitchFamily="34" charset="0"/>
              </a:rPr>
              <a:t>Sandelin</a:t>
            </a:r>
            <a:r>
              <a:rPr lang="en-US" altLang="zh-CN" sz="1200" dirty="0">
                <a:latin typeface="Helvetica" pitchFamily="2" charset="0"/>
                <a:cs typeface="Arial" panose="020B0604020202020204" pitchFamily="34" charset="0"/>
              </a:rPr>
              <a:t>, A. Determinants of enhancer and promoter activities of regulatory elements. </a:t>
            </a:r>
            <a:r>
              <a:rPr lang="en-US" altLang="zh-CN" sz="1200" i="1" dirty="0">
                <a:latin typeface="Helvetica" pitchFamily="2" charset="0"/>
                <a:cs typeface="Arial" panose="020B0604020202020204" pitchFamily="34" charset="0"/>
              </a:rPr>
              <a:t>Nat. Rev. Genet.</a:t>
            </a:r>
            <a:r>
              <a:rPr lang="en-US" altLang="zh-CN" sz="1200" dirty="0">
                <a:latin typeface="Helvetica" pitchFamily="2" charset="0"/>
                <a:cs typeface="Arial" panose="020B0604020202020204" pitchFamily="34" charset="0"/>
              </a:rPr>
              <a:t> (2019). doi:10.1038/s41576-019-0173-8</a:t>
            </a:r>
            <a:endParaRPr lang="zh-CN" altLang="en-US" sz="1200" dirty="0">
              <a:latin typeface="Helvetica" pitchFamily="2" charset="0"/>
              <a:cs typeface="Arial" panose="020B0604020202020204" pitchFamily="34" charset="0"/>
            </a:endParaRPr>
          </a:p>
        </p:txBody>
      </p:sp>
    </p:spTree>
    <p:extLst>
      <p:ext uri="{BB962C8B-B14F-4D97-AF65-F5344CB8AC3E}">
        <p14:creationId xmlns:p14="http://schemas.microsoft.com/office/powerpoint/2010/main" val="640109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4" name="TextBox 3">
            <a:extLst>
              <a:ext uri="{FF2B5EF4-FFF2-40B4-BE49-F238E27FC236}">
                <a16:creationId xmlns:a16="http://schemas.microsoft.com/office/drawing/2014/main" id="{92329859-92D2-48AB-AFE0-CB48636F3B5B}"/>
              </a:ext>
            </a:extLst>
          </p:cNvPr>
          <p:cNvSpPr txBox="1"/>
          <p:nvPr/>
        </p:nvSpPr>
        <p:spPr>
          <a:xfrm>
            <a:off x="1498600" y="1321356"/>
            <a:ext cx="3265638" cy="461665"/>
          </a:xfrm>
          <a:prstGeom prst="rect">
            <a:avLst/>
          </a:prstGeom>
          <a:noFill/>
        </p:spPr>
        <p:txBody>
          <a:bodyPr wrap="none" rtlCol="0">
            <a:spAutoFit/>
          </a:bodyPr>
          <a:lstStyle/>
          <a:p>
            <a:r>
              <a:rPr lang="en-US" altLang="zh-CN" sz="2400" dirty="0">
                <a:latin typeface="Helvetica" pitchFamily="2" charset="0"/>
              </a:rPr>
              <a:t>3. Removed 2 outliers </a:t>
            </a:r>
            <a:endParaRPr lang="zh-CN" altLang="en-US" sz="2400" dirty="0">
              <a:latin typeface="Helvetica" pitchFamily="2" charset="0"/>
            </a:endParaRPr>
          </a:p>
        </p:txBody>
      </p:sp>
      <p:pic>
        <p:nvPicPr>
          <p:cNvPr id="5" name="Picture 4">
            <a:extLst>
              <a:ext uri="{FF2B5EF4-FFF2-40B4-BE49-F238E27FC236}">
                <a16:creationId xmlns:a16="http://schemas.microsoft.com/office/drawing/2014/main" id="{E0F2003E-064B-44F7-86F9-E96F3D4D0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199" y="1888663"/>
            <a:ext cx="8317347" cy="4752769"/>
          </a:xfrm>
          <a:prstGeom prst="rect">
            <a:avLst/>
          </a:prstGeom>
        </p:spPr>
      </p:pic>
    </p:spTree>
    <p:extLst>
      <p:ext uri="{BB962C8B-B14F-4D97-AF65-F5344CB8AC3E}">
        <p14:creationId xmlns:p14="http://schemas.microsoft.com/office/powerpoint/2010/main" val="1807289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557ED1-1F2F-4258-AE1C-B8FF5E6B2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238" y="1783076"/>
            <a:ext cx="9113524" cy="4556763"/>
          </a:xfrm>
          <a:prstGeom prst="rect">
            <a:avLst/>
          </a:prstGeom>
        </p:spPr>
      </p:pic>
      <p:sp>
        <p:nvSpPr>
          <p:cNvPr id="8" name="Title 1">
            <a:extLst>
              <a:ext uri="{FF2B5EF4-FFF2-40B4-BE49-F238E27FC236}">
                <a16:creationId xmlns:a16="http://schemas.microsoft.com/office/drawing/2014/main" id="{B4DB8368-4FA5-4469-AF03-9C0BCF4FE903}"/>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9" name="TextBox 8">
            <a:extLst>
              <a:ext uri="{FF2B5EF4-FFF2-40B4-BE49-F238E27FC236}">
                <a16:creationId xmlns:a16="http://schemas.microsoft.com/office/drawing/2014/main" id="{339E63BF-C2F6-409E-AFCA-1B636D75F61F}"/>
              </a:ext>
            </a:extLst>
          </p:cNvPr>
          <p:cNvSpPr txBox="1"/>
          <p:nvPr/>
        </p:nvSpPr>
        <p:spPr>
          <a:xfrm>
            <a:off x="1498600" y="1321356"/>
            <a:ext cx="7672293" cy="830997"/>
          </a:xfrm>
          <a:prstGeom prst="rect">
            <a:avLst/>
          </a:prstGeom>
          <a:noFill/>
        </p:spPr>
        <p:txBody>
          <a:bodyPr wrap="none" rtlCol="0">
            <a:spAutoFit/>
          </a:bodyPr>
          <a:lstStyle/>
          <a:p>
            <a:r>
              <a:rPr lang="en-US" altLang="zh-CN" sz="2400" dirty="0">
                <a:latin typeface="Helvetica" pitchFamily="2" charset="0"/>
              </a:rPr>
              <a:t>4. Active enhancers ~ Imbalanced transcription context</a:t>
            </a:r>
          </a:p>
          <a:p>
            <a:endParaRPr lang="zh-CN" altLang="en-US" sz="2400" dirty="0">
              <a:latin typeface="Helvetica" pitchFamily="2" charset="0"/>
            </a:endParaRPr>
          </a:p>
        </p:txBody>
      </p:sp>
    </p:spTree>
    <p:extLst>
      <p:ext uri="{BB962C8B-B14F-4D97-AF65-F5344CB8AC3E}">
        <p14:creationId xmlns:p14="http://schemas.microsoft.com/office/powerpoint/2010/main" val="2775957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5359EEC8-3DC4-480F-A29A-0BE872A63238}"/>
                  </a:ext>
                </a:extLst>
              </p:cNvPr>
              <p:cNvSpPr txBox="1">
                <a:spLocks/>
              </p:cNvSpPr>
              <p:nvPr/>
            </p:nvSpPr>
            <p:spPr>
              <a:xfrm>
                <a:off x="1384301" y="3092974"/>
                <a:ext cx="10465328" cy="42603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altLang="zh-CN" sz="4800" b="1" dirty="0">
                    <a:latin typeface="Helvetica" pitchFamily="2" charset="0"/>
                    <a:ea typeface="+mn-ea"/>
                    <a:cs typeface="+mn-cs"/>
                  </a:rPr>
                  <a:t>M_ij</a:t>
                </a:r>
                <a:r>
                  <a:rPr lang="pt-BR" altLang="zh-CN" sz="3600" dirty="0">
                    <a:latin typeface="Helvetica" pitchFamily="2" charset="0"/>
                    <a:ea typeface="+mn-ea"/>
                    <a:cs typeface="+mn-cs"/>
                  </a:rPr>
                  <a:t> ~ Active_ij </a:t>
                </a:r>
                <a14:m>
                  <m:oMath xmlns:m="http://schemas.openxmlformats.org/officeDocument/2006/math">
                    <m:r>
                      <a:rPr lang="pt-BR" altLang="zh-CN" sz="3600" i="1" smtClean="0">
                        <a:latin typeface="Cambria Math" panose="02040503050406030204" pitchFamily="18" charset="0"/>
                        <a:ea typeface="Cambria Math" panose="02040503050406030204" pitchFamily="18" charset="0"/>
                        <a:cs typeface="+mn-cs"/>
                      </a:rPr>
                      <m:t>×</m:t>
                    </m:r>
                  </m:oMath>
                </a14:m>
                <a:r>
                  <a:rPr lang="pt-BR" altLang="zh-CN" sz="3600" dirty="0">
                    <a:latin typeface="Helvetica" pitchFamily="2" charset="0"/>
                    <a:ea typeface="+mn-ea"/>
                    <a:cs typeface="+mn-cs"/>
                  </a:rPr>
                  <a:t> eid_i </a:t>
                </a:r>
                <a:r>
                  <a:rPr lang="pt-BR" altLang="zh-CN" sz="3600" dirty="0">
                    <a:latin typeface="Helvetica" pitchFamily="2" charset="0"/>
                  </a:rPr>
                  <a:t>+ txType_i </a:t>
                </a:r>
                <a:r>
                  <a:rPr lang="pt-BR" altLang="zh-CN" sz="3600" dirty="0">
                    <a:latin typeface="Helvetica" pitchFamily="2" charset="0"/>
                    <a:ea typeface="+mn-ea"/>
                    <a:cs typeface="+mn-cs"/>
                  </a:rPr>
                  <a:t>+ A_ij </a:t>
                </a:r>
              </a:p>
              <a:p>
                <a:r>
                  <a:rPr lang="pt-BR" altLang="zh-CN" sz="3600" b="1" dirty="0">
                    <a:latin typeface="Helvetica" pitchFamily="2" charset="0"/>
                    <a:ea typeface="+mn-ea"/>
                    <a:cs typeface="+mn-cs"/>
                  </a:rPr>
                  <a:t>              </a:t>
                </a:r>
              </a:p>
              <a:p>
                <a:r>
                  <a:rPr lang="pt-BR" altLang="zh-CN" sz="3600" b="1" dirty="0">
                    <a:latin typeface="Helvetica" pitchFamily="2" charset="0"/>
                    <a:ea typeface="+mn-ea"/>
                    <a:cs typeface="+mn-cs"/>
                  </a:rPr>
                  <a:t>             ContextSumBias_dowstream_ijk 	</a:t>
                </a:r>
              </a:p>
              <a:p>
                <a:r>
                  <a:rPr lang="pt-BR" altLang="zh-CN" sz="3600" b="1" dirty="0">
                    <a:latin typeface="Helvetica" pitchFamily="2" charset="0"/>
                    <a:ea typeface="+mn-ea"/>
                    <a:cs typeface="+mn-cs"/>
                  </a:rPr>
                  <a:t>	   + ContextSumBias_plus_ijk</a:t>
                </a:r>
              </a:p>
              <a:p>
                <a:r>
                  <a:rPr lang="pt-BR" altLang="zh-CN" sz="3600" b="1" dirty="0">
                    <a:latin typeface="Helvetica" pitchFamily="2" charset="0"/>
                    <a:ea typeface="+mn-ea"/>
                    <a:cs typeface="+mn-cs"/>
                  </a:rPr>
                  <a:t>	   + ContextNumBias_downstream_ijk 	</a:t>
                </a:r>
              </a:p>
              <a:p>
                <a:r>
                  <a:rPr lang="pt-BR" altLang="zh-CN" sz="3600" b="1" dirty="0">
                    <a:latin typeface="Helvetica" pitchFamily="2" charset="0"/>
                    <a:ea typeface="+mn-ea"/>
                    <a:cs typeface="+mn-cs"/>
                  </a:rPr>
                  <a:t>	   + ContextNumBias_plus_ijk)</a:t>
                </a:r>
              </a:p>
              <a:p>
                <a:endParaRPr lang="zh-CN" altLang="en-US" sz="3600" b="1" dirty="0">
                  <a:latin typeface="Helvetica" pitchFamily="2" charset="0"/>
                  <a:ea typeface="+mn-ea"/>
                  <a:cs typeface="+mn-cs"/>
                </a:endParaRPr>
              </a:p>
            </p:txBody>
          </p:sp>
        </mc:Choice>
        <mc:Fallback>
          <p:sp>
            <p:nvSpPr>
              <p:cNvPr id="4" name="Title 1">
                <a:extLst>
                  <a:ext uri="{FF2B5EF4-FFF2-40B4-BE49-F238E27FC236}">
                    <a16:creationId xmlns:a16="http://schemas.microsoft.com/office/drawing/2014/main" id="{5359EEC8-3DC4-480F-A29A-0BE872A63238}"/>
                  </a:ext>
                </a:extLst>
              </p:cNvPr>
              <p:cNvSpPr txBox="1">
                <a:spLocks noRot="1" noChangeAspect="1" noMove="1" noResize="1" noEditPoints="1" noAdjustHandles="1" noChangeArrowheads="1" noChangeShapeType="1" noTextEdit="1"/>
              </p:cNvSpPr>
              <p:nvPr/>
            </p:nvSpPr>
            <p:spPr>
              <a:xfrm>
                <a:off x="1384301" y="3092974"/>
                <a:ext cx="10465328" cy="4260325"/>
              </a:xfrm>
              <a:prstGeom prst="rect">
                <a:avLst/>
              </a:prstGeom>
              <a:blipFill>
                <a:blip r:embed="rId3"/>
                <a:stretch>
                  <a:fillRect l="-2621" t="-5007"/>
                </a:stretch>
              </a:blipFill>
            </p:spPr>
            <p:txBody>
              <a:bodyPr/>
              <a:lstStyle/>
              <a:p>
                <a:r>
                  <a:rPr lang="zh-CN" altLang="en-US">
                    <a:noFill/>
                  </a:rPr>
                  <a:t> </a:t>
                </a:r>
              </a:p>
            </p:txBody>
          </p:sp>
        </mc:Fallback>
      </mc:AlternateContent>
      <p:sp>
        <p:nvSpPr>
          <p:cNvPr id="5" name="Title 1">
            <a:extLst>
              <a:ext uri="{FF2B5EF4-FFF2-40B4-BE49-F238E27FC236}">
                <a16:creationId xmlns:a16="http://schemas.microsoft.com/office/drawing/2014/main" id="{8D433E80-FFB6-43D3-8BC3-320B609A4F2D}"/>
              </a:ext>
            </a:extLst>
          </p:cNvPr>
          <p:cNvSpPr txBox="1">
            <a:spLocks/>
          </p:cNvSpPr>
          <p:nvPr/>
        </p:nvSpPr>
        <p:spPr>
          <a:xfrm>
            <a:off x="454025" y="2140713"/>
            <a:ext cx="11915775" cy="15813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dirty="0">
              <a:latin typeface="Helvetica" pitchFamily="2" charset="0"/>
            </a:endParaRPr>
          </a:p>
        </p:txBody>
      </p:sp>
      <p:sp>
        <p:nvSpPr>
          <p:cNvPr id="2" name="TextBox 1">
            <a:extLst>
              <a:ext uri="{FF2B5EF4-FFF2-40B4-BE49-F238E27FC236}">
                <a16:creationId xmlns:a16="http://schemas.microsoft.com/office/drawing/2014/main" id="{8E0F3864-26BB-480F-BE79-989802E127F5}"/>
              </a:ext>
            </a:extLst>
          </p:cNvPr>
          <p:cNvSpPr txBox="1"/>
          <p:nvPr/>
        </p:nvSpPr>
        <p:spPr>
          <a:xfrm>
            <a:off x="1069372" y="1920419"/>
            <a:ext cx="7592143" cy="461665"/>
          </a:xfrm>
          <a:prstGeom prst="rect">
            <a:avLst/>
          </a:prstGeom>
          <a:noFill/>
        </p:spPr>
        <p:txBody>
          <a:bodyPr wrap="none" rtlCol="0">
            <a:spAutoFit/>
          </a:bodyPr>
          <a:lstStyle/>
          <a:p>
            <a:r>
              <a:rPr lang="en-US" altLang="zh-CN" sz="2400" dirty="0">
                <a:latin typeface="Helvetica" pitchFamily="2" charset="0"/>
              </a:rPr>
              <a:t>For each enhancer </a:t>
            </a:r>
            <a:r>
              <a:rPr lang="en-US" altLang="zh-CN" sz="2400" dirty="0" err="1">
                <a:latin typeface="Helvetica" pitchFamily="2" charset="0"/>
              </a:rPr>
              <a:t>i</a:t>
            </a:r>
            <a:r>
              <a:rPr lang="en-US" altLang="zh-CN" sz="2400" dirty="0">
                <a:latin typeface="Helvetica" pitchFamily="2" charset="0"/>
              </a:rPr>
              <a:t> , cell j,  context annotated type k</a:t>
            </a:r>
            <a:endParaRPr lang="zh-CN" altLang="en-US" sz="2400" dirty="0">
              <a:latin typeface="Helvetica" pitchFamily="2" charset="0"/>
            </a:endParaRPr>
          </a:p>
        </p:txBody>
      </p:sp>
      <p:cxnSp>
        <p:nvCxnSpPr>
          <p:cNvPr id="10" name="Connector: Curved 9">
            <a:extLst>
              <a:ext uri="{FF2B5EF4-FFF2-40B4-BE49-F238E27FC236}">
                <a16:creationId xmlns:a16="http://schemas.microsoft.com/office/drawing/2014/main" id="{7014BCC4-525F-492B-BD5C-3EE04F9974B9}"/>
              </a:ext>
            </a:extLst>
          </p:cNvPr>
          <p:cNvCxnSpPr>
            <a:cxnSpLocks/>
            <a:stCxn id="4" idx="0"/>
            <a:endCxn id="12" idx="1"/>
          </p:cNvCxnSpPr>
          <p:nvPr/>
        </p:nvCxnSpPr>
        <p:spPr>
          <a:xfrm rot="5400000" flipH="1" flipV="1">
            <a:off x="8063483" y="1415636"/>
            <a:ext cx="230821" cy="312385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6996E3-41F7-4551-B9E5-DEA123418C1D}"/>
              </a:ext>
            </a:extLst>
          </p:cNvPr>
          <p:cNvSpPr txBox="1"/>
          <p:nvPr/>
        </p:nvSpPr>
        <p:spPr>
          <a:xfrm>
            <a:off x="9740821" y="2446654"/>
            <a:ext cx="1962397" cy="830997"/>
          </a:xfrm>
          <a:prstGeom prst="rect">
            <a:avLst/>
          </a:prstGeom>
          <a:noFill/>
        </p:spPr>
        <p:txBody>
          <a:bodyPr wrap="none" rtlCol="0">
            <a:spAutoFit/>
          </a:bodyPr>
          <a:lstStyle/>
          <a:p>
            <a:r>
              <a:rPr lang="en-US" altLang="zh-CN" sz="2400" dirty="0">
                <a:latin typeface="Helvetica" pitchFamily="2" charset="0"/>
              </a:rPr>
              <a:t>Regress out</a:t>
            </a:r>
          </a:p>
          <a:p>
            <a:r>
              <a:rPr lang="en-US" altLang="zh-CN" sz="2400" dirty="0">
                <a:latin typeface="Helvetica" pitchFamily="2" charset="0"/>
              </a:rPr>
              <a:t>Other factors</a:t>
            </a:r>
            <a:endParaRPr lang="zh-CN" altLang="en-US" sz="2400" dirty="0">
              <a:latin typeface="Helvetica" pitchFamily="2" charset="0"/>
            </a:endParaRPr>
          </a:p>
        </p:txBody>
      </p:sp>
      <p:sp>
        <p:nvSpPr>
          <p:cNvPr id="13" name="Title 1">
            <a:extLst>
              <a:ext uri="{FF2B5EF4-FFF2-40B4-BE49-F238E27FC236}">
                <a16:creationId xmlns:a16="http://schemas.microsoft.com/office/drawing/2014/main" id="{392F7EC8-9FBF-4616-BA26-F4DFDCAE3FD6}"/>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Questions</a:t>
            </a:r>
          </a:p>
        </p:txBody>
      </p:sp>
      <p:sp>
        <p:nvSpPr>
          <p:cNvPr id="14" name="TextBox 13">
            <a:extLst>
              <a:ext uri="{FF2B5EF4-FFF2-40B4-BE49-F238E27FC236}">
                <a16:creationId xmlns:a16="http://schemas.microsoft.com/office/drawing/2014/main" id="{38E23EEC-8535-478B-B744-606BB5B17BDB}"/>
              </a:ext>
            </a:extLst>
          </p:cNvPr>
          <p:cNvSpPr txBox="1"/>
          <p:nvPr/>
        </p:nvSpPr>
        <p:spPr>
          <a:xfrm>
            <a:off x="965200" y="1239562"/>
            <a:ext cx="5234125" cy="461665"/>
          </a:xfrm>
          <a:prstGeom prst="rect">
            <a:avLst/>
          </a:prstGeom>
          <a:noFill/>
        </p:spPr>
        <p:txBody>
          <a:bodyPr wrap="none" rtlCol="0">
            <a:spAutoFit/>
          </a:bodyPr>
          <a:lstStyle/>
          <a:p>
            <a:r>
              <a:rPr lang="en-US" altLang="zh-CN" sz="2400" dirty="0">
                <a:latin typeface="Helvetica" pitchFamily="2" charset="0"/>
              </a:rPr>
              <a:t>4. Improvement of Regression Model</a:t>
            </a:r>
            <a:endParaRPr lang="zh-CN" altLang="en-US" sz="2400" dirty="0">
              <a:latin typeface="Helvetica" pitchFamily="2" charset="0"/>
            </a:endParaRP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473A063B-F46B-42CE-A90B-FE56C25629E4}"/>
                  </a:ext>
                </a:extLst>
              </p:cNvPr>
              <p:cNvSpPr/>
              <p:nvPr/>
            </p:nvSpPr>
            <p:spPr>
              <a:xfrm>
                <a:off x="454025" y="4507493"/>
                <a:ext cx="2243050" cy="1110945"/>
              </a:xfrm>
              <a:prstGeom prst="rect">
                <a:avLst/>
              </a:prstGeom>
            </p:spPr>
            <p:txBody>
              <a:bodyPr wrap="none">
                <a:spAutoFit/>
              </a:bodyPr>
              <a:lstStyle/>
              <a:p>
                <a:r>
                  <a:rPr lang="pt-BR" altLang="zh-CN" sz="6600" b="1" dirty="0">
                    <a:latin typeface="Helvetica" pitchFamily="2" charset="0"/>
                  </a:rPr>
                  <a:t>+ </a:t>
                </a:r>
                <a14:m>
                  <m:oMath xmlns:m="http://schemas.openxmlformats.org/officeDocument/2006/math">
                    <m:nary>
                      <m:naryPr>
                        <m:chr m:val="∑"/>
                        <m:supHide m:val="on"/>
                        <m:ctrlPr>
                          <a:rPr lang="pt-BR" altLang="zh-CN" sz="6600" b="1" i="1">
                            <a:latin typeface="Cambria Math" panose="02040503050406030204" pitchFamily="18" charset="0"/>
                          </a:rPr>
                        </m:ctrlPr>
                      </m:naryPr>
                      <m:sub>
                        <m:r>
                          <m:rPr>
                            <m:brk m:alnAt="7"/>
                          </m:rPr>
                          <a:rPr lang="en-US" altLang="zh-CN" sz="6600" b="1" i="1">
                            <a:latin typeface="Cambria Math" panose="02040503050406030204" pitchFamily="18" charset="0"/>
                          </a:rPr>
                          <m:t>𝒌</m:t>
                        </m:r>
                      </m:sub>
                      <m:sup/>
                      <m:e>
                        <m:r>
                          <a:rPr lang="en-US" altLang="zh-CN" sz="6600" b="1" i="1" smtClean="0">
                            <a:latin typeface="Cambria Math" panose="02040503050406030204" pitchFamily="18" charset="0"/>
                          </a:rPr>
                          <m:t>(</m:t>
                        </m:r>
                      </m:e>
                    </m:nary>
                  </m:oMath>
                </a14:m>
                <a:endParaRPr lang="zh-CN" altLang="en-US" sz="6600" dirty="0"/>
              </a:p>
            </p:txBody>
          </p:sp>
        </mc:Choice>
        <mc:Fallback>
          <p:sp>
            <p:nvSpPr>
              <p:cNvPr id="9" name="Rectangle 8">
                <a:extLst>
                  <a:ext uri="{FF2B5EF4-FFF2-40B4-BE49-F238E27FC236}">
                    <a16:creationId xmlns:a16="http://schemas.microsoft.com/office/drawing/2014/main" id="{473A063B-F46B-42CE-A90B-FE56C25629E4}"/>
                  </a:ext>
                </a:extLst>
              </p:cNvPr>
              <p:cNvSpPr>
                <a:spLocks noRot="1" noChangeAspect="1" noMove="1" noResize="1" noEditPoints="1" noAdjustHandles="1" noChangeArrowheads="1" noChangeShapeType="1" noTextEdit="1"/>
              </p:cNvSpPr>
              <p:nvPr/>
            </p:nvSpPr>
            <p:spPr>
              <a:xfrm>
                <a:off x="454025" y="4507493"/>
                <a:ext cx="2243050" cy="1110945"/>
              </a:xfrm>
              <a:prstGeom prst="rect">
                <a:avLst/>
              </a:prstGeom>
              <a:blipFill>
                <a:blip r:embed="rId4"/>
                <a:stretch>
                  <a:fillRect l="-18478" t="-20765" b="-382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8AC60F4B-DFFD-4929-BBCE-28623C231BD6}"/>
                  </a:ext>
                </a:extLst>
              </p:cNvPr>
              <p:cNvSpPr/>
              <p:nvPr/>
            </p:nvSpPr>
            <p:spPr>
              <a:xfrm>
                <a:off x="10887006" y="4510442"/>
                <a:ext cx="768159" cy="110799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pt-BR" altLang="zh-CN" sz="6600" b="1" i="1" dirty="0" smtClean="0">
                          <a:latin typeface="Cambria Math" panose="02040503050406030204" pitchFamily="18" charset="0"/>
                        </a:rPr>
                        <m:t>)</m:t>
                      </m:r>
                    </m:oMath>
                  </m:oMathPara>
                </a14:m>
                <a:endParaRPr lang="zh-CN" altLang="en-US" sz="6600" dirty="0"/>
              </a:p>
            </p:txBody>
          </p:sp>
        </mc:Choice>
        <mc:Fallback>
          <p:sp>
            <p:nvSpPr>
              <p:cNvPr id="15" name="Rectangle 14">
                <a:extLst>
                  <a:ext uri="{FF2B5EF4-FFF2-40B4-BE49-F238E27FC236}">
                    <a16:creationId xmlns:a16="http://schemas.microsoft.com/office/drawing/2014/main" id="{8AC60F4B-DFFD-4929-BBCE-28623C231BD6}"/>
                  </a:ext>
                </a:extLst>
              </p:cNvPr>
              <p:cNvSpPr>
                <a:spLocks noRot="1" noChangeAspect="1" noMove="1" noResize="1" noEditPoints="1" noAdjustHandles="1" noChangeArrowheads="1" noChangeShapeType="1" noTextEdit="1"/>
              </p:cNvSpPr>
              <p:nvPr/>
            </p:nvSpPr>
            <p:spPr>
              <a:xfrm>
                <a:off x="10887006" y="4510442"/>
                <a:ext cx="768159" cy="110799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679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3C441F-A1B8-4DCB-82EF-D423223A8778}"/>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Corrigendum</a:t>
            </a:r>
          </a:p>
        </p:txBody>
      </p:sp>
      <p:sp>
        <p:nvSpPr>
          <p:cNvPr id="6" name="TextBox 5">
            <a:extLst>
              <a:ext uri="{FF2B5EF4-FFF2-40B4-BE49-F238E27FC236}">
                <a16:creationId xmlns:a16="http://schemas.microsoft.com/office/drawing/2014/main" id="{27FAD106-5BE8-4423-AAA5-1BDE915F01EC}"/>
              </a:ext>
            </a:extLst>
          </p:cNvPr>
          <p:cNvSpPr txBox="1"/>
          <p:nvPr/>
        </p:nvSpPr>
        <p:spPr>
          <a:xfrm>
            <a:off x="1498600" y="1321356"/>
            <a:ext cx="8523487" cy="830997"/>
          </a:xfrm>
          <a:prstGeom prst="rect">
            <a:avLst/>
          </a:prstGeom>
          <a:noFill/>
        </p:spPr>
        <p:txBody>
          <a:bodyPr wrap="none" rtlCol="0">
            <a:spAutoFit/>
          </a:bodyPr>
          <a:lstStyle/>
          <a:p>
            <a:pPr marL="457200" indent="-457200">
              <a:buAutoNum type="arabicPeriod"/>
            </a:pPr>
            <a:r>
              <a:rPr lang="en-US" altLang="zh-CN" sz="2400" dirty="0">
                <a:latin typeface="Helvetica" pitchFamily="2" charset="0"/>
              </a:rPr>
              <a:t>“The world's first published single-cell 5' sequencing data”</a:t>
            </a:r>
          </a:p>
          <a:p>
            <a:r>
              <a:rPr lang="en-US" altLang="zh-CN" sz="2400" dirty="0">
                <a:latin typeface="Helvetica" pitchFamily="2" charset="0"/>
                <a:sym typeface="Wingdings" panose="05000000000000000000" pitchFamily="2" charset="2"/>
              </a:rPr>
              <a:t> The </a:t>
            </a:r>
            <a:r>
              <a:rPr lang="en-US" altLang="zh-CN" sz="2400" dirty="0">
                <a:latin typeface="Helvetica" pitchFamily="2" charset="0"/>
              </a:rPr>
              <a:t>first published single-cell CAGE data</a:t>
            </a:r>
            <a:endParaRPr lang="zh-CN" altLang="en-US" sz="2400" dirty="0">
              <a:latin typeface="Helvetica" pitchFamily="2" charset="0"/>
            </a:endParaRPr>
          </a:p>
        </p:txBody>
      </p:sp>
      <p:sp>
        <p:nvSpPr>
          <p:cNvPr id="7" name="Rectangle 6">
            <a:extLst>
              <a:ext uri="{FF2B5EF4-FFF2-40B4-BE49-F238E27FC236}">
                <a16:creationId xmlns:a16="http://schemas.microsoft.com/office/drawing/2014/main" id="{89E16566-24F0-4D91-9A44-1F9B1A3ADBE1}"/>
              </a:ext>
            </a:extLst>
          </p:cNvPr>
          <p:cNvSpPr/>
          <p:nvPr/>
        </p:nvSpPr>
        <p:spPr>
          <a:xfrm>
            <a:off x="2326106" y="2228671"/>
            <a:ext cx="6523254" cy="923330"/>
          </a:xfrm>
          <a:prstGeom prst="rect">
            <a:avLst/>
          </a:prstGeom>
        </p:spPr>
        <p:txBody>
          <a:bodyPr wrap="square">
            <a:spAutoFit/>
          </a:bodyPr>
          <a:lstStyle/>
          <a:p>
            <a:r>
              <a:rPr lang="en-US" altLang="zh-CN" dirty="0"/>
              <a:t>O</a:t>
            </a:r>
            <a:r>
              <a:rPr lang="zh-CN" altLang="en-US" dirty="0"/>
              <a:t>nly C1 CAGE provides strand-specific whole-transcriptome coverage: its detection of 5ʹ-ends is independent from transcript length and polyadenylation owing to the use of random primers. </a:t>
            </a:r>
            <a:endParaRPr lang="en-US" altLang="zh-CN" dirty="0"/>
          </a:p>
        </p:txBody>
      </p:sp>
      <p:pic>
        <p:nvPicPr>
          <p:cNvPr id="8" name="Picture 7">
            <a:extLst>
              <a:ext uri="{FF2B5EF4-FFF2-40B4-BE49-F238E27FC236}">
                <a16:creationId xmlns:a16="http://schemas.microsoft.com/office/drawing/2014/main" id="{2B66DD3D-A9F8-4795-88DB-5A243EA30914}"/>
              </a:ext>
            </a:extLst>
          </p:cNvPr>
          <p:cNvPicPr>
            <a:picLocks noChangeAspect="1"/>
          </p:cNvPicPr>
          <p:nvPr/>
        </p:nvPicPr>
        <p:blipFill>
          <a:blip r:embed="rId2"/>
          <a:stretch>
            <a:fillRect/>
          </a:stretch>
        </p:blipFill>
        <p:spPr>
          <a:xfrm>
            <a:off x="2539733" y="3706000"/>
            <a:ext cx="6096000" cy="1735357"/>
          </a:xfrm>
          <a:prstGeom prst="rect">
            <a:avLst/>
          </a:prstGeom>
        </p:spPr>
      </p:pic>
    </p:spTree>
    <p:extLst>
      <p:ext uri="{BB962C8B-B14F-4D97-AF65-F5344CB8AC3E}">
        <p14:creationId xmlns:p14="http://schemas.microsoft.com/office/powerpoint/2010/main" val="411723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204149-983F-4C14-9A6C-423AB2E9AA97}"/>
              </a:ext>
            </a:extLst>
          </p:cNvPr>
          <p:cNvSpPr>
            <a:spLocks noGrp="1"/>
          </p:cNvSpPr>
          <p:nvPr>
            <p:ph type="title"/>
          </p:nvPr>
        </p:nvSpPr>
        <p:spPr>
          <a:xfrm>
            <a:off x="838200" y="365125"/>
            <a:ext cx="10820400" cy="1325563"/>
          </a:xfrm>
        </p:spPr>
        <p:txBody>
          <a:bodyPr>
            <a:normAutofit/>
          </a:bodyPr>
          <a:lstStyle/>
          <a:p>
            <a:r>
              <a:rPr lang="en-US" altLang="zh-CN" dirty="0">
                <a:latin typeface="Helvetica" pitchFamily="2" charset="0"/>
              </a:rPr>
              <a:t>Biological function of </a:t>
            </a:r>
            <a:r>
              <a:rPr lang="en-US" altLang="zh-CN" dirty="0" err="1">
                <a:latin typeface="Helvetica" pitchFamily="2" charset="0"/>
              </a:rPr>
              <a:t>eRNA</a:t>
            </a:r>
            <a:r>
              <a:rPr lang="en-US" altLang="zh-CN" dirty="0">
                <a:latin typeface="Helvetica" pitchFamily="2" charset="0"/>
              </a:rPr>
              <a:t> remains elusive:</a:t>
            </a:r>
          </a:p>
        </p:txBody>
      </p:sp>
      <p:sp>
        <p:nvSpPr>
          <p:cNvPr id="5" name="TextBox 4">
            <a:extLst>
              <a:ext uri="{FF2B5EF4-FFF2-40B4-BE49-F238E27FC236}">
                <a16:creationId xmlns:a16="http://schemas.microsoft.com/office/drawing/2014/main" id="{A7895EF2-AD8D-4083-B632-CB545135AABA}"/>
              </a:ext>
            </a:extLst>
          </p:cNvPr>
          <p:cNvSpPr txBox="1"/>
          <p:nvPr/>
        </p:nvSpPr>
        <p:spPr>
          <a:xfrm>
            <a:off x="1212112" y="1945758"/>
            <a:ext cx="8864927" cy="4154984"/>
          </a:xfrm>
          <a:prstGeom prst="rect">
            <a:avLst/>
          </a:prstGeom>
          <a:noFill/>
        </p:spPr>
        <p:txBody>
          <a:bodyPr wrap="none" rtlCol="0">
            <a:spAutoFit/>
          </a:bodyPr>
          <a:lstStyle/>
          <a:p>
            <a:endParaRPr lang="en-US" altLang="zh-CN" sz="2400" dirty="0">
              <a:latin typeface="Helvetica" pitchFamily="2" charset="0"/>
            </a:endParaRPr>
          </a:p>
          <a:p>
            <a:pPr marL="457200" indent="-457200">
              <a:buAutoNum type="arabicPeriod"/>
            </a:pPr>
            <a:r>
              <a:rPr lang="en-US" altLang="zh-CN" sz="2400" dirty="0">
                <a:latin typeface="Helvetica" pitchFamily="2" charset="0"/>
              </a:rPr>
              <a:t>Transcriptional by-product</a:t>
            </a:r>
          </a:p>
          <a:p>
            <a:pPr marL="457200" indent="-457200">
              <a:buAutoNum type="arabicPeriod"/>
            </a:pPr>
            <a:r>
              <a:rPr lang="en-US" altLang="zh-CN" sz="2400" dirty="0">
                <a:latin typeface="Helvetica" pitchFamily="2" charset="0"/>
              </a:rPr>
              <a:t>Transcription of </a:t>
            </a:r>
            <a:r>
              <a:rPr lang="en-US" altLang="zh-CN" sz="2400" dirty="0" err="1">
                <a:latin typeface="Helvetica" pitchFamily="2" charset="0"/>
              </a:rPr>
              <a:t>eRNA</a:t>
            </a:r>
            <a:r>
              <a:rPr lang="en-US" altLang="zh-CN" sz="2400" dirty="0">
                <a:latin typeface="Helvetica" pitchFamily="2" charset="0"/>
              </a:rPr>
              <a:t> is important</a:t>
            </a:r>
          </a:p>
          <a:p>
            <a:pPr marL="914400" lvl="1" indent="-457200">
              <a:buAutoNum type="arabicPeriod"/>
            </a:pPr>
            <a:r>
              <a:rPr lang="en-US" altLang="zh-CN" sz="2400" dirty="0">
                <a:latin typeface="Helvetica" pitchFamily="2" charset="0"/>
              </a:rPr>
              <a:t>Initiation or stabilization of enhancer-promoter interaction</a:t>
            </a:r>
          </a:p>
          <a:p>
            <a:pPr marL="914400" lvl="1" indent="-457200">
              <a:buAutoNum type="arabicPeriod"/>
            </a:pPr>
            <a:r>
              <a:rPr lang="en-US" altLang="zh-CN" sz="2400" dirty="0">
                <a:latin typeface="Helvetica" pitchFamily="2" charset="0"/>
              </a:rPr>
              <a:t>Recruitment of Pol II through phase separation</a:t>
            </a:r>
          </a:p>
          <a:p>
            <a:pPr marL="914400" lvl="1" indent="-457200">
              <a:buAutoNum type="arabicPeriod"/>
            </a:pPr>
            <a:r>
              <a:rPr lang="en-US" altLang="zh-CN" sz="2400" dirty="0">
                <a:latin typeface="Helvetica" pitchFamily="2" charset="0"/>
              </a:rPr>
              <a:t>Facilitate elongation by interacting with NELF</a:t>
            </a:r>
          </a:p>
          <a:p>
            <a:pPr marL="457200" indent="-457200">
              <a:buAutoNum type="arabicPeriod"/>
            </a:pPr>
            <a:r>
              <a:rPr lang="en-US" altLang="zh-CN" sz="2400" dirty="0" err="1">
                <a:latin typeface="Helvetica" pitchFamily="2" charset="0"/>
              </a:rPr>
              <a:t>eRNAs</a:t>
            </a:r>
            <a:r>
              <a:rPr lang="en-US" altLang="zh-CN" sz="2400" dirty="0">
                <a:latin typeface="Helvetica" pitchFamily="2" charset="0"/>
              </a:rPr>
              <a:t> themselves have specific function</a:t>
            </a:r>
          </a:p>
          <a:p>
            <a:pPr marL="914400" lvl="1" indent="-457200">
              <a:buAutoNum type="arabicPeriod"/>
            </a:pPr>
            <a:r>
              <a:rPr lang="en-US" altLang="zh-CN" sz="2400" dirty="0" err="1">
                <a:latin typeface="Helvetica" pitchFamily="2" charset="0"/>
              </a:rPr>
              <a:t>eRNA</a:t>
            </a:r>
            <a:r>
              <a:rPr lang="en-US" altLang="zh-CN" sz="2400" dirty="0">
                <a:latin typeface="Helvetica" pitchFamily="2" charset="0"/>
              </a:rPr>
              <a:t>	interacts with specific region on genome</a:t>
            </a:r>
          </a:p>
          <a:p>
            <a:pPr marL="914400" lvl="1" indent="-457200">
              <a:buAutoNum type="arabicPeriod"/>
            </a:pPr>
            <a:r>
              <a:rPr lang="en-US" altLang="zh-CN" sz="2400" dirty="0" err="1">
                <a:latin typeface="Helvetica" pitchFamily="2" charset="0"/>
              </a:rPr>
              <a:t>eRNA</a:t>
            </a:r>
            <a:r>
              <a:rPr lang="en-US" altLang="zh-CN" sz="2400" dirty="0">
                <a:latin typeface="Helvetica" pitchFamily="2" charset="0"/>
              </a:rPr>
              <a:t> interacts with specific proteins</a:t>
            </a:r>
          </a:p>
          <a:p>
            <a:r>
              <a:rPr lang="en-US" altLang="zh-CN" sz="2400" dirty="0">
                <a:latin typeface="Helvetica" pitchFamily="2" charset="0"/>
              </a:rPr>
              <a:t>…</a:t>
            </a:r>
          </a:p>
          <a:p>
            <a:pPr marL="457200" indent="-457200">
              <a:buAutoNum type="arabicPeriod"/>
            </a:pPr>
            <a:endParaRPr lang="zh-CN" altLang="en-US" sz="2400" dirty="0">
              <a:latin typeface="Helvetica" pitchFamily="2" charset="0"/>
            </a:endParaRPr>
          </a:p>
        </p:txBody>
      </p:sp>
    </p:spTree>
    <p:extLst>
      <p:ext uri="{BB962C8B-B14F-4D97-AF65-F5344CB8AC3E}">
        <p14:creationId xmlns:p14="http://schemas.microsoft.com/office/powerpoint/2010/main" val="608440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FBECC1-DEB5-4053-A374-E8FAF67197D4}"/>
              </a:ext>
            </a:extLst>
          </p:cNvPr>
          <p:cNvSpPr txBox="1"/>
          <p:nvPr/>
        </p:nvSpPr>
        <p:spPr>
          <a:xfrm>
            <a:off x="680327" y="348027"/>
            <a:ext cx="10009414" cy="769441"/>
          </a:xfrm>
          <a:prstGeom prst="rect">
            <a:avLst/>
          </a:prstGeom>
          <a:noFill/>
        </p:spPr>
        <p:txBody>
          <a:bodyPr wrap="square" rtlCol="0">
            <a:spAutoFit/>
          </a:bodyPr>
          <a:lstStyle/>
          <a:p>
            <a:r>
              <a:rPr lang="en-US" altLang="zh-CN" sz="4400" dirty="0">
                <a:latin typeface="Helvetica" pitchFamily="2" charset="0"/>
              </a:rPr>
              <a:t>However…</a:t>
            </a:r>
          </a:p>
        </p:txBody>
      </p:sp>
      <p:pic>
        <p:nvPicPr>
          <p:cNvPr id="5" name="Picture 4">
            <a:extLst>
              <a:ext uri="{FF2B5EF4-FFF2-40B4-BE49-F238E27FC236}">
                <a16:creationId xmlns:a16="http://schemas.microsoft.com/office/drawing/2014/main" id="{3DB7758B-1260-4BC1-81B8-006226FE16BA}"/>
              </a:ext>
            </a:extLst>
          </p:cNvPr>
          <p:cNvPicPr>
            <a:picLocks noChangeAspect="1"/>
          </p:cNvPicPr>
          <p:nvPr/>
        </p:nvPicPr>
        <p:blipFill>
          <a:blip r:embed="rId2"/>
          <a:stretch>
            <a:fillRect/>
          </a:stretch>
        </p:blipFill>
        <p:spPr>
          <a:xfrm>
            <a:off x="1559121" y="1343301"/>
            <a:ext cx="5005191" cy="4314290"/>
          </a:xfrm>
          <a:prstGeom prst="rect">
            <a:avLst/>
          </a:prstGeom>
        </p:spPr>
      </p:pic>
      <p:sp>
        <p:nvSpPr>
          <p:cNvPr id="6" name="TextBox 5">
            <a:extLst>
              <a:ext uri="{FF2B5EF4-FFF2-40B4-BE49-F238E27FC236}">
                <a16:creationId xmlns:a16="http://schemas.microsoft.com/office/drawing/2014/main" id="{1976A238-BB87-4873-B055-FDB79182B949}"/>
              </a:ext>
            </a:extLst>
          </p:cNvPr>
          <p:cNvSpPr txBox="1"/>
          <p:nvPr/>
        </p:nvSpPr>
        <p:spPr>
          <a:xfrm>
            <a:off x="7161088" y="6287049"/>
            <a:ext cx="5030912" cy="461665"/>
          </a:xfrm>
          <a:prstGeom prst="rect">
            <a:avLst/>
          </a:prstGeom>
          <a:noFill/>
        </p:spPr>
        <p:txBody>
          <a:bodyPr wrap="square" rtlCol="0">
            <a:spAutoFit/>
          </a:bodyPr>
          <a:lstStyle/>
          <a:p>
            <a:r>
              <a:rPr lang="en-US" altLang="zh-CN" sz="1200" dirty="0">
                <a:latin typeface="Helvetica" pitchFamily="2" charset="0"/>
              </a:rPr>
              <a:t>2. </a:t>
            </a:r>
            <a:r>
              <a:rPr lang="en-US" altLang="zh-CN" sz="1200" dirty="0" err="1">
                <a:latin typeface="Helvetica" pitchFamily="2" charset="0"/>
              </a:rPr>
              <a:t>Kouno</a:t>
            </a:r>
            <a:r>
              <a:rPr lang="en-US" altLang="zh-CN" sz="1200" dirty="0">
                <a:latin typeface="Helvetica" pitchFamily="2" charset="0"/>
              </a:rPr>
              <a:t>, T. </a:t>
            </a:r>
            <a:r>
              <a:rPr lang="en-US" altLang="zh-CN" sz="1200" i="1" dirty="0">
                <a:latin typeface="Helvetica" pitchFamily="2" charset="0"/>
              </a:rPr>
              <a:t>et al.</a:t>
            </a:r>
            <a:r>
              <a:rPr lang="en-US" altLang="zh-CN" sz="1200" dirty="0">
                <a:latin typeface="Helvetica" pitchFamily="2" charset="0"/>
              </a:rPr>
              <a:t> C1 CAGE detects transcription start sites and enhancer activity at single-cell resolution. </a:t>
            </a:r>
            <a:r>
              <a:rPr lang="en-US" altLang="zh-CN" sz="1200" i="1" dirty="0">
                <a:latin typeface="Helvetica" pitchFamily="2" charset="0"/>
              </a:rPr>
              <a:t>Nat. </a:t>
            </a:r>
            <a:r>
              <a:rPr lang="en-US" altLang="zh-CN" sz="1200" i="1" dirty="0" err="1">
                <a:latin typeface="Helvetica" pitchFamily="2" charset="0"/>
              </a:rPr>
              <a:t>Commun</a:t>
            </a:r>
            <a:r>
              <a:rPr lang="en-US" altLang="zh-CN" sz="1200" i="1" dirty="0">
                <a:latin typeface="Helvetica" pitchFamily="2" charset="0"/>
              </a:rPr>
              <a:t>.</a:t>
            </a:r>
            <a:r>
              <a:rPr lang="en-US" altLang="zh-CN" sz="1200" dirty="0">
                <a:latin typeface="Helvetica" pitchFamily="2" charset="0"/>
              </a:rPr>
              <a:t> </a:t>
            </a:r>
            <a:r>
              <a:rPr lang="en-US" altLang="zh-CN" sz="1200" b="1" dirty="0">
                <a:latin typeface="Helvetica" pitchFamily="2" charset="0"/>
              </a:rPr>
              <a:t>10</a:t>
            </a:r>
            <a:r>
              <a:rPr lang="en-US" altLang="zh-CN" sz="1200" dirty="0">
                <a:latin typeface="Helvetica" pitchFamily="2" charset="0"/>
              </a:rPr>
              <a:t>, (2019).</a:t>
            </a:r>
            <a:endParaRPr lang="zh-CN" altLang="en-US" sz="1200" dirty="0">
              <a:latin typeface="Helvetica" pitchFamily="2" charset="0"/>
            </a:endParaRPr>
          </a:p>
        </p:txBody>
      </p:sp>
      <p:sp>
        <p:nvSpPr>
          <p:cNvPr id="7" name="Rectangle 6">
            <a:extLst>
              <a:ext uri="{FF2B5EF4-FFF2-40B4-BE49-F238E27FC236}">
                <a16:creationId xmlns:a16="http://schemas.microsoft.com/office/drawing/2014/main" id="{22D9D367-1BEF-4281-8AEF-26A8E07DC557}"/>
              </a:ext>
            </a:extLst>
          </p:cNvPr>
          <p:cNvSpPr/>
          <p:nvPr/>
        </p:nvSpPr>
        <p:spPr>
          <a:xfrm>
            <a:off x="7359723" y="2644170"/>
            <a:ext cx="4178157" cy="2308324"/>
          </a:xfrm>
          <a:prstGeom prst="rect">
            <a:avLst/>
          </a:prstGeom>
        </p:spPr>
        <p:txBody>
          <a:bodyPr wrap="square">
            <a:spAutoFit/>
          </a:bodyPr>
          <a:lstStyle/>
          <a:p>
            <a:r>
              <a:rPr lang="en-US" altLang="zh-CN" sz="2400" dirty="0">
                <a:latin typeface="Helvetica" pitchFamily="2" charset="0"/>
              </a:rPr>
              <a:t>“  </a:t>
            </a:r>
            <a:r>
              <a:rPr lang="en-US" altLang="zh-CN" sz="2400" dirty="0" err="1">
                <a:latin typeface="Helvetica" pitchFamily="2" charset="0"/>
              </a:rPr>
              <a:t>eRNAs</a:t>
            </a:r>
            <a:r>
              <a:rPr lang="en-US" altLang="zh-CN" sz="2400" dirty="0">
                <a:latin typeface="Helvetica" pitchFamily="2" charset="0"/>
              </a:rPr>
              <a:t> are transcribed unidirectionally in single cells…in a mutually exclusive manner. ”[2]</a:t>
            </a:r>
          </a:p>
          <a:p>
            <a:endParaRPr lang="en-US" altLang="zh-CN" sz="2400" dirty="0">
              <a:latin typeface="Helvetica" pitchFamily="2" charset="0"/>
            </a:endParaRPr>
          </a:p>
          <a:p>
            <a:r>
              <a:rPr lang="en-US" altLang="zh-CN" sz="2400" dirty="0" err="1">
                <a:latin typeface="Helvetica" pitchFamily="2" charset="0"/>
              </a:rPr>
              <a:t>Kouno</a:t>
            </a:r>
            <a:r>
              <a:rPr lang="en-US" altLang="zh-CN" sz="2400" dirty="0">
                <a:latin typeface="Helvetica" pitchFamily="2" charset="0"/>
              </a:rPr>
              <a:t>, T. </a:t>
            </a:r>
            <a:r>
              <a:rPr lang="en-US" altLang="zh-CN" sz="2400" i="1" dirty="0">
                <a:latin typeface="Helvetica" pitchFamily="2" charset="0"/>
              </a:rPr>
              <a:t>et al. (2019)</a:t>
            </a:r>
            <a:endParaRPr lang="en-US" altLang="zh-CN" sz="2400" b="1" dirty="0">
              <a:latin typeface="Helvetica" pitchFamily="2" charset="0"/>
            </a:endParaRPr>
          </a:p>
        </p:txBody>
      </p:sp>
    </p:spTree>
    <p:extLst>
      <p:ext uri="{BB962C8B-B14F-4D97-AF65-F5344CB8AC3E}">
        <p14:creationId xmlns:p14="http://schemas.microsoft.com/office/powerpoint/2010/main" val="255867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31F4-F15D-4424-9D57-822DD5AD7637}"/>
              </a:ext>
            </a:extLst>
          </p:cNvPr>
          <p:cNvSpPr>
            <a:spLocks noGrp="1"/>
          </p:cNvSpPr>
          <p:nvPr>
            <p:ph type="title"/>
          </p:nvPr>
        </p:nvSpPr>
        <p:spPr/>
        <p:txBody>
          <a:bodyPr/>
          <a:lstStyle/>
          <a:p>
            <a:r>
              <a:rPr lang="en-US" altLang="zh-CN" dirty="0">
                <a:latin typeface="Helvetica" pitchFamily="2" charset="0"/>
              </a:rPr>
              <a:t>Are they artifacts?</a:t>
            </a:r>
            <a:br>
              <a:rPr lang="en-US" altLang="zh-CN" dirty="0">
                <a:latin typeface="Helvetica" pitchFamily="2" charset="0"/>
              </a:rPr>
            </a:br>
            <a:r>
              <a:rPr lang="en-US" altLang="zh-CN" dirty="0">
                <a:latin typeface="Helvetica" pitchFamily="2" charset="0"/>
              </a:rPr>
              <a:t>If not, what determines direction in SC?</a:t>
            </a:r>
          </a:p>
        </p:txBody>
      </p:sp>
      <p:sp>
        <p:nvSpPr>
          <p:cNvPr id="3" name="Content Placeholder 2">
            <a:extLst>
              <a:ext uri="{FF2B5EF4-FFF2-40B4-BE49-F238E27FC236}">
                <a16:creationId xmlns:a16="http://schemas.microsoft.com/office/drawing/2014/main" id="{69556241-E8AA-4415-8ABD-ADD64A5E7BE6}"/>
              </a:ext>
            </a:extLst>
          </p:cNvPr>
          <p:cNvSpPr>
            <a:spLocks noGrp="1"/>
          </p:cNvSpPr>
          <p:nvPr>
            <p:ph idx="1"/>
          </p:nvPr>
        </p:nvSpPr>
        <p:spPr>
          <a:xfrm>
            <a:off x="838200" y="2037101"/>
            <a:ext cx="10515600" cy="3792992"/>
          </a:xfrm>
        </p:spPr>
        <p:txBody>
          <a:bodyPr>
            <a:normAutofit/>
          </a:bodyPr>
          <a:lstStyle/>
          <a:p>
            <a:pPr marL="0" indent="0" algn="ctr">
              <a:buNone/>
            </a:pPr>
            <a:r>
              <a:rPr lang="en-US" altLang="zh-CN" sz="3200" dirty="0">
                <a:latin typeface="Helvetica" pitchFamily="2" charset="0"/>
              </a:rPr>
              <a:t>Randomness,</a:t>
            </a:r>
          </a:p>
          <a:p>
            <a:pPr marL="0" indent="0" algn="ctr">
              <a:buNone/>
            </a:pPr>
            <a:endParaRPr lang="en-US" altLang="zh-CN" sz="3200" dirty="0">
              <a:latin typeface="Helvetica" pitchFamily="2" charset="0"/>
            </a:endParaRPr>
          </a:p>
          <a:p>
            <a:pPr marL="0" indent="0" algn="ctr">
              <a:buNone/>
            </a:pPr>
            <a:r>
              <a:rPr lang="en-US" altLang="zh-CN" sz="3200" dirty="0">
                <a:latin typeface="Helvetica" pitchFamily="2" charset="0"/>
              </a:rPr>
              <a:t>Sequence,</a:t>
            </a:r>
          </a:p>
          <a:p>
            <a:pPr marL="0" indent="0" algn="ctr">
              <a:buNone/>
            </a:pPr>
            <a:endParaRPr lang="en-US" altLang="zh-CN" sz="3200" dirty="0">
              <a:latin typeface="Helvetica" pitchFamily="2" charset="0"/>
            </a:endParaRPr>
          </a:p>
          <a:p>
            <a:pPr marL="0" indent="0" algn="ctr">
              <a:buNone/>
            </a:pPr>
            <a:r>
              <a:rPr lang="en-US" altLang="zh-CN" sz="3200" dirty="0">
                <a:latin typeface="Helvetica" pitchFamily="2" charset="0"/>
              </a:rPr>
              <a:t>Chromatin Status?</a:t>
            </a:r>
          </a:p>
        </p:txBody>
      </p:sp>
      <p:sp>
        <p:nvSpPr>
          <p:cNvPr id="4" name="Title 1">
            <a:extLst>
              <a:ext uri="{FF2B5EF4-FFF2-40B4-BE49-F238E27FC236}">
                <a16:creationId xmlns:a16="http://schemas.microsoft.com/office/drawing/2014/main" id="{B8C1CD6A-2CDF-4938-826F-E4CD1A6898B9}"/>
              </a:ext>
            </a:extLst>
          </p:cNvPr>
          <p:cNvSpPr txBox="1">
            <a:spLocks/>
          </p:cNvSpPr>
          <p:nvPr/>
        </p:nvSpPr>
        <p:spPr>
          <a:xfrm>
            <a:off x="954505" y="51673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Helvetica" pitchFamily="2" charset="0"/>
              </a:rPr>
              <a:t>What does it tell us about </a:t>
            </a:r>
            <a:r>
              <a:rPr lang="en-US" altLang="zh-CN" dirty="0" err="1">
                <a:latin typeface="Helvetica" pitchFamily="2" charset="0"/>
              </a:rPr>
              <a:t>eRNA</a:t>
            </a:r>
            <a:r>
              <a:rPr lang="en-US" altLang="zh-CN" dirty="0">
                <a:latin typeface="Helvetica" pitchFamily="2" charset="0"/>
              </a:rPr>
              <a:t> Function?</a:t>
            </a:r>
          </a:p>
        </p:txBody>
      </p:sp>
    </p:spTree>
    <p:extLst>
      <p:ext uri="{BB962C8B-B14F-4D97-AF65-F5344CB8AC3E}">
        <p14:creationId xmlns:p14="http://schemas.microsoft.com/office/powerpoint/2010/main" val="28910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Connector: Elbow 16">
            <a:extLst>
              <a:ext uri="{FF2B5EF4-FFF2-40B4-BE49-F238E27FC236}">
                <a16:creationId xmlns:a16="http://schemas.microsoft.com/office/drawing/2014/main" id="{82818C3F-CD9C-49F9-8475-35B2AB58FE05}"/>
              </a:ext>
            </a:extLst>
          </p:cNvPr>
          <p:cNvCxnSpPr>
            <a:cxnSpLocks/>
            <a:stCxn id="5" idx="2"/>
            <a:endCxn id="6" idx="0"/>
          </p:cNvCxnSpPr>
          <p:nvPr/>
        </p:nvCxnSpPr>
        <p:spPr>
          <a:xfrm rot="16200000" flipH="1">
            <a:off x="6192323" y="2623697"/>
            <a:ext cx="1631216" cy="3766294"/>
          </a:xfrm>
          <a:prstGeom prst="bentConnector3">
            <a:avLst>
              <a:gd name="adj1" fmla="val 50000"/>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5A9B41-7867-4A7B-91D2-44184E849981}"/>
              </a:ext>
            </a:extLst>
          </p:cNvPr>
          <p:cNvSpPr>
            <a:spLocks noGrp="1"/>
          </p:cNvSpPr>
          <p:nvPr>
            <p:ph type="title"/>
          </p:nvPr>
        </p:nvSpPr>
        <p:spPr/>
        <p:txBody>
          <a:bodyPr/>
          <a:lstStyle/>
          <a:p>
            <a:r>
              <a:rPr lang="en-US" altLang="zh-CN" dirty="0">
                <a:latin typeface="Helvetica" pitchFamily="2" charset="0"/>
              </a:rPr>
              <a:t>Raw data</a:t>
            </a:r>
            <a:endParaRPr lang="zh-CN" altLang="en-US" dirty="0">
              <a:latin typeface="Helvetica" pitchFamily="2" charset="0"/>
            </a:endParaRPr>
          </a:p>
        </p:txBody>
      </p:sp>
      <p:sp>
        <p:nvSpPr>
          <p:cNvPr id="5" name="TextBox 4">
            <a:extLst>
              <a:ext uri="{FF2B5EF4-FFF2-40B4-BE49-F238E27FC236}">
                <a16:creationId xmlns:a16="http://schemas.microsoft.com/office/drawing/2014/main" id="{B903E4D0-5765-41DE-822A-071BCEAF33F7}"/>
              </a:ext>
            </a:extLst>
          </p:cNvPr>
          <p:cNvSpPr txBox="1"/>
          <p:nvPr/>
        </p:nvSpPr>
        <p:spPr>
          <a:xfrm>
            <a:off x="1167212" y="1690688"/>
            <a:ext cx="7915144" cy="2000548"/>
          </a:xfrm>
          <a:prstGeom prst="rect">
            <a:avLst/>
          </a:prstGeom>
          <a:noFill/>
        </p:spPr>
        <p:txBody>
          <a:bodyPr wrap="square" rtlCol="0">
            <a:spAutoFit/>
          </a:bodyPr>
          <a:lstStyle/>
          <a:p>
            <a:r>
              <a:rPr lang="en-US" altLang="zh-CN" sz="2400" dirty="0">
                <a:latin typeface="Helvetica" pitchFamily="2" charset="0"/>
              </a:rPr>
              <a:t>Tumor suppressor </a:t>
            </a:r>
            <a:r>
              <a:rPr lang="en-US" altLang="zh-CN" sz="2800" b="1" dirty="0">
                <a:latin typeface="Helvetica" pitchFamily="2" charset="0"/>
              </a:rPr>
              <a:t>TGF-beta</a:t>
            </a:r>
            <a:r>
              <a:rPr lang="en-US" altLang="zh-CN" sz="2400" dirty="0">
                <a:latin typeface="Helvetica" pitchFamily="2" charset="0"/>
              </a:rPr>
              <a:t> treatment on </a:t>
            </a:r>
            <a:r>
              <a:rPr lang="en-US" altLang="zh-CN" sz="2800" b="1" dirty="0">
                <a:latin typeface="Helvetica" pitchFamily="2" charset="0"/>
              </a:rPr>
              <a:t>A549</a:t>
            </a:r>
            <a:r>
              <a:rPr lang="en-US" altLang="zh-CN" sz="2400" b="1" dirty="0">
                <a:latin typeface="Helvetica" pitchFamily="2" charset="0"/>
              </a:rPr>
              <a:t> </a:t>
            </a:r>
            <a:r>
              <a:rPr lang="en-US" altLang="zh-CN" sz="2400" dirty="0">
                <a:latin typeface="Helvetica" pitchFamily="2" charset="0"/>
              </a:rPr>
              <a:t>cells</a:t>
            </a:r>
          </a:p>
          <a:p>
            <a:endParaRPr lang="en-US" altLang="zh-CN" sz="2400" dirty="0">
              <a:latin typeface="Helvetica" pitchFamily="2" charset="0"/>
            </a:endParaRPr>
          </a:p>
          <a:p>
            <a:pPr algn="ctr"/>
            <a:r>
              <a:rPr lang="en-US" altLang="zh-CN" sz="2400" dirty="0">
                <a:latin typeface="Helvetica" pitchFamily="2" charset="0"/>
              </a:rPr>
              <a:t>0h,       6h,      24h</a:t>
            </a:r>
          </a:p>
          <a:p>
            <a:pPr algn="ctr"/>
            <a:endParaRPr lang="en-US" altLang="zh-CN" sz="2400" dirty="0">
              <a:latin typeface="Helvetica" pitchFamily="2" charset="0"/>
            </a:endParaRPr>
          </a:p>
          <a:p>
            <a:pPr algn="ctr"/>
            <a:r>
              <a:rPr lang="en-US" altLang="zh-CN" sz="2400" dirty="0">
                <a:latin typeface="Helvetica" pitchFamily="2" charset="0"/>
              </a:rPr>
              <a:t>3 replicates each</a:t>
            </a:r>
          </a:p>
        </p:txBody>
      </p:sp>
      <p:sp>
        <p:nvSpPr>
          <p:cNvPr id="6" name="TextBox 5">
            <a:extLst>
              <a:ext uri="{FF2B5EF4-FFF2-40B4-BE49-F238E27FC236}">
                <a16:creationId xmlns:a16="http://schemas.microsoft.com/office/drawing/2014/main" id="{4409FCCC-10D6-4601-9B6E-825C46D977A6}"/>
              </a:ext>
            </a:extLst>
          </p:cNvPr>
          <p:cNvSpPr txBox="1"/>
          <p:nvPr/>
        </p:nvSpPr>
        <p:spPr>
          <a:xfrm>
            <a:off x="7067415" y="5322452"/>
            <a:ext cx="3647326" cy="1569660"/>
          </a:xfrm>
          <a:prstGeom prst="rect">
            <a:avLst/>
          </a:prstGeom>
          <a:noFill/>
        </p:spPr>
        <p:txBody>
          <a:bodyPr wrap="square" rtlCol="0">
            <a:spAutoFit/>
          </a:bodyPr>
          <a:lstStyle/>
          <a:p>
            <a:pPr algn="ctr"/>
            <a:r>
              <a:rPr lang="en-US" altLang="zh-CN" sz="2400" dirty="0">
                <a:latin typeface="Helvetica" pitchFamily="2" charset="0"/>
              </a:rPr>
              <a:t>Remaining cells</a:t>
            </a:r>
          </a:p>
          <a:p>
            <a:pPr algn="ctr"/>
            <a:r>
              <a:rPr lang="en-US" altLang="zh-CN" sz="2400" dirty="0">
                <a:latin typeface="Helvetica" pitchFamily="2" charset="0"/>
              </a:rPr>
              <a:t> </a:t>
            </a:r>
          </a:p>
          <a:p>
            <a:pPr algn="ctr"/>
            <a:r>
              <a:rPr lang="en-US" altLang="zh-CN" sz="2400" dirty="0">
                <a:latin typeface="Helvetica" pitchFamily="2" charset="0"/>
              </a:rPr>
              <a:t>Bulk CAGE</a:t>
            </a:r>
          </a:p>
          <a:p>
            <a:pPr algn="ctr"/>
            <a:r>
              <a:rPr lang="en-US" altLang="zh-CN" sz="2400" dirty="0">
                <a:latin typeface="Helvetica" pitchFamily="2" charset="0"/>
              </a:rPr>
              <a:t>(</a:t>
            </a:r>
            <a:r>
              <a:rPr lang="en-US" altLang="zh-CN" sz="2400" dirty="0" err="1">
                <a:latin typeface="Helvetica" pitchFamily="2" charset="0"/>
              </a:rPr>
              <a:t>nAnT-iCAGE</a:t>
            </a:r>
            <a:r>
              <a:rPr lang="en-US" altLang="zh-CN" sz="2400" dirty="0">
                <a:latin typeface="Helvetica" pitchFamily="2" charset="0"/>
              </a:rPr>
              <a:t> protocol)</a:t>
            </a:r>
          </a:p>
        </p:txBody>
      </p:sp>
      <p:grpSp>
        <p:nvGrpSpPr>
          <p:cNvPr id="39" name="Group 38">
            <a:extLst>
              <a:ext uri="{FF2B5EF4-FFF2-40B4-BE49-F238E27FC236}">
                <a16:creationId xmlns:a16="http://schemas.microsoft.com/office/drawing/2014/main" id="{3DCBF883-5796-4B46-B278-85081B07F7B5}"/>
              </a:ext>
            </a:extLst>
          </p:cNvPr>
          <p:cNvGrpSpPr/>
          <p:nvPr/>
        </p:nvGrpSpPr>
        <p:grpSpPr>
          <a:xfrm>
            <a:off x="3337275" y="3691236"/>
            <a:ext cx="3575018" cy="2831545"/>
            <a:chOff x="3337275" y="3691236"/>
            <a:chExt cx="3575018" cy="2831545"/>
          </a:xfrm>
        </p:grpSpPr>
        <p:cxnSp>
          <p:nvCxnSpPr>
            <p:cNvPr id="8" name="Straight Arrow Connector 7">
              <a:extLst>
                <a:ext uri="{FF2B5EF4-FFF2-40B4-BE49-F238E27FC236}">
                  <a16:creationId xmlns:a16="http://schemas.microsoft.com/office/drawing/2014/main" id="{0ECF5BC4-222E-4BD7-A73B-F9C6F747C653}"/>
                </a:ext>
              </a:extLst>
            </p:cNvPr>
            <p:cNvCxnSpPr>
              <a:cxnSpLocks/>
              <a:stCxn id="5" idx="2"/>
              <a:endCxn id="27" idx="0"/>
            </p:cNvCxnSpPr>
            <p:nvPr/>
          </p:nvCxnSpPr>
          <p:spPr>
            <a:xfrm>
              <a:off x="5124784" y="3691236"/>
              <a:ext cx="0" cy="1631216"/>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E64057D-1F70-43C6-BC7F-7D023BEFD8A0}"/>
                </a:ext>
              </a:extLst>
            </p:cNvPr>
            <p:cNvSpPr/>
            <p:nvPr/>
          </p:nvSpPr>
          <p:spPr>
            <a:xfrm>
              <a:off x="3337275" y="5322452"/>
              <a:ext cx="3575018" cy="1200329"/>
            </a:xfrm>
            <a:prstGeom prst="rect">
              <a:avLst/>
            </a:prstGeom>
          </p:spPr>
          <p:txBody>
            <a:bodyPr wrap="square">
              <a:spAutoFit/>
            </a:bodyPr>
            <a:lstStyle/>
            <a:p>
              <a:pPr algn="ctr"/>
              <a:r>
                <a:rPr lang="en-US" altLang="zh-CN" sz="2400" dirty="0">
                  <a:latin typeface="Helvetica" pitchFamily="2" charset="0"/>
                </a:rPr>
                <a:t>40cells,  41cells,  70cells</a:t>
              </a:r>
            </a:p>
            <a:p>
              <a:pPr algn="ctr"/>
              <a:endParaRPr lang="en-US" altLang="zh-CN" sz="2400" dirty="0">
                <a:latin typeface="Helvetica" pitchFamily="2" charset="0"/>
              </a:endParaRPr>
            </a:p>
            <a:p>
              <a:pPr algn="ctr"/>
              <a:r>
                <a:rPr lang="en-US" altLang="zh-CN" sz="2400" dirty="0">
                  <a:latin typeface="Helvetica" pitchFamily="2" charset="0"/>
                </a:rPr>
                <a:t>C1 CAGE</a:t>
              </a:r>
            </a:p>
          </p:txBody>
        </p:sp>
      </p:grpSp>
    </p:spTree>
    <p:extLst>
      <p:ext uri="{BB962C8B-B14F-4D97-AF65-F5344CB8AC3E}">
        <p14:creationId xmlns:p14="http://schemas.microsoft.com/office/powerpoint/2010/main" val="199595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22972</TotalTime>
  <Words>2959</Words>
  <Application>Microsoft Office PowerPoint</Application>
  <PresentationFormat>Widescreen</PresentationFormat>
  <Paragraphs>368</Paragraphs>
  <Slides>53</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等线</vt:lpstr>
      <vt:lpstr>等线 Light</vt:lpstr>
      <vt:lpstr>Arial</vt:lpstr>
      <vt:lpstr>Arial</vt:lpstr>
      <vt:lpstr>Cambria Math</vt:lpstr>
      <vt:lpstr>Helvetica</vt:lpstr>
      <vt:lpstr>Office Theme</vt:lpstr>
      <vt:lpstr>PowerPoint Presentation</vt:lpstr>
      <vt:lpstr>Enhancers can initialize RNA transcription (Kim et al. 2010)</vt:lpstr>
      <vt:lpstr>Previous Understanding of Enhancers</vt:lpstr>
      <vt:lpstr>CAGE, a 5’ sequencing technology</vt:lpstr>
      <vt:lpstr>Bidirectional eRNA, a great marker for enhancer activity[1]</vt:lpstr>
      <vt:lpstr>Biological function of eRNA remains elusive:</vt:lpstr>
      <vt:lpstr>PowerPoint Presentation</vt:lpstr>
      <vt:lpstr>Are they artifacts? If not, what determines direction in SC?</vt:lpstr>
      <vt:lpstr>Raw data</vt:lpstr>
      <vt:lpstr>PowerPoint Presentation</vt:lpstr>
      <vt:lpstr>Identification of bidirectional enhancers on bulk level</vt:lpstr>
      <vt:lpstr>PowerPoint Presentation</vt:lpstr>
      <vt:lpstr>PowerPoint Presentation</vt:lpstr>
      <vt:lpstr>Single cell level transcription:  Unidirectional Bursting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一帆 戴</dc:creator>
  <cp:lastModifiedBy>一帆 戴</cp:lastModifiedBy>
  <cp:revision>776</cp:revision>
  <cp:lastPrinted>2020-06-12T20:33:03Z</cp:lastPrinted>
  <dcterms:created xsi:type="dcterms:W3CDTF">2020-04-27T21:12:12Z</dcterms:created>
  <dcterms:modified xsi:type="dcterms:W3CDTF">2020-06-21T10:33:11Z</dcterms:modified>
</cp:coreProperties>
</file>