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303" r:id="rId2"/>
    <p:sldId id="403" r:id="rId3"/>
    <p:sldId id="399" r:id="rId4"/>
    <p:sldId id="398" r:id="rId5"/>
    <p:sldId id="343" r:id="rId6"/>
    <p:sldId id="401" r:id="rId7"/>
    <p:sldId id="358" r:id="rId8"/>
    <p:sldId id="344" r:id="rId9"/>
    <p:sldId id="350" r:id="rId10"/>
    <p:sldId id="349" r:id="rId11"/>
    <p:sldId id="359" r:id="rId12"/>
    <p:sldId id="360" r:id="rId13"/>
    <p:sldId id="304" r:id="rId14"/>
    <p:sldId id="414" r:id="rId15"/>
    <p:sldId id="338" r:id="rId16"/>
    <p:sldId id="412" r:id="rId17"/>
    <p:sldId id="396" r:id="rId18"/>
    <p:sldId id="404" r:id="rId19"/>
    <p:sldId id="361" r:id="rId20"/>
    <p:sldId id="313" r:id="rId21"/>
    <p:sldId id="287" r:id="rId22"/>
    <p:sldId id="415" r:id="rId23"/>
    <p:sldId id="364" r:id="rId24"/>
    <p:sldId id="394" r:id="rId25"/>
    <p:sldId id="391" r:id="rId26"/>
    <p:sldId id="365" r:id="rId27"/>
    <p:sldId id="264" r:id="rId28"/>
    <p:sldId id="392" r:id="rId29"/>
    <p:sldId id="373" r:id="rId30"/>
    <p:sldId id="368" r:id="rId31"/>
    <p:sldId id="366" r:id="rId32"/>
    <p:sldId id="367" r:id="rId33"/>
    <p:sldId id="413" r:id="rId34"/>
    <p:sldId id="369" r:id="rId35"/>
    <p:sldId id="406" r:id="rId36"/>
    <p:sldId id="333" r:id="rId37"/>
    <p:sldId id="336" r:id="rId38"/>
    <p:sldId id="388" r:id="rId39"/>
    <p:sldId id="407" r:id="rId40"/>
    <p:sldId id="296" r:id="rId41"/>
    <p:sldId id="335" r:id="rId42"/>
    <p:sldId id="370" r:id="rId43"/>
    <p:sldId id="386" r:id="rId44"/>
    <p:sldId id="387" r:id="rId45"/>
    <p:sldId id="356" r:id="rId46"/>
    <p:sldId id="376" r:id="rId47"/>
    <p:sldId id="371" r:id="rId48"/>
    <p:sldId id="402" r:id="rId49"/>
    <p:sldId id="409" r:id="rId50"/>
    <p:sldId id="377" r:id="rId51"/>
    <p:sldId id="374" r:id="rId52"/>
    <p:sldId id="380" r:id="rId53"/>
    <p:sldId id="397" r:id="rId54"/>
    <p:sldId id="375" r:id="rId55"/>
    <p:sldId id="378" r:id="rId56"/>
    <p:sldId id="383" r:id="rId57"/>
    <p:sldId id="321" r:id="rId58"/>
    <p:sldId id="389" r:id="rId59"/>
    <p:sldId id="410" r:id="rId60"/>
    <p:sldId id="379" r:id="rId6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一帆 戴" initials="一帆" lastIdx="1" clrIdx="0">
    <p:extLst>
      <p:ext uri="{19B8F6BF-5375-455C-9EA6-DF929625EA0E}">
        <p15:presenceInfo xmlns:p15="http://schemas.microsoft.com/office/powerpoint/2012/main" userId="4fee378424d763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58827"/>
    <a:srgbClr val="BFBFBF"/>
    <a:srgbClr val="00BFC4"/>
    <a:srgbClr val="F8766D"/>
    <a:srgbClr val="4472C4"/>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39" autoAdjust="0"/>
    <p:restoredTop sz="86345" autoAdjust="0"/>
  </p:normalViewPr>
  <p:slideViewPr>
    <p:cSldViewPr snapToGrid="0">
      <p:cViewPr varScale="1">
        <p:scale>
          <a:sx n="58" d="100"/>
          <a:sy n="58" d="100"/>
        </p:scale>
        <p:origin x="108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7B30A1-2E14-4BB5-9204-78159D28D4D6}" type="datetimeFigureOut">
              <a:rPr lang="zh-CN" altLang="en-US" smtClean="0"/>
              <a:t>2020/6/22</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F3A9E3-5B5D-406F-958D-85F209AB5918}" type="slidenum">
              <a:rPr lang="zh-CN" altLang="en-US" smtClean="0"/>
              <a:t>‹#›</a:t>
            </a:fld>
            <a:endParaRPr lang="zh-CN" altLang="en-US"/>
          </a:p>
        </p:txBody>
      </p:sp>
    </p:spTree>
    <p:extLst>
      <p:ext uri="{BB962C8B-B14F-4D97-AF65-F5344CB8AC3E}">
        <p14:creationId xmlns:p14="http://schemas.microsoft.com/office/powerpoint/2010/main" val="3950881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altLang="zh-CN" dirty="0"/>
              <a:t>Open chromatin ( ATAC-seq peaks, </a:t>
            </a:r>
            <a:r>
              <a:rPr lang="en-US" altLang="zh-CN" dirty="0" err="1"/>
              <a:t>DNAse</a:t>
            </a:r>
            <a:r>
              <a:rPr lang="en-US" altLang="zh-CN" dirty="0"/>
              <a:t>-seq peaks) </a:t>
            </a:r>
          </a:p>
          <a:p>
            <a:pPr marL="342900" indent="-342900">
              <a:buAutoNum type="arabicPeriod"/>
            </a:pPr>
            <a:r>
              <a:rPr lang="en-US" altLang="zh-CN" dirty="0"/>
              <a:t>Binding sites with Transcription Factors (TFs)</a:t>
            </a:r>
          </a:p>
          <a:p>
            <a:pPr marL="342900" indent="-342900">
              <a:buAutoNum type="arabicPeriod"/>
            </a:pPr>
            <a:r>
              <a:rPr lang="en-US" altLang="zh-CN" dirty="0"/>
              <a:t>High H3K4me1-to-H3K4me3 ratio</a:t>
            </a:r>
          </a:p>
          <a:p>
            <a:endParaRPr lang="zh-CN" altLang="en-US" dirty="0"/>
          </a:p>
        </p:txBody>
      </p:sp>
      <p:sp>
        <p:nvSpPr>
          <p:cNvPr id="4" name="Slide Number Placeholder 3"/>
          <p:cNvSpPr>
            <a:spLocks noGrp="1"/>
          </p:cNvSpPr>
          <p:nvPr>
            <p:ph type="sldNum" sz="quarter" idx="5"/>
          </p:nvPr>
        </p:nvSpPr>
        <p:spPr/>
        <p:txBody>
          <a:bodyPr/>
          <a:lstStyle/>
          <a:p>
            <a:fld id="{09F3A9E3-5B5D-406F-958D-85F209AB5918}" type="slidenum">
              <a:rPr lang="zh-CN" altLang="en-US" smtClean="0"/>
              <a:t>2</a:t>
            </a:fld>
            <a:endParaRPr lang="zh-CN" altLang="en-US"/>
          </a:p>
        </p:txBody>
      </p:sp>
    </p:spTree>
    <p:extLst>
      <p:ext uri="{BB962C8B-B14F-4D97-AF65-F5344CB8AC3E}">
        <p14:creationId xmlns:p14="http://schemas.microsoft.com/office/powerpoint/2010/main" val="2100679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Each point corresponds to an enhancer in a cell</a:t>
            </a:r>
          </a:p>
          <a:p>
            <a:endParaRPr lang="en-US" altLang="zh-CN" dirty="0"/>
          </a:p>
        </p:txBody>
      </p:sp>
      <p:sp>
        <p:nvSpPr>
          <p:cNvPr id="4" name="Slide Number Placeholder 3"/>
          <p:cNvSpPr>
            <a:spLocks noGrp="1"/>
          </p:cNvSpPr>
          <p:nvPr>
            <p:ph type="sldNum" sz="quarter" idx="5"/>
          </p:nvPr>
        </p:nvSpPr>
        <p:spPr/>
        <p:txBody>
          <a:bodyPr/>
          <a:lstStyle/>
          <a:p>
            <a:fld id="{09F3A9E3-5B5D-406F-958D-85F209AB5918}" type="slidenum">
              <a:rPr lang="zh-CN" altLang="en-US" smtClean="0"/>
              <a:t>16</a:t>
            </a:fld>
            <a:endParaRPr lang="zh-CN" altLang="en-US"/>
          </a:p>
        </p:txBody>
      </p:sp>
    </p:spTree>
    <p:extLst>
      <p:ext uri="{BB962C8B-B14F-4D97-AF65-F5344CB8AC3E}">
        <p14:creationId xmlns:p14="http://schemas.microsoft.com/office/powerpoint/2010/main" val="2897120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09F3A9E3-5B5D-406F-958D-85F209AB5918}" type="slidenum">
              <a:rPr lang="zh-CN" altLang="en-US" smtClean="0"/>
              <a:t>18</a:t>
            </a:fld>
            <a:endParaRPr lang="zh-CN" altLang="en-US"/>
          </a:p>
        </p:txBody>
      </p:sp>
    </p:spTree>
    <p:extLst>
      <p:ext uri="{BB962C8B-B14F-4D97-AF65-F5344CB8AC3E}">
        <p14:creationId xmlns:p14="http://schemas.microsoft.com/office/powerpoint/2010/main" val="261710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09F3A9E3-5B5D-406F-958D-85F209AB5918}" type="slidenum">
              <a:rPr lang="zh-CN" altLang="en-US" smtClean="0"/>
              <a:t>21</a:t>
            </a:fld>
            <a:endParaRPr lang="zh-CN" altLang="en-US"/>
          </a:p>
        </p:txBody>
      </p:sp>
    </p:spTree>
    <p:extLst>
      <p:ext uri="{BB962C8B-B14F-4D97-AF65-F5344CB8AC3E}">
        <p14:creationId xmlns:p14="http://schemas.microsoft.com/office/powerpoint/2010/main" val="498260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1271 total pairs TSSs</a:t>
            </a:r>
            <a:endParaRPr lang="zh-CN" altLang="en-US" dirty="0"/>
          </a:p>
        </p:txBody>
      </p:sp>
      <p:sp>
        <p:nvSpPr>
          <p:cNvPr id="4" name="Slide Number Placeholder 3"/>
          <p:cNvSpPr>
            <a:spLocks noGrp="1"/>
          </p:cNvSpPr>
          <p:nvPr>
            <p:ph type="sldNum" sz="quarter" idx="5"/>
          </p:nvPr>
        </p:nvSpPr>
        <p:spPr/>
        <p:txBody>
          <a:bodyPr/>
          <a:lstStyle/>
          <a:p>
            <a:fld id="{09F3A9E3-5B5D-406F-958D-85F209AB5918}" type="slidenum">
              <a:rPr lang="zh-CN" altLang="en-US" smtClean="0"/>
              <a:t>32</a:t>
            </a:fld>
            <a:endParaRPr lang="zh-CN" altLang="en-US"/>
          </a:p>
        </p:txBody>
      </p:sp>
    </p:spTree>
    <p:extLst>
      <p:ext uri="{BB962C8B-B14F-4D97-AF65-F5344CB8AC3E}">
        <p14:creationId xmlns:p14="http://schemas.microsoft.com/office/powerpoint/2010/main" val="4211748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09F3A9E3-5B5D-406F-958D-85F209AB5918}" type="slidenum">
              <a:rPr lang="zh-CN" altLang="en-US" smtClean="0"/>
              <a:t>39</a:t>
            </a:fld>
            <a:endParaRPr lang="zh-CN" altLang="en-US"/>
          </a:p>
        </p:txBody>
      </p:sp>
    </p:spTree>
    <p:extLst>
      <p:ext uri="{BB962C8B-B14F-4D97-AF65-F5344CB8AC3E}">
        <p14:creationId xmlns:p14="http://schemas.microsoft.com/office/powerpoint/2010/main" val="2959732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ltLang="zh-CN" sz="1200" dirty="0"/>
              <a:t>where:</a:t>
            </a:r>
          </a:p>
          <a:p>
            <a:r>
              <a:rPr lang="pt-BR" altLang="zh-CN" sz="1200" b="1" dirty="0">
                <a:latin typeface="+mn-lt"/>
                <a:ea typeface="+mn-ea"/>
                <a:cs typeface="+mn-cs"/>
              </a:rPr>
              <a:t>ContextSumBias_dowstream_ij  </a:t>
            </a:r>
            <a:r>
              <a:rPr lang="pt-BR" altLang="zh-CN" sz="1200" dirty="0"/>
              <a:t>= (TPM_dn+TPM_dp)/(TPM_dn+TPM_dp+TPM_un+TPM_up) for each enhancer i, cell j</a:t>
            </a:r>
          </a:p>
          <a:p>
            <a:pPr marL="0" marR="0" lvl="0" indent="0" algn="l" defTabSz="914400" rtl="0" eaLnBrk="1" fontAlgn="auto" latinLnBrk="0" hangingPunct="1">
              <a:lnSpc>
                <a:spcPct val="100000"/>
              </a:lnSpc>
              <a:spcBef>
                <a:spcPts val="0"/>
              </a:spcBef>
              <a:spcAft>
                <a:spcPts val="0"/>
              </a:spcAft>
              <a:buClrTx/>
              <a:buSzTx/>
              <a:buFontTx/>
              <a:buNone/>
              <a:tabLst/>
              <a:defRPr/>
            </a:pPr>
            <a:r>
              <a:rPr lang="pt-BR" altLang="zh-CN" sz="1200" b="1" dirty="0">
                <a:latin typeface="+mn-lt"/>
                <a:ea typeface="+mn-ea"/>
                <a:cs typeface="+mn-cs"/>
              </a:rPr>
              <a:t>ContextSumBias_plus_ij </a:t>
            </a:r>
            <a:r>
              <a:rPr lang="pt-BR" altLang="zh-CN" sz="1200" dirty="0"/>
              <a:t>= (TPM_up+TPM_dp)/(TPM_dn+TPM_dp+TPM_un+TPM_up) for each enhancer i, cell j</a:t>
            </a:r>
          </a:p>
          <a:p>
            <a:pPr marL="0" marR="0" lvl="0" indent="0" algn="l" defTabSz="914400" rtl="0" eaLnBrk="1" fontAlgn="auto" latinLnBrk="0" hangingPunct="1">
              <a:lnSpc>
                <a:spcPct val="100000"/>
              </a:lnSpc>
              <a:spcBef>
                <a:spcPts val="0"/>
              </a:spcBef>
              <a:spcAft>
                <a:spcPts val="0"/>
              </a:spcAft>
              <a:buClrTx/>
              <a:buSzTx/>
              <a:buFontTx/>
              <a:buNone/>
              <a:tabLst/>
              <a:defRPr/>
            </a:pPr>
            <a:r>
              <a:rPr lang="pt-BR" altLang="zh-CN" sz="1200" b="1" dirty="0">
                <a:latin typeface="+mn-lt"/>
                <a:ea typeface="+mn-ea"/>
                <a:cs typeface="+mn-cs"/>
              </a:rPr>
              <a:t>ContextNumBias_downstream_ij </a:t>
            </a:r>
            <a:r>
              <a:rPr lang="pt-BR" altLang="zh-CN" sz="1200" dirty="0"/>
              <a:t>= (nPos_dn+nPos_dp)/(nPos_dn+nPos_dp+nPos_un+nPos_up) for each enhancer i, cell j</a:t>
            </a:r>
            <a:r>
              <a:rPr lang="pt-BR" altLang="zh-CN" sz="1200" b="1" dirty="0">
                <a:latin typeface="+mn-lt"/>
                <a:ea typeface="+mn-ea"/>
                <a:cs typeface="+mn-cs"/>
              </a:rPr>
              <a:t>		</a:t>
            </a:r>
          </a:p>
          <a:p>
            <a:r>
              <a:rPr lang="pt-BR" altLang="zh-CN" sz="1200" b="1" dirty="0">
                <a:latin typeface="+mn-lt"/>
                <a:ea typeface="+mn-ea"/>
                <a:cs typeface="+mn-cs"/>
              </a:rPr>
              <a:t>ContextNumBias_plus_ij </a:t>
            </a:r>
            <a:r>
              <a:rPr lang="pt-BR" altLang="zh-CN" sz="1200" dirty="0"/>
              <a:t>= (nPos_up+nPos_dp)/(nPos_dn+nPos_dp+nPos_un+nPos_up) for each enhancer i, cell j</a:t>
            </a:r>
          </a:p>
          <a:p>
            <a:endParaRPr lang="pt-BR" altLang="zh-CN" sz="1200" dirty="0"/>
          </a:p>
          <a:p>
            <a:r>
              <a:rPr lang="pt-BR" altLang="zh-CN" sz="1200" dirty="0"/>
              <a:t>Active_ij = whether enhancer i is active (TPM&gt;0) in cell j </a:t>
            </a:r>
          </a:p>
          <a:p>
            <a:r>
              <a:rPr lang="pt-BR" altLang="zh-CN" sz="1200" dirty="0"/>
              <a:t>TxType_i = whether enhancer i is located at intron or intergenic region</a:t>
            </a:r>
          </a:p>
          <a:p>
            <a:r>
              <a:rPr lang="pt-BR" altLang="zh-CN" sz="1200" dirty="0"/>
              <a:t>eid_i = enhancer id </a:t>
            </a:r>
          </a:p>
          <a:p>
            <a:endParaRPr lang="pt-BR" altLang="zh-CN" sz="1200" dirty="0"/>
          </a:p>
          <a:p>
            <a:r>
              <a:rPr lang="pt-BR" altLang="zh-CN" sz="1200" dirty="0"/>
              <a:t>M_ij = log(plus_counts_ij+1)-log(minus_counts_ij+1) for each enhancer i, cell j</a:t>
            </a:r>
          </a:p>
          <a:p>
            <a:r>
              <a:rPr lang="pt-BR" altLang="zh-CN" sz="1200" dirty="0"/>
              <a:t>A_ij = log(plus_counts_ij+1)+log(minus_counts_ij+1) for each enhancer i, cell j</a:t>
            </a:r>
          </a:p>
        </p:txBody>
      </p:sp>
      <p:sp>
        <p:nvSpPr>
          <p:cNvPr id="4" name="Slide Number Placeholder 3"/>
          <p:cNvSpPr>
            <a:spLocks noGrp="1"/>
          </p:cNvSpPr>
          <p:nvPr>
            <p:ph type="sldNum" sz="quarter" idx="5"/>
          </p:nvPr>
        </p:nvSpPr>
        <p:spPr/>
        <p:txBody>
          <a:bodyPr/>
          <a:lstStyle/>
          <a:p>
            <a:fld id="{09F3A9E3-5B5D-406F-958D-85F209AB5918}" type="slidenum">
              <a:rPr lang="zh-CN" altLang="en-US" smtClean="0"/>
              <a:t>40</a:t>
            </a:fld>
            <a:endParaRPr lang="zh-CN" altLang="en-US"/>
          </a:p>
        </p:txBody>
      </p:sp>
    </p:spTree>
    <p:extLst>
      <p:ext uri="{BB962C8B-B14F-4D97-AF65-F5344CB8AC3E}">
        <p14:creationId xmlns:p14="http://schemas.microsoft.com/office/powerpoint/2010/main" val="2341197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blue</a:t>
            </a:r>
            <a:endParaRPr lang="zh-CN" altLang="en-US" dirty="0"/>
          </a:p>
        </p:txBody>
      </p:sp>
      <p:sp>
        <p:nvSpPr>
          <p:cNvPr id="4" name="Slide Number Placeholder 3"/>
          <p:cNvSpPr>
            <a:spLocks noGrp="1"/>
          </p:cNvSpPr>
          <p:nvPr>
            <p:ph type="sldNum" sz="quarter" idx="5"/>
          </p:nvPr>
        </p:nvSpPr>
        <p:spPr/>
        <p:txBody>
          <a:bodyPr/>
          <a:lstStyle/>
          <a:p>
            <a:fld id="{09F3A9E3-5B5D-406F-958D-85F209AB5918}" type="slidenum">
              <a:rPr lang="zh-CN" altLang="en-US" smtClean="0"/>
              <a:t>41</a:t>
            </a:fld>
            <a:endParaRPr lang="zh-CN" altLang="en-US"/>
          </a:p>
        </p:txBody>
      </p:sp>
    </p:spTree>
    <p:extLst>
      <p:ext uri="{BB962C8B-B14F-4D97-AF65-F5344CB8AC3E}">
        <p14:creationId xmlns:p14="http://schemas.microsoft.com/office/powerpoint/2010/main" val="3744739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09F3A9E3-5B5D-406F-958D-85F209AB5918}" type="slidenum">
              <a:rPr lang="zh-CN" altLang="en-US" smtClean="0"/>
              <a:t>47</a:t>
            </a:fld>
            <a:endParaRPr lang="zh-CN" altLang="en-US"/>
          </a:p>
        </p:txBody>
      </p:sp>
    </p:spTree>
    <p:extLst>
      <p:ext uri="{BB962C8B-B14F-4D97-AF65-F5344CB8AC3E}">
        <p14:creationId xmlns:p14="http://schemas.microsoft.com/office/powerpoint/2010/main" val="1827207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Template switching is the ability of the MMLV reverse transcriptase to introduce a few untemplated nucleotides, predominantly 2-5 cytosines, when it reaches the 5´-end of the RNA template, corresponding to the 3´-end of the newly synthesized cDNA strand. These extra nucleotides work as a docking site for a helper oligonucleotide (“Template Switching Oligonucleotide,” or TSO) that carries 3 </a:t>
            </a:r>
            <a:r>
              <a:rPr lang="en-US" altLang="zh-CN" sz="1200" b="0" i="0" kern="1200" dirty="0" err="1">
                <a:solidFill>
                  <a:schemeClr val="tx1"/>
                </a:solidFill>
                <a:effectLst/>
                <a:latin typeface="+mn-lt"/>
                <a:ea typeface="+mn-ea"/>
                <a:cs typeface="+mn-cs"/>
              </a:rPr>
              <a:t>riboguanosines</a:t>
            </a:r>
            <a:r>
              <a:rPr lang="en-US" altLang="zh-CN" sz="1200" b="0" i="0" kern="1200" dirty="0">
                <a:solidFill>
                  <a:schemeClr val="tx1"/>
                </a:solidFill>
                <a:effectLst/>
                <a:latin typeface="+mn-lt"/>
                <a:ea typeface="+mn-ea"/>
                <a:cs typeface="+mn-cs"/>
              </a:rPr>
              <a:t> at its 3´-end. The reverse transcriptase is then able to “switch template” (from mRNA to the DNA of the TSO) and synthesize a cDNA strand using the helper oligonucleotide as template. Thus, TS makes possible the introduction of an arbitrary sequence at the end of the transcript and, along with the known sequence located at the 5´-end of the oligo-dT primer, allows the efficient amplification of all the transcripts in a cell. Because the sequence on both sides of each cDNA is the same the PCR can be carried out with just one primer, thus exploiting the PCR suppression effect</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the 5´- and 3´-terminal fragments recovered by using streptavidin magnetic beads (the TSO and the oligo-dT were both biotinylated),</a:t>
            </a:r>
            <a:endParaRPr lang="zh-CN" altLang="en-US" dirty="0"/>
          </a:p>
        </p:txBody>
      </p:sp>
      <p:sp>
        <p:nvSpPr>
          <p:cNvPr id="4" name="Slide Number Placeholder 3"/>
          <p:cNvSpPr>
            <a:spLocks noGrp="1"/>
          </p:cNvSpPr>
          <p:nvPr>
            <p:ph type="sldNum" sz="quarter" idx="5"/>
          </p:nvPr>
        </p:nvSpPr>
        <p:spPr/>
        <p:txBody>
          <a:bodyPr/>
          <a:lstStyle/>
          <a:p>
            <a:fld id="{09F3A9E3-5B5D-406F-958D-85F209AB5918}" type="slidenum">
              <a:rPr lang="zh-CN" altLang="en-US" smtClean="0"/>
              <a:t>55</a:t>
            </a:fld>
            <a:endParaRPr lang="zh-CN" altLang="en-US"/>
          </a:p>
        </p:txBody>
      </p:sp>
    </p:spTree>
    <p:extLst>
      <p:ext uri="{BB962C8B-B14F-4D97-AF65-F5344CB8AC3E}">
        <p14:creationId xmlns:p14="http://schemas.microsoft.com/office/powerpoint/2010/main" val="9381053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ltLang="zh-CN" sz="1200" dirty="0"/>
              <a:t>where:</a:t>
            </a:r>
          </a:p>
          <a:p>
            <a:r>
              <a:rPr lang="pt-BR" altLang="zh-CN" sz="1200" b="1" dirty="0">
                <a:latin typeface="+mn-lt"/>
                <a:ea typeface="+mn-ea"/>
                <a:cs typeface="+mn-cs"/>
              </a:rPr>
              <a:t>ContextSumBias_dowstream_ij  </a:t>
            </a:r>
            <a:r>
              <a:rPr lang="pt-BR" altLang="zh-CN" sz="1200" dirty="0"/>
              <a:t>= (TPM_dn+TPM_dp)/(TPM_dn+TPM_dp+TPM_un+TPM_up) for each enhancer i, cell j</a:t>
            </a:r>
          </a:p>
          <a:p>
            <a:pPr marL="0" marR="0" lvl="0" indent="0" algn="l" defTabSz="914400" rtl="0" eaLnBrk="1" fontAlgn="auto" latinLnBrk="0" hangingPunct="1">
              <a:lnSpc>
                <a:spcPct val="100000"/>
              </a:lnSpc>
              <a:spcBef>
                <a:spcPts val="0"/>
              </a:spcBef>
              <a:spcAft>
                <a:spcPts val="0"/>
              </a:spcAft>
              <a:buClrTx/>
              <a:buSzTx/>
              <a:buFontTx/>
              <a:buNone/>
              <a:tabLst/>
              <a:defRPr/>
            </a:pPr>
            <a:r>
              <a:rPr lang="pt-BR" altLang="zh-CN" sz="1200" b="1" dirty="0">
                <a:latin typeface="+mn-lt"/>
                <a:ea typeface="+mn-ea"/>
                <a:cs typeface="+mn-cs"/>
              </a:rPr>
              <a:t>ContextSumBias_plus_ij </a:t>
            </a:r>
            <a:r>
              <a:rPr lang="pt-BR" altLang="zh-CN" sz="1200" dirty="0"/>
              <a:t>= (TPM_up+TPM_dp)/(TPM_dn+TPM_dp+TPM_un+TPM_up) for each enhancer i, cell j</a:t>
            </a:r>
          </a:p>
          <a:p>
            <a:pPr marL="0" marR="0" lvl="0" indent="0" algn="l" defTabSz="914400" rtl="0" eaLnBrk="1" fontAlgn="auto" latinLnBrk="0" hangingPunct="1">
              <a:lnSpc>
                <a:spcPct val="100000"/>
              </a:lnSpc>
              <a:spcBef>
                <a:spcPts val="0"/>
              </a:spcBef>
              <a:spcAft>
                <a:spcPts val="0"/>
              </a:spcAft>
              <a:buClrTx/>
              <a:buSzTx/>
              <a:buFontTx/>
              <a:buNone/>
              <a:tabLst/>
              <a:defRPr/>
            </a:pPr>
            <a:r>
              <a:rPr lang="pt-BR" altLang="zh-CN" sz="1200" b="1" dirty="0">
                <a:latin typeface="+mn-lt"/>
                <a:ea typeface="+mn-ea"/>
                <a:cs typeface="+mn-cs"/>
              </a:rPr>
              <a:t>ContextNumBias_downstream_ij </a:t>
            </a:r>
            <a:r>
              <a:rPr lang="pt-BR" altLang="zh-CN" sz="1200" dirty="0"/>
              <a:t>= (nPos_dn+nPos_dp)/(nPos_dn+nPos_dp+nPos_un+nPos_up) for each enhancer i, cell j</a:t>
            </a:r>
            <a:r>
              <a:rPr lang="pt-BR" altLang="zh-CN" sz="1200" b="1" dirty="0">
                <a:latin typeface="+mn-lt"/>
                <a:ea typeface="+mn-ea"/>
                <a:cs typeface="+mn-cs"/>
              </a:rPr>
              <a:t>		</a:t>
            </a:r>
          </a:p>
          <a:p>
            <a:r>
              <a:rPr lang="pt-BR" altLang="zh-CN" sz="1200" b="1" dirty="0">
                <a:latin typeface="+mn-lt"/>
                <a:ea typeface="+mn-ea"/>
                <a:cs typeface="+mn-cs"/>
              </a:rPr>
              <a:t>ContextNumBias_plus_ij </a:t>
            </a:r>
            <a:r>
              <a:rPr lang="pt-BR" altLang="zh-CN" sz="1200" dirty="0"/>
              <a:t>= (nPos_up+nPos_dp)/(nPos_dn+nPos_dp+nPos_un+nPos_up) for each enhancer i, cell j</a:t>
            </a:r>
          </a:p>
          <a:p>
            <a:endParaRPr lang="pt-BR" altLang="zh-CN" sz="1200" dirty="0"/>
          </a:p>
          <a:p>
            <a:r>
              <a:rPr lang="pt-BR" altLang="zh-CN" sz="1200" dirty="0"/>
              <a:t>Active_ij = whether enhancer i is active (TPM&gt;0) in cell j </a:t>
            </a:r>
          </a:p>
          <a:p>
            <a:r>
              <a:rPr lang="pt-BR" altLang="zh-CN" sz="1200" dirty="0"/>
              <a:t>TxType_i = whether enhancer i is located at intron or intergenic region</a:t>
            </a:r>
          </a:p>
          <a:p>
            <a:r>
              <a:rPr lang="pt-BR" altLang="zh-CN" sz="1200" dirty="0"/>
              <a:t>eid_i = enhancer id </a:t>
            </a:r>
          </a:p>
          <a:p>
            <a:endParaRPr lang="pt-BR" altLang="zh-CN" sz="1200" dirty="0"/>
          </a:p>
          <a:p>
            <a:r>
              <a:rPr lang="pt-BR" altLang="zh-CN" sz="1200" dirty="0"/>
              <a:t>M_ij = log(plus_counts_ij+1)-log(minus_counts_ij+1) for each enhancer i, cell j</a:t>
            </a:r>
          </a:p>
          <a:p>
            <a:r>
              <a:rPr lang="pt-BR" altLang="zh-CN" sz="1200" dirty="0"/>
              <a:t>A_ij = log(plus_counts_ij+1)+log(minus_counts_ij+1) for each enhancer i, cell j</a:t>
            </a:r>
          </a:p>
        </p:txBody>
      </p:sp>
      <p:sp>
        <p:nvSpPr>
          <p:cNvPr id="4" name="Slide Number Placeholder 3"/>
          <p:cNvSpPr>
            <a:spLocks noGrp="1"/>
          </p:cNvSpPr>
          <p:nvPr>
            <p:ph type="sldNum" sz="quarter" idx="5"/>
          </p:nvPr>
        </p:nvSpPr>
        <p:spPr/>
        <p:txBody>
          <a:bodyPr/>
          <a:lstStyle/>
          <a:p>
            <a:fld id="{09F3A9E3-5B5D-406F-958D-85F209AB5918}" type="slidenum">
              <a:rPr lang="zh-CN" altLang="en-US" smtClean="0"/>
              <a:t>58</a:t>
            </a:fld>
            <a:endParaRPr lang="zh-CN" altLang="en-US"/>
          </a:p>
        </p:txBody>
      </p:sp>
    </p:spTree>
    <p:extLst>
      <p:ext uri="{BB962C8B-B14F-4D97-AF65-F5344CB8AC3E}">
        <p14:creationId xmlns:p14="http://schemas.microsoft.com/office/powerpoint/2010/main" val="3660557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09F3A9E3-5B5D-406F-958D-85F209AB5918}" type="slidenum">
              <a:rPr lang="zh-CN" altLang="en-US" smtClean="0"/>
              <a:t>3</a:t>
            </a:fld>
            <a:endParaRPr lang="zh-CN" altLang="en-US"/>
          </a:p>
        </p:txBody>
      </p:sp>
    </p:spTree>
    <p:extLst>
      <p:ext uri="{BB962C8B-B14F-4D97-AF65-F5344CB8AC3E}">
        <p14:creationId xmlns:p14="http://schemas.microsoft.com/office/powerpoint/2010/main" val="1863534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eriod"/>
            </a:pPr>
            <a:r>
              <a:rPr lang="en-US" altLang="zh-CN" sz="2400" dirty="0"/>
              <a:t>Transcriptional by-product</a:t>
            </a:r>
          </a:p>
          <a:p>
            <a:pPr marL="457200" indent="-457200">
              <a:buAutoNum type="arabicPeriod"/>
            </a:pPr>
            <a:r>
              <a:rPr lang="en-US" altLang="zh-CN" sz="2400" dirty="0"/>
              <a:t>Transcription of </a:t>
            </a:r>
            <a:r>
              <a:rPr lang="en-US" altLang="zh-CN" sz="2400" dirty="0" err="1"/>
              <a:t>eRNA</a:t>
            </a:r>
            <a:r>
              <a:rPr lang="en-US" altLang="zh-CN" sz="2400" dirty="0"/>
              <a:t> is important</a:t>
            </a:r>
          </a:p>
          <a:p>
            <a:pPr marL="914400" lvl="1" indent="-457200">
              <a:buAutoNum type="arabicPeriod"/>
            </a:pPr>
            <a:r>
              <a:rPr lang="en-US" altLang="zh-CN" sz="2400" dirty="0"/>
              <a:t>Initiation or stabilization of enhancer-promoter interaction</a:t>
            </a:r>
          </a:p>
          <a:p>
            <a:pPr marL="914400" lvl="1" indent="-457200">
              <a:buAutoNum type="arabicPeriod"/>
            </a:pPr>
            <a:r>
              <a:rPr lang="en-US" altLang="zh-CN" sz="2400" dirty="0"/>
              <a:t>Recruitment of Pol II through phase separation</a:t>
            </a:r>
          </a:p>
          <a:p>
            <a:pPr marL="914400" lvl="1" indent="-457200">
              <a:buAutoNum type="arabicPeriod"/>
            </a:pPr>
            <a:r>
              <a:rPr lang="en-US" altLang="zh-CN" sz="2400" dirty="0"/>
              <a:t>Facilitate elongation by interacting with NELF</a:t>
            </a:r>
          </a:p>
          <a:p>
            <a:pPr marL="457200" indent="-457200">
              <a:buAutoNum type="arabicPeriod"/>
            </a:pPr>
            <a:r>
              <a:rPr lang="en-US" altLang="zh-CN" sz="2400" dirty="0" err="1"/>
              <a:t>eRNAs</a:t>
            </a:r>
            <a:r>
              <a:rPr lang="en-US" altLang="zh-CN" sz="2400" dirty="0"/>
              <a:t> themselves have specific function</a:t>
            </a:r>
          </a:p>
          <a:p>
            <a:pPr marL="914400" lvl="1" indent="-457200">
              <a:buAutoNum type="arabicPeriod"/>
            </a:pPr>
            <a:r>
              <a:rPr lang="en-US" altLang="zh-CN" sz="2400" dirty="0" err="1"/>
              <a:t>eRNA</a:t>
            </a:r>
            <a:r>
              <a:rPr lang="en-US" altLang="zh-CN" sz="2400" dirty="0"/>
              <a:t>	interacts with specific region on genome</a:t>
            </a:r>
          </a:p>
          <a:p>
            <a:pPr marL="914400" lvl="1" indent="-457200">
              <a:buAutoNum type="arabicPeriod"/>
            </a:pPr>
            <a:r>
              <a:rPr lang="en-US" altLang="zh-CN" sz="2400" dirty="0" err="1"/>
              <a:t>eRNA</a:t>
            </a:r>
            <a:r>
              <a:rPr lang="en-US" altLang="zh-CN" sz="2400" dirty="0"/>
              <a:t> interacts with specific proteins</a:t>
            </a:r>
          </a:p>
          <a:p>
            <a:endParaRPr lang="zh-CN" altLang="en-US" dirty="0"/>
          </a:p>
        </p:txBody>
      </p:sp>
      <p:sp>
        <p:nvSpPr>
          <p:cNvPr id="4" name="Slide Number Placeholder 3"/>
          <p:cNvSpPr>
            <a:spLocks noGrp="1"/>
          </p:cNvSpPr>
          <p:nvPr>
            <p:ph type="sldNum" sz="quarter" idx="5"/>
          </p:nvPr>
        </p:nvSpPr>
        <p:spPr/>
        <p:txBody>
          <a:bodyPr/>
          <a:lstStyle/>
          <a:p>
            <a:fld id="{09F3A9E3-5B5D-406F-958D-85F209AB5918}" type="slidenum">
              <a:rPr lang="zh-CN" altLang="en-US" smtClean="0"/>
              <a:t>5</a:t>
            </a:fld>
            <a:endParaRPr lang="zh-CN" altLang="en-US"/>
          </a:p>
        </p:txBody>
      </p:sp>
    </p:spTree>
    <p:extLst>
      <p:ext uri="{BB962C8B-B14F-4D97-AF65-F5344CB8AC3E}">
        <p14:creationId xmlns:p14="http://schemas.microsoft.com/office/powerpoint/2010/main" val="830641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09F3A9E3-5B5D-406F-958D-85F209AB5918}" type="slidenum">
              <a:rPr lang="zh-CN" altLang="en-US" smtClean="0"/>
              <a:t>6</a:t>
            </a:fld>
            <a:endParaRPr lang="zh-CN" altLang="en-US"/>
          </a:p>
        </p:txBody>
      </p:sp>
    </p:spTree>
    <p:extLst>
      <p:ext uri="{BB962C8B-B14F-4D97-AF65-F5344CB8AC3E}">
        <p14:creationId xmlns:p14="http://schemas.microsoft.com/office/powerpoint/2010/main" val="830641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no-amplification </a:t>
            </a:r>
          </a:p>
          <a:p>
            <a:r>
              <a:rPr lang="en-US" altLang="zh-CN" dirty="0"/>
              <a:t>non-tagging CAGE libraries</a:t>
            </a:r>
          </a:p>
          <a:p>
            <a:endParaRPr lang="zh-CN" altLang="en-US" dirty="0"/>
          </a:p>
        </p:txBody>
      </p:sp>
      <p:sp>
        <p:nvSpPr>
          <p:cNvPr id="4" name="Slide Number Placeholder 3"/>
          <p:cNvSpPr>
            <a:spLocks noGrp="1"/>
          </p:cNvSpPr>
          <p:nvPr>
            <p:ph type="sldNum" sz="quarter" idx="5"/>
          </p:nvPr>
        </p:nvSpPr>
        <p:spPr/>
        <p:txBody>
          <a:bodyPr/>
          <a:lstStyle/>
          <a:p>
            <a:fld id="{09F3A9E3-5B5D-406F-958D-85F209AB5918}" type="slidenum">
              <a:rPr lang="zh-CN" altLang="en-US" smtClean="0"/>
              <a:t>9</a:t>
            </a:fld>
            <a:endParaRPr lang="zh-CN" altLang="en-US"/>
          </a:p>
        </p:txBody>
      </p:sp>
    </p:spTree>
    <p:extLst>
      <p:ext uri="{BB962C8B-B14F-4D97-AF65-F5344CB8AC3E}">
        <p14:creationId xmlns:p14="http://schemas.microsoft.com/office/powerpoint/2010/main" val="3000536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ffectLst/>
              </a:rPr>
              <a:t>sqrt((PD/S) * 0.5) + sqrt((MD/S) * 0.5)</a:t>
            </a:r>
            <a:endParaRPr lang="zh-CN" altLang="en-US" dirty="0"/>
          </a:p>
        </p:txBody>
      </p:sp>
      <p:sp>
        <p:nvSpPr>
          <p:cNvPr id="4" name="Slide Number Placeholder 3"/>
          <p:cNvSpPr>
            <a:spLocks noGrp="1"/>
          </p:cNvSpPr>
          <p:nvPr>
            <p:ph type="sldNum" sz="quarter" idx="5"/>
          </p:nvPr>
        </p:nvSpPr>
        <p:spPr/>
        <p:txBody>
          <a:bodyPr/>
          <a:lstStyle/>
          <a:p>
            <a:fld id="{09F3A9E3-5B5D-406F-958D-85F209AB5918}" type="slidenum">
              <a:rPr lang="zh-CN" altLang="en-US" smtClean="0"/>
              <a:t>10</a:t>
            </a:fld>
            <a:endParaRPr lang="zh-CN" altLang="en-US"/>
          </a:p>
        </p:txBody>
      </p:sp>
    </p:spTree>
    <p:extLst>
      <p:ext uri="{BB962C8B-B14F-4D97-AF65-F5344CB8AC3E}">
        <p14:creationId xmlns:p14="http://schemas.microsoft.com/office/powerpoint/2010/main" val="3747180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09F3A9E3-5B5D-406F-958D-85F209AB5918}" type="slidenum">
              <a:rPr lang="zh-CN" altLang="en-US" smtClean="0"/>
              <a:t>11</a:t>
            </a:fld>
            <a:endParaRPr lang="zh-CN" altLang="en-US"/>
          </a:p>
        </p:txBody>
      </p:sp>
    </p:spTree>
    <p:extLst>
      <p:ext uri="{BB962C8B-B14F-4D97-AF65-F5344CB8AC3E}">
        <p14:creationId xmlns:p14="http://schemas.microsoft.com/office/powerpoint/2010/main" val="3995287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Each point corresponds to an enhancer in a cell</a:t>
            </a:r>
            <a:endParaRPr lang="zh-CN" altLang="en-US" dirty="0"/>
          </a:p>
          <a:p>
            <a:endParaRPr lang="zh-CN" altLang="en-US" dirty="0"/>
          </a:p>
        </p:txBody>
      </p:sp>
      <p:sp>
        <p:nvSpPr>
          <p:cNvPr id="4" name="Slide Number Placeholder 3"/>
          <p:cNvSpPr>
            <a:spLocks noGrp="1"/>
          </p:cNvSpPr>
          <p:nvPr>
            <p:ph type="sldNum" sz="quarter" idx="5"/>
          </p:nvPr>
        </p:nvSpPr>
        <p:spPr/>
        <p:txBody>
          <a:bodyPr/>
          <a:lstStyle/>
          <a:p>
            <a:fld id="{09F3A9E3-5B5D-406F-958D-85F209AB5918}" type="slidenum">
              <a:rPr lang="zh-CN" altLang="en-US" smtClean="0"/>
              <a:t>13</a:t>
            </a:fld>
            <a:endParaRPr lang="zh-CN" altLang="en-US"/>
          </a:p>
        </p:txBody>
      </p:sp>
    </p:spTree>
    <p:extLst>
      <p:ext uri="{BB962C8B-B14F-4D97-AF65-F5344CB8AC3E}">
        <p14:creationId xmlns:p14="http://schemas.microsoft.com/office/powerpoint/2010/main" val="631963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Each point corresponds to an enhancer in a cell</a:t>
            </a:r>
          </a:p>
          <a:p>
            <a:endParaRPr lang="en-US" altLang="zh-CN" dirty="0"/>
          </a:p>
        </p:txBody>
      </p:sp>
      <p:sp>
        <p:nvSpPr>
          <p:cNvPr id="4" name="Slide Number Placeholder 3"/>
          <p:cNvSpPr>
            <a:spLocks noGrp="1"/>
          </p:cNvSpPr>
          <p:nvPr>
            <p:ph type="sldNum" sz="quarter" idx="5"/>
          </p:nvPr>
        </p:nvSpPr>
        <p:spPr/>
        <p:txBody>
          <a:bodyPr/>
          <a:lstStyle/>
          <a:p>
            <a:fld id="{09F3A9E3-5B5D-406F-958D-85F209AB5918}" type="slidenum">
              <a:rPr lang="zh-CN" altLang="en-US" smtClean="0"/>
              <a:t>15</a:t>
            </a:fld>
            <a:endParaRPr lang="zh-CN" altLang="en-US"/>
          </a:p>
        </p:txBody>
      </p:sp>
    </p:spTree>
    <p:extLst>
      <p:ext uri="{BB962C8B-B14F-4D97-AF65-F5344CB8AC3E}">
        <p14:creationId xmlns:p14="http://schemas.microsoft.com/office/powerpoint/2010/main" val="2657923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3D925-BF12-40A2-BD21-AB38781328F3}"/>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232CFEBC-1AB9-4AE5-A5B3-4312D0A152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6C5505B1-AC5B-45CE-8A1C-AAF983B39FF3}"/>
              </a:ext>
            </a:extLst>
          </p:cNvPr>
          <p:cNvSpPr>
            <a:spLocks noGrp="1"/>
          </p:cNvSpPr>
          <p:nvPr>
            <p:ph type="dt" sz="half" idx="10"/>
          </p:nvPr>
        </p:nvSpPr>
        <p:spPr/>
        <p:txBody>
          <a:bodyPr/>
          <a:lstStyle/>
          <a:p>
            <a:fld id="{F88D2D7D-BDAD-4BCB-AF07-7DD7B767060D}" type="datetimeFigureOut">
              <a:rPr lang="zh-CN" altLang="en-US" smtClean="0"/>
              <a:t>2020/6/22</a:t>
            </a:fld>
            <a:endParaRPr lang="zh-CN" altLang="en-US"/>
          </a:p>
        </p:txBody>
      </p:sp>
      <p:sp>
        <p:nvSpPr>
          <p:cNvPr id="5" name="Footer Placeholder 4">
            <a:extLst>
              <a:ext uri="{FF2B5EF4-FFF2-40B4-BE49-F238E27FC236}">
                <a16:creationId xmlns:a16="http://schemas.microsoft.com/office/drawing/2014/main" id="{358C4A61-1407-4922-8B47-EE345410A28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26DBB81-D65B-4C2F-BF13-EB292E8AD98C}"/>
              </a:ext>
            </a:extLst>
          </p:cNvPr>
          <p:cNvSpPr>
            <a:spLocks noGrp="1"/>
          </p:cNvSpPr>
          <p:nvPr>
            <p:ph type="sldNum" sz="quarter" idx="12"/>
          </p:nvPr>
        </p:nvSpPr>
        <p:spPr/>
        <p:txBody>
          <a:bodyPr/>
          <a:lstStyle/>
          <a:p>
            <a:fld id="{673C6562-088A-4CCD-A3FC-ABF962D1B788}" type="slidenum">
              <a:rPr lang="zh-CN" altLang="en-US" smtClean="0"/>
              <a:t>‹#›</a:t>
            </a:fld>
            <a:endParaRPr lang="zh-CN" altLang="en-US"/>
          </a:p>
        </p:txBody>
      </p:sp>
    </p:spTree>
    <p:extLst>
      <p:ext uri="{BB962C8B-B14F-4D97-AF65-F5344CB8AC3E}">
        <p14:creationId xmlns:p14="http://schemas.microsoft.com/office/powerpoint/2010/main" val="2171708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E04B5-ADBE-435F-ADD4-CDC7614CBAF3}"/>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A2EBD450-728D-422D-A070-6EF18B638986}"/>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A826E16-3DE6-4C6C-835D-23ADBEEAE146}"/>
              </a:ext>
            </a:extLst>
          </p:cNvPr>
          <p:cNvSpPr>
            <a:spLocks noGrp="1"/>
          </p:cNvSpPr>
          <p:nvPr>
            <p:ph type="dt" sz="half" idx="10"/>
          </p:nvPr>
        </p:nvSpPr>
        <p:spPr/>
        <p:txBody>
          <a:bodyPr/>
          <a:lstStyle/>
          <a:p>
            <a:fld id="{F88D2D7D-BDAD-4BCB-AF07-7DD7B767060D}" type="datetimeFigureOut">
              <a:rPr lang="zh-CN" altLang="en-US" smtClean="0"/>
              <a:t>2020/6/22</a:t>
            </a:fld>
            <a:endParaRPr lang="zh-CN" altLang="en-US"/>
          </a:p>
        </p:txBody>
      </p:sp>
      <p:sp>
        <p:nvSpPr>
          <p:cNvPr id="5" name="Footer Placeholder 4">
            <a:extLst>
              <a:ext uri="{FF2B5EF4-FFF2-40B4-BE49-F238E27FC236}">
                <a16:creationId xmlns:a16="http://schemas.microsoft.com/office/drawing/2014/main" id="{31EC0D24-B9F9-4C5B-BB4E-997F59EC10C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A7D4DEC-B136-40B6-B4EA-22415F17FE23}"/>
              </a:ext>
            </a:extLst>
          </p:cNvPr>
          <p:cNvSpPr>
            <a:spLocks noGrp="1"/>
          </p:cNvSpPr>
          <p:nvPr>
            <p:ph type="sldNum" sz="quarter" idx="12"/>
          </p:nvPr>
        </p:nvSpPr>
        <p:spPr/>
        <p:txBody>
          <a:bodyPr/>
          <a:lstStyle/>
          <a:p>
            <a:fld id="{673C6562-088A-4CCD-A3FC-ABF962D1B788}" type="slidenum">
              <a:rPr lang="zh-CN" altLang="en-US" smtClean="0"/>
              <a:t>‹#›</a:t>
            </a:fld>
            <a:endParaRPr lang="zh-CN" altLang="en-US"/>
          </a:p>
        </p:txBody>
      </p:sp>
    </p:spTree>
    <p:extLst>
      <p:ext uri="{BB962C8B-B14F-4D97-AF65-F5344CB8AC3E}">
        <p14:creationId xmlns:p14="http://schemas.microsoft.com/office/powerpoint/2010/main" val="116134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E4D58A-CD68-4887-A920-AF2C5199314E}"/>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14C26199-2D7E-4267-AD79-D0DFD8AD52A9}"/>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556CD48-FD0E-4F1D-A26A-37ED0538B4AB}"/>
              </a:ext>
            </a:extLst>
          </p:cNvPr>
          <p:cNvSpPr>
            <a:spLocks noGrp="1"/>
          </p:cNvSpPr>
          <p:nvPr>
            <p:ph type="dt" sz="half" idx="10"/>
          </p:nvPr>
        </p:nvSpPr>
        <p:spPr/>
        <p:txBody>
          <a:bodyPr/>
          <a:lstStyle/>
          <a:p>
            <a:fld id="{F88D2D7D-BDAD-4BCB-AF07-7DD7B767060D}" type="datetimeFigureOut">
              <a:rPr lang="zh-CN" altLang="en-US" smtClean="0"/>
              <a:t>2020/6/22</a:t>
            </a:fld>
            <a:endParaRPr lang="zh-CN" altLang="en-US"/>
          </a:p>
        </p:txBody>
      </p:sp>
      <p:sp>
        <p:nvSpPr>
          <p:cNvPr id="5" name="Footer Placeholder 4">
            <a:extLst>
              <a:ext uri="{FF2B5EF4-FFF2-40B4-BE49-F238E27FC236}">
                <a16:creationId xmlns:a16="http://schemas.microsoft.com/office/drawing/2014/main" id="{421644FF-F845-4565-ABD8-58E1DB349B8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3B6AFB0-A333-40A7-8DE3-C081059529FE}"/>
              </a:ext>
            </a:extLst>
          </p:cNvPr>
          <p:cNvSpPr>
            <a:spLocks noGrp="1"/>
          </p:cNvSpPr>
          <p:nvPr>
            <p:ph type="sldNum" sz="quarter" idx="12"/>
          </p:nvPr>
        </p:nvSpPr>
        <p:spPr/>
        <p:txBody>
          <a:bodyPr/>
          <a:lstStyle/>
          <a:p>
            <a:fld id="{673C6562-088A-4CCD-A3FC-ABF962D1B788}" type="slidenum">
              <a:rPr lang="zh-CN" altLang="en-US" smtClean="0"/>
              <a:t>‹#›</a:t>
            </a:fld>
            <a:endParaRPr lang="zh-CN" altLang="en-US"/>
          </a:p>
        </p:txBody>
      </p:sp>
    </p:spTree>
    <p:extLst>
      <p:ext uri="{BB962C8B-B14F-4D97-AF65-F5344CB8AC3E}">
        <p14:creationId xmlns:p14="http://schemas.microsoft.com/office/powerpoint/2010/main" val="1651724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1E76A-B213-4420-9F51-81DC5BA0BB8D}"/>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9362657-B1AF-4CA7-A614-9602A539768D}"/>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266CAF94-8D47-4B12-9746-759A6E2107A7}"/>
              </a:ext>
            </a:extLst>
          </p:cNvPr>
          <p:cNvSpPr>
            <a:spLocks noGrp="1"/>
          </p:cNvSpPr>
          <p:nvPr>
            <p:ph type="dt" sz="half" idx="10"/>
          </p:nvPr>
        </p:nvSpPr>
        <p:spPr/>
        <p:txBody>
          <a:bodyPr/>
          <a:lstStyle/>
          <a:p>
            <a:fld id="{F88D2D7D-BDAD-4BCB-AF07-7DD7B767060D}" type="datetimeFigureOut">
              <a:rPr lang="zh-CN" altLang="en-US" smtClean="0"/>
              <a:t>2020/6/22</a:t>
            </a:fld>
            <a:endParaRPr lang="zh-CN" altLang="en-US"/>
          </a:p>
        </p:txBody>
      </p:sp>
      <p:sp>
        <p:nvSpPr>
          <p:cNvPr id="5" name="Footer Placeholder 4">
            <a:extLst>
              <a:ext uri="{FF2B5EF4-FFF2-40B4-BE49-F238E27FC236}">
                <a16:creationId xmlns:a16="http://schemas.microsoft.com/office/drawing/2014/main" id="{2E8ADF5B-19DD-464B-B7A9-09F52CAD146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3706FBE-0FDF-496B-B863-54A9E1CF3093}"/>
              </a:ext>
            </a:extLst>
          </p:cNvPr>
          <p:cNvSpPr>
            <a:spLocks noGrp="1"/>
          </p:cNvSpPr>
          <p:nvPr>
            <p:ph type="sldNum" sz="quarter" idx="12"/>
          </p:nvPr>
        </p:nvSpPr>
        <p:spPr/>
        <p:txBody>
          <a:bodyPr/>
          <a:lstStyle/>
          <a:p>
            <a:fld id="{673C6562-088A-4CCD-A3FC-ABF962D1B788}" type="slidenum">
              <a:rPr lang="zh-CN" altLang="en-US" smtClean="0"/>
              <a:t>‹#›</a:t>
            </a:fld>
            <a:endParaRPr lang="zh-CN" altLang="en-US"/>
          </a:p>
        </p:txBody>
      </p:sp>
    </p:spTree>
    <p:extLst>
      <p:ext uri="{BB962C8B-B14F-4D97-AF65-F5344CB8AC3E}">
        <p14:creationId xmlns:p14="http://schemas.microsoft.com/office/powerpoint/2010/main" val="1935806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A5E77-6680-4A99-806C-7752C6C25529}"/>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452C049-B602-4D31-AAFD-55F45EF324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CD2CF840-B6E5-49DF-B726-72CFA712B58F}"/>
              </a:ext>
            </a:extLst>
          </p:cNvPr>
          <p:cNvSpPr>
            <a:spLocks noGrp="1"/>
          </p:cNvSpPr>
          <p:nvPr>
            <p:ph type="dt" sz="half" idx="10"/>
          </p:nvPr>
        </p:nvSpPr>
        <p:spPr/>
        <p:txBody>
          <a:bodyPr/>
          <a:lstStyle/>
          <a:p>
            <a:fld id="{F88D2D7D-BDAD-4BCB-AF07-7DD7B767060D}" type="datetimeFigureOut">
              <a:rPr lang="zh-CN" altLang="en-US" smtClean="0"/>
              <a:t>2020/6/22</a:t>
            </a:fld>
            <a:endParaRPr lang="zh-CN" altLang="en-US"/>
          </a:p>
        </p:txBody>
      </p:sp>
      <p:sp>
        <p:nvSpPr>
          <p:cNvPr id="5" name="Footer Placeholder 4">
            <a:extLst>
              <a:ext uri="{FF2B5EF4-FFF2-40B4-BE49-F238E27FC236}">
                <a16:creationId xmlns:a16="http://schemas.microsoft.com/office/drawing/2014/main" id="{EFA2BF2A-7EB0-4831-A995-6C7A52DCCF0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8DC5A73-8AC8-4567-9FE0-AFE7654695A9}"/>
              </a:ext>
            </a:extLst>
          </p:cNvPr>
          <p:cNvSpPr>
            <a:spLocks noGrp="1"/>
          </p:cNvSpPr>
          <p:nvPr>
            <p:ph type="sldNum" sz="quarter" idx="12"/>
          </p:nvPr>
        </p:nvSpPr>
        <p:spPr/>
        <p:txBody>
          <a:bodyPr/>
          <a:lstStyle/>
          <a:p>
            <a:fld id="{673C6562-088A-4CCD-A3FC-ABF962D1B788}" type="slidenum">
              <a:rPr lang="zh-CN" altLang="en-US" smtClean="0"/>
              <a:t>‹#›</a:t>
            </a:fld>
            <a:endParaRPr lang="zh-CN" altLang="en-US"/>
          </a:p>
        </p:txBody>
      </p:sp>
    </p:spTree>
    <p:extLst>
      <p:ext uri="{BB962C8B-B14F-4D97-AF65-F5344CB8AC3E}">
        <p14:creationId xmlns:p14="http://schemas.microsoft.com/office/powerpoint/2010/main" val="3877305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D25E4-27CE-4FB2-8621-6AE4FFAD2851}"/>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6508790-6C71-45DF-9B0E-8FEC8E38881A}"/>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09803E02-47ED-48B6-B7F5-D0396A0295DC}"/>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61ECAC19-B36E-44D9-BC8D-1FEE66F8D24F}"/>
              </a:ext>
            </a:extLst>
          </p:cNvPr>
          <p:cNvSpPr>
            <a:spLocks noGrp="1"/>
          </p:cNvSpPr>
          <p:nvPr>
            <p:ph type="dt" sz="half" idx="10"/>
          </p:nvPr>
        </p:nvSpPr>
        <p:spPr/>
        <p:txBody>
          <a:bodyPr/>
          <a:lstStyle/>
          <a:p>
            <a:fld id="{F88D2D7D-BDAD-4BCB-AF07-7DD7B767060D}" type="datetimeFigureOut">
              <a:rPr lang="zh-CN" altLang="en-US" smtClean="0"/>
              <a:t>2020/6/22</a:t>
            </a:fld>
            <a:endParaRPr lang="zh-CN" altLang="en-US"/>
          </a:p>
        </p:txBody>
      </p:sp>
      <p:sp>
        <p:nvSpPr>
          <p:cNvPr id="6" name="Footer Placeholder 5">
            <a:extLst>
              <a:ext uri="{FF2B5EF4-FFF2-40B4-BE49-F238E27FC236}">
                <a16:creationId xmlns:a16="http://schemas.microsoft.com/office/drawing/2014/main" id="{D899FF25-D12B-4A58-AB59-705160D624E3}"/>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6AD24C08-4D7E-4EAD-AB82-23D65613F407}"/>
              </a:ext>
            </a:extLst>
          </p:cNvPr>
          <p:cNvSpPr>
            <a:spLocks noGrp="1"/>
          </p:cNvSpPr>
          <p:nvPr>
            <p:ph type="sldNum" sz="quarter" idx="12"/>
          </p:nvPr>
        </p:nvSpPr>
        <p:spPr/>
        <p:txBody>
          <a:bodyPr/>
          <a:lstStyle/>
          <a:p>
            <a:fld id="{673C6562-088A-4CCD-A3FC-ABF962D1B788}" type="slidenum">
              <a:rPr lang="zh-CN" altLang="en-US" smtClean="0"/>
              <a:t>‹#›</a:t>
            </a:fld>
            <a:endParaRPr lang="zh-CN" altLang="en-US"/>
          </a:p>
        </p:txBody>
      </p:sp>
    </p:spTree>
    <p:extLst>
      <p:ext uri="{BB962C8B-B14F-4D97-AF65-F5344CB8AC3E}">
        <p14:creationId xmlns:p14="http://schemas.microsoft.com/office/powerpoint/2010/main" val="1492698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52D32-D39F-47FC-9D9E-AD7172AC5AC4}"/>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07F7CF07-2B70-4BB7-81F2-2566144533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FAC3F86C-7642-4164-A846-689125F0235E}"/>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5B58F464-E2DC-4A5A-8803-F2FB7A5572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DD4D83A8-6CEA-480C-B736-C311D9001040}"/>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4E53E256-02E4-484C-81DD-C85CCC934D13}"/>
              </a:ext>
            </a:extLst>
          </p:cNvPr>
          <p:cNvSpPr>
            <a:spLocks noGrp="1"/>
          </p:cNvSpPr>
          <p:nvPr>
            <p:ph type="dt" sz="half" idx="10"/>
          </p:nvPr>
        </p:nvSpPr>
        <p:spPr/>
        <p:txBody>
          <a:bodyPr/>
          <a:lstStyle/>
          <a:p>
            <a:fld id="{F88D2D7D-BDAD-4BCB-AF07-7DD7B767060D}" type="datetimeFigureOut">
              <a:rPr lang="zh-CN" altLang="en-US" smtClean="0"/>
              <a:t>2020/6/22</a:t>
            </a:fld>
            <a:endParaRPr lang="zh-CN" altLang="en-US"/>
          </a:p>
        </p:txBody>
      </p:sp>
      <p:sp>
        <p:nvSpPr>
          <p:cNvPr id="8" name="Footer Placeholder 7">
            <a:extLst>
              <a:ext uri="{FF2B5EF4-FFF2-40B4-BE49-F238E27FC236}">
                <a16:creationId xmlns:a16="http://schemas.microsoft.com/office/drawing/2014/main" id="{22E3A7B3-6651-4082-91E8-B09CA1445271}"/>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11F38BD3-DA3A-4597-A58B-407108054695}"/>
              </a:ext>
            </a:extLst>
          </p:cNvPr>
          <p:cNvSpPr>
            <a:spLocks noGrp="1"/>
          </p:cNvSpPr>
          <p:nvPr>
            <p:ph type="sldNum" sz="quarter" idx="12"/>
          </p:nvPr>
        </p:nvSpPr>
        <p:spPr/>
        <p:txBody>
          <a:bodyPr/>
          <a:lstStyle/>
          <a:p>
            <a:fld id="{673C6562-088A-4CCD-A3FC-ABF962D1B788}" type="slidenum">
              <a:rPr lang="zh-CN" altLang="en-US" smtClean="0"/>
              <a:t>‹#›</a:t>
            </a:fld>
            <a:endParaRPr lang="zh-CN" altLang="en-US"/>
          </a:p>
        </p:txBody>
      </p:sp>
    </p:spTree>
    <p:extLst>
      <p:ext uri="{BB962C8B-B14F-4D97-AF65-F5344CB8AC3E}">
        <p14:creationId xmlns:p14="http://schemas.microsoft.com/office/powerpoint/2010/main" val="3312176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F6FDF-8BE1-4AEC-A203-D75DB023F6BE}"/>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F70F1028-154C-4E50-8B92-20E90A4DA6E5}"/>
              </a:ext>
            </a:extLst>
          </p:cNvPr>
          <p:cNvSpPr>
            <a:spLocks noGrp="1"/>
          </p:cNvSpPr>
          <p:nvPr>
            <p:ph type="dt" sz="half" idx="10"/>
          </p:nvPr>
        </p:nvSpPr>
        <p:spPr/>
        <p:txBody>
          <a:bodyPr/>
          <a:lstStyle/>
          <a:p>
            <a:fld id="{F88D2D7D-BDAD-4BCB-AF07-7DD7B767060D}" type="datetimeFigureOut">
              <a:rPr lang="zh-CN" altLang="en-US" smtClean="0"/>
              <a:t>2020/6/22</a:t>
            </a:fld>
            <a:endParaRPr lang="zh-CN" altLang="en-US"/>
          </a:p>
        </p:txBody>
      </p:sp>
      <p:sp>
        <p:nvSpPr>
          <p:cNvPr id="4" name="Footer Placeholder 3">
            <a:extLst>
              <a:ext uri="{FF2B5EF4-FFF2-40B4-BE49-F238E27FC236}">
                <a16:creationId xmlns:a16="http://schemas.microsoft.com/office/drawing/2014/main" id="{E16D693C-936C-49F3-8310-2FBE85234D63}"/>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09791E55-A1AE-477D-9183-1C8541F2A193}"/>
              </a:ext>
            </a:extLst>
          </p:cNvPr>
          <p:cNvSpPr>
            <a:spLocks noGrp="1"/>
          </p:cNvSpPr>
          <p:nvPr>
            <p:ph type="sldNum" sz="quarter" idx="12"/>
          </p:nvPr>
        </p:nvSpPr>
        <p:spPr/>
        <p:txBody>
          <a:bodyPr/>
          <a:lstStyle/>
          <a:p>
            <a:fld id="{673C6562-088A-4CCD-A3FC-ABF962D1B788}" type="slidenum">
              <a:rPr lang="zh-CN" altLang="en-US" smtClean="0"/>
              <a:t>‹#›</a:t>
            </a:fld>
            <a:endParaRPr lang="zh-CN" altLang="en-US"/>
          </a:p>
        </p:txBody>
      </p:sp>
    </p:spTree>
    <p:extLst>
      <p:ext uri="{BB962C8B-B14F-4D97-AF65-F5344CB8AC3E}">
        <p14:creationId xmlns:p14="http://schemas.microsoft.com/office/powerpoint/2010/main" val="2600515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2D1108-CE8A-4505-9FC0-057A532B3283}"/>
              </a:ext>
            </a:extLst>
          </p:cNvPr>
          <p:cNvSpPr>
            <a:spLocks noGrp="1"/>
          </p:cNvSpPr>
          <p:nvPr>
            <p:ph type="dt" sz="half" idx="10"/>
          </p:nvPr>
        </p:nvSpPr>
        <p:spPr/>
        <p:txBody>
          <a:bodyPr/>
          <a:lstStyle/>
          <a:p>
            <a:fld id="{F88D2D7D-BDAD-4BCB-AF07-7DD7B767060D}" type="datetimeFigureOut">
              <a:rPr lang="zh-CN" altLang="en-US" smtClean="0"/>
              <a:t>2020/6/22</a:t>
            </a:fld>
            <a:endParaRPr lang="zh-CN" altLang="en-US"/>
          </a:p>
        </p:txBody>
      </p:sp>
      <p:sp>
        <p:nvSpPr>
          <p:cNvPr id="3" name="Footer Placeholder 2">
            <a:extLst>
              <a:ext uri="{FF2B5EF4-FFF2-40B4-BE49-F238E27FC236}">
                <a16:creationId xmlns:a16="http://schemas.microsoft.com/office/drawing/2014/main" id="{D6408D14-E100-47BD-B957-935B6FC1D830}"/>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7F52FBC1-397D-475F-AE05-90147F66B4EC}"/>
              </a:ext>
            </a:extLst>
          </p:cNvPr>
          <p:cNvSpPr>
            <a:spLocks noGrp="1"/>
          </p:cNvSpPr>
          <p:nvPr>
            <p:ph type="sldNum" sz="quarter" idx="12"/>
          </p:nvPr>
        </p:nvSpPr>
        <p:spPr/>
        <p:txBody>
          <a:bodyPr/>
          <a:lstStyle/>
          <a:p>
            <a:fld id="{673C6562-088A-4CCD-A3FC-ABF962D1B788}" type="slidenum">
              <a:rPr lang="zh-CN" altLang="en-US" smtClean="0"/>
              <a:t>‹#›</a:t>
            </a:fld>
            <a:endParaRPr lang="zh-CN" altLang="en-US"/>
          </a:p>
        </p:txBody>
      </p:sp>
    </p:spTree>
    <p:extLst>
      <p:ext uri="{BB962C8B-B14F-4D97-AF65-F5344CB8AC3E}">
        <p14:creationId xmlns:p14="http://schemas.microsoft.com/office/powerpoint/2010/main" val="137671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D84EF-19E6-40CA-B13D-BFB812AAE7F8}"/>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F5B8DAB2-CCB8-4E3C-AA2C-93AF8E41D9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F08D54D1-5836-4F74-99C2-2FD41BCDF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7BD91733-2188-4797-AB3D-493B867270AD}"/>
              </a:ext>
            </a:extLst>
          </p:cNvPr>
          <p:cNvSpPr>
            <a:spLocks noGrp="1"/>
          </p:cNvSpPr>
          <p:nvPr>
            <p:ph type="dt" sz="half" idx="10"/>
          </p:nvPr>
        </p:nvSpPr>
        <p:spPr/>
        <p:txBody>
          <a:bodyPr/>
          <a:lstStyle/>
          <a:p>
            <a:fld id="{F88D2D7D-BDAD-4BCB-AF07-7DD7B767060D}" type="datetimeFigureOut">
              <a:rPr lang="zh-CN" altLang="en-US" smtClean="0"/>
              <a:t>2020/6/22</a:t>
            </a:fld>
            <a:endParaRPr lang="zh-CN" altLang="en-US"/>
          </a:p>
        </p:txBody>
      </p:sp>
      <p:sp>
        <p:nvSpPr>
          <p:cNvPr id="6" name="Footer Placeholder 5">
            <a:extLst>
              <a:ext uri="{FF2B5EF4-FFF2-40B4-BE49-F238E27FC236}">
                <a16:creationId xmlns:a16="http://schemas.microsoft.com/office/drawing/2014/main" id="{A4381DA8-CDBE-4DEF-83F7-6BBF3DF32A6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3848D448-DA81-40E9-98AF-EAA8674D3F7C}"/>
              </a:ext>
            </a:extLst>
          </p:cNvPr>
          <p:cNvSpPr>
            <a:spLocks noGrp="1"/>
          </p:cNvSpPr>
          <p:nvPr>
            <p:ph type="sldNum" sz="quarter" idx="12"/>
          </p:nvPr>
        </p:nvSpPr>
        <p:spPr/>
        <p:txBody>
          <a:bodyPr/>
          <a:lstStyle/>
          <a:p>
            <a:fld id="{673C6562-088A-4CCD-A3FC-ABF962D1B788}" type="slidenum">
              <a:rPr lang="zh-CN" altLang="en-US" smtClean="0"/>
              <a:t>‹#›</a:t>
            </a:fld>
            <a:endParaRPr lang="zh-CN" altLang="en-US"/>
          </a:p>
        </p:txBody>
      </p:sp>
    </p:spTree>
    <p:extLst>
      <p:ext uri="{BB962C8B-B14F-4D97-AF65-F5344CB8AC3E}">
        <p14:creationId xmlns:p14="http://schemas.microsoft.com/office/powerpoint/2010/main" val="1906935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25C47-759B-44E8-8989-5712E6D4F14B}"/>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157884E4-5C36-4700-9332-966A11FC41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F02F2139-9859-4154-9D4D-927FA9DA9B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317DA253-E88E-42C1-A2AE-6E9F8FF391FD}"/>
              </a:ext>
            </a:extLst>
          </p:cNvPr>
          <p:cNvSpPr>
            <a:spLocks noGrp="1"/>
          </p:cNvSpPr>
          <p:nvPr>
            <p:ph type="dt" sz="half" idx="10"/>
          </p:nvPr>
        </p:nvSpPr>
        <p:spPr/>
        <p:txBody>
          <a:bodyPr/>
          <a:lstStyle/>
          <a:p>
            <a:fld id="{F88D2D7D-BDAD-4BCB-AF07-7DD7B767060D}" type="datetimeFigureOut">
              <a:rPr lang="zh-CN" altLang="en-US" smtClean="0"/>
              <a:t>2020/6/22</a:t>
            </a:fld>
            <a:endParaRPr lang="zh-CN" altLang="en-US"/>
          </a:p>
        </p:txBody>
      </p:sp>
      <p:sp>
        <p:nvSpPr>
          <p:cNvPr id="6" name="Footer Placeholder 5">
            <a:extLst>
              <a:ext uri="{FF2B5EF4-FFF2-40B4-BE49-F238E27FC236}">
                <a16:creationId xmlns:a16="http://schemas.microsoft.com/office/drawing/2014/main" id="{DC105873-0559-4832-B741-BCA3B44670A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EF5A649A-ED51-49DA-863E-7AC378005A22}"/>
              </a:ext>
            </a:extLst>
          </p:cNvPr>
          <p:cNvSpPr>
            <a:spLocks noGrp="1"/>
          </p:cNvSpPr>
          <p:nvPr>
            <p:ph type="sldNum" sz="quarter" idx="12"/>
          </p:nvPr>
        </p:nvSpPr>
        <p:spPr/>
        <p:txBody>
          <a:bodyPr/>
          <a:lstStyle/>
          <a:p>
            <a:fld id="{673C6562-088A-4CCD-A3FC-ABF962D1B788}" type="slidenum">
              <a:rPr lang="zh-CN" altLang="en-US" smtClean="0"/>
              <a:t>‹#›</a:t>
            </a:fld>
            <a:endParaRPr lang="zh-CN" altLang="en-US"/>
          </a:p>
        </p:txBody>
      </p:sp>
    </p:spTree>
    <p:extLst>
      <p:ext uri="{BB962C8B-B14F-4D97-AF65-F5344CB8AC3E}">
        <p14:creationId xmlns:p14="http://schemas.microsoft.com/office/powerpoint/2010/main" val="2446089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998F14-B934-447C-A1DE-6029128E7F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42780507-8081-4EB9-B54C-F74BCDFED4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0D7A80EC-8403-4CCA-A2E1-F4A4130473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8D2D7D-BDAD-4BCB-AF07-7DD7B767060D}" type="datetimeFigureOut">
              <a:rPr lang="zh-CN" altLang="en-US" smtClean="0"/>
              <a:t>2020/6/22</a:t>
            </a:fld>
            <a:endParaRPr lang="zh-CN" altLang="en-US"/>
          </a:p>
        </p:txBody>
      </p:sp>
      <p:sp>
        <p:nvSpPr>
          <p:cNvPr id="5" name="Footer Placeholder 4">
            <a:extLst>
              <a:ext uri="{FF2B5EF4-FFF2-40B4-BE49-F238E27FC236}">
                <a16:creationId xmlns:a16="http://schemas.microsoft.com/office/drawing/2014/main" id="{B2D4EC6F-E5D6-499E-9961-AB3807F031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228583C5-CEC0-41C2-A4CD-23F30514B7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3C6562-088A-4CCD-A3FC-ABF962D1B788}" type="slidenum">
              <a:rPr lang="zh-CN" altLang="en-US" smtClean="0"/>
              <a:t>‹#›</a:t>
            </a:fld>
            <a:endParaRPr lang="zh-CN" altLang="en-US"/>
          </a:p>
        </p:txBody>
      </p:sp>
    </p:spTree>
    <p:extLst>
      <p:ext uri="{BB962C8B-B14F-4D97-AF65-F5344CB8AC3E}">
        <p14:creationId xmlns:p14="http://schemas.microsoft.com/office/powerpoint/2010/main" val="2565190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image" Target="../media/image350.png"/><Relationship Id="rId3" Type="http://schemas.openxmlformats.org/officeDocument/2006/relationships/image" Target="../media/image34.png"/><Relationship Id="rId7" Type="http://schemas.openxmlformats.org/officeDocument/2006/relationships/image" Target="../media/image340.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7.png"/><Relationship Id="rId11" Type="http://schemas.openxmlformats.org/officeDocument/2006/relationships/image" Target="../media/image38.png"/><Relationship Id="rId5" Type="http://schemas.openxmlformats.org/officeDocument/2006/relationships/image" Target="../media/image36.png"/><Relationship Id="rId10" Type="http://schemas.openxmlformats.org/officeDocument/2006/relationships/image" Target="../media/image370.png"/><Relationship Id="rId4" Type="http://schemas.openxmlformats.org/officeDocument/2006/relationships/image" Target="../media/image35.png"/><Relationship Id="rId9" Type="http://schemas.openxmlformats.org/officeDocument/2006/relationships/image" Target="../media/image360.png"/></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235118-0A2E-4C33-BBEB-538CAFA16FC8}"/>
              </a:ext>
            </a:extLst>
          </p:cNvPr>
          <p:cNvSpPr txBox="1"/>
          <p:nvPr/>
        </p:nvSpPr>
        <p:spPr>
          <a:xfrm>
            <a:off x="-207808" y="203907"/>
            <a:ext cx="12302816" cy="954107"/>
          </a:xfrm>
          <a:prstGeom prst="rect">
            <a:avLst/>
          </a:prstGeom>
          <a:noFill/>
        </p:spPr>
        <p:txBody>
          <a:bodyPr wrap="square" rtlCol="0">
            <a:spAutoFit/>
          </a:bodyPr>
          <a:lstStyle/>
          <a:p>
            <a:pPr algn="ctr"/>
            <a:r>
              <a:rPr lang="en-US" altLang="zh-CN" sz="2800" dirty="0">
                <a:latin typeface="Helvetica" pitchFamily="2" charset="0"/>
                <a:cs typeface="Arial" panose="020B0604020202020204" pitchFamily="34" charset="0"/>
              </a:rPr>
              <a:t>Directionality of </a:t>
            </a:r>
            <a:r>
              <a:rPr lang="en-US" altLang="zh-CN" sz="2800" dirty="0" err="1">
                <a:latin typeface="Helvetica" pitchFamily="2" charset="0"/>
                <a:cs typeface="Arial" panose="020B0604020202020204" pitchFamily="34" charset="0"/>
              </a:rPr>
              <a:t>eRNA</a:t>
            </a:r>
            <a:r>
              <a:rPr lang="en-US" altLang="zh-CN" sz="2800" dirty="0">
                <a:latin typeface="Helvetica" pitchFamily="2" charset="0"/>
                <a:cs typeface="Arial" panose="020B0604020202020204" pitchFamily="34" charset="0"/>
              </a:rPr>
              <a:t> Transcription Burst: </a:t>
            </a:r>
          </a:p>
          <a:p>
            <a:pPr algn="ctr"/>
            <a:r>
              <a:rPr lang="en-US" altLang="zh-CN" sz="2800" dirty="0">
                <a:latin typeface="Helvetica" pitchFamily="2" charset="0"/>
                <a:cs typeface="Arial" panose="020B0604020202020204" pitchFamily="34" charset="0"/>
              </a:rPr>
              <a:t>Sequence Features and Transcriptional Context</a:t>
            </a:r>
            <a:endParaRPr lang="zh-CN" altLang="en-US" sz="6000" dirty="0">
              <a:latin typeface="Helvetica" pitchFamily="2" charset="0"/>
              <a:cs typeface="Arial" panose="020B0604020202020204" pitchFamily="34" charset="0"/>
            </a:endParaRPr>
          </a:p>
        </p:txBody>
      </p:sp>
      <p:sp>
        <p:nvSpPr>
          <p:cNvPr id="5" name="TextBox 4">
            <a:extLst>
              <a:ext uri="{FF2B5EF4-FFF2-40B4-BE49-F238E27FC236}">
                <a16:creationId xmlns:a16="http://schemas.microsoft.com/office/drawing/2014/main" id="{BDFAFEFA-7C17-4895-833D-90203E693B6C}"/>
              </a:ext>
            </a:extLst>
          </p:cNvPr>
          <p:cNvSpPr txBox="1"/>
          <p:nvPr/>
        </p:nvSpPr>
        <p:spPr>
          <a:xfrm>
            <a:off x="3710343" y="5526007"/>
            <a:ext cx="4391527" cy="1200329"/>
          </a:xfrm>
          <a:prstGeom prst="rect">
            <a:avLst/>
          </a:prstGeom>
          <a:noFill/>
        </p:spPr>
        <p:txBody>
          <a:bodyPr wrap="square" rtlCol="0">
            <a:spAutoFit/>
          </a:bodyPr>
          <a:lstStyle/>
          <a:p>
            <a:pPr algn="ctr"/>
            <a:r>
              <a:rPr lang="en-US" altLang="zh-CN" dirty="0" err="1">
                <a:latin typeface="Helvetica" pitchFamily="2" charset="0"/>
              </a:rPr>
              <a:t>Yifan</a:t>
            </a:r>
            <a:r>
              <a:rPr lang="en-US" altLang="zh-CN" dirty="0">
                <a:latin typeface="Helvetica" pitchFamily="2" charset="0"/>
              </a:rPr>
              <a:t> Dai</a:t>
            </a:r>
          </a:p>
          <a:p>
            <a:pPr algn="ctr"/>
            <a:r>
              <a:rPr lang="en-US" altLang="zh-CN" dirty="0">
                <a:latin typeface="Helvetica" pitchFamily="2" charset="0"/>
              </a:rPr>
              <a:t>Supervisor: Albin </a:t>
            </a:r>
            <a:r>
              <a:rPr lang="en-US" altLang="zh-CN" dirty="0" err="1">
                <a:latin typeface="Helvetica" pitchFamily="2" charset="0"/>
              </a:rPr>
              <a:t>Sandelin</a:t>
            </a:r>
            <a:endParaRPr lang="en-US" altLang="zh-CN" dirty="0">
              <a:latin typeface="Helvetica" pitchFamily="2" charset="0"/>
            </a:endParaRPr>
          </a:p>
          <a:p>
            <a:pPr algn="ctr"/>
            <a:r>
              <a:rPr lang="en-US" altLang="zh-CN" dirty="0">
                <a:latin typeface="Helvetica" pitchFamily="2" charset="0"/>
              </a:rPr>
              <a:t>23/06/2020</a:t>
            </a:r>
          </a:p>
          <a:p>
            <a:pPr algn="ctr"/>
            <a:endParaRPr lang="zh-CN" altLang="en-US" dirty="0">
              <a:latin typeface="Helvetica" pitchFamily="2" charset="0"/>
            </a:endParaRPr>
          </a:p>
        </p:txBody>
      </p:sp>
      <p:grpSp>
        <p:nvGrpSpPr>
          <p:cNvPr id="17" name="Group 16">
            <a:extLst>
              <a:ext uri="{FF2B5EF4-FFF2-40B4-BE49-F238E27FC236}">
                <a16:creationId xmlns:a16="http://schemas.microsoft.com/office/drawing/2014/main" id="{BE7A471F-75F8-45D5-99A5-D4F6A2760884}"/>
              </a:ext>
            </a:extLst>
          </p:cNvPr>
          <p:cNvGrpSpPr/>
          <p:nvPr/>
        </p:nvGrpSpPr>
        <p:grpSpPr>
          <a:xfrm>
            <a:off x="2067214" y="1323974"/>
            <a:ext cx="7470516" cy="4210052"/>
            <a:chOff x="3043520" y="1715678"/>
            <a:chExt cx="6080400" cy="3426644"/>
          </a:xfrm>
        </p:grpSpPr>
        <p:grpSp>
          <p:nvGrpSpPr>
            <p:cNvPr id="22" name="Group 21">
              <a:extLst>
                <a:ext uri="{FF2B5EF4-FFF2-40B4-BE49-F238E27FC236}">
                  <a16:creationId xmlns:a16="http://schemas.microsoft.com/office/drawing/2014/main" id="{E918591B-E592-44B4-9CE3-E003AF273B18}"/>
                </a:ext>
              </a:extLst>
            </p:cNvPr>
            <p:cNvGrpSpPr/>
            <p:nvPr/>
          </p:nvGrpSpPr>
          <p:grpSpPr>
            <a:xfrm>
              <a:off x="3043520" y="1715678"/>
              <a:ext cx="6080400" cy="3426644"/>
              <a:chOff x="1564824" y="1383004"/>
              <a:chExt cx="7778833" cy="4459581"/>
            </a:xfrm>
          </p:grpSpPr>
          <p:pic>
            <p:nvPicPr>
              <p:cNvPr id="28" name="Picture 27">
                <a:extLst>
                  <a:ext uri="{FF2B5EF4-FFF2-40B4-BE49-F238E27FC236}">
                    <a16:creationId xmlns:a16="http://schemas.microsoft.com/office/drawing/2014/main" id="{7C5AD757-5625-4A6E-B0D7-717038575C19}"/>
                  </a:ext>
                </a:extLst>
              </p:cNvPr>
              <p:cNvPicPr>
                <a:picLocks noChangeAspect="1"/>
              </p:cNvPicPr>
              <p:nvPr/>
            </p:nvPicPr>
            <p:blipFill rotWithShape="1">
              <a:blip r:embed="rId2"/>
              <a:srcRect l="71115" t="2389" b="63674"/>
              <a:stretch/>
            </p:blipFill>
            <p:spPr>
              <a:xfrm>
                <a:off x="6914915" y="1383004"/>
                <a:ext cx="2140552" cy="1616573"/>
              </a:xfrm>
              <a:prstGeom prst="rect">
                <a:avLst/>
              </a:prstGeom>
            </p:spPr>
          </p:pic>
          <p:pic>
            <p:nvPicPr>
              <p:cNvPr id="29" name="Picture 28">
                <a:extLst>
                  <a:ext uri="{FF2B5EF4-FFF2-40B4-BE49-F238E27FC236}">
                    <a16:creationId xmlns:a16="http://schemas.microsoft.com/office/drawing/2014/main" id="{C11D4112-7639-4D2C-97D4-5B793A30B131}"/>
                  </a:ext>
                </a:extLst>
              </p:cNvPr>
              <p:cNvPicPr>
                <a:picLocks noChangeAspect="1"/>
              </p:cNvPicPr>
              <p:nvPr/>
            </p:nvPicPr>
            <p:blipFill rotWithShape="1">
              <a:blip r:embed="rId2"/>
              <a:srcRect r="66571" b="66672"/>
              <a:stretch/>
            </p:blipFill>
            <p:spPr>
              <a:xfrm>
                <a:off x="1564824" y="3027567"/>
                <a:ext cx="2477299" cy="1587567"/>
              </a:xfrm>
              <a:prstGeom prst="rect">
                <a:avLst/>
              </a:prstGeom>
            </p:spPr>
          </p:pic>
          <p:sp>
            <p:nvSpPr>
              <p:cNvPr id="30" name="Freeform: Shape 29">
                <a:extLst>
                  <a:ext uri="{FF2B5EF4-FFF2-40B4-BE49-F238E27FC236}">
                    <a16:creationId xmlns:a16="http://schemas.microsoft.com/office/drawing/2014/main" id="{582228A9-1A7E-49CA-915C-712C88A89213}"/>
                  </a:ext>
                </a:extLst>
              </p:cNvPr>
              <p:cNvSpPr/>
              <p:nvPr/>
            </p:nvSpPr>
            <p:spPr>
              <a:xfrm>
                <a:off x="4987557" y="2551154"/>
                <a:ext cx="3859400" cy="3291431"/>
              </a:xfrm>
              <a:custGeom>
                <a:avLst/>
                <a:gdLst>
                  <a:gd name="connsiteX0" fmla="*/ 0 w 3859400"/>
                  <a:gd name="connsiteY0" fmla="*/ 2021431 h 3291431"/>
                  <a:gd name="connsiteX1" fmla="*/ 241300 w 3859400"/>
                  <a:gd name="connsiteY1" fmla="*/ 2046831 h 3291431"/>
                  <a:gd name="connsiteX2" fmla="*/ 469900 w 3859400"/>
                  <a:gd name="connsiteY2" fmla="*/ 2224631 h 3291431"/>
                  <a:gd name="connsiteX3" fmla="*/ 965200 w 3859400"/>
                  <a:gd name="connsiteY3" fmla="*/ 2656431 h 3291431"/>
                  <a:gd name="connsiteX4" fmla="*/ 1473200 w 3859400"/>
                  <a:gd name="connsiteY4" fmla="*/ 2973931 h 3291431"/>
                  <a:gd name="connsiteX5" fmla="*/ 2032000 w 3859400"/>
                  <a:gd name="connsiteY5" fmla="*/ 3227931 h 3291431"/>
                  <a:gd name="connsiteX6" fmla="*/ 2603500 w 3859400"/>
                  <a:gd name="connsiteY6" fmla="*/ 3291431 h 3291431"/>
                  <a:gd name="connsiteX7" fmla="*/ 2984500 w 3859400"/>
                  <a:gd name="connsiteY7" fmla="*/ 3227931 h 3291431"/>
                  <a:gd name="connsiteX8" fmla="*/ 3327400 w 3859400"/>
                  <a:gd name="connsiteY8" fmla="*/ 3050131 h 3291431"/>
                  <a:gd name="connsiteX9" fmla="*/ 3683000 w 3859400"/>
                  <a:gd name="connsiteY9" fmla="*/ 2694531 h 3291431"/>
                  <a:gd name="connsiteX10" fmla="*/ 3848100 w 3859400"/>
                  <a:gd name="connsiteY10" fmla="*/ 2262731 h 3291431"/>
                  <a:gd name="connsiteX11" fmla="*/ 3810000 w 3859400"/>
                  <a:gd name="connsiteY11" fmla="*/ 1742031 h 3291431"/>
                  <a:gd name="connsiteX12" fmla="*/ 3530600 w 3859400"/>
                  <a:gd name="connsiteY12" fmla="*/ 1259431 h 3291431"/>
                  <a:gd name="connsiteX13" fmla="*/ 3149600 w 3859400"/>
                  <a:gd name="connsiteY13" fmla="*/ 929231 h 3291431"/>
                  <a:gd name="connsiteX14" fmla="*/ 2717800 w 3859400"/>
                  <a:gd name="connsiteY14" fmla="*/ 840331 h 3291431"/>
                  <a:gd name="connsiteX15" fmla="*/ 2120900 w 3859400"/>
                  <a:gd name="connsiteY15" fmla="*/ 840331 h 3291431"/>
                  <a:gd name="connsiteX16" fmla="*/ 1612900 w 3859400"/>
                  <a:gd name="connsiteY16" fmla="*/ 980031 h 3291431"/>
                  <a:gd name="connsiteX17" fmla="*/ 1181100 w 3859400"/>
                  <a:gd name="connsiteY17" fmla="*/ 1145131 h 3291431"/>
                  <a:gd name="connsiteX18" fmla="*/ 850900 w 3859400"/>
                  <a:gd name="connsiteY18" fmla="*/ 1183231 h 3291431"/>
                  <a:gd name="connsiteX19" fmla="*/ 609600 w 3859400"/>
                  <a:gd name="connsiteY19" fmla="*/ 1107031 h 3291431"/>
                  <a:gd name="connsiteX20" fmla="*/ 495300 w 3859400"/>
                  <a:gd name="connsiteY20" fmla="*/ 802231 h 3291431"/>
                  <a:gd name="connsiteX21" fmla="*/ 520700 w 3859400"/>
                  <a:gd name="connsiteY21" fmla="*/ 484731 h 3291431"/>
                  <a:gd name="connsiteX22" fmla="*/ 660400 w 3859400"/>
                  <a:gd name="connsiteY22" fmla="*/ 268831 h 3291431"/>
                  <a:gd name="connsiteX23" fmla="*/ 825500 w 3859400"/>
                  <a:gd name="connsiteY23" fmla="*/ 116431 h 3291431"/>
                  <a:gd name="connsiteX24" fmla="*/ 1028700 w 3859400"/>
                  <a:gd name="connsiteY24" fmla="*/ 2131 h 3291431"/>
                  <a:gd name="connsiteX25" fmla="*/ 1206500 w 3859400"/>
                  <a:gd name="connsiteY25" fmla="*/ 52931 h 329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859400" h="3291431">
                    <a:moveTo>
                      <a:pt x="0" y="2021431"/>
                    </a:moveTo>
                    <a:cubicBezTo>
                      <a:pt x="81491" y="2017197"/>
                      <a:pt x="162983" y="2012964"/>
                      <a:pt x="241300" y="2046831"/>
                    </a:cubicBezTo>
                    <a:cubicBezTo>
                      <a:pt x="319617" y="2080698"/>
                      <a:pt x="349250" y="2123031"/>
                      <a:pt x="469900" y="2224631"/>
                    </a:cubicBezTo>
                    <a:cubicBezTo>
                      <a:pt x="590550" y="2326231"/>
                      <a:pt x="797983" y="2531548"/>
                      <a:pt x="965200" y="2656431"/>
                    </a:cubicBezTo>
                    <a:cubicBezTo>
                      <a:pt x="1132417" y="2781314"/>
                      <a:pt x="1295400" y="2878681"/>
                      <a:pt x="1473200" y="2973931"/>
                    </a:cubicBezTo>
                    <a:cubicBezTo>
                      <a:pt x="1651000" y="3069181"/>
                      <a:pt x="1843617" y="3175014"/>
                      <a:pt x="2032000" y="3227931"/>
                    </a:cubicBezTo>
                    <a:cubicBezTo>
                      <a:pt x="2220383" y="3280848"/>
                      <a:pt x="2444750" y="3291431"/>
                      <a:pt x="2603500" y="3291431"/>
                    </a:cubicBezTo>
                    <a:cubicBezTo>
                      <a:pt x="2762250" y="3291431"/>
                      <a:pt x="2863850" y="3268148"/>
                      <a:pt x="2984500" y="3227931"/>
                    </a:cubicBezTo>
                    <a:cubicBezTo>
                      <a:pt x="3105150" y="3187714"/>
                      <a:pt x="3210983" y="3139031"/>
                      <a:pt x="3327400" y="3050131"/>
                    </a:cubicBezTo>
                    <a:cubicBezTo>
                      <a:pt x="3443817" y="2961231"/>
                      <a:pt x="3596217" y="2825764"/>
                      <a:pt x="3683000" y="2694531"/>
                    </a:cubicBezTo>
                    <a:cubicBezTo>
                      <a:pt x="3769783" y="2563298"/>
                      <a:pt x="3826933" y="2421481"/>
                      <a:pt x="3848100" y="2262731"/>
                    </a:cubicBezTo>
                    <a:cubicBezTo>
                      <a:pt x="3869267" y="2103981"/>
                      <a:pt x="3862917" y="1909248"/>
                      <a:pt x="3810000" y="1742031"/>
                    </a:cubicBezTo>
                    <a:cubicBezTo>
                      <a:pt x="3757083" y="1574814"/>
                      <a:pt x="3640667" y="1394898"/>
                      <a:pt x="3530600" y="1259431"/>
                    </a:cubicBezTo>
                    <a:cubicBezTo>
                      <a:pt x="3420533" y="1123964"/>
                      <a:pt x="3285067" y="999081"/>
                      <a:pt x="3149600" y="929231"/>
                    </a:cubicBezTo>
                    <a:cubicBezTo>
                      <a:pt x="3014133" y="859381"/>
                      <a:pt x="2889250" y="855148"/>
                      <a:pt x="2717800" y="840331"/>
                    </a:cubicBezTo>
                    <a:cubicBezTo>
                      <a:pt x="2546350" y="825514"/>
                      <a:pt x="2305050" y="817048"/>
                      <a:pt x="2120900" y="840331"/>
                    </a:cubicBezTo>
                    <a:cubicBezTo>
                      <a:pt x="1936750" y="863614"/>
                      <a:pt x="1769533" y="929231"/>
                      <a:pt x="1612900" y="980031"/>
                    </a:cubicBezTo>
                    <a:cubicBezTo>
                      <a:pt x="1456267" y="1030831"/>
                      <a:pt x="1308100" y="1111264"/>
                      <a:pt x="1181100" y="1145131"/>
                    </a:cubicBezTo>
                    <a:cubicBezTo>
                      <a:pt x="1054100" y="1178998"/>
                      <a:pt x="946150" y="1189581"/>
                      <a:pt x="850900" y="1183231"/>
                    </a:cubicBezTo>
                    <a:cubicBezTo>
                      <a:pt x="755650" y="1176881"/>
                      <a:pt x="668867" y="1170531"/>
                      <a:pt x="609600" y="1107031"/>
                    </a:cubicBezTo>
                    <a:cubicBezTo>
                      <a:pt x="550333" y="1043531"/>
                      <a:pt x="510117" y="905948"/>
                      <a:pt x="495300" y="802231"/>
                    </a:cubicBezTo>
                    <a:cubicBezTo>
                      <a:pt x="480483" y="698514"/>
                      <a:pt x="493183" y="573631"/>
                      <a:pt x="520700" y="484731"/>
                    </a:cubicBezTo>
                    <a:cubicBezTo>
                      <a:pt x="548217" y="395831"/>
                      <a:pt x="609600" y="330214"/>
                      <a:pt x="660400" y="268831"/>
                    </a:cubicBezTo>
                    <a:cubicBezTo>
                      <a:pt x="711200" y="207448"/>
                      <a:pt x="764117" y="160881"/>
                      <a:pt x="825500" y="116431"/>
                    </a:cubicBezTo>
                    <a:cubicBezTo>
                      <a:pt x="886883" y="71981"/>
                      <a:pt x="965200" y="12714"/>
                      <a:pt x="1028700" y="2131"/>
                    </a:cubicBezTo>
                    <a:cubicBezTo>
                      <a:pt x="1092200" y="-8452"/>
                      <a:pt x="1149350" y="22239"/>
                      <a:pt x="1206500" y="52931"/>
                    </a:cubicBez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Rectangle 30">
                <a:extLst>
                  <a:ext uri="{FF2B5EF4-FFF2-40B4-BE49-F238E27FC236}">
                    <a16:creationId xmlns:a16="http://schemas.microsoft.com/office/drawing/2014/main" id="{C310BC08-75FF-4E2C-8AB1-7BD9CA5C5AA8}"/>
                  </a:ext>
                </a:extLst>
              </p:cNvPr>
              <p:cNvSpPr/>
              <p:nvPr/>
            </p:nvSpPr>
            <p:spPr>
              <a:xfrm rot="20369248">
                <a:off x="6173737" y="3592238"/>
                <a:ext cx="309880" cy="111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Rectangle 31">
                <a:extLst>
                  <a:ext uri="{FF2B5EF4-FFF2-40B4-BE49-F238E27FC236}">
                    <a16:creationId xmlns:a16="http://schemas.microsoft.com/office/drawing/2014/main" id="{3F2E8E3D-7E8E-40CA-B23B-D2B0396A6E69}"/>
                  </a:ext>
                </a:extLst>
              </p:cNvPr>
              <p:cNvSpPr/>
              <p:nvPr/>
            </p:nvSpPr>
            <p:spPr>
              <a:xfrm>
                <a:off x="5680977" y="1619929"/>
                <a:ext cx="1295400" cy="1260475"/>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Less</a:t>
                </a:r>
              </a:p>
              <a:p>
                <a:pPr algn="ctr"/>
                <a:r>
                  <a:rPr lang="en-US" altLang="zh-CN" sz="2400" dirty="0">
                    <a:solidFill>
                      <a:schemeClr val="tx1"/>
                    </a:solidFill>
                    <a:latin typeface="arial" panose="020B0604020202020204" pitchFamily="34" charset="0"/>
                    <a:cs typeface="arial" panose="020B0604020202020204" pitchFamily="34" charset="0"/>
                  </a:rPr>
                  <a:t>TSSs</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3853697E-D4F6-4214-A611-760D92C7AF10}"/>
                  </a:ext>
                </a:extLst>
              </p:cNvPr>
              <p:cNvSpPr/>
              <p:nvPr/>
            </p:nvSpPr>
            <p:spPr>
              <a:xfrm>
                <a:off x="8048257" y="4167727"/>
                <a:ext cx="1295400" cy="1260475"/>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Helvetica" pitchFamily="2" charset="0"/>
                    <a:cs typeface="arial" panose="020B0604020202020204" pitchFamily="34" charset="0"/>
                  </a:rPr>
                  <a:t>More</a:t>
                </a:r>
              </a:p>
              <a:p>
                <a:pPr algn="ctr"/>
                <a:r>
                  <a:rPr lang="en-US" altLang="zh-CN" sz="2400" dirty="0">
                    <a:solidFill>
                      <a:schemeClr val="tx1"/>
                    </a:solidFill>
                    <a:latin typeface="Helvetica" pitchFamily="2" charset="0"/>
                    <a:cs typeface="arial" panose="020B0604020202020204" pitchFamily="34" charset="0"/>
                  </a:rPr>
                  <a:t>TSSs</a:t>
                </a:r>
                <a:endParaRPr lang="zh-CN" altLang="en-US" sz="2400" dirty="0">
                  <a:solidFill>
                    <a:schemeClr val="tx1"/>
                  </a:solidFill>
                  <a:latin typeface="Helvetica" pitchFamily="2" charset="0"/>
                  <a:cs typeface="arial" panose="020B0604020202020204" pitchFamily="34" charset="0"/>
                </a:endParaRPr>
              </a:p>
            </p:txBody>
          </p:sp>
          <p:sp>
            <p:nvSpPr>
              <p:cNvPr id="34" name="Rectangle 33">
                <a:extLst>
                  <a:ext uri="{FF2B5EF4-FFF2-40B4-BE49-F238E27FC236}">
                    <a16:creationId xmlns:a16="http://schemas.microsoft.com/office/drawing/2014/main" id="{108A5855-AE06-43D8-8F8A-AC5B2CB69EEB}"/>
                  </a:ext>
                </a:extLst>
              </p:cNvPr>
              <p:cNvSpPr/>
              <p:nvPr/>
            </p:nvSpPr>
            <p:spPr>
              <a:xfrm>
                <a:off x="3981949" y="3821653"/>
                <a:ext cx="1295400" cy="1260475"/>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Helvetica" pitchFamily="2" charset="0"/>
                    <a:cs typeface="arial" panose="020B0604020202020204" pitchFamily="34" charset="0"/>
                  </a:rPr>
                  <a:t>Less</a:t>
                </a:r>
              </a:p>
              <a:p>
                <a:pPr algn="ctr"/>
                <a:r>
                  <a:rPr lang="en-US" altLang="zh-CN" sz="2400" dirty="0">
                    <a:solidFill>
                      <a:schemeClr val="tx1"/>
                    </a:solidFill>
                    <a:latin typeface="Helvetica" pitchFamily="2" charset="0"/>
                    <a:cs typeface="arial" panose="020B0604020202020204" pitchFamily="34" charset="0"/>
                  </a:rPr>
                  <a:t>TSSs</a:t>
                </a:r>
                <a:endParaRPr lang="zh-CN" altLang="en-US" sz="2400" dirty="0">
                  <a:solidFill>
                    <a:schemeClr val="tx1"/>
                  </a:solidFill>
                  <a:latin typeface="Helvetica" pitchFamily="2" charset="0"/>
                  <a:cs typeface="arial" panose="020B0604020202020204" pitchFamily="34" charset="0"/>
                </a:endParaRPr>
              </a:p>
            </p:txBody>
          </p:sp>
          <p:sp>
            <p:nvSpPr>
              <p:cNvPr id="35" name="TextBox 34">
                <a:extLst>
                  <a:ext uri="{FF2B5EF4-FFF2-40B4-BE49-F238E27FC236}">
                    <a16:creationId xmlns:a16="http://schemas.microsoft.com/office/drawing/2014/main" id="{0A07F3C8-B3BE-4A2F-B7AE-E336128022C8}"/>
                  </a:ext>
                </a:extLst>
              </p:cNvPr>
              <p:cNvSpPr txBox="1"/>
              <p:nvPr/>
            </p:nvSpPr>
            <p:spPr>
              <a:xfrm rot="20498736">
                <a:off x="5573188" y="3091465"/>
                <a:ext cx="1946621" cy="391222"/>
              </a:xfrm>
              <a:prstGeom prst="rect">
                <a:avLst/>
              </a:prstGeom>
              <a:noFill/>
            </p:spPr>
            <p:txBody>
              <a:bodyPr wrap="square" rtlCol="0">
                <a:spAutoFit/>
              </a:bodyPr>
              <a:lstStyle/>
              <a:p>
                <a:r>
                  <a:rPr lang="en-US" altLang="zh-CN" dirty="0">
                    <a:latin typeface="Helvetica" pitchFamily="2" charset="0"/>
                    <a:cs typeface="arial" panose="020B0604020202020204" pitchFamily="34" charset="0"/>
                  </a:rPr>
                  <a:t>Active Enhancer</a:t>
                </a:r>
                <a:endParaRPr lang="zh-CN" altLang="en-US" dirty="0">
                  <a:latin typeface="Helvetica" pitchFamily="2" charset="0"/>
                  <a:cs typeface="arial" panose="020B0604020202020204" pitchFamily="34" charset="0"/>
                </a:endParaRPr>
              </a:p>
            </p:txBody>
          </p:sp>
        </p:grpSp>
        <p:pic>
          <p:nvPicPr>
            <p:cNvPr id="27" name="Picture 26">
              <a:extLst>
                <a:ext uri="{FF2B5EF4-FFF2-40B4-BE49-F238E27FC236}">
                  <a16:creationId xmlns:a16="http://schemas.microsoft.com/office/drawing/2014/main" id="{E9EBCFD2-BAE0-4227-A4AD-18DBD2301D53}"/>
                </a:ext>
              </a:extLst>
            </p:cNvPr>
            <p:cNvPicPr>
              <a:picLocks noChangeAspect="1"/>
            </p:cNvPicPr>
            <p:nvPr/>
          </p:nvPicPr>
          <p:blipFill>
            <a:blip r:embed="rId3"/>
            <a:stretch>
              <a:fillRect/>
            </a:stretch>
          </p:blipFill>
          <p:spPr>
            <a:xfrm rot="20278911">
              <a:off x="6838539" y="3383567"/>
              <a:ext cx="451143" cy="201185"/>
            </a:xfrm>
            <a:prstGeom prst="rect">
              <a:avLst/>
            </a:prstGeom>
          </p:spPr>
        </p:pic>
      </p:grpSp>
      <p:pic>
        <p:nvPicPr>
          <p:cNvPr id="38" name="Picture 37">
            <a:extLst>
              <a:ext uri="{FF2B5EF4-FFF2-40B4-BE49-F238E27FC236}">
                <a16:creationId xmlns:a16="http://schemas.microsoft.com/office/drawing/2014/main" id="{9DC929AE-2EE0-4C2C-A1AE-CB24E0F4939C}"/>
              </a:ext>
            </a:extLst>
          </p:cNvPr>
          <p:cNvPicPr>
            <a:picLocks noChangeAspect="1"/>
          </p:cNvPicPr>
          <p:nvPr/>
        </p:nvPicPr>
        <p:blipFill rotWithShape="1">
          <a:blip r:embed="rId4">
            <a:extLst>
              <a:ext uri="{28A0092B-C50C-407E-A947-70E740481C1C}">
                <a14:useLocalDpi xmlns:a14="http://schemas.microsoft.com/office/drawing/2010/main" val="0"/>
              </a:ext>
            </a:extLst>
          </a:blip>
          <a:srcRect l="86307" t="21413" r="2970" b="54894"/>
          <a:stretch/>
        </p:blipFill>
        <p:spPr>
          <a:xfrm>
            <a:off x="6917294" y="3605477"/>
            <a:ext cx="879475" cy="1286803"/>
          </a:xfrm>
          <a:prstGeom prst="rect">
            <a:avLst/>
          </a:prstGeom>
        </p:spPr>
      </p:pic>
    </p:spTree>
    <p:extLst>
      <p:ext uri="{BB962C8B-B14F-4D97-AF65-F5344CB8AC3E}">
        <p14:creationId xmlns:p14="http://schemas.microsoft.com/office/powerpoint/2010/main" val="3250163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9D680-713D-481C-A5EB-7C0E544A2DBE}"/>
              </a:ext>
            </a:extLst>
          </p:cNvPr>
          <p:cNvSpPr>
            <a:spLocks noGrp="1"/>
          </p:cNvSpPr>
          <p:nvPr>
            <p:ph type="title"/>
          </p:nvPr>
        </p:nvSpPr>
        <p:spPr/>
        <p:txBody>
          <a:bodyPr/>
          <a:lstStyle/>
          <a:p>
            <a:r>
              <a:rPr lang="en-US" altLang="zh-CN" dirty="0">
                <a:latin typeface="Helvetica" pitchFamily="2" charset="0"/>
              </a:rPr>
              <a:t>Identification of bidirectional enhancers on bulk level</a:t>
            </a:r>
            <a:endParaRPr lang="zh-CN" altLang="en-US" dirty="0">
              <a:latin typeface="Helvetica" pitchFamily="2" charset="0"/>
            </a:endParaRPr>
          </a:p>
        </p:txBody>
      </p:sp>
      <p:sp>
        <p:nvSpPr>
          <p:cNvPr id="3" name="Content Placeholder 2">
            <a:extLst>
              <a:ext uri="{FF2B5EF4-FFF2-40B4-BE49-F238E27FC236}">
                <a16:creationId xmlns:a16="http://schemas.microsoft.com/office/drawing/2014/main" id="{94B12DD4-10CD-420F-B8C1-9876F387080F}"/>
              </a:ext>
            </a:extLst>
          </p:cNvPr>
          <p:cNvSpPr>
            <a:spLocks noGrp="1"/>
          </p:cNvSpPr>
          <p:nvPr>
            <p:ph idx="1"/>
          </p:nvPr>
        </p:nvSpPr>
        <p:spPr>
          <a:xfrm>
            <a:off x="838200" y="2116475"/>
            <a:ext cx="10515600" cy="4060487"/>
          </a:xfrm>
        </p:spPr>
        <p:txBody>
          <a:bodyPr/>
          <a:lstStyle/>
          <a:p>
            <a:r>
              <a:rPr lang="en-US" altLang="zh-CN" dirty="0">
                <a:latin typeface="Helvetica" pitchFamily="2" charset="0"/>
              </a:rPr>
              <a:t>A time point specific strategy</a:t>
            </a:r>
          </a:p>
          <a:p>
            <a:r>
              <a:rPr lang="en-US" altLang="zh-CN" dirty="0">
                <a:latin typeface="Helvetica" pitchFamily="2" charset="0"/>
              </a:rPr>
              <a:t>Support by 3 replicates</a:t>
            </a:r>
          </a:p>
          <a:p>
            <a:r>
              <a:rPr lang="en-US" altLang="zh-CN" dirty="0">
                <a:latin typeface="Helvetica" pitchFamily="2" charset="0"/>
              </a:rPr>
              <a:t>Balance score Bhattacharyya coefficient (BC) &gt; 0.95 [3]</a:t>
            </a:r>
          </a:p>
          <a:p>
            <a:r>
              <a:rPr lang="en-US" altLang="zh-CN" dirty="0">
                <a:latin typeface="Helvetica" pitchFamily="2" charset="0"/>
              </a:rPr>
              <a:t>Intron and intergenic region</a:t>
            </a:r>
          </a:p>
          <a:p>
            <a:r>
              <a:rPr lang="en-US" altLang="zh-CN" dirty="0">
                <a:latin typeface="Helvetica" pitchFamily="2" charset="0"/>
              </a:rPr>
              <a:t>Overlapping single-cell signals</a:t>
            </a:r>
          </a:p>
          <a:p>
            <a:endParaRPr lang="en-US" altLang="zh-CN" dirty="0">
              <a:latin typeface="Helvetica" pitchFamily="2" charset="0"/>
            </a:endParaRPr>
          </a:p>
        </p:txBody>
      </p:sp>
      <p:sp>
        <p:nvSpPr>
          <p:cNvPr id="4" name="TextBox 3">
            <a:extLst>
              <a:ext uri="{FF2B5EF4-FFF2-40B4-BE49-F238E27FC236}">
                <a16:creationId xmlns:a16="http://schemas.microsoft.com/office/drawing/2014/main" id="{2ADCBCD0-05B4-4888-957D-D63454F9ED0E}"/>
              </a:ext>
            </a:extLst>
          </p:cNvPr>
          <p:cNvSpPr txBox="1"/>
          <p:nvPr/>
        </p:nvSpPr>
        <p:spPr>
          <a:xfrm>
            <a:off x="6195317" y="5853797"/>
            <a:ext cx="5816015" cy="646331"/>
          </a:xfrm>
          <a:prstGeom prst="rect">
            <a:avLst/>
          </a:prstGeom>
          <a:noFill/>
        </p:spPr>
        <p:txBody>
          <a:bodyPr wrap="square" rtlCol="0">
            <a:spAutoFit/>
          </a:bodyPr>
          <a:lstStyle/>
          <a:p>
            <a:r>
              <a:rPr lang="en-US" altLang="zh-CN" sz="1200" dirty="0">
                <a:latin typeface="Helvetica" pitchFamily="2" charset="0"/>
              </a:rPr>
              <a:t>3. </a:t>
            </a:r>
            <a:r>
              <a:rPr lang="en-US" altLang="zh-CN" sz="1200" dirty="0" err="1">
                <a:latin typeface="Helvetica" pitchFamily="2" charset="0"/>
              </a:rPr>
              <a:t>Bornholdt</a:t>
            </a:r>
            <a:r>
              <a:rPr lang="en-US" altLang="zh-CN" sz="1200" dirty="0">
                <a:latin typeface="Helvetica" pitchFamily="2" charset="0"/>
              </a:rPr>
              <a:t> J, Saber AT, </a:t>
            </a:r>
            <a:r>
              <a:rPr lang="en-US" altLang="zh-CN" sz="1200" dirty="0" err="1">
                <a:latin typeface="Helvetica" pitchFamily="2" charset="0"/>
              </a:rPr>
              <a:t>Lilje</a:t>
            </a:r>
            <a:r>
              <a:rPr lang="en-US" altLang="zh-CN" sz="1200" dirty="0">
                <a:latin typeface="Helvetica" pitchFamily="2" charset="0"/>
              </a:rPr>
              <a:t> B, et al. Identification of Gene Transcription Start Sites and Enhancers Responding to Pulmonary Carbon Nanotube Exposure in Vivo. </a:t>
            </a:r>
            <a:r>
              <a:rPr lang="en-US" altLang="zh-CN" sz="1200" i="1" dirty="0">
                <a:latin typeface="Helvetica" pitchFamily="2" charset="0"/>
              </a:rPr>
              <a:t>ACS Nano</a:t>
            </a:r>
            <a:r>
              <a:rPr lang="en-US" altLang="zh-CN" sz="1200" dirty="0">
                <a:latin typeface="Helvetica" pitchFamily="2" charset="0"/>
              </a:rPr>
              <a:t>. 2017;11(4):3597‐3613. doi:10.1021/acsnano.6b07533</a:t>
            </a:r>
            <a:endParaRPr lang="zh-CN" altLang="en-US" sz="1200" dirty="0">
              <a:latin typeface="Helvetica" pitchFamily="2"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9909772-A5A2-440A-BF0D-4BDAEE5F1D21}"/>
                  </a:ext>
                </a:extLst>
              </p:cNvPr>
              <p:cNvSpPr txBox="1"/>
              <p:nvPr/>
            </p:nvSpPr>
            <p:spPr>
              <a:xfrm>
                <a:off x="7261056" y="2417264"/>
                <a:ext cx="2412334" cy="576761"/>
              </a:xfrm>
              <a:prstGeom prst="rect">
                <a:avLst/>
              </a:prstGeom>
              <a:noFill/>
            </p:spPr>
            <p:txBody>
              <a:bodyPr wrap="square" lIns="0" tIns="0" rIns="0" bIns="0" rtlCol="0">
                <a:spAutoFit/>
              </a:bodyPr>
              <a:lstStyle/>
              <a:p>
                <a14:m>
                  <m:oMath xmlns:m="http://schemas.openxmlformats.org/officeDocument/2006/math">
                    <m:r>
                      <m:rPr>
                        <m:sty m:val="p"/>
                      </m:rPr>
                      <a:rPr lang="en-US" altLang="zh-CN" b="0" i="0" smtClean="0">
                        <a:latin typeface="Cambria Math" panose="02040503050406030204" pitchFamily="18" charset="0"/>
                      </a:rPr>
                      <m:t>BC</m:t>
                    </m:r>
                    <m:r>
                      <a:rPr lang="en-US" altLang="zh-CN" b="0" i="0" smtClean="0">
                        <a:latin typeface="Cambria Math" panose="02040503050406030204" pitchFamily="18" charset="0"/>
                      </a:rPr>
                      <m:t>=</m:t>
                    </m:r>
                    <m:rad>
                      <m:radPr>
                        <m:degHide m:val="on"/>
                        <m:ctrlPr>
                          <a:rPr lang="zh-CN" altLang="en-US" i="1" smtClean="0">
                            <a:latin typeface="Cambria Math" panose="02040503050406030204" pitchFamily="18" charset="0"/>
                          </a:rPr>
                        </m:ctrlPr>
                      </m:radPr>
                      <m:deg/>
                      <m:e>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𝑃𝐷</m:t>
                            </m:r>
                          </m:num>
                          <m:den>
                            <m:r>
                              <a:rPr lang="en-US" altLang="zh-CN" b="0" i="1" smtClean="0">
                                <a:latin typeface="Cambria Math" panose="02040503050406030204" pitchFamily="18" charset="0"/>
                              </a:rPr>
                              <m:t>2</m:t>
                            </m:r>
                            <m:r>
                              <a:rPr lang="en-US" altLang="zh-CN" b="0" i="1" smtClean="0">
                                <a:latin typeface="Cambria Math" panose="02040503050406030204" pitchFamily="18" charset="0"/>
                              </a:rPr>
                              <m:t>𝑆</m:t>
                            </m:r>
                          </m:den>
                        </m:f>
                      </m:e>
                    </m:rad>
                    <m:r>
                      <a:rPr lang="en-US" altLang="zh-CN" b="0" i="0"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𝑀𝐷</m:t>
                            </m:r>
                          </m:num>
                          <m:den>
                            <m:r>
                              <a:rPr lang="en-US" altLang="zh-CN" b="0" i="1" smtClean="0">
                                <a:latin typeface="Cambria Math" panose="02040503050406030204" pitchFamily="18" charset="0"/>
                              </a:rPr>
                              <m:t>2</m:t>
                            </m:r>
                            <m:r>
                              <a:rPr lang="en-US" altLang="zh-CN" b="0" i="1" smtClean="0">
                                <a:latin typeface="Cambria Math" panose="02040503050406030204" pitchFamily="18" charset="0"/>
                              </a:rPr>
                              <m:t>𝑆</m:t>
                            </m:r>
                          </m:den>
                        </m:f>
                      </m:e>
                    </m:rad>
                  </m:oMath>
                </a14:m>
                <a:r>
                  <a:rPr lang="en-US" altLang="zh-CN" dirty="0"/>
                  <a:t> </a:t>
                </a:r>
                <a:endParaRPr lang="zh-CN" altLang="en-US" dirty="0"/>
              </a:p>
            </p:txBody>
          </p:sp>
        </mc:Choice>
        <mc:Fallback xmlns="">
          <p:sp>
            <p:nvSpPr>
              <p:cNvPr id="5" name="TextBox 4">
                <a:extLst>
                  <a:ext uri="{FF2B5EF4-FFF2-40B4-BE49-F238E27FC236}">
                    <a16:creationId xmlns:a16="http://schemas.microsoft.com/office/drawing/2014/main" id="{C9909772-A5A2-440A-BF0D-4BDAEE5F1D21}"/>
                  </a:ext>
                </a:extLst>
              </p:cNvPr>
              <p:cNvSpPr txBox="1">
                <a:spLocks noRot="1" noChangeAspect="1" noMove="1" noResize="1" noEditPoints="1" noAdjustHandles="1" noChangeArrowheads="1" noChangeShapeType="1" noTextEdit="1"/>
              </p:cNvSpPr>
              <p:nvPr/>
            </p:nvSpPr>
            <p:spPr>
              <a:xfrm>
                <a:off x="7261056" y="2417264"/>
                <a:ext cx="2412334" cy="576761"/>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459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2240D7-82BF-4C65-A121-6A0520D277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674" y="1233904"/>
            <a:ext cx="11010205" cy="2473590"/>
          </a:xfrm>
          <a:prstGeom prst="rect">
            <a:avLst/>
          </a:prstGeom>
        </p:spPr>
      </p:pic>
      <p:sp>
        <p:nvSpPr>
          <p:cNvPr id="8" name="Arrow: Curved Up 7">
            <a:extLst>
              <a:ext uri="{FF2B5EF4-FFF2-40B4-BE49-F238E27FC236}">
                <a16:creationId xmlns:a16="http://schemas.microsoft.com/office/drawing/2014/main" id="{2B5382DC-DB24-45D9-87E9-7F91D56A46C2}"/>
              </a:ext>
            </a:extLst>
          </p:cNvPr>
          <p:cNvSpPr/>
          <p:nvPr/>
        </p:nvSpPr>
        <p:spPr>
          <a:xfrm>
            <a:off x="4359934" y="3616503"/>
            <a:ext cx="3212120" cy="729466"/>
          </a:xfrm>
          <a:prstGeom prst="curvedUp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TextBox 8">
            <a:extLst>
              <a:ext uri="{FF2B5EF4-FFF2-40B4-BE49-F238E27FC236}">
                <a16:creationId xmlns:a16="http://schemas.microsoft.com/office/drawing/2014/main" id="{6E703AFB-FABB-448A-B06D-2AD01C2923A6}"/>
              </a:ext>
            </a:extLst>
          </p:cNvPr>
          <p:cNvSpPr txBox="1"/>
          <p:nvPr/>
        </p:nvSpPr>
        <p:spPr>
          <a:xfrm>
            <a:off x="4392486" y="4576273"/>
            <a:ext cx="3147015" cy="923330"/>
          </a:xfrm>
          <a:prstGeom prst="rect">
            <a:avLst/>
          </a:prstGeom>
          <a:noFill/>
        </p:spPr>
        <p:txBody>
          <a:bodyPr wrap="none" rtlCol="0">
            <a:spAutoFit/>
          </a:bodyPr>
          <a:lstStyle/>
          <a:p>
            <a:pPr marL="342900" indent="-342900">
              <a:buFontTx/>
              <a:buAutoNum type="arabicPeriod"/>
            </a:pPr>
            <a:r>
              <a:rPr lang="en-US" altLang="zh-CN" dirty="0">
                <a:latin typeface="Helvetica" pitchFamily="2" charset="0"/>
              </a:rPr>
              <a:t>Bidirectional, BC &gt; 0.95</a:t>
            </a:r>
          </a:p>
          <a:p>
            <a:pPr marL="342900" indent="-342900">
              <a:buAutoNum type="arabicPeriod"/>
            </a:pPr>
            <a:r>
              <a:rPr lang="en-US" altLang="zh-CN" dirty="0">
                <a:latin typeface="Helvetica" pitchFamily="2" charset="0"/>
              </a:rPr>
              <a:t>Supported by 3 replicates</a:t>
            </a:r>
          </a:p>
          <a:p>
            <a:pPr marL="342900" indent="-342900">
              <a:buAutoNum type="arabicPeriod"/>
            </a:pPr>
            <a:r>
              <a:rPr lang="en-US" altLang="zh-CN" dirty="0">
                <a:latin typeface="Helvetica" pitchFamily="2" charset="0"/>
              </a:rPr>
              <a:t>Intronic or Intergenic</a:t>
            </a:r>
            <a:endParaRPr lang="zh-CN" altLang="en-US" dirty="0">
              <a:latin typeface="Helvetica" pitchFamily="2" charset="0"/>
            </a:endParaRPr>
          </a:p>
        </p:txBody>
      </p:sp>
      <p:sp>
        <p:nvSpPr>
          <p:cNvPr id="10" name="Arrow: Curved Up 9">
            <a:extLst>
              <a:ext uri="{FF2B5EF4-FFF2-40B4-BE49-F238E27FC236}">
                <a16:creationId xmlns:a16="http://schemas.microsoft.com/office/drawing/2014/main" id="{1B6043B2-CDFC-4AF4-8F7E-2C92FDB7AB2B}"/>
              </a:ext>
            </a:extLst>
          </p:cNvPr>
          <p:cNvSpPr/>
          <p:nvPr/>
        </p:nvSpPr>
        <p:spPr>
          <a:xfrm>
            <a:off x="7685070" y="3914998"/>
            <a:ext cx="1428108" cy="503434"/>
          </a:xfrm>
          <a:prstGeom prst="curvedUp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TextBox 10">
            <a:extLst>
              <a:ext uri="{FF2B5EF4-FFF2-40B4-BE49-F238E27FC236}">
                <a16:creationId xmlns:a16="http://schemas.microsoft.com/office/drawing/2014/main" id="{A023A4D1-3C2A-4E71-901B-D6780641DF38}"/>
              </a:ext>
            </a:extLst>
          </p:cNvPr>
          <p:cNvSpPr txBox="1"/>
          <p:nvPr/>
        </p:nvSpPr>
        <p:spPr>
          <a:xfrm>
            <a:off x="7895690" y="4576273"/>
            <a:ext cx="2434976" cy="369332"/>
          </a:xfrm>
          <a:prstGeom prst="rect">
            <a:avLst/>
          </a:prstGeom>
          <a:noFill/>
        </p:spPr>
        <p:txBody>
          <a:bodyPr wrap="square" rtlCol="0">
            <a:spAutoFit/>
          </a:bodyPr>
          <a:lstStyle/>
          <a:p>
            <a:r>
              <a:rPr lang="en-US" altLang="zh-CN" dirty="0">
                <a:latin typeface="Helvetica" pitchFamily="2" charset="0"/>
              </a:rPr>
              <a:t>4.   SC transcription</a:t>
            </a:r>
          </a:p>
        </p:txBody>
      </p:sp>
      <p:sp>
        <p:nvSpPr>
          <p:cNvPr id="12" name="Title 1">
            <a:extLst>
              <a:ext uri="{FF2B5EF4-FFF2-40B4-BE49-F238E27FC236}">
                <a16:creationId xmlns:a16="http://schemas.microsoft.com/office/drawing/2014/main" id="{9871D1BF-CA30-4749-9B38-DC46F14D5BC3}"/>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We identified…</a:t>
            </a:r>
            <a:endParaRPr lang="zh-CN" altLang="en-US" dirty="0">
              <a:latin typeface="Helvetica" pitchFamily="2" charset="0"/>
            </a:endParaRPr>
          </a:p>
        </p:txBody>
      </p:sp>
      <p:sp>
        <p:nvSpPr>
          <p:cNvPr id="2" name="TextBox 1">
            <a:extLst>
              <a:ext uri="{FF2B5EF4-FFF2-40B4-BE49-F238E27FC236}">
                <a16:creationId xmlns:a16="http://schemas.microsoft.com/office/drawing/2014/main" id="{F13B0812-9A18-4AF3-9888-D5EBB2F33185}"/>
              </a:ext>
            </a:extLst>
          </p:cNvPr>
          <p:cNvSpPr txBox="1"/>
          <p:nvPr/>
        </p:nvSpPr>
        <p:spPr>
          <a:xfrm>
            <a:off x="8764276" y="3453333"/>
            <a:ext cx="870751" cy="461665"/>
          </a:xfrm>
          <a:prstGeom prst="rect">
            <a:avLst/>
          </a:prstGeom>
          <a:noFill/>
        </p:spPr>
        <p:txBody>
          <a:bodyPr wrap="none" rtlCol="0">
            <a:spAutoFit/>
          </a:bodyPr>
          <a:lstStyle/>
          <a:p>
            <a:r>
              <a:rPr lang="en-US" altLang="zh-CN" sz="2400" dirty="0">
                <a:latin typeface="Helvetica" pitchFamily="2" charset="0"/>
              </a:rPr>
              <a:t>1361</a:t>
            </a:r>
            <a:endParaRPr lang="zh-CN" altLang="en-US" sz="2400" dirty="0">
              <a:latin typeface="Helvetica" pitchFamily="2" charset="0"/>
            </a:endParaRPr>
          </a:p>
        </p:txBody>
      </p:sp>
    </p:spTree>
    <p:extLst>
      <p:ext uri="{BB962C8B-B14F-4D97-AF65-F5344CB8AC3E}">
        <p14:creationId xmlns:p14="http://schemas.microsoft.com/office/powerpoint/2010/main" val="3574847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930422-BFFC-4C12-A506-AB211F6C7E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2675" y="1428377"/>
            <a:ext cx="6164025" cy="5136687"/>
          </a:xfrm>
          <a:prstGeom prst="rect">
            <a:avLst/>
          </a:prstGeom>
        </p:spPr>
      </p:pic>
      <p:sp>
        <p:nvSpPr>
          <p:cNvPr id="4" name="Title 1">
            <a:extLst>
              <a:ext uri="{FF2B5EF4-FFF2-40B4-BE49-F238E27FC236}">
                <a16:creationId xmlns:a16="http://schemas.microsoft.com/office/drawing/2014/main" id="{B90609B0-6F35-4C97-937F-1D6F2F97B124}"/>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Condition-specific enhancers </a:t>
            </a:r>
            <a:endParaRPr lang="zh-CN" altLang="en-US" dirty="0">
              <a:latin typeface="Helvetica" pitchFamily="2" charset="0"/>
            </a:endParaRPr>
          </a:p>
        </p:txBody>
      </p:sp>
      <p:sp>
        <p:nvSpPr>
          <p:cNvPr id="2" name="TextBox 1">
            <a:extLst>
              <a:ext uri="{FF2B5EF4-FFF2-40B4-BE49-F238E27FC236}">
                <a16:creationId xmlns:a16="http://schemas.microsoft.com/office/drawing/2014/main" id="{DD53657E-E7AB-416F-AB38-B6B8F3C25860}"/>
              </a:ext>
            </a:extLst>
          </p:cNvPr>
          <p:cNvSpPr txBox="1"/>
          <p:nvPr/>
        </p:nvSpPr>
        <p:spPr>
          <a:xfrm>
            <a:off x="1789567" y="3392905"/>
            <a:ext cx="3053108" cy="830997"/>
          </a:xfrm>
          <a:prstGeom prst="rect">
            <a:avLst/>
          </a:prstGeom>
          <a:noFill/>
        </p:spPr>
        <p:txBody>
          <a:bodyPr wrap="square" rtlCol="0">
            <a:spAutoFit/>
          </a:bodyPr>
          <a:lstStyle/>
          <a:p>
            <a:r>
              <a:rPr lang="en-US" altLang="zh-CN" sz="2400" b="1" dirty="0">
                <a:latin typeface="Helvetica" pitchFamily="2" charset="0"/>
              </a:rPr>
              <a:t>Condition specific </a:t>
            </a:r>
          </a:p>
          <a:p>
            <a:r>
              <a:rPr lang="en-US" altLang="zh-CN" sz="2400" dirty="0">
                <a:latin typeface="Helvetica" pitchFamily="2" charset="0"/>
              </a:rPr>
              <a:t>664 / 957  (69.4%)</a:t>
            </a:r>
          </a:p>
        </p:txBody>
      </p:sp>
    </p:spTree>
    <p:extLst>
      <p:ext uri="{BB962C8B-B14F-4D97-AF65-F5344CB8AC3E}">
        <p14:creationId xmlns:p14="http://schemas.microsoft.com/office/powerpoint/2010/main" val="2680340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E0B26-F8CC-4113-BADB-BEA87E4EEB0E}"/>
              </a:ext>
            </a:extLst>
          </p:cNvPr>
          <p:cNvSpPr>
            <a:spLocks noGrp="1"/>
          </p:cNvSpPr>
          <p:nvPr>
            <p:ph type="title"/>
          </p:nvPr>
        </p:nvSpPr>
        <p:spPr/>
        <p:txBody>
          <a:bodyPr/>
          <a:lstStyle/>
          <a:p>
            <a:r>
              <a:rPr lang="en-US" altLang="zh-CN" dirty="0">
                <a:latin typeface="Helvetica" pitchFamily="2" charset="0"/>
              </a:rPr>
              <a:t>Single-cell </a:t>
            </a:r>
            <a:r>
              <a:rPr lang="en-US" altLang="zh-CN" dirty="0" err="1">
                <a:latin typeface="Helvetica" pitchFamily="2" charset="0"/>
              </a:rPr>
              <a:t>eRNA</a:t>
            </a:r>
            <a:r>
              <a:rPr lang="en-US" altLang="zh-CN" dirty="0">
                <a:latin typeface="Helvetica" pitchFamily="2" charset="0"/>
              </a:rPr>
              <a:t> transcription</a:t>
            </a:r>
            <a:endParaRPr lang="zh-CN" altLang="en-US" dirty="0">
              <a:latin typeface="Helvetica" pitchFamily="2" charset="0"/>
            </a:endParaRPr>
          </a:p>
        </p:txBody>
      </p:sp>
      <p:pic>
        <p:nvPicPr>
          <p:cNvPr id="16" name="Picture 15">
            <a:extLst>
              <a:ext uri="{FF2B5EF4-FFF2-40B4-BE49-F238E27FC236}">
                <a16:creationId xmlns:a16="http://schemas.microsoft.com/office/drawing/2014/main" id="{7E917ABB-17E6-4DC9-BBDC-F41673E1F2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507" y="1972638"/>
            <a:ext cx="3657600" cy="3657600"/>
          </a:xfrm>
          <a:prstGeom prst="rect">
            <a:avLst/>
          </a:prstGeom>
        </p:spPr>
      </p:pic>
      <p:pic>
        <p:nvPicPr>
          <p:cNvPr id="18" name="Picture 17">
            <a:extLst>
              <a:ext uri="{FF2B5EF4-FFF2-40B4-BE49-F238E27FC236}">
                <a16:creationId xmlns:a16="http://schemas.microsoft.com/office/drawing/2014/main" id="{176E3227-05B3-4BC6-B67C-158A1BA406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5821" y="1972638"/>
            <a:ext cx="3657600" cy="3657600"/>
          </a:xfrm>
          <a:prstGeom prst="rect">
            <a:avLst/>
          </a:prstGeom>
        </p:spPr>
      </p:pic>
      <p:pic>
        <p:nvPicPr>
          <p:cNvPr id="20" name="Picture 19">
            <a:extLst>
              <a:ext uri="{FF2B5EF4-FFF2-40B4-BE49-F238E27FC236}">
                <a16:creationId xmlns:a16="http://schemas.microsoft.com/office/drawing/2014/main" id="{5D0E36BC-4065-4075-8F71-50ABCCD05B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94135" y="1972638"/>
            <a:ext cx="3657600" cy="3657600"/>
          </a:xfrm>
          <a:prstGeom prst="rect">
            <a:avLst/>
          </a:prstGeom>
        </p:spPr>
      </p:pic>
      <p:sp>
        <p:nvSpPr>
          <p:cNvPr id="22" name="TextBox 21">
            <a:extLst>
              <a:ext uri="{FF2B5EF4-FFF2-40B4-BE49-F238E27FC236}">
                <a16:creationId xmlns:a16="http://schemas.microsoft.com/office/drawing/2014/main" id="{FBD5AFBD-E84D-4755-921B-467DB2C7064F}"/>
              </a:ext>
            </a:extLst>
          </p:cNvPr>
          <p:cNvSpPr txBox="1"/>
          <p:nvPr/>
        </p:nvSpPr>
        <p:spPr>
          <a:xfrm>
            <a:off x="838200" y="5912188"/>
            <a:ext cx="3288080" cy="646331"/>
          </a:xfrm>
          <a:prstGeom prst="rect">
            <a:avLst/>
          </a:prstGeom>
          <a:noFill/>
        </p:spPr>
        <p:txBody>
          <a:bodyPr wrap="none" rtlCol="0">
            <a:spAutoFit/>
          </a:bodyPr>
          <a:lstStyle/>
          <a:p>
            <a:r>
              <a:rPr lang="en-US" altLang="zh-CN" dirty="0">
                <a:latin typeface="Helvetica" pitchFamily="2" charset="0"/>
              </a:rPr>
              <a:t>T0: 971 enhancer-cell pairs</a:t>
            </a:r>
          </a:p>
          <a:p>
            <a:r>
              <a:rPr lang="en-US" altLang="zh-CN" dirty="0">
                <a:latin typeface="Helvetica" pitchFamily="2" charset="0"/>
              </a:rPr>
              <a:t>From 354 enhancers, 40 cells </a:t>
            </a:r>
            <a:endParaRPr lang="zh-CN" altLang="en-US" dirty="0">
              <a:latin typeface="Helvetica" pitchFamily="2" charset="0"/>
            </a:endParaRPr>
          </a:p>
        </p:txBody>
      </p:sp>
      <p:sp>
        <p:nvSpPr>
          <p:cNvPr id="23" name="TextBox 22">
            <a:extLst>
              <a:ext uri="{FF2B5EF4-FFF2-40B4-BE49-F238E27FC236}">
                <a16:creationId xmlns:a16="http://schemas.microsoft.com/office/drawing/2014/main" id="{8378CEC2-B475-4A6E-833D-91F25B0FF0EE}"/>
              </a:ext>
            </a:extLst>
          </p:cNvPr>
          <p:cNvSpPr txBox="1"/>
          <p:nvPr/>
        </p:nvSpPr>
        <p:spPr>
          <a:xfrm>
            <a:off x="4492753" y="5912187"/>
            <a:ext cx="3288080" cy="646331"/>
          </a:xfrm>
          <a:prstGeom prst="rect">
            <a:avLst/>
          </a:prstGeom>
          <a:noFill/>
        </p:spPr>
        <p:txBody>
          <a:bodyPr wrap="none" rtlCol="0">
            <a:spAutoFit/>
          </a:bodyPr>
          <a:lstStyle/>
          <a:p>
            <a:r>
              <a:rPr lang="en-US" altLang="zh-CN" dirty="0">
                <a:latin typeface="Helvetica" pitchFamily="2" charset="0"/>
              </a:rPr>
              <a:t>T6: 1091 enhancer-cell pairs</a:t>
            </a:r>
          </a:p>
          <a:p>
            <a:r>
              <a:rPr lang="en-US" altLang="zh-CN" dirty="0">
                <a:latin typeface="Helvetica" pitchFamily="2" charset="0"/>
              </a:rPr>
              <a:t>From 407 enhancers, 41 cells </a:t>
            </a:r>
            <a:endParaRPr lang="zh-CN" altLang="en-US" dirty="0">
              <a:latin typeface="Helvetica" pitchFamily="2" charset="0"/>
            </a:endParaRPr>
          </a:p>
        </p:txBody>
      </p:sp>
      <p:sp>
        <p:nvSpPr>
          <p:cNvPr id="24" name="TextBox 23">
            <a:extLst>
              <a:ext uri="{FF2B5EF4-FFF2-40B4-BE49-F238E27FC236}">
                <a16:creationId xmlns:a16="http://schemas.microsoft.com/office/drawing/2014/main" id="{47C3B52A-B13A-4C51-9B2C-452D5EABF853}"/>
              </a:ext>
            </a:extLst>
          </p:cNvPr>
          <p:cNvSpPr txBox="1"/>
          <p:nvPr/>
        </p:nvSpPr>
        <p:spPr>
          <a:xfrm>
            <a:off x="8271067" y="5912186"/>
            <a:ext cx="3288080" cy="646331"/>
          </a:xfrm>
          <a:prstGeom prst="rect">
            <a:avLst/>
          </a:prstGeom>
          <a:noFill/>
        </p:spPr>
        <p:txBody>
          <a:bodyPr wrap="none" rtlCol="0">
            <a:spAutoFit/>
          </a:bodyPr>
          <a:lstStyle/>
          <a:p>
            <a:r>
              <a:rPr lang="en-US" altLang="zh-CN" dirty="0">
                <a:latin typeface="Helvetica" pitchFamily="2" charset="0"/>
              </a:rPr>
              <a:t>T24: 1941 enhancer-cell pairs</a:t>
            </a:r>
          </a:p>
          <a:p>
            <a:r>
              <a:rPr lang="en-US" altLang="zh-CN" dirty="0">
                <a:latin typeface="Helvetica" pitchFamily="2" charset="0"/>
              </a:rPr>
              <a:t>From 594 enhancers, 70 cells </a:t>
            </a:r>
            <a:endParaRPr lang="zh-CN" altLang="en-US" dirty="0">
              <a:latin typeface="Helvetica" pitchFamily="2" charset="0"/>
            </a:endParaRPr>
          </a:p>
        </p:txBody>
      </p:sp>
      <p:cxnSp>
        <p:nvCxnSpPr>
          <p:cNvPr id="26" name="Straight Arrow Connector 25">
            <a:extLst>
              <a:ext uri="{FF2B5EF4-FFF2-40B4-BE49-F238E27FC236}">
                <a16:creationId xmlns:a16="http://schemas.microsoft.com/office/drawing/2014/main" id="{873CCDBF-EA9F-44C9-A224-26174EAF0968}"/>
              </a:ext>
            </a:extLst>
          </p:cNvPr>
          <p:cNvCxnSpPr/>
          <p:nvPr/>
        </p:nvCxnSpPr>
        <p:spPr>
          <a:xfrm flipH="1">
            <a:off x="9760449" y="1690688"/>
            <a:ext cx="523982" cy="877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5D7F89A-EB1E-4712-9F83-055AC9E443F5}"/>
              </a:ext>
            </a:extLst>
          </p:cNvPr>
          <p:cNvCxnSpPr/>
          <p:nvPr/>
        </p:nvCxnSpPr>
        <p:spPr>
          <a:xfrm flipH="1">
            <a:off x="10007029" y="1818526"/>
            <a:ext cx="369870" cy="1150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F3194FB-7BB3-4A87-A011-3BE708E02852}"/>
              </a:ext>
            </a:extLst>
          </p:cNvPr>
          <p:cNvCxnSpPr/>
          <p:nvPr/>
        </p:nvCxnSpPr>
        <p:spPr>
          <a:xfrm>
            <a:off x="10602930" y="1690688"/>
            <a:ext cx="0" cy="785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106AB6C-6E09-4E59-9236-09DA8D432A9C}"/>
              </a:ext>
            </a:extLst>
          </p:cNvPr>
          <p:cNvSpPr txBox="1"/>
          <p:nvPr/>
        </p:nvSpPr>
        <p:spPr>
          <a:xfrm>
            <a:off x="9676226" y="1123553"/>
            <a:ext cx="1903085" cy="646331"/>
          </a:xfrm>
          <a:prstGeom prst="rect">
            <a:avLst/>
          </a:prstGeom>
          <a:noFill/>
        </p:spPr>
        <p:txBody>
          <a:bodyPr wrap="none" rtlCol="0">
            <a:spAutoFit/>
          </a:bodyPr>
          <a:lstStyle/>
          <a:p>
            <a:r>
              <a:rPr lang="en-US" altLang="zh-CN" dirty="0">
                <a:latin typeface="Helvetica" pitchFamily="2" charset="0"/>
              </a:rPr>
              <a:t>SC-Bidirectional</a:t>
            </a:r>
          </a:p>
          <a:p>
            <a:r>
              <a:rPr lang="en-US" altLang="zh-CN" dirty="0">
                <a:latin typeface="Helvetica" pitchFamily="2" charset="0"/>
              </a:rPr>
              <a:t>enhancers</a:t>
            </a:r>
            <a:endParaRPr lang="zh-CN" altLang="en-US" dirty="0">
              <a:latin typeface="Helvetica" pitchFamily="2" charset="0"/>
            </a:endParaRPr>
          </a:p>
        </p:txBody>
      </p:sp>
      <p:sp>
        <p:nvSpPr>
          <p:cNvPr id="5" name="Flowchart: Off-page Connector 4">
            <a:extLst>
              <a:ext uri="{FF2B5EF4-FFF2-40B4-BE49-F238E27FC236}">
                <a16:creationId xmlns:a16="http://schemas.microsoft.com/office/drawing/2014/main" id="{478BB842-095D-422B-8E8C-203C11A985EC}"/>
              </a:ext>
            </a:extLst>
          </p:cNvPr>
          <p:cNvSpPr/>
          <p:nvPr/>
        </p:nvSpPr>
        <p:spPr>
          <a:xfrm>
            <a:off x="1167596" y="4858437"/>
            <a:ext cx="649995" cy="1053747"/>
          </a:xfrm>
          <a:prstGeom prst="flowChartOffpageConnector">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Helvetica" pitchFamily="2" charset="0"/>
              </a:rPr>
              <a:t>6.86%</a:t>
            </a:r>
            <a:endParaRPr lang="zh-CN" altLang="en-US" b="1" dirty="0">
              <a:solidFill>
                <a:schemeClr val="tx1"/>
              </a:solidFill>
              <a:latin typeface="Helvetica" pitchFamily="2" charset="0"/>
            </a:endParaRPr>
          </a:p>
        </p:txBody>
      </p:sp>
      <p:sp>
        <p:nvSpPr>
          <p:cNvPr id="17" name="Flowchart: Off-page Connector 16">
            <a:extLst>
              <a:ext uri="{FF2B5EF4-FFF2-40B4-BE49-F238E27FC236}">
                <a16:creationId xmlns:a16="http://schemas.microsoft.com/office/drawing/2014/main" id="{2830B1CE-946D-481A-B841-CA8835581FC3}"/>
              </a:ext>
            </a:extLst>
          </p:cNvPr>
          <p:cNvSpPr/>
          <p:nvPr/>
        </p:nvSpPr>
        <p:spPr>
          <a:xfrm>
            <a:off x="4926638" y="4858438"/>
            <a:ext cx="649995" cy="1053747"/>
          </a:xfrm>
          <a:prstGeom prst="flowChartOffpageConnector">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Helvetica" pitchFamily="2" charset="0"/>
              </a:rPr>
              <a:t>6.54%</a:t>
            </a:r>
            <a:endParaRPr lang="zh-CN" altLang="en-US" b="1" dirty="0">
              <a:solidFill>
                <a:schemeClr val="tx1"/>
              </a:solidFill>
              <a:latin typeface="Helvetica" pitchFamily="2" charset="0"/>
            </a:endParaRPr>
          </a:p>
        </p:txBody>
      </p:sp>
      <p:sp>
        <p:nvSpPr>
          <p:cNvPr id="19" name="Flowchart: Off-page Connector 18">
            <a:extLst>
              <a:ext uri="{FF2B5EF4-FFF2-40B4-BE49-F238E27FC236}">
                <a16:creationId xmlns:a16="http://schemas.microsoft.com/office/drawing/2014/main" id="{6C0B073B-36DE-4470-8E9E-3285114DBBBD}"/>
              </a:ext>
            </a:extLst>
          </p:cNvPr>
          <p:cNvSpPr/>
          <p:nvPr/>
        </p:nvSpPr>
        <p:spPr>
          <a:xfrm>
            <a:off x="8825666" y="4858439"/>
            <a:ext cx="649995" cy="1053747"/>
          </a:xfrm>
          <a:prstGeom prst="flowChartOffpageConnector">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Helvetica" pitchFamily="2" charset="0"/>
              </a:rPr>
              <a:t>4.67%</a:t>
            </a:r>
            <a:endParaRPr lang="zh-CN" altLang="en-US" b="1" dirty="0">
              <a:solidFill>
                <a:schemeClr val="tx1"/>
              </a:solidFill>
              <a:latin typeface="Helvetica" pitchFamily="2" charset="0"/>
            </a:endParaRPr>
          </a:p>
        </p:txBody>
      </p:sp>
    </p:spTree>
    <p:extLst>
      <p:ext uri="{BB962C8B-B14F-4D97-AF65-F5344CB8AC3E}">
        <p14:creationId xmlns:p14="http://schemas.microsoft.com/office/powerpoint/2010/main" val="120542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5" grpId="0" animBg="1"/>
      <p:bldP spid="17"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FB3F13-5E9D-4C62-BACA-D6237C15021C}"/>
              </a:ext>
            </a:extLst>
          </p:cNvPr>
          <p:cNvPicPr>
            <a:picLocks noChangeAspect="1"/>
          </p:cNvPicPr>
          <p:nvPr/>
        </p:nvPicPr>
        <p:blipFill>
          <a:blip r:embed="rId2"/>
          <a:stretch>
            <a:fillRect/>
          </a:stretch>
        </p:blipFill>
        <p:spPr>
          <a:xfrm>
            <a:off x="1629986" y="1480002"/>
            <a:ext cx="8395363" cy="5131884"/>
          </a:xfrm>
          <a:prstGeom prst="rect">
            <a:avLst/>
          </a:prstGeom>
        </p:spPr>
      </p:pic>
      <p:sp>
        <p:nvSpPr>
          <p:cNvPr id="5" name="Title 1">
            <a:extLst>
              <a:ext uri="{FF2B5EF4-FFF2-40B4-BE49-F238E27FC236}">
                <a16:creationId xmlns:a16="http://schemas.microsoft.com/office/drawing/2014/main" id="{AC23978C-8AB1-48A5-8097-32301409AC07}"/>
              </a:ext>
            </a:extLst>
          </p:cNvPr>
          <p:cNvSpPr>
            <a:spLocks noGrp="1"/>
          </p:cNvSpPr>
          <p:nvPr>
            <p:ph type="title"/>
          </p:nvPr>
        </p:nvSpPr>
        <p:spPr>
          <a:xfrm>
            <a:off x="838200" y="365125"/>
            <a:ext cx="10515600" cy="1325563"/>
          </a:xfrm>
        </p:spPr>
        <p:txBody>
          <a:bodyPr/>
          <a:lstStyle/>
          <a:p>
            <a:r>
              <a:rPr lang="en-US" altLang="zh-CN" dirty="0">
                <a:latin typeface="Helvetica" pitchFamily="2" charset="0"/>
              </a:rPr>
              <a:t>Rarely transcribed</a:t>
            </a:r>
            <a:endParaRPr lang="zh-CN" altLang="en-US" dirty="0">
              <a:latin typeface="Helvetica" pitchFamily="2" charset="0"/>
            </a:endParaRPr>
          </a:p>
        </p:txBody>
      </p:sp>
    </p:spTree>
    <p:extLst>
      <p:ext uri="{BB962C8B-B14F-4D97-AF65-F5344CB8AC3E}">
        <p14:creationId xmlns:p14="http://schemas.microsoft.com/office/powerpoint/2010/main" val="741234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666565-05DC-4DBC-862F-49A24BB4BFFD}"/>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Unidirectional bursting </a:t>
            </a:r>
            <a:endParaRPr lang="zh-CN" altLang="en-US" dirty="0">
              <a:latin typeface="Helvetica" pitchFamily="2" charset="0"/>
            </a:endParaRPr>
          </a:p>
        </p:txBody>
      </p:sp>
      <p:pic>
        <p:nvPicPr>
          <p:cNvPr id="3" name="Picture 2">
            <a:extLst>
              <a:ext uri="{FF2B5EF4-FFF2-40B4-BE49-F238E27FC236}">
                <a16:creationId xmlns:a16="http://schemas.microsoft.com/office/drawing/2014/main" id="{76636943-39CD-4D25-A1A1-AC9AD39AF8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8905" y="1250482"/>
            <a:ext cx="9174189" cy="5242393"/>
          </a:xfrm>
          <a:prstGeom prst="rect">
            <a:avLst/>
          </a:prstGeom>
        </p:spPr>
      </p:pic>
      <p:sp>
        <p:nvSpPr>
          <p:cNvPr id="15" name="Rectangle 14">
            <a:extLst>
              <a:ext uri="{FF2B5EF4-FFF2-40B4-BE49-F238E27FC236}">
                <a16:creationId xmlns:a16="http://schemas.microsoft.com/office/drawing/2014/main" id="{D216230B-CEF7-44FA-B6F7-5B1922171C34}"/>
              </a:ext>
            </a:extLst>
          </p:cNvPr>
          <p:cNvSpPr/>
          <p:nvPr/>
        </p:nvSpPr>
        <p:spPr>
          <a:xfrm>
            <a:off x="2094202" y="4264383"/>
            <a:ext cx="2051612" cy="1077218"/>
          </a:xfrm>
          <a:prstGeom prst="rect">
            <a:avLst/>
          </a:prstGeom>
          <a:solidFill>
            <a:schemeClr val="tx1">
              <a:alpha val="50196"/>
            </a:schemeClr>
          </a:solidFill>
        </p:spPr>
        <p:txBody>
          <a:bodyPr wrap="square">
            <a:spAutoFit/>
          </a:bodyPr>
          <a:lstStyle/>
          <a:p>
            <a:pPr algn="r"/>
            <a:r>
              <a:rPr lang="en-US" altLang="zh-CN" sz="1600" dirty="0">
                <a:solidFill>
                  <a:schemeClr val="bg1"/>
                </a:solidFill>
                <a:latin typeface="Helvetica" pitchFamily="2" charset="0"/>
              </a:rPr>
              <a:t>Plus 237 (26.6%)</a:t>
            </a:r>
          </a:p>
          <a:p>
            <a:pPr algn="r"/>
            <a:r>
              <a:rPr lang="en-US" altLang="zh-CN" sz="1600" dirty="0">
                <a:solidFill>
                  <a:schemeClr val="bg1"/>
                </a:solidFill>
                <a:latin typeface="Helvetica" pitchFamily="2" charset="0"/>
              </a:rPr>
              <a:t>Minus 314 (35.2%)</a:t>
            </a:r>
          </a:p>
          <a:p>
            <a:pPr algn="r"/>
            <a:r>
              <a:rPr lang="en-US" altLang="zh-CN" sz="1600" dirty="0" err="1">
                <a:solidFill>
                  <a:schemeClr val="bg1"/>
                </a:solidFill>
                <a:latin typeface="Helvetica" pitchFamily="2" charset="0"/>
              </a:rPr>
              <a:t>Bidirect</a:t>
            </a:r>
            <a:r>
              <a:rPr lang="en-US" altLang="zh-CN" sz="1600" dirty="0">
                <a:solidFill>
                  <a:schemeClr val="bg1"/>
                </a:solidFill>
                <a:latin typeface="Helvetica" pitchFamily="2" charset="0"/>
              </a:rPr>
              <a:t>   21 ( 2.4% )</a:t>
            </a:r>
          </a:p>
          <a:p>
            <a:pPr algn="r"/>
            <a:r>
              <a:rPr lang="en-US" altLang="zh-CN" sz="1600" dirty="0">
                <a:solidFill>
                  <a:schemeClr val="bg1"/>
                </a:solidFill>
                <a:latin typeface="Helvetica" pitchFamily="2" charset="0"/>
              </a:rPr>
              <a:t>Basal 319 (35.8%)</a:t>
            </a:r>
            <a:endParaRPr lang="zh-CN" altLang="en-US" sz="1600" dirty="0">
              <a:solidFill>
                <a:schemeClr val="bg1"/>
              </a:solidFill>
              <a:latin typeface="Helvetica" pitchFamily="2" charset="0"/>
            </a:endParaRPr>
          </a:p>
        </p:txBody>
      </p:sp>
      <p:sp>
        <p:nvSpPr>
          <p:cNvPr id="17" name="Rectangle 16">
            <a:extLst>
              <a:ext uri="{FF2B5EF4-FFF2-40B4-BE49-F238E27FC236}">
                <a16:creationId xmlns:a16="http://schemas.microsoft.com/office/drawing/2014/main" id="{16EAD00E-4298-433E-9CEB-EC6B35CC545C}"/>
              </a:ext>
            </a:extLst>
          </p:cNvPr>
          <p:cNvSpPr/>
          <p:nvPr/>
        </p:nvSpPr>
        <p:spPr>
          <a:xfrm>
            <a:off x="4256617" y="4260394"/>
            <a:ext cx="2070101" cy="1077218"/>
          </a:xfrm>
          <a:prstGeom prst="rect">
            <a:avLst/>
          </a:prstGeom>
          <a:solidFill>
            <a:schemeClr val="tx1">
              <a:alpha val="50196"/>
            </a:schemeClr>
          </a:solidFill>
        </p:spPr>
        <p:txBody>
          <a:bodyPr wrap="square">
            <a:spAutoFit/>
          </a:bodyPr>
          <a:lstStyle/>
          <a:p>
            <a:pPr algn="r"/>
            <a:r>
              <a:rPr lang="en-US" altLang="zh-CN" sz="1600" dirty="0">
                <a:solidFill>
                  <a:schemeClr val="bg1"/>
                </a:solidFill>
                <a:latin typeface="Helvetica" pitchFamily="2" charset="0"/>
              </a:rPr>
              <a:t>Plus 289 (28.6%)</a:t>
            </a:r>
          </a:p>
          <a:p>
            <a:pPr algn="r"/>
            <a:r>
              <a:rPr lang="en-US" altLang="zh-CN" sz="1600" dirty="0">
                <a:solidFill>
                  <a:schemeClr val="bg1"/>
                </a:solidFill>
                <a:latin typeface="Helvetica" pitchFamily="2" charset="0"/>
              </a:rPr>
              <a:t>Minus 367 (36.4%)</a:t>
            </a:r>
          </a:p>
          <a:p>
            <a:pPr algn="r"/>
            <a:r>
              <a:rPr lang="en-US" altLang="zh-CN" sz="1600" dirty="0" err="1">
                <a:solidFill>
                  <a:schemeClr val="bg1"/>
                </a:solidFill>
                <a:latin typeface="Helvetica" pitchFamily="2" charset="0"/>
              </a:rPr>
              <a:t>Bidirect</a:t>
            </a:r>
            <a:r>
              <a:rPr lang="en-US" altLang="zh-CN" sz="1600" dirty="0">
                <a:solidFill>
                  <a:schemeClr val="bg1"/>
                </a:solidFill>
                <a:latin typeface="Helvetica" pitchFamily="2" charset="0"/>
              </a:rPr>
              <a:t>   20 ( 2.0% )</a:t>
            </a:r>
          </a:p>
          <a:p>
            <a:pPr algn="r"/>
            <a:r>
              <a:rPr lang="en-US" altLang="zh-CN" sz="1600" dirty="0">
                <a:solidFill>
                  <a:schemeClr val="bg1"/>
                </a:solidFill>
                <a:latin typeface="Helvetica" pitchFamily="2" charset="0"/>
              </a:rPr>
              <a:t>Basal 333 (33.0%)</a:t>
            </a:r>
            <a:endParaRPr lang="zh-CN" altLang="en-US" sz="1600" dirty="0">
              <a:solidFill>
                <a:schemeClr val="bg1"/>
              </a:solidFill>
              <a:latin typeface="Helvetica" pitchFamily="2" charset="0"/>
            </a:endParaRPr>
          </a:p>
        </p:txBody>
      </p:sp>
      <p:sp>
        <p:nvSpPr>
          <p:cNvPr id="19" name="Rectangle 18">
            <a:extLst>
              <a:ext uri="{FF2B5EF4-FFF2-40B4-BE49-F238E27FC236}">
                <a16:creationId xmlns:a16="http://schemas.microsoft.com/office/drawing/2014/main" id="{11272009-B876-4AFB-A810-D9E249270E89}"/>
              </a:ext>
            </a:extLst>
          </p:cNvPr>
          <p:cNvSpPr/>
          <p:nvPr/>
        </p:nvSpPr>
        <p:spPr>
          <a:xfrm>
            <a:off x="6417733" y="4260394"/>
            <a:ext cx="2082621" cy="1077218"/>
          </a:xfrm>
          <a:prstGeom prst="rect">
            <a:avLst/>
          </a:prstGeom>
          <a:solidFill>
            <a:schemeClr val="tx1">
              <a:alpha val="50196"/>
            </a:schemeClr>
          </a:solidFill>
        </p:spPr>
        <p:txBody>
          <a:bodyPr wrap="square">
            <a:spAutoFit/>
          </a:bodyPr>
          <a:lstStyle/>
          <a:p>
            <a:pPr algn="r"/>
            <a:r>
              <a:rPr lang="en-US" altLang="zh-CN" sz="1600" dirty="0">
                <a:solidFill>
                  <a:schemeClr val="bg1"/>
                </a:solidFill>
                <a:latin typeface="Helvetica" pitchFamily="2" charset="0"/>
              </a:rPr>
              <a:t>Plus 531 (29.5%)</a:t>
            </a:r>
          </a:p>
          <a:p>
            <a:pPr algn="r"/>
            <a:r>
              <a:rPr lang="en-US" altLang="zh-CN" sz="1600" dirty="0">
                <a:solidFill>
                  <a:schemeClr val="bg1"/>
                </a:solidFill>
                <a:latin typeface="Helvetica" pitchFamily="2" charset="0"/>
              </a:rPr>
              <a:t>Minus 695 (38.6%)</a:t>
            </a:r>
          </a:p>
          <a:p>
            <a:pPr algn="r"/>
            <a:r>
              <a:rPr lang="en-US" altLang="zh-CN" sz="1600" dirty="0" err="1">
                <a:solidFill>
                  <a:schemeClr val="bg1"/>
                </a:solidFill>
                <a:latin typeface="Helvetica" pitchFamily="2" charset="0"/>
              </a:rPr>
              <a:t>Bidirect</a:t>
            </a:r>
            <a:r>
              <a:rPr lang="en-US" altLang="zh-CN" sz="1600" dirty="0">
                <a:solidFill>
                  <a:schemeClr val="bg1"/>
                </a:solidFill>
                <a:latin typeface="Helvetica" pitchFamily="2" charset="0"/>
              </a:rPr>
              <a:t>   35 ( 1.9% )</a:t>
            </a:r>
          </a:p>
          <a:p>
            <a:pPr algn="r"/>
            <a:r>
              <a:rPr lang="en-US" altLang="zh-CN" sz="1600" dirty="0">
                <a:solidFill>
                  <a:schemeClr val="bg1"/>
                </a:solidFill>
                <a:latin typeface="Helvetica" pitchFamily="2" charset="0"/>
              </a:rPr>
              <a:t>Basal 540 (30.0%)</a:t>
            </a:r>
            <a:endParaRPr lang="zh-CN" altLang="en-US" sz="1600" dirty="0">
              <a:solidFill>
                <a:schemeClr val="bg1"/>
              </a:solidFill>
              <a:latin typeface="Helvetica" pitchFamily="2" charset="0"/>
            </a:endParaRPr>
          </a:p>
        </p:txBody>
      </p:sp>
      <p:sp>
        <p:nvSpPr>
          <p:cNvPr id="23" name="Rectangle 22">
            <a:extLst>
              <a:ext uri="{FF2B5EF4-FFF2-40B4-BE49-F238E27FC236}">
                <a16:creationId xmlns:a16="http://schemas.microsoft.com/office/drawing/2014/main" id="{697094BA-DE9A-4A7E-ABE6-ACA770E44FBF}"/>
              </a:ext>
            </a:extLst>
          </p:cNvPr>
          <p:cNvSpPr/>
          <p:nvPr/>
        </p:nvSpPr>
        <p:spPr>
          <a:xfrm>
            <a:off x="4256617" y="2135635"/>
            <a:ext cx="2070101" cy="1077218"/>
          </a:xfrm>
          <a:prstGeom prst="rect">
            <a:avLst/>
          </a:prstGeom>
          <a:solidFill>
            <a:schemeClr val="tx1">
              <a:alpha val="50196"/>
            </a:schemeClr>
          </a:solidFill>
        </p:spPr>
        <p:txBody>
          <a:bodyPr wrap="square">
            <a:spAutoFit/>
          </a:bodyPr>
          <a:lstStyle/>
          <a:p>
            <a:pPr algn="r"/>
            <a:r>
              <a:rPr lang="en-US" altLang="zh-CN" sz="1600" dirty="0">
                <a:solidFill>
                  <a:schemeClr val="bg1"/>
                </a:solidFill>
                <a:latin typeface="Helvetica" pitchFamily="2" charset="0"/>
              </a:rPr>
              <a:t>Plus 171 (14.0%)</a:t>
            </a:r>
          </a:p>
          <a:p>
            <a:pPr algn="r"/>
            <a:r>
              <a:rPr lang="en-US" altLang="zh-CN" sz="1600" dirty="0">
                <a:solidFill>
                  <a:schemeClr val="bg1"/>
                </a:solidFill>
                <a:latin typeface="Helvetica" pitchFamily="2" charset="0"/>
              </a:rPr>
              <a:t>Minus 214 (17.5%)</a:t>
            </a:r>
          </a:p>
          <a:p>
            <a:pPr algn="r"/>
            <a:r>
              <a:rPr lang="en-US" altLang="zh-CN" sz="1600" dirty="0" err="1">
                <a:solidFill>
                  <a:schemeClr val="bg1"/>
                </a:solidFill>
                <a:latin typeface="Helvetica" pitchFamily="2" charset="0"/>
              </a:rPr>
              <a:t>Bidirect</a:t>
            </a:r>
            <a:r>
              <a:rPr lang="en-US" altLang="zh-CN" sz="1600" dirty="0">
                <a:solidFill>
                  <a:schemeClr val="bg1"/>
                </a:solidFill>
                <a:latin typeface="Helvetica" pitchFamily="2" charset="0"/>
              </a:rPr>
              <a:t> 628 (51.4%)</a:t>
            </a:r>
          </a:p>
          <a:p>
            <a:pPr algn="r"/>
            <a:r>
              <a:rPr lang="en-US" altLang="zh-CN" sz="1600" dirty="0">
                <a:solidFill>
                  <a:schemeClr val="bg1"/>
                </a:solidFill>
                <a:latin typeface="Helvetica" pitchFamily="2" charset="0"/>
              </a:rPr>
              <a:t>Basal 208 (17.0%)</a:t>
            </a:r>
            <a:endParaRPr lang="zh-CN" altLang="en-US" sz="1600" dirty="0">
              <a:solidFill>
                <a:schemeClr val="bg1"/>
              </a:solidFill>
              <a:latin typeface="Helvetica" pitchFamily="2" charset="0"/>
            </a:endParaRPr>
          </a:p>
        </p:txBody>
      </p:sp>
      <p:sp>
        <p:nvSpPr>
          <p:cNvPr id="26" name="Rectangle 25">
            <a:extLst>
              <a:ext uri="{FF2B5EF4-FFF2-40B4-BE49-F238E27FC236}">
                <a16:creationId xmlns:a16="http://schemas.microsoft.com/office/drawing/2014/main" id="{68086DFC-DE65-492A-8EC2-324356FA68ED}"/>
              </a:ext>
            </a:extLst>
          </p:cNvPr>
          <p:cNvSpPr/>
          <p:nvPr/>
        </p:nvSpPr>
        <p:spPr>
          <a:xfrm>
            <a:off x="6430254" y="2120246"/>
            <a:ext cx="2070101" cy="1107996"/>
          </a:xfrm>
          <a:prstGeom prst="rect">
            <a:avLst/>
          </a:prstGeom>
          <a:solidFill>
            <a:schemeClr val="tx1">
              <a:alpha val="50196"/>
            </a:schemeClr>
          </a:solidFill>
        </p:spPr>
        <p:txBody>
          <a:bodyPr wrap="square">
            <a:spAutoFit/>
          </a:bodyPr>
          <a:lstStyle/>
          <a:p>
            <a:pPr algn="r"/>
            <a:r>
              <a:rPr lang="en-US" altLang="zh-CN" sz="1600" dirty="0">
                <a:solidFill>
                  <a:schemeClr val="bg1"/>
                </a:solidFill>
                <a:latin typeface="Helvetica" pitchFamily="2" charset="0"/>
              </a:rPr>
              <a:t>Plus 321 (18.0%)</a:t>
            </a:r>
          </a:p>
          <a:p>
            <a:pPr algn="r"/>
            <a:r>
              <a:rPr lang="en-US" altLang="zh-CN" sz="1600" dirty="0">
                <a:solidFill>
                  <a:schemeClr val="bg1"/>
                </a:solidFill>
                <a:latin typeface="Helvetica" pitchFamily="2" charset="0"/>
              </a:rPr>
              <a:t>Minus 280 (15.7%)</a:t>
            </a:r>
          </a:p>
          <a:p>
            <a:pPr algn="r"/>
            <a:r>
              <a:rPr lang="en-US" altLang="zh-CN" sz="1600" dirty="0" err="1">
                <a:solidFill>
                  <a:schemeClr val="bg1"/>
                </a:solidFill>
                <a:latin typeface="Helvetica" pitchFamily="2" charset="0"/>
              </a:rPr>
              <a:t>Bidirect</a:t>
            </a:r>
            <a:r>
              <a:rPr lang="en-US" altLang="zh-CN" sz="1600" dirty="0">
                <a:solidFill>
                  <a:schemeClr val="bg1"/>
                </a:solidFill>
                <a:latin typeface="Helvetica" pitchFamily="2" charset="0"/>
              </a:rPr>
              <a:t> 859 (48.2%)</a:t>
            </a:r>
          </a:p>
          <a:p>
            <a:pPr algn="r"/>
            <a:r>
              <a:rPr lang="en-US" altLang="zh-CN" sz="1600" dirty="0">
                <a:solidFill>
                  <a:schemeClr val="bg1"/>
                </a:solidFill>
                <a:latin typeface="Helvetica" pitchFamily="2" charset="0"/>
              </a:rPr>
              <a:t>Basal 322 (18.1%)</a:t>
            </a:r>
            <a:endParaRPr lang="zh-CN" altLang="en-US" sz="1600" dirty="0">
              <a:solidFill>
                <a:schemeClr val="bg1"/>
              </a:solidFill>
              <a:latin typeface="Helvetica" pitchFamily="2" charset="0"/>
            </a:endParaRPr>
          </a:p>
        </p:txBody>
      </p:sp>
      <p:sp>
        <p:nvSpPr>
          <p:cNvPr id="21" name="Rectangle 20">
            <a:extLst>
              <a:ext uri="{FF2B5EF4-FFF2-40B4-BE49-F238E27FC236}">
                <a16:creationId xmlns:a16="http://schemas.microsoft.com/office/drawing/2014/main" id="{F1309E1A-CEB2-4EA7-8526-ACD860DB1377}"/>
              </a:ext>
            </a:extLst>
          </p:cNvPr>
          <p:cNvSpPr/>
          <p:nvPr/>
        </p:nvSpPr>
        <p:spPr>
          <a:xfrm>
            <a:off x="2093666" y="2135635"/>
            <a:ext cx="2052148" cy="1077218"/>
          </a:xfrm>
          <a:prstGeom prst="rect">
            <a:avLst/>
          </a:prstGeom>
          <a:solidFill>
            <a:schemeClr val="tx1">
              <a:alpha val="50196"/>
            </a:schemeClr>
          </a:solidFill>
        </p:spPr>
        <p:txBody>
          <a:bodyPr wrap="square">
            <a:spAutoFit/>
          </a:bodyPr>
          <a:lstStyle/>
          <a:p>
            <a:pPr algn="r"/>
            <a:r>
              <a:rPr lang="en-US" altLang="zh-CN" sz="1600" dirty="0">
                <a:solidFill>
                  <a:schemeClr val="bg1"/>
                </a:solidFill>
                <a:latin typeface="Helvetica" pitchFamily="2" charset="0"/>
              </a:rPr>
              <a:t>Plus 164 (15.4%)</a:t>
            </a:r>
          </a:p>
          <a:p>
            <a:pPr algn="r"/>
            <a:r>
              <a:rPr lang="en-US" altLang="zh-CN" sz="1600" dirty="0">
                <a:solidFill>
                  <a:schemeClr val="bg1"/>
                </a:solidFill>
                <a:latin typeface="Helvetica" pitchFamily="2" charset="0"/>
              </a:rPr>
              <a:t>Minus 163 (15.4%)</a:t>
            </a:r>
          </a:p>
          <a:p>
            <a:pPr algn="r"/>
            <a:r>
              <a:rPr lang="en-US" altLang="zh-CN" sz="1600" dirty="0" err="1">
                <a:solidFill>
                  <a:schemeClr val="bg1"/>
                </a:solidFill>
                <a:latin typeface="Helvetica" pitchFamily="2" charset="0"/>
              </a:rPr>
              <a:t>Bidirect</a:t>
            </a:r>
            <a:r>
              <a:rPr lang="en-US" altLang="zh-CN" sz="1600" dirty="0">
                <a:solidFill>
                  <a:schemeClr val="bg1"/>
                </a:solidFill>
                <a:latin typeface="Helvetica" pitchFamily="2" charset="0"/>
              </a:rPr>
              <a:t> 556 (52.6%)</a:t>
            </a:r>
          </a:p>
          <a:p>
            <a:pPr algn="r"/>
            <a:r>
              <a:rPr lang="en-US" altLang="zh-CN" sz="1600" dirty="0">
                <a:solidFill>
                  <a:schemeClr val="bg1"/>
                </a:solidFill>
                <a:latin typeface="Helvetica" pitchFamily="2" charset="0"/>
              </a:rPr>
              <a:t>Basal 179 (16.8%)</a:t>
            </a:r>
            <a:endParaRPr lang="zh-CN" altLang="en-US" sz="1600" dirty="0">
              <a:solidFill>
                <a:schemeClr val="bg1"/>
              </a:solidFill>
              <a:latin typeface="Helvetica" pitchFamily="2" charset="0"/>
            </a:endParaRPr>
          </a:p>
        </p:txBody>
      </p:sp>
    </p:spTree>
    <p:extLst>
      <p:ext uri="{BB962C8B-B14F-4D97-AF65-F5344CB8AC3E}">
        <p14:creationId xmlns:p14="http://schemas.microsoft.com/office/powerpoint/2010/main" val="173686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9" grpId="0" animBg="1"/>
      <p:bldP spid="23" grpId="0" animBg="1"/>
      <p:bldP spid="26"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666565-05DC-4DBC-862F-49A24BB4BFFD}"/>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But with high TPM</a:t>
            </a:r>
            <a:endParaRPr lang="zh-CN" altLang="en-US" dirty="0">
              <a:latin typeface="Helvetica" pitchFamily="2" charset="0"/>
            </a:endParaRPr>
          </a:p>
        </p:txBody>
      </p:sp>
      <p:pic>
        <p:nvPicPr>
          <p:cNvPr id="3" name="Picture 2">
            <a:extLst>
              <a:ext uri="{FF2B5EF4-FFF2-40B4-BE49-F238E27FC236}">
                <a16:creationId xmlns:a16="http://schemas.microsoft.com/office/drawing/2014/main" id="{76636943-39CD-4D25-A1A1-AC9AD39AF84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08905" y="1250482"/>
            <a:ext cx="9174188" cy="5242393"/>
          </a:xfrm>
          <a:prstGeom prst="rect">
            <a:avLst/>
          </a:prstGeom>
        </p:spPr>
      </p:pic>
      <p:sp>
        <p:nvSpPr>
          <p:cNvPr id="15" name="Rectangle 14">
            <a:extLst>
              <a:ext uri="{FF2B5EF4-FFF2-40B4-BE49-F238E27FC236}">
                <a16:creationId xmlns:a16="http://schemas.microsoft.com/office/drawing/2014/main" id="{D216230B-CEF7-44FA-B6F7-5B1922171C34}"/>
              </a:ext>
            </a:extLst>
          </p:cNvPr>
          <p:cNvSpPr/>
          <p:nvPr/>
        </p:nvSpPr>
        <p:spPr>
          <a:xfrm>
            <a:off x="2094202" y="4264383"/>
            <a:ext cx="2051612" cy="1077218"/>
          </a:xfrm>
          <a:prstGeom prst="rect">
            <a:avLst/>
          </a:prstGeom>
          <a:solidFill>
            <a:schemeClr val="tx1">
              <a:alpha val="50196"/>
            </a:schemeClr>
          </a:solidFill>
        </p:spPr>
        <p:txBody>
          <a:bodyPr wrap="square">
            <a:spAutoFit/>
          </a:bodyPr>
          <a:lstStyle/>
          <a:p>
            <a:pPr algn="r"/>
            <a:r>
              <a:rPr lang="en-US" altLang="zh-CN" sz="1600" dirty="0">
                <a:solidFill>
                  <a:schemeClr val="bg1"/>
                </a:solidFill>
                <a:latin typeface="Helvetica" pitchFamily="2" charset="0"/>
              </a:rPr>
              <a:t>Plus 237 (26.6%)</a:t>
            </a:r>
          </a:p>
          <a:p>
            <a:pPr algn="r"/>
            <a:r>
              <a:rPr lang="en-US" altLang="zh-CN" sz="1600" dirty="0">
                <a:solidFill>
                  <a:schemeClr val="bg1"/>
                </a:solidFill>
                <a:latin typeface="Helvetica" pitchFamily="2" charset="0"/>
              </a:rPr>
              <a:t>Minus 314 (35.2%)</a:t>
            </a:r>
          </a:p>
          <a:p>
            <a:pPr algn="r"/>
            <a:r>
              <a:rPr lang="en-US" altLang="zh-CN" sz="1600" dirty="0" err="1">
                <a:solidFill>
                  <a:schemeClr val="bg1"/>
                </a:solidFill>
                <a:latin typeface="Helvetica" pitchFamily="2" charset="0"/>
              </a:rPr>
              <a:t>Bidirect</a:t>
            </a:r>
            <a:r>
              <a:rPr lang="en-US" altLang="zh-CN" sz="1600" dirty="0">
                <a:solidFill>
                  <a:schemeClr val="bg1"/>
                </a:solidFill>
                <a:latin typeface="Helvetica" pitchFamily="2" charset="0"/>
              </a:rPr>
              <a:t>   21 ( 2.4% )</a:t>
            </a:r>
          </a:p>
          <a:p>
            <a:pPr algn="r"/>
            <a:r>
              <a:rPr lang="en-US" altLang="zh-CN" sz="1600" dirty="0">
                <a:solidFill>
                  <a:schemeClr val="bg1"/>
                </a:solidFill>
                <a:latin typeface="Helvetica" pitchFamily="2" charset="0"/>
              </a:rPr>
              <a:t>Basal 319 (35.8%)</a:t>
            </a:r>
            <a:endParaRPr lang="zh-CN" altLang="en-US" sz="1600" dirty="0">
              <a:solidFill>
                <a:schemeClr val="bg1"/>
              </a:solidFill>
              <a:latin typeface="Helvetica" pitchFamily="2" charset="0"/>
            </a:endParaRPr>
          </a:p>
        </p:txBody>
      </p:sp>
      <p:sp>
        <p:nvSpPr>
          <p:cNvPr id="17" name="Rectangle 16">
            <a:extLst>
              <a:ext uri="{FF2B5EF4-FFF2-40B4-BE49-F238E27FC236}">
                <a16:creationId xmlns:a16="http://schemas.microsoft.com/office/drawing/2014/main" id="{16EAD00E-4298-433E-9CEB-EC6B35CC545C}"/>
              </a:ext>
            </a:extLst>
          </p:cNvPr>
          <p:cNvSpPr/>
          <p:nvPr/>
        </p:nvSpPr>
        <p:spPr>
          <a:xfrm>
            <a:off x="4256617" y="4260394"/>
            <a:ext cx="2070101" cy="1077218"/>
          </a:xfrm>
          <a:prstGeom prst="rect">
            <a:avLst/>
          </a:prstGeom>
          <a:solidFill>
            <a:schemeClr val="tx1">
              <a:alpha val="50196"/>
            </a:schemeClr>
          </a:solidFill>
        </p:spPr>
        <p:txBody>
          <a:bodyPr wrap="square">
            <a:spAutoFit/>
          </a:bodyPr>
          <a:lstStyle/>
          <a:p>
            <a:pPr algn="r"/>
            <a:r>
              <a:rPr lang="en-US" altLang="zh-CN" sz="1600" dirty="0">
                <a:solidFill>
                  <a:schemeClr val="bg1"/>
                </a:solidFill>
                <a:latin typeface="Helvetica" pitchFamily="2" charset="0"/>
              </a:rPr>
              <a:t>Plus 289 (28.6%)</a:t>
            </a:r>
          </a:p>
          <a:p>
            <a:pPr algn="r"/>
            <a:r>
              <a:rPr lang="en-US" altLang="zh-CN" sz="1600" dirty="0">
                <a:solidFill>
                  <a:schemeClr val="bg1"/>
                </a:solidFill>
                <a:latin typeface="Helvetica" pitchFamily="2" charset="0"/>
              </a:rPr>
              <a:t>Minus 367 (36.4%)</a:t>
            </a:r>
          </a:p>
          <a:p>
            <a:pPr algn="r"/>
            <a:r>
              <a:rPr lang="en-US" altLang="zh-CN" sz="1600" dirty="0" err="1">
                <a:solidFill>
                  <a:schemeClr val="bg1"/>
                </a:solidFill>
                <a:latin typeface="Helvetica" pitchFamily="2" charset="0"/>
              </a:rPr>
              <a:t>Bidirect</a:t>
            </a:r>
            <a:r>
              <a:rPr lang="en-US" altLang="zh-CN" sz="1600" dirty="0">
                <a:solidFill>
                  <a:schemeClr val="bg1"/>
                </a:solidFill>
                <a:latin typeface="Helvetica" pitchFamily="2" charset="0"/>
              </a:rPr>
              <a:t>   20 ( 2.0% )</a:t>
            </a:r>
          </a:p>
          <a:p>
            <a:pPr algn="r"/>
            <a:r>
              <a:rPr lang="en-US" altLang="zh-CN" sz="1600" dirty="0">
                <a:solidFill>
                  <a:schemeClr val="bg1"/>
                </a:solidFill>
                <a:latin typeface="Helvetica" pitchFamily="2" charset="0"/>
              </a:rPr>
              <a:t>Basal 333 (33.0%)</a:t>
            </a:r>
            <a:endParaRPr lang="zh-CN" altLang="en-US" sz="1600" dirty="0">
              <a:solidFill>
                <a:schemeClr val="bg1"/>
              </a:solidFill>
              <a:latin typeface="Helvetica" pitchFamily="2" charset="0"/>
            </a:endParaRPr>
          </a:p>
        </p:txBody>
      </p:sp>
      <p:sp>
        <p:nvSpPr>
          <p:cNvPr id="19" name="Rectangle 18">
            <a:extLst>
              <a:ext uri="{FF2B5EF4-FFF2-40B4-BE49-F238E27FC236}">
                <a16:creationId xmlns:a16="http://schemas.microsoft.com/office/drawing/2014/main" id="{11272009-B876-4AFB-A810-D9E249270E89}"/>
              </a:ext>
            </a:extLst>
          </p:cNvPr>
          <p:cNvSpPr/>
          <p:nvPr/>
        </p:nvSpPr>
        <p:spPr>
          <a:xfrm>
            <a:off x="6417733" y="4260394"/>
            <a:ext cx="2082621" cy="1077218"/>
          </a:xfrm>
          <a:prstGeom prst="rect">
            <a:avLst/>
          </a:prstGeom>
          <a:solidFill>
            <a:schemeClr val="tx1">
              <a:alpha val="50196"/>
            </a:schemeClr>
          </a:solidFill>
        </p:spPr>
        <p:txBody>
          <a:bodyPr wrap="square">
            <a:spAutoFit/>
          </a:bodyPr>
          <a:lstStyle/>
          <a:p>
            <a:pPr algn="r"/>
            <a:r>
              <a:rPr lang="en-US" altLang="zh-CN" sz="1600" dirty="0">
                <a:solidFill>
                  <a:schemeClr val="bg1"/>
                </a:solidFill>
                <a:latin typeface="Helvetica" pitchFamily="2" charset="0"/>
              </a:rPr>
              <a:t>Plus 531 (29.5%)</a:t>
            </a:r>
          </a:p>
          <a:p>
            <a:pPr algn="r"/>
            <a:r>
              <a:rPr lang="en-US" altLang="zh-CN" sz="1600" dirty="0">
                <a:solidFill>
                  <a:schemeClr val="bg1"/>
                </a:solidFill>
                <a:latin typeface="Helvetica" pitchFamily="2" charset="0"/>
              </a:rPr>
              <a:t>Minus 695 (38.6%)</a:t>
            </a:r>
          </a:p>
          <a:p>
            <a:pPr algn="r"/>
            <a:r>
              <a:rPr lang="en-US" altLang="zh-CN" sz="1600" dirty="0" err="1">
                <a:solidFill>
                  <a:schemeClr val="bg1"/>
                </a:solidFill>
                <a:latin typeface="Helvetica" pitchFamily="2" charset="0"/>
              </a:rPr>
              <a:t>Bidirect</a:t>
            </a:r>
            <a:r>
              <a:rPr lang="en-US" altLang="zh-CN" sz="1600" dirty="0">
                <a:solidFill>
                  <a:schemeClr val="bg1"/>
                </a:solidFill>
                <a:latin typeface="Helvetica" pitchFamily="2" charset="0"/>
              </a:rPr>
              <a:t>   35 ( 1.9% )</a:t>
            </a:r>
          </a:p>
          <a:p>
            <a:pPr algn="r"/>
            <a:r>
              <a:rPr lang="en-US" altLang="zh-CN" sz="1600" dirty="0">
                <a:solidFill>
                  <a:schemeClr val="bg1"/>
                </a:solidFill>
                <a:latin typeface="Helvetica" pitchFamily="2" charset="0"/>
              </a:rPr>
              <a:t>Basal 540 (30.0%)</a:t>
            </a:r>
            <a:endParaRPr lang="zh-CN" altLang="en-US" sz="1600" dirty="0">
              <a:solidFill>
                <a:schemeClr val="bg1"/>
              </a:solidFill>
              <a:latin typeface="Helvetica" pitchFamily="2" charset="0"/>
            </a:endParaRPr>
          </a:p>
        </p:txBody>
      </p:sp>
      <p:sp>
        <p:nvSpPr>
          <p:cNvPr id="23" name="Rectangle 22">
            <a:extLst>
              <a:ext uri="{FF2B5EF4-FFF2-40B4-BE49-F238E27FC236}">
                <a16:creationId xmlns:a16="http://schemas.microsoft.com/office/drawing/2014/main" id="{697094BA-DE9A-4A7E-ABE6-ACA770E44FBF}"/>
              </a:ext>
            </a:extLst>
          </p:cNvPr>
          <p:cNvSpPr/>
          <p:nvPr/>
        </p:nvSpPr>
        <p:spPr>
          <a:xfrm>
            <a:off x="4256617" y="2135635"/>
            <a:ext cx="2070101" cy="1077218"/>
          </a:xfrm>
          <a:prstGeom prst="rect">
            <a:avLst/>
          </a:prstGeom>
          <a:solidFill>
            <a:schemeClr val="tx1">
              <a:alpha val="50196"/>
            </a:schemeClr>
          </a:solidFill>
        </p:spPr>
        <p:txBody>
          <a:bodyPr wrap="square">
            <a:spAutoFit/>
          </a:bodyPr>
          <a:lstStyle/>
          <a:p>
            <a:pPr algn="r"/>
            <a:r>
              <a:rPr lang="en-US" altLang="zh-CN" sz="1600" dirty="0">
                <a:solidFill>
                  <a:schemeClr val="bg1"/>
                </a:solidFill>
                <a:latin typeface="Helvetica" pitchFamily="2" charset="0"/>
              </a:rPr>
              <a:t>Plus 171 (14.0%)</a:t>
            </a:r>
          </a:p>
          <a:p>
            <a:pPr algn="r"/>
            <a:r>
              <a:rPr lang="en-US" altLang="zh-CN" sz="1600" dirty="0">
                <a:solidFill>
                  <a:schemeClr val="bg1"/>
                </a:solidFill>
                <a:latin typeface="Helvetica" pitchFamily="2" charset="0"/>
              </a:rPr>
              <a:t>Minus 214 (17.5%)</a:t>
            </a:r>
          </a:p>
          <a:p>
            <a:pPr algn="r"/>
            <a:r>
              <a:rPr lang="en-US" altLang="zh-CN" sz="1600" dirty="0" err="1">
                <a:solidFill>
                  <a:schemeClr val="bg1"/>
                </a:solidFill>
                <a:latin typeface="Helvetica" pitchFamily="2" charset="0"/>
              </a:rPr>
              <a:t>Bidirect</a:t>
            </a:r>
            <a:r>
              <a:rPr lang="en-US" altLang="zh-CN" sz="1600" dirty="0">
                <a:solidFill>
                  <a:schemeClr val="bg1"/>
                </a:solidFill>
                <a:latin typeface="Helvetica" pitchFamily="2" charset="0"/>
              </a:rPr>
              <a:t> 628 (51.4%)</a:t>
            </a:r>
          </a:p>
          <a:p>
            <a:pPr algn="r"/>
            <a:r>
              <a:rPr lang="en-US" altLang="zh-CN" sz="1600" dirty="0">
                <a:solidFill>
                  <a:schemeClr val="bg1"/>
                </a:solidFill>
                <a:latin typeface="Helvetica" pitchFamily="2" charset="0"/>
              </a:rPr>
              <a:t>Basal 208 (17.0%)</a:t>
            </a:r>
            <a:endParaRPr lang="zh-CN" altLang="en-US" sz="1600" dirty="0">
              <a:solidFill>
                <a:schemeClr val="bg1"/>
              </a:solidFill>
              <a:latin typeface="Helvetica" pitchFamily="2" charset="0"/>
            </a:endParaRPr>
          </a:p>
        </p:txBody>
      </p:sp>
      <p:sp>
        <p:nvSpPr>
          <p:cNvPr id="26" name="Rectangle 25">
            <a:extLst>
              <a:ext uri="{FF2B5EF4-FFF2-40B4-BE49-F238E27FC236}">
                <a16:creationId xmlns:a16="http://schemas.microsoft.com/office/drawing/2014/main" id="{68086DFC-DE65-492A-8EC2-324356FA68ED}"/>
              </a:ext>
            </a:extLst>
          </p:cNvPr>
          <p:cNvSpPr/>
          <p:nvPr/>
        </p:nvSpPr>
        <p:spPr>
          <a:xfrm>
            <a:off x="6430254" y="2120246"/>
            <a:ext cx="2070101" cy="1107996"/>
          </a:xfrm>
          <a:prstGeom prst="rect">
            <a:avLst/>
          </a:prstGeom>
          <a:solidFill>
            <a:schemeClr val="tx1">
              <a:alpha val="50196"/>
            </a:schemeClr>
          </a:solidFill>
        </p:spPr>
        <p:txBody>
          <a:bodyPr wrap="square">
            <a:spAutoFit/>
          </a:bodyPr>
          <a:lstStyle/>
          <a:p>
            <a:pPr algn="r"/>
            <a:r>
              <a:rPr lang="en-US" altLang="zh-CN" sz="1600" dirty="0">
                <a:solidFill>
                  <a:schemeClr val="bg1"/>
                </a:solidFill>
                <a:latin typeface="Helvetica" pitchFamily="2" charset="0"/>
              </a:rPr>
              <a:t>Plus 321 (18.0%)</a:t>
            </a:r>
          </a:p>
          <a:p>
            <a:pPr algn="r"/>
            <a:r>
              <a:rPr lang="en-US" altLang="zh-CN" sz="1600" dirty="0">
                <a:solidFill>
                  <a:schemeClr val="bg1"/>
                </a:solidFill>
                <a:latin typeface="Helvetica" pitchFamily="2" charset="0"/>
              </a:rPr>
              <a:t>Minus 280 (15.7%)</a:t>
            </a:r>
          </a:p>
          <a:p>
            <a:pPr algn="r"/>
            <a:r>
              <a:rPr lang="en-US" altLang="zh-CN" sz="1600" dirty="0" err="1">
                <a:solidFill>
                  <a:schemeClr val="bg1"/>
                </a:solidFill>
                <a:latin typeface="Helvetica" pitchFamily="2" charset="0"/>
              </a:rPr>
              <a:t>Bidirect</a:t>
            </a:r>
            <a:r>
              <a:rPr lang="en-US" altLang="zh-CN" sz="1600" dirty="0">
                <a:solidFill>
                  <a:schemeClr val="bg1"/>
                </a:solidFill>
                <a:latin typeface="Helvetica" pitchFamily="2" charset="0"/>
              </a:rPr>
              <a:t> 859 (48.2%)</a:t>
            </a:r>
          </a:p>
          <a:p>
            <a:pPr algn="r"/>
            <a:r>
              <a:rPr lang="en-US" altLang="zh-CN" sz="1600" dirty="0">
                <a:solidFill>
                  <a:schemeClr val="bg1"/>
                </a:solidFill>
                <a:latin typeface="Helvetica" pitchFamily="2" charset="0"/>
              </a:rPr>
              <a:t>Basal 322 (18.1%)</a:t>
            </a:r>
            <a:endParaRPr lang="zh-CN" altLang="en-US" sz="1600" dirty="0">
              <a:solidFill>
                <a:schemeClr val="bg1"/>
              </a:solidFill>
              <a:latin typeface="Helvetica" pitchFamily="2" charset="0"/>
            </a:endParaRPr>
          </a:p>
        </p:txBody>
      </p:sp>
      <p:sp>
        <p:nvSpPr>
          <p:cNvPr id="21" name="Rectangle 20">
            <a:extLst>
              <a:ext uri="{FF2B5EF4-FFF2-40B4-BE49-F238E27FC236}">
                <a16:creationId xmlns:a16="http://schemas.microsoft.com/office/drawing/2014/main" id="{F1309E1A-CEB2-4EA7-8526-ACD860DB1377}"/>
              </a:ext>
            </a:extLst>
          </p:cNvPr>
          <p:cNvSpPr/>
          <p:nvPr/>
        </p:nvSpPr>
        <p:spPr>
          <a:xfrm>
            <a:off x="2093666" y="2135635"/>
            <a:ext cx="2052148" cy="1077218"/>
          </a:xfrm>
          <a:prstGeom prst="rect">
            <a:avLst/>
          </a:prstGeom>
          <a:solidFill>
            <a:schemeClr val="tx1">
              <a:alpha val="50196"/>
            </a:schemeClr>
          </a:solidFill>
        </p:spPr>
        <p:txBody>
          <a:bodyPr wrap="square">
            <a:spAutoFit/>
          </a:bodyPr>
          <a:lstStyle/>
          <a:p>
            <a:pPr algn="r"/>
            <a:r>
              <a:rPr lang="en-US" altLang="zh-CN" sz="1600" dirty="0">
                <a:solidFill>
                  <a:schemeClr val="bg1"/>
                </a:solidFill>
                <a:latin typeface="Helvetica" pitchFamily="2" charset="0"/>
              </a:rPr>
              <a:t>Plus 164 (15.4%)</a:t>
            </a:r>
          </a:p>
          <a:p>
            <a:pPr algn="r"/>
            <a:r>
              <a:rPr lang="en-US" altLang="zh-CN" sz="1600" dirty="0">
                <a:solidFill>
                  <a:schemeClr val="bg1"/>
                </a:solidFill>
                <a:latin typeface="Helvetica" pitchFamily="2" charset="0"/>
              </a:rPr>
              <a:t>Minus 163 (15.4%)</a:t>
            </a:r>
          </a:p>
          <a:p>
            <a:pPr algn="r"/>
            <a:r>
              <a:rPr lang="en-US" altLang="zh-CN" sz="1600" dirty="0" err="1">
                <a:solidFill>
                  <a:schemeClr val="bg1"/>
                </a:solidFill>
                <a:latin typeface="Helvetica" pitchFamily="2" charset="0"/>
              </a:rPr>
              <a:t>Bidirect</a:t>
            </a:r>
            <a:r>
              <a:rPr lang="en-US" altLang="zh-CN" sz="1600" dirty="0">
                <a:solidFill>
                  <a:schemeClr val="bg1"/>
                </a:solidFill>
                <a:latin typeface="Helvetica" pitchFamily="2" charset="0"/>
              </a:rPr>
              <a:t> 556 (52.6%)</a:t>
            </a:r>
          </a:p>
          <a:p>
            <a:pPr algn="r"/>
            <a:r>
              <a:rPr lang="en-US" altLang="zh-CN" sz="1600" dirty="0">
                <a:solidFill>
                  <a:schemeClr val="bg1"/>
                </a:solidFill>
                <a:latin typeface="Helvetica" pitchFamily="2" charset="0"/>
              </a:rPr>
              <a:t>Basal 179 (16.8%)</a:t>
            </a:r>
            <a:endParaRPr lang="zh-CN" altLang="en-US" sz="1600" dirty="0">
              <a:solidFill>
                <a:schemeClr val="bg1"/>
              </a:solidFill>
              <a:latin typeface="Helvetica" pitchFamily="2" charset="0"/>
            </a:endParaRPr>
          </a:p>
        </p:txBody>
      </p:sp>
    </p:spTree>
    <p:extLst>
      <p:ext uri="{BB962C8B-B14F-4D97-AF65-F5344CB8AC3E}">
        <p14:creationId xmlns:p14="http://schemas.microsoft.com/office/powerpoint/2010/main" val="2326064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9" grpId="0" animBg="1"/>
      <p:bldP spid="23" grpId="0" animBg="1"/>
      <p:bldP spid="26" grpId="0" animBg="1"/>
      <p:bldP spid="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4E3CF7-F354-4172-9FD1-5A8E74A3453A}"/>
              </a:ext>
            </a:extLst>
          </p:cNvPr>
          <p:cNvGrpSpPr/>
          <p:nvPr/>
        </p:nvGrpSpPr>
        <p:grpSpPr>
          <a:xfrm>
            <a:off x="4673408" y="1825929"/>
            <a:ext cx="3301142" cy="1117002"/>
            <a:chOff x="1109663" y="3581400"/>
            <a:chExt cx="5372100" cy="1817749"/>
          </a:xfrm>
        </p:grpSpPr>
        <p:cxnSp>
          <p:nvCxnSpPr>
            <p:cNvPr id="3" name="Straight Arrow Connector 2">
              <a:extLst>
                <a:ext uri="{FF2B5EF4-FFF2-40B4-BE49-F238E27FC236}">
                  <a16:creationId xmlns:a16="http://schemas.microsoft.com/office/drawing/2014/main" id="{26E42AAE-D9CF-41AD-8A3E-2EAE2B95C613}"/>
                </a:ext>
              </a:extLst>
            </p:cNvPr>
            <p:cNvCxnSpPr/>
            <p:nvPr/>
          </p:nvCxnSpPr>
          <p:spPr>
            <a:xfrm>
              <a:off x="1109663" y="4627219"/>
              <a:ext cx="5372100"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02DA9DA4-37B1-45D1-B3B7-51D6576312E2}"/>
                </a:ext>
              </a:extLst>
            </p:cNvPr>
            <p:cNvCxnSpPr>
              <a:cxnSpLocks/>
            </p:cNvCxnSpPr>
            <p:nvPr/>
          </p:nvCxnSpPr>
          <p:spPr>
            <a:xfrm>
              <a:off x="4729480" y="4262120"/>
              <a:ext cx="0" cy="36509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3635F9A-0776-4A57-8211-7D033539C1A2}"/>
                </a:ext>
              </a:extLst>
            </p:cNvPr>
            <p:cNvCxnSpPr/>
            <p:nvPr/>
          </p:nvCxnSpPr>
          <p:spPr>
            <a:xfrm>
              <a:off x="4643120" y="3857625"/>
              <a:ext cx="0" cy="769594"/>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3B6406D-B6F1-41BC-8270-E6AF972BB2D3}"/>
                </a:ext>
              </a:extLst>
            </p:cNvPr>
            <p:cNvCxnSpPr>
              <a:cxnSpLocks/>
            </p:cNvCxnSpPr>
            <p:nvPr/>
          </p:nvCxnSpPr>
          <p:spPr>
            <a:xfrm>
              <a:off x="4521200" y="4130040"/>
              <a:ext cx="0" cy="49717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AF8E2A-D169-4202-B02A-60DE2B435F03}"/>
                </a:ext>
              </a:extLst>
            </p:cNvPr>
            <p:cNvCxnSpPr>
              <a:cxnSpLocks/>
            </p:cNvCxnSpPr>
            <p:nvPr/>
          </p:nvCxnSpPr>
          <p:spPr>
            <a:xfrm>
              <a:off x="4597400" y="3581400"/>
              <a:ext cx="0" cy="104581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5AED7A6-9325-4543-80BE-C1AEC4E03957}"/>
                </a:ext>
              </a:extLst>
            </p:cNvPr>
            <p:cNvCxnSpPr>
              <a:cxnSpLocks/>
            </p:cNvCxnSpPr>
            <p:nvPr/>
          </p:nvCxnSpPr>
          <p:spPr>
            <a:xfrm>
              <a:off x="4445000" y="4369422"/>
              <a:ext cx="0" cy="257797"/>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F45179C-17AC-4380-8309-E7EEA7B5FCF4}"/>
                </a:ext>
              </a:extLst>
            </p:cNvPr>
            <p:cNvCxnSpPr>
              <a:cxnSpLocks/>
            </p:cNvCxnSpPr>
            <p:nvPr/>
          </p:nvCxnSpPr>
          <p:spPr>
            <a:xfrm flipV="1">
              <a:off x="2880360" y="4629803"/>
              <a:ext cx="0" cy="362013"/>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3BA3D62-1A62-4578-BD06-5959ECDCB2C0}"/>
                </a:ext>
              </a:extLst>
            </p:cNvPr>
            <p:cNvCxnSpPr>
              <a:cxnSpLocks/>
            </p:cNvCxnSpPr>
            <p:nvPr/>
          </p:nvCxnSpPr>
          <p:spPr>
            <a:xfrm flipV="1">
              <a:off x="2834640" y="4636060"/>
              <a:ext cx="0" cy="763089"/>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372935D-B0EE-4B7B-BD90-768673560F6A}"/>
                </a:ext>
              </a:extLst>
            </p:cNvPr>
            <p:cNvCxnSpPr>
              <a:cxnSpLocks/>
            </p:cNvCxnSpPr>
            <p:nvPr/>
          </p:nvCxnSpPr>
          <p:spPr>
            <a:xfrm flipV="1">
              <a:off x="2712720" y="4636060"/>
              <a:ext cx="0" cy="492976"/>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59DD9F6-3EA8-470F-850B-57AF85D78F3E}"/>
                </a:ext>
              </a:extLst>
            </p:cNvPr>
            <p:cNvCxnSpPr>
              <a:cxnSpLocks/>
            </p:cNvCxnSpPr>
            <p:nvPr/>
          </p:nvCxnSpPr>
          <p:spPr>
            <a:xfrm flipV="1">
              <a:off x="2788920" y="4636062"/>
              <a:ext cx="0" cy="362011"/>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A964B0C-801F-4749-861E-79FA784CADF3}"/>
                </a:ext>
              </a:extLst>
            </p:cNvPr>
            <p:cNvCxnSpPr>
              <a:cxnSpLocks/>
            </p:cNvCxnSpPr>
            <p:nvPr/>
          </p:nvCxnSpPr>
          <p:spPr>
            <a:xfrm flipV="1">
              <a:off x="2636520" y="4636060"/>
              <a:ext cx="0" cy="255618"/>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817859F-6617-49FE-A5EA-E382A9B3F64C}"/>
                </a:ext>
              </a:extLst>
            </p:cNvPr>
            <p:cNvCxnSpPr>
              <a:cxnSpLocks/>
            </p:cNvCxnSpPr>
            <p:nvPr/>
          </p:nvCxnSpPr>
          <p:spPr>
            <a:xfrm flipV="1">
              <a:off x="1767840" y="4626930"/>
              <a:ext cx="0" cy="92390"/>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52B2B89-305B-4BDB-A3EB-56DC7E250221}"/>
                </a:ext>
              </a:extLst>
            </p:cNvPr>
            <p:cNvCxnSpPr>
              <a:cxnSpLocks/>
            </p:cNvCxnSpPr>
            <p:nvPr/>
          </p:nvCxnSpPr>
          <p:spPr>
            <a:xfrm flipV="1">
              <a:off x="1894840" y="4624395"/>
              <a:ext cx="0" cy="349706"/>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CD333845-9F84-46AE-AC06-FB69D3236316}"/>
              </a:ext>
            </a:extLst>
          </p:cNvPr>
          <p:cNvGrpSpPr/>
          <p:nvPr/>
        </p:nvGrpSpPr>
        <p:grpSpPr>
          <a:xfrm>
            <a:off x="2057241" y="3429000"/>
            <a:ext cx="3301142" cy="505992"/>
            <a:chOff x="1109663" y="3581400"/>
            <a:chExt cx="5372100" cy="1045819"/>
          </a:xfrm>
        </p:grpSpPr>
        <p:cxnSp>
          <p:nvCxnSpPr>
            <p:cNvPr id="17" name="Straight Arrow Connector 16">
              <a:extLst>
                <a:ext uri="{FF2B5EF4-FFF2-40B4-BE49-F238E27FC236}">
                  <a16:creationId xmlns:a16="http://schemas.microsoft.com/office/drawing/2014/main" id="{01B1824F-E555-48BC-9905-4962FB774422}"/>
                </a:ext>
              </a:extLst>
            </p:cNvPr>
            <p:cNvCxnSpPr/>
            <p:nvPr/>
          </p:nvCxnSpPr>
          <p:spPr>
            <a:xfrm>
              <a:off x="1109663" y="4627219"/>
              <a:ext cx="5372100"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C83D1DB-8CD2-41CD-A2DE-2DA64F48395A}"/>
                </a:ext>
              </a:extLst>
            </p:cNvPr>
            <p:cNvCxnSpPr>
              <a:cxnSpLocks/>
            </p:cNvCxnSpPr>
            <p:nvPr/>
          </p:nvCxnSpPr>
          <p:spPr>
            <a:xfrm>
              <a:off x="4597400" y="3581400"/>
              <a:ext cx="0" cy="104581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D854A1BA-1F2F-42B7-AE8F-B18F35A894FB}"/>
              </a:ext>
            </a:extLst>
          </p:cNvPr>
          <p:cNvSpPr txBox="1"/>
          <p:nvPr/>
        </p:nvSpPr>
        <p:spPr>
          <a:xfrm>
            <a:off x="3683310" y="2244230"/>
            <a:ext cx="633507" cy="369332"/>
          </a:xfrm>
          <a:prstGeom prst="rect">
            <a:avLst/>
          </a:prstGeom>
          <a:noFill/>
        </p:spPr>
        <p:txBody>
          <a:bodyPr wrap="none" rtlCol="0">
            <a:spAutoFit/>
          </a:bodyPr>
          <a:lstStyle/>
          <a:p>
            <a:r>
              <a:rPr lang="en-US" altLang="zh-CN" dirty="0">
                <a:latin typeface="Helvetica" pitchFamily="2" charset="0"/>
              </a:rPr>
              <a:t>Bulk</a:t>
            </a:r>
            <a:endParaRPr lang="zh-CN" altLang="en-US" dirty="0">
              <a:latin typeface="Helvetica" pitchFamily="2" charset="0"/>
            </a:endParaRPr>
          </a:p>
        </p:txBody>
      </p:sp>
      <p:sp>
        <p:nvSpPr>
          <p:cNvPr id="20" name="TextBox 19">
            <a:extLst>
              <a:ext uri="{FF2B5EF4-FFF2-40B4-BE49-F238E27FC236}">
                <a16:creationId xmlns:a16="http://schemas.microsoft.com/office/drawing/2014/main" id="{F419AA28-BCD5-4F8C-98F7-F9B340CA9D0E}"/>
              </a:ext>
            </a:extLst>
          </p:cNvPr>
          <p:cNvSpPr txBox="1"/>
          <p:nvPr/>
        </p:nvSpPr>
        <p:spPr>
          <a:xfrm>
            <a:off x="1144087" y="3681996"/>
            <a:ext cx="505267" cy="369332"/>
          </a:xfrm>
          <a:prstGeom prst="rect">
            <a:avLst/>
          </a:prstGeom>
          <a:noFill/>
        </p:spPr>
        <p:txBody>
          <a:bodyPr wrap="none" rtlCol="0">
            <a:spAutoFit/>
          </a:bodyPr>
          <a:lstStyle/>
          <a:p>
            <a:r>
              <a:rPr lang="en-US" altLang="zh-CN" dirty="0">
                <a:latin typeface="Helvetica" pitchFamily="2" charset="0"/>
              </a:rPr>
              <a:t>SC</a:t>
            </a:r>
            <a:endParaRPr lang="zh-CN" altLang="en-US" dirty="0">
              <a:latin typeface="Helvetica" pitchFamily="2" charset="0"/>
            </a:endParaRPr>
          </a:p>
        </p:txBody>
      </p:sp>
      <p:grpSp>
        <p:nvGrpSpPr>
          <p:cNvPr id="35" name="Group 34">
            <a:extLst>
              <a:ext uri="{FF2B5EF4-FFF2-40B4-BE49-F238E27FC236}">
                <a16:creationId xmlns:a16="http://schemas.microsoft.com/office/drawing/2014/main" id="{4C709E58-4FA6-4270-9E73-22F163DD6222}"/>
              </a:ext>
            </a:extLst>
          </p:cNvPr>
          <p:cNvGrpSpPr/>
          <p:nvPr/>
        </p:nvGrpSpPr>
        <p:grpSpPr>
          <a:xfrm>
            <a:off x="7237133" y="3429000"/>
            <a:ext cx="3301142" cy="505992"/>
            <a:chOff x="1109663" y="3581400"/>
            <a:chExt cx="5372100" cy="1045819"/>
          </a:xfrm>
        </p:grpSpPr>
        <p:cxnSp>
          <p:nvCxnSpPr>
            <p:cNvPr id="36" name="Straight Arrow Connector 35">
              <a:extLst>
                <a:ext uri="{FF2B5EF4-FFF2-40B4-BE49-F238E27FC236}">
                  <a16:creationId xmlns:a16="http://schemas.microsoft.com/office/drawing/2014/main" id="{940C49A4-A678-4566-AD33-089678F09E4B}"/>
                </a:ext>
              </a:extLst>
            </p:cNvPr>
            <p:cNvCxnSpPr/>
            <p:nvPr/>
          </p:nvCxnSpPr>
          <p:spPr>
            <a:xfrm>
              <a:off x="1109663" y="4627219"/>
              <a:ext cx="5372100"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0B67E18B-DAF8-48A5-AFE0-A80E3A3AC36D}"/>
                </a:ext>
              </a:extLst>
            </p:cNvPr>
            <p:cNvCxnSpPr>
              <a:cxnSpLocks/>
            </p:cNvCxnSpPr>
            <p:nvPr/>
          </p:nvCxnSpPr>
          <p:spPr>
            <a:xfrm>
              <a:off x="4597400" y="3581400"/>
              <a:ext cx="0" cy="104581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A617ECBA-70E1-4F62-BCDB-988CFFE8F34C}"/>
              </a:ext>
            </a:extLst>
          </p:cNvPr>
          <p:cNvSpPr txBox="1"/>
          <p:nvPr/>
        </p:nvSpPr>
        <p:spPr>
          <a:xfrm>
            <a:off x="6323979" y="3681996"/>
            <a:ext cx="505267" cy="369332"/>
          </a:xfrm>
          <a:prstGeom prst="rect">
            <a:avLst/>
          </a:prstGeom>
          <a:noFill/>
        </p:spPr>
        <p:txBody>
          <a:bodyPr wrap="none" rtlCol="0">
            <a:spAutoFit/>
          </a:bodyPr>
          <a:lstStyle/>
          <a:p>
            <a:r>
              <a:rPr lang="en-US" altLang="zh-CN" dirty="0">
                <a:latin typeface="Helvetica" pitchFamily="2" charset="0"/>
              </a:rPr>
              <a:t>SC</a:t>
            </a:r>
            <a:endParaRPr lang="zh-CN" altLang="en-US" dirty="0">
              <a:latin typeface="Helvetica" pitchFamily="2" charset="0"/>
            </a:endParaRPr>
          </a:p>
        </p:txBody>
      </p:sp>
      <p:cxnSp>
        <p:nvCxnSpPr>
          <p:cNvPr id="40" name="Straight Connector 39">
            <a:extLst>
              <a:ext uri="{FF2B5EF4-FFF2-40B4-BE49-F238E27FC236}">
                <a16:creationId xmlns:a16="http://schemas.microsoft.com/office/drawing/2014/main" id="{1A064730-827C-4877-B54D-06094A30E6A5}"/>
              </a:ext>
            </a:extLst>
          </p:cNvPr>
          <p:cNvCxnSpPr>
            <a:cxnSpLocks/>
          </p:cNvCxnSpPr>
          <p:nvPr/>
        </p:nvCxnSpPr>
        <p:spPr>
          <a:xfrm>
            <a:off x="9333514" y="3681996"/>
            <a:ext cx="0" cy="252996"/>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sp>
        <p:nvSpPr>
          <p:cNvPr id="42" name="Title 1">
            <a:extLst>
              <a:ext uri="{FF2B5EF4-FFF2-40B4-BE49-F238E27FC236}">
                <a16:creationId xmlns:a16="http://schemas.microsoft.com/office/drawing/2014/main" id="{9E9C3E09-731E-4896-88D3-14591618F851}"/>
              </a:ext>
            </a:extLst>
          </p:cNvPr>
          <p:cNvSpPr txBox="1">
            <a:spLocks/>
          </p:cNvSpPr>
          <p:nvPr/>
        </p:nvSpPr>
        <p:spPr>
          <a:xfrm>
            <a:off x="838200" y="365125"/>
            <a:ext cx="10178666"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Unidirectionality Supported by </a:t>
            </a:r>
          </a:p>
          <a:p>
            <a:r>
              <a:rPr lang="en-US" altLang="zh-CN" dirty="0">
                <a:latin typeface="Helvetica" pitchFamily="2" charset="0"/>
              </a:rPr>
              <a:t>Multiple TSSs</a:t>
            </a:r>
            <a:endParaRPr lang="zh-CN" altLang="en-US" dirty="0">
              <a:latin typeface="Helvetica" pitchFamily="2" charset="0"/>
            </a:endParaRPr>
          </a:p>
        </p:txBody>
      </p:sp>
      <p:sp>
        <p:nvSpPr>
          <p:cNvPr id="43" name="TextBox 42">
            <a:extLst>
              <a:ext uri="{FF2B5EF4-FFF2-40B4-BE49-F238E27FC236}">
                <a16:creationId xmlns:a16="http://schemas.microsoft.com/office/drawing/2014/main" id="{F1BE83F6-51F9-425F-8FE7-802DDDA32019}"/>
              </a:ext>
            </a:extLst>
          </p:cNvPr>
          <p:cNvSpPr txBox="1"/>
          <p:nvPr/>
        </p:nvSpPr>
        <p:spPr>
          <a:xfrm>
            <a:off x="3051798" y="5064566"/>
            <a:ext cx="1095172" cy="923330"/>
          </a:xfrm>
          <a:prstGeom prst="rect">
            <a:avLst/>
          </a:prstGeom>
          <a:noFill/>
        </p:spPr>
        <p:txBody>
          <a:bodyPr wrap="none" rtlCol="0">
            <a:spAutoFit/>
          </a:bodyPr>
          <a:lstStyle/>
          <a:p>
            <a:r>
              <a:rPr lang="en-US" altLang="zh-CN" dirty="0">
                <a:latin typeface="Helvetica" pitchFamily="2" charset="0"/>
              </a:rPr>
              <a:t>T0:   275‬</a:t>
            </a:r>
          </a:p>
          <a:p>
            <a:r>
              <a:rPr lang="en-US" altLang="zh-CN" dirty="0">
                <a:latin typeface="Helvetica" pitchFamily="2" charset="0"/>
              </a:rPr>
              <a:t>T6:   342</a:t>
            </a:r>
          </a:p>
          <a:p>
            <a:r>
              <a:rPr lang="en-US" altLang="zh-CN" dirty="0">
                <a:latin typeface="Helvetica" pitchFamily="2" charset="0"/>
              </a:rPr>
              <a:t>T24: 660</a:t>
            </a:r>
            <a:endParaRPr lang="zh-CN" altLang="en-US" dirty="0">
              <a:latin typeface="Helvetica" pitchFamily="2" charset="0"/>
            </a:endParaRPr>
          </a:p>
        </p:txBody>
      </p:sp>
      <p:sp>
        <p:nvSpPr>
          <p:cNvPr id="44" name="TextBox 43">
            <a:extLst>
              <a:ext uri="{FF2B5EF4-FFF2-40B4-BE49-F238E27FC236}">
                <a16:creationId xmlns:a16="http://schemas.microsoft.com/office/drawing/2014/main" id="{10231FF2-B280-4B95-BC83-4860C7468D11}"/>
              </a:ext>
            </a:extLst>
          </p:cNvPr>
          <p:cNvSpPr txBox="1"/>
          <p:nvPr/>
        </p:nvSpPr>
        <p:spPr>
          <a:xfrm>
            <a:off x="2613376" y="4440983"/>
            <a:ext cx="1972015" cy="461665"/>
          </a:xfrm>
          <a:prstGeom prst="rect">
            <a:avLst/>
          </a:prstGeom>
          <a:noFill/>
        </p:spPr>
        <p:txBody>
          <a:bodyPr wrap="none" rtlCol="0">
            <a:spAutoFit/>
          </a:bodyPr>
          <a:lstStyle/>
          <a:p>
            <a:r>
              <a:rPr lang="en-US" altLang="zh-CN" sz="2400" b="1" dirty="0">
                <a:latin typeface="Helvetica" pitchFamily="2" charset="0"/>
              </a:rPr>
              <a:t>Single TSSs</a:t>
            </a:r>
            <a:endParaRPr lang="zh-CN" altLang="en-US" sz="2400" b="1" dirty="0">
              <a:latin typeface="Helvetica" pitchFamily="2" charset="0"/>
            </a:endParaRPr>
          </a:p>
        </p:txBody>
      </p:sp>
      <p:sp>
        <p:nvSpPr>
          <p:cNvPr id="45" name="TextBox 44">
            <a:extLst>
              <a:ext uri="{FF2B5EF4-FFF2-40B4-BE49-F238E27FC236}">
                <a16:creationId xmlns:a16="http://schemas.microsoft.com/office/drawing/2014/main" id="{7F297CCB-2956-4A1C-9532-70BE3AC940FC}"/>
              </a:ext>
            </a:extLst>
          </p:cNvPr>
          <p:cNvSpPr txBox="1"/>
          <p:nvPr/>
        </p:nvSpPr>
        <p:spPr>
          <a:xfrm>
            <a:off x="7782273" y="4440983"/>
            <a:ext cx="2210862" cy="461665"/>
          </a:xfrm>
          <a:prstGeom prst="rect">
            <a:avLst/>
          </a:prstGeom>
          <a:noFill/>
        </p:spPr>
        <p:txBody>
          <a:bodyPr wrap="none" rtlCol="0">
            <a:spAutoFit/>
          </a:bodyPr>
          <a:lstStyle/>
          <a:p>
            <a:r>
              <a:rPr lang="en-US" altLang="zh-CN" sz="2400" b="1" dirty="0">
                <a:latin typeface="Helvetica" pitchFamily="2" charset="0"/>
              </a:rPr>
              <a:t>Multiple TSSs</a:t>
            </a:r>
            <a:endParaRPr lang="zh-CN" altLang="en-US" sz="2400" b="1" dirty="0">
              <a:latin typeface="Helvetica" pitchFamily="2" charset="0"/>
            </a:endParaRPr>
          </a:p>
        </p:txBody>
      </p:sp>
      <p:sp>
        <p:nvSpPr>
          <p:cNvPr id="46" name="TextBox 45">
            <a:extLst>
              <a:ext uri="{FF2B5EF4-FFF2-40B4-BE49-F238E27FC236}">
                <a16:creationId xmlns:a16="http://schemas.microsoft.com/office/drawing/2014/main" id="{783B0F6C-C85B-4B8F-ACF6-4C2379313C81}"/>
              </a:ext>
            </a:extLst>
          </p:cNvPr>
          <p:cNvSpPr txBox="1"/>
          <p:nvPr/>
        </p:nvSpPr>
        <p:spPr>
          <a:xfrm>
            <a:off x="7897690" y="5064566"/>
            <a:ext cx="2095445" cy="923330"/>
          </a:xfrm>
          <a:prstGeom prst="rect">
            <a:avLst/>
          </a:prstGeom>
          <a:noFill/>
        </p:spPr>
        <p:txBody>
          <a:bodyPr wrap="none" rtlCol="0">
            <a:spAutoFit/>
          </a:bodyPr>
          <a:lstStyle/>
          <a:p>
            <a:r>
              <a:rPr lang="en-US" altLang="zh-CN" dirty="0">
                <a:latin typeface="Helvetica" pitchFamily="2" charset="0"/>
              </a:rPr>
              <a:t>T0:   276‬ (50.1%)</a:t>
            </a:r>
          </a:p>
          <a:p>
            <a:r>
              <a:rPr lang="en-US" altLang="zh-CN" dirty="0">
                <a:latin typeface="Helvetica" pitchFamily="2" charset="0"/>
              </a:rPr>
              <a:t>T6:   314 (47.9%)</a:t>
            </a:r>
          </a:p>
          <a:p>
            <a:r>
              <a:rPr lang="en-US" altLang="zh-CN" dirty="0">
                <a:latin typeface="Helvetica" pitchFamily="2" charset="0"/>
              </a:rPr>
              <a:t>T24: 566 (46.2%)  </a:t>
            </a:r>
            <a:endParaRPr lang="zh-CN" altLang="en-US" dirty="0">
              <a:latin typeface="Helvetica" pitchFamily="2" charset="0"/>
            </a:endParaRPr>
          </a:p>
        </p:txBody>
      </p:sp>
    </p:spTree>
    <p:extLst>
      <p:ext uri="{BB962C8B-B14F-4D97-AF65-F5344CB8AC3E}">
        <p14:creationId xmlns:p14="http://schemas.microsoft.com/office/powerpoint/2010/main" val="3670565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08BE7-5345-4300-A20D-0B816B6D5346}"/>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latin typeface="Helvetica" pitchFamily="2" charset="0"/>
              </a:rPr>
              <a:t>eRNA</a:t>
            </a:r>
            <a:r>
              <a:rPr lang="en-US" altLang="zh-CN" dirty="0">
                <a:latin typeface="Helvetica" pitchFamily="2" charset="0"/>
              </a:rPr>
              <a:t> Rare, unidirectional Transcription Burst</a:t>
            </a:r>
            <a:endParaRPr lang="zh-CN" altLang="en-US" dirty="0">
              <a:latin typeface="Helvetica" pitchFamily="2" charset="0"/>
            </a:endParaRPr>
          </a:p>
        </p:txBody>
      </p:sp>
      <p:pic>
        <p:nvPicPr>
          <p:cNvPr id="3" name="Picture 2">
            <a:extLst>
              <a:ext uri="{FF2B5EF4-FFF2-40B4-BE49-F238E27FC236}">
                <a16:creationId xmlns:a16="http://schemas.microsoft.com/office/drawing/2014/main" id="{8B5DD1ED-FCE3-40D6-A889-99EAC05FCA65}"/>
              </a:ext>
            </a:extLst>
          </p:cNvPr>
          <p:cNvPicPr>
            <a:picLocks noChangeAspect="1"/>
          </p:cNvPicPr>
          <p:nvPr/>
        </p:nvPicPr>
        <p:blipFill>
          <a:blip r:embed="rId3"/>
          <a:stretch>
            <a:fillRect/>
          </a:stretch>
        </p:blipFill>
        <p:spPr>
          <a:xfrm>
            <a:off x="1394869" y="2245486"/>
            <a:ext cx="9229015" cy="2367028"/>
          </a:xfrm>
          <a:prstGeom prst="rect">
            <a:avLst/>
          </a:prstGeom>
        </p:spPr>
      </p:pic>
      <p:sp>
        <p:nvSpPr>
          <p:cNvPr id="5" name="Rectangle 4">
            <a:extLst>
              <a:ext uri="{FF2B5EF4-FFF2-40B4-BE49-F238E27FC236}">
                <a16:creationId xmlns:a16="http://schemas.microsoft.com/office/drawing/2014/main" id="{E7556B31-5BC3-439A-A092-8A19DC736A36}"/>
              </a:ext>
            </a:extLst>
          </p:cNvPr>
          <p:cNvSpPr/>
          <p:nvPr/>
        </p:nvSpPr>
        <p:spPr>
          <a:xfrm>
            <a:off x="1239253" y="4138863"/>
            <a:ext cx="2033336" cy="733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a:t>
            </a:r>
            <a:endParaRPr lang="zh-CN" altLang="en-US" dirty="0"/>
          </a:p>
        </p:txBody>
      </p:sp>
      <p:sp>
        <p:nvSpPr>
          <p:cNvPr id="7" name="Rectangle 6">
            <a:extLst>
              <a:ext uri="{FF2B5EF4-FFF2-40B4-BE49-F238E27FC236}">
                <a16:creationId xmlns:a16="http://schemas.microsoft.com/office/drawing/2014/main" id="{67804181-F75E-49B0-AA5C-3C3C64B15DBB}"/>
              </a:ext>
            </a:extLst>
          </p:cNvPr>
          <p:cNvSpPr/>
          <p:nvPr/>
        </p:nvSpPr>
        <p:spPr>
          <a:xfrm>
            <a:off x="1568116" y="4213438"/>
            <a:ext cx="982961" cy="584775"/>
          </a:xfrm>
          <a:prstGeom prst="rect">
            <a:avLst/>
          </a:prstGeom>
        </p:spPr>
        <p:txBody>
          <a:bodyPr wrap="none">
            <a:spAutoFit/>
          </a:bodyPr>
          <a:lstStyle/>
          <a:p>
            <a:r>
              <a:rPr lang="en-US" altLang="zh-CN" sz="3200" dirty="0">
                <a:latin typeface="Helvetica" pitchFamily="2" charset="0"/>
              </a:rPr>
              <a:t>TSS</a:t>
            </a:r>
            <a:endParaRPr lang="zh-CN" altLang="en-US" sz="3200" dirty="0">
              <a:latin typeface="Helvetica" pitchFamily="2" charset="0"/>
            </a:endParaRPr>
          </a:p>
        </p:txBody>
      </p:sp>
      <p:sp>
        <p:nvSpPr>
          <p:cNvPr id="4" name="Rectangle 3">
            <a:extLst>
              <a:ext uri="{FF2B5EF4-FFF2-40B4-BE49-F238E27FC236}">
                <a16:creationId xmlns:a16="http://schemas.microsoft.com/office/drawing/2014/main" id="{8394EE33-F014-4862-B42C-A418EFD02E43}"/>
              </a:ext>
            </a:extLst>
          </p:cNvPr>
          <p:cNvSpPr/>
          <p:nvPr/>
        </p:nvSpPr>
        <p:spPr>
          <a:xfrm>
            <a:off x="6309360" y="6118185"/>
            <a:ext cx="5775696" cy="461665"/>
          </a:xfrm>
          <a:prstGeom prst="rect">
            <a:avLst/>
          </a:prstGeom>
        </p:spPr>
        <p:txBody>
          <a:bodyPr wrap="square">
            <a:spAutoFit/>
          </a:bodyPr>
          <a:lstStyle/>
          <a:p>
            <a:r>
              <a:rPr lang="en-US" altLang="zh-CN" sz="1200" dirty="0">
                <a:latin typeface="Helvetica" pitchFamily="2" charset="0"/>
              </a:rPr>
              <a:t>1. Wang, Y., Ni, T., Wang, W. &amp; Liu, F. Gene transcription in bursting: a unified mode for realizing accuracy and stochasticity. </a:t>
            </a:r>
            <a:r>
              <a:rPr lang="en-US" altLang="zh-CN" sz="1200" i="1" dirty="0">
                <a:latin typeface="Helvetica" pitchFamily="2" charset="0"/>
              </a:rPr>
              <a:t>Biol. Rev.</a:t>
            </a:r>
            <a:r>
              <a:rPr lang="en-US" altLang="zh-CN" sz="1200" dirty="0">
                <a:latin typeface="Helvetica" pitchFamily="2" charset="0"/>
              </a:rPr>
              <a:t> </a:t>
            </a:r>
            <a:r>
              <a:rPr lang="en-US" altLang="zh-CN" sz="1200" b="1" dirty="0">
                <a:latin typeface="Helvetica" pitchFamily="2" charset="0"/>
              </a:rPr>
              <a:t>94</a:t>
            </a:r>
            <a:r>
              <a:rPr lang="en-US" altLang="zh-CN" sz="1200" dirty="0">
                <a:latin typeface="Helvetica" pitchFamily="2" charset="0"/>
              </a:rPr>
              <a:t>, 248–258 (2019).</a:t>
            </a:r>
            <a:endParaRPr lang="zh-CN" altLang="en-US" sz="1200" dirty="0">
              <a:latin typeface="Helvetica" pitchFamily="2" charset="0"/>
            </a:endParaRPr>
          </a:p>
        </p:txBody>
      </p:sp>
      <p:sp>
        <p:nvSpPr>
          <p:cNvPr id="8" name="Title 1">
            <a:extLst>
              <a:ext uri="{FF2B5EF4-FFF2-40B4-BE49-F238E27FC236}">
                <a16:creationId xmlns:a16="http://schemas.microsoft.com/office/drawing/2014/main" id="{8FD4FCA4-877A-4672-8C29-A15AFDEA4AF3}"/>
              </a:ext>
            </a:extLst>
          </p:cNvPr>
          <p:cNvSpPr txBox="1">
            <a:spLocks/>
          </p:cNvSpPr>
          <p:nvPr/>
        </p:nvSpPr>
        <p:spPr>
          <a:xfrm>
            <a:off x="838200" y="5180328"/>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dirty="0">
                <a:latin typeface="Helvetica" pitchFamily="2" charset="0"/>
              </a:rPr>
              <a:t>Then, what are the bidirectional events? </a:t>
            </a:r>
            <a:endParaRPr lang="zh-CN" altLang="en-US" dirty="0">
              <a:latin typeface="Helvetica" pitchFamily="2" charset="0"/>
            </a:endParaRPr>
          </a:p>
        </p:txBody>
      </p:sp>
    </p:spTree>
    <p:extLst>
      <p:ext uri="{BB962C8B-B14F-4D97-AF65-F5344CB8AC3E}">
        <p14:creationId xmlns:p14="http://schemas.microsoft.com/office/powerpoint/2010/main" val="114369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3A82C2-4B97-4C18-B5B0-E904AABD70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767155"/>
            <a:ext cx="10898963" cy="3963259"/>
          </a:xfrm>
          <a:prstGeom prst="rect">
            <a:avLst/>
          </a:prstGeom>
        </p:spPr>
      </p:pic>
      <p:sp>
        <p:nvSpPr>
          <p:cNvPr id="4" name="Title 1">
            <a:extLst>
              <a:ext uri="{FF2B5EF4-FFF2-40B4-BE49-F238E27FC236}">
                <a16:creationId xmlns:a16="http://schemas.microsoft.com/office/drawing/2014/main" id="{34794965-DC79-4B9E-A3DB-1C61DB93A578}"/>
              </a:ext>
            </a:extLst>
          </p:cNvPr>
          <p:cNvSpPr txBox="1">
            <a:spLocks/>
          </p:cNvSpPr>
          <p:nvPr/>
        </p:nvSpPr>
        <p:spPr>
          <a:xfrm>
            <a:off x="838200" y="365125"/>
            <a:ext cx="10515600" cy="132556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Bulk expression ~ Burst frequency</a:t>
            </a:r>
            <a:br>
              <a:rPr lang="en-US" altLang="zh-CN" dirty="0">
                <a:latin typeface="Helvetica" pitchFamily="2" charset="0"/>
              </a:rPr>
            </a:br>
            <a:r>
              <a:rPr lang="en-US" altLang="zh-CN" dirty="0">
                <a:latin typeface="Helvetica" pitchFamily="2" charset="0"/>
              </a:rPr>
              <a:t>  </a:t>
            </a:r>
            <a:endParaRPr lang="zh-CN" altLang="en-US" dirty="0">
              <a:latin typeface="Helvetica" pitchFamily="2" charset="0"/>
            </a:endParaRPr>
          </a:p>
        </p:txBody>
      </p:sp>
    </p:spTree>
    <p:extLst>
      <p:ext uri="{BB962C8B-B14F-4D97-AF65-F5344CB8AC3E}">
        <p14:creationId xmlns:p14="http://schemas.microsoft.com/office/powerpoint/2010/main" val="1871918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61D454A-A83F-4980-A4C9-661E0474F5CF}"/>
              </a:ext>
            </a:extLst>
          </p:cNvPr>
          <p:cNvSpPr>
            <a:spLocks noGrp="1"/>
          </p:cNvSpPr>
          <p:nvPr>
            <p:ph type="title"/>
          </p:nvPr>
        </p:nvSpPr>
        <p:spPr>
          <a:xfrm>
            <a:off x="838199" y="365125"/>
            <a:ext cx="11012905" cy="1325563"/>
          </a:xfrm>
        </p:spPr>
        <p:txBody>
          <a:bodyPr>
            <a:normAutofit/>
          </a:bodyPr>
          <a:lstStyle/>
          <a:p>
            <a:r>
              <a:rPr lang="en-US" altLang="zh-CN" dirty="0">
                <a:latin typeface="Helvetica" pitchFamily="2" charset="0"/>
              </a:rPr>
              <a:t>Enhancers can initialize RNA Transcription (Kim et al. 2010)</a:t>
            </a:r>
            <a:endParaRPr lang="zh-CN" altLang="en-US" dirty="0">
              <a:latin typeface="Helvetica" pitchFamily="2" charset="0"/>
            </a:endParaRPr>
          </a:p>
        </p:txBody>
      </p:sp>
      <p:sp>
        <p:nvSpPr>
          <p:cNvPr id="10" name="TextBox 9">
            <a:extLst>
              <a:ext uri="{FF2B5EF4-FFF2-40B4-BE49-F238E27FC236}">
                <a16:creationId xmlns:a16="http://schemas.microsoft.com/office/drawing/2014/main" id="{29B8E4FC-6600-4CAA-815F-10B0C6F7BBD9}"/>
              </a:ext>
            </a:extLst>
          </p:cNvPr>
          <p:cNvSpPr txBox="1"/>
          <p:nvPr/>
        </p:nvSpPr>
        <p:spPr>
          <a:xfrm>
            <a:off x="8019606" y="4194817"/>
            <a:ext cx="3890809" cy="1200329"/>
          </a:xfrm>
          <a:prstGeom prst="rect">
            <a:avLst/>
          </a:prstGeom>
          <a:noFill/>
        </p:spPr>
        <p:txBody>
          <a:bodyPr wrap="none" rtlCol="0">
            <a:spAutoFit/>
          </a:bodyPr>
          <a:lstStyle/>
          <a:p>
            <a:r>
              <a:rPr lang="en-US" altLang="zh-CN" dirty="0">
                <a:latin typeface="Helvetica" pitchFamily="2" charset="0"/>
              </a:rPr>
              <a:t>Short (0.5-2kb)</a:t>
            </a:r>
          </a:p>
          <a:p>
            <a:r>
              <a:rPr lang="en-US" altLang="zh-CN" dirty="0" err="1">
                <a:latin typeface="Helvetica" pitchFamily="2" charset="0"/>
              </a:rPr>
              <a:t>Unspliced</a:t>
            </a:r>
            <a:endParaRPr lang="en-US" altLang="zh-CN" dirty="0">
              <a:latin typeface="Helvetica" pitchFamily="2" charset="0"/>
            </a:endParaRPr>
          </a:p>
          <a:p>
            <a:r>
              <a:rPr lang="en-US" altLang="zh-CN" dirty="0">
                <a:latin typeface="Helvetica" pitchFamily="2" charset="0"/>
              </a:rPr>
              <a:t>Exosome-sensitive (7.5 min half life)</a:t>
            </a:r>
          </a:p>
          <a:p>
            <a:r>
              <a:rPr lang="en-US" altLang="zh-CN" dirty="0">
                <a:latin typeface="Helvetica" pitchFamily="2" charset="0"/>
              </a:rPr>
              <a:t>Non-polyadenylated</a:t>
            </a:r>
          </a:p>
        </p:txBody>
      </p:sp>
      <p:sp>
        <p:nvSpPr>
          <p:cNvPr id="11" name="Callout: Bent Line with Accent Bar 10">
            <a:extLst>
              <a:ext uri="{FF2B5EF4-FFF2-40B4-BE49-F238E27FC236}">
                <a16:creationId xmlns:a16="http://schemas.microsoft.com/office/drawing/2014/main" id="{69E02277-ECC9-40DE-94E1-8310AE8FE0B8}"/>
              </a:ext>
            </a:extLst>
          </p:cNvPr>
          <p:cNvSpPr/>
          <p:nvPr/>
        </p:nvSpPr>
        <p:spPr>
          <a:xfrm>
            <a:off x="7988122" y="4350736"/>
            <a:ext cx="1792705" cy="888493"/>
          </a:xfrm>
          <a:prstGeom prst="accentCallout2">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a:extLst>
              <a:ext uri="{FF2B5EF4-FFF2-40B4-BE49-F238E27FC236}">
                <a16:creationId xmlns:a16="http://schemas.microsoft.com/office/drawing/2014/main" id="{0F84202C-59C8-41EB-B854-E1AE2CE81099}"/>
              </a:ext>
            </a:extLst>
          </p:cNvPr>
          <p:cNvSpPr txBox="1"/>
          <p:nvPr/>
        </p:nvSpPr>
        <p:spPr>
          <a:xfrm>
            <a:off x="6204284" y="6344631"/>
            <a:ext cx="5832297" cy="461665"/>
          </a:xfrm>
          <a:prstGeom prst="rect">
            <a:avLst/>
          </a:prstGeom>
          <a:noFill/>
        </p:spPr>
        <p:txBody>
          <a:bodyPr wrap="square" rtlCol="0">
            <a:spAutoFit/>
          </a:bodyPr>
          <a:lstStyle/>
          <a:p>
            <a:r>
              <a:rPr lang="en-US" altLang="zh-CN" sz="1200" dirty="0">
                <a:latin typeface="Helvetica" pitchFamily="2" charset="0"/>
                <a:cs typeface="Arial" panose="020B0604020202020204" pitchFamily="34" charset="0"/>
              </a:rPr>
              <a:t>1. Andersson, R. &amp; </a:t>
            </a:r>
            <a:r>
              <a:rPr lang="en-US" altLang="zh-CN" sz="1200" dirty="0" err="1">
                <a:latin typeface="Helvetica" pitchFamily="2" charset="0"/>
                <a:cs typeface="Arial" panose="020B0604020202020204" pitchFamily="34" charset="0"/>
              </a:rPr>
              <a:t>Sandelin</a:t>
            </a:r>
            <a:r>
              <a:rPr lang="en-US" altLang="zh-CN" sz="1200" dirty="0">
                <a:latin typeface="Helvetica" pitchFamily="2" charset="0"/>
                <a:cs typeface="Arial" panose="020B0604020202020204" pitchFamily="34" charset="0"/>
              </a:rPr>
              <a:t>, A. Determinants of enhancer and promoter activities of regulatory elements. </a:t>
            </a:r>
            <a:r>
              <a:rPr lang="en-US" altLang="zh-CN" sz="1200" i="1" dirty="0">
                <a:latin typeface="Helvetica" pitchFamily="2" charset="0"/>
                <a:cs typeface="Arial" panose="020B0604020202020204" pitchFamily="34" charset="0"/>
              </a:rPr>
              <a:t>Nat. Rev. Genet.</a:t>
            </a:r>
            <a:r>
              <a:rPr lang="en-US" altLang="zh-CN" sz="1200" dirty="0">
                <a:latin typeface="Helvetica" pitchFamily="2" charset="0"/>
                <a:cs typeface="Arial" panose="020B0604020202020204" pitchFamily="34" charset="0"/>
              </a:rPr>
              <a:t> (2019). doi:10.1038/s41576-019-0173-8</a:t>
            </a:r>
            <a:endParaRPr lang="zh-CN" altLang="en-US" sz="1200" dirty="0">
              <a:latin typeface="Helvetica" pitchFamily="2" charset="0"/>
              <a:cs typeface="Arial" panose="020B0604020202020204" pitchFamily="34" charset="0"/>
            </a:endParaRPr>
          </a:p>
        </p:txBody>
      </p:sp>
      <p:grpSp>
        <p:nvGrpSpPr>
          <p:cNvPr id="16" name="Group 15">
            <a:extLst>
              <a:ext uri="{FF2B5EF4-FFF2-40B4-BE49-F238E27FC236}">
                <a16:creationId xmlns:a16="http://schemas.microsoft.com/office/drawing/2014/main" id="{941AB166-F639-4D35-A813-CDCB0FE414A4}"/>
              </a:ext>
            </a:extLst>
          </p:cNvPr>
          <p:cNvGrpSpPr/>
          <p:nvPr/>
        </p:nvGrpSpPr>
        <p:grpSpPr>
          <a:xfrm>
            <a:off x="2671011" y="1907835"/>
            <a:ext cx="6448927" cy="1742612"/>
            <a:chOff x="2671011" y="1907835"/>
            <a:chExt cx="6448927" cy="1742612"/>
          </a:xfrm>
        </p:grpSpPr>
        <p:pic>
          <p:nvPicPr>
            <p:cNvPr id="14" name="Picture 13">
              <a:extLst>
                <a:ext uri="{FF2B5EF4-FFF2-40B4-BE49-F238E27FC236}">
                  <a16:creationId xmlns:a16="http://schemas.microsoft.com/office/drawing/2014/main" id="{E863EC7B-B9CE-4100-B7C5-60DF52BBB507}"/>
                </a:ext>
              </a:extLst>
            </p:cNvPr>
            <p:cNvPicPr>
              <a:picLocks noChangeAspect="1"/>
            </p:cNvPicPr>
            <p:nvPr/>
          </p:nvPicPr>
          <p:blipFill>
            <a:blip r:embed="rId3"/>
            <a:stretch>
              <a:fillRect/>
            </a:stretch>
          </p:blipFill>
          <p:spPr>
            <a:xfrm>
              <a:off x="3437866" y="1907835"/>
              <a:ext cx="5682072" cy="1742612"/>
            </a:xfrm>
            <a:prstGeom prst="rect">
              <a:avLst/>
            </a:prstGeom>
          </p:spPr>
        </p:pic>
        <p:sp>
          <p:nvSpPr>
            <p:cNvPr id="15" name="Rectangle 14">
              <a:extLst>
                <a:ext uri="{FF2B5EF4-FFF2-40B4-BE49-F238E27FC236}">
                  <a16:creationId xmlns:a16="http://schemas.microsoft.com/office/drawing/2014/main" id="{89E1EC0A-F0BE-45BE-AC5E-5EE58DF1904B}"/>
                </a:ext>
              </a:extLst>
            </p:cNvPr>
            <p:cNvSpPr/>
            <p:nvPr/>
          </p:nvSpPr>
          <p:spPr>
            <a:xfrm>
              <a:off x="2671011" y="2579875"/>
              <a:ext cx="1491915" cy="337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Group 17">
            <a:extLst>
              <a:ext uri="{FF2B5EF4-FFF2-40B4-BE49-F238E27FC236}">
                <a16:creationId xmlns:a16="http://schemas.microsoft.com/office/drawing/2014/main" id="{003269C3-E81C-4EF2-9EF5-903408E031B5}"/>
              </a:ext>
            </a:extLst>
          </p:cNvPr>
          <p:cNvGrpSpPr/>
          <p:nvPr/>
        </p:nvGrpSpPr>
        <p:grpSpPr>
          <a:xfrm>
            <a:off x="2928445" y="3681775"/>
            <a:ext cx="6551678" cy="2082877"/>
            <a:chOff x="2928445" y="3681775"/>
            <a:chExt cx="6551678" cy="2082877"/>
          </a:xfrm>
        </p:grpSpPr>
        <p:pic>
          <p:nvPicPr>
            <p:cNvPr id="13" name="Picture 12">
              <a:extLst>
                <a:ext uri="{FF2B5EF4-FFF2-40B4-BE49-F238E27FC236}">
                  <a16:creationId xmlns:a16="http://schemas.microsoft.com/office/drawing/2014/main" id="{F8ACBF06-B651-4A89-B767-FD6478D295CD}"/>
                </a:ext>
              </a:extLst>
            </p:cNvPr>
            <p:cNvPicPr>
              <a:picLocks noChangeAspect="1"/>
            </p:cNvPicPr>
            <p:nvPr/>
          </p:nvPicPr>
          <p:blipFill>
            <a:blip r:embed="rId4"/>
            <a:stretch>
              <a:fillRect/>
            </a:stretch>
          </p:blipFill>
          <p:spPr>
            <a:xfrm>
              <a:off x="3437865" y="3681775"/>
              <a:ext cx="5813572" cy="1437765"/>
            </a:xfrm>
            <a:prstGeom prst="rect">
              <a:avLst/>
            </a:prstGeom>
          </p:spPr>
        </p:pic>
        <p:pic>
          <p:nvPicPr>
            <p:cNvPr id="17" name="Picture 16">
              <a:extLst>
                <a:ext uri="{FF2B5EF4-FFF2-40B4-BE49-F238E27FC236}">
                  <a16:creationId xmlns:a16="http://schemas.microsoft.com/office/drawing/2014/main" id="{83C88E53-13E4-44E6-994E-21A48502FC2D}"/>
                </a:ext>
              </a:extLst>
            </p:cNvPr>
            <p:cNvPicPr>
              <a:picLocks noChangeAspect="1"/>
            </p:cNvPicPr>
            <p:nvPr/>
          </p:nvPicPr>
          <p:blipFill>
            <a:blip r:embed="rId5"/>
            <a:stretch>
              <a:fillRect/>
            </a:stretch>
          </p:blipFill>
          <p:spPr>
            <a:xfrm>
              <a:off x="2928445" y="5084971"/>
              <a:ext cx="6551678" cy="679681"/>
            </a:xfrm>
            <a:prstGeom prst="rect">
              <a:avLst/>
            </a:prstGeom>
          </p:spPr>
        </p:pic>
      </p:grpSp>
    </p:spTree>
    <p:extLst>
      <p:ext uri="{BB962C8B-B14F-4D97-AF65-F5344CB8AC3E}">
        <p14:creationId xmlns:p14="http://schemas.microsoft.com/office/powerpoint/2010/main" val="63747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0 0 L -0.25 0 E" pathEditMode="relative" ptsTypes="">
                                      <p:cBhvr>
                                        <p:cTn id="10" dur="700" fill="hold"/>
                                        <p:tgtEl>
                                          <p:spTgt spid="18"/>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06BB0C4-7B5D-4AEF-ACDE-D8AA1CF818E4}"/>
              </a:ext>
            </a:extLst>
          </p:cNvPr>
          <p:cNvSpPr/>
          <p:nvPr/>
        </p:nvSpPr>
        <p:spPr>
          <a:xfrm>
            <a:off x="7746715" y="6169709"/>
            <a:ext cx="4243225" cy="461665"/>
          </a:xfrm>
          <a:prstGeom prst="rect">
            <a:avLst/>
          </a:prstGeom>
        </p:spPr>
        <p:txBody>
          <a:bodyPr wrap="square">
            <a:spAutoFit/>
          </a:bodyPr>
          <a:lstStyle/>
          <a:p>
            <a:pPr algn="r"/>
            <a:r>
              <a:rPr lang="en-US" altLang="zh-CN" sz="1200" dirty="0">
                <a:latin typeface="Helvetica" pitchFamily="2" charset="0"/>
              </a:rPr>
              <a:t>5. Larsson, A. J. M. </a:t>
            </a:r>
            <a:r>
              <a:rPr lang="en-US" altLang="zh-CN" sz="1200" i="1" dirty="0">
                <a:latin typeface="Helvetica" pitchFamily="2" charset="0"/>
              </a:rPr>
              <a:t>et al.</a:t>
            </a:r>
            <a:r>
              <a:rPr lang="en-US" altLang="zh-CN" sz="1200" dirty="0">
                <a:latin typeface="Helvetica" pitchFamily="2" charset="0"/>
              </a:rPr>
              <a:t> Genomic encoding of transcriptional burst kinetics. </a:t>
            </a:r>
            <a:r>
              <a:rPr lang="en-US" altLang="zh-CN" sz="1200" i="1" dirty="0">
                <a:latin typeface="Helvetica" pitchFamily="2" charset="0"/>
              </a:rPr>
              <a:t>Nature</a:t>
            </a:r>
            <a:r>
              <a:rPr lang="en-US" altLang="zh-CN" sz="1200" dirty="0">
                <a:latin typeface="Helvetica" pitchFamily="2" charset="0"/>
              </a:rPr>
              <a:t> </a:t>
            </a:r>
            <a:r>
              <a:rPr lang="en-US" altLang="zh-CN" sz="1200" b="1" dirty="0">
                <a:latin typeface="Helvetica" pitchFamily="2" charset="0"/>
              </a:rPr>
              <a:t>565</a:t>
            </a:r>
            <a:r>
              <a:rPr lang="en-US" altLang="zh-CN" sz="1200" dirty="0">
                <a:latin typeface="Helvetica" pitchFamily="2" charset="0"/>
              </a:rPr>
              <a:t>, 251–254 (2019).</a:t>
            </a:r>
            <a:endParaRPr lang="zh-CN" altLang="en-US" sz="1200" dirty="0">
              <a:latin typeface="Helvetica" pitchFamily="2" charset="0"/>
            </a:endParaRPr>
          </a:p>
        </p:txBody>
      </p:sp>
      <p:sp>
        <p:nvSpPr>
          <p:cNvPr id="10" name="Title 1">
            <a:extLst>
              <a:ext uri="{FF2B5EF4-FFF2-40B4-BE49-F238E27FC236}">
                <a16:creationId xmlns:a16="http://schemas.microsoft.com/office/drawing/2014/main" id="{C624199E-D0AE-40C8-B06A-108A9D6E2B99}"/>
              </a:ext>
            </a:extLst>
          </p:cNvPr>
          <p:cNvSpPr txBox="1">
            <a:spLocks/>
          </p:cNvSpPr>
          <p:nvPr/>
        </p:nvSpPr>
        <p:spPr>
          <a:xfrm>
            <a:off x="838200" y="365125"/>
            <a:ext cx="10515600" cy="132556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Bulk expression ~ Burst frequency [5]</a:t>
            </a:r>
            <a:br>
              <a:rPr lang="en-US" altLang="zh-CN" dirty="0">
                <a:latin typeface="Helvetica" pitchFamily="2" charset="0"/>
              </a:rPr>
            </a:br>
            <a:r>
              <a:rPr lang="en-US" altLang="zh-CN" dirty="0">
                <a:latin typeface="Helvetica" pitchFamily="2" charset="0"/>
              </a:rPr>
              <a:t>  </a:t>
            </a:r>
            <a:endParaRPr lang="zh-CN" altLang="en-US" dirty="0">
              <a:latin typeface="Helvetica" pitchFamily="2" charset="0"/>
            </a:endParaRPr>
          </a:p>
        </p:txBody>
      </p:sp>
      <p:pic>
        <p:nvPicPr>
          <p:cNvPr id="6" name="Picture 5">
            <a:extLst>
              <a:ext uri="{FF2B5EF4-FFF2-40B4-BE49-F238E27FC236}">
                <a16:creationId xmlns:a16="http://schemas.microsoft.com/office/drawing/2014/main" id="{B9F9346C-6169-4B6D-9FF7-35634C5BF3A4}"/>
              </a:ext>
            </a:extLst>
          </p:cNvPr>
          <p:cNvPicPr>
            <a:picLocks noChangeAspect="1"/>
          </p:cNvPicPr>
          <p:nvPr/>
        </p:nvPicPr>
        <p:blipFill>
          <a:blip r:embed="rId2"/>
          <a:stretch>
            <a:fillRect/>
          </a:stretch>
        </p:blipFill>
        <p:spPr>
          <a:xfrm>
            <a:off x="1940967" y="1286974"/>
            <a:ext cx="7778385" cy="4496286"/>
          </a:xfrm>
          <a:prstGeom prst="rect">
            <a:avLst/>
          </a:prstGeom>
        </p:spPr>
      </p:pic>
    </p:spTree>
    <p:extLst>
      <p:ext uri="{BB962C8B-B14F-4D97-AF65-F5344CB8AC3E}">
        <p14:creationId xmlns:p14="http://schemas.microsoft.com/office/powerpoint/2010/main" val="3066050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D9BB523-DDAD-4CB0-8A5E-4D75574B1891}"/>
              </a:ext>
            </a:extLst>
          </p:cNvPr>
          <p:cNvGrpSpPr/>
          <p:nvPr/>
        </p:nvGrpSpPr>
        <p:grpSpPr>
          <a:xfrm>
            <a:off x="1645848" y="1366096"/>
            <a:ext cx="3988621" cy="2198559"/>
            <a:chOff x="2673824" y="3799790"/>
            <a:chExt cx="4981384" cy="2745778"/>
          </a:xfrm>
        </p:grpSpPr>
        <p:grpSp>
          <p:nvGrpSpPr>
            <p:cNvPr id="13" name="Group 12">
              <a:extLst>
                <a:ext uri="{FF2B5EF4-FFF2-40B4-BE49-F238E27FC236}">
                  <a16:creationId xmlns:a16="http://schemas.microsoft.com/office/drawing/2014/main" id="{338D09A0-37AE-4831-8CFC-EE7CB4AE7717}"/>
                </a:ext>
              </a:extLst>
            </p:cNvPr>
            <p:cNvGrpSpPr/>
            <p:nvPr/>
          </p:nvGrpSpPr>
          <p:grpSpPr>
            <a:xfrm>
              <a:off x="2673824" y="3799790"/>
              <a:ext cx="4981384" cy="2745778"/>
              <a:chOff x="832930" y="1628775"/>
              <a:chExt cx="7730045" cy="4260861"/>
            </a:xfrm>
          </p:grpSpPr>
          <p:cxnSp>
            <p:nvCxnSpPr>
              <p:cNvPr id="21" name="Straight Arrow Connector 20">
                <a:extLst>
                  <a:ext uri="{FF2B5EF4-FFF2-40B4-BE49-F238E27FC236}">
                    <a16:creationId xmlns:a16="http://schemas.microsoft.com/office/drawing/2014/main" id="{8F8285BE-EA69-47B9-899F-FFD8A7E4FDDB}"/>
                  </a:ext>
                </a:extLst>
              </p:cNvPr>
              <p:cNvCxnSpPr/>
              <p:nvPr/>
            </p:nvCxnSpPr>
            <p:spPr>
              <a:xfrm>
                <a:off x="3190875" y="2771775"/>
                <a:ext cx="5372100"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08C7138-04C8-42E8-981C-636CD5DF0FAA}"/>
                  </a:ext>
                </a:extLst>
              </p:cNvPr>
              <p:cNvCxnSpPr>
                <a:cxnSpLocks/>
              </p:cNvCxnSpPr>
              <p:nvPr/>
            </p:nvCxnSpPr>
            <p:spPr>
              <a:xfrm>
                <a:off x="5791200" y="2619375"/>
                <a:ext cx="0" cy="15240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2E1CB9E-C007-4AE3-8561-C63472229389}"/>
                  </a:ext>
                </a:extLst>
              </p:cNvPr>
              <p:cNvCxnSpPr>
                <a:cxnSpLocks/>
              </p:cNvCxnSpPr>
              <p:nvPr/>
            </p:nvCxnSpPr>
            <p:spPr>
              <a:xfrm>
                <a:off x="5010150" y="1628775"/>
                <a:ext cx="0" cy="11430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5926BFE-4B59-4CDA-A121-B0D9DD104990}"/>
                  </a:ext>
                </a:extLst>
              </p:cNvPr>
              <p:cNvCxnSpPr>
                <a:cxnSpLocks/>
              </p:cNvCxnSpPr>
              <p:nvPr/>
            </p:nvCxnSpPr>
            <p:spPr>
              <a:xfrm>
                <a:off x="6581775" y="1628775"/>
                <a:ext cx="0" cy="11430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DA4C93F-54E0-4BFC-B70C-9B988DC56BD8}"/>
                  </a:ext>
                </a:extLst>
              </p:cNvPr>
              <p:cNvSpPr txBox="1"/>
              <p:nvPr/>
            </p:nvSpPr>
            <p:spPr>
              <a:xfrm>
                <a:off x="832930" y="2811929"/>
                <a:ext cx="2700844" cy="2326267"/>
              </a:xfrm>
              <a:prstGeom prst="rect">
                <a:avLst/>
              </a:prstGeom>
              <a:noFill/>
            </p:spPr>
            <p:txBody>
              <a:bodyPr wrap="square" rtlCol="0">
                <a:spAutoFit/>
              </a:bodyPr>
              <a:lstStyle/>
              <a:p>
                <a:pPr algn="ctr"/>
                <a:r>
                  <a:rPr lang="en-US" altLang="zh-CN" dirty="0">
                    <a:latin typeface="Helvetica" pitchFamily="2" charset="0"/>
                    <a:cs typeface="arial" panose="020B0604020202020204" pitchFamily="34" charset="0"/>
                  </a:rPr>
                  <a:t>Cell 1</a:t>
                </a:r>
              </a:p>
              <a:p>
                <a:pPr algn="ctr"/>
                <a:r>
                  <a:rPr lang="en-US" altLang="zh-CN" dirty="0">
                    <a:latin typeface="Helvetica" pitchFamily="2" charset="0"/>
                    <a:cs typeface="arial" panose="020B0604020202020204" pitchFamily="34" charset="0"/>
                  </a:rPr>
                  <a:t>Cell 2</a:t>
                </a:r>
              </a:p>
              <a:p>
                <a:pPr algn="ctr"/>
                <a:r>
                  <a:rPr lang="en-US" altLang="zh-CN" dirty="0">
                    <a:latin typeface="Helvetica" pitchFamily="2" charset="0"/>
                    <a:cs typeface="arial" panose="020B0604020202020204" pitchFamily="34" charset="0"/>
                  </a:rPr>
                  <a:t>Cell 3</a:t>
                </a:r>
              </a:p>
              <a:p>
                <a:pPr algn="ctr"/>
                <a:r>
                  <a:rPr lang="en-US" altLang="zh-CN" dirty="0">
                    <a:latin typeface="Helvetica" pitchFamily="2" charset="0"/>
                    <a:cs typeface="arial" panose="020B0604020202020204" pitchFamily="34" charset="0"/>
                  </a:rPr>
                  <a:t>…</a:t>
                </a:r>
              </a:p>
            </p:txBody>
          </p:sp>
          <p:sp>
            <p:nvSpPr>
              <p:cNvPr id="34" name="Rectangle 33">
                <a:extLst>
                  <a:ext uri="{FF2B5EF4-FFF2-40B4-BE49-F238E27FC236}">
                    <a16:creationId xmlns:a16="http://schemas.microsoft.com/office/drawing/2014/main" id="{8E1626EA-031D-4997-A184-98515250DDFD}"/>
                  </a:ext>
                </a:extLst>
              </p:cNvPr>
              <p:cNvSpPr/>
              <p:nvPr/>
            </p:nvSpPr>
            <p:spPr>
              <a:xfrm>
                <a:off x="2933701" y="3057525"/>
                <a:ext cx="53340" cy="3047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Rectangle 34">
                <a:extLst>
                  <a:ext uri="{FF2B5EF4-FFF2-40B4-BE49-F238E27FC236}">
                    <a16:creationId xmlns:a16="http://schemas.microsoft.com/office/drawing/2014/main" id="{9C465FB0-5D59-4F7E-8FA1-B1186CD70192}"/>
                  </a:ext>
                </a:extLst>
              </p:cNvPr>
              <p:cNvSpPr/>
              <p:nvPr/>
            </p:nvSpPr>
            <p:spPr>
              <a:xfrm>
                <a:off x="2933701" y="3419470"/>
                <a:ext cx="53340" cy="21908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Rectangle 35">
                <a:extLst>
                  <a:ext uri="{FF2B5EF4-FFF2-40B4-BE49-F238E27FC236}">
                    <a16:creationId xmlns:a16="http://schemas.microsoft.com/office/drawing/2014/main" id="{2258FFA0-C9B3-4581-B167-EEDA45AF2EA0}"/>
                  </a:ext>
                </a:extLst>
              </p:cNvPr>
              <p:cNvSpPr/>
              <p:nvPr/>
            </p:nvSpPr>
            <p:spPr>
              <a:xfrm>
                <a:off x="2933701" y="3709984"/>
                <a:ext cx="53340" cy="230185"/>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Rectangle 36">
                <a:extLst>
                  <a:ext uri="{FF2B5EF4-FFF2-40B4-BE49-F238E27FC236}">
                    <a16:creationId xmlns:a16="http://schemas.microsoft.com/office/drawing/2014/main" id="{1A025304-0F30-46DE-BD3A-F327D46071A0}"/>
                  </a:ext>
                </a:extLst>
              </p:cNvPr>
              <p:cNvSpPr/>
              <p:nvPr/>
            </p:nvSpPr>
            <p:spPr>
              <a:xfrm>
                <a:off x="2933700" y="4011603"/>
                <a:ext cx="53341" cy="417519"/>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Rectangle 37">
                <a:extLst>
                  <a:ext uri="{FF2B5EF4-FFF2-40B4-BE49-F238E27FC236}">
                    <a16:creationId xmlns:a16="http://schemas.microsoft.com/office/drawing/2014/main" id="{C357B5FF-9E93-4C9E-A0C5-8C2C8E2B2C63}"/>
                  </a:ext>
                </a:extLst>
              </p:cNvPr>
              <p:cNvSpPr/>
              <p:nvPr/>
            </p:nvSpPr>
            <p:spPr>
              <a:xfrm>
                <a:off x="2933700" y="4486273"/>
                <a:ext cx="53341" cy="230185"/>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Rectangle 38">
                <a:extLst>
                  <a:ext uri="{FF2B5EF4-FFF2-40B4-BE49-F238E27FC236}">
                    <a16:creationId xmlns:a16="http://schemas.microsoft.com/office/drawing/2014/main" id="{53AA231E-220F-4E2D-A4AE-9FA4DAA0EB18}"/>
                  </a:ext>
                </a:extLst>
              </p:cNvPr>
              <p:cNvSpPr/>
              <p:nvPr/>
            </p:nvSpPr>
            <p:spPr>
              <a:xfrm>
                <a:off x="2933700" y="4773609"/>
                <a:ext cx="53341" cy="23018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Rectangle 39">
                <a:extLst>
                  <a:ext uri="{FF2B5EF4-FFF2-40B4-BE49-F238E27FC236}">
                    <a16:creationId xmlns:a16="http://schemas.microsoft.com/office/drawing/2014/main" id="{26666920-2397-499C-AC18-A34D638E8935}"/>
                  </a:ext>
                </a:extLst>
              </p:cNvPr>
              <p:cNvSpPr/>
              <p:nvPr/>
            </p:nvSpPr>
            <p:spPr>
              <a:xfrm>
                <a:off x="2933700" y="5060945"/>
                <a:ext cx="53341" cy="120655"/>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Rectangle 40">
                <a:extLst>
                  <a:ext uri="{FF2B5EF4-FFF2-40B4-BE49-F238E27FC236}">
                    <a16:creationId xmlns:a16="http://schemas.microsoft.com/office/drawing/2014/main" id="{E9A58906-F9E7-4889-BD10-9EDEF02B4F2C}"/>
                  </a:ext>
                </a:extLst>
              </p:cNvPr>
              <p:cNvSpPr/>
              <p:nvPr/>
            </p:nvSpPr>
            <p:spPr>
              <a:xfrm>
                <a:off x="2933700" y="5238752"/>
                <a:ext cx="53342" cy="304792"/>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Rectangle 41">
                <a:extLst>
                  <a:ext uri="{FF2B5EF4-FFF2-40B4-BE49-F238E27FC236}">
                    <a16:creationId xmlns:a16="http://schemas.microsoft.com/office/drawing/2014/main" id="{4CD3AE4B-7965-48AF-B64E-3F024A0A4E1B}"/>
                  </a:ext>
                </a:extLst>
              </p:cNvPr>
              <p:cNvSpPr/>
              <p:nvPr/>
            </p:nvSpPr>
            <p:spPr>
              <a:xfrm flipH="1">
                <a:off x="2941322" y="5621649"/>
                <a:ext cx="45719" cy="45719"/>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Rectangle 42">
                <a:extLst>
                  <a:ext uri="{FF2B5EF4-FFF2-40B4-BE49-F238E27FC236}">
                    <a16:creationId xmlns:a16="http://schemas.microsoft.com/office/drawing/2014/main" id="{D69BDFD6-1956-49B2-89F6-1E3BCDA7CB58}"/>
                  </a:ext>
                </a:extLst>
              </p:cNvPr>
              <p:cNvSpPr/>
              <p:nvPr/>
            </p:nvSpPr>
            <p:spPr>
              <a:xfrm flipH="1">
                <a:off x="2941322" y="5732783"/>
                <a:ext cx="45719" cy="45719"/>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3">
                <a:extLst>
                  <a:ext uri="{FF2B5EF4-FFF2-40B4-BE49-F238E27FC236}">
                    <a16:creationId xmlns:a16="http://schemas.microsoft.com/office/drawing/2014/main" id="{004B0A79-44E5-48AA-8007-11978D8DB91D}"/>
                  </a:ext>
                </a:extLst>
              </p:cNvPr>
              <p:cNvSpPr/>
              <p:nvPr/>
            </p:nvSpPr>
            <p:spPr>
              <a:xfrm flipH="1">
                <a:off x="2941322" y="5843917"/>
                <a:ext cx="45719" cy="45719"/>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Freeform: Shape 44">
                <a:extLst>
                  <a:ext uri="{FF2B5EF4-FFF2-40B4-BE49-F238E27FC236}">
                    <a16:creationId xmlns:a16="http://schemas.microsoft.com/office/drawing/2014/main" id="{4F438823-A4F4-4E3A-A6A7-626C4BA2A4BE}"/>
                  </a:ext>
                </a:extLst>
              </p:cNvPr>
              <p:cNvSpPr/>
              <p:nvPr/>
            </p:nvSpPr>
            <p:spPr>
              <a:xfrm rot="21402168">
                <a:off x="4599513" y="1990367"/>
                <a:ext cx="2666995" cy="776277"/>
              </a:xfrm>
              <a:custGeom>
                <a:avLst/>
                <a:gdLst>
                  <a:gd name="connsiteX0" fmla="*/ 0 w 2743200"/>
                  <a:gd name="connsiteY0" fmla="*/ 745521 h 758286"/>
                  <a:gd name="connsiteX1" fmla="*/ 123825 w 2743200"/>
                  <a:gd name="connsiteY1" fmla="*/ 421671 h 758286"/>
                  <a:gd name="connsiteX2" fmla="*/ 247650 w 2743200"/>
                  <a:gd name="connsiteY2" fmla="*/ 2571 h 758286"/>
                  <a:gd name="connsiteX3" fmla="*/ 409575 w 2743200"/>
                  <a:gd name="connsiteY3" fmla="*/ 631221 h 758286"/>
                  <a:gd name="connsiteX4" fmla="*/ 1485900 w 2743200"/>
                  <a:gd name="connsiteY4" fmla="*/ 726471 h 758286"/>
                  <a:gd name="connsiteX5" fmla="*/ 2057400 w 2743200"/>
                  <a:gd name="connsiteY5" fmla="*/ 707421 h 758286"/>
                  <a:gd name="connsiteX6" fmla="*/ 2152650 w 2743200"/>
                  <a:gd name="connsiteY6" fmla="*/ 164496 h 758286"/>
                  <a:gd name="connsiteX7" fmla="*/ 2314575 w 2743200"/>
                  <a:gd name="connsiteY7" fmla="*/ 669321 h 758286"/>
                  <a:gd name="connsiteX8" fmla="*/ 2743200 w 2743200"/>
                  <a:gd name="connsiteY8" fmla="*/ 716946 h 758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758286">
                    <a:moveTo>
                      <a:pt x="0" y="745521"/>
                    </a:moveTo>
                    <a:cubicBezTo>
                      <a:pt x="41275" y="645508"/>
                      <a:pt x="82550" y="545496"/>
                      <a:pt x="123825" y="421671"/>
                    </a:cubicBezTo>
                    <a:cubicBezTo>
                      <a:pt x="165100" y="297846"/>
                      <a:pt x="200025" y="-32354"/>
                      <a:pt x="247650" y="2571"/>
                    </a:cubicBezTo>
                    <a:cubicBezTo>
                      <a:pt x="295275" y="37496"/>
                      <a:pt x="203200" y="510571"/>
                      <a:pt x="409575" y="631221"/>
                    </a:cubicBezTo>
                    <a:cubicBezTo>
                      <a:pt x="615950" y="751871"/>
                      <a:pt x="1211262" y="713771"/>
                      <a:pt x="1485900" y="726471"/>
                    </a:cubicBezTo>
                    <a:cubicBezTo>
                      <a:pt x="1760538" y="739171"/>
                      <a:pt x="1946275" y="801083"/>
                      <a:pt x="2057400" y="707421"/>
                    </a:cubicBezTo>
                    <a:cubicBezTo>
                      <a:pt x="2168525" y="613759"/>
                      <a:pt x="2109788" y="170846"/>
                      <a:pt x="2152650" y="164496"/>
                    </a:cubicBezTo>
                    <a:cubicBezTo>
                      <a:pt x="2195512" y="158146"/>
                      <a:pt x="2216150" y="577246"/>
                      <a:pt x="2314575" y="669321"/>
                    </a:cubicBezTo>
                    <a:cubicBezTo>
                      <a:pt x="2413000" y="761396"/>
                      <a:pt x="2578100" y="739171"/>
                      <a:pt x="2743200" y="716946"/>
                    </a:cubicBezTo>
                  </a:path>
                </a:pathLst>
              </a:cu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4" name="Straight Connector 13">
              <a:extLst>
                <a:ext uri="{FF2B5EF4-FFF2-40B4-BE49-F238E27FC236}">
                  <a16:creationId xmlns:a16="http://schemas.microsoft.com/office/drawing/2014/main" id="{51936736-E506-4AB2-9690-A0AFD7D46571}"/>
                </a:ext>
              </a:extLst>
            </p:cNvPr>
            <p:cNvCxnSpPr/>
            <p:nvPr/>
          </p:nvCxnSpPr>
          <p:spPr>
            <a:xfrm>
              <a:off x="6544096" y="4731419"/>
              <a:ext cx="72429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ADDE34A-2EF1-4479-9DF9-857515C2012C}"/>
                </a:ext>
              </a:extLst>
            </p:cNvPr>
            <p:cNvCxnSpPr/>
            <p:nvPr/>
          </p:nvCxnSpPr>
          <p:spPr>
            <a:xfrm>
              <a:off x="6568649" y="4829628"/>
              <a:ext cx="72429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8EA0AE9-744D-48AD-B82F-FE366CB565D6}"/>
                </a:ext>
              </a:extLst>
            </p:cNvPr>
            <p:cNvCxnSpPr/>
            <p:nvPr/>
          </p:nvCxnSpPr>
          <p:spPr>
            <a:xfrm>
              <a:off x="6519544" y="4927838"/>
              <a:ext cx="72429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802CA8-747B-4855-B552-07B02C17756A}"/>
                </a:ext>
              </a:extLst>
            </p:cNvPr>
            <p:cNvCxnSpPr/>
            <p:nvPr/>
          </p:nvCxnSpPr>
          <p:spPr>
            <a:xfrm>
              <a:off x="6525682" y="5026047"/>
              <a:ext cx="724294"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304B57-0F7E-468F-A55A-FA3FC0A51E43}"/>
                </a:ext>
              </a:extLst>
            </p:cNvPr>
            <p:cNvCxnSpPr/>
            <p:nvPr/>
          </p:nvCxnSpPr>
          <p:spPr>
            <a:xfrm>
              <a:off x="6617753" y="5124257"/>
              <a:ext cx="724294"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C1B4368-2C46-4D56-9E28-9A51EFE80B14}"/>
                </a:ext>
              </a:extLst>
            </p:cNvPr>
            <p:cNvCxnSpPr/>
            <p:nvPr/>
          </p:nvCxnSpPr>
          <p:spPr>
            <a:xfrm>
              <a:off x="6637006" y="5217893"/>
              <a:ext cx="724294" cy="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923BA35-F28B-4FFB-BBCD-74BCFD056951}"/>
                </a:ext>
              </a:extLst>
            </p:cNvPr>
            <p:cNvCxnSpPr/>
            <p:nvPr/>
          </p:nvCxnSpPr>
          <p:spPr>
            <a:xfrm>
              <a:off x="6562510" y="5320675"/>
              <a:ext cx="724294"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0FD52F02-81A4-4BA0-A5C8-60643C1C3EA2}"/>
              </a:ext>
            </a:extLst>
          </p:cNvPr>
          <p:cNvGrpSpPr/>
          <p:nvPr/>
        </p:nvGrpSpPr>
        <p:grpSpPr>
          <a:xfrm>
            <a:off x="7038312" y="1366096"/>
            <a:ext cx="2904647" cy="2198559"/>
            <a:chOff x="2933700" y="1628775"/>
            <a:chExt cx="5629275" cy="4260861"/>
          </a:xfrm>
        </p:grpSpPr>
        <p:cxnSp>
          <p:nvCxnSpPr>
            <p:cNvPr id="89" name="Straight Arrow Connector 88">
              <a:extLst>
                <a:ext uri="{FF2B5EF4-FFF2-40B4-BE49-F238E27FC236}">
                  <a16:creationId xmlns:a16="http://schemas.microsoft.com/office/drawing/2014/main" id="{AD5F8BDD-FBEC-4854-9AC0-2C7A5BC3E20C}"/>
                </a:ext>
              </a:extLst>
            </p:cNvPr>
            <p:cNvCxnSpPr/>
            <p:nvPr/>
          </p:nvCxnSpPr>
          <p:spPr>
            <a:xfrm>
              <a:off x="3190875" y="2771775"/>
              <a:ext cx="5372100"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51090F0C-D891-4340-BD5B-4F42888C59C7}"/>
                </a:ext>
              </a:extLst>
            </p:cNvPr>
            <p:cNvCxnSpPr/>
            <p:nvPr/>
          </p:nvCxnSpPr>
          <p:spPr>
            <a:xfrm>
              <a:off x="3733800" y="3067050"/>
              <a:ext cx="112395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74B2BDD-A347-49E4-B52B-798CAFF7EE67}"/>
                </a:ext>
              </a:extLst>
            </p:cNvPr>
            <p:cNvCxnSpPr/>
            <p:nvPr/>
          </p:nvCxnSpPr>
          <p:spPr>
            <a:xfrm>
              <a:off x="3771900" y="3219450"/>
              <a:ext cx="112395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AC9FC9B-1B89-4872-818C-E15746027D0A}"/>
                </a:ext>
              </a:extLst>
            </p:cNvPr>
            <p:cNvCxnSpPr/>
            <p:nvPr/>
          </p:nvCxnSpPr>
          <p:spPr>
            <a:xfrm>
              <a:off x="3695700" y="3371850"/>
              <a:ext cx="112395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532CD56-3FEA-439D-A199-BE94C0B297F5}"/>
                </a:ext>
              </a:extLst>
            </p:cNvPr>
            <p:cNvCxnSpPr/>
            <p:nvPr/>
          </p:nvCxnSpPr>
          <p:spPr>
            <a:xfrm>
              <a:off x="3705225" y="3524250"/>
              <a:ext cx="1123950"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D582656-7746-4EC8-A4A6-B27270C63E80}"/>
                </a:ext>
              </a:extLst>
            </p:cNvPr>
            <p:cNvCxnSpPr/>
            <p:nvPr/>
          </p:nvCxnSpPr>
          <p:spPr>
            <a:xfrm>
              <a:off x="3848100" y="3676650"/>
              <a:ext cx="1123950"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DA360D0-E29E-49EA-8A29-FAD108DEB14A}"/>
                </a:ext>
              </a:extLst>
            </p:cNvPr>
            <p:cNvCxnSpPr/>
            <p:nvPr/>
          </p:nvCxnSpPr>
          <p:spPr>
            <a:xfrm>
              <a:off x="3533775" y="3829050"/>
              <a:ext cx="1123950" cy="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2808F70D-AABD-4283-9441-CFCE4107C8F3}"/>
                </a:ext>
              </a:extLst>
            </p:cNvPr>
            <p:cNvCxnSpPr/>
            <p:nvPr/>
          </p:nvCxnSpPr>
          <p:spPr>
            <a:xfrm>
              <a:off x="3762375" y="3981450"/>
              <a:ext cx="112395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AF03ABD-81CC-4E97-8B5D-626C2ACF3140}"/>
                </a:ext>
              </a:extLst>
            </p:cNvPr>
            <p:cNvCxnSpPr>
              <a:cxnSpLocks/>
            </p:cNvCxnSpPr>
            <p:nvPr/>
          </p:nvCxnSpPr>
          <p:spPr>
            <a:xfrm>
              <a:off x="5791200" y="2619375"/>
              <a:ext cx="0" cy="15240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98" name="Straight Connector 97">
              <a:extLst>
                <a:ext uri="{FF2B5EF4-FFF2-40B4-BE49-F238E27FC236}">
                  <a16:creationId xmlns:a16="http://schemas.microsoft.com/office/drawing/2014/main" id="{738DCCEC-BDCB-4D82-A987-55CB61AFE4B6}"/>
                </a:ext>
              </a:extLst>
            </p:cNvPr>
            <p:cNvCxnSpPr>
              <a:cxnSpLocks/>
            </p:cNvCxnSpPr>
            <p:nvPr/>
          </p:nvCxnSpPr>
          <p:spPr>
            <a:xfrm>
              <a:off x="5010150" y="1628775"/>
              <a:ext cx="0" cy="11430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635FDE5-D209-4E67-B7AB-80A110388CFC}"/>
                </a:ext>
              </a:extLst>
            </p:cNvPr>
            <p:cNvCxnSpPr>
              <a:cxnSpLocks/>
            </p:cNvCxnSpPr>
            <p:nvPr/>
          </p:nvCxnSpPr>
          <p:spPr>
            <a:xfrm>
              <a:off x="6581775" y="1628775"/>
              <a:ext cx="0" cy="11430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5B457B42-4E3C-4C32-8DCA-54CFA2514F11}"/>
                </a:ext>
              </a:extLst>
            </p:cNvPr>
            <p:cNvSpPr/>
            <p:nvPr/>
          </p:nvSpPr>
          <p:spPr>
            <a:xfrm>
              <a:off x="2933701" y="3057525"/>
              <a:ext cx="53340" cy="3047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Rectangle 102">
              <a:extLst>
                <a:ext uri="{FF2B5EF4-FFF2-40B4-BE49-F238E27FC236}">
                  <a16:creationId xmlns:a16="http://schemas.microsoft.com/office/drawing/2014/main" id="{C8C40DBC-DB2D-49E9-B72A-88139DDDB7FE}"/>
                </a:ext>
              </a:extLst>
            </p:cNvPr>
            <p:cNvSpPr/>
            <p:nvPr/>
          </p:nvSpPr>
          <p:spPr>
            <a:xfrm>
              <a:off x="2933701" y="3419470"/>
              <a:ext cx="53340" cy="21908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Rectangle 103">
              <a:extLst>
                <a:ext uri="{FF2B5EF4-FFF2-40B4-BE49-F238E27FC236}">
                  <a16:creationId xmlns:a16="http://schemas.microsoft.com/office/drawing/2014/main" id="{5C8A4159-61DE-4AB0-83A9-3CE8F4DBDA9E}"/>
                </a:ext>
              </a:extLst>
            </p:cNvPr>
            <p:cNvSpPr/>
            <p:nvPr/>
          </p:nvSpPr>
          <p:spPr>
            <a:xfrm>
              <a:off x="2933701" y="3709984"/>
              <a:ext cx="53340" cy="230185"/>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Rectangle 104">
              <a:extLst>
                <a:ext uri="{FF2B5EF4-FFF2-40B4-BE49-F238E27FC236}">
                  <a16:creationId xmlns:a16="http://schemas.microsoft.com/office/drawing/2014/main" id="{2DF0F8CF-F572-4911-9028-1F81D99F9CD9}"/>
                </a:ext>
              </a:extLst>
            </p:cNvPr>
            <p:cNvSpPr/>
            <p:nvPr/>
          </p:nvSpPr>
          <p:spPr>
            <a:xfrm>
              <a:off x="2933700" y="4011603"/>
              <a:ext cx="53341" cy="417519"/>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Rectangle 105">
              <a:extLst>
                <a:ext uri="{FF2B5EF4-FFF2-40B4-BE49-F238E27FC236}">
                  <a16:creationId xmlns:a16="http://schemas.microsoft.com/office/drawing/2014/main" id="{95C160D9-0FC5-4C88-A4AF-BFF3DE2E3020}"/>
                </a:ext>
              </a:extLst>
            </p:cNvPr>
            <p:cNvSpPr/>
            <p:nvPr/>
          </p:nvSpPr>
          <p:spPr>
            <a:xfrm>
              <a:off x="2933700" y="4486273"/>
              <a:ext cx="53341" cy="230185"/>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Rectangle 106">
              <a:extLst>
                <a:ext uri="{FF2B5EF4-FFF2-40B4-BE49-F238E27FC236}">
                  <a16:creationId xmlns:a16="http://schemas.microsoft.com/office/drawing/2014/main" id="{A6919A40-0F95-4C9F-905A-171EEB2AA918}"/>
                </a:ext>
              </a:extLst>
            </p:cNvPr>
            <p:cNvSpPr/>
            <p:nvPr/>
          </p:nvSpPr>
          <p:spPr>
            <a:xfrm>
              <a:off x="2933700" y="4773609"/>
              <a:ext cx="53341" cy="23018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Rectangle 107">
              <a:extLst>
                <a:ext uri="{FF2B5EF4-FFF2-40B4-BE49-F238E27FC236}">
                  <a16:creationId xmlns:a16="http://schemas.microsoft.com/office/drawing/2014/main" id="{6820F731-A3C9-4DC6-98F0-F4EF4566CC15}"/>
                </a:ext>
              </a:extLst>
            </p:cNvPr>
            <p:cNvSpPr/>
            <p:nvPr/>
          </p:nvSpPr>
          <p:spPr>
            <a:xfrm>
              <a:off x="2933700" y="5060945"/>
              <a:ext cx="53341" cy="120655"/>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Rectangle 108">
              <a:extLst>
                <a:ext uri="{FF2B5EF4-FFF2-40B4-BE49-F238E27FC236}">
                  <a16:creationId xmlns:a16="http://schemas.microsoft.com/office/drawing/2014/main" id="{C6D20980-93BB-47BA-A929-1D52A2AB13BF}"/>
                </a:ext>
              </a:extLst>
            </p:cNvPr>
            <p:cNvSpPr/>
            <p:nvPr/>
          </p:nvSpPr>
          <p:spPr>
            <a:xfrm>
              <a:off x="2933700" y="5238752"/>
              <a:ext cx="53342" cy="304792"/>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Rectangle 109">
              <a:extLst>
                <a:ext uri="{FF2B5EF4-FFF2-40B4-BE49-F238E27FC236}">
                  <a16:creationId xmlns:a16="http://schemas.microsoft.com/office/drawing/2014/main" id="{F58A59A5-4B0B-4DE4-8E9D-A68E8F6FB974}"/>
                </a:ext>
              </a:extLst>
            </p:cNvPr>
            <p:cNvSpPr/>
            <p:nvPr/>
          </p:nvSpPr>
          <p:spPr>
            <a:xfrm flipH="1">
              <a:off x="2941322" y="5621649"/>
              <a:ext cx="45719" cy="45719"/>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Rectangle 110">
              <a:extLst>
                <a:ext uri="{FF2B5EF4-FFF2-40B4-BE49-F238E27FC236}">
                  <a16:creationId xmlns:a16="http://schemas.microsoft.com/office/drawing/2014/main" id="{ECF8305F-CE5A-43D0-801F-ECCD170751DE}"/>
                </a:ext>
              </a:extLst>
            </p:cNvPr>
            <p:cNvSpPr/>
            <p:nvPr/>
          </p:nvSpPr>
          <p:spPr>
            <a:xfrm flipH="1">
              <a:off x="2941322" y="5732783"/>
              <a:ext cx="45719" cy="45719"/>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Rectangle 111">
              <a:extLst>
                <a:ext uri="{FF2B5EF4-FFF2-40B4-BE49-F238E27FC236}">
                  <a16:creationId xmlns:a16="http://schemas.microsoft.com/office/drawing/2014/main" id="{EF5E3FB2-CB34-4EA2-9DAF-58EF809ECFCB}"/>
                </a:ext>
              </a:extLst>
            </p:cNvPr>
            <p:cNvSpPr/>
            <p:nvPr/>
          </p:nvSpPr>
          <p:spPr>
            <a:xfrm flipH="1">
              <a:off x="2941322" y="5843917"/>
              <a:ext cx="45719" cy="45719"/>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Freeform: Shape 112">
              <a:extLst>
                <a:ext uri="{FF2B5EF4-FFF2-40B4-BE49-F238E27FC236}">
                  <a16:creationId xmlns:a16="http://schemas.microsoft.com/office/drawing/2014/main" id="{7ACFFA9C-48C9-4AD1-B460-B32A4FC6CFC5}"/>
                </a:ext>
              </a:extLst>
            </p:cNvPr>
            <p:cNvSpPr/>
            <p:nvPr/>
          </p:nvSpPr>
          <p:spPr>
            <a:xfrm rot="21402168">
              <a:off x="4599513" y="1990367"/>
              <a:ext cx="2666995" cy="776277"/>
            </a:xfrm>
            <a:custGeom>
              <a:avLst/>
              <a:gdLst>
                <a:gd name="connsiteX0" fmla="*/ 0 w 2743200"/>
                <a:gd name="connsiteY0" fmla="*/ 745521 h 758286"/>
                <a:gd name="connsiteX1" fmla="*/ 123825 w 2743200"/>
                <a:gd name="connsiteY1" fmla="*/ 421671 h 758286"/>
                <a:gd name="connsiteX2" fmla="*/ 247650 w 2743200"/>
                <a:gd name="connsiteY2" fmla="*/ 2571 h 758286"/>
                <a:gd name="connsiteX3" fmla="*/ 409575 w 2743200"/>
                <a:gd name="connsiteY3" fmla="*/ 631221 h 758286"/>
                <a:gd name="connsiteX4" fmla="*/ 1485900 w 2743200"/>
                <a:gd name="connsiteY4" fmla="*/ 726471 h 758286"/>
                <a:gd name="connsiteX5" fmla="*/ 2057400 w 2743200"/>
                <a:gd name="connsiteY5" fmla="*/ 707421 h 758286"/>
                <a:gd name="connsiteX6" fmla="*/ 2152650 w 2743200"/>
                <a:gd name="connsiteY6" fmla="*/ 164496 h 758286"/>
                <a:gd name="connsiteX7" fmla="*/ 2314575 w 2743200"/>
                <a:gd name="connsiteY7" fmla="*/ 669321 h 758286"/>
                <a:gd name="connsiteX8" fmla="*/ 2743200 w 2743200"/>
                <a:gd name="connsiteY8" fmla="*/ 716946 h 758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758286">
                  <a:moveTo>
                    <a:pt x="0" y="745521"/>
                  </a:moveTo>
                  <a:cubicBezTo>
                    <a:pt x="41275" y="645508"/>
                    <a:pt x="82550" y="545496"/>
                    <a:pt x="123825" y="421671"/>
                  </a:cubicBezTo>
                  <a:cubicBezTo>
                    <a:pt x="165100" y="297846"/>
                    <a:pt x="200025" y="-32354"/>
                    <a:pt x="247650" y="2571"/>
                  </a:cubicBezTo>
                  <a:cubicBezTo>
                    <a:pt x="295275" y="37496"/>
                    <a:pt x="203200" y="510571"/>
                    <a:pt x="409575" y="631221"/>
                  </a:cubicBezTo>
                  <a:cubicBezTo>
                    <a:pt x="615950" y="751871"/>
                    <a:pt x="1211262" y="713771"/>
                    <a:pt x="1485900" y="726471"/>
                  </a:cubicBezTo>
                  <a:cubicBezTo>
                    <a:pt x="1760538" y="739171"/>
                    <a:pt x="1946275" y="801083"/>
                    <a:pt x="2057400" y="707421"/>
                  </a:cubicBezTo>
                  <a:cubicBezTo>
                    <a:pt x="2168525" y="613759"/>
                    <a:pt x="2109788" y="170846"/>
                    <a:pt x="2152650" y="164496"/>
                  </a:cubicBezTo>
                  <a:cubicBezTo>
                    <a:pt x="2195512" y="158146"/>
                    <a:pt x="2216150" y="577246"/>
                    <a:pt x="2314575" y="669321"/>
                  </a:cubicBezTo>
                  <a:cubicBezTo>
                    <a:pt x="2413000" y="761396"/>
                    <a:pt x="2578100" y="739171"/>
                    <a:pt x="2743200" y="716946"/>
                  </a:cubicBezTo>
                </a:path>
              </a:pathLst>
            </a:cu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Group 1">
            <a:extLst>
              <a:ext uri="{FF2B5EF4-FFF2-40B4-BE49-F238E27FC236}">
                <a16:creationId xmlns:a16="http://schemas.microsoft.com/office/drawing/2014/main" id="{056025D9-5804-46CC-AE8B-AD3C18841538}"/>
              </a:ext>
            </a:extLst>
          </p:cNvPr>
          <p:cNvGrpSpPr/>
          <p:nvPr/>
        </p:nvGrpSpPr>
        <p:grpSpPr>
          <a:xfrm>
            <a:off x="7072868" y="4070347"/>
            <a:ext cx="2904646" cy="2198559"/>
            <a:chOff x="2181669" y="4257078"/>
            <a:chExt cx="2904646" cy="2198559"/>
          </a:xfrm>
        </p:grpSpPr>
        <p:grpSp>
          <p:nvGrpSpPr>
            <p:cNvPr id="148" name="Group 147">
              <a:extLst>
                <a:ext uri="{FF2B5EF4-FFF2-40B4-BE49-F238E27FC236}">
                  <a16:creationId xmlns:a16="http://schemas.microsoft.com/office/drawing/2014/main" id="{95AC782F-770D-4E91-904E-FCF41E227F74}"/>
                </a:ext>
              </a:extLst>
            </p:cNvPr>
            <p:cNvGrpSpPr/>
            <p:nvPr/>
          </p:nvGrpSpPr>
          <p:grpSpPr>
            <a:xfrm>
              <a:off x="2181669" y="4257078"/>
              <a:ext cx="2904646" cy="2198559"/>
              <a:chOff x="4027599" y="3799790"/>
              <a:chExt cx="3627609" cy="2745778"/>
            </a:xfrm>
          </p:grpSpPr>
          <p:grpSp>
            <p:nvGrpSpPr>
              <p:cNvPr id="149" name="Group 148">
                <a:extLst>
                  <a:ext uri="{FF2B5EF4-FFF2-40B4-BE49-F238E27FC236}">
                    <a16:creationId xmlns:a16="http://schemas.microsoft.com/office/drawing/2014/main" id="{544AA6A0-91A0-4967-A851-623BA2B8B46F}"/>
                  </a:ext>
                </a:extLst>
              </p:cNvPr>
              <p:cNvGrpSpPr/>
              <p:nvPr/>
            </p:nvGrpSpPr>
            <p:grpSpPr>
              <a:xfrm>
                <a:off x="4027599" y="3799790"/>
                <a:ext cx="3627609" cy="2745778"/>
                <a:chOff x="2933700" y="1628775"/>
                <a:chExt cx="5629275" cy="4260861"/>
              </a:xfrm>
            </p:grpSpPr>
            <p:cxnSp>
              <p:nvCxnSpPr>
                <p:cNvPr id="157" name="Straight Arrow Connector 156">
                  <a:extLst>
                    <a:ext uri="{FF2B5EF4-FFF2-40B4-BE49-F238E27FC236}">
                      <a16:creationId xmlns:a16="http://schemas.microsoft.com/office/drawing/2014/main" id="{D6A89A8C-9F36-4B6D-9010-745708CD96AF}"/>
                    </a:ext>
                  </a:extLst>
                </p:cNvPr>
                <p:cNvCxnSpPr/>
                <p:nvPr/>
              </p:nvCxnSpPr>
              <p:spPr>
                <a:xfrm>
                  <a:off x="3190875" y="2771775"/>
                  <a:ext cx="5372100"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8" name="Straight Connector 157">
                  <a:extLst>
                    <a:ext uri="{FF2B5EF4-FFF2-40B4-BE49-F238E27FC236}">
                      <a16:creationId xmlns:a16="http://schemas.microsoft.com/office/drawing/2014/main" id="{31E4D9C6-C1B5-4E23-9AA2-47AE770E4C4E}"/>
                    </a:ext>
                  </a:extLst>
                </p:cNvPr>
                <p:cNvCxnSpPr/>
                <p:nvPr/>
              </p:nvCxnSpPr>
              <p:spPr>
                <a:xfrm>
                  <a:off x="3733800" y="3067050"/>
                  <a:ext cx="112395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4F23236-B5D3-428A-AA5D-A258107F0C84}"/>
                    </a:ext>
                  </a:extLst>
                </p:cNvPr>
                <p:cNvCxnSpPr/>
                <p:nvPr/>
              </p:nvCxnSpPr>
              <p:spPr>
                <a:xfrm>
                  <a:off x="3771900" y="3219450"/>
                  <a:ext cx="112395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F500522D-CB6F-44B7-B6CE-0DDE1A716D3C}"/>
                    </a:ext>
                  </a:extLst>
                </p:cNvPr>
                <p:cNvCxnSpPr/>
                <p:nvPr/>
              </p:nvCxnSpPr>
              <p:spPr>
                <a:xfrm>
                  <a:off x="3695700" y="3371850"/>
                  <a:ext cx="112395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45B88E10-76C6-4146-A400-5FD23ABC7185}"/>
                    </a:ext>
                  </a:extLst>
                </p:cNvPr>
                <p:cNvCxnSpPr/>
                <p:nvPr/>
              </p:nvCxnSpPr>
              <p:spPr>
                <a:xfrm>
                  <a:off x="3705225" y="3524250"/>
                  <a:ext cx="1123950"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7D81E11F-C53A-4C75-81D6-9A4F734E41A2}"/>
                    </a:ext>
                  </a:extLst>
                </p:cNvPr>
                <p:cNvCxnSpPr/>
                <p:nvPr/>
              </p:nvCxnSpPr>
              <p:spPr>
                <a:xfrm>
                  <a:off x="3848100" y="3676650"/>
                  <a:ext cx="1123950"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D762BFC3-1C73-455F-BAB0-ECEAE883F5E1}"/>
                    </a:ext>
                  </a:extLst>
                </p:cNvPr>
                <p:cNvCxnSpPr/>
                <p:nvPr/>
              </p:nvCxnSpPr>
              <p:spPr>
                <a:xfrm>
                  <a:off x="3533775" y="3829050"/>
                  <a:ext cx="1123950" cy="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9D83D220-C343-44A5-8CB2-248CE0F17BE7}"/>
                    </a:ext>
                  </a:extLst>
                </p:cNvPr>
                <p:cNvCxnSpPr/>
                <p:nvPr/>
              </p:nvCxnSpPr>
              <p:spPr>
                <a:xfrm>
                  <a:off x="3762375" y="3981450"/>
                  <a:ext cx="112395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79C87AB3-EBA2-4287-B935-023725B0CBD2}"/>
                    </a:ext>
                  </a:extLst>
                </p:cNvPr>
                <p:cNvCxnSpPr>
                  <a:cxnSpLocks/>
                </p:cNvCxnSpPr>
                <p:nvPr/>
              </p:nvCxnSpPr>
              <p:spPr>
                <a:xfrm>
                  <a:off x="5791200" y="2619375"/>
                  <a:ext cx="0" cy="15240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66" name="Straight Connector 165">
                  <a:extLst>
                    <a:ext uri="{FF2B5EF4-FFF2-40B4-BE49-F238E27FC236}">
                      <a16:creationId xmlns:a16="http://schemas.microsoft.com/office/drawing/2014/main" id="{232DE2D1-05F6-4073-A5A3-7E85ED2F3807}"/>
                    </a:ext>
                  </a:extLst>
                </p:cNvPr>
                <p:cNvCxnSpPr>
                  <a:cxnSpLocks/>
                </p:cNvCxnSpPr>
                <p:nvPr/>
              </p:nvCxnSpPr>
              <p:spPr>
                <a:xfrm>
                  <a:off x="5010150" y="1628775"/>
                  <a:ext cx="0" cy="11430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24083300-40D2-4251-B628-125574687773}"/>
                    </a:ext>
                  </a:extLst>
                </p:cNvPr>
                <p:cNvCxnSpPr>
                  <a:cxnSpLocks/>
                </p:cNvCxnSpPr>
                <p:nvPr/>
              </p:nvCxnSpPr>
              <p:spPr>
                <a:xfrm>
                  <a:off x="6581775" y="1628775"/>
                  <a:ext cx="0" cy="11430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70" name="Rectangle 169">
                  <a:extLst>
                    <a:ext uri="{FF2B5EF4-FFF2-40B4-BE49-F238E27FC236}">
                      <a16:creationId xmlns:a16="http://schemas.microsoft.com/office/drawing/2014/main" id="{29FC1453-134E-4A5D-8A08-91390B0DA695}"/>
                    </a:ext>
                  </a:extLst>
                </p:cNvPr>
                <p:cNvSpPr/>
                <p:nvPr/>
              </p:nvSpPr>
              <p:spPr>
                <a:xfrm>
                  <a:off x="2933701" y="3057525"/>
                  <a:ext cx="53340" cy="3047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Rectangle 170">
                  <a:extLst>
                    <a:ext uri="{FF2B5EF4-FFF2-40B4-BE49-F238E27FC236}">
                      <a16:creationId xmlns:a16="http://schemas.microsoft.com/office/drawing/2014/main" id="{56267066-457B-4AB9-9CA2-41976BFC85F3}"/>
                    </a:ext>
                  </a:extLst>
                </p:cNvPr>
                <p:cNvSpPr/>
                <p:nvPr/>
              </p:nvSpPr>
              <p:spPr>
                <a:xfrm>
                  <a:off x="2933701" y="3419470"/>
                  <a:ext cx="53340" cy="21908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Rectangle 171">
                  <a:extLst>
                    <a:ext uri="{FF2B5EF4-FFF2-40B4-BE49-F238E27FC236}">
                      <a16:creationId xmlns:a16="http://schemas.microsoft.com/office/drawing/2014/main" id="{C89ED0CF-F28A-48F9-A046-D4A04E70BA14}"/>
                    </a:ext>
                  </a:extLst>
                </p:cNvPr>
                <p:cNvSpPr/>
                <p:nvPr/>
              </p:nvSpPr>
              <p:spPr>
                <a:xfrm>
                  <a:off x="2933701" y="3709984"/>
                  <a:ext cx="53340" cy="230185"/>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Rectangle 172">
                  <a:extLst>
                    <a:ext uri="{FF2B5EF4-FFF2-40B4-BE49-F238E27FC236}">
                      <a16:creationId xmlns:a16="http://schemas.microsoft.com/office/drawing/2014/main" id="{D8F28AAF-3F0E-4C64-803B-D678466707CC}"/>
                    </a:ext>
                  </a:extLst>
                </p:cNvPr>
                <p:cNvSpPr/>
                <p:nvPr/>
              </p:nvSpPr>
              <p:spPr>
                <a:xfrm>
                  <a:off x="2933700" y="4011603"/>
                  <a:ext cx="53341" cy="417519"/>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Rectangle 173">
                  <a:extLst>
                    <a:ext uri="{FF2B5EF4-FFF2-40B4-BE49-F238E27FC236}">
                      <a16:creationId xmlns:a16="http://schemas.microsoft.com/office/drawing/2014/main" id="{23A5FC0B-B43D-4A68-A56A-DB47DBEBDE6C}"/>
                    </a:ext>
                  </a:extLst>
                </p:cNvPr>
                <p:cNvSpPr/>
                <p:nvPr/>
              </p:nvSpPr>
              <p:spPr>
                <a:xfrm>
                  <a:off x="2933700" y="4486273"/>
                  <a:ext cx="53341" cy="230185"/>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Rectangle 174">
                  <a:extLst>
                    <a:ext uri="{FF2B5EF4-FFF2-40B4-BE49-F238E27FC236}">
                      <a16:creationId xmlns:a16="http://schemas.microsoft.com/office/drawing/2014/main" id="{D04F71AB-1876-44C1-A99E-C667BAE6C1C2}"/>
                    </a:ext>
                  </a:extLst>
                </p:cNvPr>
                <p:cNvSpPr/>
                <p:nvPr/>
              </p:nvSpPr>
              <p:spPr>
                <a:xfrm>
                  <a:off x="2933700" y="4773609"/>
                  <a:ext cx="53341" cy="23018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Rectangle 175">
                  <a:extLst>
                    <a:ext uri="{FF2B5EF4-FFF2-40B4-BE49-F238E27FC236}">
                      <a16:creationId xmlns:a16="http://schemas.microsoft.com/office/drawing/2014/main" id="{9CF8CC6E-AA6A-41C9-BF40-CF074D12D718}"/>
                    </a:ext>
                  </a:extLst>
                </p:cNvPr>
                <p:cNvSpPr/>
                <p:nvPr/>
              </p:nvSpPr>
              <p:spPr>
                <a:xfrm>
                  <a:off x="2933700" y="5060945"/>
                  <a:ext cx="53341" cy="120655"/>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Rectangle 176">
                  <a:extLst>
                    <a:ext uri="{FF2B5EF4-FFF2-40B4-BE49-F238E27FC236}">
                      <a16:creationId xmlns:a16="http://schemas.microsoft.com/office/drawing/2014/main" id="{1C6B45E0-2FC9-4956-A440-5D5C62CAB67C}"/>
                    </a:ext>
                  </a:extLst>
                </p:cNvPr>
                <p:cNvSpPr/>
                <p:nvPr/>
              </p:nvSpPr>
              <p:spPr>
                <a:xfrm>
                  <a:off x="2933700" y="5238752"/>
                  <a:ext cx="53342" cy="304792"/>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Rectangle 177">
                  <a:extLst>
                    <a:ext uri="{FF2B5EF4-FFF2-40B4-BE49-F238E27FC236}">
                      <a16:creationId xmlns:a16="http://schemas.microsoft.com/office/drawing/2014/main" id="{543AE62F-78BD-449F-B469-844A887A5809}"/>
                    </a:ext>
                  </a:extLst>
                </p:cNvPr>
                <p:cNvSpPr/>
                <p:nvPr/>
              </p:nvSpPr>
              <p:spPr>
                <a:xfrm flipH="1">
                  <a:off x="2941322" y="5621649"/>
                  <a:ext cx="45719" cy="45719"/>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Rectangle 178">
                  <a:extLst>
                    <a:ext uri="{FF2B5EF4-FFF2-40B4-BE49-F238E27FC236}">
                      <a16:creationId xmlns:a16="http://schemas.microsoft.com/office/drawing/2014/main" id="{C542C979-9F8D-431C-B1B9-56A0F24BBECA}"/>
                    </a:ext>
                  </a:extLst>
                </p:cNvPr>
                <p:cNvSpPr/>
                <p:nvPr/>
              </p:nvSpPr>
              <p:spPr>
                <a:xfrm flipH="1">
                  <a:off x="2941322" y="5732783"/>
                  <a:ext cx="45719" cy="45719"/>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Rectangle 179">
                  <a:extLst>
                    <a:ext uri="{FF2B5EF4-FFF2-40B4-BE49-F238E27FC236}">
                      <a16:creationId xmlns:a16="http://schemas.microsoft.com/office/drawing/2014/main" id="{65195EED-9F66-4FF1-9CF7-F2ADF6F9917F}"/>
                    </a:ext>
                  </a:extLst>
                </p:cNvPr>
                <p:cNvSpPr/>
                <p:nvPr/>
              </p:nvSpPr>
              <p:spPr>
                <a:xfrm flipH="1">
                  <a:off x="2941322" y="5843917"/>
                  <a:ext cx="45719" cy="45719"/>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Freeform: Shape 180">
                  <a:extLst>
                    <a:ext uri="{FF2B5EF4-FFF2-40B4-BE49-F238E27FC236}">
                      <a16:creationId xmlns:a16="http://schemas.microsoft.com/office/drawing/2014/main" id="{AEA70E10-4267-4C60-8114-303C5F3AAC78}"/>
                    </a:ext>
                  </a:extLst>
                </p:cNvPr>
                <p:cNvSpPr/>
                <p:nvPr/>
              </p:nvSpPr>
              <p:spPr>
                <a:xfrm rot="21402168">
                  <a:off x="4599513" y="1990367"/>
                  <a:ext cx="2666995" cy="776277"/>
                </a:xfrm>
                <a:custGeom>
                  <a:avLst/>
                  <a:gdLst>
                    <a:gd name="connsiteX0" fmla="*/ 0 w 2743200"/>
                    <a:gd name="connsiteY0" fmla="*/ 745521 h 758286"/>
                    <a:gd name="connsiteX1" fmla="*/ 123825 w 2743200"/>
                    <a:gd name="connsiteY1" fmla="*/ 421671 h 758286"/>
                    <a:gd name="connsiteX2" fmla="*/ 247650 w 2743200"/>
                    <a:gd name="connsiteY2" fmla="*/ 2571 h 758286"/>
                    <a:gd name="connsiteX3" fmla="*/ 409575 w 2743200"/>
                    <a:gd name="connsiteY3" fmla="*/ 631221 h 758286"/>
                    <a:gd name="connsiteX4" fmla="*/ 1485900 w 2743200"/>
                    <a:gd name="connsiteY4" fmla="*/ 726471 h 758286"/>
                    <a:gd name="connsiteX5" fmla="*/ 2057400 w 2743200"/>
                    <a:gd name="connsiteY5" fmla="*/ 707421 h 758286"/>
                    <a:gd name="connsiteX6" fmla="*/ 2152650 w 2743200"/>
                    <a:gd name="connsiteY6" fmla="*/ 164496 h 758286"/>
                    <a:gd name="connsiteX7" fmla="*/ 2314575 w 2743200"/>
                    <a:gd name="connsiteY7" fmla="*/ 669321 h 758286"/>
                    <a:gd name="connsiteX8" fmla="*/ 2743200 w 2743200"/>
                    <a:gd name="connsiteY8" fmla="*/ 716946 h 758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758286">
                      <a:moveTo>
                        <a:pt x="0" y="745521"/>
                      </a:moveTo>
                      <a:cubicBezTo>
                        <a:pt x="41275" y="645508"/>
                        <a:pt x="82550" y="545496"/>
                        <a:pt x="123825" y="421671"/>
                      </a:cubicBezTo>
                      <a:cubicBezTo>
                        <a:pt x="165100" y="297846"/>
                        <a:pt x="200025" y="-32354"/>
                        <a:pt x="247650" y="2571"/>
                      </a:cubicBezTo>
                      <a:cubicBezTo>
                        <a:pt x="295275" y="37496"/>
                        <a:pt x="203200" y="510571"/>
                        <a:pt x="409575" y="631221"/>
                      </a:cubicBezTo>
                      <a:cubicBezTo>
                        <a:pt x="615950" y="751871"/>
                        <a:pt x="1211262" y="713771"/>
                        <a:pt x="1485900" y="726471"/>
                      </a:cubicBezTo>
                      <a:cubicBezTo>
                        <a:pt x="1760538" y="739171"/>
                        <a:pt x="1946275" y="801083"/>
                        <a:pt x="2057400" y="707421"/>
                      </a:cubicBezTo>
                      <a:cubicBezTo>
                        <a:pt x="2168525" y="613759"/>
                        <a:pt x="2109788" y="170846"/>
                        <a:pt x="2152650" y="164496"/>
                      </a:cubicBezTo>
                      <a:cubicBezTo>
                        <a:pt x="2195512" y="158146"/>
                        <a:pt x="2216150" y="577246"/>
                        <a:pt x="2314575" y="669321"/>
                      </a:cubicBezTo>
                      <a:cubicBezTo>
                        <a:pt x="2413000" y="761396"/>
                        <a:pt x="2578100" y="739171"/>
                        <a:pt x="2743200" y="716946"/>
                      </a:cubicBezTo>
                    </a:path>
                  </a:pathLst>
                </a:cu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54" name="Straight Connector 153">
                <a:extLst>
                  <a:ext uri="{FF2B5EF4-FFF2-40B4-BE49-F238E27FC236}">
                    <a16:creationId xmlns:a16="http://schemas.microsoft.com/office/drawing/2014/main" id="{DF00BE11-0B44-47A7-9EBB-80CCBEBDC754}"/>
                  </a:ext>
                </a:extLst>
              </p:cNvPr>
              <p:cNvCxnSpPr/>
              <p:nvPr/>
            </p:nvCxnSpPr>
            <p:spPr>
              <a:xfrm>
                <a:off x="6648632" y="5113338"/>
                <a:ext cx="724294"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D5AD4637-F6F7-4D4B-8BCF-C1A1E2FD83B7}"/>
                  </a:ext>
                </a:extLst>
              </p:cNvPr>
              <p:cNvCxnSpPr/>
              <p:nvPr/>
            </p:nvCxnSpPr>
            <p:spPr>
              <a:xfrm>
                <a:off x="6586793" y="5232418"/>
                <a:ext cx="724294" cy="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AB68A5DB-3929-4303-90B4-EE06AF708551}"/>
                  </a:ext>
                </a:extLst>
              </p:cNvPr>
              <p:cNvCxnSpPr/>
              <p:nvPr/>
            </p:nvCxnSpPr>
            <p:spPr>
              <a:xfrm>
                <a:off x="6687700" y="5501490"/>
                <a:ext cx="724294"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183" name="Straight Connector 182">
              <a:extLst>
                <a:ext uri="{FF2B5EF4-FFF2-40B4-BE49-F238E27FC236}">
                  <a16:creationId xmlns:a16="http://schemas.microsoft.com/office/drawing/2014/main" id="{CC3146C2-4E57-4C96-A752-C3799EC3C39E}"/>
                </a:ext>
              </a:extLst>
            </p:cNvPr>
            <p:cNvCxnSpPr/>
            <p:nvPr/>
          </p:nvCxnSpPr>
          <p:spPr>
            <a:xfrm>
              <a:off x="4262281" y="5549066"/>
              <a:ext cx="579946"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84" name="TextBox 183">
            <a:extLst>
              <a:ext uri="{FF2B5EF4-FFF2-40B4-BE49-F238E27FC236}">
                <a16:creationId xmlns:a16="http://schemas.microsoft.com/office/drawing/2014/main" id="{210D14EE-1E84-4CF1-B694-B55E3C853C07}"/>
              </a:ext>
            </a:extLst>
          </p:cNvPr>
          <p:cNvSpPr txBox="1"/>
          <p:nvPr/>
        </p:nvSpPr>
        <p:spPr>
          <a:xfrm>
            <a:off x="7908351" y="3292429"/>
            <a:ext cx="1277915" cy="584775"/>
          </a:xfrm>
          <a:prstGeom prst="rect">
            <a:avLst/>
          </a:prstGeom>
          <a:noFill/>
        </p:spPr>
        <p:txBody>
          <a:bodyPr wrap="none" rtlCol="0">
            <a:spAutoFit/>
          </a:bodyPr>
          <a:lstStyle/>
          <a:p>
            <a:pPr algn="ctr"/>
            <a:r>
              <a:rPr lang="en-US" altLang="zh-CN" sz="3200" dirty="0">
                <a:solidFill>
                  <a:srgbClr val="00B050"/>
                </a:solidFill>
                <a:latin typeface="Helvetica" pitchFamily="2" charset="0"/>
                <a:cs typeface="arial" panose="020B0604020202020204" pitchFamily="34" charset="0"/>
              </a:rPr>
              <a:t>Minus</a:t>
            </a:r>
            <a:endParaRPr lang="zh-CN" altLang="en-US" sz="3200" dirty="0">
              <a:solidFill>
                <a:srgbClr val="00B050"/>
              </a:solidFill>
              <a:latin typeface="Helvetica" pitchFamily="2" charset="0"/>
              <a:cs typeface="arial" panose="020B0604020202020204" pitchFamily="34" charset="0"/>
            </a:endParaRPr>
          </a:p>
        </p:txBody>
      </p:sp>
      <p:sp>
        <p:nvSpPr>
          <p:cNvPr id="185" name="TextBox 184">
            <a:extLst>
              <a:ext uri="{FF2B5EF4-FFF2-40B4-BE49-F238E27FC236}">
                <a16:creationId xmlns:a16="http://schemas.microsoft.com/office/drawing/2014/main" id="{ACFCA88D-FB7D-4044-AF9A-968ADA4BDD76}"/>
              </a:ext>
            </a:extLst>
          </p:cNvPr>
          <p:cNvSpPr txBox="1"/>
          <p:nvPr/>
        </p:nvSpPr>
        <p:spPr>
          <a:xfrm>
            <a:off x="7390968" y="6091926"/>
            <a:ext cx="2417650" cy="584775"/>
          </a:xfrm>
          <a:prstGeom prst="rect">
            <a:avLst/>
          </a:prstGeom>
          <a:noFill/>
        </p:spPr>
        <p:txBody>
          <a:bodyPr wrap="none" rtlCol="0">
            <a:spAutoFit/>
          </a:bodyPr>
          <a:lstStyle/>
          <a:p>
            <a:r>
              <a:rPr lang="en-US" altLang="zh-CN" sz="3200" dirty="0">
                <a:solidFill>
                  <a:srgbClr val="C26FF6"/>
                </a:solidFill>
                <a:latin typeface="Helvetica" pitchFamily="2" charset="0"/>
                <a:cs typeface="arial" panose="020B0604020202020204" pitchFamily="34" charset="0"/>
              </a:rPr>
              <a:t>Bidirectional</a:t>
            </a:r>
            <a:endParaRPr lang="zh-CN" altLang="en-US" sz="3200" dirty="0">
              <a:solidFill>
                <a:srgbClr val="C26FF6"/>
              </a:solidFill>
              <a:latin typeface="Helvetica" pitchFamily="2" charset="0"/>
              <a:cs typeface="arial" panose="020B0604020202020204" pitchFamily="34" charset="0"/>
            </a:endParaRPr>
          </a:p>
        </p:txBody>
      </p:sp>
      <p:cxnSp>
        <p:nvCxnSpPr>
          <p:cNvPr id="187" name="Straight Connector 186">
            <a:extLst>
              <a:ext uri="{FF2B5EF4-FFF2-40B4-BE49-F238E27FC236}">
                <a16:creationId xmlns:a16="http://schemas.microsoft.com/office/drawing/2014/main" id="{490ADD28-ED18-4E6C-A0AA-03607716A1FD}"/>
              </a:ext>
            </a:extLst>
          </p:cNvPr>
          <p:cNvCxnSpPr>
            <a:cxnSpLocks/>
          </p:cNvCxnSpPr>
          <p:nvPr/>
        </p:nvCxnSpPr>
        <p:spPr>
          <a:xfrm>
            <a:off x="2103606" y="3914715"/>
            <a:ext cx="7931217"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BBEB2672-4997-46F2-8217-2854111003F8}"/>
              </a:ext>
            </a:extLst>
          </p:cNvPr>
          <p:cNvCxnSpPr>
            <a:cxnSpLocks/>
          </p:cNvCxnSpPr>
          <p:nvPr/>
        </p:nvCxnSpPr>
        <p:spPr>
          <a:xfrm>
            <a:off x="6021664" y="1325518"/>
            <a:ext cx="0" cy="5263405"/>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90" name="Group 189">
            <a:extLst>
              <a:ext uri="{FF2B5EF4-FFF2-40B4-BE49-F238E27FC236}">
                <a16:creationId xmlns:a16="http://schemas.microsoft.com/office/drawing/2014/main" id="{54812F89-29E6-4A93-B25B-A0B1D4F578F4}"/>
              </a:ext>
            </a:extLst>
          </p:cNvPr>
          <p:cNvGrpSpPr/>
          <p:nvPr/>
        </p:nvGrpSpPr>
        <p:grpSpPr>
          <a:xfrm>
            <a:off x="2729822" y="4084192"/>
            <a:ext cx="2904646" cy="2198559"/>
            <a:chOff x="4027599" y="3799790"/>
            <a:chExt cx="3627609" cy="2745778"/>
          </a:xfrm>
        </p:grpSpPr>
        <p:grpSp>
          <p:nvGrpSpPr>
            <p:cNvPr id="191" name="Group 190">
              <a:extLst>
                <a:ext uri="{FF2B5EF4-FFF2-40B4-BE49-F238E27FC236}">
                  <a16:creationId xmlns:a16="http://schemas.microsoft.com/office/drawing/2014/main" id="{16A7EC8B-FF30-4439-8EF9-24FBDA3FEC2F}"/>
                </a:ext>
              </a:extLst>
            </p:cNvPr>
            <p:cNvGrpSpPr/>
            <p:nvPr/>
          </p:nvGrpSpPr>
          <p:grpSpPr>
            <a:xfrm>
              <a:off x="4027599" y="3799790"/>
              <a:ext cx="3627609" cy="2745778"/>
              <a:chOff x="2933700" y="1628775"/>
              <a:chExt cx="5629275" cy="4260861"/>
            </a:xfrm>
          </p:grpSpPr>
          <p:cxnSp>
            <p:nvCxnSpPr>
              <p:cNvPr id="198" name="Straight Arrow Connector 197">
                <a:extLst>
                  <a:ext uri="{FF2B5EF4-FFF2-40B4-BE49-F238E27FC236}">
                    <a16:creationId xmlns:a16="http://schemas.microsoft.com/office/drawing/2014/main" id="{10B00FDA-52B5-4227-AEFD-BDD7DF31E273}"/>
                  </a:ext>
                </a:extLst>
              </p:cNvPr>
              <p:cNvCxnSpPr/>
              <p:nvPr/>
            </p:nvCxnSpPr>
            <p:spPr>
              <a:xfrm>
                <a:off x="3190875" y="2771775"/>
                <a:ext cx="5372100"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99" name="Straight Connector 198">
                <a:extLst>
                  <a:ext uri="{FF2B5EF4-FFF2-40B4-BE49-F238E27FC236}">
                    <a16:creationId xmlns:a16="http://schemas.microsoft.com/office/drawing/2014/main" id="{66CA4879-6361-4419-9A04-C71A1C8B531B}"/>
                  </a:ext>
                </a:extLst>
              </p:cNvPr>
              <p:cNvCxnSpPr/>
              <p:nvPr/>
            </p:nvCxnSpPr>
            <p:spPr>
              <a:xfrm>
                <a:off x="3733800" y="3067050"/>
                <a:ext cx="112395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0C2E12C-EDEE-46C5-A628-E64DE3970EE0}"/>
                  </a:ext>
                </a:extLst>
              </p:cNvPr>
              <p:cNvCxnSpPr/>
              <p:nvPr/>
            </p:nvCxnSpPr>
            <p:spPr>
              <a:xfrm>
                <a:off x="3771900" y="3219450"/>
                <a:ext cx="112395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22B611F0-EFD7-408F-ABF7-CFBC0B74C604}"/>
                  </a:ext>
                </a:extLst>
              </p:cNvPr>
              <p:cNvCxnSpPr/>
              <p:nvPr/>
            </p:nvCxnSpPr>
            <p:spPr>
              <a:xfrm>
                <a:off x="3695700" y="3371850"/>
                <a:ext cx="112395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3F2DB4CB-E1AE-4945-BD83-EED5F7126A25}"/>
                  </a:ext>
                </a:extLst>
              </p:cNvPr>
              <p:cNvCxnSpPr/>
              <p:nvPr/>
            </p:nvCxnSpPr>
            <p:spPr>
              <a:xfrm>
                <a:off x="3705225" y="3524250"/>
                <a:ext cx="1123950"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EC43761B-AE9A-4875-99A3-87D91993B3DD}"/>
                  </a:ext>
                </a:extLst>
              </p:cNvPr>
              <p:cNvCxnSpPr/>
              <p:nvPr/>
            </p:nvCxnSpPr>
            <p:spPr>
              <a:xfrm>
                <a:off x="3848100" y="3676650"/>
                <a:ext cx="1123950"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70713865-33EA-4A95-B32E-5DC8269D018F}"/>
                  </a:ext>
                </a:extLst>
              </p:cNvPr>
              <p:cNvCxnSpPr/>
              <p:nvPr/>
            </p:nvCxnSpPr>
            <p:spPr>
              <a:xfrm>
                <a:off x="3533775" y="3829050"/>
                <a:ext cx="1123950" cy="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D36D27DF-8194-44B8-A89A-723BAD3B0086}"/>
                  </a:ext>
                </a:extLst>
              </p:cNvPr>
              <p:cNvCxnSpPr/>
              <p:nvPr/>
            </p:nvCxnSpPr>
            <p:spPr>
              <a:xfrm>
                <a:off x="3762375" y="3981450"/>
                <a:ext cx="112395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321BA0F4-A03E-434D-893D-39BD2D7CF1A4}"/>
                  </a:ext>
                </a:extLst>
              </p:cNvPr>
              <p:cNvCxnSpPr>
                <a:cxnSpLocks/>
              </p:cNvCxnSpPr>
              <p:nvPr/>
            </p:nvCxnSpPr>
            <p:spPr>
              <a:xfrm>
                <a:off x="5791200" y="2619375"/>
                <a:ext cx="0" cy="15240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07" name="Straight Connector 206">
                <a:extLst>
                  <a:ext uri="{FF2B5EF4-FFF2-40B4-BE49-F238E27FC236}">
                    <a16:creationId xmlns:a16="http://schemas.microsoft.com/office/drawing/2014/main" id="{A339076C-FA28-4A0C-81B7-5795DE72ABD9}"/>
                  </a:ext>
                </a:extLst>
              </p:cNvPr>
              <p:cNvCxnSpPr>
                <a:cxnSpLocks/>
              </p:cNvCxnSpPr>
              <p:nvPr/>
            </p:nvCxnSpPr>
            <p:spPr>
              <a:xfrm>
                <a:off x="5010150" y="1628775"/>
                <a:ext cx="0" cy="11430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D06C0F92-0ED3-44DE-8EDB-AB39CE929C6A}"/>
                  </a:ext>
                </a:extLst>
              </p:cNvPr>
              <p:cNvCxnSpPr>
                <a:cxnSpLocks/>
              </p:cNvCxnSpPr>
              <p:nvPr/>
            </p:nvCxnSpPr>
            <p:spPr>
              <a:xfrm>
                <a:off x="6581775" y="1628775"/>
                <a:ext cx="0" cy="11430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11" name="Rectangle 210">
                <a:extLst>
                  <a:ext uri="{FF2B5EF4-FFF2-40B4-BE49-F238E27FC236}">
                    <a16:creationId xmlns:a16="http://schemas.microsoft.com/office/drawing/2014/main" id="{FD29C142-D2AB-405D-8CEF-34DDF80C191D}"/>
                  </a:ext>
                </a:extLst>
              </p:cNvPr>
              <p:cNvSpPr/>
              <p:nvPr/>
            </p:nvSpPr>
            <p:spPr>
              <a:xfrm>
                <a:off x="2933701" y="3057525"/>
                <a:ext cx="53340" cy="3047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Rectangle 211">
                <a:extLst>
                  <a:ext uri="{FF2B5EF4-FFF2-40B4-BE49-F238E27FC236}">
                    <a16:creationId xmlns:a16="http://schemas.microsoft.com/office/drawing/2014/main" id="{F321C2BC-81D7-43B4-8628-A91BDDB9C18C}"/>
                  </a:ext>
                </a:extLst>
              </p:cNvPr>
              <p:cNvSpPr/>
              <p:nvPr/>
            </p:nvSpPr>
            <p:spPr>
              <a:xfrm>
                <a:off x="2933701" y="3419470"/>
                <a:ext cx="53340" cy="21908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Rectangle 212">
                <a:extLst>
                  <a:ext uri="{FF2B5EF4-FFF2-40B4-BE49-F238E27FC236}">
                    <a16:creationId xmlns:a16="http://schemas.microsoft.com/office/drawing/2014/main" id="{D97ABBD4-D36E-4884-9379-7C69A428B806}"/>
                  </a:ext>
                </a:extLst>
              </p:cNvPr>
              <p:cNvSpPr/>
              <p:nvPr/>
            </p:nvSpPr>
            <p:spPr>
              <a:xfrm>
                <a:off x="2933701" y="3709984"/>
                <a:ext cx="53340" cy="230185"/>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Rectangle 213">
                <a:extLst>
                  <a:ext uri="{FF2B5EF4-FFF2-40B4-BE49-F238E27FC236}">
                    <a16:creationId xmlns:a16="http://schemas.microsoft.com/office/drawing/2014/main" id="{750BD3A0-617D-48A0-AEAF-B03B30C50D52}"/>
                  </a:ext>
                </a:extLst>
              </p:cNvPr>
              <p:cNvSpPr/>
              <p:nvPr/>
            </p:nvSpPr>
            <p:spPr>
              <a:xfrm>
                <a:off x="2933700" y="4011603"/>
                <a:ext cx="53341" cy="417519"/>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Rectangle 214">
                <a:extLst>
                  <a:ext uri="{FF2B5EF4-FFF2-40B4-BE49-F238E27FC236}">
                    <a16:creationId xmlns:a16="http://schemas.microsoft.com/office/drawing/2014/main" id="{9012E3B6-FC27-4BCA-B699-DB7B2D3F9829}"/>
                  </a:ext>
                </a:extLst>
              </p:cNvPr>
              <p:cNvSpPr/>
              <p:nvPr/>
            </p:nvSpPr>
            <p:spPr>
              <a:xfrm>
                <a:off x="2933700" y="4486273"/>
                <a:ext cx="53341" cy="230185"/>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Rectangle 215">
                <a:extLst>
                  <a:ext uri="{FF2B5EF4-FFF2-40B4-BE49-F238E27FC236}">
                    <a16:creationId xmlns:a16="http://schemas.microsoft.com/office/drawing/2014/main" id="{B6FEE82A-CD4C-4000-90A6-0B7160D1BADF}"/>
                  </a:ext>
                </a:extLst>
              </p:cNvPr>
              <p:cNvSpPr/>
              <p:nvPr/>
            </p:nvSpPr>
            <p:spPr>
              <a:xfrm>
                <a:off x="2933700" y="4773609"/>
                <a:ext cx="53341" cy="23018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Rectangle 216">
                <a:extLst>
                  <a:ext uri="{FF2B5EF4-FFF2-40B4-BE49-F238E27FC236}">
                    <a16:creationId xmlns:a16="http://schemas.microsoft.com/office/drawing/2014/main" id="{74578DEE-0093-4923-BC07-390A9D113184}"/>
                  </a:ext>
                </a:extLst>
              </p:cNvPr>
              <p:cNvSpPr/>
              <p:nvPr/>
            </p:nvSpPr>
            <p:spPr>
              <a:xfrm>
                <a:off x="2933700" y="5060945"/>
                <a:ext cx="53341" cy="120655"/>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Rectangle 217">
                <a:extLst>
                  <a:ext uri="{FF2B5EF4-FFF2-40B4-BE49-F238E27FC236}">
                    <a16:creationId xmlns:a16="http://schemas.microsoft.com/office/drawing/2014/main" id="{E38E8A39-88F7-466C-8751-8E61E2EE4789}"/>
                  </a:ext>
                </a:extLst>
              </p:cNvPr>
              <p:cNvSpPr/>
              <p:nvPr/>
            </p:nvSpPr>
            <p:spPr>
              <a:xfrm>
                <a:off x="2933700" y="5238752"/>
                <a:ext cx="53342" cy="304792"/>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Rectangle 218">
                <a:extLst>
                  <a:ext uri="{FF2B5EF4-FFF2-40B4-BE49-F238E27FC236}">
                    <a16:creationId xmlns:a16="http://schemas.microsoft.com/office/drawing/2014/main" id="{99CFFC42-4DCC-457B-8974-92C27F805E40}"/>
                  </a:ext>
                </a:extLst>
              </p:cNvPr>
              <p:cNvSpPr/>
              <p:nvPr/>
            </p:nvSpPr>
            <p:spPr>
              <a:xfrm flipH="1">
                <a:off x="2941322" y="5621649"/>
                <a:ext cx="45719" cy="45719"/>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Rectangle 219">
                <a:extLst>
                  <a:ext uri="{FF2B5EF4-FFF2-40B4-BE49-F238E27FC236}">
                    <a16:creationId xmlns:a16="http://schemas.microsoft.com/office/drawing/2014/main" id="{B218F737-BA7A-468E-BDCD-3B40EA2925D9}"/>
                  </a:ext>
                </a:extLst>
              </p:cNvPr>
              <p:cNvSpPr/>
              <p:nvPr/>
            </p:nvSpPr>
            <p:spPr>
              <a:xfrm flipH="1">
                <a:off x="2941322" y="5732783"/>
                <a:ext cx="45719" cy="45719"/>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Rectangle 220">
                <a:extLst>
                  <a:ext uri="{FF2B5EF4-FFF2-40B4-BE49-F238E27FC236}">
                    <a16:creationId xmlns:a16="http://schemas.microsoft.com/office/drawing/2014/main" id="{75B694F6-4DDD-4C32-A815-50B1A9ED3074}"/>
                  </a:ext>
                </a:extLst>
              </p:cNvPr>
              <p:cNvSpPr/>
              <p:nvPr/>
            </p:nvSpPr>
            <p:spPr>
              <a:xfrm flipH="1">
                <a:off x="2941322" y="5843917"/>
                <a:ext cx="45719" cy="45719"/>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Freeform: Shape 221">
                <a:extLst>
                  <a:ext uri="{FF2B5EF4-FFF2-40B4-BE49-F238E27FC236}">
                    <a16:creationId xmlns:a16="http://schemas.microsoft.com/office/drawing/2014/main" id="{C1F7A460-A4BC-4F42-A2D0-32D9F170D5AD}"/>
                  </a:ext>
                </a:extLst>
              </p:cNvPr>
              <p:cNvSpPr/>
              <p:nvPr/>
            </p:nvSpPr>
            <p:spPr>
              <a:xfrm rot="21402168">
                <a:off x="4599513" y="1990367"/>
                <a:ext cx="2666995" cy="776277"/>
              </a:xfrm>
              <a:custGeom>
                <a:avLst/>
                <a:gdLst>
                  <a:gd name="connsiteX0" fmla="*/ 0 w 2743200"/>
                  <a:gd name="connsiteY0" fmla="*/ 745521 h 758286"/>
                  <a:gd name="connsiteX1" fmla="*/ 123825 w 2743200"/>
                  <a:gd name="connsiteY1" fmla="*/ 421671 h 758286"/>
                  <a:gd name="connsiteX2" fmla="*/ 247650 w 2743200"/>
                  <a:gd name="connsiteY2" fmla="*/ 2571 h 758286"/>
                  <a:gd name="connsiteX3" fmla="*/ 409575 w 2743200"/>
                  <a:gd name="connsiteY3" fmla="*/ 631221 h 758286"/>
                  <a:gd name="connsiteX4" fmla="*/ 1485900 w 2743200"/>
                  <a:gd name="connsiteY4" fmla="*/ 726471 h 758286"/>
                  <a:gd name="connsiteX5" fmla="*/ 2057400 w 2743200"/>
                  <a:gd name="connsiteY5" fmla="*/ 707421 h 758286"/>
                  <a:gd name="connsiteX6" fmla="*/ 2152650 w 2743200"/>
                  <a:gd name="connsiteY6" fmla="*/ 164496 h 758286"/>
                  <a:gd name="connsiteX7" fmla="*/ 2314575 w 2743200"/>
                  <a:gd name="connsiteY7" fmla="*/ 669321 h 758286"/>
                  <a:gd name="connsiteX8" fmla="*/ 2743200 w 2743200"/>
                  <a:gd name="connsiteY8" fmla="*/ 716946 h 758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758286">
                    <a:moveTo>
                      <a:pt x="0" y="745521"/>
                    </a:moveTo>
                    <a:cubicBezTo>
                      <a:pt x="41275" y="645508"/>
                      <a:pt x="82550" y="545496"/>
                      <a:pt x="123825" y="421671"/>
                    </a:cubicBezTo>
                    <a:cubicBezTo>
                      <a:pt x="165100" y="297846"/>
                      <a:pt x="200025" y="-32354"/>
                      <a:pt x="247650" y="2571"/>
                    </a:cubicBezTo>
                    <a:cubicBezTo>
                      <a:pt x="295275" y="37496"/>
                      <a:pt x="203200" y="510571"/>
                      <a:pt x="409575" y="631221"/>
                    </a:cubicBezTo>
                    <a:cubicBezTo>
                      <a:pt x="615950" y="751871"/>
                      <a:pt x="1211262" y="713771"/>
                      <a:pt x="1485900" y="726471"/>
                    </a:cubicBezTo>
                    <a:cubicBezTo>
                      <a:pt x="1760538" y="739171"/>
                      <a:pt x="1946275" y="801083"/>
                      <a:pt x="2057400" y="707421"/>
                    </a:cubicBezTo>
                    <a:cubicBezTo>
                      <a:pt x="2168525" y="613759"/>
                      <a:pt x="2109788" y="170846"/>
                      <a:pt x="2152650" y="164496"/>
                    </a:cubicBezTo>
                    <a:cubicBezTo>
                      <a:pt x="2195512" y="158146"/>
                      <a:pt x="2216150" y="577246"/>
                      <a:pt x="2314575" y="669321"/>
                    </a:cubicBezTo>
                    <a:cubicBezTo>
                      <a:pt x="2413000" y="761396"/>
                      <a:pt x="2578100" y="739171"/>
                      <a:pt x="2743200" y="716946"/>
                    </a:cubicBezTo>
                  </a:path>
                </a:pathLst>
              </a:cu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93" name="Straight Connector 192">
              <a:extLst>
                <a:ext uri="{FF2B5EF4-FFF2-40B4-BE49-F238E27FC236}">
                  <a16:creationId xmlns:a16="http://schemas.microsoft.com/office/drawing/2014/main" id="{981D00E5-1C3B-4038-9465-D072F6F6A371}"/>
                </a:ext>
              </a:extLst>
            </p:cNvPr>
            <p:cNvCxnSpPr/>
            <p:nvPr/>
          </p:nvCxnSpPr>
          <p:spPr>
            <a:xfrm>
              <a:off x="6617753" y="5604385"/>
              <a:ext cx="724294"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1EFECB-AC67-4A49-8E60-62A7668C0775}"/>
                </a:ext>
              </a:extLst>
            </p:cNvPr>
            <p:cNvCxnSpPr/>
            <p:nvPr/>
          </p:nvCxnSpPr>
          <p:spPr>
            <a:xfrm>
              <a:off x="6623890" y="5702594"/>
              <a:ext cx="724294"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C2A26AA5-47B6-435A-B7D8-61A6617E2215}"/>
                </a:ext>
              </a:extLst>
            </p:cNvPr>
            <p:cNvCxnSpPr/>
            <p:nvPr/>
          </p:nvCxnSpPr>
          <p:spPr>
            <a:xfrm>
              <a:off x="6715961" y="5800805"/>
              <a:ext cx="724294"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AB8554A0-BC61-4E99-862F-3F58B45234DE}"/>
              </a:ext>
            </a:extLst>
          </p:cNvPr>
          <p:cNvSpPr txBox="1"/>
          <p:nvPr/>
        </p:nvSpPr>
        <p:spPr>
          <a:xfrm>
            <a:off x="3707868" y="3292429"/>
            <a:ext cx="982961" cy="584775"/>
          </a:xfrm>
          <a:prstGeom prst="rect">
            <a:avLst/>
          </a:prstGeom>
          <a:noFill/>
        </p:spPr>
        <p:txBody>
          <a:bodyPr wrap="none" rtlCol="0">
            <a:spAutoFit/>
          </a:bodyPr>
          <a:lstStyle/>
          <a:p>
            <a:r>
              <a:rPr lang="en-US" altLang="zh-CN" sz="3200" dirty="0">
                <a:solidFill>
                  <a:srgbClr val="F8766D"/>
                </a:solidFill>
                <a:latin typeface="Helvetica" pitchFamily="2" charset="0"/>
                <a:cs typeface="arial" panose="020B0604020202020204" pitchFamily="34" charset="0"/>
              </a:rPr>
              <a:t>Plus</a:t>
            </a:r>
            <a:endParaRPr lang="zh-CN" altLang="en-US" sz="3200" dirty="0">
              <a:solidFill>
                <a:srgbClr val="F8766D"/>
              </a:solidFill>
              <a:latin typeface="Helvetica" pitchFamily="2" charset="0"/>
              <a:cs typeface="arial" panose="020B0604020202020204" pitchFamily="34" charset="0"/>
            </a:endParaRPr>
          </a:p>
        </p:txBody>
      </p:sp>
      <p:sp>
        <p:nvSpPr>
          <p:cNvPr id="182" name="TextBox 181">
            <a:extLst>
              <a:ext uri="{FF2B5EF4-FFF2-40B4-BE49-F238E27FC236}">
                <a16:creationId xmlns:a16="http://schemas.microsoft.com/office/drawing/2014/main" id="{926A9A30-58B1-446E-8ACA-D3477E996D35}"/>
              </a:ext>
            </a:extLst>
          </p:cNvPr>
          <p:cNvSpPr txBox="1"/>
          <p:nvPr/>
        </p:nvSpPr>
        <p:spPr>
          <a:xfrm>
            <a:off x="3559504" y="6091926"/>
            <a:ext cx="1277914" cy="584775"/>
          </a:xfrm>
          <a:prstGeom prst="rect">
            <a:avLst/>
          </a:prstGeom>
          <a:noFill/>
        </p:spPr>
        <p:txBody>
          <a:bodyPr wrap="none" rtlCol="0">
            <a:spAutoFit/>
          </a:bodyPr>
          <a:lstStyle/>
          <a:p>
            <a:r>
              <a:rPr lang="en-US" altLang="zh-CN" sz="3200" dirty="0">
                <a:solidFill>
                  <a:srgbClr val="00BFC4"/>
                </a:solidFill>
                <a:latin typeface="Helvetica" pitchFamily="2" charset="0"/>
                <a:cs typeface="arial" panose="020B0604020202020204" pitchFamily="34" charset="0"/>
              </a:rPr>
              <a:t>Mixed</a:t>
            </a:r>
            <a:endParaRPr lang="zh-CN" altLang="en-US" sz="3200" dirty="0">
              <a:solidFill>
                <a:srgbClr val="00BFC4"/>
              </a:solidFill>
              <a:latin typeface="Helvetica" pitchFamily="2" charset="0"/>
              <a:cs typeface="arial" panose="020B0604020202020204" pitchFamily="34" charset="0"/>
            </a:endParaRPr>
          </a:p>
        </p:txBody>
      </p:sp>
      <p:cxnSp>
        <p:nvCxnSpPr>
          <p:cNvPr id="135" name="Straight Connector 134">
            <a:extLst>
              <a:ext uri="{FF2B5EF4-FFF2-40B4-BE49-F238E27FC236}">
                <a16:creationId xmlns:a16="http://schemas.microsoft.com/office/drawing/2014/main" id="{5A459759-28BB-4B4B-B82E-5CB159491DBF}"/>
              </a:ext>
            </a:extLst>
          </p:cNvPr>
          <p:cNvCxnSpPr/>
          <p:nvPr/>
        </p:nvCxnSpPr>
        <p:spPr>
          <a:xfrm>
            <a:off x="9186266" y="5529141"/>
            <a:ext cx="579946"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F424653-0847-45BA-8050-01EEFEA66E24}"/>
              </a:ext>
            </a:extLst>
          </p:cNvPr>
          <p:cNvCxnSpPr/>
          <p:nvPr/>
        </p:nvCxnSpPr>
        <p:spPr>
          <a:xfrm>
            <a:off x="9228672" y="5605952"/>
            <a:ext cx="579946"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6D49510E-B737-414F-B9DF-ACE0C475143D}"/>
              </a:ext>
            </a:extLst>
          </p:cNvPr>
          <p:cNvCxnSpPr/>
          <p:nvPr/>
        </p:nvCxnSpPr>
        <p:spPr>
          <a:xfrm>
            <a:off x="9186266" y="5288535"/>
            <a:ext cx="579946"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26" name="Title 1">
            <a:extLst>
              <a:ext uri="{FF2B5EF4-FFF2-40B4-BE49-F238E27FC236}">
                <a16:creationId xmlns:a16="http://schemas.microsoft.com/office/drawing/2014/main" id="{FD035654-144F-4F1D-8425-5A454F540E1A}"/>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Enhancer classified by SC direction</a:t>
            </a:r>
            <a:endParaRPr lang="zh-CN" altLang="en-US" dirty="0">
              <a:latin typeface="Helvetica" pitchFamily="2" charset="0"/>
            </a:endParaRPr>
          </a:p>
        </p:txBody>
      </p:sp>
      <p:sp>
        <p:nvSpPr>
          <p:cNvPr id="127" name="TextBox 126">
            <a:extLst>
              <a:ext uri="{FF2B5EF4-FFF2-40B4-BE49-F238E27FC236}">
                <a16:creationId xmlns:a16="http://schemas.microsoft.com/office/drawing/2014/main" id="{88E93193-86F9-4BB7-98DE-EA6BB3D7BB52}"/>
              </a:ext>
            </a:extLst>
          </p:cNvPr>
          <p:cNvSpPr txBox="1"/>
          <p:nvPr/>
        </p:nvSpPr>
        <p:spPr>
          <a:xfrm>
            <a:off x="5938648" y="1976590"/>
            <a:ext cx="1393607" cy="1200329"/>
          </a:xfrm>
          <a:prstGeom prst="rect">
            <a:avLst/>
          </a:prstGeom>
          <a:noFill/>
        </p:spPr>
        <p:txBody>
          <a:bodyPr wrap="square" rtlCol="0">
            <a:spAutoFit/>
          </a:bodyPr>
          <a:lstStyle/>
          <a:p>
            <a:pPr algn="ctr"/>
            <a:r>
              <a:rPr lang="en-US" altLang="zh-CN" dirty="0">
                <a:latin typeface="Helvetica" pitchFamily="2" charset="0"/>
                <a:cs typeface="arial" panose="020B0604020202020204" pitchFamily="34" charset="0"/>
              </a:rPr>
              <a:t>Cell 1</a:t>
            </a:r>
          </a:p>
          <a:p>
            <a:pPr algn="ctr"/>
            <a:r>
              <a:rPr lang="en-US" altLang="zh-CN" dirty="0">
                <a:latin typeface="Helvetica" pitchFamily="2" charset="0"/>
                <a:cs typeface="arial" panose="020B0604020202020204" pitchFamily="34" charset="0"/>
              </a:rPr>
              <a:t>Cell 2</a:t>
            </a:r>
          </a:p>
          <a:p>
            <a:pPr algn="ctr"/>
            <a:r>
              <a:rPr lang="en-US" altLang="zh-CN" dirty="0">
                <a:latin typeface="Helvetica" pitchFamily="2" charset="0"/>
                <a:cs typeface="arial" panose="020B0604020202020204" pitchFamily="34" charset="0"/>
              </a:rPr>
              <a:t>Cell 3</a:t>
            </a:r>
          </a:p>
          <a:p>
            <a:pPr algn="ctr"/>
            <a:r>
              <a:rPr lang="en-US" altLang="zh-CN" dirty="0">
                <a:latin typeface="Helvetica" pitchFamily="2" charset="0"/>
                <a:cs typeface="arial" panose="020B0604020202020204" pitchFamily="34" charset="0"/>
              </a:rPr>
              <a:t>…</a:t>
            </a:r>
          </a:p>
        </p:txBody>
      </p:sp>
      <p:sp>
        <p:nvSpPr>
          <p:cNvPr id="128" name="TextBox 127">
            <a:extLst>
              <a:ext uri="{FF2B5EF4-FFF2-40B4-BE49-F238E27FC236}">
                <a16:creationId xmlns:a16="http://schemas.microsoft.com/office/drawing/2014/main" id="{63D763C7-9BD4-4D8A-8498-50A2EC48F351}"/>
              </a:ext>
            </a:extLst>
          </p:cNvPr>
          <p:cNvSpPr txBox="1"/>
          <p:nvPr/>
        </p:nvSpPr>
        <p:spPr>
          <a:xfrm>
            <a:off x="1645848" y="4700175"/>
            <a:ext cx="1393607" cy="1200329"/>
          </a:xfrm>
          <a:prstGeom prst="rect">
            <a:avLst/>
          </a:prstGeom>
          <a:noFill/>
        </p:spPr>
        <p:txBody>
          <a:bodyPr wrap="square" rtlCol="0">
            <a:spAutoFit/>
          </a:bodyPr>
          <a:lstStyle/>
          <a:p>
            <a:pPr algn="ctr"/>
            <a:r>
              <a:rPr lang="en-US" altLang="zh-CN" dirty="0">
                <a:latin typeface="Helvetica" pitchFamily="2" charset="0"/>
                <a:cs typeface="arial" panose="020B0604020202020204" pitchFamily="34" charset="0"/>
              </a:rPr>
              <a:t>Cell 1</a:t>
            </a:r>
          </a:p>
          <a:p>
            <a:pPr algn="ctr"/>
            <a:r>
              <a:rPr lang="en-US" altLang="zh-CN" dirty="0">
                <a:latin typeface="Helvetica" pitchFamily="2" charset="0"/>
                <a:cs typeface="arial" panose="020B0604020202020204" pitchFamily="34" charset="0"/>
              </a:rPr>
              <a:t>Cell 2</a:t>
            </a:r>
          </a:p>
          <a:p>
            <a:pPr algn="ctr"/>
            <a:r>
              <a:rPr lang="en-US" altLang="zh-CN" dirty="0">
                <a:latin typeface="Helvetica" pitchFamily="2" charset="0"/>
                <a:cs typeface="arial" panose="020B0604020202020204" pitchFamily="34" charset="0"/>
              </a:rPr>
              <a:t>Cell 3</a:t>
            </a:r>
          </a:p>
          <a:p>
            <a:pPr algn="ctr"/>
            <a:r>
              <a:rPr lang="en-US" altLang="zh-CN" dirty="0">
                <a:latin typeface="Helvetica" pitchFamily="2" charset="0"/>
                <a:cs typeface="arial" panose="020B0604020202020204" pitchFamily="34" charset="0"/>
              </a:rPr>
              <a:t>…</a:t>
            </a:r>
          </a:p>
        </p:txBody>
      </p:sp>
      <p:sp>
        <p:nvSpPr>
          <p:cNvPr id="129" name="TextBox 128">
            <a:extLst>
              <a:ext uri="{FF2B5EF4-FFF2-40B4-BE49-F238E27FC236}">
                <a16:creationId xmlns:a16="http://schemas.microsoft.com/office/drawing/2014/main" id="{4760B5D6-F5BB-4899-B967-C2C5B647EA5D}"/>
              </a:ext>
            </a:extLst>
          </p:cNvPr>
          <p:cNvSpPr txBox="1"/>
          <p:nvPr/>
        </p:nvSpPr>
        <p:spPr>
          <a:xfrm>
            <a:off x="5938648" y="4700175"/>
            <a:ext cx="1393607" cy="1200329"/>
          </a:xfrm>
          <a:prstGeom prst="rect">
            <a:avLst/>
          </a:prstGeom>
          <a:noFill/>
        </p:spPr>
        <p:txBody>
          <a:bodyPr wrap="square" rtlCol="0">
            <a:spAutoFit/>
          </a:bodyPr>
          <a:lstStyle/>
          <a:p>
            <a:pPr algn="ctr"/>
            <a:r>
              <a:rPr lang="en-US" altLang="zh-CN" dirty="0">
                <a:latin typeface="Helvetica" pitchFamily="2" charset="0"/>
                <a:cs typeface="arial" panose="020B0604020202020204" pitchFamily="34" charset="0"/>
              </a:rPr>
              <a:t>Cell 1</a:t>
            </a:r>
          </a:p>
          <a:p>
            <a:pPr algn="ctr"/>
            <a:r>
              <a:rPr lang="en-US" altLang="zh-CN" dirty="0">
                <a:latin typeface="Helvetica" pitchFamily="2" charset="0"/>
                <a:cs typeface="arial" panose="020B0604020202020204" pitchFamily="34" charset="0"/>
              </a:rPr>
              <a:t>Cell 2</a:t>
            </a:r>
          </a:p>
          <a:p>
            <a:pPr algn="ctr"/>
            <a:r>
              <a:rPr lang="en-US" altLang="zh-CN" dirty="0">
                <a:latin typeface="Helvetica" pitchFamily="2" charset="0"/>
                <a:cs typeface="arial" panose="020B0604020202020204" pitchFamily="34" charset="0"/>
              </a:rPr>
              <a:t>Cell 3</a:t>
            </a:r>
          </a:p>
          <a:p>
            <a:pPr algn="ctr"/>
            <a:r>
              <a:rPr lang="en-US" altLang="zh-CN" dirty="0">
                <a:latin typeface="Helvetica" pitchFamily="2" charset="0"/>
                <a:cs typeface="arial" panose="020B0604020202020204" pitchFamily="34" charset="0"/>
              </a:rPr>
              <a:t>…</a:t>
            </a:r>
          </a:p>
        </p:txBody>
      </p:sp>
    </p:spTree>
    <p:extLst>
      <p:ext uri="{BB962C8B-B14F-4D97-AF65-F5344CB8AC3E}">
        <p14:creationId xmlns:p14="http://schemas.microsoft.com/office/powerpoint/2010/main" val="423831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CA1CD9-EED5-4624-8502-3315656837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7762" y="1690688"/>
            <a:ext cx="7569509" cy="4541706"/>
          </a:xfrm>
          <a:prstGeom prst="rect">
            <a:avLst/>
          </a:prstGeom>
        </p:spPr>
      </p:pic>
      <p:sp>
        <p:nvSpPr>
          <p:cNvPr id="4" name="Title 1">
            <a:extLst>
              <a:ext uri="{FF2B5EF4-FFF2-40B4-BE49-F238E27FC236}">
                <a16:creationId xmlns:a16="http://schemas.microsoft.com/office/drawing/2014/main" id="{D0BCAC87-B4A1-4ADD-BFEE-427D523FD12A}"/>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“Bidirectional enhancers”</a:t>
            </a:r>
            <a:endParaRPr lang="zh-CN" altLang="en-US" dirty="0">
              <a:latin typeface="Helvetica" pitchFamily="2" charset="0"/>
            </a:endParaRPr>
          </a:p>
        </p:txBody>
      </p:sp>
      <p:sp>
        <p:nvSpPr>
          <p:cNvPr id="5" name="TextBox 4">
            <a:extLst>
              <a:ext uri="{FF2B5EF4-FFF2-40B4-BE49-F238E27FC236}">
                <a16:creationId xmlns:a16="http://schemas.microsoft.com/office/drawing/2014/main" id="{440E3759-811B-4524-BD13-6D72B2448565}"/>
              </a:ext>
            </a:extLst>
          </p:cNvPr>
          <p:cNvSpPr txBox="1"/>
          <p:nvPr/>
        </p:nvSpPr>
        <p:spPr>
          <a:xfrm>
            <a:off x="8875786" y="4252512"/>
            <a:ext cx="1441485" cy="646331"/>
          </a:xfrm>
          <a:prstGeom prst="rect">
            <a:avLst/>
          </a:prstGeom>
          <a:noFill/>
        </p:spPr>
        <p:txBody>
          <a:bodyPr wrap="none" rtlCol="0">
            <a:spAutoFit/>
          </a:bodyPr>
          <a:lstStyle/>
          <a:p>
            <a:pPr algn="r"/>
            <a:r>
              <a:rPr lang="en-US" altLang="zh-CN" dirty="0">
                <a:latin typeface="Helvetica" pitchFamily="2" charset="0"/>
              </a:rPr>
              <a:t>39/62 (63%)</a:t>
            </a:r>
          </a:p>
          <a:p>
            <a:pPr algn="r"/>
            <a:r>
              <a:rPr lang="en-US" altLang="zh-CN" dirty="0">
                <a:latin typeface="Helvetica" pitchFamily="2" charset="0"/>
              </a:rPr>
              <a:t>On the line</a:t>
            </a:r>
          </a:p>
        </p:txBody>
      </p:sp>
    </p:spTree>
    <p:extLst>
      <p:ext uri="{BB962C8B-B14F-4D97-AF65-F5344CB8AC3E}">
        <p14:creationId xmlns:p14="http://schemas.microsoft.com/office/powerpoint/2010/main" val="512131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3BE564-2FAB-465B-951F-6D9C9F528CC8}"/>
              </a:ext>
            </a:extLst>
          </p:cNvPr>
          <p:cNvPicPr>
            <a:picLocks noChangeAspect="1"/>
          </p:cNvPicPr>
          <p:nvPr/>
        </p:nvPicPr>
        <p:blipFill rotWithShape="1">
          <a:blip r:embed="rId2">
            <a:extLst>
              <a:ext uri="{28A0092B-C50C-407E-A947-70E740481C1C}">
                <a14:useLocalDpi xmlns:a14="http://schemas.microsoft.com/office/drawing/2010/main" val="0"/>
              </a:ext>
            </a:extLst>
          </a:blip>
          <a:srcRect l="44917" t="7934"/>
          <a:stretch/>
        </p:blipFill>
        <p:spPr>
          <a:xfrm>
            <a:off x="2075381" y="1302013"/>
            <a:ext cx="7787810" cy="5078238"/>
          </a:xfrm>
          <a:prstGeom prst="rect">
            <a:avLst/>
          </a:prstGeom>
        </p:spPr>
      </p:pic>
      <p:sp>
        <p:nvSpPr>
          <p:cNvPr id="4" name="Title 1">
            <a:extLst>
              <a:ext uri="{FF2B5EF4-FFF2-40B4-BE49-F238E27FC236}">
                <a16:creationId xmlns:a16="http://schemas.microsoft.com/office/drawing/2014/main" id="{1FBCCA45-E371-4398-BC26-8E83A1EEE77E}"/>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Bidirectionality ~ Burst frequency</a:t>
            </a:r>
            <a:endParaRPr lang="zh-CN" altLang="en-US" dirty="0">
              <a:latin typeface="Helvetica" pitchFamily="2" charset="0"/>
            </a:endParaRPr>
          </a:p>
        </p:txBody>
      </p:sp>
      <p:sp>
        <p:nvSpPr>
          <p:cNvPr id="2" name="TextBox 1">
            <a:extLst>
              <a:ext uri="{FF2B5EF4-FFF2-40B4-BE49-F238E27FC236}">
                <a16:creationId xmlns:a16="http://schemas.microsoft.com/office/drawing/2014/main" id="{BEF19A67-6806-4458-86A8-D2FED2B35194}"/>
              </a:ext>
            </a:extLst>
          </p:cNvPr>
          <p:cNvSpPr txBox="1"/>
          <p:nvPr/>
        </p:nvSpPr>
        <p:spPr>
          <a:xfrm>
            <a:off x="9863192" y="3173308"/>
            <a:ext cx="1967205" cy="369332"/>
          </a:xfrm>
          <a:prstGeom prst="rect">
            <a:avLst/>
          </a:prstGeom>
          <a:noFill/>
        </p:spPr>
        <p:txBody>
          <a:bodyPr wrap="none" rtlCol="0">
            <a:spAutoFit/>
          </a:bodyPr>
          <a:lstStyle/>
          <a:p>
            <a:r>
              <a:rPr lang="en-US" altLang="zh-CN" dirty="0">
                <a:latin typeface="Helvetica" pitchFamily="2" charset="0"/>
              </a:rPr>
              <a:t>Mixed           </a:t>
            </a:r>
            <a:r>
              <a:rPr lang="zh-CN" altLang="en-US" dirty="0">
                <a:latin typeface="Helvetica" pitchFamily="2" charset="0"/>
              </a:rPr>
              <a:t>↑↓</a:t>
            </a:r>
          </a:p>
        </p:txBody>
      </p:sp>
      <p:sp>
        <p:nvSpPr>
          <p:cNvPr id="5" name="TextBox 4">
            <a:extLst>
              <a:ext uri="{FF2B5EF4-FFF2-40B4-BE49-F238E27FC236}">
                <a16:creationId xmlns:a16="http://schemas.microsoft.com/office/drawing/2014/main" id="{5DCDA1E4-806C-4129-B672-1A0726419EAA}"/>
              </a:ext>
            </a:extLst>
          </p:cNvPr>
          <p:cNvSpPr txBox="1"/>
          <p:nvPr/>
        </p:nvSpPr>
        <p:spPr>
          <a:xfrm>
            <a:off x="9863192" y="3542640"/>
            <a:ext cx="1882247" cy="369332"/>
          </a:xfrm>
          <a:prstGeom prst="rect">
            <a:avLst/>
          </a:prstGeom>
          <a:noFill/>
        </p:spPr>
        <p:txBody>
          <a:bodyPr wrap="none" rtlCol="0">
            <a:spAutoFit/>
          </a:bodyPr>
          <a:lstStyle/>
          <a:p>
            <a:r>
              <a:rPr lang="en-US" altLang="zh-CN" dirty="0">
                <a:latin typeface="Helvetica" pitchFamily="2" charset="0"/>
              </a:rPr>
              <a:t>Bidirectional   </a:t>
            </a:r>
            <a:r>
              <a:rPr lang="zh-CN" altLang="en-US" dirty="0">
                <a:latin typeface="Helvetica" pitchFamily="2" charset="0"/>
              </a:rPr>
              <a:t>↑</a:t>
            </a:r>
          </a:p>
        </p:txBody>
      </p:sp>
      <p:sp>
        <p:nvSpPr>
          <p:cNvPr id="6" name="TextBox 5">
            <a:extLst>
              <a:ext uri="{FF2B5EF4-FFF2-40B4-BE49-F238E27FC236}">
                <a16:creationId xmlns:a16="http://schemas.microsoft.com/office/drawing/2014/main" id="{DEBBD920-9980-42CF-B792-BFD2D32E3C5E}"/>
              </a:ext>
            </a:extLst>
          </p:cNvPr>
          <p:cNvSpPr txBox="1"/>
          <p:nvPr/>
        </p:nvSpPr>
        <p:spPr>
          <a:xfrm>
            <a:off x="9863191" y="2803976"/>
            <a:ext cx="1883849" cy="369332"/>
          </a:xfrm>
          <a:prstGeom prst="rect">
            <a:avLst/>
          </a:prstGeom>
          <a:noFill/>
        </p:spPr>
        <p:txBody>
          <a:bodyPr wrap="none" rtlCol="0">
            <a:spAutoFit/>
          </a:bodyPr>
          <a:lstStyle/>
          <a:p>
            <a:r>
              <a:rPr lang="en-US" altLang="zh-CN" dirty="0">
                <a:latin typeface="Helvetica" pitchFamily="2" charset="0"/>
              </a:rPr>
              <a:t>Unidirectional </a:t>
            </a:r>
            <a:r>
              <a:rPr lang="zh-CN" altLang="en-US" dirty="0">
                <a:latin typeface="Helvetica" pitchFamily="2" charset="0"/>
              </a:rPr>
              <a:t>↓</a:t>
            </a:r>
          </a:p>
        </p:txBody>
      </p:sp>
      <p:sp>
        <p:nvSpPr>
          <p:cNvPr id="9" name="TextBox 8">
            <a:extLst>
              <a:ext uri="{FF2B5EF4-FFF2-40B4-BE49-F238E27FC236}">
                <a16:creationId xmlns:a16="http://schemas.microsoft.com/office/drawing/2014/main" id="{7BA93D74-EFCE-4421-A873-11CBD342B835}"/>
              </a:ext>
            </a:extLst>
          </p:cNvPr>
          <p:cNvSpPr txBox="1"/>
          <p:nvPr/>
        </p:nvSpPr>
        <p:spPr>
          <a:xfrm>
            <a:off x="9865722" y="4281304"/>
            <a:ext cx="2326278" cy="646331"/>
          </a:xfrm>
          <a:prstGeom prst="rect">
            <a:avLst/>
          </a:prstGeom>
          <a:noFill/>
        </p:spPr>
        <p:txBody>
          <a:bodyPr wrap="none" rtlCol="0">
            <a:spAutoFit/>
          </a:bodyPr>
          <a:lstStyle/>
          <a:p>
            <a:r>
              <a:rPr lang="en-US" altLang="zh-CN" dirty="0">
                <a:latin typeface="Helvetica" pitchFamily="2" charset="0"/>
              </a:rPr>
              <a:t>Mix of unidirectional </a:t>
            </a:r>
          </a:p>
          <a:p>
            <a:r>
              <a:rPr lang="en-US" altLang="zh-CN" dirty="0">
                <a:latin typeface="Helvetica" pitchFamily="2" charset="0"/>
              </a:rPr>
              <a:t>events in single-cell</a:t>
            </a:r>
            <a:endParaRPr lang="zh-CN" altLang="en-US" dirty="0">
              <a:latin typeface="Helvetica" pitchFamily="2" charset="0"/>
            </a:endParaRPr>
          </a:p>
        </p:txBody>
      </p:sp>
    </p:spTree>
    <p:extLst>
      <p:ext uri="{BB962C8B-B14F-4D97-AF65-F5344CB8AC3E}">
        <p14:creationId xmlns:p14="http://schemas.microsoft.com/office/powerpoint/2010/main" val="290582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DDB7C66-F4CE-4305-9AEB-DE5FD6C003B0}"/>
              </a:ext>
            </a:extLst>
          </p:cNvPr>
          <p:cNvSpPr/>
          <p:nvPr/>
        </p:nvSpPr>
        <p:spPr>
          <a:xfrm>
            <a:off x="6258560" y="6223080"/>
            <a:ext cx="5724892" cy="461665"/>
          </a:xfrm>
          <a:prstGeom prst="rect">
            <a:avLst/>
          </a:prstGeom>
        </p:spPr>
        <p:txBody>
          <a:bodyPr wrap="square">
            <a:spAutoFit/>
          </a:bodyPr>
          <a:lstStyle/>
          <a:p>
            <a:r>
              <a:rPr lang="en-US" altLang="zh-CN" sz="1200" dirty="0">
                <a:latin typeface="Helvetica" pitchFamily="2" charset="0"/>
              </a:rPr>
              <a:t>1. Wang, Y., Ni, T., Wang, W. &amp; Liu, F. Gene transcription in bursting: a unified mode for realizing accuracy and stochasticity. </a:t>
            </a:r>
            <a:r>
              <a:rPr lang="en-US" altLang="zh-CN" sz="1200" i="1" dirty="0">
                <a:latin typeface="Helvetica" pitchFamily="2" charset="0"/>
              </a:rPr>
              <a:t>Biol. Rev.</a:t>
            </a:r>
            <a:r>
              <a:rPr lang="en-US" altLang="zh-CN" sz="1200" dirty="0">
                <a:latin typeface="Helvetica" pitchFamily="2" charset="0"/>
              </a:rPr>
              <a:t> </a:t>
            </a:r>
            <a:r>
              <a:rPr lang="en-US" altLang="zh-CN" sz="1200" b="1" dirty="0">
                <a:latin typeface="Helvetica" pitchFamily="2" charset="0"/>
              </a:rPr>
              <a:t>94</a:t>
            </a:r>
            <a:r>
              <a:rPr lang="en-US" altLang="zh-CN" sz="1200" dirty="0">
                <a:latin typeface="Helvetica" pitchFamily="2" charset="0"/>
              </a:rPr>
              <a:t>, 248–258 (2019).</a:t>
            </a:r>
            <a:endParaRPr lang="zh-CN" altLang="en-US" sz="1200" dirty="0">
              <a:latin typeface="Helvetica" pitchFamily="2" charset="0"/>
            </a:endParaRPr>
          </a:p>
        </p:txBody>
      </p:sp>
      <p:sp>
        <p:nvSpPr>
          <p:cNvPr id="4" name="Title 1">
            <a:extLst>
              <a:ext uri="{FF2B5EF4-FFF2-40B4-BE49-F238E27FC236}">
                <a16:creationId xmlns:a16="http://schemas.microsoft.com/office/drawing/2014/main" id="{BCA7BADB-CF61-4D74-A697-03CF536081B3}"/>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Expected because …</a:t>
            </a:r>
            <a:endParaRPr lang="zh-CN" altLang="en-US" dirty="0">
              <a:latin typeface="Helvetica" pitchFamily="2" charset="0"/>
            </a:endParaRPr>
          </a:p>
        </p:txBody>
      </p:sp>
      <p:sp>
        <p:nvSpPr>
          <p:cNvPr id="5" name="Right Triangle 4">
            <a:extLst>
              <a:ext uri="{FF2B5EF4-FFF2-40B4-BE49-F238E27FC236}">
                <a16:creationId xmlns:a16="http://schemas.microsoft.com/office/drawing/2014/main" id="{6F9CDA2D-0CCC-4412-A2F2-E636F65199E9}"/>
              </a:ext>
            </a:extLst>
          </p:cNvPr>
          <p:cNvSpPr/>
          <p:nvPr/>
        </p:nvSpPr>
        <p:spPr>
          <a:xfrm rot="10800000" flipV="1">
            <a:off x="3787006" y="1817969"/>
            <a:ext cx="4427620" cy="561229"/>
          </a:xfrm>
          <a:prstGeom prst="rtTriangle">
            <a:avLst/>
          </a:prstGeom>
          <a:gradFill flip="none" rotWithShape="1">
            <a:gsLst>
              <a:gs pos="0">
                <a:srgbClr val="BFBFBF">
                  <a:tint val="66000"/>
                  <a:satMod val="160000"/>
                </a:srgbClr>
              </a:gs>
              <a:gs pos="50000">
                <a:srgbClr val="BFBFBF">
                  <a:tint val="44500"/>
                  <a:satMod val="160000"/>
                </a:srgbClr>
              </a:gs>
              <a:gs pos="100000">
                <a:srgbClr val="BFBFB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a:extLst>
              <a:ext uri="{FF2B5EF4-FFF2-40B4-BE49-F238E27FC236}">
                <a16:creationId xmlns:a16="http://schemas.microsoft.com/office/drawing/2014/main" id="{51B1FFE0-898B-4786-8502-B99E2C54F1E5}"/>
              </a:ext>
            </a:extLst>
          </p:cNvPr>
          <p:cNvSpPr txBox="1"/>
          <p:nvPr/>
        </p:nvSpPr>
        <p:spPr>
          <a:xfrm>
            <a:off x="1162161" y="2037715"/>
            <a:ext cx="1689886" cy="338554"/>
          </a:xfrm>
          <a:prstGeom prst="rect">
            <a:avLst/>
          </a:prstGeom>
          <a:noFill/>
        </p:spPr>
        <p:txBody>
          <a:bodyPr wrap="none" rtlCol="0">
            <a:spAutoFit/>
          </a:bodyPr>
          <a:lstStyle/>
          <a:p>
            <a:r>
              <a:rPr lang="en-US" altLang="zh-CN" sz="1600" dirty="0">
                <a:latin typeface="Helvetica" pitchFamily="2" charset="0"/>
              </a:rPr>
              <a:t>Burst Frequency</a:t>
            </a:r>
            <a:endParaRPr lang="zh-CN" altLang="en-US" sz="1600" dirty="0">
              <a:latin typeface="Helvetica" pitchFamily="2" charset="0"/>
            </a:endParaRPr>
          </a:p>
        </p:txBody>
      </p:sp>
      <p:pic>
        <p:nvPicPr>
          <p:cNvPr id="7" name="Picture 6">
            <a:extLst>
              <a:ext uri="{FF2B5EF4-FFF2-40B4-BE49-F238E27FC236}">
                <a16:creationId xmlns:a16="http://schemas.microsoft.com/office/drawing/2014/main" id="{09B2FCB7-2D5A-460E-AB49-3E305A77B11E}"/>
              </a:ext>
            </a:extLst>
          </p:cNvPr>
          <p:cNvPicPr>
            <a:picLocks noChangeAspect="1"/>
          </p:cNvPicPr>
          <p:nvPr/>
        </p:nvPicPr>
        <p:blipFill rotWithShape="1">
          <a:blip r:embed="rId2"/>
          <a:srcRect t="47155"/>
          <a:stretch/>
        </p:blipFill>
        <p:spPr>
          <a:xfrm>
            <a:off x="2852047" y="2538222"/>
            <a:ext cx="6844287" cy="2348593"/>
          </a:xfrm>
          <a:prstGeom prst="rect">
            <a:avLst/>
          </a:prstGeom>
        </p:spPr>
      </p:pic>
      <p:cxnSp>
        <p:nvCxnSpPr>
          <p:cNvPr id="9" name="Straight Arrow Connector 8">
            <a:extLst>
              <a:ext uri="{FF2B5EF4-FFF2-40B4-BE49-F238E27FC236}">
                <a16:creationId xmlns:a16="http://schemas.microsoft.com/office/drawing/2014/main" id="{7C056AF2-EA66-4CB9-8F9F-CA635C375EC2}"/>
              </a:ext>
            </a:extLst>
          </p:cNvPr>
          <p:cNvCxnSpPr>
            <a:cxnSpLocks/>
          </p:cNvCxnSpPr>
          <p:nvPr/>
        </p:nvCxnSpPr>
        <p:spPr>
          <a:xfrm>
            <a:off x="4306771" y="4905141"/>
            <a:ext cx="0" cy="413886"/>
          </a:xfrm>
          <a:prstGeom prst="straightConnector1">
            <a:avLst/>
          </a:prstGeom>
          <a:ln w="28575">
            <a:solidFill>
              <a:srgbClr val="F58827"/>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21D7C3F-F89F-4264-8A6D-865815F403B3}"/>
              </a:ext>
            </a:extLst>
          </p:cNvPr>
          <p:cNvCxnSpPr>
            <a:cxnSpLocks/>
          </p:cNvCxnSpPr>
          <p:nvPr/>
        </p:nvCxnSpPr>
        <p:spPr>
          <a:xfrm>
            <a:off x="6171932" y="4905141"/>
            <a:ext cx="0" cy="413886"/>
          </a:xfrm>
          <a:prstGeom prst="straightConnector1">
            <a:avLst/>
          </a:prstGeom>
          <a:ln w="28575">
            <a:solidFill>
              <a:srgbClr val="F58827"/>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D2E6CB4-6AAC-46E8-B566-C4A38DE85AE5}"/>
              </a:ext>
            </a:extLst>
          </p:cNvPr>
          <p:cNvCxnSpPr>
            <a:cxnSpLocks/>
          </p:cNvCxnSpPr>
          <p:nvPr/>
        </p:nvCxnSpPr>
        <p:spPr>
          <a:xfrm>
            <a:off x="8031212" y="4905141"/>
            <a:ext cx="0" cy="413886"/>
          </a:xfrm>
          <a:prstGeom prst="straightConnector1">
            <a:avLst/>
          </a:prstGeom>
          <a:ln w="28575">
            <a:solidFill>
              <a:srgbClr val="F58827"/>
            </a:solidFill>
            <a:tailEnd type="triangle"/>
          </a:ln>
        </p:spPr>
        <p:style>
          <a:lnRef idx="1">
            <a:schemeClr val="accent1"/>
          </a:lnRef>
          <a:fillRef idx="0">
            <a:schemeClr val="accent1"/>
          </a:fillRef>
          <a:effectRef idx="0">
            <a:schemeClr val="accent1"/>
          </a:effectRef>
          <a:fontRef idx="minor">
            <a:schemeClr val="tx1"/>
          </a:fontRef>
        </p:style>
      </p:cxnSp>
      <p:sp>
        <p:nvSpPr>
          <p:cNvPr id="12" name="Right Triangle 11">
            <a:extLst>
              <a:ext uri="{FF2B5EF4-FFF2-40B4-BE49-F238E27FC236}">
                <a16:creationId xmlns:a16="http://schemas.microsoft.com/office/drawing/2014/main" id="{98091139-5399-4EB1-A3E4-CF113E774E70}"/>
              </a:ext>
            </a:extLst>
          </p:cNvPr>
          <p:cNvSpPr/>
          <p:nvPr/>
        </p:nvSpPr>
        <p:spPr>
          <a:xfrm rot="10800000" flipV="1">
            <a:off x="3787006" y="5351559"/>
            <a:ext cx="4427620" cy="561229"/>
          </a:xfrm>
          <a:prstGeom prst="rtTriangle">
            <a:avLst/>
          </a:prstGeom>
          <a:gradFill flip="none" rotWithShape="1">
            <a:gsLst>
              <a:gs pos="0">
                <a:srgbClr val="BFBFBF">
                  <a:tint val="66000"/>
                  <a:satMod val="160000"/>
                </a:srgbClr>
              </a:gs>
              <a:gs pos="50000">
                <a:srgbClr val="BFBFBF">
                  <a:tint val="44500"/>
                  <a:satMod val="160000"/>
                </a:srgbClr>
              </a:gs>
              <a:gs pos="100000">
                <a:srgbClr val="BFBFB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a:extLst>
              <a:ext uri="{FF2B5EF4-FFF2-40B4-BE49-F238E27FC236}">
                <a16:creationId xmlns:a16="http://schemas.microsoft.com/office/drawing/2014/main" id="{95FBDB48-C6B7-48DA-B4DD-9AF6662E0726}"/>
              </a:ext>
            </a:extLst>
          </p:cNvPr>
          <p:cNvSpPr txBox="1"/>
          <p:nvPr/>
        </p:nvSpPr>
        <p:spPr>
          <a:xfrm>
            <a:off x="936677" y="5319027"/>
            <a:ext cx="2372765" cy="584775"/>
          </a:xfrm>
          <a:prstGeom prst="rect">
            <a:avLst/>
          </a:prstGeom>
          <a:noFill/>
        </p:spPr>
        <p:txBody>
          <a:bodyPr wrap="none" rtlCol="0">
            <a:spAutoFit/>
          </a:bodyPr>
          <a:lstStyle/>
          <a:p>
            <a:r>
              <a:rPr lang="en-US" altLang="zh-CN" sz="1600" dirty="0">
                <a:latin typeface="Helvetica" pitchFamily="2" charset="0"/>
              </a:rPr>
              <a:t>Probability of coexisting</a:t>
            </a:r>
          </a:p>
          <a:p>
            <a:r>
              <a:rPr lang="en-US" altLang="zh-CN" sz="1600" dirty="0">
                <a:latin typeface="Helvetica" pitchFamily="2" charset="0"/>
              </a:rPr>
              <a:t>Opposite Strand </a:t>
            </a:r>
            <a:r>
              <a:rPr lang="en-US" altLang="zh-CN" sz="1600" dirty="0" err="1">
                <a:latin typeface="Helvetica" pitchFamily="2" charset="0"/>
              </a:rPr>
              <a:t>eRNAs</a:t>
            </a:r>
            <a:endParaRPr lang="zh-CN" altLang="en-US" sz="1600" dirty="0">
              <a:latin typeface="Helvetica" pitchFamily="2" charset="0"/>
            </a:endParaRPr>
          </a:p>
        </p:txBody>
      </p:sp>
    </p:spTree>
    <p:extLst>
      <p:ext uri="{BB962C8B-B14F-4D97-AF65-F5344CB8AC3E}">
        <p14:creationId xmlns:p14="http://schemas.microsoft.com/office/powerpoint/2010/main" val="3129843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6179C0-E30C-4C04-9662-84BCBB3D42F0}"/>
              </a:ext>
            </a:extLst>
          </p:cNvPr>
          <p:cNvSpPr txBox="1"/>
          <p:nvPr/>
        </p:nvSpPr>
        <p:spPr>
          <a:xfrm>
            <a:off x="1786823" y="2273701"/>
            <a:ext cx="8618354" cy="1754326"/>
          </a:xfrm>
          <a:prstGeom prst="rect">
            <a:avLst/>
          </a:prstGeom>
          <a:noFill/>
        </p:spPr>
        <p:txBody>
          <a:bodyPr wrap="square" rtlCol="0">
            <a:spAutoFit/>
          </a:bodyPr>
          <a:lstStyle/>
          <a:p>
            <a:pPr algn="ctr"/>
            <a:r>
              <a:rPr lang="en-US" altLang="zh-CN" sz="3600" dirty="0">
                <a:latin typeface="Helvetica" pitchFamily="2" charset="0"/>
              </a:rPr>
              <a:t>Determinants of </a:t>
            </a:r>
            <a:r>
              <a:rPr lang="en-US" altLang="zh-CN" sz="3600" dirty="0" err="1">
                <a:latin typeface="Helvetica" pitchFamily="2" charset="0"/>
              </a:rPr>
              <a:t>eRNA</a:t>
            </a:r>
            <a:r>
              <a:rPr lang="en-US" altLang="zh-CN" sz="3600" dirty="0">
                <a:latin typeface="Helvetica" pitchFamily="2" charset="0"/>
              </a:rPr>
              <a:t> burst direction?</a:t>
            </a:r>
          </a:p>
          <a:p>
            <a:pPr algn="ctr"/>
            <a:endParaRPr lang="en-US" altLang="zh-CN" sz="3600" dirty="0">
              <a:latin typeface="Helvetica" pitchFamily="2" charset="0"/>
            </a:endParaRPr>
          </a:p>
          <a:p>
            <a:pPr algn="ctr"/>
            <a:r>
              <a:rPr lang="en-US" altLang="zh-CN" sz="3600" dirty="0">
                <a:latin typeface="Helvetica" pitchFamily="2" charset="0"/>
              </a:rPr>
              <a:t>Random?</a:t>
            </a:r>
            <a:endParaRPr lang="zh-CN" altLang="en-US" sz="3600" dirty="0">
              <a:latin typeface="Helvetica" pitchFamily="2" charset="0"/>
            </a:endParaRPr>
          </a:p>
        </p:txBody>
      </p:sp>
    </p:spTree>
    <p:extLst>
      <p:ext uri="{BB962C8B-B14F-4D97-AF65-F5344CB8AC3E}">
        <p14:creationId xmlns:p14="http://schemas.microsoft.com/office/powerpoint/2010/main" val="1737717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712AB3-59E6-4A44-BBAD-EF79A27C72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533" y="1142995"/>
            <a:ext cx="11228125" cy="5103693"/>
          </a:xfrm>
          <a:prstGeom prst="rect">
            <a:avLst/>
          </a:prstGeom>
        </p:spPr>
      </p:pic>
      <p:grpSp>
        <p:nvGrpSpPr>
          <p:cNvPr id="13" name="Group 12">
            <a:extLst>
              <a:ext uri="{FF2B5EF4-FFF2-40B4-BE49-F238E27FC236}">
                <a16:creationId xmlns:a16="http://schemas.microsoft.com/office/drawing/2014/main" id="{03958A7D-995E-4DDE-AB5E-884D22301F39}"/>
              </a:ext>
            </a:extLst>
          </p:cNvPr>
          <p:cNvGrpSpPr/>
          <p:nvPr/>
        </p:nvGrpSpPr>
        <p:grpSpPr>
          <a:xfrm>
            <a:off x="1073005" y="2000250"/>
            <a:ext cx="2938551" cy="929919"/>
            <a:chOff x="1073005" y="2000250"/>
            <a:chExt cx="2938551" cy="929919"/>
          </a:xfrm>
        </p:grpSpPr>
        <p:sp>
          <p:nvSpPr>
            <p:cNvPr id="4" name="Rectangle 3">
              <a:extLst>
                <a:ext uri="{FF2B5EF4-FFF2-40B4-BE49-F238E27FC236}">
                  <a16:creationId xmlns:a16="http://schemas.microsoft.com/office/drawing/2014/main" id="{8A27D82D-C1DC-47AF-8FE3-EA5F9E98B6A4}"/>
                </a:ext>
              </a:extLst>
            </p:cNvPr>
            <p:cNvSpPr/>
            <p:nvPr/>
          </p:nvSpPr>
          <p:spPr>
            <a:xfrm rot="8615971">
              <a:off x="1073005" y="2351676"/>
              <a:ext cx="1168461" cy="578493"/>
            </a:xfrm>
            <a:prstGeom prst="rect">
              <a:avLst/>
            </a:prstGeom>
            <a:noFill/>
            <a:ln w="28575">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
              <a:extLst>
                <a:ext uri="{FF2B5EF4-FFF2-40B4-BE49-F238E27FC236}">
                  <a16:creationId xmlns:a16="http://schemas.microsoft.com/office/drawing/2014/main" id="{6806F3C8-43DD-4B0B-B054-D9D3C7E42540}"/>
                </a:ext>
              </a:extLst>
            </p:cNvPr>
            <p:cNvSpPr/>
            <p:nvPr/>
          </p:nvSpPr>
          <p:spPr>
            <a:xfrm rot="1540908">
              <a:off x="2784479" y="2289422"/>
              <a:ext cx="1227077" cy="578493"/>
            </a:xfrm>
            <a:prstGeom prst="rect">
              <a:avLst/>
            </a:prstGeom>
            <a:noFill/>
            <a:ln w="28575">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Straight Arrow Connector 5">
              <a:extLst>
                <a:ext uri="{FF2B5EF4-FFF2-40B4-BE49-F238E27FC236}">
                  <a16:creationId xmlns:a16="http://schemas.microsoft.com/office/drawing/2014/main" id="{B150987F-F074-49CE-B1D5-FFF2F367D8A3}"/>
                </a:ext>
              </a:extLst>
            </p:cNvPr>
            <p:cNvCxnSpPr>
              <a:cxnSpLocks/>
            </p:cNvCxnSpPr>
            <p:nvPr/>
          </p:nvCxnSpPr>
          <p:spPr>
            <a:xfrm flipH="1">
              <a:off x="2080575" y="2000250"/>
              <a:ext cx="255058" cy="28575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298C134-8894-4C06-924C-2F75E04F5314}"/>
                </a:ext>
              </a:extLst>
            </p:cNvPr>
            <p:cNvCxnSpPr>
              <a:cxnSpLocks/>
            </p:cNvCxnSpPr>
            <p:nvPr/>
          </p:nvCxnSpPr>
          <p:spPr>
            <a:xfrm>
              <a:off x="2676388" y="2071687"/>
              <a:ext cx="159714" cy="142875"/>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2583C5C2-5EFB-423A-9F49-7C949DBD03F8}"/>
              </a:ext>
            </a:extLst>
          </p:cNvPr>
          <p:cNvSpPr txBox="1"/>
          <p:nvPr/>
        </p:nvSpPr>
        <p:spPr>
          <a:xfrm>
            <a:off x="360647" y="172153"/>
            <a:ext cx="10415031" cy="769441"/>
          </a:xfrm>
          <a:prstGeom prst="rect">
            <a:avLst/>
          </a:prstGeom>
          <a:noFill/>
        </p:spPr>
        <p:txBody>
          <a:bodyPr wrap="none" rtlCol="0">
            <a:spAutoFit/>
          </a:bodyPr>
          <a:lstStyle/>
          <a:p>
            <a:r>
              <a:rPr lang="en-US" altLang="zh-CN" sz="4400" dirty="0">
                <a:latin typeface="Helvetica" pitchFamily="2" charset="0"/>
              </a:rPr>
              <a:t>SC Direction are prone to keep over time</a:t>
            </a:r>
            <a:endParaRPr lang="zh-CN" altLang="en-US" sz="4400" dirty="0">
              <a:latin typeface="Helvetica" pitchFamily="2" charset="0"/>
            </a:endParaRPr>
          </a:p>
        </p:txBody>
      </p:sp>
      <p:sp>
        <p:nvSpPr>
          <p:cNvPr id="10" name="Rectangle 9">
            <a:extLst>
              <a:ext uri="{FF2B5EF4-FFF2-40B4-BE49-F238E27FC236}">
                <a16:creationId xmlns:a16="http://schemas.microsoft.com/office/drawing/2014/main" id="{573511EC-1A69-4DD6-A86B-89112F121B46}"/>
              </a:ext>
            </a:extLst>
          </p:cNvPr>
          <p:cNvSpPr/>
          <p:nvPr/>
        </p:nvSpPr>
        <p:spPr>
          <a:xfrm>
            <a:off x="1015348" y="3481101"/>
            <a:ext cx="3189335" cy="369332"/>
          </a:xfrm>
          <a:prstGeom prst="rect">
            <a:avLst/>
          </a:prstGeom>
        </p:spPr>
        <p:txBody>
          <a:bodyPr wrap="none">
            <a:spAutoFit/>
          </a:bodyPr>
          <a:lstStyle/>
          <a:p>
            <a:r>
              <a:rPr lang="en-US" altLang="zh-CN" dirty="0">
                <a:solidFill>
                  <a:srgbClr val="333333"/>
                </a:solidFill>
                <a:latin typeface="TimesNewRomanPSMT"/>
              </a:rPr>
              <a:t>Fisher’s exact test, p = 0.009472</a:t>
            </a:r>
            <a:endParaRPr lang="zh-CN" altLang="en-US" dirty="0"/>
          </a:p>
        </p:txBody>
      </p:sp>
      <p:sp>
        <p:nvSpPr>
          <p:cNvPr id="14" name="Rectangle 13">
            <a:extLst>
              <a:ext uri="{FF2B5EF4-FFF2-40B4-BE49-F238E27FC236}">
                <a16:creationId xmlns:a16="http://schemas.microsoft.com/office/drawing/2014/main" id="{037295DE-3C47-4C87-9ECD-F21D781CFE9F}"/>
              </a:ext>
            </a:extLst>
          </p:cNvPr>
          <p:cNvSpPr/>
          <p:nvPr/>
        </p:nvSpPr>
        <p:spPr>
          <a:xfrm>
            <a:off x="4687498" y="3510175"/>
            <a:ext cx="3189335" cy="369332"/>
          </a:xfrm>
          <a:prstGeom prst="rect">
            <a:avLst/>
          </a:prstGeom>
        </p:spPr>
        <p:txBody>
          <a:bodyPr wrap="none">
            <a:spAutoFit/>
          </a:bodyPr>
          <a:lstStyle/>
          <a:p>
            <a:r>
              <a:rPr lang="en-US" altLang="zh-CN" dirty="0">
                <a:solidFill>
                  <a:srgbClr val="333333"/>
                </a:solidFill>
                <a:latin typeface="TimesNewRomanPSMT"/>
              </a:rPr>
              <a:t>Fisher’s exact test, p = 0.04738</a:t>
            </a:r>
            <a:endParaRPr lang="zh-CN" altLang="en-US" dirty="0"/>
          </a:p>
        </p:txBody>
      </p:sp>
      <p:sp>
        <p:nvSpPr>
          <p:cNvPr id="15" name="Rectangle 14">
            <a:extLst>
              <a:ext uri="{FF2B5EF4-FFF2-40B4-BE49-F238E27FC236}">
                <a16:creationId xmlns:a16="http://schemas.microsoft.com/office/drawing/2014/main" id="{DE207219-CE5F-486B-84D2-B65F7383B6F0}"/>
              </a:ext>
            </a:extLst>
          </p:cNvPr>
          <p:cNvSpPr/>
          <p:nvPr/>
        </p:nvSpPr>
        <p:spPr>
          <a:xfrm>
            <a:off x="8359648" y="3481101"/>
            <a:ext cx="3304751" cy="369332"/>
          </a:xfrm>
          <a:prstGeom prst="rect">
            <a:avLst/>
          </a:prstGeom>
        </p:spPr>
        <p:txBody>
          <a:bodyPr wrap="none">
            <a:spAutoFit/>
          </a:bodyPr>
          <a:lstStyle/>
          <a:p>
            <a:r>
              <a:rPr lang="en-US" altLang="zh-CN" dirty="0">
                <a:solidFill>
                  <a:srgbClr val="333333"/>
                </a:solidFill>
                <a:latin typeface="TimesNewRomanPSMT"/>
              </a:rPr>
              <a:t>Fisher’s exact test, p = 0.0001677</a:t>
            </a:r>
            <a:endParaRPr lang="zh-CN" altLang="en-US" dirty="0"/>
          </a:p>
        </p:txBody>
      </p:sp>
      <p:sp>
        <p:nvSpPr>
          <p:cNvPr id="16" name="Rectangle 15">
            <a:extLst>
              <a:ext uri="{FF2B5EF4-FFF2-40B4-BE49-F238E27FC236}">
                <a16:creationId xmlns:a16="http://schemas.microsoft.com/office/drawing/2014/main" id="{7716BE0B-49AA-4B85-B6D6-995959A1C36B}"/>
              </a:ext>
            </a:extLst>
          </p:cNvPr>
          <p:cNvSpPr/>
          <p:nvPr/>
        </p:nvSpPr>
        <p:spPr>
          <a:xfrm>
            <a:off x="899932" y="6138025"/>
            <a:ext cx="3304751" cy="369332"/>
          </a:xfrm>
          <a:prstGeom prst="rect">
            <a:avLst/>
          </a:prstGeom>
        </p:spPr>
        <p:txBody>
          <a:bodyPr wrap="none">
            <a:spAutoFit/>
          </a:bodyPr>
          <a:lstStyle/>
          <a:p>
            <a:r>
              <a:rPr lang="en-US" altLang="zh-CN" dirty="0">
                <a:solidFill>
                  <a:srgbClr val="333333"/>
                </a:solidFill>
                <a:latin typeface="TimesNewRomanPSMT"/>
              </a:rPr>
              <a:t>Fisher’s exact test, p = 0.0003742</a:t>
            </a:r>
            <a:endParaRPr lang="zh-CN" altLang="en-US" dirty="0"/>
          </a:p>
        </p:txBody>
      </p:sp>
      <p:sp>
        <p:nvSpPr>
          <p:cNvPr id="17" name="Rectangle 16">
            <a:extLst>
              <a:ext uri="{FF2B5EF4-FFF2-40B4-BE49-F238E27FC236}">
                <a16:creationId xmlns:a16="http://schemas.microsoft.com/office/drawing/2014/main" id="{99B13C64-1227-4390-8994-DC436ACE078E}"/>
              </a:ext>
            </a:extLst>
          </p:cNvPr>
          <p:cNvSpPr/>
          <p:nvPr/>
        </p:nvSpPr>
        <p:spPr>
          <a:xfrm>
            <a:off x="4629789" y="6138025"/>
            <a:ext cx="3304751" cy="369332"/>
          </a:xfrm>
          <a:prstGeom prst="rect">
            <a:avLst/>
          </a:prstGeom>
        </p:spPr>
        <p:txBody>
          <a:bodyPr wrap="none">
            <a:spAutoFit/>
          </a:bodyPr>
          <a:lstStyle/>
          <a:p>
            <a:r>
              <a:rPr lang="en-US" altLang="zh-CN" dirty="0">
                <a:solidFill>
                  <a:srgbClr val="333333"/>
                </a:solidFill>
                <a:latin typeface="TimesNewRomanPSMT"/>
              </a:rPr>
              <a:t>Fisher’s exact test, p = 0.0005108</a:t>
            </a:r>
            <a:endParaRPr lang="zh-CN" altLang="en-US" dirty="0"/>
          </a:p>
        </p:txBody>
      </p:sp>
      <p:sp>
        <p:nvSpPr>
          <p:cNvPr id="18" name="Rectangle 17">
            <a:extLst>
              <a:ext uri="{FF2B5EF4-FFF2-40B4-BE49-F238E27FC236}">
                <a16:creationId xmlns:a16="http://schemas.microsoft.com/office/drawing/2014/main" id="{7C5F0E1B-0B85-47BD-88A7-0195EF10DF82}"/>
              </a:ext>
            </a:extLst>
          </p:cNvPr>
          <p:cNvSpPr/>
          <p:nvPr/>
        </p:nvSpPr>
        <p:spPr>
          <a:xfrm>
            <a:off x="8479360" y="6138025"/>
            <a:ext cx="3065326" cy="369332"/>
          </a:xfrm>
          <a:prstGeom prst="rect">
            <a:avLst/>
          </a:prstGeom>
        </p:spPr>
        <p:txBody>
          <a:bodyPr wrap="none">
            <a:spAutoFit/>
          </a:bodyPr>
          <a:lstStyle/>
          <a:p>
            <a:r>
              <a:rPr lang="en-US" altLang="zh-CN" dirty="0">
                <a:solidFill>
                  <a:srgbClr val="333333"/>
                </a:solidFill>
                <a:latin typeface="TimesNewRomanPSMT"/>
              </a:rPr>
              <a:t>Fisher’s exact test, p = 0.01711</a:t>
            </a:r>
            <a:endParaRPr lang="zh-CN" altLang="en-US" dirty="0"/>
          </a:p>
        </p:txBody>
      </p:sp>
    </p:spTree>
    <p:extLst>
      <p:ext uri="{BB962C8B-B14F-4D97-AF65-F5344CB8AC3E}">
        <p14:creationId xmlns:p14="http://schemas.microsoft.com/office/powerpoint/2010/main" val="190059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5" grpId="0"/>
      <p:bldP spid="16" grpId="0"/>
      <p:bldP spid="17" grpId="0"/>
      <p:bldP spid="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2C98EC1-17EB-4679-882A-9C071B383EB4}"/>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Direction Preference of </a:t>
            </a:r>
            <a:r>
              <a:rPr lang="en-US" altLang="zh-CN" dirty="0" err="1">
                <a:latin typeface="Helvetica" pitchFamily="2" charset="0"/>
              </a:rPr>
              <a:t>eRNAs</a:t>
            </a:r>
            <a:r>
              <a:rPr lang="en-US" altLang="zh-CN" dirty="0">
                <a:latin typeface="Helvetica" pitchFamily="2" charset="0"/>
              </a:rPr>
              <a:t> </a:t>
            </a:r>
            <a:endParaRPr lang="zh-CN" altLang="en-US" dirty="0">
              <a:latin typeface="Helvetica" pitchFamily="2" charset="0"/>
            </a:endParaRPr>
          </a:p>
        </p:txBody>
      </p:sp>
      <p:pic>
        <p:nvPicPr>
          <p:cNvPr id="3" name="Picture 2">
            <a:extLst>
              <a:ext uri="{FF2B5EF4-FFF2-40B4-BE49-F238E27FC236}">
                <a16:creationId xmlns:a16="http://schemas.microsoft.com/office/drawing/2014/main" id="{3D0CDCC1-8566-48AA-8183-CFF55F9570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6788" y="1441879"/>
            <a:ext cx="8958424" cy="4479211"/>
          </a:xfrm>
          <a:prstGeom prst="rect">
            <a:avLst/>
          </a:prstGeom>
        </p:spPr>
      </p:pic>
    </p:spTree>
    <p:extLst>
      <p:ext uri="{BB962C8B-B14F-4D97-AF65-F5344CB8AC3E}">
        <p14:creationId xmlns:p14="http://schemas.microsoft.com/office/powerpoint/2010/main" val="1064878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431B3E-588F-4198-B861-0117F56B4476}"/>
              </a:ext>
            </a:extLst>
          </p:cNvPr>
          <p:cNvSpPr txBox="1"/>
          <p:nvPr/>
        </p:nvSpPr>
        <p:spPr>
          <a:xfrm>
            <a:off x="2303646" y="2873141"/>
            <a:ext cx="7584708" cy="646331"/>
          </a:xfrm>
          <a:prstGeom prst="rect">
            <a:avLst/>
          </a:prstGeom>
          <a:noFill/>
        </p:spPr>
        <p:txBody>
          <a:bodyPr wrap="square" rtlCol="0">
            <a:spAutoFit/>
          </a:bodyPr>
          <a:lstStyle/>
          <a:p>
            <a:pPr algn="ctr"/>
            <a:r>
              <a:rPr lang="en-US" altLang="zh-CN" sz="3600" dirty="0">
                <a:latin typeface="Helvetica" pitchFamily="2" charset="0"/>
              </a:rPr>
              <a:t>Preference ~ Sequence features?</a:t>
            </a:r>
            <a:endParaRPr lang="zh-CN" altLang="en-US" sz="3600" dirty="0">
              <a:latin typeface="Helvetica" pitchFamily="2" charset="0"/>
            </a:endParaRPr>
          </a:p>
        </p:txBody>
      </p:sp>
    </p:spTree>
    <p:extLst>
      <p:ext uri="{BB962C8B-B14F-4D97-AF65-F5344CB8AC3E}">
        <p14:creationId xmlns:p14="http://schemas.microsoft.com/office/powerpoint/2010/main" val="13404541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FC214-CC91-46D7-95B0-FF5D0F9C696F}"/>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Define Main &amp; Minor strand</a:t>
            </a:r>
            <a:endParaRPr lang="zh-CN" altLang="en-US" dirty="0">
              <a:latin typeface="Helvetica" pitchFamily="2" charset="0"/>
            </a:endParaRPr>
          </a:p>
        </p:txBody>
      </p:sp>
      <p:grpSp>
        <p:nvGrpSpPr>
          <p:cNvPr id="3" name="Group 2">
            <a:extLst>
              <a:ext uri="{FF2B5EF4-FFF2-40B4-BE49-F238E27FC236}">
                <a16:creationId xmlns:a16="http://schemas.microsoft.com/office/drawing/2014/main" id="{5FE62EAE-B697-41D6-BAA9-2C75073182BD}"/>
              </a:ext>
            </a:extLst>
          </p:cNvPr>
          <p:cNvGrpSpPr/>
          <p:nvPr/>
        </p:nvGrpSpPr>
        <p:grpSpPr>
          <a:xfrm>
            <a:off x="2899606" y="2616703"/>
            <a:ext cx="6392787" cy="1892796"/>
            <a:chOff x="1109663" y="4130040"/>
            <a:chExt cx="5372100" cy="1590588"/>
          </a:xfrm>
        </p:grpSpPr>
        <p:cxnSp>
          <p:nvCxnSpPr>
            <p:cNvPr id="4" name="Straight Arrow Connector 3">
              <a:extLst>
                <a:ext uri="{FF2B5EF4-FFF2-40B4-BE49-F238E27FC236}">
                  <a16:creationId xmlns:a16="http://schemas.microsoft.com/office/drawing/2014/main" id="{8C333C64-4D66-46CE-B1F3-1B0DFE91B482}"/>
                </a:ext>
              </a:extLst>
            </p:cNvPr>
            <p:cNvCxnSpPr/>
            <p:nvPr/>
          </p:nvCxnSpPr>
          <p:spPr>
            <a:xfrm>
              <a:off x="1109663" y="4627219"/>
              <a:ext cx="5372100"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C84C4C2D-31E4-4CB8-A9B8-24756B104CF4}"/>
                </a:ext>
              </a:extLst>
            </p:cNvPr>
            <p:cNvCxnSpPr>
              <a:cxnSpLocks/>
            </p:cNvCxnSpPr>
            <p:nvPr/>
          </p:nvCxnSpPr>
          <p:spPr>
            <a:xfrm>
              <a:off x="4729480" y="4369422"/>
              <a:ext cx="0" cy="257797"/>
            </a:xfrm>
            <a:prstGeom prst="line">
              <a:avLst/>
            </a:prstGeom>
            <a:ln w="3810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21E7507-EFF6-4A71-9652-9F7C78722C66}"/>
                </a:ext>
              </a:extLst>
            </p:cNvPr>
            <p:cNvCxnSpPr>
              <a:cxnSpLocks/>
            </p:cNvCxnSpPr>
            <p:nvPr/>
          </p:nvCxnSpPr>
          <p:spPr>
            <a:xfrm>
              <a:off x="4643120" y="4369422"/>
              <a:ext cx="0" cy="257797"/>
            </a:xfrm>
            <a:prstGeom prst="line">
              <a:avLst/>
            </a:prstGeom>
            <a:ln w="3810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D36D91E-32DB-4EAF-95A5-85CA88D87F14}"/>
                </a:ext>
              </a:extLst>
            </p:cNvPr>
            <p:cNvCxnSpPr>
              <a:cxnSpLocks/>
            </p:cNvCxnSpPr>
            <p:nvPr/>
          </p:nvCxnSpPr>
          <p:spPr>
            <a:xfrm>
              <a:off x="4521200" y="4130040"/>
              <a:ext cx="0" cy="497179"/>
            </a:xfrm>
            <a:prstGeom prst="line">
              <a:avLst/>
            </a:prstGeom>
            <a:ln w="3810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72306E6-6A5B-423B-9F8B-079B17F6BF08}"/>
                </a:ext>
              </a:extLst>
            </p:cNvPr>
            <p:cNvCxnSpPr>
              <a:cxnSpLocks/>
            </p:cNvCxnSpPr>
            <p:nvPr/>
          </p:nvCxnSpPr>
          <p:spPr>
            <a:xfrm>
              <a:off x="4597400" y="4209719"/>
              <a:ext cx="0" cy="417500"/>
            </a:xfrm>
            <a:prstGeom prst="line">
              <a:avLst/>
            </a:prstGeom>
            <a:ln w="3810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BA641EE-8498-4471-BE58-23BA0B338AF7}"/>
                </a:ext>
              </a:extLst>
            </p:cNvPr>
            <p:cNvCxnSpPr>
              <a:cxnSpLocks/>
            </p:cNvCxnSpPr>
            <p:nvPr/>
          </p:nvCxnSpPr>
          <p:spPr>
            <a:xfrm>
              <a:off x="4445000" y="4369422"/>
              <a:ext cx="0" cy="257797"/>
            </a:xfrm>
            <a:prstGeom prst="line">
              <a:avLst/>
            </a:prstGeom>
            <a:ln w="3810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7ABCFE-A234-4AC2-9312-315610C4B3B8}"/>
                </a:ext>
              </a:extLst>
            </p:cNvPr>
            <p:cNvCxnSpPr>
              <a:cxnSpLocks/>
            </p:cNvCxnSpPr>
            <p:nvPr/>
          </p:nvCxnSpPr>
          <p:spPr>
            <a:xfrm flipV="1">
              <a:off x="2880360" y="4630777"/>
              <a:ext cx="0" cy="362013"/>
            </a:xfrm>
            <a:prstGeom prst="line">
              <a:avLst/>
            </a:prstGeom>
            <a:ln w="3810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81851EA-DE99-42D7-99D2-E38AF63AFD2C}"/>
                </a:ext>
              </a:extLst>
            </p:cNvPr>
            <p:cNvCxnSpPr>
              <a:cxnSpLocks/>
            </p:cNvCxnSpPr>
            <p:nvPr/>
          </p:nvCxnSpPr>
          <p:spPr>
            <a:xfrm flipV="1">
              <a:off x="2834640" y="4636060"/>
              <a:ext cx="0" cy="1084568"/>
            </a:xfrm>
            <a:prstGeom prst="line">
              <a:avLst/>
            </a:prstGeom>
            <a:ln w="3810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293E985-3EFD-4776-842E-21F616D2C7B0}"/>
                </a:ext>
              </a:extLst>
            </p:cNvPr>
            <p:cNvCxnSpPr>
              <a:cxnSpLocks/>
            </p:cNvCxnSpPr>
            <p:nvPr/>
          </p:nvCxnSpPr>
          <p:spPr>
            <a:xfrm flipV="1">
              <a:off x="2712720" y="4636060"/>
              <a:ext cx="0" cy="492976"/>
            </a:xfrm>
            <a:prstGeom prst="line">
              <a:avLst/>
            </a:prstGeom>
            <a:ln w="3810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7246F79-38CC-4E49-84AF-1E6662C7DF70}"/>
                </a:ext>
              </a:extLst>
            </p:cNvPr>
            <p:cNvCxnSpPr>
              <a:cxnSpLocks/>
            </p:cNvCxnSpPr>
            <p:nvPr/>
          </p:nvCxnSpPr>
          <p:spPr>
            <a:xfrm flipV="1">
              <a:off x="2788920" y="4636062"/>
              <a:ext cx="0" cy="566541"/>
            </a:xfrm>
            <a:prstGeom prst="line">
              <a:avLst/>
            </a:prstGeom>
            <a:ln w="3810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602DF58-23BE-4A9A-A758-A124243879ED}"/>
                </a:ext>
              </a:extLst>
            </p:cNvPr>
            <p:cNvCxnSpPr>
              <a:cxnSpLocks/>
            </p:cNvCxnSpPr>
            <p:nvPr/>
          </p:nvCxnSpPr>
          <p:spPr>
            <a:xfrm flipV="1">
              <a:off x="2636520" y="4636061"/>
              <a:ext cx="0" cy="492975"/>
            </a:xfrm>
            <a:prstGeom prst="line">
              <a:avLst/>
            </a:prstGeom>
            <a:ln w="3810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63A3F72-80D2-4F09-987C-CD785A0D1DC6}"/>
                </a:ext>
              </a:extLst>
            </p:cNvPr>
            <p:cNvCxnSpPr>
              <a:cxnSpLocks/>
            </p:cNvCxnSpPr>
            <p:nvPr/>
          </p:nvCxnSpPr>
          <p:spPr>
            <a:xfrm flipV="1">
              <a:off x="1767840" y="4626930"/>
              <a:ext cx="0" cy="92390"/>
            </a:xfrm>
            <a:prstGeom prst="line">
              <a:avLst/>
            </a:prstGeom>
            <a:ln w="3810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E0FAB26-ACEB-405E-963E-705582C78256}"/>
                </a:ext>
              </a:extLst>
            </p:cNvPr>
            <p:cNvCxnSpPr>
              <a:cxnSpLocks/>
            </p:cNvCxnSpPr>
            <p:nvPr/>
          </p:nvCxnSpPr>
          <p:spPr>
            <a:xfrm flipV="1">
              <a:off x="1894840" y="4624395"/>
              <a:ext cx="0" cy="349706"/>
            </a:xfrm>
            <a:prstGeom prst="line">
              <a:avLst/>
            </a:prstGeom>
            <a:ln w="38100">
              <a:solidFill>
                <a:srgbClr val="00BFC4"/>
              </a:solidFill>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BC3C0621-91CE-4EAD-97B7-3F69AE95B683}"/>
              </a:ext>
            </a:extLst>
          </p:cNvPr>
          <p:cNvSpPr txBox="1"/>
          <p:nvPr/>
        </p:nvSpPr>
        <p:spPr>
          <a:xfrm>
            <a:off x="4379640" y="2023556"/>
            <a:ext cx="853119" cy="461665"/>
          </a:xfrm>
          <a:prstGeom prst="rect">
            <a:avLst/>
          </a:prstGeom>
          <a:noFill/>
        </p:spPr>
        <p:txBody>
          <a:bodyPr wrap="none" rtlCol="0">
            <a:spAutoFit/>
          </a:bodyPr>
          <a:lstStyle/>
          <a:p>
            <a:r>
              <a:rPr lang="en-US" altLang="zh-CN" sz="2400" dirty="0">
                <a:latin typeface="Helvetica" pitchFamily="2" charset="0"/>
              </a:rPr>
              <a:t>Main</a:t>
            </a:r>
            <a:endParaRPr lang="zh-CN" altLang="en-US" sz="2400" dirty="0">
              <a:latin typeface="Helvetica" pitchFamily="2" charset="0"/>
            </a:endParaRPr>
          </a:p>
        </p:txBody>
      </p:sp>
      <p:sp>
        <p:nvSpPr>
          <p:cNvPr id="26" name="TextBox 25">
            <a:extLst>
              <a:ext uri="{FF2B5EF4-FFF2-40B4-BE49-F238E27FC236}">
                <a16:creationId xmlns:a16="http://schemas.microsoft.com/office/drawing/2014/main" id="{9D71D1AC-CA2C-4D62-B692-EF9019409D69}"/>
              </a:ext>
            </a:extLst>
          </p:cNvPr>
          <p:cNvSpPr txBox="1"/>
          <p:nvPr/>
        </p:nvSpPr>
        <p:spPr>
          <a:xfrm>
            <a:off x="6541253" y="2022038"/>
            <a:ext cx="955711" cy="461665"/>
          </a:xfrm>
          <a:prstGeom prst="rect">
            <a:avLst/>
          </a:prstGeom>
          <a:noFill/>
        </p:spPr>
        <p:txBody>
          <a:bodyPr wrap="none" rtlCol="0">
            <a:spAutoFit/>
          </a:bodyPr>
          <a:lstStyle/>
          <a:p>
            <a:r>
              <a:rPr lang="en-US" altLang="zh-CN" sz="2400" dirty="0">
                <a:latin typeface="Helvetica" pitchFamily="2" charset="0"/>
              </a:rPr>
              <a:t>Minor</a:t>
            </a:r>
            <a:endParaRPr lang="zh-CN" altLang="en-US" sz="2400" dirty="0">
              <a:latin typeface="Helvetica" pitchFamily="2" charset="0"/>
            </a:endParaRPr>
          </a:p>
        </p:txBody>
      </p:sp>
      <p:cxnSp>
        <p:nvCxnSpPr>
          <p:cNvPr id="29" name="Straight Arrow Connector 28">
            <a:extLst>
              <a:ext uri="{FF2B5EF4-FFF2-40B4-BE49-F238E27FC236}">
                <a16:creationId xmlns:a16="http://schemas.microsoft.com/office/drawing/2014/main" id="{B074CD7C-C13C-42D1-851C-853F27697053}"/>
              </a:ext>
            </a:extLst>
          </p:cNvPr>
          <p:cNvCxnSpPr>
            <a:cxnSpLocks/>
          </p:cNvCxnSpPr>
          <p:nvPr/>
        </p:nvCxnSpPr>
        <p:spPr>
          <a:xfrm>
            <a:off x="4951043" y="4690533"/>
            <a:ext cx="0" cy="373770"/>
          </a:xfrm>
          <a:prstGeom prst="straightConnector1">
            <a:avLst/>
          </a:prstGeom>
          <a:ln w="38100">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4DB2880-E1FB-47B6-94C2-F661D687D223}"/>
              </a:ext>
            </a:extLst>
          </p:cNvPr>
          <p:cNvCxnSpPr>
            <a:cxnSpLocks/>
          </p:cNvCxnSpPr>
          <p:nvPr/>
        </p:nvCxnSpPr>
        <p:spPr>
          <a:xfrm>
            <a:off x="6959327" y="3317945"/>
            <a:ext cx="0" cy="1746358"/>
          </a:xfrm>
          <a:prstGeom prst="straightConnector1">
            <a:avLst/>
          </a:prstGeom>
          <a:ln w="38100">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9D2D75CC-221D-4AD5-8935-B98D9D314629}"/>
              </a:ext>
            </a:extLst>
          </p:cNvPr>
          <p:cNvSpPr txBox="1"/>
          <p:nvPr/>
        </p:nvSpPr>
        <p:spPr>
          <a:xfrm>
            <a:off x="4183044" y="5245337"/>
            <a:ext cx="1535998" cy="461665"/>
          </a:xfrm>
          <a:prstGeom prst="rect">
            <a:avLst/>
          </a:prstGeom>
          <a:noFill/>
        </p:spPr>
        <p:txBody>
          <a:bodyPr wrap="none" rtlCol="0">
            <a:spAutoFit/>
          </a:bodyPr>
          <a:lstStyle/>
          <a:p>
            <a:r>
              <a:rPr lang="en-US" altLang="zh-CN" sz="2400" dirty="0">
                <a:latin typeface="Helvetica" pitchFamily="2" charset="0"/>
              </a:rPr>
              <a:t>Main TSS</a:t>
            </a:r>
            <a:endParaRPr lang="zh-CN" altLang="en-US" sz="2400" dirty="0">
              <a:latin typeface="Helvetica" pitchFamily="2" charset="0"/>
            </a:endParaRPr>
          </a:p>
        </p:txBody>
      </p:sp>
      <p:sp>
        <p:nvSpPr>
          <p:cNvPr id="36" name="TextBox 35">
            <a:extLst>
              <a:ext uri="{FF2B5EF4-FFF2-40B4-BE49-F238E27FC236}">
                <a16:creationId xmlns:a16="http://schemas.microsoft.com/office/drawing/2014/main" id="{1AB47B2F-AAF0-4CB6-BB5E-4F6A00733008}"/>
              </a:ext>
            </a:extLst>
          </p:cNvPr>
          <p:cNvSpPr txBox="1"/>
          <p:nvPr/>
        </p:nvSpPr>
        <p:spPr>
          <a:xfrm>
            <a:off x="6191328" y="5254301"/>
            <a:ext cx="1638590" cy="461665"/>
          </a:xfrm>
          <a:prstGeom prst="rect">
            <a:avLst/>
          </a:prstGeom>
          <a:noFill/>
        </p:spPr>
        <p:txBody>
          <a:bodyPr wrap="none" rtlCol="0">
            <a:spAutoFit/>
          </a:bodyPr>
          <a:lstStyle/>
          <a:p>
            <a:r>
              <a:rPr lang="en-US" altLang="zh-CN" sz="2400" dirty="0">
                <a:latin typeface="Helvetica" pitchFamily="2" charset="0"/>
              </a:rPr>
              <a:t>Minor TSS</a:t>
            </a:r>
            <a:endParaRPr lang="zh-CN" altLang="en-US" sz="2400" dirty="0">
              <a:latin typeface="Helvetica" pitchFamily="2" charset="0"/>
            </a:endParaRPr>
          </a:p>
        </p:txBody>
      </p:sp>
    </p:spTree>
    <p:extLst>
      <p:ext uri="{BB962C8B-B14F-4D97-AF65-F5344CB8AC3E}">
        <p14:creationId xmlns:p14="http://schemas.microsoft.com/office/powerpoint/2010/main" val="3090607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35" grpId="0"/>
      <p:bldP spid="36"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E42002-934F-462F-A6FC-1098C7D3B2A9}"/>
              </a:ext>
            </a:extLst>
          </p:cNvPr>
          <p:cNvSpPr>
            <a:spLocks noGrp="1"/>
          </p:cNvSpPr>
          <p:nvPr>
            <p:ph type="title"/>
          </p:nvPr>
        </p:nvSpPr>
        <p:spPr>
          <a:xfrm>
            <a:off x="838200" y="365125"/>
            <a:ext cx="10515600" cy="1325563"/>
          </a:xfrm>
        </p:spPr>
        <p:txBody>
          <a:bodyPr>
            <a:normAutofit/>
          </a:bodyPr>
          <a:lstStyle/>
          <a:p>
            <a:r>
              <a:rPr lang="en-US" altLang="zh-CN" dirty="0">
                <a:latin typeface="Helvetica" pitchFamily="2" charset="0"/>
              </a:rPr>
              <a:t>Previous Understanding of Enhancers</a:t>
            </a:r>
            <a:endParaRPr lang="zh-CN" altLang="en-US" dirty="0">
              <a:latin typeface="Helvetica" pitchFamily="2" charset="0"/>
            </a:endParaRPr>
          </a:p>
        </p:txBody>
      </p:sp>
      <p:grpSp>
        <p:nvGrpSpPr>
          <p:cNvPr id="9" name="Group 8">
            <a:extLst>
              <a:ext uri="{FF2B5EF4-FFF2-40B4-BE49-F238E27FC236}">
                <a16:creationId xmlns:a16="http://schemas.microsoft.com/office/drawing/2014/main" id="{B05CAB72-FF14-403C-8B03-E60FBEEBABA3}"/>
              </a:ext>
            </a:extLst>
          </p:cNvPr>
          <p:cNvGrpSpPr/>
          <p:nvPr/>
        </p:nvGrpSpPr>
        <p:grpSpPr>
          <a:xfrm>
            <a:off x="1058780" y="1519237"/>
            <a:ext cx="10151936" cy="3862013"/>
            <a:chOff x="1058780" y="1519237"/>
            <a:chExt cx="10151936" cy="3862013"/>
          </a:xfrm>
        </p:grpSpPr>
        <p:pic>
          <p:nvPicPr>
            <p:cNvPr id="6" name="Picture 5">
              <a:extLst>
                <a:ext uri="{FF2B5EF4-FFF2-40B4-BE49-F238E27FC236}">
                  <a16:creationId xmlns:a16="http://schemas.microsoft.com/office/drawing/2014/main" id="{B8B59CE6-EADF-4A53-94E4-3FEEA32283B4}"/>
                </a:ext>
              </a:extLst>
            </p:cNvPr>
            <p:cNvPicPr>
              <a:picLocks noChangeAspect="1"/>
            </p:cNvPicPr>
            <p:nvPr/>
          </p:nvPicPr>
          <p:blipFill>
            <a:blip r:embed="rId3"/>
            <a:stretch>
              <a:fillRect/>
            </a:stretch>
          </p:blipFill>
          <p:spPr>
            <a:xfrm>
              <a:off x="1058780" y="1519237"/>
              <a:ext cx="10151936" cy="3862013"/>
            </a:xfrm>
            <a:prstGeom prst="rect">
              <a:avLst/>
            </a:prstGeom>
          </p:spPr>
        </p:pic>
        <p:sp>
          <p:nvSpPr>
            <p:cNvPr id="8" name="Rectangle 7">
              <a:extLst>
                <a:ext uri="{FF2B5EF4-FFF2-40B4-BE49-F238E27FC236}">
                  <a16:creationId xmlns:a16="http://schemas.microsoft.com/office/drawing/2014/main" id="{1A9C99CC-552F-4210-8259-93BAFC89611A}"/>
                </a:ext>
              </a:extLst>
            </p:cNvPr>
            <p:cNvSpPr/>
            <p:nvPr/>
          </p:nvSpPr>
          <p:spPr>
            <a:xfrm>
              <a:off x="1299411" y="2129589"/>
              <a:ext cx="2574757" cy="5293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7811031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A17963-1EB0-4557-87CE-46E71ED78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8517" y="1670434"/>
            <a:ext cx="7750968" cy="5167312"/>
          </a:xfrm>
          <a:prstGeom prst="rect">
            <a:avLst/>
          </a:prstGeom>
        </p:spPr>
      </p:pic>
      <p:sp>
        <p:nvSpPr>
          <p:cNvPr id="4" name="Title 1">
            <a:extLst>
              <a:ext uri="{FF2B5EF4-FFF2-40B4-BE49-F238E27FC236}">
                <a16:creationId xmlns:a16="http://schemas.microsoft.com/office/drawing/2014/main" id="{A60C5536-E900-4AB8-B743-C8690F424EC3}"/>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Main ~ Higher CG content</a:t>
            </a:r>
            <a:endParaRPr lang="zh-CN" altLang="en-US" dirty="0">
              <a:latin typeface="Helvetica" pitchFamily="2" charset="0"/>
            </a:endParaRPr>
          </a:p>
        </p:txBody>
      </p:sp>
      <p:sp>
        <p:nvSpPr>
          <p:cNvPr id="5" name="Rectangle 4">
            <a:extLst>
              <a:ext uri="{FF2B5EF4-FFF2-40B4-BE49-F238E27FC236}">
                <a16:creationId xmlns:a16="http://schemas.microsoft.com/office/drawing/2014/main" id="{08AB3BF6-15BD-4C35-8961-8CC30A520349}"/>
              </a:ext>
            </a:extLst>
          </p:cNvPr>
          <p:cNvSpPr/>
          <p:nvPr/>
        </p:nvSpPr>
        <p:spPr>
          <a:xfrm>
            <a:off x="6914303" y="1918968"/>
            <a:ext cx="1409360" cy="923330"/>
          </a:xfrm>
          <a:prstGeom prst="rect">
            <a:avLst/>
          </a:prstGeom>
        </p:spPr>
        <p:txBody>
          <a:bodyPr wrap="none">
            <a:spAutoFit/>
          </a:bodyPr>
          <a:lstStyle/>
          <a:p>
            <a:pPr algn="r"/>
            <a:r>
              <a:rPr lang="en-US" altLang="zh-CN" dirty="0">
                <a:latin typeface="Helvetica" pitchFamily="2" charset="0"/>
              </a:rPr>
              <a:t>paired</a:t>
            </a:r>
            <a:r>
              <a:rPr lang="zh-CN" altLang="en-US" dirty="0">
                <a:latin typeface="Helvetica" pitchFamily="2" charset="0"/>
              </a:rPr>
              <a:t> </a:t>
            </a:r>
            <a:r>
              <a:rPr lang="en-US" altLang="zh-CN" dirty="0">
                <a:latin typeface="Helvetica" pitchFamily="2" charset="0"/>
              </a:rPr>
              <a:t>t</a:t>
            </a:r>
            <a:r>
              <a:rPr lang="zh-CN" altLang="en-US" dirty="0">
                <a:latin typeface="Helvetica" pitchFamily="2" charset="0"/>
              </a:rPr>
              <a:t> </a:t>
            </a:r>
            <a:r>
              <a:rPr lang="en-US" altLang="zh-CN" dirty="0">
                <a:latin typeface="Helvetica" pitchFamily="2" charset="0"/>
              </a:rPr>
              <a:t>test</a:t>
            </a:r>
          </a:p>
          <a:p>
            <a:pPr algn="r"/>
            <a:r>
              <a:rPr lang="en-US" altLang="zh-CN" dirty="0">
                <a:latin typeface="Helvetica" pitchFamily="2" charset="0"/>
              </a:rPr>
              <a:t>t = 2.870</a:t>
            </a:r>
          </a:p>
          <a:p>
            <a:pPr algn="r"/>
            <a:r>
              <a:rPr lang="en-US" altLang="zh-CN" dirty="0">
                <a:latin typeface="Helvetica" pitchFamily="2" charset="0"/>
              </a:rPr>
              <a:t>p = 0.0042</a:t>
            </a:r>
            <a:endParaRPr lang="zh-CN" altLang="en-US" dirty="0">
              <a:latin typeface="Helvetica" pitchFamily="2" charset="0"/>
            </a:endParaRPr>
          </a:p>
        </p:txBody>
      </p:sp>
    </p:spTree>
    <p:extLst>
      <p:ext uri="{BB962C8B-B14F-4D97-AF65-F5344CB8AC3E}">
        <p14:creationId xmlns:p14="http://schemas.microsoft.com/office/powerpoint/2010/main" val="26100453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1D4853-A860-4E5A-9FD9-392F439FFA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9274" y="1206861"/>
            <a:ext cx="7950913" cy="5404625"/>
          </a:xfrm>
          <a:prstGeom prst="rect">
            <a:avLst/>
          </a:prstGeom>
        </p:spPr>
      </p:pic>
      <p:sp>
        <p:nvSpPr>
          <p:cNvPr id="5" name="Title 1">
            <a:extLst>
              <a:ext uri="{FF2B5EF4-FFF2-40B4-BE49-F238E27FC236}">
                <a16:creationId xmlns:a16="http://schemas.microsoft.com/office/drawing/2014/main" id="{C471157F-AC10-4BBC-B620-9524764A7437}"/>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Main ~ More </a:t>
            </a:r>
            <a:r>
              <a:rPr lang="en-US" altLang="zh-CN" dirty="0" err="1">
                <a:latin typeface="Helvetica" pitchFamily="2" charset="0"/>
              </a:rPr>
              <a:t>PyPu</a:t>
            </a:r>
            <a:r>
              <a:rPr lang="en-US" altLang="zh-CN" dirty="0">
                <a:latin typeface="Helvetica" pitchFamily="2" charset="0"/>
              </a:rPr>
              <a:t> dinucleotides at TSSs</a:t>
            </a:r>
            <a:endParaRPr lang="zh-CN" altLang="en-US" dirty="0">
              <a:latin typeface="Helvetica" pitchFamily="2" charset="0"/>
            </a:endParaRPr>
          </a:p>
        </p:txBody>
      </p:sp>
      <p:sp>
        <p:nvSpPr>
          <p:cNvPr id="6" name="Rectangle 5">
            <a:extLst>
              <a:ext uri="{FF2B5EF4-FFF2-40B4-BE49-F238E27FC236}">
                <a16:creationId xmlns:a16="http://schemas.microsoft.com/office/drawing/2014/main" id="{BB2B05C3-5586-41B7-BA30-814DF6257D87}"/>
              </a:ext>
            </a:extLst>
          </p:cNvPr>
          <p:cNvSpPr/>
          <p:nvPr/>
        </p:nvSpPr>
        <p:spPr>
          <a:xfrm>
            <a:off x="9960187" y="5651139"/>
            <a:ext cx="2044149" cy="646331"/>
          </a:xfrm>
          <a:prstGeom prst="rect">
            <a:avLst/>
          </a:prstGeom>
        </p:spPr>
        <p:txBody>
          <a:bodyPr wrap="none">
            <a:spAutoFit/>
          </a:bodyPr>
          <a:lstStyle/>
          <a:p>
            <a:pPr algn="r"/>
            <a:r>
              <a:rPr lang="en-US" altLang="zh-CN" dirty="0">
                <a:latin typeface="Helvetica" pitchFamily="2" charset="0"/>
              </a:rPr>
              <a:t>Fisher’s exact test</a:t>
            </a:r>
          </a:p>
          <a:p>
            <a:pPr algn="r"/>
            <a:r>
              <a:rPr lang="en-US" altLang="zh-CN" dirty="0">
                <a:latin typeface="Helvetica" pitchFamily="2" charset="0"/>
              </a:rPr>
              <a:t>p = 0.0439</a:t>
            </a:r>
            <a:endParaRPr lang="zh-CN" altLang="en-US" dirty="0">
              <a:latin typeface="Helvetica" pitchFamily="2" charset="0"/>
            </a:endParaRPr>
          </a:p>
        </p:txBody>
      </p:sp>
    </p:spTree>
    <p:extLst>
      <p:ext uri="{BB962C8B-B14F-4D97-AF65-F5344CB8AC3E}">
        <p14:creationId xmlns:p14="http://schemas.microsoft.com/office/powerpoint/2010/main" val="6388636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D58DD45F-F09C-47A4-B00D-7EA56A1538F2}"/>
              </a:ext>
            </a:extLst>
          </p:cNvPr>
          <p:cNvGrpSpPr/>
          <p:nvPr/>
        </p:nvGrpSpPr>
        <p:grpSpPr>
          <a:xfrm>
            <a:off x="1971662" y="1061871"/>
            <a:ext cx="8201793" cy="5431004"/>
            <a:chOff x="1995103" y="1426996"/>
            <a:chExt cx="8201793" cy="5431004"/>
          </a:xfrm>
        </p:grpSpPr>
        <p:pic>
          <p:nvPicPr>
            <p:cNvPr id="3" name="Picture 2">
              <a:extLst>
                <a:ext uri="{FF2B5EF4-FFF2-40B4-BE49-F238E27FC236}">
                  <a16:creationId xmlns:a16="http://schemas.microsoft.com/office/drawing/2014/main" id="{11F51C73-F915-49A8-8366-25018EBB53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5103" y="1426996"/>
              <a:ext cx="8201793" cy="5431004"/>
            </a:xfrm>
            <a:prstGeom prst="rect">
              <a:avLst/>
            </a:prstGeom>
          </p:spPr>
        </p:pic>
        <p:cxnSp>
          <p:nvCxnSpPr>
            <p:cNvPr id="5" name="Straight Connector 4">
              <a:extLst>
                <a:ext uri="{FF2B5EF4-FFF2-40B4-BE49-F238E27FC236}">
                  <a16:creationId xmlns:a16="http://schemas.microsoft.com/office/drawing/2014/main" id="{9AAA5333-0DB1-43A1-9914-A6BBC117B882}"/>
                </a:ext>
              </a:extLst>
            </p:cNvPr>
            <p:cNvCxnSpPr>
              <a:cxnSpLocks/>
            </p:cNvCxnSpPr>
            <p:nvPr/>
          </p:nvCxnSpPr>
          <p:spPr>
            <a:xfrm>
              <a:off x="6107165" y="2019354"/>
              <a:ext cx="574492" cy="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FFA1D0E-3F13-49AD-A70F-6898DBB42A67}"/>
                </a:ext>
              </a:extLst>
            </p:cNvPr>
            <p:cNvSpPr txBox="1"/>
            <p:nvPr/>
          </p:nvSpPr>
          <p:spPr>
            <a:xfrm>
              <a:off x="6734615" y="1833116"/>
              <a:ext cx="678391" cy="369332"/>
            </a:xfrm>
            <a:prstGeom prst="rect">
              <a:avLst/>
            </a:prstGeom>
            <a:noFill/>
          </p:spPr>
          <p:txBody>
            <a:bodyPr wrap="none" rtlCol="0">
              <a:spAutoFit/>
            </a:bodyPr>
            <a:lstStyle/>
            <a:p>
              <a:r>
                <a:rPr lang="en-US" altLang="zh-CN" dirty="0">
                  <a:latin typeface="Helvetica" pitchFamily="2" charset="0"/>
                </a:rPr>
                <a:t>Main</a:t>
              </a:r>
              <a:endParaRPr lang="zh-CN" altLang="en-US" dirty="0">
                <a:latin typeface="Helvetica" pitchFamily="2" charset="0"/>
              </a:endParaRPr>
            </a:p>
          </p:txBody>
        </p:sp>
        <p:cxnSp>
          <p:nvCxnSpPr>
            <p:cNvPr id="21" name="Straight Connector 20">
              <a:extLst>
                <a:ext uri="{FF2B5EF4-FFF2-40B4-BE49-F238E27FC236}">
                  <a16:creationId xmlns:a16="http://schemas.microsoft.com/office/drawing/2014/main" id="{628B541C-CAF9-4E45-89D4-88D6EE7ECB3B}"/>
                </a:ext>
              </a:extLst>
            </p:cNvPr>
            <p:cNvCxnSpPr>
              <a:cxnSpLocks/>
            </p:cNvCxnSpPr>
            <p:nvPr/>
          </p:nvCxnSpPr>
          <p:spPr>
            <a:xfrm>
              <a:off x="6111286" y="2321307"/>
              <a:ext cx="605457" cy="0"/>
            </a:xfrm>
            <a:prstGeom prst="line">
              <a:avLst/>
            </a:prstGeom>
            <a:ln w="381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F3150D1-EDB8-4F84-B68A-39A29D6015AF}"/>
                </a:ext>
              </a:extLst>
            </p:cNvPr>
            <p:cNvSpPr txBox="1"/>
            <p:nvPr/>
          </p:nvSpPr>
          <p:spPr>
            <a:xfrm>
              <a:off x="6738736" y="2135069"/>
              <a:ext cx="761747" cy="369332"/>
            </a:xfrm>
            <a:prstGeom prst="rect">
              <a:avLst/>
            </a:prstGeom>
            <a:noFill/>
          </p:spPr>
          <p:txBody>
            <a:bodyPr wrap="none" rtlCol="0">
              <a:spAutoFit/>
            </a:bodyPr>
            <a:lstStyle/>
            <a:p>
              <a:r>
                <a:rPr lang="en-US" altLang="zh-CN" dirty="0">
                  <a:latin typeface="Helvetica" pitchFamily="2" charset="0"/>
                </a:rPr>
                <a:t>Minor</a:t>
              </a:r>
              <a:endParaRPr lang="zh-CN" altLang="en-US" dirty="0">
                <a:latin typeface="Helvetica" pitchFamily="2" charset="0"/>
              </a:endParaRPr>
            </a:p>
          </p:txBody>
        </p:sp>
      </p:grpSp>
      <p:sp>
        <p:nvSpPr>
          <p:cNvPr id="4" name="Title 1">
            <a:extLst>
              <a:ext uri="{FF2B5EF4-FFF2-40B4-BE49-F238E27FC236}">
                <a16:creationId xmlns:a16="http://schemas.microsoft.com/office/drawing/2014/main" id="{321F7B8A-5699-4143-8AAF-68D0F208680C}"/>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Enriched </a:t>
            </a:r>
            <a:r>
              <a:rPr lang="en-US" altLang="zh-CN" dirty="0" err="1">
                <a:latin typeface="Helvetica" pitchFamily="2" charset="0"/>
              </a:rPr>
              <a:t>Motfis</a:t>
            </a:r>
            <a:r>
              <a:rPr lang="en-US" altLang="zh-CN" dirty="0">
                <a:latin typeface="Helvetica" pitchFamily="2" charset="0"/>
              </a:rPr>
              <a:t> at </a:t>
            </a:r>
            <a:r>
              <a:rPr lang="en-US" altLang="zh-CN" dirty="0" err="1">
                <a:latin typeface="Helvetica" pitchFamily="2" charset="0"/>
              </a:rPr>
              <a:t>eRNA</a:t>
            </a:r>
            <a:r>
              <a:rPr lang="en-US" altLang="zh-CN" dirty="0">
                <a:latin typeface="Helvetica" pitchFamily="2" charset="0"/>
              </a:rPr>
              <a:t> TSSs</a:t>
            </a:r>
            <a:endParaRPr lang="zh-CN" altLang="en-US" dirty="0">
              <a:latin typeface="Helvetica" pitchFamily="2" charset="0"/>
            </a:endParaRPr>
          </a:p>
        </p:txBody>
      </p:sp>
      <p:sp>
        <p:nvSpPr>
          <p:cNvPr id="8" name="TextBox 7">
            <a:extLst>
              <a:ext uri="{FF2B5EF4-FFF2-40B4-BE49-F238E27FC236}">
                <a16:creationId xmlns:a16="http://schemas.microsoft.com/office/drawing/2014/main" id="{1D9AE16E-561B-43C9-A763-F301373BBC12}"/>
              </a:ext>
            </a:extLst>
          </p:cNvPr>
          <p:cNvSpPr txBox="1"/>
          <p:nvPr/>
        </p:nvSpPr>
        <p:spPr>
          <a:xfrm>
            <a:off x="7599734" y="5130800"/>
            <a:ext cx="338554" cy="369332"/>
          </a:xfrm>
          <a:prstGeom prst="rect">
            <a:avLst/>
          </a:prstGeom>
          <a:noFill/>
        </p:spPr>
        <p:txBody>
          <a:bodyPr wrap="none" rtlCol="0">
            <a:spAutoFit/>
          </a:bodyPr>
          <a:lstStyle/>
          <a:p>
            <a:r>
              <a:rPr lang="en-US" altLang="zh-CN" dirty="0">
                <a:solidFill>
                  <a:srgbClr val="FF0000"/>
                </a:solidFill>
              </a:rPr>
              <a:t>&gt;</a:t>
            </a:r>
            <a:endParaRPr lang="zh-CN" altLang="en-US" dirty="0">
              <a:solidFill>
                <a:srgbClr val="FF0000"/>
              </a:solidFill>
            </a:endParaRPr>
          </a:p>
        </p:txBody>
      </p:sp>
      <p:sp>
        <p:nvSpPr>
          <p:cNvPr id="9" name="TextBox 8">
            <a:extLst>
              <a:ext uri="{FF2B5EF4-FFF2-40B4-BE49-F238E27FC236}">
                <a16:creationId xmlns:a16="http://schemas.microsoft.com/office/drawing/2014/main" id="{255FFA80-A618-473B-B450-1C53A13F5F2E}"/>
              </a:ext>
            </a:extLst>
          </p:cNvPr>
          <p:cNvSpPr txBox="1"/>
          <p:nvPr/>
        </p:nvSpPr>
        <p:spPr>
          <a:xfrm>
            <a:off x="6844177" y="5161577"/>
            <a:ext cx="251992" cy="307777"/>
          </a:xfrm>
          <a:prstGeom prst="rect">
            <a:avLst/>
          </a:prstGeom>
          <a:noFill/>
        </p:spPr>
        <p:txBody>
          <a:bodyPr wrap="none" rtlCol="0">
            <a:spAutoFit/>
          </a:bodyPr>
          <a:lstStyle/>
          <a:p>
            <a:r>
              <a:rPr lang="en-US" altLang="zh-CN" sz="1400" dirty="0">
                <a:solidFill>
                  <a:srgbClr val="FF0000"/>
                </a:solidFill>
              </a:rPr>
              <a:t>/</a:t>
            </a:r>
            <a:endParaRPr lang="zh-CN" altLang="en-US" sz="1400" dirty="0">
              <a:solidFill>
                <a:srgbClr val="FF0000"/>
              </a:solidFill>
            </a:endParaRPr>
          </a:p>
        </p:txBody>
      </p:sp>
      <p:sp>
        <p:nvSpPr>
          <p:cNvPr id="10" name="TextBox 9">
            <a:extLst>
              <a:ext uri="{FF2B5EF4-FFF2-40B4-BE49-F238E27FC236}">
                <a16:creationId xmlns:a16="http://schemas.microsoft.com/office/drawing/2014/main" id="{6889E418-7058-4946-B36A-6E08F420CC27}"/>
              </a:ext>
            </a:extLst>
          </p:cNvPr>
          <p:cNvSpPr txBox="1"/>
          <p:nvPr/>
        </p:nvSpPr>
        <p:spPr>
          <a:xfrm>
            <a:off x="8428991" y="5161577"/>
            <a:ext cx="251992" cy="307777"/>
          </a:xfrm>
          <a:prstGeom prst="rect">
            <a:avLst/>
          </a:prstGeom>
          <a:noFill/>
        </p:spPr>
        <p:txBody>
          <a:bodyPr wrap="none" rtlCol="0">
            <a:spAutoFit/>
          </a:bodyPr>
          <a:lstStyle/>
          <a:p>
            <a:r>
              <a:rPr lang="en-US" altLang="zh-CN" sz="1400" dirty="0">
                <a:solidFill>
                  <a:srgbClr val="FF0000"/>
                </a:solidFill>
              </a:rPr>
              <a:t>/</a:t>
            </a:r>
            <a:endParaRPr lang="zh-CN" altLang="en-US" sz="1400" dirty="0">
              <a:solidFill>
                <a:srgbClr val="FF0000"/>
              </a:solidFill>
            </a:endParaRPr>
          </a:p>
        </p:txBody>
      </p:sp>
      <p:sp>
        <p:nvSpPr>
          <p:cNvPr id="16" name="TextBox 15">
            <a:extLst>
              <a:ext uri="{FF2B5EF4-FFF2-40B4-BE49-F238E27FC236}">
                <a16:creationId xmlns:a16="http://schemas.microsoft.com/office/drawing/2014/main" id="{350CEE81-2F3E-4F5E-8D28-19EC56344939}"/>
              </a:ext>
            </a:extLst>
          </p:cNvPr>
          <p:cNvSpPr txBox="1"/>
          <p:nvPr/>
        </p:nvSpPr>
        <p:spPr>
          <a:xfrm>
            <a:off x="7599734" y="5355167"/>
            <a:ext cx="338554" cy="369332"/>
          </a:xfrm>
          <a:prstGeom prst="rect">
            <a:avLst/>
          </a:prstGeom>
          <a:noFill/>
        </p:spPr>
        <p:txBody>
          <a:bodyPr wrap="none" rtlCol="0">
            <a:spAutoFit/>
          </a:bodyPr>
          <a:lstStyle/>
          <a:p>
            <a:r>
              <a:rPr lang="en-US" altLang="zh-CN" dirty="0">
                <a:solidFill>
                  <a:srgbClr val="FF0000"/>
                </a:solidFill>
              </a:rPr>
              <a:t>&gt;</a:t>
            </a:r>
            <a:endParaRPr lang="zh-CN" altLang="en-US" dirty="0">
              <a:solidFill>
                <a:srgbClr val="FF0000"/>
              </a:solidFill>
            </a:endParaRPr>
          </a:p>
        </p:txBody>
      </p:sp>
      <p:sp>
        <p:nvSpPr>
          <p:cNvPr id="17" name="TextBox 16">
            <a:extLst>
              <a:ext uri="{FF2B5EF4-FFF2-40B4-BE49-F238E27FC236}">
                <a16:creationId xmlns:a16="http://schemas.microsoft.com/office/drawing/2014/main" id="{F0119CF9-5FC9-4DFB-A353-7884D573815B}"/>
              </a:ext>
            </a:extLst>
          </p:cNvPr>
          <p:cNvSpPr txBox="1"/>
          <p:nvPr/>
        </p:nvSpPr>
        <p:spPr>
          <a:xfrm>
            <a:off x="7599734" y="5539833"/>
            <a:ext cx="338554" cy="369332"/>
          </a:xfrm>
          <a:prstGeom prst="rect">
            <a:avLst/>
          </a:prstGeom>
          <a:noFill/>
        </p:spPr>
        <p:txBody>
          <a:bodyPr wrap="none" rtlCol="0">
            <a:spAutoFit/>
          </a:bodyPr>
          <a:lstStyle/>
          <a:p>
            <a:r>
              <a:rPr lang="en-US" altLang="zh-CN" dirty="0">
                <a:solidFill>
                  <a:srgbClr val="FF0000"/>
                </a:solidFill>
              </a:rPr>
              <a:t>&gt;</a:t>
            </a:r>
            <a:endParaRPr lang="zh-CN" altLang="en-US" dirty="0">
              <a:solidFill>
                <a:srgbClr val="FF0000"/>
              </a:solidFill>
            </a:endParaRPr>
          </a:p>
        </p:txBody>
      </p:sp>
      <p:sp>
        <p:nvSpPr>
          <p:cNvPr id="18" name="TextBox 17">
            <a:extLst>
              <a:ext uri="{FF2B5EF4-FFF2-40B4-BE49-F238E27FC236}">
                <a16:creationId xmlns:a16="http://schemas.microsoft.com/office/drawing/2014/main" id="{4D646A6D-F04B-43AE-AE36-B0754122B688}"/>
              </a:ext>
            </a:extLst>
          </p:cNvPr>
          <p:cNvSpPr txBox="1"/>
          <p:nvPr/>
        </p:nvSpPr>
        <p:spPr>
          <a:xfrm>
            <a:off x="7599734" y="5764200"/>
            <a:ext cx="338554" cy="369332"/>
          </a:xfrm>
          <a:prstGeom prst="rect">
            <a:avLst/>
          </a:prstGeom>
          <a:noFill/>
        </p:spPr>
        <p:txBody>
          <a:bodyPr wrap="none" rtlCol="0">
            <a:spAutoFit/>
          </a:bodyPr>
          <a:lstStyle/>
          <a:p>
            <a:r>
              <a:rPr lang="en-US" altLang="zh-CN" dirty="0">
                <a:solidFill>
                  <a:srgbClr val="FF0000"/>
                </a:solidFill>
              </a:rPr>
              <a:t>&gt;</a:t>
            </a:r>
            <a:endParaRPr lang="zh-CN" altLang="en-US" dirty="0">
              <a:solidFill>
                <a:srgbClr val="FF0000"/>
              </a:solidFill>
            </a:endParaRPr>
          </a:p>
        </p:txBody>
      </p:sp>
      <p:sp>
        <p:nvSpPr>
          <p:cNvPr id="19" name="TextBox 18">
            <a:extLst>
              <a:ext uri="{FF2B5EF4-FFF2-40B4-BE49-F238E27FC236}">
                <a16:creationId xmlns:a16="http://schemas.microsoft.com/office/drawing/2014/main" id="{B4B8EA69-9027-4D78-B9E0-B8FBA0CCE90F}"/>
              </a:ext>
            </a:extLst>
          </p:cNvPr>
          <p:cNvSpPr txBox="1"/>
          <p:nvPr/>
        </p:nvSpPr>
        <p:spPr>
          <a:xfrm>
            <a:off x="7599734" y="5988567"/>
            <a:ext cx="338554" cy="369332"/>
          </a:xfrm>
          <a:prstGeom prst="rect">
            <a:avLst/>
          </a:prstGeom>
          <a:noFill/>
        </p:spPr>
        <p:txBody>
          <a:bodyPr wrap="none" rtlCol="0">
            <a:spAutoFit/>
          </a:bodyPr>
          <a:lstStyle/>
          <a:p>
            <a:r>
              <a:rPr lang="en-US" altLang="zh-CN" dirty="0">
                <a:solidFill>
                  <a:srgbClr val="FF0000"/>
                </a:solidFill>
              </a:rPr>
              <a:t>&gt;</a:t>
            </a:r>
            <a:endParaRPr lang="zh-CN" altLang="en-US" dirty="0">
              <a:solidFill>
                <a:srgbClr val="FF0000"/>
              </a:solidFill>
            </a:endParaRPr>
          </a:p>
        </p:txBody>
      </p:sp>
      <p:cxnSp>
        <p:nvCxnSpPr>
          <p:cNvPr id="7" name="Straight Arrow Connector 6">
            <a:extLst>
              <a:ext uri="{FF2B5EF4-FFF2-40B4-BE49-F238E27FC236}">
                <a16:creationId xmlns:a16="http://schemas.microsoft.com/office/drawing/2014/main" id="{4D37C560-D6D4-48F3-B066-1D1DAFCA9CBB}"/>
              </a:ext>
            </a:extLst>
          </p:cNvPr>
          <p:cNvCxnSpPr/>
          <p:nvPr/>
        </p:nvCxnSpPr>
        <p:spPr>
          <a:xfrm>
            <a:off x="9870163" y="2854710"/>
            <a:ext cx="3556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9CCC77D-5AE2-42AE-BA67-C0E89882622C}"/>
              </a:ext>
            </a:extLst>
          </p:cNvPr>
          <p:cNvCxnSpPr/>
          <p:nvPr/>
        </p:nvCxnSpPr>
        <p:spPr>
          <a:xfrm>
            <a:off x="9871377" y="3421288"/>
            <a:ext cx="3556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34CB33F-592F-4713-AFBF-F5F58F0E6021}"/>
              </a:ext>
            </a:extLst>
          </p:cNvPr>
          <p:cNvSpPr txBox="1"/>
          <p:nvPr/>
        </p:nvSpPr>
        <p:spPr>
          <a:xfrm>
            <a:off x="10212110" y="2393045"/>
            <a:ext cx="2189613" cy="830997"/>
          </a:xfrm>
          <a:prstGeom prst="rect">
            <a:avLst/>
          </a:prstGeom>
          <a:noFill/>
        </p:spPr>
        <p:txBody>
          <a:bodyPr wrap="square" rtlCol="0">
            <a:spAutoFit/>
          </a:bodyPr>
          <a:lstStyle/>
          <a:p>
            <a:r>
              <a:rPr lang="en-US" altLang="zh-CN" sz="1600" b="1" dirty="0">
                <a:latin typeface="Helvetica" pitchFamily="2" charset="0"/>
              </a:rPr>
              <a:t>AP1 family TF</a:t>
            </a:r>
          </a:p>
          <a:p>
            <a:r>
              <a:rPr lang="en-US" altLang="zh-CN" sz="1600" dirty="0">
                <a:latin typeface="Helvetica" pitchFamily="2" charset="0"/>
              </a:rPr>
              <a:t>Over-expressed in A549 cell line</a:t>
            </a:r>
            <a:endParaRPr lang="zh-CN" altLang="en-US" sz="1600" dirty="0">
              <a:latin typeface="Helvetica" pitchFamily="2" charset="0"/>
            </a:endParaRPr>
          </a:p>
        </p:txBody>
      </p:sp>
      <p:sp>
        <p:nvSpPr>
          <p:cNvPr id="23" name="TextBox 22">
            <a:extLst>
              <a:ext uri="{FF2B5EF4-FFF2-40B4-BE49-F238E27FC236}">
                <a16:creationId xmlns:a16="http://schemas.microsoft.com/office/drawing/2014/main" id="{63D9A58D-3655-4554-A84F-B5B5A8D1AD6D}"/>
              </a:ext>
            </a:extLst>
          </p:cNvPr>
          <p:cNvSpPr txBox="1"/>
          <p:nvPr/>
        </p:nvSpPr>
        <p:spPr>
          <a:xfrm>
            <a:off x="10212111" y="3259343"/>
            <a:ext cx="1873394" cy="861774"/>
          </a:xfrm>
          <a:prstGeom prst="rect">
            <a:avLst/>
          </a:prstGeom>
          <a:noFill/>
        </p:spPr>
        <p:txBody>
          <a:bodyPr wrap="square" rtlCol="0">
            <a:spAutoFit/>
          </a:bodyPr>
          <a:lstStyle/>
          <a:p>
            <a:r>
              <a:rPr lang="en-US" altLang="zh-CN" sz="1600" b="1" dirty="0">
                <a:latin typeface="Helvetica" pitchFamily="2" charset="0"/>
              </a:rPr>
              <a:t>KLF family TF</a:t>
            </a:r>
          </a:p>
          <a:p>
            <a:r>
              <a:rPr lang="en-US" altLang="zh-CN" sz="1600" dirty="0">
                <a:latin typeface="Helvetica" pitchFamily="2" charset="0"/>
              </a:rPr>
              <a:t>Regulated by </a:t>
            </a:r>
          </a:p>
          <a:p>
            <a:r>
              <a:rPr lang="en-US" altLang="zh-CN" sz="1600" dirty="0">
                <a:latin typeface="Helvetica" pitchFamily="2" charset="0"/>
              </a:rPr>
              <a:t>TGF-beta</a:t>
            </a:r>
          </a:p>
        </p:txBody>
      </p:sp>
    </p:spTree>
    <p:extLst>
      <p:ext uri="{BB962C8B-B14F-4D97-AF65-F5344CB8AC3E}">
        <p14:creationId xmlns:p14="http://schemas.microsoft.com/office/powerpoint/2010/main" val="232832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6" grpId="0"/>
      <p:bldP spid="17" grpId="0"/>
      <p:bldP spid="18" grpId="0"/>
      <p:bldP spid="19" grpId="0"/>
      <p:bldP spid="11" grpId="0"/>
      <p:bldP spid="2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431B3E-588F-4198-B861-0117F56B4476}"/>
              </a:ext>
            </a:extLst>
          </p:cNvPr>
          <p:cNvSpPr txBox="1"/>
          <p:nvPr/>
        </p:nvSpPr>
        <p:spPr>
          <a:xfrm>
            <a:off x="1000699" y="2884158"/>
            <a:ext cx="10190602" cy="1200329"/>
          </a:xfrm>
          <a:prstGeom prst="rect">
            <a:avLst/>
          </a:prstGeom>
          <a:noFill/>
        </p:spPr>
        <p:txBody>
          <a:bodyPr wrap="square" rtlCol="0">
            <a:spAutoFit/>
          </a:bodyPr>
          <a:lstStyle/>
          <a:p>
            <a:pPr algn="ctr"/>
            <a:r>
              <a:rPr lang="en-US" altLang="zh-CN" sz="3600" dirty="0">
                <a:latin typeface="Helvetica" pitchFamily="2" charset="0"/>
              </a:rPr>
              <a:t>Directional Preference partially explained by Sequence features</a:t>
            </a:r>
            <a:endParaRPr lang="zh-CN" altLang="en-US" sz="3600" dirty="0">
              <a:latin typeface="Helvetica" pitchFamily="2" charset="0"/>
            </a:endParaRPr>
          </a:p>
        </p:txBody>
      </p:sp>
      <p:sp>
        <p:nvSpPr>
          <p:cNvPr id="3" name="TextBox 2">
            <a:extLst>
              <a:ext uri="{FF2B5EF4-FFF2-40B4-BE49-F238E27FC236}">
                <a16:creationId xmlns:a16="http://schemas.microsoft.com/office/drawing/2014/main" id="{39E937E8-B23D-426F-B75E-7DB2F50870DF}"/>
              </a:ext>
            </a:extLst>
          </p:cNvPr>
          <p:cNvSpPr txBox="1"/>
          <p:nvPr/>
        </p:nvSpPr>
        <p:spPr>
          <a:xfrm>
            <a:off x="1000699" y="4777223"/>
            <a:ext cx="10190602" cy="646331"/>
          </a:xfrm>
          <a:prstGeom prst="rect">
            <a:avLst/>
          </a:prstGeom>
          <a:noFill/>
        </p:spPr>
        <p:txBody>
          <a:bodyPr wrap="square" rtlCol="0">
            <a:spAutoFit/>
          </a:bodyPr>
          <a:lstStyle/>
          <a:p>
            <a:pPr algn="ctr"/>
            <a:r>
              <a:rPr lang="en-US" altLang="zh-CN" sz="3600" dirty="0">
                <a:latin typeface="Helvetica" pitchFamily="2" charset="0"/>
              </a:rPr>
              <a:t>What’s more?</a:t>
            </a:r>
            <a:endParaRPr lang="zh-CN" altLang="en-US" sz="3600" dirty="0">
              <a:latin typeface="Helvetica" pitchFamily="2" charset="0"/>
            </a:endParaRPr>
          </a:p>
        </p:txBody>
      </p:sp>
    </p:spTree>
    <p:extLst>
      <p:ext uri="{BB962C8B-B14F-4D97-AF65-F5344CB8AC3E}">
        <p14:creationId xmlns:p14="http://schemas.microsoft.com/office/powerpoint/2010/main" val="178079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F0622A-DC9F-4884-8F2D-836629EF781A}"/>
              </a:ext>
            </a:extLst>
          </p:cNvPr>
          <p:cNvPicPr>
            <a:picLocks noChangeAspect="1"/>
          </p:cNvPicPr>
          <p:nvPr/>
        </p:nvPicPr>
        <p:blipFill rotWithShape="1">
          <a:blip r:embed="rId2">
            <a:extLst>
              <a:ext uri="{28A0092B-C50C-407E-A947-70E740481C1C}">
                <a14:useLocalDpi xmlns:a14="http://schemas.microsoft.com/office/drawing/2010/main" val="0"/>
              </a:ext>
            </a:extLst>
          </a:blip>
          <a:srcRect r="54096"/>
          <a:stretch/>
        </p:blipFill>
        <p:spPr>
          <a:xfrm>
            <a:off x="2709246" y="1227578"/>
            <a:ext cx="6087596" cy="4227869"/>
          </a:xfrm>
          <a:prstGeom prst="rect">
            <a:avLst/>
          </a:prstGeom>
        </p:spPr>
      </p:pic>
      <p:sp>
        <p:nvSpPr>
          <p:cNvPr id="33" name="Title 1">
            <a:extLst>
              <a:ext uri="{FF2B5EF4-FFF2-40B4-BE49-F238E27FC236}">
                <a16:creationId xmlns:a16="http://schemas.microsoft.com/office/drawing/2014/main" id="{3E3F9FB8-8E05-43A6-8850-ACC177B93FBA}"/>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SC direction ~ Context?</a:t>
            </a:r>
            <a:endParaRPr lang="zh-CN" altLang="en-US" dirty="0">
              <a:latin typeface="Helvetica" pitchFamily="2" charset="0"/>
            </a:endParaRPr>
          </a:p>
        </p:txBody>
      </p:sp>
    </p:spTree>
    <p:extLst>
      <p:ext uri="{BB962C8B-B14F-4D97-AF65-F5344CB8AC3E}">
        <p14:creationId xmlns:p14="http://schemas.microsoft.com/office/powerpoint/2010/main" val="14818160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A9339-C358-42A1-95E9-0EBB7EDE5B48}"/>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Predict </a:t>
            </a:r>
            <a:r>
              <a:rPr lang="en-US" altLang="zh-CN" dirty="0" err="1">
                <a:latin typeface="Helvetica" pitchFamily="2" charset="0"/>
              </a:rPr>
              <a:t>eRNA</a:t>
            </a:r>
            <a:r>
              <a:rPr lang="en-US" altLang="zh-CN" dirty="0">
                <a:latin typeface="Helvetica" pitchFamily="2" charset="0"/>
              </a:rPr>
              <a:t> direction using context info</a:t>
            </a:r>
          </a:p>
        </p:txBody>
      </p:sp>
      <p:sp>
        <p:nvSpPr>
          <p:cNvPr id="3" name="Title 1">
            <a:extLst>
              <a:ext uri="{FF2B5EF4-FFF2-40B4-BE49-F238E27FC236}">
                <a16:creationId xmlns:a16="http://schemas.microsoft.com/office/drawing/2014/main" id="{76350339-6514-4CBB-A6DB-C62CCD080A2F}"/>
              </a:ext>
            </a:extLst>
          </p:cNvPr>
          <p:cNvSpPr txBox="1">
            <a:spLocks/>
          </p:cNvSpPr>
          <p:nvPr/>
        </p:nvSpPr>
        <p:spPr>
          <a:xfrm>
            <a:off x="1441345" y="3173975"/>
            <a:ext cx="1698026" cy="975895"/>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altLang="zh-CN" sz="4800" b="1" dirty="0">
                <a:latin typeface="Helvetica" pitchFamily="2" charset="0"/>
                <a:ea typeface="+mn-ea"/>
                <a:cs typeface="+mn-cs"/>
              </a:rPr>
              <a:t>M_ij</a:t>
            </a:r>
            <a:endParaRPr lang="pt-BR" altLang="zh-CN" sz="3600" dirty="0">
              <a:latin typeface="Helvetica" pitchFamily="2" charset="0"/>
              <a:ea typeface="+mn-ea"/>
              <a:cs typeface="+mn-cs"/>
            </a:endParaRPr>
          </a:p>
          <a:p>
            <a:r>
              <a:rPr lang="pt-BR" altLang="zh-CN" sz="3600" b="1" dirty="0">
                <a:latin typeface="Helvetica" pitchFamily="2" charset="0"/>
                <a:ea typeface="+mn-ea"/>
                <a:cs typeface="+mn-cs"/>
              </a:rPr>
              <a:t>              </a:t>
            </a:r>
          </a:p>
          <a:p>
            <a:endParaRPr lang="zh-CN" altLang="en-US" sz="3600" b="1" dirty="0">
              <a:latin typeface="Helvetica" pitchFamily="2" charset="0"/>
              <a:ea typeface="+mn-ea"/>
              <a:cs typeface="+mn-cs"/>
            </a:endParaRPr>
          </a:p>
        </p:txBody>
      </p:sp>
      <p:sp>
        <p:nvSpPr>
          <p:cNvPr id="4" name="TextBox 3">
            <a:extLst>
              <a:ext uri="{FF2B5EF4-FFF2-40B4-BE49-F238E27FC236}">
                <a16:creationId xmlns:a16="http://schemas.microsoft.com/office/drawing/2014/main" id="{4B065E8D-EA62-4146-8929-7A4ADED14916}"/>
              </a:ext>
            </a:extLst>
          </p:cNvPr>
          <p:cNvSpPr txBox="1"/>
          <p:nvPr/>
        </p:nvSpPr>
        <p:spPr>
          <a:xfrm>
            <a:off x="965200" y="1800323"/>
            <a:ext cx="7468711" cy="646331"/>
          </a:xfrm>
          <a:prstGeom prst="rect">
            <a:avLst/>
          </a:prstGeom>
          <a:noFill/>
        </p:spPr>
        <p:txBody>
          <a:bodyPr wrap="none" rtlCol="0">
            <a:spAutoFit/>
          </a:bodyPr>
          <a:lstStyle/>
          <a:p>
            <a:r>
              <a:rPr lang="en-US" altLang="zh-CN" sz="3600" dirty="0">
                <a:latin typeface="Helvetica" pitchFamily="2" charset="0"/>
              </a:rPr>
              <a:t>For each enhancer </a:t>
            </a:r>
            <a:r>
              <a:rPr lang="en-US" altLang="zh-CN" sz="3600" dirty="0" err="1">
                <a:latin typeface="Helvetica" pitchFamily="2" charset="0"/>
              </a:rPr>
              <a:t>i</a:t>
            </a:r>
            <a:r>
              <a:rPr lang="en-US" altLang="zh-CN" sz="3600" dirty="0">
                <a:latin typeface="Helvetica" pitchFamily="2" charset="0"/>
              </a:rPr>
              <a:t> in cell j, predict</a:t>
            </a:r>
            <a:endParaRPr lang="zh-CN" altLang="en-US" sz="3600" dirty="0">
              <a:latin typeface="Helvetica" pitchFamily="2"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A250112-C475-4766-8109-7231D6F16F58}"/>
                  </a:ext>
                </a:extLst>
              </p:cNvPr>
              <p:cNvSpPr txBox="1"/>
              <p:nvPr/>
            </p:nvSpPr>
            <p:spPr>
              <a:xfrm>
                <a:off x="2821487" y="3129918"/>
                <a:ext cx="9249327" cy="5320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3200" b="0" i="0" smtClean="0">
                          <a:latin typeface="Cambria Math" panose="02040503050406030204" pitchFamily="18" charset="0"/>
                        </a:rPr>
                        <m:t>=</m:t>
                      </m:r>
                      <m:r>
                        <m:rPr>
                          <m:sty m:val="p"/>
                        </m:rPr>
                        <a:rPr lang="en-US" altLang="zh-CN" sz="3200" b="0" i="0" smtClean="0">
                          <a:latin typeface="Cambria Math" panose="02040503050406030204" pitchFamily="18" charset="0"/>
                        </a:rPr>
                        <m:t>log</m:t>
                      </m:r>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𝑃𝑙𝑢𝑠𝐶𝑜𝑢𝑛𝑡𝑠</m:t>
                          </m:r>
                        </m:e>
                        <m:sub>
                          <m:r>
                            <a:rPr lang="en-US" altLang="zh-CN" sz="3200" b="0" i="1" smtClean="0">
                              <a:latin typeface="Cambria Math" panose="02040503050406030204" pitchFamily="18" charset="0"/>
                            </a:rPr>
                            <m:t>𝑖𝑗</m:t>
                          </m:r>
                        </m:sub>
                      </m:sSub>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1</m:t>
                      </m:r>
                      <m:r>
                        <a:rPr lang="en-US" altLang="zh-CN" sz="3200" b="0" i="1" smtClean="0">
                          <a:latin typeface="Cambria Math" panose="02040503050406030204" pitchFamily="18" charset="0"/>
                        </a:rPr>
                        <m:t>)−</m:t>
                      </m:r>
                      <m:r>
                        <m:rPr>
                          <m:sty m:val="p"/>
                        </m:rPr>
                        <a:rPr lang="en-US" altLang="zh-CN" sz="3200" b="0" i="0" smtClean="0">
                          <a:latin typeface="Cambria Math" panose="02040503050406030204" pitchFamily="18" charset="0"/>
                        </a:rPr>
                        <m:t>log</m:t>
                      </m:r>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𝑀𝑖𝑛𝑢𝑠𝐶𝑜𝑢𝑛𝑡𝑠</m:t>
                          </m:r>
                        </m:e>
                        <m:sub>
                          <m:r>
                            <a:rPr lang="en-US" altLang="zh-CN" sz="3200" b="0" i="1" smtClean="0">
                              <a:latin typeface="Cambria Math" panose="02040503050406030204" pitchFamily="18" charset="0"/>
                            </a:rPr>
                            <m:t>𝑖𝑗</m:t>
                          </m:r>
                        </m:sub>
                      </m:sSub>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1</m:t>
                      </m:r>
                      <m:r>
                        <a:rPr lang="en-US" altLang="zh-CN" sz="3200" b="0" i="1" smtClean="0">
                          <a:latin typeface="Cambria Math" panose="02040503050406030204" pitchFamily="18" charset="0"/>
                        </a:rPr>
                        <m:t>)</m:t>
                      </m:r>
                    </m:oMath>
                  </m:oMathPara>
                </a14:m>
                <a:endParaRPr lang="zh-CN" altLang="en-US" sz="3200" dirty="0"/>
              </a:p>
            </p:txBody>
          </p:sp>
        </mc:Choice>
        <mc:Fallback xmlns="">
          <p:sp>
            <p:nvSpPr>
              <p:cNvPr id="5" name="TextBox 4">
                <a:extLst>
                  <a:ext uri="{FF2B5EF4-FFF2-40B4-BE49-F238E27FC236}">
                    <a16:creationId xmlns:a16="http://schemas.microsoft.com/office/drawing/2014/main" id="{7A250112-C475-4766-8109-7231D6F16F58}"/>
                  </a:ext>
                </a:extLst>
              </p:cNvPr>
              <p:cNvSpPr txBox="1">
                <a:spLocks noRot="1" noChangeAspect="1" noMove="1" noResize="1" noEditPoints="1" noAdjustHandles="1" noChangeArrowheads="1" noChangeShapeType="1" noTextEdit="1"/>
              </p:cNvSpPr>
              <p:nvPr/>
            </p:nvSpPr>
            <p:spPr>
              <a:xfrm>
                <a:off x="2821487" y="3129918"/>
                <a:ext cx="9249327" cy="532005"/>
              </a:xfrm>
              <a:prstGeom prst="rect">
                <a:avLst/>
              </a:prstGeom>
              <a:blipFill>
                <a:blip r:embed="rId2"/>
                <a:stretch>
                  <a:fillRect/>
                </a:stretch>
              </a:blipFill>
            </p:spPr>
            <p:txBody>
              <a:bodyPr/>
              <a:lstStyle/>
              <a:p>
                <a:r>
                  <a:rPr lang="zh-CN" altLang="en-US">
                    <a:noFill/>
                  </a:rPr>
                  <a:t> </a:t>
                </a:r>
              </a:p>
            </p:txBody>
          </p:sp>
        </mc:Fallback>
      </mc:AlternateContent>
      <p:sp>
        <p:nvSpPr>
          <p:cNvPr id="6" name="TextBox 5">
            <a:extLst>
              <a:ext uri="{FF2B5EF4-FFF2-40B4-BE49-F238E27FC236}">
                <a16:creationId xmlns:a16="http://schemas.microsoft.com/office/drawing/2014/main" id="{2F5484D8-4AC8-4A19-907C-2389E3C051BE}"/>
              </a:ext>
            </a:extLst>
          </p:cNvPr>
          <p:cNvSpPr txBox="1"/>
          <p:nvPr/>
        </p:nvSpPr>
        <p:spPr>
          <a:xfrm>
            <a:off x="965200" y="4223234"/>
            <a:ext cx="9571851" cy="646331"/>
          </a:xfrm>
          <a:prstGeom prst="rect">
            <a:avLst/>
          </a:prstGeom>
          <a:noFill/>
        </p:spPr>
        <p:txBody>
          <a:bodyPr wrap="none" rtlCol="0">
            <a:spAutoFit/>
          </a:bodyPr>
          <a:lstStyle/>
          <a:p>
            <a:r>
              <a:rPr lang="en-US" altLang="zh-CN" sz="3600" dirty="0">
                <a:latin typeface="Helvetica" pitchFamily="2" charset="0"/>
              </a:rPr>
              <a:t>Using statistics which summarizes the context</a:t>
            </a:r>
            <a:endParaRPr lang="zh-CN" altLang="en-US" sz="3600" dirty="0">
              <a:latin typeface="Helvetica" pitchFamily="2" charset="0"/>
            </a:endParaRPr>
          </a:p>
        </p:txBody>
      </p:sp>
    </p:spTree>
    <p:extLst>
      <p:ext uri="{BB962C8B-B14F-4D97-AF65-F5344CB8AC3E}">
        <p14:creationId xmlns:p14="http://schemas.microsoft.com/office/powerpoint/2010/main" val="3103842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1"/>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rapezoid 58">
            <a:extLst>
              <a:ext uri="{FF2B5EF4-FFF2-40B4-BE49-F238E27FC236}">
                <a16:creationId xmlns:a16="http://schemas.microsoft.com/office/drawing/2014/main" id="{F6D72723-A498-44B4-BA83-8E83865A4CE2}"/>
              </a:ext>
            </a:extLst>
          </p:cNvPr>
          <p:cNvSpPr/>
          <p:nvPr/>
        </p:nvSpPr>
        <p:spPr>
          <a:xfrm flipV="1">
            <a:off x="7356214" y="3822634"/>
            <a:ext cx="3301140" cy="853508"/>
          </a:xfrm>
          <a:prstGeom prst="trapezoid">
            <a:avLst>
              <a:gd name="adj" fmla="val 167995"/>
            </a:avLst>
          </a:prstGeom>
          <a:solidFill>
            <a:schemeClr val="bg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rapezoid 28">
            <a:extLst>
              <a:ext uri="{FF2B5EF4-FFF2-40B4-BE49-F238E27FC236}">
                <a16:creationId xmlns:a16="http://schemas.microsoft.com/office/drawing/2014/main" id="{33A5BC54-E3DE-4548-B53C-96AB1EE52F23}"/>
              </a:ext>
            </a:extLst>
          </p:cNvPr>
          <p:cNvSpPr/>
          <p:nvPr/>
        </p:nvSpPr>
        <p:spPr>
          <a:xfrm flipV="1">
            <a:off x="2365250" y="3830850"/>
            <a:ext cx="3301140" cy="853508"/>
          </a:xfrm>
          <a:prstGeom prst="trapezoid">
            <a:avLst>
              <a:gd name="adj" fmla="val 167995"/>
            </a:avLst>
          </a:prstGeom>
          <a:solidFill>
            <a:schemeClr val="bg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2">
            <a:extLst>
              <a:ext uri="{FF2B5EF4-FFF2-40B4-BE49-F238E27FC236}">
                <a16:creationId xmlns:a16="http://schemas.microsoft.com/office/drawing/2014/main" id="{F1D8EA88-1080-49A5-B123-FD19B1E48B4E}"/>
              </a:ext>
            </a:extLst>
          </p:cNvPr>
          <p:cNvSpPr/>
          <p:nvPr/>
        </p:nvSpPr>
        <p:spPr>
          <a:xfrm>
            <a:off x="1673486" y="5523220"/>
            <a:ext cx="4043094" cy="523220"/>
          </a:xfrm>
          <a:prstGeom prst="rect">
            <a:avLst/>
          </a:prstGeom>
        </p:spPr>
        <p:txBody>
          <a:bodyPr wrap="none">
            <a:spAutoFit/>
          </a:bodyPr>
          <a:lstStyle/>
          <a:p>
            <a:r>
              <a:rPr lang="en-US" altLang="zh-CN" sz="2800" dirty="0">
                <a:latin typeface="Helvetica" pitchFamily="2" charset="0"/>
              </a:rPr>
              <a:t>Bias to up/downstream?</a:t>
            </a:r>
            <a:endParaRPr lang="zh-CN" altLang="en-US" sz="2800" dirty="0">
              <a:latin typeface="Helvetica" pitchFamily="2" charset="0"/>
            </a:endParaRPr>
          </a:p>
        </p:txBody>
      </p:sp>
      <p:sp>
        <p:nvSpPr>
          <p:cNvPr id="4" name="Arrow: Right 3">
            <a:extLst>
              <a:ext uri="{FF2B5EF4-FFF2-40B4-BE49-F238E27FC236}">
                <a16:creationId xmlns:a16="http://schemas.microsoft.com/office/drawing/2014/main" id="{6C7BE856-3ED5-47F6-81F8-EAFF298A5718}"/>
              </a:ext>
            </a:extLst>
          </p:cNvPr>
          <p:cNvSpPr/>
          <p:nvPr/>
        </p:nvSpPr>
        <p:spPr>
          <a:xfrm rot="10800000">
            <a:off x="2866547" y="4750907"/>
            <a:ext cx="191107" cy="130518"/>
          </a:xfrm>
          <a:prstGeom prst="rightArrow">
            <a:avLst/>
          </a:prstGeom>
          <a:solidFill>
            <a:srgbClr val="00BF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Group 4">
            <a:extLst>
              <a:ext uri="{FF2B5EF4-FFF2-40B4-BE49-F238E27FC236}">
                <a16:creationId xmlns:a16="http://schemas.microsoft.com/office/drawing/2014/main" id="{31A17E38-3197-4E3D-9086-07BE536E7BFB}"/>
              </a:ext>
            </a:extLst>
          </p:cNvPr>
          <p:cNvGrpSpPr/>
          <p:nvPr/>
        </p:nvGrpSpPr>
        <p:grpSpPr>
          <a:xfrm>
            <a:off x="2365249" y="2311998"/>
            <a:ext cx="3301142" cy="1117002"/>
            <a:chOff x="1109663" y="3581400"/>
            <a:chExt cx="5372100" cy="1817749"/>
          </a:xfrm>
        </p:grpSpPr>
        <p:cxnSp>
          <p:nvCxnSpPr>
            <p:cNvPr id="6" name="Straight Arrow Connector 5">
              <a:extLst>
                <a:ext uri="{FF2B5EF4-FFF2-40B4-BE49-F238E27FC236}">
                  <a16:creationId xmlns:a16="http://schemas.microsoft.com/office/drawing/2014/main" id="{237AE0ED-E44A-439A-A592-4B9CA17CF6B2}"/>
                </a:ext>
              </a:extLst>
            </p:cNvPr>
            <p:cNvCxnSpPr/>
            <p:nvPr/>
          </p:nvCxnSpPr>
          <p:spPr>
            <a:xfrm>
              <a:off x="1109663" y="4627219"/>
              <a:ext cx="5372100"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F63E912B-084B-4D07-8FC7-BDB350E60AAB}"/>
                </a:ext>
              </a:extLst>
            </p:cNvPr>
            <p:cNvCxnSpPr>
              <a:cxnSpLocks/>
            </p:cNvCxnSpPr>
            <p:nvPr/>
          </p:nvCxnSpPr>
          <p:spPr>
            <a:xfrm>
              <a:off x="4729480" y="4262120"/>
              <a:ext cx="0" cy="36509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6DED52A-4655-4CFB-9EB1-66D1605A47E9}"/>
                </a:ext>
              </a:extLst>
            </p:cNvPr>
            <p:cNvCxnSpPr/>
            <p:nvPr/>
          </p:nvCxnSpPr>
          <p:spPr>
            <a:xfrm>
              <a:off x="4643120" y="3857625"/>
              <a:ext cx="0" cy="769594"/>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C7CE2CB-F028-43C2-8AE3-DDD2AF8561C9}"/>
                </a:ext>
              </a:extLst>
            </p:cNvPr>
            <p:cNvCxnSpPr>
              <a:cxnSpLocks/>
            </p:cNvCxnSpPr>
            <p:nvPr/>
          </p:nvCxnSpPr>
          <p:spPr>
            <a:xfrm>
              <a:off x="4521200" y="4130040"/>
              <a:ext cx="0" cy="49717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31E3417-F60C-48F2-B1E9-A09BEC845933}"/>
                </a:ext>
              </a:extLst>
            </p:cNvPr>
            <p:cNvCxnSpPr>
              <a:cxnSpLocks/>
            </p:cNvCxnSpPr>
            <p:nvPr/>
          </p:nvCxnSpPr>
          <p:spPr>
            <a:xfrm>
              <a:off x="4597400" y="3581400"/>
              <a:ext cx="0" cy="104581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2527E5D-F098-470B-B4E8-D9CE32E58F6F}"/>
                </a:ext>
              </a:extLst>
            </p:cNvPr>
            <p:cNvCxnSpPr>
              <a:cxnSpLocks/>
            </p:cNvCxnSpPr>
            <p:nvPr/>
          </p:nvCxnSpPr>
          <p:spPr>
            <a:xfrm>
              <a:off x="4445000" y="4369422"/>
              <a:ext cx="0" cy="257797"/>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B37A38B-BE05-434F-8452-D1A8C97C4D15}"/>
                </a:ext>
              </a:extLst>
            </p:cNvPr>
            <p:cNvCxnSpPr>
              <a:cxnSpLocks/>
            </p:cNvCxnSpPr>
            <p:nvPr/>
          </p:nvCxnSpPr>
          <p:spPr>
            <a:xfrm flipV="1">
              <a:off x="2880360" y="4629803"/>
              <a:ext cx="0" cy="362013"/>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BF5B0C0-FFA8-4C89-B299-B32CAA5FB95B}"/>
                </a:ext>
              </a:extLst>
            </p:cNvPr>
            <p:cNvCxnSpPr>
              <a:cxnSpLocks/>
            </p:cNvCxnSpPr>
            <p:nvPr/>
          </p:nvCxnSpPr>
          <p:spPr>
            <a:xfrm flipV="1">
              <a:off x="2834640" y="4636060"/>
              <a:ext cx="0" cy="763089"/>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D721326-C14B-4515-A74E-8D152CDF33DD}"/>
                </a:ext>
              </a:extLst>
            </p:cNvPr>
            <p:cNvCxnSpPr>
              <a:cxnSpLocks/>
            </p:cNvCxnSpPr>
            <p:nvPr/>
          </p:nvCxnSpPr>
          <p:spPr>
            <a:xfrm flipV="1">
              <a:off x="2712720" y="4636060"/>
              <a:ext cx="0" cy="492976"/>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D45A9F2-4E7A-4720-BFC8-B1BC3B9A373C}"/>
                </a:ext>
              </a:extLst>
            </p:cNvPr>
            <p:cNvCxnSpPr>
              <a:cxnSpLocks/>
            </p:cNvCxnSpPr>
            <p:nvPr/>
          </p:nvCxnSpPr>
          <p:spPr>
            <a:xfrm flipV="1">
              <a:off x="2788920" y="4636062"/>
              <a:ext cx="0" cy="362011"/>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B8D0434-C0BD-4F3A-8FAB-99AC223707A9}"/>
                </a:ext>
              </a:extLst>
            </p:cNvPr>
            <p:cNvCxnSpPr>
              <a:cxnSpLocks/>
            </p:cNvCxnSpPr>
            <p:nvPr/>
          </p:nvCxnSpPr>
          <p:spPr>
            <a:xfrm flipV="1">
              <a:off x="2636520" y="4636060"/>
              <a:ext cx="0" cy="255618"/>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728C273-E7D1-4682-871D-51FFAC159DFB}"/>
                </a:ext>
              </a:extLst>
            </p:cNvPr>
            <p:cNvCxnSpPr>
              <a:cxnSpLocks/>
            </p:cNvCxnSpPr>
            <p:nvPr/>
          </p:nvCxnSpPr>
          <p:spPr>
            <a:xfrm flipV="1">
              <a:off x="1767840" y="4626930"/>
              <a:ext cx="0" cy="92390"/>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AA0110E-5E3D-4223-AC97-231569D26F9F}"/>
                </a:ext>
              </a:extLst>
            </p:cNvPr>
            <p:cNvCxnSpPr>
              <a:cxnSpLocks/>
            </p:cNvCxnSpPr>
            <p:nvPr/>
          </p:nvCxnSpPr>
          <p:spPr>
            <a:xfrm flipV="1">
              <a:off x="1894840" y="4624395"/>
              <a:ext cx="0" cy="349706"/>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2A7DDE6-4A68-4370-A77C-F88807E5EC28}"/>
              </a:ext>
            </a:extLst>
          </p:cNvPr>
          <p:cNvGrpSpPr/>
          <p:nvPr/>
        </p:nvGrpSpPr>
        <p:grpSpPr>
          <a:xfrm>
            <a:off x="2365249" y="3313515"/>
            <a:ext cx="3301142" cy="505992"/>
            <a:chOff x="1109663" y="3581400"/>
            <a:chExt cx="5372100" cy="1045819"/>
          </a:xfrm>
        </p:grpSpPr>
        <p:cxnSp>
          <p:nvCxnSpPr>
            <p:cNvPr id="20" name="Straight Arrow Connector 19">
              <a:extLst>
                <a:ext uri="{FF2B5EF4-FFF2-40B4-BE49-F238E27FC236}">
                  <a16:creationId xmlns:a16="http://schemas.microsoft.com/office/drawing/2014/main" id="{05CC5D73-1596-4000-B2CF-A08A3271D1C8}"/>
                </a:ext>
              </a:extLst>
            </p:cNvPr>
            <p:cNvCxnSpPr/>
            <p:nvPr/>
          </p:nvCxnSpPr>
          <p:spPr>
            <a:xfrm>
              <a:off x="1109663" y="4627219"/>
              <a:ext cx="5372100"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765806A-16D5-46C9-A9E4-C9E8ED8D4E93}"/>
                </a:ext>
              </a:extLst>
            </p:cNvPr>
            <p:cNvCxnSpPr>
              <a:cxnSpLocks/>
            </p:cNvCxnSpPr>
            <p:nvPr/>
          </p:nvCxnSpPr>
          <p:spPr>
            <a:xfrm>
              <a:off x="4597400" y="3581400"/>
              <a:ext cx="0" cy="104581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BB99613A-E695-4889-8A7B-1F40B29DDA56}"/>
              </a:ext>
            </a:extLst>
          </p:cNvPr>
          <p:cNvSpPr txBox="1"/>
          <p:nvPr/>
        </p:nvSpPr>
        <p:spPr>
          <a:xfrm>
            <a:off x="1375151" y="2730299"/>
            <a:ext cx="633507" cy="369332"/>
          </a:xfrm>
          <a:prstGeom prst="rect">
            <a:avLst/>
          </a:prstGeom>
          <a:noFill/>
        </p:spPr>
        <p:txBody>
          <a:bodyPr wrap="none" rtlCol="0">
            <a:spAutoFit/>
          </a:bodyPr>
          <a:lstStyle/>
          <a:p>
            <a:r>
              <a:rPr lang="en-US" altLang="zh-CN" dirty="0">
                <a:latin typeface="Helvetica" pitchFamily="2" charset="0"/>
              </a:rPr>
              <a:t>Bulk</a:t>
            </a:r>
            <a:endParaRPr lang="zh-CN" altLang="en-US" dirty="0">
              <a:latin typeface="Helvetica" pitchFamily="2" charset="0"/>
            </a:endParaRPr>
          </a:p>
        </p:txBody>
      </p:sp>
      <p:sp>
        <p:nvSpPr>
          <p:cNvPr id="23" name="TextBox 22">
            <a:extLst>
              <a:ext uri="{FF2B5EF4-FFF2-40B4-BE49-F238E27FC236}">
                <a16:creationId xmlns:a16="http://schemas.microsoft.com/office/drawing/2014/main" id="{802510D2-E187-488B-87D2-D573931E5AC8}"/>
              </a:ext>
            </a:extLst>
          </p:cNvPr>
          <p:cNvSpPr txBox="1"/>
          <p:nvPr/>
        </p:nvSpPr>
        <p:spPr>
          <a:xfrm>
            <a:off x="1452095" y="3566511"/>
            <a:ext cx="505267" cy="369332"/>
          </a:xfrm>
          <a:prstGeom prst="rect">
            <a:avLst/>
          </a:prstGeom>
          <a:noFill/>
        </p:spPr>
        <p:txBody>
          <a:bodyPr wrap="none" rtlCol="0">
            <a:spAutoFit/>
          </a:bodyPr>
          <a:lstStyle/>
          <a:p>
            <a:r>
              <a:rPr lang="en-US" altLang="zh-CN" dirty="0">
                <a:latin typeface="Helvetica" pitchFamily="2" charset="0"/>
              </a:rPr>
              <a:t>SC</a:t>
            </a:r>
            <a:endParaRPr lang="zh-CN" altLang="en-US" dirty="0">
              <a:latin typeface="Helvetica" pitchFamily="2" charset="0"/>
            </a:endParaRPr>
          </a:p>
        </p:txBody>
      </p:sp>
      <p:sp>
        <p:nvSpPr>
          <p:cNvPr id="24" name="TextBox 23">
            <a:extLst>
              <a:ext uri="{FF2B5EF4-FFF2-40B4-BE49-F238E27FC236}">
                <a16:creationId xmlns:a16="http://schemas.microsoft.com/office/drawing/2014/main" id="{F79DB211-2D98-4FBC-92E2-70FFC35F90B6}"/>
              </a:ext>
            </a:extLst>
          </p:cNvPr>
          <p:cNvSpPr txBox="1"/>
          <p:nvPr/>
        </p:nvSpPr>
        <p:spPr>
          <a:xfrm>
            <a:off x="1207314" y="4490257"/>
            <a:ext cx="979755" cy="369332"/>
          </a:xfrm>
          <a:prstGeom prst="rect">
            <a:avLst/>
          </a:prstGeom>
          <a:noFill/>
        </p:spPr>
        <p:txBody>
          <a:bodyPr wrap="none" rtlCol="0">
            <a:spAutoFit/>
          </a:bodyPr>
          <a:lstStyle/>
          <a:p>
            <a:r>
              <a:rPr lang="en-US" altLang="zh-CN" dirty="0">
                <a:latin typeface="Helvetica" pitchFamily="2" charset="0"/>
              </a:rPr>
              <a:t>Context</a:t>
            </a:r>
          </a:p>
        </p:txBody>
      </p:sp>
      <p:grpSp>
        <p:nvGrpSpPr>
          <p:cNvPr id="25" name="Group 24">
            <a:extLst>
              <a:ext uri="{FF2B5EF4-FFF2-40B4-BE49-F238E27FC236}">
                <a16:creationId xmlns:a16="http://schemas.microsoft.com/office/drawing/2014/main" id="{20120BF1-20A8-41D6-A34B-545B131B7E38}"/>
              </a:ext>
            </a:extLst>
          </p:cNvPr>
          <p:cNvGrpSpPr/>
          <p:nvPr/>
        </p:nvGrpSpPr>
        <p:grpSpPr>
          <a:xfrm>
            <a:off x="3819598" y="4532780"/>
            <a:ext cx="384175" cy="173356"/>
            <a:chOff x="2117818" y="4268915"/>
            <a:chExt cx="4277476" cy="358304"/>
          </a:xfrm>
        </p:grpSpPr>
        <p:cxnSp>
          <p:nvCxnSpPr>
            <p:cNvPr id="26" name="Straight Arrow Connector 25">
              <a:extLst>
                <a:ext uri="{FF2B5EF4-FFF2-40B4-BE49-F238E27FC236}">
                  <a16:creationId xmlns:a16="http://schemas.microsoft.com/office/drawing/2014/main" id="{91D57B3E-0FE8-4A27-85EC-2FF09098D070}"/>
                </a:ext>
              </a:extLst>
            </p:cNvPr>
            <p:cNvCxnSpPr>
              <a:cxnSpLocks/>
            </p:cNvCxnSpPr>
            <p:nvPr/>
          </p:nvCxnSpPr>
          <p:spPr>
            <a:xfrm>
              <a:off x="2117818" y="4612327"/>
              <a:ext cx="4277476"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9A3A39AB-0A0B-4A43-B485-E1C2D0A455B0}"/>
                </a:ext>
              </a:extLst>
            </p:cNvPr>
            <p:cNvCxnSpPr>
              <a:cxnSpLocks/>
            </p:cNvCxnSpPr>
            <p:nvPr/>
          </p:nvCxnSpPr>
          <p:spPr>
            <a:xfrm>
              <a:off x="4243891" y="4268915"/>
              <a:ext cx="0" cy="358304"/>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grpSp>
      <p:cxnSp>
        <p:nvCxnSpPr>
          <p:cNvPr id="28" name="Straight Connector 27">
            <a:extLst>
              <a:ext uri="{FF2B5EF4-FFF2-40B4-BE49-F238E27FC236}">
                <a16:creationId xmlns:a16="http://schemas.microsoft.com/office/drawing/2014/main" id="{277DB7B0-D754-4DFD-82D2-C1113D9BF073}"/>
              </a:ext>
            </a:extLst>
          </p:cNvPr>
          <p:cNvCxnSpPr>
            <a:cxnSpLocks/>
          </p:cNvCxnSpPr>
          <p:nvPr/>
        </p:nvCxnSpPr>
        <p:spPr>
          <a:xfrm flipV="1">
            <a:off x="2365249" y="4684358"/>
            <a:ext cx="3301141" cy="14573"/>
          </a:xfrm>
          <a:prstGeom prst="line">
            <a:avLst/>
          </a:prstGeom>
          <a:ln w="12700">
            <a:prstDash val="sysDot"/>
          </a:ln>
        </p:spPr>
        <p:style>
          <a:lnRef idx="1">
            <a:schemeClr val="dk1"/>
          </a:lnRef>
          <a:fillRef idx="0">
            <a:schemeClr val="dk1"/>
          </a:fillRef>
          <a:effectRef idx="0">
            <a:schemeClr val="dk1"/>
          </a:effectRef>
          <a:fontRef idx="minor">
            <a:schemeClr val="tx1"/>
          </a:fontRef>
        </p:style>
      </p:cxnSp>
      <p:sp>
        <p:nvSpPr>
          <p:cNvPr id="30" name="Arrow: Right 29">
            <a:extLst>
              <a:ext uri="{FF2B5EF4-FFF2-40B4-BE49-F238E27FC236}">
                <a16:creationId xmlns:a16="http://schemas.microsoft.com/office/drawing/2014/main" id="{92631C34-085D-42C4-A5F6-52C5D8267871}"/>
              </a:ext>
            </a:extLst>
          </p:cNvPr>
          <p:cNvSpPr/>
          <p:nvPr/>
        </p:nvSpPr>
        <p:spPr>
          <a:xfrm>
            <a:off x="4737487" y="4414619"/>
            <a:ext cx="354432" cy="257240"/>
          </a:xfrm>
          <a:prstGeom prst="rightArrow">
            <a:avLst/>
          </a:prstGeom>
          <a:solidFill>
            <a:srgbClr val="F87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Arrow: Right 30">
            <a:extLst>
              <a:ext uri="{FF2B5EF4-FFF2-40B4-BE49-F238E27FC236}">
                <a16:creationId xmlns:a16="http://schemas.microsoft.com/office/drawing/2014/main" id="{0E7C57D7-C183-4532-879A-4F10E9C688FE}"/>
              </a:ext>
            </a:extLst>
          </p:cNvPr>
          <p:cNvSpPr/>
          <p:nvPr/>
        </p:nvSpPr>
        <p:spPr>
          <a:xfrm>
            <a:off x="3054181" y="4516103"/>
            <a:ext cx="196019" cy="142267"/>
          </a:xfrm>
          <a:prstGeom prst="rightArrow">
            <a:avLst/>
          </a:prstGeom>
          <a:solidFill>
            <a:srgbClr val="F87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Arrow: Right 31">
            <a:extLst>
              <a:ext uri="{FF2B5EF4-FFF2-40B4-BE49-F238E27FC236}">
                <a16:creationId xmlns:a16="http://schemas.microsoft.com/office/drawing/2014/main" id="{B70F0F2D-8E7D-4398-8C2C-5E32B9EEA745}"/>
              </a:ext>
            </a:extLst>
          </p:cNvPr>
          <p:cNvSpPr/>
          <p:nvPr/>
        </p:nvSpPr>
        <p:spPr>
          <a:xfrm rot="10800000">
            <a:off x="4330660" y="4716528"/>
            <a:ext cx="388197" cy="265122"/>
          </a:xfrm>
          <a:prstGeom prst="rightArrow">
            <a:avLst/>
          </a:prstGeom>
          <a:solidFill>
            <a:srgbClr val="00BF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Rectangle 32">
            <a:extLst>
              <a:ext uri="{FF2B5EF4-FFF2-40B4-BE49-F238E27FC236}">
                <a16:creationId xmlns:a16="http://schemas.microsoft.com/office/drawing/2014/main" id="{A9428394-766B-424A-A15F-E52AD6E9BEA8}"/>
              </a:ext>
            </a:extLst>
          </p:cNvPr>
          <p:cNvSpPr/>
          <p:nvPr/>
        </p:nvSpPr>
        <p:spPr>
          <a:xfrm>
            <a:off x="6704055" y="5524163"/>
            <a:ext cx="4402167" cy="523220"/>
          </a:xfrm>
          <a:prstGeom prst="rect">
            <a:avLst/>
          </a:prstGeom>
        </p:spPr>
        <p:txBody>
          <a:bodyPr wrap="none">
            <a:spAutoFit/>
          </a:bodyPr>
          <a:lstStyle/>
          <a:p>
            <a:r>
              <a:rPr lang="en-US" altLang="zh-CN" sz="2800" dirty="0">
                <a:latin typeface="Helvetica" pitchFamily="2" charset="0"/>
              </a:rPr>
              <a:t>Bias to plus/minus strand?</a:t>
            </a:r>
            <a:endParaRPr lang="zh-CN" altLang="en-US" sz="2800" dirty="0">
              <a:latin typeface="Helvetica" pitchFamily="2" charset="0"/>
            </a:endParaRPr>
          </a:p>
        </p:txBody>
      </p:sp>
      <p:sp>
        <p:nvSpPr>
          <p:cNvPr id="34" name="Arrow: Right 33">
            <a:extLst>
              <a:ext uri="{FF2B5EF4-FFF2-40B4-BE49-F238E27FC236}">
                <a16:creationId xmlns:a16="http://schemas.microsoft.com/office/drawing/2014/main" id="{00173E93-424F-4885-B88B-4B07CE4517BE}"/>
              </a:ext>
            </a:extLst>
          </p:cNvPr>
          <p:cNvSpPr/>
          <p:nvPr/>
        </p:nvSpPr>
        <p:spPr>
          <a:xfrm rot="10800000">
            <a:off x="7857511" y="4742691"/>
            <a:ext cx="191107" cy="130518"/>
          </a:xfrm>
          <a:prstGeom prst="rightArrow">
            <a:avLst/>
          </a:prstGeom>
          <a:solidFill>
            <a:srgbClr val="00BF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Group 34">
            <a:extLst>
              <a:ext uri="{FF2B5EF4-FFF2-40B4-BE49-F238E27FC236}">
                <a16:creationId xmlns:a16="http://schemas.microsoft.com/office/drawing/2014/main" id="{EC3FFBF6-5A29-4C95-B520-5C9BE613238F}"/>
              </a:ext>
            </a:extLst>
          </p:cNvPr>
          <p:cNvGrpSpPr/>
          <p:nvPr/>
        </p:nvGrpSpPr>
        <p:grpSpPr>
          <a:xfrm>
            <a:off x="7356213" y="2303782"/>
            <a:ext cx="3301142" cy="1117002"/>
            <a:chOff x="1109663" y="3581400"/>
            <a:chExt cx="5372100" cy="1817749"/>
          </a:xfrm>
        </p:grpSpPr>
        <p:cxnSp>
          <p:nvCxnSpPr>
            <p:cNvPr id="36" name="Straight Arrow Connector 35">
              <a:extLst>
                <a:ext uri="{FF2B5EF4-FFF2-40B4-BE49-F238E27FC236}">
                  <a16:creationId xmlns:a16="http://schemas.microsoft.com/office/drawing/2014/main" id="{8D68CCE3-D5DB-4D3D-9E51-4AF7292468F1}"/>
                </a:ext>
              </a:extLst>
            </p:cNvPr>
            <p:cNvCxnSpPr/>
            <p:nvPr/>
          </p:nvCxnSpPr>
          <p:spPr>
            <a:xfrm>
              <a:off x="1109663" y="4627219"/>
              <a:ext cx="5372100"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17572DF6-F09E-40E8-9914-ACD69D0FB1EF}"/>
                </a:ext>
              </a:extLst>
            </p:cNvPr>
            <p:cNvCxnSpPr>
              <a:cxnSpLocks/>
            </p:cNvCxnSpPr>
            <p:nvPr/>
          </p:nvCxnSpPr>
          <p:spPr>
            <a:xfrm>
              <a:off x="4729480" y="4262120"/>
              <a:ext cx="0" cy="36509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6DDF1D7-4009-474B-951C-9B51C558827C}"/>
                </a:ext>
              </a:extLst>
            </p:cNvPr>
            <p:cNvCxnSpPr/>
            <p:nvPr/>
          </p:nvCxnSpPr>
          <p:spPr>
            <a:xfrm>
              <a:off x="4643120" y="3857625"/>
              <a:ext cx="0" cy="769594"/>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CF01C4B-A294-48E6-B527-97B16BB711DC}"/>
                </a:ext>
              </a:extLst>
            </p:cNvPr>
            <p:cNvCxnSpPr>
              <a:cxnSpLocks/>
            </p:cNvCxnSpPr>
            <p:nvPr/>
          </p:nvCxnSpPr>
          <p:spPr>
            <a:xfrm>
              <a:off x="4521200" y="4130040"/>
              <a:ext cx="0" cy="49717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22543E0-288B-42DF-808C-A62C16E0B592}"/>
                </a:ext>
              </a:extLst>
            </p:cNvPr>
            <p:cNvCxnSpPr>
              <a:cxnSpLocks/>
            </p:cNvCxnSpPr>
            <p:nvPr/>
          </p:nvCxnSpPr>
          <p:spPr>
            <a:xfrm>
              <a:off x="4597400" y="3581400"/>
              <a:ext cx="0" cy="104581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7B1B89-6DC5-4333-96F3-15C7BBA91581}"/>
                </a:ext>
              </a:extLst>
            </p:cNvPr>
            <p:cNvCxnSpPr>
              <a:cxnSpLocks/>
            </p:cNvCxnSpPr>
            <p:nvPr/>
          </p:nvCxnSpPr>
          <p:spPr>
            <a:xfrm>
              <a:off x="4445000" y="4369422"/>
              <a:ext cx="0" cy="257797"/>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AC4D9CF-0688-4D31-901A-0A98A7B0E2A2}"/>
                </a:ext>
              </a:extLst>
            </p:cNvPr>
            <p:cNvCxnSpPr>
              <a:cxnSpLocks/>
            </p:cNvCxnSpPr>
            <p:nvPr/>
          </p:nvCxnSpPr>
          <p:spPr>
            <a:xfrm flipV="1">
              <a:off x="2880360" y="4627219"/>
              <a:ext cx="0" cy="362013"/>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5DBA421-A885-4CF6-8472-B7E62D6D1DED}"/>
                </a:ext>
              </a:extLst>
            </p:cNvPr>
            <p:cNvCxnSpPr>
              <a:cxnSpLocks/>
            </p:cNvCxnSpPr>
            <p:nvPr/>
          </p:nvCxnSpPr>
          <p:spPr>
            <a:xfrm flipV="1">
              <a:off x="2834640" y="4636060"/>
              <a:ext cx="0" cy="763089"/>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D3FF9EA-CEB6-4262-998D-A14AB96177A7}"/>
                </a:ext>
              </a:extLst>
            </p:cNvPr>
            <p:cNvCxnSpPr>
              <a:cxnSpLocks/>
            </p:cNvCxnSpPr>
            <p:nvPr/>
          </p:nvCxnSpPr>
          <p:spPr>
            <a:xfrm flipV="1">
              <a:off x="2712720" y="4636060"/>
              <a:ext cx="0" cy="492976"/>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F705440-587B-478B-A31C-07BDA76C38BD}"/>
                </a:ext>
              </a:extLst>
            </p:cNvPr>
            <p:cNvCxnSpPr>
              <a:cxnSpLocks/>
            </p:cNvCxnSpPr>
            <p:nvPr/>
          </p:nvCxnSpPr>
          <p:spPr>
            <a:xfrm flipV="1">
              <a:off x="2788920" y="4636062"/>
              <a:ext cx="0" cy="362011"/>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58C8903-E7F7-40B9-8AC2-45769325F3C7}"/>
                </a:ext>
              </a:extLst>
            </p:cNvPr>
            <p:cNvCxnSpPr>
              <a:cxnSpLocks/>
            </p:cNvCxnSpPr>
            <p:nvPr/>
          </p:nvCxnSpPr>
          <p:spPr>
            <a:xfrm flipV="1">
              <a:off x="2636520" y="4636060"/>
              <a:ext cx="0" cy="255618"/>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2186BF7-72CB-4B6D-AC5D-C5C9B1508AA0}"/>
                </a:ext>
              </a:extLst>
            </p:cNvPr>
            <p:cNvCxnSpPr>
              <a:cxnSpLocks/>
            </p:cNvCxnSpPr>
            <p:nvPr/>
          </p:nvCxnSpPr>
          <p:spPr>
            <a:xfrm flipV="1">
              <a:off x="1767840" y="4626930"/>
              <a:ext cx="0" cy="92390"/>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F7030A0-EBAB-4F66-AEC8-8C40E3580C57}"/>
                </a:ext>
              </a:extLst>
            </p:cNvPr>
            <p:cNvCxnSpPr>
              <a:cxnSpLocks/>
            </p:cNvCxnSpPr>
            <p:nvPr/>
          </p:nvCxnSpPr>
          <p:spPr>
            <a:xfrm flipV="1">
              <a:off x="1894840" y="4624395"/>
              <a:ext cx="0" cy="349706"/>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6A3250DE-7011-4329-8D59-7BDA444F7BC4}"/>
              </a:ext>
            </a:extLst>
          </p:cNvPr>
          <p:cNvGrpSpPr/>
          <p:nvPr/>
        </p:nvGrpSpPr>
        <p:grpSpPr>
          <a:xfrm>
            <a:off x="7356213" y="3305299"/>
            <a:ext cx="3301142" cy="505992"/>
            <a:chOff x="1109663" y="3581400"/>
            <a:chExt cx="5372100" cy="1045819"/>
          </a:xfrm>
        </p:grpSpPr>
        <p:cxnSp>
          <p:nvCxnSpPr>
            <p:cNvPr id="50" name="Straight Arrow Connector 49">
              <a:extLst>
                <a:ext uri="{FF2B5EF4-FFF2-40B4-BE49-F238E27FC236}">
                  <a16:creationId xmlns:a16="http://schemas.microsoft.com/office/drawing/2014/main" id="{26871C26-3B91-4BA0-9892-365671BCFFF3}"/>
                </a:ext>
              </a:extLst>
            </p:cNvPr>
            <p:cNvCxnSpPr/>
            <p:nvPr/>
          </p:nvCxnSpPr>
          <p:spPr>
            <a:xfrm>
              <a:off x="1109663" y="4627219"/>
              <a:ext cx="5372100"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773EF43F-8324-435F-9DE8-ACE38E334F1B}"/>
                </a:ext>
              </a:extLst>
            </p:cNvPr>
            <p:cNvCxnSpPr>
              <a:cxnSpLocks/>
            </p:cNvCxnSpPr>
            <p:nvPr/>
          </p:nvCxnSpPr>
          <p:spPr>
            <a:xfrm>
              <a:off x="4597400" y="3581400"/>
              <a:ext cx="0" cy="104581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31A5306E-6DB3-441A-AFF1-193725E28BA8}"/>
              </a:ext>
            </a:extLst>
          </p:cNvPr>
          <p:cNvSpPr txBox="1"/>
          <p:nvPr/>
        </p:nvSpPr>
        <p:spPr>
          <a:xfrm>
            <a:off x="6366115" y="2722083"/>
            <a:ext cx="633507" cy="369332"/>
          </a:xfrm>
          <a:prstGeom prst="rect">
            <a:avLst/>
          </a:prstGeom>
          <a:noFill/>
        </p:spPr>
        <p:txBody>
          <a:bodyPr wrap="none" rtlCol="0">
            <a:spAutoFit/>
          </a:bodyPr>
          <a:lstStyle/>
          <a:p>
            <a:r>
              <a:rPr lang="en-US" altLang="zh-CN" dirty="0">
                <a:latin typeface="Helvetica" pitchFamily="2" charset="0"/>
              </a:rPr>
              <a:t>Bulk</a:t>
            </a:r>
            <a:endParaRPr lang="zh-CN" altLang="en-US" dirty="0">
              <a:latin typeface="Helvetica" pitchFamily="2" charset="0"/>
            </a:endParaRPr>
          </a:p>
        </p:txBody>
      </p:sp>
      <p:sp>
        <p:nvSpPr>
          <p:cNvPr id="53" name="TextBox 52">
            <a:extLst>
              <a:ext uri="{FF2B5EF4-FFF2-40B4-BE49-F238E27FC236}">
                <a16:creationId xmlns:a16="http://schemas.microsoft.com/office/drawing/2014/main" id="{7945044E-774A-41FD-A2BD-B9DF3EB3039C}"/>
              </a:ext>
            </a:extLst>
          </p:cNvPr>
          <p:cNvSpPr txBox="1"/>
          <p:nvPr/>
        </p:nvSpPr>
        <p:spPr>
          <a:xfrm>
            <a:off x="6443059" y="3558295"/>
            <a:ext cx="505267" cy="369332"/>
          </a:xfrm>
          <a:prstGeom prst="rect">
            <a:avLst/>
          </a:prstGeom>
          <a:noFill/>
        </p:spPr>
        <p:txBody>
          <a:bodyPr wrap="none" rtlCol="0">
            <a:spAutoFit/>
          </a:bodyPr>
          <a:lstStyle/>
          <a:p>
            <a:r>
              <a:rPr lang="en-US" altLang="zh-CN" dirty="0">
                <a:latin typeface="Helvetica" pitchFamily="2" charset="0"/>
              </a:rPr>
              <a:t>SC</a:t>
            </a:r>
            <a:endParaRPr lang="zh-CN" altLang="en-US" dirty="0">
              <a:latin typeface="Helvetica" pitchFamily="2" charset="0"/>
            </a:endParaRPr>
          </a:p>
        </p:txBody>
      </p:sp>
      <p:sp>
        <p:nvSpPr>
          <p:cNvPr id="54" name="TextBox 53">
            <a:extLst>
              <a:ext uri="{FF2B5EF4-FFF2-40B4-BE49-F238E27FC236}">
                <a16:creationId xmlns:a16="http://schemas.microsoft.com/office/drawing/2014/main" id="{14A45D29-262A-4C3C-9F69-236C2C46F241}"/>
              </a:ext>
            </a:extLst>
          </p:cNvPr>
          <p:cNvSpPr txBox="1"/>
          <p:nvPr/>
        </p:nvSpPr>
        <p:spPr>
          <a:xfrm>
            <a:off x="6198278" y="4482041"/>
            <a:ext cx="979755" cy="369332"/>
          </a:xfrm>
          <a:prstGeom prst="rect">
            <a:avLst/>
          </a:prstGeom>
          <a:noFill/>
        </p:spPr>
        <p:txBody>
          <a:bodyPr wrap="none" rtlCol="0">
            <a:spAutoFit/>
          </a:bodyPr>
          <a:lstStyle/>
          <a:p>
            <a:r>
              <a:rPr lang="en-US" altLang="zh-CN" dirty="0">
                <a:latin typeface="Helvetica" pitchFamily="2" charset="0"/>
              </a:rPr>
              <a:t>Context</a:t>
            </a:r>
          </a:p>
        </p:txBody>
      </p:sp>
      <p:grpSp>
        <p:nvGrpSpPr>
          <p:cNvPr id="55" name="Group 54">
            <a:extLst>
              <a:ext uri="{FF2B5EF4-FFF2-40B4-BE49-F238E27FC236}">
                <a16:creationId xmlns:a16="http://schemas.microsoft.com/office/drawing/2014/main" id="{7ACC11BF-26D5-407A-AAC4-A85EEA1282AD}"/>
              </a:ext>
            </a:extLst>
          </p:cNvPr>
          <p:cNvGrpSpPr/>
          <p:nvPr/>
        </p:nvGrpSpPr>
        <p:grpSpPr>
          <a:xfrm>
            <a:off x="8810562" y="4524564"/>
            <a:ext cx="384175" cy="173356"/>
            <a:chOff x="2117818" y="4268915"/>
            <a:chExt cx="4277476" cy="358304"/>
          </a:xfrm>
        </p:grpSpPr>
        <p:cxnSp>
          <p:nvCxnSpPr>
            <p:cNvPr id="56" name="Straight Arrow Connector 55">
              <a:extLst>
                <a:ext uri="{FF2B5EF4-FFF2-40B4-BE49-F238E27FC236}">
                  <a16:creationId xmlns:a16="http://schemas.microsoft.com/office/drawing/2014/main" id="{BDCFF58D-B7B0-43EE-9236-39CFC4179D6B}"/>
                </a:ext>
              </a:extLst>
            </p:cNvPr>
            <p:cNvCxnSpPr>
              <a:cxnSpLocks/>
            </p:cNvCxnSpPr>
            <p:nvPr/>
          </p:nvCxnSpPr>
          <p:spPr>
            <a:xfrm>
              <a:off x="2117818" y="4612327"/>
              <a:ext cx="4277476"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F8A1B247-C079-4250-BB14-8AC3476E362F}"/>
                </a:ext>
              </a:extLst>
            </p:cNvPr>
            <p:cNvCxnSpPr>
              <a:cxnSpLocks/>
            </p:cNvCxnSpPr>
            <p:nvPr/>
          </p:nvCxnSpPr>
          <p:spPr>
            <a:xfrm>
              <a:off x="4243891" y="4268915"/>
              <a:ext cx="0" cy="358304"/>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grpSp>
      <p:cxnSp>
        <p:nvCxnSpPr>
          <p:cNvPr id="58" name="Straight Connector 57">
            <a:extLst>
              <a:ext uri="{FF2B5EF4-FFF2-40B4-BE49-F238E27FC236}">
                <a16:creationId xmlns:a16="http://schemas.microsoft.com/office/drawing/2014/main" id="{CD20AA30-4FEC-420A-92A0-3ABD2A6E10F8}"/>
              </a:ext>
            </a:extLst>
          </p:cNvPr>
          <p:cNvCxnSpPr>
            <a:cxnSpLocks/>
          </p:cNvCxnSpPr>
          <p:nvPr/>
        </p:nvCxnSpPr>
        <p:spPr>
          <a:xfrm flipV="1">
            <a:off x="7356213" y="4676142"/>
            <a:ext cx="3301141" cy="14573"/>
          </a:xfrm>
          <a:prstGeom prst="line">
            <a:avLst/>
          </a:prstGeom>
          <a:ln w="12700">
            <a:prstDash val="sysDot"/>
          </a:ln>
        </p:spPr>
        <p:style>
          <a:lnRef idx="1">
            <a:schemeClr val="dk1"/>
          </a:lnRef>
          <a:fillRef idx="0">
            <a:schemeClr val="dk1"/>
          </a:fillRef>
          <a:effectRef idx="0">
            <a:schemeClr val="dk1"/>
          </a:effectRef>
          <a:fontRef idx="minor">
            <a:schemeClr val="tx1"/>
          </a:fontRef>
        </p:style>
      </p:cxnSp>
      <p:sp>
        <p:nvSpPr>
          <p:cNvPr id="60" name="Arrow: Right 59">
            <a:extLst>
              <a:ext uri="{FF2B5EF4-FFF2-40B4-BE49-F238E27FC236}">
                <a16:creationId xmlns:a16="http://schemas.microsoft.com/office/drawing/2014/main" id="{086D71F3-0626-4979-98AC-F57083F1272F}"/>
              </a:ext>
            </a:extLst>
          </p:cNvPr>
          <p:cNvSpPr/>
          <p:nvPr/>
        </p:nvSpPr>
        <p:spPr>
          <a:xfrm>
            <a:off x="9728451" y="4406403"/>
            <a:ext cx="354432" cy="257240"/>
          </a:xfrm>
          <a:prstGeom prst="rightArrow">
            <a:avLst/>
          </a:prstGeom>
          <a:solidFill>
            <a:srgbClr val="F87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Arrow: Right 60">
            <a:extLst>
              <a:ext uri="{FF2B5EF4-FFF2-40B4-BE49-F238E27FC236}">
                <a16:creationId xmlns:a16="http://schemas.microsoft.com/office/drawing/2014/main" id="{297199D0-EB1E-4B30-9BAE-A2CB7F1D2180}"/>
              </a:ext>
            </a:extLst>
          </p:cNvPr>
          <p:cNvSpPr/>
          <p:nvPr/>
        </p:nvSpPr>
        <p:spPr>
          <a:xfrm>
            <a:off x="8045145" y="4392915"/>
            <a:ext cx="354430" cy="257239"/>
          </a:xfrm>
          <a:prstGeom prst="rightArrow">
            <a:avLst/>
          </a:prstGeom>
          <a:solidFill>
            <a:srgbClr val="F87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Arrow: Right 61">
            <a:extLst>
              <a:ext uri="{FF2B5EF4-FFF2-40B4-BE49-F238E27FC236}">
                <a16:creationId xmlns:a16="http://schemas.microsoft.com/office/drawing/2014/main" id="{5FA1A57A-A99E-4932-B1BC-960A01B97D64}"/>
              </a:ext>
            </a:extLst>
          </p:cNvPr>
          <p:cNvSpPr/>
          <p:nvPr/>
        </p:nvSpPr>
        <p:spPr>
          <a:xfrm rot="10800000">
            <a:off x="9499418" y="4752081"/>
            <a:ext cx="191107" cy="130518"/>
          </a:xfrm>
          <a:prstGeom prst="rightArrow">
            <a:avLst/>
          </a:prstGeom>
          <a:solidFill>
            <a:srgbClr val="00BF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Rectangle 62">
            <a:extLst>
              <a:ext uri="{FF2B5EF4-FFF2-40B4-BE49-F238E27FC236}">
                <a16:creationId xmlns:a16="http://schemas.microsoft.com/office/drawing/2014/main" id="{87E80744-84EE-4B7A-8462-1BB4C9E3B6D8}"/>
              </a:ext>
            </a:extLst>
          </p:cNvPr>
          <p:cNvSpPr/>
          <p:nvPr/>
        </p:nvSpPr>
        <p:spPr>
          <a:xfrm>
            <a:off x="1158520" y="1709013"/>
            <a:ext cx="7135941" cy="523220"/>
          </a:xfrm>
          <a:prstGeom prst="rect">
            <a:avLst/>
          </a:prstGeom>
        </p:spPr>
        <p:txBody>
          <a:bodyPr wrap="square">
            <a:spAutoFit/>
          </a:bodyPr>
          <a:lstStyle/>
          <a:p>
            <a:r>
              <a:rPr lang="en-US" altLang="zh-CN" sz="2800" dirty="0">
                <a:latin typeface="Helvetica" pitchFamily="2" charset="0"/>
              </a:rPr>
              <a:t>Context around a plus </a:t>
            </a:r>
            <a:r>
              <a:rPr lang="en-US" altLang="zh-CN" sz="2800" dirty="0" err="1">
                <a:latin typeface="Helvetica" pitchFamily="2" charset="0"/>
              </a:rPr>
              <a:t>eRNA</a:t>
            </a:r>
            <a:r>
              <a:rPr lang="en-US" altLang="zh-CN" sz="2800" dirty="0">
                <a:latin typeface="Helvetica" pitchFamily="2" charset="0"/>
              </a:rPr>
              <a:t> transcription</a:t>
            </a:r>
            <a:endParaRPr lang="zh-CN" altLang="en-US" sz="2800" dirty="0">
              <a:latin typeface="Helvetica" pitchFamily="2" charset="0"/>
            </a:endParaRPr>
          </a:p>
        </p:txBody>
      </p:sp>
      <p:sp>
        <p:nvSpPr>
          <p:cNvPr id="65" name="Title 1">
            <a:extLst>
              <a:ext uri="{FF2B5EF4-FFF2-40B4-BE49-F238E27FC236}">
                <a16:creationId xmlns:a16="http://schemas.microsoft.com/office/drawing/2014/main" id="{EB609387-4D70-4E45-B849-AE5CDCA2B3B0}"/>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Context Bias Models</a:t>
            </a:r>
          </a:p>
        </p:txBody>
      </p:sp>
    </p:spTree>
    <p:extLst>
      <p:ext uri="{BB962C8B-B14F-4D97-AF65-F5344CB8AC3E}">
        <p14:creationId xmlns:p14="http://schemas.microsoft.com/office/powerpoint/2010/main" val="400388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29" grpId="0" animBg="1"/>
      <p:bldP spid="3" grpId="0"/>
      <p:bldP spid="4" grpId="0" animBg="1"/>
      <p:bldP spid="22" grpId="0"/>
      <p:bldP spid="23" grpId="0"/>
      <p:bldP spid="24" grpId="0"/>
      <p:bldP spid="30" grpId="0" animBg="1"/>
      <p:bldP spid="31" grpId="0" animBg="1"/>
      <p:bldP spid="32" grpId="0" animBg="1"/>
      <p:bldP spid="33" grpId="0"/>
      <p:bldP spid="34" grpId="0" animBg="1"/>
      <p:bldP spid="52" grpId="0"/>
      <p:bldP spid="53" grpId="0"/>
      <p:bldP spid="54" grpId="0"/>
      <p:bldP spid="60" grpId="0" animBg="1"/>
      <p:bldP spid="61" grpId="0" animBg="1"/>
      <p:bldP spid="62" grpId="0" animBg="1"/>
      <p:bldP spid="63" grpId="0"/>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 name="Trapezoid 57">
            <a:extLst>
              <a:ext uri="{FF2B5EF4-FFF2-40B4-BE49-F238E27FC236}">
                <a16:creationId xmlns:a16="http://schemas.microsoft.com/office/drawing/2014/main" id="{5A145FDE-6904-4248-9568-A9251420776B}"/>
              </a:ext>
            </a:extLst>
          </p:cNvPr>
          <p:cNvSpPr/>
          <p:nvPr/>
        </p:nvSpPr>
        <p:spPr>
          <a:xfrm flipV="1">
            <a:off x="7154415" y="3411762"/>
            <a:ext cx="3301140" cy="853508"/>
          </a:xfrm>
          <a:prstGeom prst="trapezoid">
            <a:avLst>
              <a:gd name="adj" fmla="val 167995"/>
            </a:avLst>
          </a:prstGeom>
          <a:solidFill>
            <a:schemeClr val="bg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Arrow: Right 32">
            <a:extLst>
              <a:ext uri="{FF2B5EF4-FFF2-40B4-BE49-F238E27FC236}">
                <a16:creationId xmlns:a16="http://schemas.microsoft.com/office/drawing/2014/main" id="{F96CA760-30D0-4A48-AD41-9A5E21B6715F}"/>
              </a:ext>
            </a:extLst>
          </p:cNvPr>
          <p:cNvSpPr/>
          <p:nvPr/>
        </p:nvSpPr>
        <p:spPr>
          <a:xfrm rot="10800000">
            <a:off x="7655712" y="4331819"/>
            <a:ext cx="191107" cy="130518"/>
          </a:xfrm>
          <a:prstGeom prst="rightArrow">
            <a:avLst/>
          </a:prstGeom>
          <a:solidFill>
            <a:srgbClr val="00BF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Group 33">
            <a:extLst>
              <a:ext uri="{FF2B5EF4-FFF2-40B4-BE49-F238E27FC236}">
                <a16:creationId xmlns:a16="http://schemas.microsoft.com/office/drawing/2014/main" id="{A375F356-36C9-4355-BE16-B62AF21ACFF5}"/>
              </a:ext>
            </a:extLst>
          </p:cNvPr>
          <p:cNvGrpSpPr/>
          <p:nvPr/>
        </p:nvGrpSpPr>
        <p:grpSpPr>
          <a:xfrm>
            <a:off x="7154414" y="1892910"/>
            <a:ext cx="3301142" cy="1117002"/>
            <a:chOff x="1109663" y="3581400"/>
            <a:chExt cx="5372100" cy="1817749"/>
          </a:xfrm>
        </p:grpSpPr>
        <p:cxnSp>
          <p:nvCxnSpPr>
            <p:cNvPr id="35" name="Straight Arrow Connector 34">
              <a:extLst>
                <a:ext uri="{FF2B5EF4-FFF2-40B4-BE49-F238E27FC236}">
                  <a16:creationId xmlns:a16="http://schemas.microsoft.com/office/drawing/2014/main" id="{D4B486E1-0771-4B6D-BC8B-27B8AB594739}"/>
                </a:ext>
              </a:extLst>
            </p:cNvPr>
            <p:cNvCxnSpPr/>
            <p:nvPr/>
          </p:nvCxnSpPr>
          <p:spPr>
            <a:xfrm>
              <a:off x="1109663" y="4627219"/>
              <a:ext cx="5372100"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8E4625FF-2DA0-4DCA-AAC4-863097B26D17}"/>
                </a:ext>
              </a:extLst>
            </p:cNvPr>
            <p:cNvCxnSpPr>
              <a:cxnSpLocks/>
            </p:cNvCxnSpPr>
            <p:nvPr/>
          </p:nvCxnSpPr>
          <p:spPr>
            <a:xfrm>
              <a:off x="4729480" y="4262120"/>
              <a:ext cx="0" cy="36509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269EE5D-6C04-49DB-80DC-0295F2402569}"/>
                </a:ext>
              </a:extLst>
            </p:cNvPr>
            <p:cNvCxnSpPr/>
            <p:nvPr/>
          </p:nvCxnSpPr>
          <p:spPr>
            <a:xfrm>
              <a:off x="4643120" y="3857625"/>
              <a:ext cx="0" cy="769594"/>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5B271E8-49C7-4B42-A3FD-6C0F4D70DE8B}"/>
                </a:ext>
              </a:extLst>
            </p:cNvPr>
            <p:cNvCxnSpPr>
              <a:cxnSpLocks/>
            </p:cNvCxnSpPr>
            <p:nvPr/>
          </p:nvCxnSpPr>
          <p:spPr>
            <a:xfrm>
              <a:off x="4521200" y="4130040"/>
              <a:ext cx="0" cy="49717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1F679FB-535A-41C2-B9DB-4DC928D86D58}"/>
                </a:ext>
              </a:extLst>
            </p:cNvPr>
            <p:cNvCxnSpPr>
              <a:cxnSpLocks/>
            </p:cNvCxnSpPr>
            <p:nvPr/>
          </p:nvCxnSpPr>
          <p:spPr>
            <a:xfrm>
              <a:off x="4597400" y="3581400"/>
              <a:ext cx="0" cy="104581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9FB3E6D-E4A3-4193-89AE-D1452C8D907A}"/>
                </a:ext>
              </a:extLst>
            </p:cNvPr>
            <p:cNvCxnSpPr>
              <a:cxnSpLocks/>
            </p:cNvCxnSpPr>
            <p:nvPr/>
          </p:nvCxnSpPr>
          <p:spPr>
            <a:xfrm>
              <a:off x="4445000" y="4369422"/>
              <a:ext cx="0" cy="257797"/>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032484D-D496-49FC-B7FA-C3F2473A9B95}"/>
                </a:ext>
              </a:extLst>
            </p:cNvPr>
            <p:cNvCxnSpPr>
              <a:cxnSpLocks/>
            </p:cNvCxnSpPr>
            <p:nvPr/>
          </p:nvCxnSpPr>
          <p:spPr>
            <a:xfrm flipV="1">
              <a:off x="2880360" y="4627219"/>
              <a:ext cx="0" cy="362013"/>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CEAA568-E1D6-4F27-B622-5B0D2BC82A5E}"/>
                </a:ext>
              </a:extLst>
            </p:cNvPr>
            <p:cNvCxnSpPr>
              <a:cxnSpLocks/>
            </p:cNvCxnSpPr>
            <p:nvPr/>
          </p:nvCxnSpPr>
          <p:spPr>
            <a:xfrm flipV="1">
              <a:off x="2834640" y="4636060"/>
              <a:ext cx="0" cy="763089"/>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7B96521-BE38-43B6-A473-27FF68B3471D}"/>
                </a:ext>
              </a:extLst>
            </p:cNvPr>
            <p:cNvCxnSpPr>
              <a:cxnSpLocks/>
            </p:cNvCxnSpPr>
            <p:nvPr/>
          </p:nvCxnSpPr>
          <p:spPr>
            <a:xfrm flipV="1">
              <a:off x="2712720" y="4636060"/>
              <a:ext cx="0" cy="492976"/>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7E2C6FF-948B-4FAB-83FF-43238CEEA79A}"/>
                </a:ext>
              </a:extLst>
            </p:cNvPr>
            <p:cNvCxnSpPr>
              <a:cxnSpLocks/>
            </p:cNvCxnSpPr>
            <p:nvPr/>
          </p:nvCxnSpPr>
          <p:spPr>
            <a:xfrm flipV="1">
              <a:off x="2788920" y="4636062"/>
              <a:ext cx="0" cy="362011"/>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6C641CC-457E-4505-9484-AD8ADA80B7E3}"/>
                </a:ext>
              </a:extLst>
            </p:cNvPr>
            <p:cNvCxnSpPr>
              <a:cxnSpLocks/>
            </p:cNvCxnSpPr>
            <p:nvPr/>
          </p:nvCxnSpPr>
          <p:spPr>
            <a:xfrm flipV="1">
              <a:off x="2636520" y="4636060"/>
              <a:ext cx="0" cy="255618"/>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0F4E04E-B93C-4B7C-9FBB-9837FF6B469E}"/>
                </a:ext>
              </a:extLst>
            </p:cNvPr>
            <p:cNvCxnSpPr>
              <a:cxnSpLocks/>
            </p:cNvCxnSpPr>
            <p:nvPr/>
          </p:nvCxnSpPr>
          <p:spPr>
            <a:xfrm flipV="1">
              <a:off x="1767840" y="4626930"/>
              <a:ext cx="0" cy="92390"/>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B246458-DCA9-4F8A-B82C-2B6D5F7F0159}"/>
                </a:ext>
              </a:extLst>
            </p:cNvPr>
            <p:cNvCxnSpPr>
              <a:cxnSpLocks/>
            </p:cNvCxnSpPr>
            <p:nvPr/>
          </p:nvCxnSpPr>
          <p:spPr>
            <a:xfrm flipV="1">
              <a:off x="1894840" y="4624395"/>
              <a:ext cx="0" cy="349706"/>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A4493923-947F-4BDC-8F5B-E9D17EF019A0}"/>
              </a:ext>
            </a:extLst>
          </p:cNvPr>
          <p:cNvGrpSpPr/>
          <p:nvPr/>
        </p:nvGrpSpPr>
        <p:grpSpPr>
          <a:xfrm>
            <a:off x="7154414" y="2894427"/>
            <a:ext cx="3301142" cy="505992"/>
            <a:chOff x="1109663" y="3581400"/>
            <a:chExt cx="5372100" cy="1045819"/>
          </a:xfrm>
        </p:grpSpPr>
        <p:cxnSp>
          <p:nvCxnSpPr>
            <p:cNvPr id="49" name="Straight Arrow Connector 48">
              <a:extLst>
                <a:ext uri="{FF2B5EF4-FFF2-40B4-BE49-F238E27FC236}">
                  <a16:creationId xmlns:a16="http://schemas.microsoft.com/office/drawing/2014/main" id="{AB553B4E-B467-41AE-99F6-0A3598B407A3}"/>
                </a:ext>
              </a:extLst>
            </p:cNvPr>
            <p:cNvCxnSpPr/>
            <p:nvPr/>
          </p:nvCxnSpPr>
          <p:spPr>
            <a:xfrm>
              <a:off x="1109663" y="4627219"/>
              <a:ext cx="5372100"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0B323EB6-ED8D-488F-8675-4C5385379E38}"/>
                </a:ext>
              </a:extLst>
            </p:cNvPr>
            <p:cNvCxnSpPr>
              <a:cxnSpLocks/>
            </p:cNvCxnSpPr>
            <p:nvPr/>
          </p:nvCxnSpPr>
          <p:spPr>
            <a:xfrm>
              <a:off x="4597400" y="3581400"/>
              <a:ext cx="0" cy="104581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grpSp>
      <p:sp>
        <p:nvSpPr>
          <p:cNvPr id="51" name="TextBox 50">
            <a:extLst>
              <a:ext uri="{FF2B5EF4-FFF2-40B4-BE49-F238E27FC236}">
                <a16:creationId xmlns:a16="http://schemas.microsoft.com/office/drawing/2014/main" id="{2D63F6EE-7A6B-47CC-B582-E2F9A8B18F26}"/>
              </a:ext>
            </a:extLst>
          </p:cNvPr>
          <p:cNvSpPr txBox="1"/>
          <p:nvPr/>
        </p:nvSpPr>
        <p:spPr>
          <a:xfrm>
            <a:off x="6164316" y="2311211"/>
            <a:ext cx="633507" cy="369332"/>
          </a:xfrm>
          <a:prstGeom prst="rect">
            <a:avLst/>
          </a:prstGeom>
          <a:noFill/>
        </p:spPr>
        <p:txBody>
          <a:bodyPr wrap="none" rtlCol="0">
            <a:spAutoFit/>
          </a:bodyPr>
          <a:lstStyle/>
          <a:p>
            <a:r>
              <a:rPr lang="en-US" altLang="zh-CN" dirty="0">
                <a:latin typeface="Helvetica" pitchFamily="2" charset="0"/>
              </a:rPr>
              <a:t>Bulk</a:t>
            </a:r>
            <a:endParaRPr lang="zh-CN" altLang="en-US" dirty="0">
              <a:latin typeface="Helvetica" pitchFamily="2" charset="0"/>
            </a:endParaRPr>
          </a:p>
        </p:txBody>
      </p:sp>
      <p:sp>
        <p:nvSpPr>
          <p:cNvPr id="52" name="TextBox 51">
            <a:extLst>
              <a:ext uri="{FF2B5EF4-FFF2-40B4-BE49-F238E27FC236}">
                <a16:creationId xmlns:a16="http://schemas.microsoft.com/office/drawing/2014/main" id="{2C34007A-6ED0-43A2-A6FD-DA7084867AC6}"/>
              </a:ext>
            </a:extLst>
          </p:cNvPr>
          <p:cNvSpPr txBox="1"/>
          <p:nvPr/>
        </p:nvSpPr>
        <p:spPr>
          <a:xfrm>
            <a:off x="6241260" y="3147423"/>
            <a:ext cx="505267" cy="369332"/>
          </a:xfrm>
          <a:prstGeom prst="rect">
            <a:avLst/>
          </a:prstGeom>
          <a:noFill/>
        </p:spPr>
        <p:txBody>
          <a:bodyPr wrap="none" rtlCol="0">
            <a:spAutoFit/>
          </a:bodyPr>
          <a:lstStyle/>
          <a:p>
            <a:r>
              <a:rPr lang="en-US" altLang="zh-CN" dirty="0">
                <a:latin typeface="Helvetica" pitchFamily="2" charset="0"/>
              </a:rPr>
              <a:t>SC</a:t>
            </a:r>
            <a:endParaRPr lang="zh-CN" altLang="en-US" dirty="0">
              <a:latin typeface="Helvetica" pitchFamily="2" charset="0"/>
            </a:endParaRPr>
          </a:p>
        </p:txBody>
      </p:sp>
      <p:sp>
        <p:nvSpPr>
          <p:cNvPr id="53" name="TextBox 52">
            <a:extLst>
              <a:ext uri="{FF2B5EF4-FFF2-40B4-BE49-F238E27FC236}">
                <a16:creationId xmlns:a16="http://schemas.microsoft.com/office/drawing/2014/main" id="{BBCFB914-F4D6-4986-9660-6FC17F77F4B0}"/>
              </a:ext>
            </a:extLst>
          </p:cNvPr>
          <p:cNvSpPr txBox="1"/>
          <p:nvPr/>
        </p:nvSpPr>
        <p:spPr>
          <a:xfrm>
            <a:off x="5996479" y="4071169"/>
            <a:ext cx="979755" cy="369332"/>
          </a:xfrm>
          <a:prstGeom prst="rect">
            <a:avLst/>
          </a:prstGeom>
          <a:noFill/>
        </p:spPr>
        <p:txBody>
          <a:bodyPr wrap="none" rtlCol="0">
            <a:spAutoFit/>
          </a:bodyPr>
          <a:lstStyle/>
          <a:p>
            <a:r>
              <a:rPr lang="en-US" altLang="zh-CN" dirty="0">
                <a:latin typeface="Helvetica" pitchFamily="2" charset="0"/>
              </a:rPr>
              <a:t>Context</a:t>
            </a:r>
          </a:p>
        </p:txBody>
      </p:sp>
      <p:grpSp>
        <p:nvGrpSpPr>
          <p:cNvPr id="54" name="Group 53">
            <a:extLst>
              <a:ext uri="{FF2B5EF4-FFF2-40B4-BE49-F238E27FC236}">
                <a16:creationId xmlns:a16="http://schemas.microsoft.com/office/drawing/2014/main" id="{CD4FBBD6-ACCC-44C4-AB40-64A305F1EAF7}"/>
              </a:ext>
            </a:extLst>
          </p:cNvPr>
          <p:cNvGrpSpPr/>
          <p:nvPr/>
        </p:nvGrpSpPr>
        <p:grpSpPr>
          <a:xfrm>
            <a:off x="8608763" y="4113692"/>
            <a:ext cx="384175" cy="173356"/>
            <a:chOff x="2117818" y="4268915"/>
            <a:chExt cx="4277476" cy="358304"/>
          </a:xfrm>
        </p:grpSpPr>
        <p:cxnSp>
          <p:nvCxnSpPr>
            <p:cNvPr id="55" name="Straight Arrow Connector 54">
              <a:extLst>
                <a:ext uri="{FF2B5EF4-FFF2-40B4-BE49-F238E27FC236}">
                  <a16:creationId xmlns:a16="http://schemas.microsoft.com/office/drawing/2014/main" id="{19682FE5-78E6-41CC-B3F5-73E012521724}"/>
                </a:ext>
              </a:extLst>
            </p:cNvPr>
            <p:cNvCxnSpPr>
              <a:cxnSpLocks/>
            </p:cNvCxnSpPr>
            <p:nvPr/>
          </p:nvCxnSpPr>
          <p:spPr>
            <a:xfrm>
              <a:off x="2117818" y="4612327"/>
              <a:ext cx="4277476"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2C42E461-C8A2-4046-85CF-0CBA323E63AB}"/>
                </a:ext>
              </a:extLst>
            </p:cNvPr>
            <p:cNvCxnSpPr>
              <a:cxnSpLocks/>
            </p:cNvCxnSpPr>
            <p:nvPr/>
          </p:nvCxnSpPr>
          <p:spPr>
            <a:xfrm>
              <a:off x="4243891" y="4268915"/>
              <a:ext cx="0" cy="358304"/>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grpSp>
      <p:cxnSp>
        <p:nvCxnSpPr>
          <p:cNvPr id="57" name="Straight Connector 56">
            <a:extLst>
              <a:ext uri="{FF2B5EF4-FFF2-40B4-BE49-F238E27FC236}">
                <a16:creationId xmlns:a16="http://schemas.microsoft.com/office/drawing/2014/main" id="{16AD1AF3-865E-4A64-BF1D-7A6197934E78}"/>
              </a:ext>
            </a:extLst>
          </p:cNvPr>
          <p:cNvCxnSpPr>
            <a:cxnSpLocks/>
          </p:cNvCxnSpPr>
          <p:nvPr/>
        </p:nvCxnSpPr>
        <p:spPr>
          <a:xfrm flipV="1">
            <a:off x="7154414" y="4265270"/>
            <a:ext cx="3301141" cy="14573"/>
          </a:xfrm>
          <a:prstGeom prst="line">
            <a:avLst/>
          </a:prstGeom>
          <a:ln w="12700">
            <a:prstDash val="sysDot"/>
          </a:ln>
        </p:spPr>
        <p:style>
          <a:lnRef idx="1">
            <a:schemeClr val="dk1"/>
          </a:lnRef>
          <a:fillRef idx="0">
            <a:schemeClr val="dk1"/>
          </a:fillRef>
          <a:effectRef idx="0">
            <a:schemeClr val="dk1"/>
          </a:effectRef>
          <a:fontRef idx="minor">
            <a:schemeClr val="tx1"/>
          </a:fontRef>
        </p:style>
      </p:cxnSp>
      <p:sp>
        <p:nvSpPr>
          <p:cNvPr id="60" name="Arrow: Right 59">
            <a:extLst>
              <a:ext uri="{FF2B5EF4-FFF2-40B4-BE49-F238E27FC236}">
                <a16:creationId xmlns:a16="http://schemas.microsoft.com/office/drawing/2014/main" id="{6AE12422-D526-44DC-8B6D-A7219BDB947A}"/>
              </a:ext>
            </a:extLst>
          </p:cNvPr>
          <p:cNvSpPr/>
          <p:nvPr/>
        </p:nvSpPr>
        <p:spPr>
          <a:xfrm>
            <a:off x="7843346" y="4097015"/>
            <a:ext cx="196019" cy="142267"/>
          </a:xfrm>
          <a:prstGeom prst="rightArrow">
            <a:avLst/>
          </a:prstGeom>
          <a:solidFill>
            <a:srgbClr val="F87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Arrow: Right 61">
            <a:extLst>
              <a:ext uri="{FF2B5EF4-FFF2-40B4-BE49-F238E27FC236}">
                <a16:creationId xmlns:a16="http://schemas.microsoft.com/office/drawing/2014/main" id="{FF7160F5-8A72-4654-8B13-30F6ACD20758}"/>
              </a:ext>
            </a:extLst>
          </p:cNvPr>
          <p:cNvSpPr/>
          <p:nvPr/>
        </p:nvSpPr>
        <p:spPr>
          <a:xfrm>
            <a:off x="9378782" y="4095713"/>
            <a:ext cx="196019" cy="142267"/>
          </a:xfrm>
          <a:prstGeom prst="rightArrow">
            <a:avLst/>
          </a:prstGeom>
          <a:solidFill>
            <a:srgbClr val="F87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Arrow: Right 62">
            <a:extLst>
              <a:ext uri="{FF2B5EF4-FFF2-40B4-BE49-F238E27FC236}">
                <a16:creationId xmlns:a16="http://schemas.microsoft.com/office/drawing/2014/main" id="{3A1574DE-AB1E-4087-A784-6CCCA12C9C36}"/>
              </a:ext>
            </a:extLst>
          </p:cNvPr>
          <p:cNvSpPr/>
          <p:nvPr/>
        </p:nvSpPr>
        <p:spPr>
          <a:xfrm>
            <a:off x="9710391" y="4095713"/>
            <a:ext cx="196019" cy="142267"/>
          </a:xfrm>
          <a:prstGeom prst="rightArrow">
            <a:avLst/>
          </a:prstGeom>
          <a:solidFill>
            <a:srgbClr val="F87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Arrow: Right 63">
            <a:extLst>
              <a:ext uri="{FF2B5EF4-FFF2-40B4-BE49-F238E27FC236}">
                <a16:creationId xmlns:a16="http://schemas.microsoft.com/office/drawing/2014/main" id="{346114FE-C757-4426-979A-CEA11B7870F7}"/>
              </a:ext>
            </a:extLst>
          </p:cNvPr>
          <p:cNvSpPr/>
          <p:nvPr/>
        </p:nvSpPr>
        <p:spPr>
          <a:xfrm>
            <a:off x="10042000" y="4095713"/>
            <a:ext cx="196019" cy="142267"/>
          </a:xfrm>
          <a:prstGeom prst="rightArrow">
            <a:avLst/>
          </a:prstGeom>
          <a:solidFill>
            <a:srgbClr val="F87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Arrow: Right 64">
            <a:extLst>
              <a:ext uri="{FF2B5EF4-FFF2-40B4-BE49-F238E27FC236}">
                <a16:creationId xmlns:a16="http://schemas.microsoft.com/office/drawing/2014/main" id="{94C48F3D-F040-4932-9F8F-ED38DE1C826A}"/>
              </a:ext>
            </a:extLst>
          </p:cNvPr>
          <p:cNvSpPr/>
          <p:nvPr/>
        </p:nvSpPr>
        <p:spPr>
          <a:xfrm rot="10800000">
            <a:off x="9230160" y="4317246"/>
            <a:ext cx="191107" cy="130518"/>
          </a:xfrm>
          <a:prstGeom prst="rightArrow">
            <a:avLst/>
          </a:prstGeom>
          <a:solidFill>
            <a:srgbClr val="00BF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Arrow: Right 65">
            <a:extLst>
              <a:ext uri="{FF2B5EF4-FFF2-40B4-BE49-F238E27FC236}">
                <a16:creationId xmlns:a16="http://schemas.microsoft.com/office/drawing/2014/main" id="{ACF289C2-694B-446A-9951-5553D0851479}"/>
              </a:ext>
            </a:extLst>
          </p:cNvPr>
          <p:cNvSpPr/>
          <p:nvPr/>
        </p:nvSpPr>
        <p:spPr>
          <a:xfrm rot="10800000">
            <a:off x="9574801" y="4316249"/>
            <a:ext cx="191107" cy="130518"/>
          </a:xfrm>
          <a:prstGeom prst="rightArrow">
            <a:avLst/>
          </a:prstGeom>
          <a:solidFill>
            <a:srgbClr val="00BF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Arrow: Right 66">
            <a:extLst>
              <a:ext uri="{FF2B5EF4-FFF2-40B4-BE49-F238E27FC236}">
                <a16:creationId xmlns:a16="http://schemas.microsoft.com/office/drawing/2014/main" id="{F4C26164-58A9-483B-B08C-2B152BB17B09}"/>
              </a:ext>
            </a:extLst>
          </p:cNvPr>
          <p:cNvSpPr/>
          <p:nvPr/>
        </p:nvSpPr>
        <p:spPr>
          <a:xfrm rot="10800000">
            <a:off x="9919442" y="4314782"/>
            <a:ext cx="191107" cy="130518"/>
          </a:xfrm>
          <a:prstGeom prst="rightArrow">
            <a:avLst/>
          </a:prstGeom>
          <a:solidFill>
            <a:srgbClr val="00BF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Trapezoid 96">
            <a:extLst>
              <a:ext uri="{FF2B5EF4-FFF2-40B4-BE49-F238E27FC236}">
                <a16:creationId xmlns:a16="http://schemas.microsoft.com/office/drawing/2014/main" id="{7EA2FAA8-6211-438D-9C3D-32F05FD977AB}"/>
              </a:ext>
            </a:extLst>
          </p:cNvPr>
          <p:cNvSpPr/>
          <p:nvPr/>
        </p:nvSpPr>
        <p:spPr>
          <a:xfrm flipV="1">
            <a:off x="2212850" y="3397189"/>
            <a:ext cx="3301140" cy="853508"/>
          </a:xfrm>
          <a:prstGeom prst="trapezoid">
            <a:avLst>
              <a:gd name="adj" fmla="val 167995"/>
            </a:avLst>
          </a:prstGeom>
          <a:solidFill>
            <a:schemeClr val="bg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Arrow: Right 97">
            <a:extLst>
              <a:ext uri="{FF2B5EF4-FFF2-40B4-BE49-F238E27FC236}">
                <a16:creationId xmlns:a16="http://schemas.microsoft.com/office/drawing/2014/main" id="{5FE9BB7F-0BB3-45B4-A9F9-BC0B9F2790DA}"/>
              </a:ext>
            </a:extLst>
          </p:cNvPr>
          <p:cNvSpPr/>
          <p:nvPr/>
        </p:nvSpPr>
        <p:spPr>
          <a:xfrm rot="10800000">
            <a:off x="2714147" y="4317246"/>
            <a:ext cx="191107" cy="130518"/>
          </a:xfrm>
          <a:prstGeom prst="rightArrow">
            <a:avLst/>
          </a:prstGeom>
          <a:solidFill>
            <a:srgbClr val="00BF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9" name="Group 98">
            <a:extLst>
              <a:ext uri="{FF2B5EF4-FFF2-40B4-BE49-F238E27FC236}">
                <a16:creationId xmlns:a16="http://schemas.microsoft.com/office/drawing/2014/main" id="{63D1741E-9BF6-4B86-844A-76D58DEC5220}"/>
              </a:ext>
            </a:extLst>
          </p:cNvPr>
          <p:cNvGrpSpPr/>
          <p:nvPr/>
        </p:nvGrpSpPr>
        <p:grpSpPr>
          <a:xfrm>
            <a:off x="2212849" y="1878337"/>
            <a:ext cx="3301142" cy="1117002"/>
            <a:chOff x="1109663" y="3581400"/>
            <a:chExt cx="5372100" cy="1817749"/>
          </a:xfrm>
        </p:grpSpPr>
        <p:cxnSp>
          <p:nvCxnSpPr>
            <p:cNvPr id="100" name="Straight Arrow Connector 99">
              <a:extLst>
                <a:ext uri="{FF2B5EF4-FFF2-40B4-BE49-F238E27FC236}">
                  <a16:creationId xmlns:a16="http://schemas.microsoft.com/office/drawing/2014/main" id="{69699052-22F2-4376-850D-590EA22CA33A}"/>
                </a:ext>
              </a:extLst>
            </p:cNvPr>
            <p:cNvCxnSpPr/>
            <p:nvPr/>
          </p:nvCxnSpPr>
          <p:spPr>
            <a:xfrm>
              <a:off x="1109663" y="4627219"/>
              <a:ext cx="5372100"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1" name="Straight Connector 100">
              <a:extLst>
                <a:ext uri="{FF2B5EF4-FFF2-40B4-BE49-F238E27FC236}">
                  <a16:creationId xmlns:a16="http://schemas.microsoft.com/office/drawing/2014/main" id="{84498189-9841-4BC4-971E-56B8674196BB}"/>
                </a:ext>
              </a:extLst>
            </p:cNvPr>
            <p:cNvCxnSpPr>
              <a:cxnSpLocks/>
            </p:cNvCxnSpPr>
            <p:nvPr/>
          </p:nvCxnSpPr>
          <p:spPr>
            <a:xfrm>
              <a:off x="4729480" y="4262120"/>
              <a:ext cx="0" cy="36509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652AE93-9099-4582-A1FA-E40A245DB446}"/>
                </a:ext>
              </a:extLst>
            </p:cNvPr>
            <p:cNvCxnSpPr/>
            <p:nvPr/>
          </p:nvCxnSpPr>
          <p:spPr>
            <a:xfrm>
              <a:off x="4643120" y="3857625"/>
              <a:ext cx="0" cy="769594"/>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75A19CDD-37C2-4109-BD11-555193FCAD49}"/>
                </a:ext>
              </a:extLst>
            </p:cNvPr>
            <p:cNvCxnSpPr>
              <a:cxnSpLocks/>
            </p:cNvCxnSpPr>
            <p:nvPr/>
          </p:nvCxnSpPr>
          <p:spPr>
            <a:xfrm>
              <a:off x="4521200" y="4130040"/>
              <a:ext cx="0" cy="49717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22AA6E1-51F5-47C9-9D40-BB4EB0173A29}"/>
                </a:ext>
              </a:extLst>
            </p:cNvPr>
            <p:cNvCxnSpPr>
              <a:cxnSpLocks/>
            </p:cNvCxnSpPr>
            <p:nvPr/>
          </p:nvCxnSpPr>
          <p:spPr>
            <a:xfrm>
              <a:off x="4597400" y="3581400"/>
              <a:ext cx="0" cy="104581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37BE8FC-13EE-4346-89A5-E9A43BCC9B31}"/>
                </a:ext>
              </a:extLst>
            </p:cNvPr>
            <p:cNvCxnSpPr>
              <a:cxnSpLocks/>
            </p:cNvCxnSpPr>
            <p:nvPr/>
          </p:nvCxnSpPr>
          <p:spPr>
            <a:xfrm>
              <a:off x="4445000" y="4369422"/>
              <a:ext cx="0" cy="257797"/>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B2A07C0-49B0-49C7-A08E-C58D11399497}"/>
                </a:ext>
              </a:extLst>
            </p:cNvPr>
            <p:cNvCxnSpPr>
              <a:cxnSpLocks/>
            </p:cNvCxnSpPr>
            <p:nvPr/>
          </p:nvCxnSpPr>
          <p:spPr>
            <a:xfrm flipV="1">
              <a:off x="2880360" y="4629803"/>
              <a:ext cx="0" cy="362013"/>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5165DC89-4B68-4D94-83E1-7764189F24EC}"/>
                </a:ext>
              </a:extLst>
            </p:cNvPr>
            <p:cNvCxnSpPr>
              <a:cxnSpLocks/>
            </p:cNvCxnSpPr>
            <p:nvPr/>
          </p:nvCxnSpPr>
          <p:spPr>
            <a:xfrm flipV="1">
              <a:off x="2834640" y="4636060"/>
              <a:ext cx="0" cy="763089"/>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C32C0E2-8E09-424B-AC1B-B189CD69184C}"/>
                </a:ext>
              </a:extLst>
            </p:cNvPr>
            <p:cNvCxnSpPr>
              <a:cxnSpLocks/>
            </p:cNvCxnSpPr>
            <p:nvPr/>
          </p:nvCxnSpPr>
          <p:spPr>
            <a:xfrm flipV="1">
              <a:off x="2712720" y="4636060"/>
              <a:ext cx="0" cy="492976"/>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126D20F3-D5B2-4AB6-A34C-69336372FEC1}"/>
                </a:ext>
              </a:extLst>
            </p:cNvPr>
            <p:cNvCxnSpPr>
              <a:cxnSpLocks/>
            </p:cNvCxnSpPr>
            <p:nvPr/>
          </p:nvCxnSpPr>
          <p:spPr>
            <a:xfrm flipV="1">
              <a:off x="2788920" y="4636062"/>
              <a:ext cx="0" cy="362011"/>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A9F03E4-4DE6-4049-9320-9E06EF333955}"/>
                </a:ext>
              </a:extLst>
            </p:cNvPr>
            <p:cNvCxnSpPr>
              <a:cxnSpLocks/>
            </p:cNvCxnSpPr>
            <p:nvPr/>
          </p:nvCxnSpPr>
          <p:spPr>
            <a:xfrm flipV="1">
              <a:off x="2636520" y="4636060"/>
              <a:ext cx="0" cy="255618"/>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761D799-E377-4427-A67E-A6BAA252327F}"/>
                </a:ext>
              </a:extLst>
            </p:cNvPr>
            <p:cNvCxnSpPr>
              <a:cxnSpLocks/>
            </p:cNvCxnSpPr>
            <p:nvPr/>
          </p:nvCxnSpPr>
          <p:spPr>
            <a:xfrm flipV="1">
              <a:off x="1767840" y="4626930"/>
              <a:ext cx="0" cy="92390"/>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1254814-D154-4D60-8EE1-7D3B9A72406C}"/>
                </a:ext>
              </a:extLst>
            </p:cNvPr>
            <p:cNvCxnSpPr>
              <a:cxnSpLocks/>
            </p:cNvCxnSpPr>
            <p:nvPr/>
          </p:nvCxnSpPr>
          <p:spPr>
            <a:xfrm flipV="1">
              <a:off x="1894840" y="4624395"/>
              <a:ext cx="0" cy="349706"/>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4BA1EC1E-B47C-45A6-94C6-5DA61A9AC237}"/>
              </a:ext>
            </a:extLst>
          </p:cNvPr>
          <p:cNvGrpSpPr/>
          <p:nvPr/>
        </p:nvGrpSpPr>
        <p:grpSpPr>
          <a:xfrm>
            <a:off x="2212849" y="2879854"/>
            <a:ext cx="3301142" cy="505992"/>
            <a:chOff x="1109663" y="3581400"/>
            <a:chExt cx="5372100" cy="1045819"/>
          </a:xfrm>
        </p:grpSpPr>
        <p:cxnSp>
          <p:nvCxnSpPr>
            <p:cNvPr id="114" name="Straight Arrow Connector 113">
              <a:extLst>
                <a:ext uri="{FF2B5EF4-FFF2-40B4-BE49-F238E27FC236}">
                  <a16:creationId xmlns:a16="http://schemas.microsoft.com/office/drawing/2014/main" id="{364A8935-D625-45AF-BAF6-F5BAC5E0F38B}"/>
                </a:ext>
              </a:extLst>
            </p:cNvPr>
            <p:cNvCxnSpPr/>
            <p:nvPr/>
          </p:nvCxnSpPr>
          <p:spPr>
            <a:xfrm>
              <a:off x="1109663" y="4627219"/>
              <a:ext cx="5372100"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7E273E19-A54C-4963-A995-0C19A38D23FD}"/>
                </a:ext>
              </a:extLst>
            </p:cNvPr>
            <p:cNvCxnSpPr>
              <a:cxnSpLocks/>
            </p:cNvCxnSpPr>
            <p:nvPr/>
          </p:nvCxnSpPr>
          <p:spPr>
            <a:xfrm>
              <a:off x="4597400" y="3581400"/>
              <a:ext cx="0" cy="104581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grpSp>
      <p:sp>
        <p:nvSpPr>
          <p:cNvPr id="116" name="TextBox 115">
            <a:extLst>
              <a:ext uri="{FF2B5EF4-FFF2-40B4-BE49-F238E27FC236}">
                <a16:creationId xmlns:a16="http://schemas.microsoft.com/office/drawing/2014/main" id="{8E8AF36F-B546-4CFF-A264-CF4DE6DA2F6E}"/>
              </a:ext>
            </a:extLst>
          </p:cNvPr>
          <p:cNvSpPr txBox="1"/>
          <p:nvPr/>
        </p:nvSpPr>
        <p:spPr>
          <a:xfrm>
            <a:off x="1222751" y="2296638"/>
            <a:ext cx="633507" cy="369332"/>
          </a:xfrm>
          <a:prstGeom prst="rect">
            <a:avLst/>
          </a:prstGeom>
          <a:noFill/>
        </p:spPr>
        <p:txBody>
          <a:bodyPr wrap="none" rtlCol="0">
            <a:spAutoFit/>
          </a:bodyPr>
          <a:lstStyle/>
          <a:p>
            <a:r>
              <a:rPr lang="en-US" altLang="zh-CN" dirty="0">
                <a:latin typeface="Helvetica" pitchFamily="2" charset="0"/>
              </a:rPr>
              <a:t>Bulk</a:t>
            </a:r>
            <a:endParaRPr lang="zh-CN" altLang="en-US" dirty="0">
              <a:latin typeface="Helvetica" pitchFamily="2" charset="0"/>
            </a:endParaRPr>
          </a:p>
        </p:txBody>
      </p:sp>
      <p:sp>
        <p:nvSpPr>
          <p:cNvPr id="117" name="TextBox 116">
            <a:extLst>
              <a:ext uri="{FF2B5EF4-FFF2-40B4-BE49-F238E27FC236}">
                <a16:creationId xmlns:a16="http://schemas.microsoft.com/office/drawing/2014/main" id="{90E0CDA6-63DC-46EF-8DF2-7053E840C11A}"/>
              </a:ext>
            </a:extLst>
          </p:cNvPr>
          <p:cNvSpPr txBox="1"/>
          <p:nvPr/>
        </p:nvSpPr>
        <p:spPr>
          <a:xfrm>
            <a:off x="1299695" y="3132850"/>
            <a:ext cx="505267" cy="369332"/>
          </a:xfrm>
          <a:prstGeom prst="rect">
            <a:avLst/>
          </a:prstGeom>
          <a:noFill/>
        </p:spPr>
        <p:txBody>
          <a:bodyPr wrap="none" rtlCol="0">
            <a:spAutoFit/>
          </a:bodyPr>
          <a:lstStyle/>
          <a:p>
            <a:r>
              <a:rPr lang="en-US" altLang="zh-CN" dirty="0">
                <a:latin typeface="Helvetica" pitchFamily="2" charset="0"/>
              </a:rPr>
              <a:t>SC</a:t>
            </a:r>
            <a:endParaRPr lang="zh-CN" altLang="en-US" dirty="0">
              <a:latin typeface="Helvetica" pitchFamily="2" charset="0"/>
            </a:endParaRPr>
          </a:p>
        </p:txBody>
      </p:sp>
      <p:sp>
        <p:nvSpPr>
          <p:cNvPr id="118" name="TextBox 117">
            <a:extLst>
              <a:ext uri="{FF2B5EF4-FFF2-40B4-BE49-F238E27FC236}">
                <a16:creationId xmlns:a16="http://schemas.microsoft.com/office/drawing/2014/main" id="{80A996F0-43A4-4A7E-8EC3-F13FE258A6E6}"/>
              </a:ext>
            </a:extLst>
          </p:cNvPr>
          <p:cNvSpPr txBox="1"/>
          <p:nvPr/>
        </p:nvSpPr>
        <p:spPr>
          <a:xfrm>
            <a:off x="1054914" y="4056596"/>
            <a:ext cx="979755" cy="369332"/>
          </a:xfrm>
          <a:prstGeom prst="rect">
            <a:avLst/>
          </a:prstGeom>
          <a:noFill/>
        </p:spPr>
        <p:txBody>
          <a:bodyPr wrap="none" rtlCol="0">
            <a:spAutoFit/>
          </a:bodyPr>
          <a:lstStyle/>
          <a:p>
            <a:r>
              <a:rPr lang="en-US" altLang="zh-CN" dirty="0">
                <a:latin typeface="Helvetica" pitchFamily="2" charset="0"/>
              </a:rPr>
              <a:t>Context</a:t>
            </a:r>
          </a:p>
        </p:txBody>
      </p:sp>
      <p:grpSp>
        <p:nvGrpSpPr>
          <p:cNvPr id="119" name="Group 118">
            <a:extLst>
              <a:ext uri="{FF2B5EF4-FFF2-40B4-BE49-F238E27FC236}">
                <a16:creationId xmlns:a16="http://schemas.microsoft.com/office/drawing/2014/main" id="{EB9C52F7-E5FB-447F-98F5-C4F85934A69F}"/>
              </a:ext>
            </a:extLst>
          </p:cNvPr>
          <p:cNvGrpSpPr/>
          <p:nvPr/>
        </p:nvGrpSpPr>
        <p:grpSpPr>
          <a:xfrm>
            <a:off x="3667198" y="4099119"/>
            <a:ext cx="384175" cy="173356"/>
            <a:chOff x="2117818" y="4268915"/>
            <a:chExt cx="4277476" cy="358304"/>
          </a:xfrm>
        </p:grpSpPr>
        <p:cxnSp>
          <p:nvCxnSpPr>
            <p:cNvPr id="120" name="Straight Arrow Connector 119">
              <a:extLst>
                <a:ext uri="{FF2B5EF4-FFF2-40B4-BE49-F238E27FC236}">
                  <a16:creationId xmlns:a16="http://schemas.microsoft.com/office/drawing/2014/main" id="{C4D5979F-AF5C-4B38-92D5-DAFBB2D7E899}"/>
                </a:ext>
              </a:extLst>
            </p:cNvPr>
            <p:cNvCxnSpPr>
              <a:cxnSpLocks/>
            </p:cNvCxnSpPr>
            <p:nvPr/>
          </p:nvCxnSpPr>
          <p:spPr>
            <a:xfrm>
              <a:off x="2117818" y="4612327"/>
              <a:ext cx="4277476"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A8184E12-732E-401D-AF97-43BC13AB8E06}"/>
                </a:ext>
              </a:extLst>
            </p:cNvPr>
            <p:cNvCxnSpPr>
              <a:cxnSpLocks/>
            </p:cNvCxnSpPr>
            <p:nvPr/>
          </p:nvCxnSpPr>
          <p:spPr>
            <a:xfrm>
              <a:off x="4243891" y="4268915"/>
              <a:ext cx="0" cy="358304"/>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grpSp>
      <p:cxnSp>
        <p:nvCxnSpPr>
          <p:cNvPr id="122" name="Straight Connector 121">
            <a:extLst>
              <a:ext uri="{FF2B5EF4-FFF2-40B4-BE49-F238E27FC236}">
                <a16:creationId xmlns:a16="http://schemas.microsoft.com/office/drawing/2014/main" id="{907BB319-B0B5-4F07-A131-E00632BC8875}"/>
              </a:ext>
            </a:extLst>
          </p:cNvPr>
          <p:cNvCxnSpPr>
            <a:cxnSpLocks/>
          </p:cNvCxnSpPr>
          <p:nvPr/>
        </p:nvCxnSpPr>
        <p:spPr>
          <a:xfrm flipV="1">
            <a:off x="2212849" y="4250697"/>
            <a:ext cx="3301141" cy="14573"/>
          </a:xfrm>
          <a:prstGeom prst="line">
            <a:avLst/>
          </a:prstGeom>
          <a:ln w="12700">
            <a:prstDash val="sysDot"/>
          </a:ln>
        </p:spPr>
        <p:style>
          <a:lnRef idx="1">
            <a:schemeClr val="dk1"/>
          </a:lnRef>
          <a:fillRef idx="0">
            <a:schemeClr val="dk1"/>
          </a:fillRef>
          <a:effectRef idx="0">
            <a:schemeClr val="dk1"/>
          </a:effectRef>
          <a:fontRef idx="minor">
            <a:schemeClr val="tx1"/>
          </a:fontRef>
        </p:style>
      </p:cxnSp>
      <p:sp>
        <p:nvSpPr>
          <p:cNvPr id="123" name="Arrow: Right 122">
            <a:extLst>
              <a:ext uri="{FF2B5EF4-FFF2-40B4-BE49-F238E27FC236}">
                <a16:creationId xmlns:a16="http://schemas.microsoft.com/office/drawing/2014/main" id="{2FCC3D06-32D3-4A0B-943D-7C304D4DB51E}"/>
              </a:ext>
            </a:extLst>
          </p:cNvPr>
          <p:cNvSpPr/>
          <p:nvPr/>
        </p:nvSpPr>
        <p:spPr>
          <a:xfrm>
            <a:off x="4585087" y="3980958"/>
            <a:ext cx="354432" cy="257240"/>
          </a:xfrm>
          <a:prstGeom prst="rightArrow">
            <a:avLst/>
          </a:prstGeom>
          <a:solidFill>
            <a:srgbClr val="F87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Arrow: Right 123">
            <a:extLst>
              <a:ext uri="{FF2B5EF4-FFF2-40B4-BE49-F238E27FC236}">
                <a16:creationId xmlns:a16="http://schemas.microsoft.com/office/drawing/2014/main" id="{E0C234B7-F176-4832-A339-0D6ED29C83CE}"/>
              </a:ext>
            </a:extLst>
          </p:cNvPr>
          <p:cNvSpPr/>
          <p:nvPr/>
        </p:nvSpPr>
        <p:spPr>
          <a:xfrm>
            <a:off x="2901781" y="4082442"/>
            <a:ext cx="196019" cy="142267"/>
          </a:xfrm>
          <a:prstGeom prst="rightArrow">
            <a:avLst/>
          </a:prstGeom>
          <a:solidFill>
            <a:srgbClr val="F87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Arrow: Right 124">
            <a:extLst>
              <a:ext uri="{FF2B5EF4-FFF2-40B4-BE49-F238E27FC236}">
                <a16:creationId xmlns:a16="http://schemas.microsoft.com/office/drawing/2014/main" id="{1B8622FE-2217-4089-8BA2-EE117DF089D8}"/>
              </a:ext>
            </a:extLst>
          </p:cNvPr>
          <p:cNvSpPr/>
          <p:nvPr/>
        </p:nvSpPr>
        <p:spPr>
          <a:xfrm rot="10800000">
            <a:off x="4178260" y="4282867"/>
            <a:ext cx="388197" cy="265122"/>
          </a:xfrm>
          <a:prstGeom prst="rightArrow">
            <a:avLst/>
          </a:prstGeom>
          <a:solidFill>
            <a:srgbClr val="00BF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Title 1">
            <a:extLst>
              <a:ext uri="{FF2B5EF4-FFF2-40B4-BE49-F238E27FC236}">
                <a16:creationId xmlns:a16="http://schemas.microsoft.com/office/drawing/2014/main" id="{81375C9A-1D76-4F51-AAF0-F7DE2E600B2F}"/>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Measure Context Bias</a:t>
            </a:r>
          </a:p>
        </p:txBody>
      </p:sp>
      <p:sp>
        <p:nvSpPr>
          <p:cNvPr id="127" name="Rectangle 126">
            <a:extLst>
              <a:ext uri="{FF2B5EF4-FFF2-40B4-BE49-F238E27FC236}">
                <a16:creationId xmlns:a16="http://schemas.microsoft.com/office/drawing/2014/main" id="{52DD3927-AF85-4C68-850C-B00EB10092A5}"/>
              </a:ext>
            </a:extLst>
          </p:cNvPr>
          <p:cNvSpPr/>
          <p:nvPr/>
        </p:nvSpPr>
        <p:spPr>
          <a:xfrm>
            <a:off x="1804962" y="5304688"/>
            <a:ext cx="3323346" cy="523220"/>
          </a:xfrm>
          <a:prstGeom prst="rect">
            <a:avLst/>
          </a:prstGeom>
        </p:spPr>
        <p:txBody>
          <a:bodyPr wrap="none">
            <a:spAutoFit/>
          </a:bodyPr>
          <a:lstStyle/>
          <a:p>
            <a:r>
              <a:rPr lang="en-US" altLang="zh-CN" sz="2800" dirty="0">
                <a:latin typeface="Helvetica" pitchFamily="2" charset="0"/>
              </a:rPr>
              <a:t>Measured by TPM?</a:t>
            </a:r>
            <a:endParaRPr lang="zh-CN" altLang="en-US" sz="2800" dirty="0">
              <a:latin typeface="Helvetica" pitchFamily="2" charset="0"/>
            </a:endParaRPr>
          </a:p>
        </p:txBody>
      </p:sp>
      <p:sp>
        <p:nvSpPr>
          <p:cNvPr id="128" name="Rectangle 127">
            <a:extLst>
              <a:ext uri="{FF2B5EF4-FFF2-40B4-BE49-F238E27FC236}">
                <a16:creationId xmlns:a16="http://schemas.microsoft.com/office/drawing/2014/main" id="{F1CCD12B-FAAC-43C3-B492-7BF1D6D683B2}"/>
              </a:ext>
            </a:extLst>
          </p:cNvPr>
          <p:cNvSpPr/>
          <p:nvPr/>
        </p:nvSpPr>
        <p:spPr>
          <a:xfrm>
            <a:off x="6557393" y="5304688"/>
            <a:ext cx="4483920" cy="523220"/>
          </a:xfrm>
          <a:prstGeom prst="rect">
            <a:avLst/>
          </a:prstGeom>
        </p:spPr>
        <p:txBody>
          <a:bodyPr wrap="none">
            <a:spAutoFit/>
          </a:bodyPr>
          <a:lstStyle/>
          <a:p>
            <a:r>
              <a:rPr lang="en-US" altLang="zh-CN" sz="2800" dirty="0">
                <a:latin typeface="Helvetica" pitchFamily="2" charset="0"/>
              </a:rPr>
              <a:t>Measured by #of Clusters?</a:t>
            </a:r>
            <a:endParaRPr lang="zh-CN" altLang="en-US" sz="2800" dirty="0">
              <a:latin typeface="Helvetica" pitchFamily="2" charset="0"/>
            </a:endParaRPr>
          </a:p>
        </p:txBody>
      </p:sp>
    </p:spTree>
    <p:extLst>
      <p:ext uri="{BB962C8B-B14F-4D97-AF65-F5344CB8AC3E}">
        <p14:creationId xmlns:p14="http://schemas.microsoft.com/office/powerpoint/2010/main" val="33338361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Right 3">
            <a:extLst>
              <a:ext uri="{FF2B5EF4-FFF2-40B4-BE49-F238E27FC236}">
                <a16:creationId xmlns:a16="http://schemas.microsoft.com/office/drawing/2014/main" id="{EBF8F6A6-5FF5-4014-A1E0-843E0D8CF527}"/>
              </a:ext>
            </a:extLst>
          </p:cNvPr>
          <p:cNvSpPr/>
          <p:nvPr/>
        </p:nvSpPr>
        <p:spPr>
          <a:xfrm rot="10800000">
            <a:off x="2842417" y="2740579"/>
            <a:ext cx="191107" cy="130518"/>
          </a:xfrm>
          <a:prstGeom prst="rightArrow">
            <a:avLst/>
          </a:prstGeom>
          <a:solidFill>
            <a:srgbClr val="00BF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a:extLst>
              <a:ext uri="{FF2B5EF4-FFF2-40B4-BE49-F238E27FC236}">
                <a16:creationId xmlns:a16="http://schemas.microsoft.com/office/drawing/2014/main" id="{BE6FDEAB-C924-4C17-B886-96CE2E825BAA}"/>
              </a:ext>
            </a:extLst>
          </p:cNvPr>
          <p:cNvSpPr txBox="1"/>
          <p:nvPr/>
        </p:nvSpPr>
        <p:spPr>
          <a:xfrm>
            <a:off x="1183184" y="2479929"/>
            <a:ext cx="979755" cy="369332"/>
          </a:xfrm>
          <a:prstGeom prst="rect">
            <a:avLst/>
          </a:prstGeom>
          <a:noFill/>
        </p:spPr>
        <p:txBody>
          <a:bodyPr wrap="none" rtlCol="0">
            <a:spAutoFit/>
          </a:bodyPr>
          <a:lstStyle/>
          <a:p>
            <a:r>
              <a:rPr lang="en-US" altLang="zh-CN" dirty="0">
                <a:latin typeface="Helvetica" pitchFamily="2" charset="0"/>
              </a:rPr>
              <a:t>Context</a:t>
            </a:r>
          </a:p>
        </p:txBody>
      </p:sp>
      <p:grpSp>
        <p:nvGrpSpPr>
          <p:cNvPr id="25" name="Group 24">
            <a:extLst>
              <a:ext uri="{FF2B5EF4-FFF2-40B4-BE49-F238E27FC236}">
                <a16:creationId xmlns:a16="http://schemas.microsoft.com/office/drawing/2014/main" id="{978FC3E8-D197-437B-AF8A-5F37AABEBEEE}"/>
              </a:ext>
            </a:extLst>
          </p:cNvPr>
          <p:cNvGrpSpPr/>
          <p:nvPr/>
        </p:nvGrpSpPr>
        <p:grpSpPr>
          <a:xfrm>
            <a:off x="3795468" y="2522452"/>
            <a:ext cx="384175" cy="173356"/>
            <a:chOff x="2117818" y="4268915"/>
            <a:chExt cx="4277476" cy="358304"/>
          </a:xfrm>
        </p:grpSpPr>
        <p:cxnSp>
          <p:nvCxnSpPr>
            <p:cNvPr id="26" name="Straight Arrow Connector 25">
              <a:extLst>
                <a:ext uri="{FF2B5EF4-FFF2-40B4-BE49-F238E27FC236}">
                  <a16:creationId xmlns:a16="http://schemas.microsoft.com/office/drawing/2014/main" id="{1A966FAD-7F4F-43D5-9EB3-85411C1A2C6F}"/>
                </a:ext>
              </a:extLst>
            </p:cNvPr>
            <p:cNvCxnSpPr>
              <a:cxnSpLocks/>
            </p:cNvCxnSpPr>
            <p:nvPr/>
          </p:nvCxnSpPr>
          <p:spPr>
            <a:xfrm>
              <a:off x="2117818" y="4612327"/>
              <a:ext cx="4277476"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7485EE85-E3F6-4229-80EB-8910AA5F0761}"/>
                </a:ext>
              </a:extLst>
            </p:cNvPr>
            <p:cNvCxnSpPr>
              <a:cxnSpLocks/>
            </p:cNvCxnSpPr>
            <p:nvPr/>
          </p:nvCxnSpPr>
          <p:spPr>
            <a:xfrm>
              <a:off x="4243891" y="4268915"/>
              <a:ext cx="0" cy="358304"/>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grpSp>
      <p:cxnSp>
        <p:nvCxnSpPr>
          <p:cNvPr id="28" name="Straight Connector 27">
            <a:extLst>
              <a:ext uri="{FF2B5EF4-FFF2-40B4-BE49-F238E27FC236}">
                <a16:creationId xmlns:a16="http://schemas.microsoft.com/office/drawing/2014/main" id="{80CB669A-F1B5-4F85-9A17-1F130744B08C}"/>
              </a:ext>
            </a:extLst>
          </p:cNvPr>
          <p:cNvCxnSpPr>
            <a:cxnSpLocks/>
          </p:cNvCxnSpPr>
          <p:nvPr/>
        </p:nvCxnSpPr>
        <p:spPr>
          <a:xfrm flipV="1">
            <a:off x="2341119" y="2674030"/>
            <a:ext cx="3301141" cy="14573"/>
          </a:xfrm>
          <a:prstGeom prst="line">
            <a:avLst/>
          </a:prstGeom>
          <a:ln w="12700">
            <a:prstDash val="sysDot"/>
          </a:ln>
        </p:spPr>
        <p:style>
          <a:lnRef idx="1">
            <a:schemeClr val="dk1"/>
          </a:lnRef>
          <a:fillRef idx="0">
            <a:schemeClr val="dk1"/>
          </a:fillRef>
          <a:effectRef idx="0">
            <a:schemeClr val="dk1"/>
          </a:effectRef>
          <a:fontRef idx="minor">
            <a:schemeClr val="tx1"/>
          </a:fontRef>
        </p:style>
      </p:cxnSp>
      <p:sp>
        <p:nvSpPr>
          <p:cNvPr id="29" name="Arrow: Right 28">
            <a:extLst>
              <a:ext uri="{FF2B5EF4-FFF2-40B4-BE49-F238E27FC236}">
                <a16:creationId xmlns:a16="http://schemas.microsoft.com/office/drawing/2014/main" id="{AE835E21-7876-4B97-986E-DA0B65BEAFA1}"/>
              </a:ext>
            </a:extLst>
          </p:cNvPr>
          <p:cNvSpPr/>
          <p:nvPr/>
        </p:nvSpPr>
        <p:spPr>
          <a:xfrm>
            <a:off x="4713357" y="2404291"/>
            <a:ext cx="354432" cy="257240"/>
          </a:xfrm>
          <a:prstGeom prst="rightArrow">
            <a:avLst/>
          </a:prstGeom>
          <a:solidFill>
            <a:srgbClr val="F87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Arrow: Right 29">
            <a:extLst>
              <a:ext uri="{FF2B5EF4-FFF2-40B4-BE49-F238E27FC236}">
                <a16:creationId xmlns:a16="http://schemas.microsoft.com/office/drawing/2014/main" id="{BCB7BF21-7ACA-4EBC-8150-5E46987F68FC}"/>
              </a:ext>
            </a:extLst>
          </p:cNvPr>
          <p:cNvSpPr/>
          <p:nvPr/>
        </p:nvSpPr>
        <p:spPr>
          <a:xfrm>
            <a:off x="3030051" y="2505775"/>
            <a:ext cx="196019" cy="142267"/>
          </a:xfrm>
          <a:prstGeom prst="rightArrow">
            <a:avLst/>
          </a:prstGeom>
          <a:solidFill>
            <a:srgbClr val="F87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Arrow: Right 30">
            <a:extLst>
              <a:ext uri="{FF2B5EF4-FFF2-40B4-BE49-F238E27FC236}">
                <a16:creationId xmlns:a16="http://schemas.microsoft.com/office/drawing/2014/main" id="{134306B7-3DCD-45BC-A14D-B6ADD6ACF844}"/>
              </a:ext>
            </a:extLst>
          </p:cNvPr>
          <p:cNvSpPr/>
          <p:nvPr/>
        </p:nvSpPr>
        <p:spPr>
          <a:xfrm rot="10800000">
            <a:off x="4306530" y="2706200"/>
            <a:ext cx="388197" cy="265122"/>
          </a:xfrm>
          <a:prstGeom prst="rightArrow">
            <a:avLst/>
          </a:prstGeom>
          <a:solidFill>
            <a:srgbClr val="00BF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52" name="TextBox 51">
                <a:extLst>
                  <a:ext uri="{FF2B5EF4-FFF2-40B4-BE49-F238E27FC236}">
                    <a16:creationId xmlns:a16="http://schemas.microsoft.com/office/drawing/2014/main" id="{413404E3-888E-476D-AECA-20384FBE00D9}"/>
                  </a:ext>
                </a:extLst>
              </p:cNvPr>
              <p:cNvSpPr txBox="1"/>
              <p:nvPr/>
            </p:nvSpPr>
            <p:spPr>
              <a:xfrm>
                <a:off x="6096000" y="2363407"/>
                <a:ext cx="5422254" cy="5653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𝐶𝑆𝐵</m:t>
                      </m:r>
                      <m:r>
                        <a:rPr lang="en-US" altLang="zh-CN" b="0" i="1" smtClean="0">
                          <a:latin typeface="Cambria Math" panose="02040503050406030204" pitchFamily="18" charset="0"/>
                        </a:rPr>
                        <m:t>_</m:t>
                      </m:r>
                      <m:r>
                        <a:rPr lang="en-US" altLang="zh-CN" b="0" i="1" smtClean="0">
                          <a:latin typeface="Cambria Math" panose="02040503050406030204" pitchFamily="18" charset="0"/>
                        </a:rPr>
                        <m:t>𝑑𝑜𝑤𝑛𝑠𝑡𝑟𝑒𝑎𝑚</m:t>
                      </m:r>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𝑇𝑃𝑀</m:t>
                              </m:r>
                            </m:e>
                            <m:sub>
                              <m:r>
                                <a:rPr lang="en-US" altLang="zh-CN" b="0" i="1" smtClean="0">
                                  <a:latin typeface="Cambria Math" panose="02040503050406030204" pitchFamily="18" charset="0"/>
                                </a:rPr>
                                <m:t>𝑏</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𝑇𝑃𝑀</m:t>
                              </m:r>
                            </m:e>
                            <m:sub>
                              <m:r>
                                <a:rPr lang="en-US" altLang="zh-CN" b="0" i="1" smtClean="0">
                                  <a:latin typeface="Cambria Math" panose="02040503050406030204" pitchFamily="18" charset="0"/>
                                </a:rPr>
                                <m:t>𝑑</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𝑇𝑃𝑀</m:t>
                              </m:r>
                            </m:e>
                            <m:sub>
                              <m:r>
                                <a:rPr lang="en-US" altLang="zh-CN" i="1">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𝑇𝑃𝑀</m:t>
                              </m:r>
                            </m:e>
                            <m:sub>
                              <m:r>
                                <a:rPr lang="en-US" altLang="zh-CN" b="0" i="1" smtClean="0">
                                  <a:latin typeface="Cambria Math" panose="02040503050406030204" pitchFamily="18" charset="0"/>
                                </a:rPr>
                                <m:t>𝑏</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𝑇𝑃𝑀</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𝑇𝑃𝑀</m:t>
                              </m:r>
                            </m:e>
                            <m:sub>
                              <m:r>
                                <a:rPr lang="en-US" altLang="zh-CN" b="0" i="1" smtClean="0">
                                  <a:latin typeface="Cambria Math" panose="02040503050406030204" pitchFamily="18" charset="0"/>
                                </a:rPr>
                                <m:t>𝑑</m:t>
                              </m:r>
                            </m:sub>
                          </m:sSub>
                        </m:den>
                      </m:f>
                    </m:oMath>
                  </m:oMathPara>
                </a14:m>
                <a:endParaRPr lang="zh-CN" altLang="en-US" dirty="0"/>
              </a:p>
            </p:txBody>
          </p:sp>
        </mc:Choice>
        <mc:Fallback>
          <p:sp>
            <p:nvSpPr>
              <p:cNvPr id="52" name="TextBox 51">
                <a:extLst>
                  <a:ext uri="{FF2B5EF4-FFF2-40B4-BE49-F238E27FC236}">
                    <a16:creationId xmlns:a16="http://schemas.microsoft.com/office/drawing/2014/main" id="{413404E3-888E-476D-AECA-20384FBE00D9}"/>
                  </a:ext>
                </a:extLst>
              </p:cNvPr>
              <p:cNvSpPr txBox="1">
                <a:spLocks noRot="1" noChangeAspect="1" noMove="1" noResize="1" noEditPoints="1" noAdjustHandles="1" noChangeArrowheads="1" noChangeShapeType="1" noTextEdit="1"/>
              </p:cNvSpPr>
              <p:nvPr/>
            </p:nvSpPr>
            <p:spPr>
              <a:xfrm>
                <a:off x="6096000" y="2363407"/>
                <a:ext cx="5422254" cy="565348"/>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F041E397-E5C2-49BD-9FCC-6B62D86F235F}"/>
                  </a:ext>
                </a:extLst>
              </p:cNvPr>
              <p:cNvSpPr txBox="1"/>
              <p:nvPr/>
            </p:nvSpPr>
            <p:spPr>
              <a:xfrm>
                <a:off x="2714777" y="2087367"/>
                <a:ext cx="830805" cy="369332"/>
              </a:xfrm>
              <a:prstGeom prst="rect">
                <a:avLst/>
              </a:prstGeom>
              <a:noFill/>
            </p:spPr>
            <p:txBody>
              <a:bodyPr wrap="non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𝑇𝑃𝑀</m:t>
                        </m:r>
                      </m:e>
                      <m:sub>
                        <m:r>
                          <a:rPr lang="en-US" altLang="zh-CN" b="0" i="1" smtClean="0">
                            <a:latin typeface="Cambria Math" panose="02040503050406030204" pitchFamily="18" charset="0"/>
                          </a:rPr>
                          <m:t>𝑎</m:t>
                        </m:r>
                      </m:sub>
                    </m:sSub>
                  </m:oMath>
                </a14:m>
                <a:r>
                  <a:rPr lang="en-US" altLang="zh-CN" dirty="0"/>
                  <a:t> </a:t>
                </a:r>
                <a:endParaRPr lang="zh-CN" altLang="en-US" dirty="0"/>
              </a:p>
            </p:txBody>
          </p:sp>
        </mc:Choice>
        <mc:Fallback>
          <p:sp>
            <p:nvSpPr>
              <p:cNvPr id="53" name="TextBox 52">
                <a:extLst>
                  <a:ext uri="{FF2B5EF4-FFF2-40B4-BE49-F238E27FC236}">
                    <a16:creationId xmlns:a16="http://schemas.microsoft.com/office/drawing/2014/main" id="{F041E397-E5C2-49BD-9FCC-6B62D86F235F}"/>
                  </a:ext>
                </a:extLst>
              </p:cNvPr>
              <p:cNvSpPr txBox="1">
                <a:spLocks noRot="1" noChangeAspect="1" noMove="1" noResize="1" noEditPoints="1" noAdjustHandles="1" noChangeArrowheads="1" noChangeShapeType="1" noTextEdit="1"/>
              </p:cNvSpPr>
              <p:nvPr/>
            </p:nvSpPr>
            <p:spPr>
              <a:xfrm>
                <a:off x="2714777" y="2087367"/>
                <a:ext cx="830805" cy="369332"/>
              </a:xfrm>
              <a:prstGeom prst="rect">
                <a:avLst/>
              </a:prstGeom>
              <a:blipFill>
                <a:blip r:embed="rId3"/>
                <a:stretch>
                  <a:fillRect/>
                </a:stretch>
              </a:blipFill>
            </p:spPr>
            <p:txBody>
              <a:bodyPr/>
              <a:lstStyle/>
              <a:p>
                <a:r>
                  <a:rPr lang="zh-CN" altLang="en-US">
                    <a:noFill/>
                  </a:rPr>
                  <a:t> </a:t>
                </a:r>
              </a:p>
            </p:txBody>
          </p:sp>
        </mc:Fallback>
      </mc:AlternateContent>
      <p:sp>
        <p:nvSpPr>
          <p:cNvPr id="88" name="Arrow: Right 87">
            <a:extLst>
              <a:ext uri="{FF2B5EF4-FFF2-40B4-BE49-F238E27FC236}">
                <a16:creationId xmlns:a16="http://schemas.microsoft.com/office/drawing/2014/main" id="{8445DAAC-80F7-4D0B-8337-15FBD2F50E42}"/>
              </a:ext>
            </a:extLst>
          </p:cNvPr>
          <p:cNvSpPr/>
          <p:nvPr/>
        </p:nvSpPr>
        <p:spPr>
          <a:xfrm rot="10800000">
            <a:off x="2871386" y="5573069"/>
            <a:ext cx="191107" cy="130518"/>
          </a:xfrm>
          <a:prstGeom prst="rightArrow">
            <a:avLst/>
          </a:prstGeom>
          <a:solidFill>
            <a:srgbClr val="00BF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TextBox 107">
            <a:extLst>
              <a:ext uri="{FF2B5EF4-FFF2-40B4-BE49-F238E27FC236}">
                <a16:creationId xmlns:a16="http://schemas.microsoft.com/office/drawing/2014/main" id="{BD8E05F6-63A0-4254-A24C-F99061F19F54}"/>
              </a:ext>
            </a:extLst>
          </p:cNvPr>
          <p:cNvSpPr txBox="1"/>
          <p:nvPr/>
        </p:nvSpPr>
        <p:spPr>
          <a:xfrm>
            <a:off x="1212153" y="5312419"/>
            <a:ext cx="979755" cy="369332"/>
          </a:xfrm>
          <a:prstGeom prst="rect">
            <a:avLst/>
          </a:prstGeom>
          <a:noFill/>
        </p:spPr>
        <p:txBody>
          <a:bodyPr wrap="none" rtlCol="0">
            <a:spAutoFit/>
          </a:bodyPr>
          <a:lstStyle/>
          <a:p>
            <a:r>
              <a:rPr lang="en-US" altLang="zh-CN" dirty="0">
                <a:latin typeface="Helvetica" pitchFamily="2" charset="0"/>
              </a:rPr>
              <a:t>Context</a:t>
            </a:r>
          </a:p>
        </p:txBody>
      </p:sp>
      <p:grpSp>
        <p:nvGrpSpPr>
          <p:cNvPr id="109" name="Group 108">
            <a:extLst>
              <a:ext uri="{FF2B5EF4-FFF2-40B4-BE49-F238E27FC236}">
                <a16:creationId xmlns:a16="http://schemas.microsoft.com/office/drawing/2014/main" id="{7D647A01-5FB6-4EC8-BD19-28C015F29AAA}"/>
              </a:ext>
            </a:extLst>
          </p:cNvPr>
          <p:cNvGrpSpPr/>
          <p:nvPr/>
        </p:nvGrpSpPr>
        <p:grpSpPr>
          <a:xfrm>
            <a:off x="3824437" y="5354942"/>
            <a:ext cx="384175" cy="173356"/>
            <a:chOff x="2117818" y="4268915"/>
            <a:chExt cx="4277476" cy="358304"/>
          </a:xfrm>
        </p:grpSpPr>
        <p:cxnSp>
          <p:nvCxnSpPr>
            <p:cNvPr id="110" name="Straight Arrow Connector 109">
              <a:extLst>
                <a:ext uri="{FF2B5EF4-FFF2-40B4-BE49-F238E27FC236}">
                  <a16:creationId xmlns:a16="http://schemas.microsoft.com/office/drawing/2014/main" id="{3B527052-A481-43DE-91D1-F07BC36A577B}"/>
                </a:ext>
              </a:extLst>
            </p:cNvPr>
            <p:cNvCxnSpPr>
              <a:cxnSpLocks/>
            </p:cNvCxnSpPr>
            <p:nvPr/>
          </p:nvCxnSpPr>
          <p:spPr>
            <a:xfrm>
              <a:off x="2117818" y="4612327"/>
              <a:ext cx="4277476"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13426530-2646-4399-B3F9-2D8096CD0F28}"/>
                </a:ext>
              </a:extLst>
            </p:cNvPr>
            <p:cNvCxnSpPr>
              <a:cxnSpLocks/>
            </p:cNvCxnSpPr>
            <p:nvPr/>
          </p:nvCxnSpPr>
          <p:spPr>
            <a:xfrm>
              <a:off x="4243891" y="4268915"/>
              <a:ext cx="0" cy="358304"/>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grpSp>
      <p:cxnSp>
        <p:nvCxnSpPr>
          <p:cNvPr id="112" name="Straight Connector 111">
            <a:extLst>
              <a:ext uri="{FF2B5EF4-FFF2-40B4-BE49-F238E27FC236}">
                <a16:creationId xmlns:a16="http://schemas.microsoft.com/office/drawing/2014/main" id="{DC7CF379-5CC7-47B3-9076-793832EBC4D3}"/>
              </a:ext>
            </a:extLst>
          </p:cNvPr>
          <p:cNvCxnSpPr>
            <a:cxnSpLocks/>
          </p:cNvCxnSpPr>
          <p:nvPr/>
        </p:nvCxnSpPr>
        <p:spPr>
          <a:xfrm flipV="1">
            <a:off x="2370088" y="5506520"/>
            <a:ext cx="3301141" cy="14573"/>
          </a:xfrm>
          <a:prstGeom prst="line">
            <a:avLst/>
          </a:prstGeom>
          <a:ln w="12700">
            <a:prstDash val="sysDot"/>
          </a:ln>
        </p:spPr>
        <p:style>
          <a:lnRef idx="1">
            <a:schemeClr val="dk1"/>
          </a:lnRef>
          <a:fillRef idx="0">
            <a:schemeClr val="dk1"/>
          </a:fillRef>
          <a:effectRef idx="0">
            <a:schemeClr val="dk1"/>
          </a:effectRef>
          <a:fontRef idx="minor">
            <a:schemeClr val="tx1"/>
          </a:fontRef>
        </p:style>
      </p:cxnSp>
      <p:sp>
        <p:nvSpPr>
          <p:cNvPr id="113" name="Arrow: Right 112">
            <a:extLst>
              <a:ext uri="{FF2B5EF4-FFF2-40B4-BE49-F238E27FC236}">
                <a16:creationId xmlns:a16="http://schemas.microsoft.com/office/drawing/2014/main" id="{E2CBAFE2-0E29-4FB1-AEC3-29293C2221B3}"/>
              </a:ext>
            </a:extLst>
          </p:cNvPr>
          <p:cNvSpPr/>
          <p:nvPr/>
        </p:nvSpPr>
        <p:spPr>
          <a:xfrm>
            <a:off x="3059020" y="5338265"/>
            <a:ext cx="196019" cy="142267"/>
          </a:xfrm>
          <a:prstGeom prst="rightArrow">
            <a:avLst/>
          </a:prstGeom>
          <a:solidFill>
            <a:srgbClr val="F87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Arrow: Right 113">
            <a:extLst>
              <a:ext uri="{FF2B5EF4-FFF2-40B4-BE49-F238E27FC236}">
                <a16:creationId xmlns:a16="http://schemas.microsoft.com/office/drawing/2014/main" id="{291D8182-7B68-4941-8411-15C69FD781A2}"/>
              </a:ext>
            </a:extLst>
          </p:cNvPr>
          <p:cNvSpPr/>
          <p:nvPr/>
        </p:nvSpPr>
        <p:spPr>
          <a:xfrm>
            <a:off x="4594456" y="5336963"/>
            <a:ext cx="196019" cy="142267"/>
          </a:xfrm>
          <a:prstGeom prst="rightArrow">
            <a:avLst/>
          </a:prstGeom>
          <a:solidFill>
            <a:srgbClr val="F87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Arrow: Right 114">
            <a:extLst>
              <a:ext uri="{FF2B5EF4-FFF2-40B4-BE49-F238E27FC236}">
                <a16:creationId xmlns:a16="http://schemas.microsoft.com/office/drawing/2014/main" id="{5F02E2CC-5F5F-441F-AB21-64AC45269111}"/>
              </a:ext>
            </a:extLst>
          </p:cNvPr>
          <p:cNvSpPr/>
          <p:nvPr/>
        </p:nvSpPr>
        <p:spPr>
          <a:xfrm>
            <a:off x="4926065" y="5336963"/>
            <a:ext cx="196019" cy="142267"/>
          </a:xfrm>
          <a:prstGeom prst="rightArrow">
            <a:avLst/>
          </a:prstGeom>
          <a:solidFill>
            <a:srgbClr val="F87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Arrow: Right 115">
            <a:extLst>
              <a:ext uri="{FF2B5EF4-FFF2-40B4-BE49-F238E27FC236}">
                <a16:creationId xmlns:a16="http://schemas.microsoft.com/office/drawing/2014/main" id="{D697885B-9302-4F28-AF6B-CB5DE71FA41E}"/>
              </a:ext>
            </a:extLst>
          </p:cNvPr>
          <p:cNvSpPr/>
          <p:nvPr/>
        </p:nvSpPr>
        <p:spPr>
          <a:xfrm>
            <a:off x="5257674" y="5336963"/>
            <a:ext cx="196019" cy="142267"/>
          </a:xfrm>
          <a:prstGeom prst="rightArrow">
            <a:avLst/>
          </a:prstGeom>
          <a:solidFill>
            <a:srgbClr val="F87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Arrow: Right 116">
            <a:extLst>
              <a:ext uri="{FF2B5EF4-FFF2-40B4-BE49-F238E27FC236}">
                <a16:creationId xmlns:a16="http://schemas.microsoft.com/office/drawing/2014/main" id="{01A7B029-E9F7-4E50-A2A8-44271CB916DE}"/>
              </a:ext>
            </a:extLst>
          </p:cNvPr>
          <p:cNvSpPr/>
          <p:nvPr/>
        </p:nvSpPr>
        <p:spPr>
          <a:xfrm rot="10800000">
            <a:off x="4445834" y="5558496"/>
            <a:ext cx="191107" cy="130518"/>
          </a:xfrm>
          <a:prstGeom prst="rightArrow">
            <a:avLst/>
          </a:prstGeom>
          <a:solidFill>
            <a:srgbClr val="00BF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Arrow: Right 117">
            <a:extLst>
              <a:ext uri="{FF2B5EF4-FFF2-40B4-BE49-F238E27FC236}">
                <a16:creationId xmlns:a16="http://schemas.microsoft.com/office/drawing/2014/main" id="{F73767A6-5958-478D-A045-D225AB0E3767}"/>
              </a:ext>
            </a:extLst>
          </p:cNvPr>
          <p:cNvSpPr/>
          <p:nvPr/>
        </p:nvSpPr>
        <p:spPr>
          <a:xfrm rot="10800000">
            <a:off x="4790475" y="5557499"/>
            <a:ext cx="191107" cy="130518"/>
          </a:xfrm>
          <a:prstGeom prst="rightArrow">
            <a:avLst/>
          </a:prstGeom>
          <a:solidFill>
            <a:srgbClr val="00BF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Arrow: Right 118">
            <a:extLst>
              <a:ext uri="{FF2B5EF4-FFF2-40B4-BE49-F238E27FC236}">
                <a16:creationId xmlns:a16="http://schemas.microsoft.com/office/drawing/2014/main" id="{7FE2106B-437C-4C39-9F11-402476537680}"/>
              </a:ext>
            </a:extLst>
          </p:cNvPr>
          <p:cNvSpPr/>
          <p:nvPr/>
        </p:nvSpPr>
        <p:spPr>
          <a:xfrm rot="10800000">
            <a:off x="5135116" y="5556032"/>
            <a:ext cx="191107" cy="130518"/>
          </a:xfrm>
          <a:prstGeom prst="rightArrow">
            <a:avLst/>
          </a:prstGeom>
          <a:solidFill>
            <a:srgbClr val="00BF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24" name="TextBox 123">
                <a:extLst>
                  <a:ext uri="{FF2B5EF4-FFF2-40B4-BE49-F238E27FC236}">
                    <a16:creationId xmlns:a16="http://schemas.microsoft.com/office/drawing/2014/main" id="{24D16908-6237-4733-A3A6-C572E9A81247}"/>
                  </a:ext>
                </a:extLst>
              </p:cNvPr>
              <p:cNvSpPr txBox="1"/>
              <p:nvPr/>
            </p:nvSpPr>
            <p:spPr>
              <a:xfrm>
                <a:off x="4508945" y="2087367"/>
                <a:ext cx="826380" cy="369332"/>
              </a:xfrm>
              <a:prstGeom prst="rect">
                <a:avLst/>
              </a:prstGeom>
              <a:noFill/>
            </p:spPr>
            <p:txBody>
              <a:bodyPr wrap="non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𝑇𝑃𝑀</m:t>
                        </m:r>
                      </m:e>
                      <m:sub>
                        <m:r>
                          <a:rPr lang="en-US" altLang="zh-CN" b="0" i="1" smtClean="0">
                            <a:latin typeface="Cambria Math" panose="02040503050406030204" pitchFamily="18" charset="0"/>
                          </a:rPr>
                          <m:t>𝑏</m:t>
                        </m:r>
                      </m:sub>
                    </m:sSub>
                  </m:oMath>
                </a14:m>
                <a:r>
                  <a:rPr lang="en-US" altLang="zh-CN" dirty="0"/>
                  <a:t> </a:t>
                </a:r>
                <a:endParaRPr lang="zh-CN" altLang="en-US" dirty="0"/>
              </a:p>
            </p:txBody>
          </p:sp>
        </mc:Choice>
        <mc:Fallback>
          <p:sp>
            <p:nvSpPr>
              <p:cNvPr id="124" name="TextBox 123">
                <a:extLst>
                  <a:ext uri="{FF2B5EF4-FFF2-40B4-BE49-F238E27FC236}">
                    <a16:creationId xmlns:a16="http://schemas.microsoft.com/office/drawing/2014/main" id="{24D16908-6237-4733-A3A6-C572E9A81247}"/>
                  </a:ext>
                </a:extLst>
              </p:cNvPr>
              <p:cNvSpPr txBox="1">
                <a:spLocks noRot="1" noChangeAspect="1" noMove="1" noResize="1" noEditPoints="1" noAdjustHandles="1" noChangeArrowheads="1" noChangeShapeType="1" noTextEdit="1"/>
              </p:cNvSpPr>
              <p:nvPr/>
            </p:nvSpPr>
            <p:spPr>
              <a:xfrm>
                <a:off x="4508945" y="2087367"/>
                <a:ext cx="826380"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5" name="TextBox 124">
                <a:extLst>
                  <a:ext uri="{FF2B5EF4-FFF2-40B4-BE49-F238E27FC236}">
                    <a16:creationId xmlns:a16="http://schemas.microsoft.com/office/drawing/2014/main" id="{DB9AA9CD-EBC6-431C-8B76-AA76D771945B}"/>
                  </a:ext>
                </a:extLst>
              </p:cNvPr>
              <p:cNvSpPr txBox="1"/>
              <p:nvPr/>
            </p:nvSpPr>
            <p:spPr>
              <a:xfrm>
                <a:off x="2430982" y="2959748"/>
                <a:ext cx="811184" cy="369332"/>
              </a:xfrm>
              <a:prstGeom prst="rect">
                <a:avLst/>
              </a:prstGeom>
              <a:noFill/>
            </p:spPr>
            <p:txBody>
              <a:bodyPr wrap="non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𝑇𝑃𝑀</m:t>
                        </m:r>
                      </m:e>
                      <m:sub>
                        <m:r>
                          <a:rPr lang="en-US" altLang="zh-CN" b="0" i="1" smtClean="0">
                            <a:latin typeface="Cambria Math" panose="02040503050406030204" pitchFamily="18" charset="0"/>
                          </a:rPr>
                          <m:t>𝑐</m:t>
                        </m:r>
                      </m:sub>
                    </m:sSub>
                  </m:oMath>
                </a14:m>
                <a:r>
                  <a:rPr lang="en-US" altLang="zh-CN" dirty="0"/>
                  <a:t> </a:t>
                </a:r>
                <a:endParaRPr lang="zh-CN" altLang="en-US" dirty="0"/>
              </a:p>
            </p:txBody>
          </p:sp>
        </mc:Choice>
        <mc:Fallback>
          <p:sp>
            <p:nvSpPr>
              <p:cNvPr id="125" name="TextBox 124">
                <a:extLst>
                  <a:ext uri="{FF2B5EF4-FFF2-40B4-BE49-F238E27FC236}">
                    <a16:creationId xmlns:a16="http://schemas.microsoft.com/office/drawing/2014/main" id="{DB9AA9CD-EBC6-431C-8B76-AA76D771945B}"/>
                  </a:ext>
                </a:extLst>
              </p:cNvPr>
              <p:cNvSpPr txBox="1">
                <a:spLocks noRot="1" noChangeAspect="1" noMove="1" noResize="1" noEditPoints="1" noAdjustHandles="1" noChangeArrowheads="1" noChangeShapeType="1" noTextEdit="1"/>
              </p:cNvSpPr>
              <p:nvPr/>
            </p:nvSpPr>
            <p:spPr>
              <a:xfrm>
                <a:off x="2430982" y="2959748"/>
                <a:ext cx="811184"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6" name="TextBox 125">
                <a:extLst>
                  <a:ext uri="{FF2B5EF4-FFF2-40B4-BE49-F238E27FC236}">
                    <a16:creationId xmlns:a16="http://schemas.microsoft.com/office/drawing/2014/main" id="{D7C06A11-82B2-45D1-BCC5-D3D661E09B27}"/>
                  </a:ext>
                </a:extLst>
              </p:cNvPr>
              <p:cNvSpPr txBox="1"/>
              <p:nvPr/>
            </p:nvSpPr>
            <p:spPr>
              <a:xfrm>
                <a:off x="3991689" y="2944927"/>
                <a:ext cx="833626" cy="369332"/>
              </a:xfrm>
              <a:prstGeom prst="rect">
                <a:avLst/>
              </a:prstGeom>
              <a:noFill/>
            </p:spPr>
            <p:txBody>
              <a:bodyPr wrap="non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𝑇𝑃𝑀</m:t>
                        </m:r>
                      </m:e>
                      <m:sub>
                        <m:r>
                          <a:rPr lang="en-US" altLang="zh-CN" b="0" i="1" smtClean="0">
                            <a:latin typeface="Cambria Math" panose="02040503050406030204" pitchFamily="18" charset="0"/>
                          </a:rPr>
                          <m:t>𝑑</m:t>
                        </m:r>
                      </m:sub>
                    </m:sSub>
                  </m:oMath>
                </a14:m>
                <a:r>
                  <a:rPr lang="en-US" altLang="zh-CN" dirty="0"/>
                  <a:t> </a:t>
                </a:r>
                <a:endParaRPr lang="zh-CN" altLang="en-US" dirty="0"/>
              </a:p>
            </p:txBody>
          </p:sp>
        </mc:Choice>
        <mc:Fallback>
          <p:sp>
            <p:nvSpPr>
              <p:cNvPr id="126" name="TextBox 125">
                <a:extLst>
                  <a:ext uri="{FF2B5EF4-FFF2-40B4-BE49-F238E27FC236}">
                    <a16:creationId xmlns:a16="http://schemas.microsoft.com/office/drawing/2014/main" id="{D7C06A11-82B2-45D1-BCC5-D3D661E09B27}"/>
                  </a:ext>
                </a:extLst>
              </p:cNvPr>
              <p:cNvSpPr txBox="1">
                <a:spLocks noRot="1" noChangeAspect="1" noMove="1" noResize="1" noEditPoints="1" noAdjustHandles="1" noChangeArrowheads="1" noChangeShapeType="1" noTextEdit="1"/>
              </p:cNvSpPr>
              <p:nvPr/>
            </p:nvSpPr>
            <p:spPr>
              <a:xfrm>
                <a:off x="3991689" y="2944927"/>
                <a:ext cx="833626"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7" name="TextBox 126">
                <a:extLst>
                  <a:ext uri="{FF2B5EF4-FFF2-40B4-BE49-F238E27FC236}">
                    <a16:creationId xmlns:a16="http://schemas.microsoft.com/office/drawing/2014/main" id="{D7D302CB-4677-431F-B509-0FF3F7A6FF76}"/>
                  </a:ext>
                </a:extLst>
              </p:cNvPr>
              <p:cNvSpPr txBox="1"/>
              <p:nvPr/>
            </p:nvSpPr>
            <p:spPr>
              <a:xfrm>
                <a:off x="6860786" y="5116403"/>
                <a:ext cx="4152354" cy="5653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𝐶𝑁𝐵</m:t>
                      </m:r>
                      <m:r>
                        <a:rPr lang="en-US" altLang="zh-CN" b="0" i="1" smtClean="0">
                          <a:latin typeface="Cambria Math" panose="02040503050406030204" pitchFamily="18" charset="0"/>
                        </a:rPr>
                        <m:t>_</m:t>
                      </m:r>
                      <m:r>
                        <a:rPr lang="en-US" altLang="zh-CN" b="0" i="1" smtClean="0">
                          <a:latin typeface="Cambria Math" panose="02040503050406030204" pitchFamily="18" charset="0"/>
                        </a:rPr>
                        <m:t>𝑑𝑜𝑤𝑛𝑠𝑡𝑟𝑒𝑎𝑚</m:t>
                      </m:r>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𝑏</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𝑑</m:t>
                              </m:r>
                            </m:sub>
                          </m:sSub>
                        </m:num>
                        <m:den>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i="1">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𝑏</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𝑑</m:t>
                              </m:r>
                            </m:sub>
                          </m:sSub>
                        </m:den>
                      </m:f>
                    </m:oMath>
                  </m:oMathPara>
                </a14:m>
                <a:endParaRPr lang="zh-CN" altLang="en-US" dirty="0"/>
              </a:p>
            </p:txBody>
          </p:sp>
        </mc:Choice>
        <mc:Fallback xmlns="">
          <p:sp>
            <p:nvSpPr>
              <p:cNvPr id="127" name="TextBox 126">
                <a:extLst>
                  <a:ext uri="{FF2B5EF4-FFF2-40B4-BE49-F238E27FC236}">
                    <a16:creationId xmlns:a16="http://schemas.microsoft.com/office/drawing/2014/main" id="{D7D302CB-4677-431F-B509-0FF3F7A6FF76}"/>
                  </a:ext>
                </a:extLst>
              </p:cNvPr>
              <p:cNvSpPr txBox="1">
                <a:spLocks noRot="1" noChangeAspect="1" noMove="1" noResize="1" noEditPoints="1" noAdjustHandles="1" noChangeArrowheads="1" noChangeShapeType="1" noTextEdit="1"/>
              </p:cNvSpPr>
              <p:nvPr/>
            </p:nvSpPr>
            <p:spPr>
              <a:xfrm>
                <a:off x="6860786" y="5116403"/>
                <a:ext cx="4152354" cy="565348"/>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5D8E1096-F51D-4CCD-8CFB-B73D6980BBD0}"/>
                  </a:ext>
                </a:extLst>
              </p:cNvPr>
              <p:cNvSpPr txBox="1"/>
              <p:nvPr/>
            </p:nvSpPr>
            <p:spPr>
              <a:xfrm>
                <a:off x="2869016" y="4886114"/>
                <a:ext cx="515782" cy="369332"/>
              </a:xfrm>
              <a:prstGeom prst="rect">
                <a:avLst/>
              </a:prstGeom>
              <a:noFill/>
            </p:spPr>
            <p:txBody>
              <a:bodyPr wrap="non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𝑎</m:t>
                        </m:r>
                      </m:sub>
                    </m:sSub>
                  </m:oMath>
                </a14:m>
                <a:r>
                  <a:rPr lang="en-US" altLang="zh-CN" dirty="0"/>
                  <a:t> </a:t>
                </a:r>
                <a:endParaRPr lang="zh-CN" altLang="en-US" dirty="0"/>
              </a:p>
            </p:txBody>
          </p:sp>
        </mc:Choice>
        <mc:Fallback xmlns="">
          <p:sp>
            <p:nvSpPr>
              <p:cNvPr id="128" name="TextBox 127">
                <a:extLst>
                  <a:ext uri="{FF2B5EF4-FFF2-40B4-BE49-F238E27FC236}">
                    <a16:creationId xmlns:a16="http://schemas.microsoft.com/office/drawing/2014/main" id="{5D8E1096-F51D-4CCD-8CFB-B73D6980BBD0}"/>
                  </a:ext>
                </a:extLst>
              </p:cNvPr>
              <p:cNvSpPr txBox="1">
                <a:spLocks noRot="1" noChangeAspect="1" noMove="1" noResize="1" noEditPoints="1" noAdjustHandles="1" noChangeArrowheads="1" noChangeShapeType="1" noTextEdit="1"/>
              </p:cNvSpPr>
              <p:nvPr/>
            </p:nvSpPr>
            <p:spPr>
              <a:xfrm>
                <a:off x="2869016" y="4886114"/>
                <a:ext cx="515782"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9" name="TextBox 128">
                <a:extLst>
                  <a:ext uri="{FF2B5EF4-FFF2-40B4-BE49-F238E27FC236}">
                    <a16:creationId xmlns:a16="http://schemas.microsoft.com/office/drawing/2014/main" id="{03055D40-F96E-4174-95AC-963A96134C99}"/>
                  </a:ext>
                </a:extLst>
              </p:cNvPr>
              <p:cNvSpPr txBox="1"/>
              <p:nvPr/>
            </p:nvSpPr>
            <p:spPr>
              <a:xfrm>
                <a:off x="4814024" y="4889539"/>
                <a:ext cx="511358" cy="369332"/>
              </a:xfrm>
              <a:prstGeom prst="rect">
                <a:avLst/>
              </a:prstGeom>
              <a:noFill/>
            </p:spPr>
            <p:txBody>
              <a:bodyPr wrap="non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𝑏</m:t>
                        </m:r>
                      </m:sub>
                    </m:sSub>
                  </m:oMath>
                </a14:m>
                <a:r>
                  <a:rPr lang="en-US" altLang="zh-CN" dirty="0"/>
                  <a:t> </a:t>
                </a:r>
                <a:endParaRPr lang="zh-CN" altLang="en-US" dirty="0"/>
              </a:p>
            </p:txBody>
          </p:sp>
        </mc:Choice>
        <mc:Fallback xmlns="">
          <p:sp>
            <p:nvSpPr>
              <p:cNvPr id="129" name="TextBox 128">
                <a:extLst>
                  <a:ext uri="{FF2B5EF4-FFF2-40B4-BE49-F238E27FC236}">
                    <a16:creationId xmlns:a16="http://schemas.microsoft.com/office/drawing/2014/main" id="{03055D40-F96E-4174-95AC-963A96134C99}"/>
                  </a:ext>
                </a:extLst>
              </p:cNvPr>
              <p:cNvSpPr txBox="1">
                <a:spLocks noRot="1" noChangeAspect="1" noMove="1" noResize="1" noEditPoints="1" noAdjustHandles="1" noChangeArrowheads="1" noChangeShapeType="1" noTextEdit="1"/>
              </p:cNvSpPr>
              <p:nvPr/>
            </p:nvSpPr>
            <p:spPr>
              <a:xfrm>
                <a:off x="4814024" y="4889539"/>
                <a:ext cx="511358"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0" name="TextBox 129">
                <a:extLst>
                  <a:ext uri="{FF2B5EF4-FFF2-40B4-BE49-F238E27FC236}">
                    <a16:creationId xmlns:a16="http://schemas.microsoft.com/office/drawing/2014/main" id="{24B26E67-04B0-44F8-99A0-49BD642A8CAB}"/>
                  </a:ext>
                </a:extLst>
              </p:cNvPr>
              <p:cNvSpPr txBox="1"/>
              <p:nvPr/>
            </p:nvSpPr>
            <p:spPr>
              <a:xfrm>
                <a:off x="2709048" y="5768742"/>
                <a:ext cx="496161" cy="369332"/>
              </a:xfrm>
              <a:prstGeom prst="rect">
                <a:avLst/>
              </a:prstGeom>
              <a:noFill/>
            </p:spPr>
            <p:txBody>
              <a:bodyPr wrap="non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𝑐</m:t>
                        </m:r>
                      </m:sub>
                    </m:sSub>
                  </m:oMath>
                </a14:m>
                <a:r>
                  <a:rPr lang="en-US" altLang="zh-CN" dirty="0"/>
                  <a:t> </a:t>
                </a:r>
                <a:endParaRPr lang="zh-CN" altLang="en-US" dirty="0"/>
              </a:p>
            </p:txBody>
          </p:sp>
        </mc:Choice>
        <mc:Fallback xmlns="">
          <p:sp>
            <p:nvSpPr>
              <p:cNvPr id="130" name="TextBox 129">
                <a:extLst>
                  <a:ext uri="{FF2B5EF4-FFF2-40B4-BE49-F238E27FC236}">
                    <a16:creationId xmlns:a16="http://schemas.microsoft.com/office/drawing/2014/main" id="{24B26E67-04B0-44F8-99A0-49BD642A8CAB}"/>
                  </a:ext>
                </a:extLst>
              </p:cNvPr>
              <p:cNvSpPr txBox="1">
                <a:spLocks noRot="1" noChangeAspect="1" noMove="1" noResize="1" noEditPoints="1" noAdjustHandles="1" noChangeArrowheads="1" noChangeShapeType="1" noTextEdit="1"/>
              </p:cNvSpPr>
              <p:nvPr/>
            </p:nvSpPr>
            <p:spPr>
              <a:xfrm>
                <a:off x="2709048" y="5768742"/>
                <a:ext cx="496161"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774997CB-187D-45E8-90A7-16DA77298186}"/>
                  </a:ext>
                </a:extLst>
              </p:cNvPr>
              <p:cNvSpPr txBox="1"/>
              <p:nvPr/>
            </p:nvSpPr>
            <p:spPr>
              <a:xfrm>
                <a:off x="4608066" y="5768742"/>
                <a:ext cx="518604" cy="369332"/>
              </a:xfrm>
              <a:prstGeom prst="rect">
                <a:avLst/>
              </a:prstGeom>
              <a:noFill/>
            </p:spPr>
            <p:txBody>
              <a:bodyPr wrap="non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𝑑</m:t>
                        </m:r>
                      </m:sub>
                    </m:sSub>
                  </m:oMath>
                </a14:m>
                <a:r>
                  <a:rPr lang="en-US" altLang="zh-CN" dirty="0"/>
                  <a:t> </a:t>
                </a:r>
                <a:endParaRPr lang="zh-CN" altLang="en-US" dirty="0"/>
              </a:p>
            </p:txBody>
          </p:sp>
        </mc:Choice>
        <mc:Fallback xmlns="">
          <p:sp>
            <p:nvSpPr>
              <p:cNvPr id="131" name="TextBox 130">
                <a:extLst>
                  <a:ext uri="{FF2B5EF4-FFF2-40B4-BE49-F238E27FC236}">
                    <a16:creationId xmlns:a16="http://schemas.microsoft.com/office/drawing/2014/main" id="{774997CB-187D-45E8-90A7-16DA77298186}"/>
                  </a:ext>
                </a:extLst>
              </p:cNvPr>
              <p:cNvSpPr txBox="1">
                <a:spLocks noRot="1" noChangeAspect="1" noMove="1" noResize="1" noEditPoints="1" noAdjustHandles="1" noChangeArrowheads="1" noChangeShapeType="1" noTextEdit="1"/>
              </p:cNvSpPr>
              <p:nvPr/>
            </p:nvSpPr>
            <p:spPr>
              <a:xfrm>
                <a:off x="4608066" y="5768742"/>
                <a:ext cx="518604" cy="369332"/>
              </a:xfrm>
              <a:prstGeom prst="rect">
                <a:avLst/>
              </a:prstGeom>
              <a:blipFill>
                <a:blip r:embed="rId11"/>
                <a:stretch>
                  <a:fillRect/>
                </a:stretch>
              </a:blipFill>
            </p:spPr>
            <p:txBody>
              <a:bodyPr/>
              <a:lstStyle/>
              <a:p>
                <a:r>
                  <a:rPr lang="zh-CN" altLang="en-US">
                    <a:noFill/>
                  </a:rPr>
                  <a:t> </a:t>
                </a:r>
              </a:p>
            </p:txBody>
          </p:sp>
        </mc:Fallback>
      </mc:AlternateContent>
      <p:sp>
        <p:nvSpPr>
          <p:cNvPr id="3" name="TextBox 2">
            <a:extLst>
              <a:ext uri="{FF2B5EF4-FFF2-40B4-BE49-F238E27FC236}">
                <a16:creationId xmlns:a16="http://schemas.microsoft.com/office/drawing/2014/main" id="{6E4318C2-BD94-49D1-B0FF-A1893CCE35E0}"/>
              </a:ext>
            </a:extLst>
          </p:cNvPr>
          <p:cNvSpPr txBox="1"/>
          <p:nvPr/>
        </p:nvSpPr>
        <p:spPr>
          <a:xfrm>
            <a:off x="4408502" y="3623081"/>
            <a:ext cx="864339" cy="369332"/>
          </a:xfrm>
          <a:prstGeom prst="rect">
            <a:avLst/>
          </a:prstGeom>
          <a:noFill/>
        </p:spPr>
        <p:txBody>
          <a:bodyPr wrap="none" rtlCol="0">
            <a:spAutoFit/>
          </a:bodyPr>
          <a:lstStyle/>
          <a:p>
            <a:r>
              <a:rPr lang="en-US" altLang="zh-CN" dirty="0">
                <a:latin typeface="Helvetica" pitchFamily="2" charset="0"/>
              </a:rPr>
              <a:t>Range</a:t>
            </a:r>
            <a:endParaRPr lang="zh-CN" altLang="en-US" dirty="0">
              <a:latin typeface="Helvetica" pitchFamily="2" charset="0"/>
            </a:endParaRPr>
          </a:p>
        </p:txBody>
      </p:sp>
      <p:sp>
        <p:nvSpPr>
          <p:cNvPr id="9" name="Left Brace 8">
            <a:extLst>
              <a:ext uri="{FF2B5EF4-FFF2-40B4-BE49-F238E27FC236}">
                <a16:creationId xmlns:a16="http://schemas.microsoft.com/office/drawing/2014/main" id="{9571AE5C-DEC8-4AA5-892D-2B2D588A97F7}"/>
              </a:ext>
            </a:extLst>
          </p:cNvPr>
          <p:cNvSpPr/>
          <p:nvPr/>
        </p:nvSpPr>
        <p:spPr>
          <a:xfrm rot="16200000">
            <a:off x="4725377" y="2676381"/>
            <a:ext cx="256418" cy="1582401"/>
          </a:xfrm>
          <a:prstGeom prst="leftBrace">
            <a:avLst>
              <a:gd name="adj1" fmla="val 23775"/>
              <a:gd name="adj2" fmla="val 49679"/>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Title 1">
            <a:extLst>
              <a:ext uri="{FF2B5EF4-FFF2-40B4-BE49-F238E27FC236}">
                <a16:creationId xmlns:a16="http://schemas.microsoft.com/office/drawing/2014/main" id="{CCFAA97A-6E38-492C-A2AE-D2DB0952C48E}"/>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Two Measurements for the Bias</a:t>
            </a:r>
          </a:p>
        </p:txBody>
      </p:sp>
      <p:sp>
        <p:nvSpPr>
          <p:cNvPr id="5" name="TextBox 4">
            <a:extLst>
              <a:ext uri="{FF2B5EF4-FFF2-40B4-BE49-F238E27FC236}">
                <a16:creationId xmlns:a16="http://schemas.microsoft.com/office/drawing/2014/main" id="{80197705-378C-4A29-B956-A9A59C99BF0B}"/>
              </a:ext>
            </a:extLst>
          </p:cNvPr>
          <p:cNvSpPr txBox="1"/>
          <p:nvPr/>
        </p:nvSpPr>
        <p:spPr>
          <a:xfrm>
            <a:off x="6081974" y="3647503"/>
            <a:ext cx="5969904" cy="461665"/>
          </a:xfrm>
          <a:prstGeom prst="rect">
            <a:avLst/>
          </a:prstGeom>
          <a:noFill/>
        </p:spPr>
        <p:txBody>
          <a:bodyPr wrap="none" rtlCol="0">
            <a:spAutoFit/>
          </a:bodyPr>
          <a:lstStyle/>
          <a:p>
            <a:r>
              <a:rPr lang="en-US" altLang="zh-CN" sz="2400" dirty="0">
                <a:latin typeface="Helvetica" pitchFamily="2" charset="0"/>
              </a:rPr>
              <a:t>Emphasize the Total transcription intensity</a:t>
            </a:r>
            <a:endParaRPr lang="zh-CN" altLang="en-US" sz="2400" dirty="0">
              <a:latin typeface="Helvetica" pitchFamily="2" charset="0"/>
            </a:endParaRPr>
          </a:p>
        </p:txBody>
      </p:sp>
      <p:sp>
        <p:nvSpPr>
          <p:cNvPr id="40" name="TextBox 39">
            <a:extLst>
              <a:ext uri="{FF2B5EF4-FFF2-40B4-BE49-F238E27FC236}">
                <a16:creationId xmlns:a16="http://schemas.microsoft.com/office/drawing/2014/main" id="{27A700F6-3B3F-4F2F-84BB-B47435B92021}"/>
              </a:ext>
            </a:extLst>
          </p:cNvPr>
          <p:cNvSpPr txBox="1"/>
          <p:nvPr/>
        </p:nvSpPr>
        <p:spPr>
          <a:xfrm>
            <a:off x="6291984" y="6077025"/>
            <a:ext cx="5389617" cy="461665"/>
          </a:xfrm>
          <a:prstGeom prst="rect">
            <a:avLst/>
          </a:prstGeom>
          <a:noFill/>
        </p:spPr>
        <p:txBody>
          <a:bodyPr wrap="none" rtlCol="0">
            <a:spAutoFit/>
          </a:bodyPr>
          <a:lstStyle/>
          <a:p>
            <a:r>
              <a:rPr lang="en-US" altLang="zh-CN" sz="2400" dirty="0">
                <a:latin typeface="Helvetica" pitchFamily="2" charset="0"/>
              </a:rPr>
              <a:t>Emphasize the chromatin accessibility</a:t>
            </a:r>
            <a:endParaRPr lang="zh-CN" altLang="en-US" sz="2400" dirty="0">
              <a:latin typeface="Helvetica" pitchFamily="2" charset="0"/>
            </a:endParaRPr>
          </a:p>
        </p:txBody>
      </p:sp>
    </p:spTree>
    <p:extLst>
      <p:ext uri="{BB962C8B-B14F-4D97-AF65-F5344CB8AC3E}">
        <p14:creationId xmlns:p14="http://schemas.microsoft.com/office/powerpoint/2010/main" val="206990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2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3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3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4" grpId="0"/>
      <p:bldP spid="29" grpId="0" animBg="1"/>
      <p:bldP spid="30" grpId="0" animBg="1"/>
      <p:bldP spid="31" grpId="0" animBg="1"/>
      <p:bldP spid="52" grpId="0"/>
      <p:bldP spid="53" grpId="0"/>
      <p:bldP spid="88" grpId="0" animBg="1"/>
      <p:bldP spid="108" grpId="0"/>
      <p:bldP spid="113" grpId="0" animBg="1"/>
      <p:bldP spid="114" grpId="0" animBg="1"/>
      <p:bldP spid="115" grpId="0" animBg="1"/>
      <p:bldP spid="116" grpId="0" animBg="1"/>
      <p:bldP spid="117" grpId="0" animBg="1"/>
      <p:bldP spid="118" grpId="0" animBg="1"/>
      <p:bldP spid="119" grpId="0" animBg="1"/>
      <p:bldP spid="124" grpId="0"/>
      <p:bldP spid="125" grpId="0"/>
      <p:bldP spid="126" grpId="0"/>
      <p:bldP spid="127" grpId="0"/>
      <p:bldP spid="128" grpId="0"/>
      <p:bldP spid="129" grpId="0"/>
      <p:bldP spid="130" grpId="0"/>
      <p:bldP spid="131" grpId="0"/>
      <p:bldP spid="3" grpId="0"/>
      <p:bldP spid="9" grpId="0" animBg="1"/>
      <p:bldP spid="5" grpId="0"/>
      <p:bldP spid="4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A9339-C358-42A1-95E9-0EBB7EDE5B48}"/>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Consider other Factors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E833952-0B0F-44CE-B62C-60CA397B6D06}"/>
                  </a:ext>
                </a:extLst>
              </p:cNvPr>
              <p:cNvSpPr txBox="1"/>
              <p:nvPr/>
            </p:nvSpPr>
            <p:spPr>
              <a:xfrm>
                <a:off x="4015037" y="2674211"/>
                <a:ext cx="6640792" cy="4255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𝑃𝑙𝑢𝑠𝐶𝑜𝑢𝑛𝑡𝑠</m:t>
                                  </m:r>
                                </m:e>
                                <m:sub>
                                  <m:r>
                                    <a:rPr lang="en-US" altLang="zh-CN" sz="2400" b="0" i="1" smtClean="0">
                                      <a:latin typeface="Cambria Math" panose="02040503050406030204" pitchFamily="18" charset="0"/>
                                    </a:rPr>
                                    <m:t>𝑖𝑗</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m:t>
                              </m:r>
                            </m:e>
                          </m:d>
                        </m:e>
                      </m:func>
                      <m:r>
                        <a:rPr lang="en-US" altLang="zh-CN" sz="2400" b="0" i="0" smtClean="0">
                          <a:latin typeface="Cambria Math" panose="02040503050406030204" pitchFamily="18" charset="0"/>
                        </a:rPr>
                        <m:t>+</m:t>
                      </m:r>
                      <m:r>
                        <m:rPr>
                          <m:sty m:val="p"/>
                        </m:rPr>
                        <a:rPr lang="en-US" altLang="zh-CN" sz="2400" b="0" i="0" smtClean="0">
                          <a:latin typeface="Cambria Math" panose="02040503050406030204" pitchFamily="18" charset="0"/>
                        </a:rPr>
                        <m:t>log</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𝑀𝑖𝑛𝑢𝑠𝐶𝑜𝑢𝑛𝑡𝑠</m:t>
                          </m:r>
                        </m:e>
                        <m:sub>
                          <m:r>
                            <a:rPr lang="en-US" altLang="zh-CN" sz="2400" b="0" i="1" smtClean="0">
                              <a:latin typeface="Cambria Math" panose="02040503050406030204" pitchFamily="18" charset="0"/>
                            </a:rPr>
                            <m:t>𝑖𝑗</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m:t>
                      </m:r>
                    </m:oMath>
                  </m:oMathPara>
                </a14:m>
                <a:endParaRPr lang="zh-CN" altLang="en-US" sz="2400" dirty="0">
                  <a:latin typeface="Helvetica" pitchFamily="2" charset="0"/>
                </a:endParaRPr>
              </a:p>
            </p:txBody>
          </p:sp>
        </mc:Choice>
        <mc:Fallback xmlns="">
          <p:sp>
            <p:nvSpPr>
              <p:cNvPr id="7" name="TextBox 6">
                <a:extLst>
                  <a:ext uri="{FF2B5EF4-FFF2-40B4-BE49-F238E27FC236}">
                    <a16:creationId xmlns:a16="http://schemas.microsoft.com/office/drawing/2014/main" id="{6E833952-0B0F-44CE-B62C-60CA397B6D06}"/>
                  </a:ext>
                </a:extLst>
              </p:cNvPr>
              <p:cNvSpPr txBox="1">
                <a:spLocks noRot="1" noChangeAspect="1" noMove="1" noResize="1" noEditPoints="1" noAdjustHandles="1" noChangeArrowheads="1" noChangeShapeType="1" noTextEdit="1"/>
              </p:cNvSpPr>
              <p:nvPr/>
            </p:nvSpPr>
            <p:spPr>
              <a:xfrm>
                <a:off x="4015037" y="2674211"/>
                <a:ext cx="6640792" cy="425501"/>
              </a:xfrm>
              <a:prstGeom prst="rect">
                <a:avLst/>
              </a:prstGeom>
              <a:blipFill>
                <a:blip r:embed="rId3"/>
                <a:stretch>
                  <a:fillRect/>
                </a:stretch>
              </a:blipFill>
            </p:spPr>
            <p:txBody>
              <a:bodyPr/>
              <a:lstStyle/>
              <a:p>
                <a:r>
                  <a:rPr lang="zh-CN" altLang="en-US">
                    <a:noFill/>
                  </a:rPr>
                  <a:t> </a:t>
                </a:r>
              </a:p>
            </p:txBody>
          </p:sp>
        </mc:Fallback>
      </mc:AlternateContent>
      <p:sp>
        <p:nvSpPr>
          <p:cNvPr id="8" name="Title 1">
            <a:extLst>
              <a:ext uri="{FF2B5EF4-FFF2-40B4-BE49-F238E27FC236}">
                <a16:creationId xmlns:a16="http://schemas.microsoft.com/office/drawing/2014/main" id="{B58D34F4-B763-407C-ABBA-9F133F1F3904}"/>
              </a:ext>
            </a:extLst>
          </p:cNvPr>
          <p:cNvSpPr txBox="1">
            <a:spLocks/>
          </p:cNvSpPr>
          <p:nvPr/>
        </p:nvSpPr>
        <p:spPr>
          <a:xfrm>
            <a:off x="2398008" y="2611765"/>
            <a:ext cx="1698026" cy="975895"/>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altLang="zh-CN" sz="4800" b="1" dirty="0">
                <a:latin typeface="Helvetica" pitchFamily="2" charset="0"/>
                <a:ea typeface="+mn-ea"/>
                <a:cs typeface="+mn-cs"/>
              </a:rPr>
              <a:t>A_ij</a:t>
            </a:r>
            <a:endParaRPr lang="pt-BR" altLang="zh-CN" sz="3600" dirty="0">
              <a:latin typeface="Helvetica" pitchFamily="2" charset="0"/>
              <a:ea typeface="+mn-ea"/>
              <a:cs typeface="+mn-cs"/>
            </a:endParaRPr>
          </a:p>
          <a:p>
            <a:r>
              <a:rPr lang="pt-BR" altLang="zh-CN" sz="3600" b="1" dirty="0">
                <a:latin typeface="Helvetica" pitchFamily="2" charset="0"/>
                <a:ea typeface="+mn-ea"/>
                <a:cs typeface="+mn-cs"/>
              </a:rPr>
              <a:t>              </a:t>
            </a:r>
          </a:p>
          <a:p>
            <a:endParaRPr lang="zh-CN" altLang="en-US" sz="3600" b="1" dirty="0">
              <a:latin typeface="Helvetica" pitchFamily="2" charset="0"/>
              <a:ea typeface="+mn-ea"/>
              <a:cs typeface="+mn-cs"/>
            </a:endParaRPr>
          </a:p>
        </p:txBody>
      </p:sp>
      <p:sp>
        <p:nvSpPr>
          <p:cNvPr id="9" name="Title 1">
            <a:extLst>
              <a:ext uri="{FF2B5EF4-FFF2-40B4-BE49-F238E27FC236}">
                <a16:creationId xmlns:a16="http://schemas.microsoft.com/office/drawing/2014/main" id="{DCD27EE3-F8FC-4358-B790-B372C3EDA97A}"/>
              </a:ext>
            </a:extLst>
          </p:cNvPr>
          <p:cNvSpPr txBox="1">
            <a:spLocks/>
          </p:cNvSpPr>
          <p:nvPr/>
        </p:nvSpPr>
        <p:spPr>
          <a:xfrm>
            <a:off x="1128155" y="3311332"/>
            <a:ext cx="3239308" cy="97589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altLang="zh-CN" b="1" dirty="0">
                <a:latin typeface="Helvetica" pitchFamily="2" charset="0"/>
                <a:ea typeface="+mn-ea"/>
                <a:cs typeface="+mn-cs"/>
              </a:rPr>
              <a:t>Active_ij</a:t>
            </a:r>
          </a:p>
        </p:txBody>
      </p:sp>
      <p:sp>
        <p:nvSpPr>
          <p:cNvPr id="10" name="TextBox 9">
            <a:extLst>
              <a:ext uri="{FF2B5EF4-FFF2-40B4-BE49-F238E27FC236}">
                <a16:creationId xmlns:a16="http://schemas.microsoft.com/office/drawing/2014/main" id="{401CEB3A-4E44-402A-B77B-DB63E527400A}"/>
              </a:ext>
            </a:extLst>
          </p:cNvPr>
          <p:cNvSpPr txBox="1"/>
          <p:nvPr/>
        </p:nvSpPr>
        <p:spPr>
          <a:xfrm>
            <a:off x="4364908" y="3422036"/>
            <a:ext cx="5941050" cy="523220"/>
          </a:xfrm>
          <a:prstGeom prst="rect">
            <a:avLst/>
          </a:prstGeom>
          <a:noFill/>
        </p:spPr>
        <p:txBody>
          <a:bodyPr wrap="none" rtlCol="0">
            <a:spAutoFit/>
          </a:bodyPr>
          <a:lstStyle/>
          <a:p>
            <a:r>
              <a:rPr lang="en-US" altLang="zh-CN" sz="2800" dirty="0">
                <a:latin typeface="Helvetica" pitchFamily="2" charset="0"/>
              </a:rPr>
              <a:t>Whether enhancer </a:t>
            </a:r>
            <a:r>
              <a:rPr lang="en-US" altLang="zh-CN" sz="2800" dirty="0" err="1">
                <a:latin typeface="Helvetica" pitchFamily="2" charset="0"/>
              </a:rPr>
              <a:t>i</a:t>
            </a:r>
            <a:r>
              <a:rPr lang="en-US" altLang="zh-CN" sz="2800" dirty="0">
                <a:latin typeface="Helvetica" pitchFamily="2" charset="0"/>
              </a:rPr>
              <a:t> is active in cell j</a:t>
            </a:r>
            <a:endParaRPr lang="zh-CN" altLang="en-US" sz="2800" dirty="0">
              <a:latin typeface="Helvetica" pitchFamily="2" charset="0"/>
            </a:endParaRPr>
          </a:p>
        </p:txBody>
      </p:sp>
      <p:sp>
        <p:nvSpPr>
          <p:cNvPr id="11" name="Title 1">
            <a:extLst>
              <a:ext uri="{FF2B5EF4-FFF2-40B4-BE49-F238E27FC236}">
                <a16:creationId xmlns:a16="http://schemas.microsoft.com/office/drawing/2014/main" id="{C8B51661-F066-4A15-96CC-D2124EF924B8}"/>
              </a:ext>
            </a:extLst>
          </p:cNvPr>
          <p:cNvSpPr txBox="1">
            <a:spLocks/>
          </p:cNvSpPr>
          <p:nvPr/>
        </p:nvSpPr>
        <p:spPr>
          <a:xfrm>
            <a:off x="2161466" y="4156876"/>
            <a:ext cx="3239308" cy="97589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altLang="zh-CN" b="1" dirty="0">
                <a:latin typeface="Helvetica" pitchFamily="2" charset="0"/>
                <a:ea typeface="+mn-ea"/>
                <a:cs typeface="+mn-cs"/>
              </a:rPr>
              <a:t>eid_i</a:t>
            </a:r>
          </a:p>
        </p:txBody>
      </p:sp>
      <p:sp>
        <p:nvSpPr>
          <p:cNvPr id="12" name="TextBox 11">
            <a:extLst>
              <a:ext uri="{FF2B5EF4-FFF2-40B4-BE49-F238E27FC236}">
                <a16:creationId xmlns:a16="http://schemas.microsoft.com/office/drawing/2014/main" id="{ABFE3E65-7AC7-46D4-8180-F0B453387867}"/>
              </a:ext>
            </a:extLst>
          </p:cNvPr>
          <p:cNvSpPr txBox="1"/>
          <p:nvPr/>
        </p:nvSpPr>
        <p:spPr>
          <a:xfrm>
            <a:off x="6063919" y="4258985"/>
            <a:ext cx="2105063" cy="523220"/>
          </a:xfrm>
          <a:prstGeom prst="rect">
            <a:avLst/>
          </a:prstGeom>
          <a:noFill/>
        </p:spPr>
        <p:txBody>
          <a:bodyPr wrap="none" rtlCol="0">
            <a:spAutoFit/>
          </a:bodyPr>
          <a:lstStyle/>
          <a:p>
            <a:r>
              <a:rPr lang="en-US" altLang="zh-CN" sz="2800" dirty="0">
                <a:latin typeface="Helvetica" pitchFamily="2" charset="0"/>
              </a:rPr>
              <a:t>Enhancer id</a:t>
            </a:r>
            <a:endParaRPr lang="zh-CN" altLang="en-US" sz="2800" dirty="0">
              <a:latin typeface="Helvetica" pitchFamily="2" charset="0"/>
            </a:endParaRPr>
          </a:p>
        </p:txBody>
      </p:sp>
    </p:spTree>
    <p:extLst>
      <p:ext uri="{BB962C8B-B14F-4D97-AF65-F5344CB8AC3E}">
        <p14:creationId xmlns:p14="http://schemas.microsoft.com/office/powerpoint/2010/main" val="2875311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22418F-1591-4BA5-B781-6E2E2586E035}"/>
              </a:ext>
            </a:extLst>
          </p:cNvPr>
          <p:cNvPicPr>
            <a:picLocks noChangeAspect="1"/>
          </p:cNvPicPr>
          <p:nvPr/>
        </p:nvPicPr>
        <p:blipFill>
          <a:blip r:embed="rId2"/>
          <a:stretch>
            <a:fillRect/>
          </a:stretch>
        </p:blipFill>
        <p:spPr>
          <a:xfrm>
            <a:off x="6455181" y="2233377"/>
            <a:ext cx="4657987" cy="3982026"/>
          </a:xfrm>
          <a:prstGeom prst="rect">
            <a:avLst/>
          </a:prstGeom>
        </p:spPr>
      </p:pic>
      <p:sp>
        <p:nvSpPr>
          <p:cNvPr id="6" name="Title 1">
            <a:extLst>
              <a:ext uri="{FF2B5EF4-FFF2-40B4-BE49-F238E27FC236}">
                <a16:creationId xmlns:a16="http://schemas.microsoft.com/office/drawing/2014/main" id="{AD42C44C-BA01-4F10-B99E-95E428F1FDF5}"/>
              </a:ext>
            </a:extLst>
          </p:cNvPr>
          <p:cNvSpPr>
            <a:spLocks noGrp="1"/>
          </p:cNvSpPr>
          <p:nvPr>
            <p:ph type="title"/>
          </p:nvPr>
        </p:nvSpPr>
        <p:spPr>
          <a:xfrm>
            <a:off x="838200" y="365125"/>
            <a:ext cx="10515600" cy="1325563"/>
          </a:xfrm>
        </p:spPr>
        <p:txBody>
          <a:bodyPr>
            <a:normAutofit/>
          </a:bodyPr>
          <a:lstStyle/>
          <a:p>
            <a:r>
              <a:rPr lang="en-US" altLang="zh-CN" dirty="0">
                <a:latin typeface="Helvetica" pitchFamily="2" charset="0"/>
              </a:rPr>
              <a:t>CAGE, a 5’ sequencing technology</a:t>
            </a:r>
            <a:endParaRPr lang="zh-CN" altLang="en-US" dirty="0">
              <a:latin typeface="Helvetica" pitchFamily="2" charset="0"/>
            </a:endParaRPr>
          </a:p>
        </p:txBody>
      </p:sp>
      <p:sp>
        <p:nvSpPr>
          <p:cNvPr id="14" name="Rectangle 13">
            <a:extLst>
              <a:ext uri="{FF2B5EF4-FFF2-40B4-BE49-F238E27FC236}">
                <a16:creationId xmlns:a16="http://schemas.microsoft.com/office/drawing/2014/main" id="{66C172A0-1F0F-46F9-A938-1AB2D37DEEBB}"/>
              </a:ext>
            </a:extLst>
          </p:cNvPr>
          <p:cNvSpPr/>
          <p:nvPr/>
        </p:nvSpPr>
        <p:spPr>
          <a:xfrm>
            <a:off x="7487653" y="6305329"/>
            <a:ext cx="4484895" cy="461665"/>
          </a:xfrm>
          <a:prstGeom prst="rect">
            <a:avLst/>
          </a:prstGeom>
        </p:spPr>
        <p:txBody>
          <a:bodyPr wrap="square">
            <a:spAutoFit/>
          </a:bodyPr>
          <a:lstStyle/>
          <a:p>
            <a:r>
              <a:rPr lang="en-US" altLang="zh-CN" sz="1200" dirty="0">
                <a:latin typeface="Helvetica" pitchFamily="2" charset="0"/>
              </a:rPr>
              <a:t>1. Andersson, R. </a:t>
            </a:r>
            <a:r>
              <a:rPr lang="en-US" altLang="zh-CN" sz="1200" i="1" dirty="0">
                <a:latin typeface="Helvetica" pitchFamily="2" charset="0"/>
              </a:rPr>
              <a:t>et al.</a:t>
            </a:r>
            <a:r>
              <a:rPr lang="en-US" altLang="zh-CN" sz="1200" dirty="0">
                <a:latin typeface="Helvetica" pitchFamily="2" charset="0"/>
              </a:rPr>
              <a:t> An atlas of active enhancers across human cell types and tissues. </a:t>
            </a:r>
            <a:r>
              <a:rPr lang="en-US" altLang="zh-CN" sz="1200" i="1" dirty="0">
                <a:latin typeface="Helvetica" pitchFamily="2" charset="0"/>
              </a:rPr>
              <a:t>Nature</a:t>
            </a:r>
            <a:r>
              <a:rPr lang="en-US" altLang="zh-CN" sz="1200" dirty="0">
                <a:latin typeface="Helvetica" pitchFamily="2" charset="0"/>
              </a:rPr>
              <a:t> </a:t>
            </a:r>
            <a:r>
              <a:rPr lang="en-US" altLang="zh-CN" sz="1200" b="1" dirty="0">
                <a:latin typeface="Helvetica" pitchFamily="2" charset="0"/>
              </a:rPr>
              <a:t>507</a:t>
            </a:r>
            <a:r>
              <a:rPr lang="en-US" altLang="zh-CN" sz="1200" dirty="0">
                <a:latin typeface="Helvetica" pitchFamily="2" charset="0"/>
              </a:rPr>
              <a:t>, 455–461 (2014).</a:t>
            </a:r>
            <a:endParaRPr lang="zh-CN" altLang="en-US" sz="1200" dirty="0">
              <a:latin typeface="Helvetica" pitchFamily="2" charset="0"/>
            </a:endParaRPr>
          </a:p>
        </p:txBody>
      </p:sp>
      <p:grpSp>
        <p:nvGrpSpPr>
          <p:cNvPr id="2" name="Group 1">
            <a:extLst>
              <a:ext uri="{FF2B5EF4-FFF2-40B4-BE49-F238E27FC236}">
                <a16:creationId xmlns:a16="http://schemas.microsoft.com/office/drawing/2014/main" id="{D3A5B058-9BFC-4BDD-93B5-89EF390B90A1}"/>
              </a:ext>
            </a:extLst>
          </p:cNvPr>
          <p:cNvGrpSpPr/>
          <p:nvPr/>
        </p:nvGrpSpPr>
        <p:grpSpPr>
          <a:xfrm>
            <a:off x="1395663" y="1480923"/>
            <a:ext cx="4900865" cy="5286071"/>
            <a:chOff x="1299410" y="1354973"/>
            <a:chExt cx="4900865" cy="5286071"/>
          </a:xfrm>
        </p:grpSpPr>
        <p:pic>
          <p:nvPicPr>
            <p:cNvPr id="5" name="Picture 4">
              <a:extLst>
                <a:ext uri="{FF2B5EF4-FFF2-40B4-BE49-F238E27FC236}">
                  <a16:creationId xmlns:a16="http://schemas.microsoft.com/office/drawing/2014/main" id="{764D58F9-D611-4D50-9982-263FD285CE48}"/>
                </a:ext>
              </a:extLst>
            </p:cNvPr>
            <p:cNvPicPr>
              <a:picLocks noChangeAspect="1"/>
            </p:cNvPicPr>
            <p:nvPr/>
          </p:nvPicPr>
          <p:blipFill>
            <a:blip r:embed="rId3"/>
            <a:stretch>
              <a:fillRect/>
            </a:stretch>
          </p:blipFill>
          <p:spPr>
            <a:xfrm>
              <a:off x="1439779" y="1354973"/>
              <a:ext cx="4760496" cy="5286071"/>
            </a:xfrm>
            <a:prstGeom prst="rect">
              <a:avLst/>
            </a:prstGeom>
          </p:spPr>
        </p:pic>
        <p:sp>
          <p:nvSpPr>
            <p:cNvPr id="15" name="Rectangle 14">
              <a:extLst>
                <a:ext uri="{FF2B5EF4-FFF2-40B4-BE49-F238E27FC236}">
                  <a16:creationId xmlns:a16="http://schemas.microsoft.com/office/drawing/2014/main" id="{7F3FBF5B-D289-4C81-AAB7-F1B672F2ED66}"/>
                </a:ext>
              </a:extLst>
            </p:cNvPr>
            <p:cNvSpPr/>
            <p:nvPr/>
          </p:nvSpPr>
          <p:spPr>
            <a:xfrm>
              <a:off x="1299410" y="1354973"/>
              <a:ext cx="541421" cy="5426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Rectangle 15">
            <a:extLst>
              <a:ext uri="{FF2B5EF4-FFF2-40B4-BE49-F238E27FC236}">
                <a16:creationId xmlns:a16="http://schemas.microsoft.com/office/drawing/2014/main" id="{CB35F827-D514-4598-991C-1E5A9ABBD9BF}"/>
              </a:ext>
            </a:extLst>
          </p:cNvPr>
          <p:cNvSpPr/>
          <p:nvPr/>
        </p:nvSpPr>
        <p:spPr>
          <a:xfrm>
            <a:off x="6529700" y="2385777"/>
            <a:ext cx="541421" cy="5426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8">
            <a:extLst>
              <a:ext uri="{FF2B5EF4-FFF2-40B4-BE49-F238E27FC236}">
                <a16:creationId xmlns:a16="http://schemas.microsoft.com/office/drawing/2014/main" id="{B01CA74B-F53A-4F78-863E-747835C91DC3}"/>
              </a:ext>
            </a:extLst>
          </p:cNvPr>
          <p:cNvPicPr>
            <a:picLocks noChangeAspect="1"/>
          </p:cNvPicPr>
          <p:nvPr/>
        </p:nvPicPr>
        <p:blipFill>
          <a:blip r:embed="rId4"/>
          <a:stretch>
            <a:fillRect/>
          </a:stretch>
        </p:blipFill>
        <p:spPr>
          <a:xfrm>
            <a:off x="5348748" y="6305329"/>
            <a:ext cx="2138905" cy="461665"/>
          </a:xfrm>
          <a:prstGeom prst="rect">
            <a:avLst/>
          </a:prstGeom>
        </p:spPr>
      </p:pic>
    </p:spTree>
    <p:extLst>
      <p:ext uri="{BB962C8B-B14F-4D97-AF65-F5344CB8AC3E}">
        <p14:creationId xmlns:p14="http://schemas.microsoft.com/office/powerpoint/2010/main" val="2363386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359EEC8-3DC4-480F-A29A-0BE872A63238}"/>
              </a:ext>
            </a:extLst>
          </p:cNvPr>
          <p:cNvSpPr txBox="1">
            <a:spLocks/>
          </p:cNvSpPr>
          <p:nvPr/>
        </p:nvSpPr>
        <p:spPr>
          <a:xfrm>
            <a:off x="1384301" y="3092974"/>
            <a:ext cx="10465328" cy="42603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altLang="zh-CN" sz="4800" b="1" dirty="0">
                <a:latin typeface="Helvetica" pitchFamily="2" charset="0"/>
                <a:ea typeface="+mn-ea"/>
                <a:cs typeface="+mn-cs"/>
              </a:rPr>
              <a:t>M_ij</a:t>
            </a:r>
            <a:r>
              <a:rPr lang="pt-BR" altLang="zh-CN" sz="3600" dirty="0">
                <a:latin typeface="Helvetica" pitchFamily="2" charset="0"/>
                <a:ea typeface="+mn-ea"/>
                <a:cs typeface="+mn-cs"/>
              </a:rPr>
              <a:t> ~ Active_ij + eid_i + A_ij</a:t>
            </a:r>
            <a:r>
              <a:rPr lang="pt-BR" altLang="zh-CN" sz="3600" dirty="0">
                <a:latin typeface="Helvetica" pitchFamily="2" charset="0"/>
              </a:rPr>
              <a:t> + txType_i </a:t>
            </a:r>
            <a:endParaRPr lang="pt-BR" altLang="zh-CN" sz="3600" dirty="0">
              <a:latin typeface="Helvetica" pitchFamily="2" charset="0"/>
              <a:ea typeface="+mn-ea"/>
              <a:cs typeface="+mn-cs"/>
            </a:endParaRPr>
          </a:p>
          <a:p>
            <a:r>
              <a:rPr lang="pt-BR" altLang="zh-CN" sz="3600" b="1" dirty="0">
                <a:latin typeface="Helvetica" pitchFamily="2" charset="0"/>
                <a:ea typeface="+mn-ea"/>
                <a:cs typeface="+mn-cs"/>
              </a:rPr>
              <a:t>              </a:t>
            </a:r>
          </a:p>
          <a:p>
            <a:r>
              <a:rPr lang="pt-BR" altLang="zh-CN" sz="3600" b="1" dirty="0">
                <a:latin typeface="Helvetica" pitchFamily="2" charset="0"/>
                <a:ea typeface="+mn-ea"/>
                <a:cs typeface="+mn-cs"/>
              </a:rPr>
              <a:t>              + ContextSumBias_dowstream_ij 	</a:t>
            </a:r>
          </a:p>
          <a:p>
            <a:r>
              <a:rPr lang="pt-BR" altLang="zh-CN" sz="3600" b="1" dirty="0">
                <a:latin typeface="Helvetica" pitchFamily="2" charset="0"/>
                <a:ea typeface="+mn-ea"/>
                <a:cs typeface="+mn-cs"/>
              </a:rPr>
              <a:t>		+ ContextSumBias_plus_ij</a:t>
            </a:r>
          </a:p>
          <a:p>
            <a:r>
              <a:rPr lang="pt-BR" altLang="zh-CN" sz="3600" b="1" dirty="0">
                <a:latin typeface="Helvetica" pitchFamily="2" charset="0"/>
                <a:ea typeface="+mn-ea"/>
                <a:cs typeface="+mn-cs"/>
              </a:rPr>
              <a:t>		+ ContextNumBias_downstream_ij 	</a:t>
            </a:r>
          </a:p>
          <a:p>
            <a:r>
              <a:rPr lang="pt-BR" altLang="zh-CN" sz="3600" b="1" dirty="0">
                <a:latin typeface="Helvetica" pitchFamily="2" charset="0"/>
                <a:ea typeface="+mn-ea"/>
                <a:cs typeface="+mn-cs"/>
              </a:rPr>
              <a:t>		+ ContextNumBias_plus_ij</a:t>
            </a:r>
          </a:p>
          <a:p>
            <a:endParaRPr lang="zh-CN" altLang="en-US" sz="3600" b="1" dirty="0">
              <a:latin typeface="Helvetica" pitchFamily="2" charset="0"/>
              <a:ea typeface="+mn-ea"/>
              <a:cs typeface="+mn-cs"/>
            </a:endParaRPr>
          </a:p>
        </p:txBody>
      </p:sp>
      <p:sp>
        <p:nvSpPr>
          <p:cNvPr id="5" name="Title 1">
            <a:extLst>
              <a:ext uri="{FF2B5EF4-FFF2-40B4-BE49-F238E27FC236}">
                <a16:creationId xmlns:a16="http://schemas.microsoft.com/office/drawing/2014/main" id="{8D433E80-FFB6-43D3-8BC3-320B609A4F2D}"/>
              </a:ext>
            </a:extLst>
          </p:cNvPr>
          <p:cNvSpPr txBox="1">
            <a:spLocks/>
          </p:cNvSpPr>
          <p:nvPr/>
        </p:nvSpPr>
        <p:spPr>
          <a:xfrm>
            <a:off x="454025" y="2140713"/>
            <a:ext cx="11915775" cy="158136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dirty="0">
              <a:latin typeface="Helvetica" pitchFamily="2" charset="0"/>
            </a:endParaRPr>
          </a:p>
        </p:txBody>
      </p:sp>
      <p:sp>
        <p:nvSpPr>
          <p:cNvPr id="2" name="TextBox 1">
            <a:extLst>
              <a:ext uri="{FF2B5EF4-FFF2-40B4-BE49-F238E27FC236}">
                <a16:creationId xmlns:a16="http://schemas.microsoft.com/office/drawing/2014/main" id="{8E0F3864-26BB-480F-BE79-989802E127F5}"/>
              </a:ext>
            </a:extLst>
          </p:cNvPr>
          <p:cNvSpPr txBox="1"/>
          <p:nvPr/>
        </p:nvSpPr>
        <p:spPr>
          <a:xfrm>
            <a:off x="965200" y="1800323"/>
            <a:ext cx="6237605" cy="646331"/>
          </a:xfrm>
          <a:prstGeom prst="rect">
            <a:avLst/>
          </a:prstGeom>
          <a:noFill/>
        </p:spPr>
        <p:txBody>
          <a:bodyPr wrap="none" rtlCol="0">
            <a:spAutoFit/>
          </a:bodyPr>
          <a:lstStyle/>
          <a:p>
            <a:r>
              <a:rPr lang="en-US" altLang="zh-CN" sz="3600" dirty="0">
                <a:latin typeface="Helvetica" pitchFamily="2" charset="0"/>
              </a:rPr>
              <a:t>For each enhancer </a:t>
            </a:r>
            <a:r>
              <a:rPr lang="en-US" altLang="zh-CN" sz="3600" dirty="0" err="1">
                <a:latin typeface="Helvetica" pitchFamily="2" charset="0"/>
              </a:rPr>
              <a:t>i</a:t>
            </a:r>
            <a:r>
              <a:rPr lang="en-US" altLang="zh-CN" sz="3600" dirty="0">
                <a:latin typeface="Helvetica" pitchFamily="2" charset="0"/>
              </a:rPr>
              <a:t> and cell j</a:t>
            </a:r>
            <a:endParaRPr lang="zh-CN" altLang="en-US" sz="3600" dirty="0">
              <a:latin typeface="Helvetica" pitchFamily="2" charset="0"/>
            </a:endParaRPr>
          </a:p>
        </p:txBody>
      </p:sp>
      <p:cxnSp>
        <p:nvCxnSpPr>
          <p:cNvPr id="10" name="Connector: Curved 9">
            <a:extLst>
              <a:ext uri="{FF2B5EF4-FFF2-40B4-BE49-F238E27FC236}">
                <a16:creationId xmlns:a16="http://schemas.microsoft.com/office/drawing/2014/main" id="{7014BCC4-525F-492B-BD5C-3EE04F9974B9}"/>
              </a:ext>
            </a:extLst>
          </p:cNvPr>
          <p:cNvCxnSpPr/>
          <p:nvPr/>
        </p:nvCxnSpPr>
        <p:spPr>
          <a:xfrm flipV="1">
            <a:off x="8115300" y="2446666"/>
            <a:ext cx="1460500" cy="512434"/>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86996E3-41F7-4551-B9E5-DEA123418C1D}"/>
              </a:ext>
            </a:extLst>
          </p:cNvPr>
          <p:cNvSpPr txBox="1"/>
          <p:nvPr/>
        </p:nvSpPr>
        <p:spPr>
          <a:xfrm>
            <a:off x="9690100" y="2123489"/>
            <a:ext cx="1962397" cy="830997"/>
          </a:xfrm>
          <a:prstGeom prst="rect">
            <a:avLst/>
          </a:prstGeom>
          <a:noFill/>
        </p:spPr>
        <p:txBody>
          <a:bodyPr wrap="none" rtlCol="0">
            <a:spAutoFit/>
          </a:bodyPr>
          <a:lstStyle/>
          <a:p>
            <a:r>
              <a:rPr lang="en-US" altLang="zh-CN" sz="2400" dirty="0">
                <a:latin typeface="Helvetica" pitchFamily="2" charset="0"/>
              </a:rPr>
              <a:t>Regress out</a:t>
            </a:r>
          </a:p>
          <a:p>
            <a:r>
              <a:rPr lang="en-US" altLang="zh-CN" sz="2400" dirty="0">
                <a:latin typeface="Helvetica" pitchFamily="2" charset="0"/>
              </a:rPr>
              <a:t>Other factors</a:t>
            </a:r>
            <a:endParaRPr lang="zh-CN" altLang="en-US" sz="2400" dirty="0">
              <a:latin typeface="Helvetica" pitchFamily="2" charset="0"/>
            </a:endParaRPr>
          </a:p>
        </p:txBody>
      </p:sp>
      <p:sp>
        <p:nvSpPr>
          <p:cNvPr id="7" name="Title 1">
            <a:extLst>
              <a:ext uri="{FF2B5EF4-FFF2-40B4-BE49-F238E27FC236}">
                <a16:creationId xmlns:a16="http://schemas.microsoft.com/office/drawing/2014/main" id="{45A6ABED-BF4C-4EB3-A2D0-AB585A4823E9}"/>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Regression model</a:t>
            </a:r>
          </a:p>
        </p:txBody>
      </p:sp>
    </p:spTree>
    <p:extLst>
      <p:ext uri="{BB962C8B-B14F-4D97-AF65-F5344CB8AC3E}">
        <p14:creationId xmlns:p14="http://schemas.microsoft.com/office/powerpoint/2010/main" val="260555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6CB9DF2-022A-4A88-9388-D7FD38818349}"/>
              </a:ext>
            </a:extLst>
          </p:cNvPr>
          <p:cNvPicPr>
            <a:picLocks noChangeAspect="1"/>
          </p:cNvPicPr>
          <p:nvPr/>
        </p:nvPicPr>
        <p:blipFill>
          <a:blip r:embed="rId3"/>
          <a:stretch>
            <a:fillRect/>
          </a:stretch>
        </p:blipFill>
        <p:spPr>
          <a:xfrm>
            <a:off x="276225" y="1087772"/>
            <a:ext cx="11284118" cy="5414627"/>
          </a:xfrm>
          <a:prstGeom prst="rect">
            <a:avLst/>
          </a:prstGeom>
        </p:spPr>
      </p:pic>
      <p:sp>
        <p:nvSpPr>
          <p:cNvPr id="4" name="Title 1">
            <a:extLst>
              <a:ext uri="{FF2B5EF4-FFF2-40B4-BE49-F238E27FC236}">
                <a16:creationId xmlns:a16="http://schemas.microsoft.com/office/drawing/2014/main" id="{E73218CB-99B6-4B0D-9BDC-9C8BE73862CD}"/>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Results</a:t>
            </a:r>
          </a:p>
        </p:txBody>
      </p:sp>
      <p:sp>
        <p:nvSpPr>
          <p:cNvPr id="2" name="TextBox 1">
            <a:extLst>
              <a:ext uri="{FF2B5EF4-FFF2-40B4-BE49-F238E27FC236}">
                <a16:creationId xmlns:a16="http://schemas.microsoft.com/office/drawing/2014/main" id="{94113B14-56DA-4B12-8363-3567637B2C55}"/>
              </a:ext>
            </a:extLst>
          </p:cNvPr>
          <p:cNvSpPr txBox="1"/>
          <p:nvPr/>
        </p:nvSpPr>
        <p:spPr>
          <a:xfrm>
            <a:off x="5662669" y="355601"/>
            <a:ext cx="3393195" cy="646331"/>
          </a:xfrm>
          <a:prstGeom prst="rect">
            <a:avLst/>
          </a:prstGeom>
          <a:noFill/>
        </p:spPr>
        <p:txBody>
          <a:bodyPr wrap="square" rtlCol="0">
            <a:spAutoFit/>
          </a:bodyPr>
          <a:lstStyle/>
          <a:p>
            <a:r>
              <a:rPr lang="en-US" altLang="zh-CN" dirty="0">
                <a:latin typeface="Helvetica" pitchFamily="2" charset="0"/>
              </a:rPr>
              <a:t>Bias to Downstream measured by Number TSSs Clusters</a:t>
            </a:r>
            <a:endParaRPr lang="zh-CN" altLang="en-US" dirty="0">
              <a:latin typeface="Helvetica" pitchFamily="2" charset="0"/>
            </a:endParaRPr>
          </a:p>
        </p:txBody>
      </p:sp>
      <p:cxnSp>
        <p:nvCxnSpPr>
          <p:cNvPr id="5" name="Straight Arrow Connector 4">
            <a:extLst>
              <a:ext uri="{FF2B5EF4-FFF2-40B4-BE49-F238E27FC236}">
                <a16:creationId xmlns:a16="http://schemas.microsoft.com/office/drawing/2014/main" id="{B3AF6382-CD27-45C8-9013-01522FE43350}"/>
              </a:ext>
            </a:extLst>
          </p:cNvPr>
          <p:cNvCxnSpPr>
            <a:cxnSpLocks/>
            <a:stCxn id="2" idx="2"/>
          </p:cNvCxnSpPr>
          <p:nvPr/>
        </p:nvCxnSpPr>
        <p:spPr>
          <a:xfrm flipH="1">
            <a:off x="5585553" y="1001932"/>
            <a:ext cx="1773714" cy="6887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FEEF39C-E285-4424-B95C-55A8DA4E1282}"/>
              </a:ext>
            </a:extLst>
          </p:cNvPr>
          <p:cNvCxnSpPr>
            <a:cxnSpLocks/>
          </p:cNvCxnSpPr>
          <p:nvPr/>
        </p:nvCxnSpPr>
        <p:spPr>
          <a:xfrm>
            <a:off x="753737" y="2666082"/>
            <a:ext cx="3259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E133B6C-7D69-4027-8C69-922108884D08}"/>
              </a:ext>
            </a:extLst>
          </p:cNvPr>
          <p:cNvCxnSpPr>
            <a:cxnSpLocks/>
          </p:cNvCxnSpPr>
          <p:nvPr/>
        </p:nvCxnSpPr>
        <p:spPr>
          <a:xfrm>
            <a:off x="753737" y="3942202"/>
            <a:ext cx="3259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968C952-BC48-44AE-8508-C8354A759678}"/>
              </a:ext>
            </a:extLst>
          </p:cNvPr>
          <p:cNvCxnSpPr>
            <a:cxnSpLocks/>
          </p:cNvCxnSpPr>
          <p:nvPr/>
        </p:nvCxnSpPr>
        <p:spPr>
          <a:xfrm>
            <a:off x="753737" y="5352362"/>
            <a:ext cx="336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0FA65AE-9224-41AC-883B-EF2EEC9744FB}"/>
              </a:ext>
            </a:extLst>
          </p:cNvPr>
          <p:cNvSpPr txBox="1"/>
          <p:nvPr/>
        </p:nvSpPr>
        <p:spPr>
          <a:xfrm rot="16200000">
            <a:off x="-410859" y="3779976"/>
            <a:ext cx="1620957" cy="369332"/>
          </a:xfrm>
          <a:prstGeom prst="rect">
            <a:avLst/>
          </a:prstGeom>
          <a:noFill/>
        </p:spPr>
        <p:txBody>
          <a:bodyPr wrap="none" rtlCol="0">
            <a:spAutoFit/>
          </a:bodyPr>
          <a:lstStyle/>
          <a:p>
            <a:r>
              <a:rPr lang="en-US" altLang="zh-CN" dirty="0">
                <a:latin typeface="Helvetica" pitchFamily="2" charset="0"/>
              </a:rPr>
              <a:t>Range 10k bp</a:t>
            </a:r>
            <a:endParaRPr lang="zh-CN" altLang="en-US" dirty="0">
              <a:latin typeface="Helvetica" pitchFamily="2" charset="0"/>
            </a:endParaRPr>
          </a:p>
        </p:txBody>
      </p:sp>
    </p:spTree>
    <p:extLst>
      <p:ext uri="{BB962C8B-B14F-4D97-AF65-F5344CB8AC3E}">
        <p14:creationId xmlns:p14="http://schemas.microsoft.com/office/powerpoint/2010/main" val="453336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rapezoid 86">
            <a:extLst>
              <a:ext uri="{FF2B5EF4-FFF2-40B4-BE49-F238E27FC236}">
                <a16:creationId xmlns:a16="http://schemas.microsoft.com/office/drawing/2014/main" id="{C9FB44F9-9B0C-4057-A63A-2D93C0510FA3}"/>
              </a:ext>
            </a:extLst>
          </p:cNvPr>
          <p:cNvSpPr/>
          <p:nvPr/>
        </p:nvSpPr>
        <p:spPr>
          <a:xfrm flipV="1">
            <a:off x="4840971" y="3335505"/>
            <a:ext cx="3301140" cy="853508"/>
          </a:xfrm>
          <a:prstGeom prst="trapezoid">
            <a:avLst>
              <a:gd name="adj" fmla="val 167995"/>
            </a:avLst>
          </a:prstGeom>
          <a:solidFill>
            <a:schemeClr val="bg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Arrow: Right 61">
            <a:extLst>
              <a:ext uri="{FF2B5EF4-FFF2-40B4-BE49-F238E27FC236}">
                <a16:creationId xmlns:a16="http://schemas.microsoft.com/office/drawing/2014/main" id="{734F48DA-A24E-42BA-A6D5-EDD797E6D81E}"/>
              </a:ext>
            </a:extLst>
          </p:cNvPr>
          <p:cNvSpPr/>
          <p:nvPr/>
        </p:nvSpPr>
        <p:spPr>
          <a:xfrm rot="10800000">
            <a:off x="5342268" y="4255562"/>
            <a:ext cx="191107" cy="130518"/>
          </a:xfrm>
          <a:prstGeom prst="rightArrow">
            <a:avLst/>
          </a:prstGeom>
          <a:solidFill>
            <a:srgbClr val="00BF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3" name="Group 62">
            <a:extLst>
              <a:ext uri="{FF2B5EF4-FFF2-40B4-BE49-F238E27FC236}">
                <a16:creationId xmlns:a16="http://schemas.microsoft.com/office/drawing/2014/main" id="{4F35E7C2-0A2A-44E0-846D-F6D04FA7939B}"/>
              </a:ext>
            </a:extLst>
          </p:cNvPr>
          <p:cNvGrpSpPr/>
          <p:nvPr/>
        </p:nvGrpSpPr>
        <p:grpSpPr>
          <a:xfrm>
            <a:off x="4840970" y="1816653"/>
            <a:ext cx="3301142" cy="1117002"/>
            <a:chOff x="1109663" y="3581400"/>
            <a:chExt cx="5372100" cy="1817749"/>
          </a:xfrm>
        </p:grpSpPr>
        <p:cxnSp>
          <p:nvCxnSpPr>
            <p:cNvPr id="64" name="Straight Arrow Connector 63">
              <a:extLst>
                <a:ext uri="{FF2B5EF4-FFF2-40B4-BE49-F238E27FC236}">
                  <a16:creationId xmlns:a16="http://schemas.microsoft.com/office/drawing/2014/main" id="{187D1233-A378-48EE-9306-8B67CBA94060}"/>
                </a:ext>
              </a:extLst>
            </p:cNvPr>
            <p:cNvCxnSpPr/>
            <p:nvPr/>
          </p:nvCxnSpPr>
          <p:spPr>
            <a:xfrm>
              <a:off x="1109663" y="4627219"/>
              <a:ext cx="5372100"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11658103-2E85-4328-9AF3-F874ADF31E94}"/>
                </a:ext>
              </a:extLst>
            </p:cNvPr>
            <p:cNvCxnSpPr>
              <a:cxnSpLocks/>
            </p:cNvCxnSpPr>
            <p:nvPr/>
          </p:nvCxnSpPr>
          <p:spPr>
            <a:xfrm>
              <a:off x="4729480" y="4262120"/>
              <a:ext cx="0" cy="36509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F502FBE-7C2A-46AB-BC0B-26F0215A317B}"/>
                </a:ext>
              </a:extLst>
            </p:cNvPr>
            <p:cNvCxnSpPr/>
            <p:nvPr/>
          </p:nvCxnSpPr>
          <p:spPr>
            <a:xfrm>
              <a:off x="4643120" y="3857625"/>
              <a:ext cx="0" cy="769594"/>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A643D5C-E415-405A-A00D-3C3C785B06E6}"/>
                </a:ext>
              </a:extLst>
            </p:cNvPr>
            <p:cNvCxnSpPr>
              <a:cxnSpLocks/>
            </p:cNvCxnSpPr>
            <p:nvPr/>
          </p:nvCxnSpPr>
          <p:spPr>
            <a:xfrm>
              <a:off x="4521200" y="4130040"/>
              <a:ext cx="0" cy="49717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D0ACEE6-6D25-4B71-AE78-3437C9DF5D1D}"/>
                </a:ext>
              </a:extLst>
            </p:cNvPr>
            <p:cNvCxnSpPr>
              <a:cxnSpLocks/>
            </p:cNvCxnSpPr>
            <p:nvPr/>
          </p:nvCxnSpPr>
          <p:spPr>
            <a:xfrm>
              <a:off x="4597400" y="3581400"/>
              <a:ext cx="0" cy="104581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3E1DD01-9BF0-49C1-A361-0282074785C1}"/>
                </a:ext>
              </a:extLst>
            </p:cNvPr>
            <p:cNvCxnSpPr>
              <a:cxnSpLocks/>
            </p:cNvCxnSpPr>
            <p:nvPr/>
          </p:nvCxnSpPr>
          <p:spPr>
            <a:xfrm>
              <a:off x="4445000" y="4369422"/>
              <a:ext cx="0" cy="257797"/>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7B024F-E032-44BF-B0C3-B8022064842B}"/>
                </a:ext>
              </a:extLst>
            </p:cNvPr>
            <p:cNvCxnSpPr>
              <a:cxnSpLocks/>
            </p:cNvCxnSpPr>
            <p:nvPr/>
          </p:nvCxnSpPr>
          <p:spPr>
            <a:xfrm flipV="1">
              <a:off x="2880360" y="4627219"/>
              <a:ext cx="0" cy="362013"/>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9EBBC79-93DF-4989-8C8C-1FA047CEBC5E}"/>
                </a:ext>
              </a:extLst>
            </p:cNvPr>
            <p:cNvCxnSpPr>
              <a:cxnSpLocks/>
            </p:cNvCxnSpPr>
            <p:nvPr/>
          </p:nvCxnSpPr>
          <p:spPr>
            <a:xfrm flipV="1">
              <a:off x="2834640" y="4636060"/>
              <a:ext cx="0" cy="763089"/>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5F358F8-698F-4CCB-A2B6-CAAAE3E63822}"/>
                </a:ext>
              </a:extLst>
            </p:cNvPr>
            <p:cNvCxnSpPr>
              <a:cxnSpLocks/>
            </p:cNvCxnSpPr>
            <p:nvPr/>
          </p:nvCxnSpPr>
          <p:spPr>
            <a:xfrm flipV="1">
              <a:off x="2712720" y="4636060"/>
              <a:ext cx="0" cy="492976"/>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7A54EFB-3E82-4849-80E3-EA53D8915947}"/>
                </a:ext>
              </a:extLst>
            </p:cNvPr>
            <p:cNvCxnSpPr>
              <a:cxnSpLocks/>
            </p:cNvCxnSpPr>
            <p:nvPr/>
          </p:nvCxnSpPr>
          <p:spPr>
            <a:xfrm flipV="1">
              <a:off x="2788920" y="4636062"/>
              <a:ext cx="0" cy="362011"/>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DA55693-3C92-4BCC-A72B-EFAB7156B442}"/>
                </a:ext>
              </a:extLst>
            </p:cNvPr>
            <p:cNvCxnSpPr>
              <a:cxnSpLocks/>
            </p:cNvCxnSpPr>
            <p:nvPr/>
          </p:nvCxnSpPr>
          <p:spPr>
            <a:xfrm flipV="1">
              <a:off x="2636520" y="4636060"/>
              <a:ext cx="0" cy="255618"/>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EFF6593-8353-4A43-A206-B10E62833629}"/>
                </a:ext>
              </a:extLst>
            </p:cNvPr>
            <p:cNvCxnSpPr>
              <a:cxnSpLocks/>
            </p:cNvCxnSpPr>
            <p:nvPr/>
          </p:nvCxnSpPr>
          <p:spPr>
            <a:xfrm flipV="1">
              <a:off x="1767840" y="4626930"/>
              <a:ext cx="0" cy="92390"/>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8E5E1AC-4AEA-4455-A9F8-B007BBE43873}"/>
                </a:ext>
              </a:extLst>
            </p:cNvPr>
            <p:cNvCxnSpPr>
              <a:cxnSpLocks/>
            </p:cNvCxnSpPr>
            <p:nvPr/>
          </p:nvCxnSpPr>
          <p:spPr>
            <a:xfrm flipV="1">
              <a:off x="1894840" y="4624395"/>
              <a:ext cx="0" cy="349706"/>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9D25EBA6-AEE8-4641-885A-2DB289E787EC}"/>
              </a:ext>
            </a:extLst>
          </p:cNvPr>
          <p:cNvGrpSpPr/>
          <p:nvPr/>
        </p:nvGrpSpPr>
        <p:grpSpPr>
          <a:xfrm>
            <a:off x="4840970" y="2818170"/>
            <a:ext cx="3301142" cy="505992"/>
            <a:chOff x="1109663" y="3581400"/>
            <a:chExt cx="5372100" cy="1045819"/>
          </a:xfrm>
        </p:grpSpPr>
        <p:cxnSp>
          <p:nvCxnSpPr>
            <p:cNvPr id="78" name="Straight Arrow Connector 77">
              <a:extLst>
                <a:ext uri="{FF2B5EF4-FFF2-40B4-BE49-F238E27FC236}">
                  <a16:creationId xmlns:a16="http://schemas.microsoft.com/office/drawing/2014/main" id="{B83C52D2-AD6D-44C8-80CB-48F63D6320A1}"/>
                </a:ext>
              </a:extLst>
            </p:cNvPr>
            <p:cNvCxnSpPr/>
            <p:nvPr/>
          </p:nvCxnSpPr>
          <p:spPr>
            <a:xfrm>
              <a:off x="1109663" y="4627219"/>
              <a:ext cx="5372100"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3B361F67-4694-4B08-842B-1AB5C9BE869B}"/>
                </a:ext>
              </a:extLst>
            </p:cNvPr>
            <p:cNvCxnSpPr>
              <a:cxnSpLocks/>
            </p:cNvCxnSpPr>
            <p:nvPr/>
          </p:nvCxnSpPr>
          <p:spPr>
            <a:xfrm>
              <a:off x="4597400" y="3581400"/>
              <a:ext cx="0" cy="104581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grpSp>
      <p:sp>
        <p:nvSpPr>
          <p:cNvPr id="80" name="TextBox 79">
            <a:extLst>
              <a:ext uri="{FF2B5EF4-FFF2-40B4-BE49-F238E27FC236}">
                <a16:creationId xmlns:a16="http://schemas.microsoft.com/office/drawing/2014/main" id="{B87034C5-64A8-4002-BDF1-20CD59F4F0F3}"/>
              </a:ext>
            </a:extLst>
          </p:cNvPr>
          <p:cNvSpPr txBox="1"/>
          <p:nvPr/>
        </p:nvSpPr>
        <p:spPr>
          <a:xfrm>
            <a:off x="3749374" y="2234954"/>
            <a:ext cx="633507"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Bulk</a:t>
            </a:r>
            <a:endParaRPr lang="zh-CN" altLang="en-US" dirty="0">
              <a:latin typeface="arial" panose="020B0604020202020204" pitchFamily="34" charset="0"/>
              <a:cs typeface="arial" panose="020B0604020202020204" pitchFamily="34" charset="0"/>
            </a:endParaRPr>
          </a:p>
        </p:txBody>
      </p:sp>
      <p:sp>
        <p:nvSpPr>
          <p:cNvPr id="81" name="TextBox 80">
            <a:extLst>
              <a:ext uri="{FF2B5EF4-FFF2-40B4-BE49-F238E27FC236}">
                <a16:creationId xmlns:a16="http://schemas.microsoft.com/office/drawing/2014/main" id="{1BCD627F-5177-48B7-BAF9-8A166053F21E}"/>
              </a:ext>
            </a:extLst>
          </p:cNvPr>
          <p:cNvSpPr txBox="1"/>
          <p:nvPr/>
        </p:nvSpPr>
        <p:spPr>
          <a:xfrm>
            <a:off x="3813494" y="3071166"/>
            <a:ext cx="505267"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SC</a:t>
            </a:r>
            <a:endParaRPr lang="zh-CN" altLang="en-US" dirty="0">
              <a:latin typeface="arial" panose="020B0604020202020204" pitchFamily="34" charset="0"/>
              <a:cs typeface="arial" panose="020B0604020202020204" pitchFamily="34" charset="0"/>
            </a:endParaRPr>
          </a:p>
        </p:txBody>
      </p:sp>
      <p:sp>
        <p:nvSpPr>
          <p:cNvPr id="82" name="TextBox 81">
            <a:extLst>
              <a:ext uri="{FF2B5EF4-FFF2-40B4-BE49-F238E27FC236}">
                <a16:creationId xmlns:a16="http://schemas.microsoft.com/office/drawing/2014/main" id="{A944378E-65BD-4AAE-8A80-74DCE233F279}"/>
              </a:ext>
            </a:extLst>
          </p:cNvPr>
          <p:cNvSpPr txBox="1"/>
          <p:nvPr/>
        </p:nvSpPr>
        <p:spPr>
          <a:xfrm>
            <a:off x="3576250" y="3994912"/>
            <a:ext cx="979755"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Context</a:t>
            </a:r>
          </a:p>
        </p:txBody>
      </p:sp>
      <p:grpSp>
        <p:nvGrpSpPr>
          <p:cNvPr id="83" name="Group 82">
            <a:extLst>
              <a:ext uri="{FF2B5EF4-FFF2-40B4-BE49-F238E27FC236}">
                <a16:creationId xmlns:a16="http://schemas.microsoft.com/office/drawing/2014/main" id="{75CE78DB-75C6-430F-9C2F-6C37C054CF06}"/>
              </a:ext>
            </a:extLst>
          </p:cNvPr>
          <p:cNvGrpSpPr/>
          <p:nvPr/>
        </p:nvGrpSpPr>
        <p:grpSpPr>
          <a:xfrm>
            <a:off x="6295319" y="4037435"/>
            <a:ext cx="384175" cy="173356"/>
            <a:chOff x="2117818" y="4268915"/>
            <a:chExt cx="4277476" cy="358304"/>
          </a:xfrm>
        </p:grpSpPr>
        <p:cxnSp>
          <p:nvCxnSpPr>
            <p:cNvPr id="84" name="Straight Arrow Connector 83">
              <a:extLst>
                <a:ext uri="{FF2B5EF4-FFF2-40B4-BE49-F238E27FC236}">
                  <a16:creationId xmlns:a16="http://schemas.microsoft.com/office/drawing/2014/main" id="{2DA12F20-D172-4949-B15C-A53F2ED4902D}"/>
                </a:ext>
              </a:extLst>
            </p:cNvPr>
            <p:cNvCxnSpPr>
              <a:cxnSpLocks/>
            </p:cNvCxnSpPr>
            <p:nvPr/>
          </p:nvCxnSpPr>
          <p:spPr>
            <a:xfrm>
              <a:off x="2117818" y="4612327"/>
              <a:ext cx="4277476"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9F9B3542-A428-40B8-8ADA-CA0A4C634B3A}"/>
                </a:ext>
              </a:extLst>
            </p:cNvPr>
            <p:cNvCxnSpPr>
              <a:cxnSpLocks/>
            </p:cNvCxnSpPr>
            <p:nvPr/>
          </p:nvCxnSpPr>
          <p:spPr>
            <a:xfrm>
              <a:off x="4243891" y="4268915"/>
              <a:ext cx="0" cy="358304"/>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grpSp>
      <p:cxnSp>
        <p:nvCxnSpPr>
          <p:cNvPr id="86" name="Straight Connector 85">
            <a:extLst>
              <a:ext uri="{FF2B5EF4-FFF2-40B4-BE49-F238E27FC236}">
                <a16:creationId xmlns:a16="http://schemas.microsoft.com/office/drawing/2014/main" id="{71B8A5EB-8F3C-4A52-A253-5C5B40AD9654}"/>
              </a:ext>
            </a:extLst>
          </p:cNvPr>
          <p:cNvCxnSpPr>
            <a:cxnSpLocks/>
          </p:cNvCxnSpPr>
          <p:nvPr/>
        </p:nvCxnSpPr>
        <p:spPr>
          <a:xfrm flipV="1">
            <a:off x="4840970" y="4189013"/>
            <a:ext cx="3301141" cy="14573"/>
          </a:xfrm>
          <a:prstGeom prst="line">
            <a:avLst/>
          </a:prstGeom>
          <a:ln w="12700">
            <a:prstDash val="sysDot"/>
          </a:ln>
        </p:spPr>
        <p:style>
          <a:lnRef idx="1">
            <a:schemeClr val="dk1"/>
          </a:lnRef>
          <a:fillRef idx="0">
            <a:schemeClr val="dk1"/>
          </a:fillRef>
          <a:effectRef idx="0">
            <a:schemeClr val="dk1"/>
          </a:effectRef>
          <a:fontRef idx="minor">
            <a:schemeClr val="tx1"/>
          </a:fontRef>
        </p:style>
      </p:cxnSp>
      <p:sp>
        <p:nvSpPr>
          <p:cNvPr id="88" name="Arrow: Right 87">
            <a:extLst>
              <a:ext uri="{FF2B5EF4-FFF2-40B4-BE49-F238E27FC236}">
                <a16:creationId xmlns:a16="http://schemas.microsoft.com/office/drawing/2014/main" id="{357E661E-D4EF-449A-80C5-4F83345CF1B9}"/>
              </a:ext>
            </a:extLst>
          </p:cNvPr>
          <p:cNvSpPr/>
          <p:nvPr/>
        </p:nvSpPr>
        <p:spPr>
          <a:xfrm>
            <a:off x="5529902" y="4020758"/>
            <a:ext cx="196019" cy="142267"/>
          </a:xfrm>
          <a:prstGeom prst="rightArrow">
            <a:avLst/>
          </a:prstGeom>
          <a:solidFill>
            <a:srgbClr val="F87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Arrow: Right 88">
            <a:extLst>
              <a:ext uri="{FF2B5EF4-FFF2-40B4-BE49-F238E27FC236}">
                <a16:creationId xmlns:a16="http://schemas.microsoft.com/office/drawing/2014/main" id="{F80F223B-1A26-4B1B-B75F-CDE44A0B0B5E}"/>
              </a:ext>
            </a:extLst>
          </p:cNvPr>
          <p:cNvSpPr/>
          <p:nvPr/>
        </p:nvSpPr>
        <p:spPr>
          <a:xfrm>
            <a:off x="7065338" y="4019456"/>
            <a:ext cx="196019" cy="142267"/>
          </a:xfrm>
          <a:prstGeom prst="rightArrow">
            <a:avLst/>
          </a:prstGeom>
          <a:solidFill>
            <a:srgbClr val="F87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Arrow: Right 89">
            <a:extLst>
              <a:ext uri="{FF2B5EF4-FFF2-40B4-BE49-F238E27FC236}">
                <a16:creationId xmlns:a16="http://schemas.microsoft.com/office/drawing/2014/main" id="{6A3A7EF5-A66F-4576-810E-14F86B758EA5}"/>
              </a:ext>
            </a:extLst>
          </p:cNvPr>
          <p:cNvSpPr/>
          <p:nvPr/>
        </p:nvSpPr>
        <p:spPr>
          <a:xfrm>
            <a:off x="7396947" y="4019456"/>
            <a:ext cx="196019" cy="142267"/>
          </a:xfrm>
          <a:prstGeom prst="rightArrow">
            <a:avLst/>
          </a:prstGeom>
          <a:solidFill>
            <a:srgbClr val="F87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Arrow: Right 90">
            <a:extLst>
              <a:ext uri="{FF2B5EF4-FFF2-40B4-BE49-F238E27FC236}">
                <a16:creationId xmlns:a16="http://schemas.microsoft.com/office/drawing/2014/main" id="{23C55777-0E90-4777-9B45-7E37386B9CAC}"/>
              </a:ext>
            </a:extLst>
          </p:cNvPr>
          <p:cNvSpPr/>
          <p:nvPr/>
        </p:nvSpPr>
        <p:spPr>
          <a:xfrm>
            <a:off x="7728556" y="4019456"/>
            <a:ext cx="196019" cy="142267"/>
          </a:xfrm>
          <a:prstGeom prst="rightArrow">
            <a:avLst/>
          </a:prstGeom>
          <a:solidFill>
            <a:srgbClr val="F87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Arrow: Right 91">
            <a:extLst>
              <a:ext uri="{FF2B5EF4-FFF2-40B4-BE49-F238E27FC236}">
                <a16:creationId xmlns:a16="http://schemas.microsoft.com/office/drawing/2014/main" id="{9981E752-F71C-4A27-99B3-0E7CC9880134}"/>
              </a:ext>
            </a:extLst>
          </p:cNvPr>
          <p:cNvSpPr/>
          <p:nvPr/>
        </p:nvSpPr>
        <p:spPr>
          <a:xfrm rot="10800000">
            <a:off x="6916716" y="4240989"/>
            <a:ext cx="191107" cy="130518"/>
          </a:xfrm>
          <a:prstGeom prst="rightArrow">
            <a:avLst/>
          </a:prstGeom>
          <a:solidFill>
            <a:srgbClr val="00BF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Arrow: Right 92">
            <a:extLst>
              <a:ext uri="{FF2B5EF4-FFF2-40B4-BE49-F238E27FC236}">
                <a16:creationId xmlns:a16="http://schemas.microsoft.com/office/drawing/2014/main" id="{B0B3BA16-D4AA-4E7C-9FB3-4559740B5CBE}"/>
              </a:ext>
            </a:extLst>
          </p:cNvPr>
          <p:cNvSpPr/>
          <p:nvPr/>
        </p:nvSpPr>
        <p:spPr>
          <a:xfrm rot="10800000">
            <a:off x="7261357" y="4239992"/>
            <a:ext cx="191107" cy="130518"/>
          </a:xfrm>
          <a:prstGeom prst="rightArrow">
            <a:avLst/>
          </a:prstGeom>
          <a:solidFill>
            <a:srgbClr val="00BF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Arrow: Right 93">
            <a:extLst>
              <a:ext uri="{FF2B5EF4-FFF2-40B4-BE49-F238E27FC236}">
                <a16:creationId xmlns:a16="http://schemas.microsoft.com/office/drawing/2014/main" id="{B928ED50-DF16-4BE4-A1D4-32D6B5B9C0C4}"/>
              </a:ext>
            </a:extLst>
          </p:cNvPr>
          <p:cNvSpPr/>
          <p:nvPr/>
        </p:nvSpPr>
        <p:spPr>
          <a:xfrm rot="10800000">
            <a:off x="7605998" y="4238525"/>
            <a:ext cx="191107" cy="130518"/>
          </a:xfrm>
          <a:prstGeom prst="rightArrow">
            <a:avLst/>
          </a:prstGeom>
          <a:solidFill>
            <a:srgbClr val="00BF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TextBox 97">
            <a:extLst>
              <a:ext uri="{FF2B5EF4-FFF2-40B4-BE49-F238E27FC236}">
                <a16:creationId xmlns:a16="http://schemas.microsoft.com/office/drawing/2014/main" id="{1E8377FB-BF51-4F89-A970-848057340754}"/>
              </a:ext>
            </a:extLst>
          </p:cNvPr>
          <p:cNvSpPr txBox="1"/>
          <p:nvPr/>
        </p:nvSpPr>
        <p:spPr>
          <a:xfrm>
            <a:off x="3185116" y="5071959"/>
            <a:ext cx="1762022" cy="646331"/>
          </a:xfrm>
          <a:prstGeom prst="rect">
            <a:avLst/>
          </a:prstGeom>
          <a:noFill/>
        </p:spPr>
        <p:txBody>
          <a:bodyPr wrap="none" rtlCol="0">
            <a:spAutoFit/>
          </a:bodyPr>
          <a:lstStyle/>
          <a:p>
            <a:pPr algn="ctr"/>
            <a:r>
              <a:rPr lang="en-US" altLang="zh-CN" dirty="0">
                <a:latin typeface="arial" panose="020B0604020202020204" pitchFamily="34" charset="0"/>
                <a:cs typeface="arial" panose="020B0604020202020204" pitchFamily="34" charset="0"/>
              </a:rPr>
              <a:t>Availability</a:t>
            </a:r>
          </a:p>
          <a:p>
            <a:pPr algn="ctr"/>
            <a:r>
              <a:rPr lang="en-US" altLang="zh-CN" dirty="0">
                <a:latin typeface="arial" panose="020B0604020202020204" pitchFamily="34" charset="0"/>
                <a:cs typeface="arial" panose="020B0604020202020204" pitchFamily="34" charset="0"/>
              </a:rPr>
              <a:t>(Interpretation) </a:t>
            </a:r>
          </a:p>
        </p:txBody>
      </p:sp>
      <p:grpSp>
        <p:nvGrpSpPr>
          <p:cNvPr id="99" name="Group 98">
            <a:extLst>
              <a:ext uri="{FF2B5EF4-FFF2-40B4-BE49-F238E27FC236}">
                <a16:creationId xmlns:a16="http://schemas.microsoft.com/office/drawing/2014/main" id="{EF28D966-1391-4C27-BACC-0326F6B3E82E}"/>
              </a:ext>
            </a:extLst>
          </p:cNvPr>
          <p:cNvGrpSpPr/>
          <p:nvPr/>
        </p:nvGrpSpPr>
        <p:grpSpPr>
          <a:xfrm>
            <a:off x="6294181" y="5131074"/>
            <a:ext cx="384175" cy="173356"/>
            <a:chOff x="2117818" y="4268915"/>
            <a:chExt cx="4277476" cy="358304"/>
          </a:xfrm>
        </p:grpSpPr>
        <p:cxnSp>
          <p:nvCxnSpPr>
            <p:cNvPr id="100" name="Straight Arrow Connector 99">
              <a:extLst>
                <a:ext uri="{FF2B5EF4-FFF2-40B4-BE49-F238E27FC236}">
                  <a16:creationId xmlns:a16="http://schemas.microsoft.com/office/drawing/2014/main" id="{32920628-1B1E-4330-82D9-6CA4760AE96D}"/>
                </a:ext>
              </a:extLst>
            </p:cNvPr>
            <p:cNvCxnSpPr>
              <a:cxnSpLocks/>
            </p:cNvCxnSpPr>
            <p:nvPr/>
          </p:nvCxnSpPr>
          <p:spPr>
            <a:xfrm>
              <a:off x="2117818" y="4612327"/>
              <a:ext cx="4277476"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1" name="Straight Connector 100">
              <a:extLst>
                <a:ext uri="{FF2B5EF4-FFF2-40B4-BE49-F238E27FC236}">
                  <a16:creationId xmlns:a16="http://schemas.microsoft.com/office/drawing/2014/main" id="{8BD1578C-D5A2-4030-BF8F-2FDDEAEDD284}"/>
                </a:ext>
              </a:extLst>
            </p:cNvPr>
            <p:cNvCxnSpPr>
              <a:cxnSpLocks/>
            </p:cNvCxnSpPr>
            <p:nvPr/>
          </p:nvCxnSpPr>
          <p:spPr>
            <a:xfrm>
              <a:off x="4243891" y="4268915"/>
              <a:ext cx="0" cy="358304"/>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grpSp>
      <p:cxnSp>
        <p:nvCxnSpPr>
          <p:cNvPr id="102" name="Straight Connector 101">
            <a:extLst>
              <a:ext uri="{FF2B5EF4-FFF2-40B4-BE49-F238E27FC236}">
                <a16:creationId xmlns:a16="http://schemas.microsoft.com/office/drawing/2014/main" id="{37A001F2-ABE1-4957-9966-409937729BB5}"/>
              </a:ext>
            </a:extLst>
          </p:cNvPr>
          <p:cNvCxnSpPr>
            <a:cxnSpLocks/>
          </p:cNvCxnSpPr>
          <p:nvPr/>
        </p:nvCxnSpPr>
        <p:spPr>
          <a:xfrm flipV="1">
            <a:off x="4839832" y="5282652"/>
            <a:ext cx="3301141" cy="14573"/>
          </a:xfrm>
          <a:prstGeom prst="line">
            <a:avLst/>
          </a:prstGeom>
          <a:ln w="12700">
            <a:prstDash val="sysDot"/>
          </a:ln>
        </p:spPr>
        <p:style>
          <a:lnRef idx="1">
            <a:schemeClr val="dk1"/>
          </a:lnRef>
          <a:fillRef idx="0">
            <a:schemeClr val="dk1"/>
          </a:fillRef>
          <a:effectRef idx="0">
            <a:schemeClr val="dk1"/>
          </a:effectRef>
          <a:fontRef idx="minor">
            <a:schemeClr val="tx1"/>
          </a:fontRef>
        </p:style>
      </p:cxnSp>
      <p:sp>
        <p:nvSpPr>
          <p:cNvPr id="103" name="Freeform: Shape 102">
            <a:extLst>
              <a:ext uri="{FF2B5EF4-FFF2-40B4-BE49-F238E27FC236}">
                <a16:creationId xmlns:a16="http://schemas.microsoft.com/office/drawing/2014/main" id="{83933C71-0AA6-46A3-895B-623DFA9F5EF9}"/>
              </a:ext>
            </a:extLst>
          </p:cNvPr>
          <p:cNvSpPr/>
          <p:nvPr/>
        </p:nvSpPr>
        <p:spPr>
          <a:xfrm>
            <a:off x="4882594" y="4672804"/>
            <a:ext cx="3437466" cy="521275"/>
          </a:xfrm>
          <a:custGeom>
            <a:avLst/>
            <a:gdLst>
              <a:gd name="connsiteX0" fmla="*/ 0 w 3437466"/>
              <a:gd name="connsiteY0" fmla="*/ 508000 h 521275"/>
              <a:gd name="connsiteX1" fmla="*/ 491066 w 3437466"/>
              <a:gd name="connsiteY1" fmla="*/ 516467 h 521275"/>
              <a:gd name="connsiteX2" fmla="*/ 1295400 w 3437466"/>
              <a:gd name="connsiteY2" fmla="*/ 499534 h 521275"/>
              <a:gd name="connsiteX3" fmla="*/ 1430866 w 3437466"/>
              <a:gd name="connsiteY3" fmla="*/ 296334 h 521275"/>
              <a:gd name="connsiteX4" fmla="*/ 1710266 w 3437466"/>
              <a:gd name="connsiteY4" fmla="*/ 25400 h 521275"/>
              <a:gd name="connsiteX5" fmla="*/ 2768600 w 3437466"/>
              <a:gd name="connsiteY5" fmla="*/ 33867 h 521275"/>
              <a:gd name="connsiteX6" fmla="*/ 3437466 w 3437466"/>
              <a:gd name="connsiteY6" fmla="*/ 0 h 52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7466" h="521275">
                <a:moveTo>
                  <a:pt x="0" y="508000"/>
                </a:moveTo>
                <a:cubicBezTo>
                  <a:pt x="137583" y="512939"/>
                  <a:pt x="275166" y="517878"/>
                  <a:pt x="491066" y="516467"/>
                </a:cubicBezTo>
                <a:cubicBezTo>
                  <a:pt x="706966" y="515056"/>
                  <a:pt x="1138767" y="536223"/>
                  <a:pt x="1295400" y="499534"/>
                </a:cubicBezTo>
                <a:cubicBezTo>
                  <a:pt x="1452033" y="462845"/>
                  <a:pt x="1361722" y="375356"/>
                  <a:pt x="1430866" y="296334"/>
                </a:cubicBezTo>
                <a:cubicBezTo>
                  <a:pt x="1500010" y="217312"/>
                  <a:pt x="1487310" y="69144"/>
                  <a:pt x="1710266" y="25400"/>
                </a:cubicBezTo>
                <a:cubicBezTo>
                  <a:pt x="1933222" y="-18345"/>
                  <a:pt x="2480733" y="38100"/>
                  <a:pt x="2768600" y="33867"/>
                </a:cubicBezTo>
                <a:cubicBezTo>
                  <a:pt x="3056467" y="29634"/>
                  <a:pt x="3246966" y="14817"/>
                  <a:pt x="3437466"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4" name="Title 1">
            <a:extLst>
              <a:ext uri="{FF2B5EF4-FFF2-40B4-BE49-F238E27FC236}">
                <a16:creationId xmlns:a16="http://schemas.microsoft.com/office/drawing/2014/main" id="{893AF31F-DD88-492C-A6F8-333919A6007C}"/>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Suggested Model</a:t>
            </a:r>
          </a:p>
        </p:txBody>
      </p:sp>
    </p:spTree>
    <p:extLst>
      <p:ext uri="{BB962C8B-B14F-4D97-AF65-F5344CB8AC3E}">
        <p14:creationId xmlns:p14="http://schemas.microsoft.com/office/powerpoint/2010/main" val="2055002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477572-050D-4E1B-A8F7-FF931B094500}"/>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Regression result (Cumulative TPM)</a:t>
            </a:r>
          </a:p>
        </p:txBody>
      </p:sp>
      <p:pic>
        <p:nvPicPr>
          <p:cNvPr id="7" name="Picture 6">
            <a:extLst>
              <a:ext uri="{FF2B5EF4-FFF2-40B4-BE49-F238E27FC236}">
                <a16:creationId xmlns:a16="http://schemas.microsoft.com/office/drawing/2014/main" id="{6C98C558-DE31-4BB5-9E46-EDDE141EE8F8}"/>
              </a:ext>
            </a:extLst>
          </p:cNvPr>
          <p:cNvPicPr>
            <a:picLocks noChangeAspect="1"/>
          </p:cNvPicPr>
          <p:nvPr/>
        </p:nvPicPr>
        <p:blipFill>
          <a:blip r:embed="rId2"/>
          <a:stretch>
            <a:fillRect/>
          </a:stretch>
        </p:blipFill>
        <p:spPr>
          <a:xfrm>
            <a:off x="838200" y="1404018"/>
            <a:ext cx="10280748" cy="4871653"/>
          </a:xfrm>
          <a:prstGeom prst="rect">
            <a:avLst/>
          </a:prstGeom>
        </p:spPr>
      </p:pic>
    </p:spTree>
    <p:extLst>
      <p:ext uri="{BB962C8B-B14F-4D97-AF65-F5344CB8AC3E}">
        <p14:creationId xmlns:p14="http://schemas.microsoft.com/office/powerpoint/2010/main" val="37570950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477572-050D-4E1B-A8F7-FF931B094500}"/>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Regression result (Cumulative #of TCs)</a:t>
            </a:r>
          </a:p>
        </p:txBody>
      </p:sp>
      <p:pic>
        <p:nvPicPr>
          <p:cNvPr id="3" name="Picture 2">
            <a:extLst>
              <a:ext uri="{FF2B5EF4-FFF2-40B4-BE49-F238E27FC236}">
                <a16:creationId xmlns:a16="http://schemas.microsoft.com/office/drawing/2014/main" id="{987E53CA-DF0F-400F-B6DC-B5B6D430CF00}"/>
              </a:ext>
            </a:extLst>
          </p:cNvPr>
          <p:cNvPicPr>
            <a:picLocks noChangeAspect="1"/>
          </p:cNvPicPr>
          <p:nvPr/>
        </p:nvPicPr>
        <p:blipFill>
          <a:blip r:embed="rId2"/>
          <a:stretch>
            <a:fillRect/>
          </a:stretch>
        </p:blipFill>
        <p:spPr>
          <a:xfrm>
            <a:off x="924827" y="1471394"/>
            <a:ext cx="10153516" cy="4811363"/>
          </a:xfrm>
          <a:prstGeom prst="rect">
            <a:avLst/>
          </a:prstGeom>
        </p:spPr>
      </p:pic>
    </p:spTree>
    <p:extLst>
      <p:ext uri="{BB962C8B-B14F-4D97-AF65-F5344CB8AC3E}">
        <p14:creationId xmlns:p14="http://schemas.microsoft.com/office/powerpoint/2010/main" val="28666743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Picture 127">
            <a:extLst>
              <a:ext uri="{FF2B5EF4-FFF2-40B4-BE49-F238E27FC236}">
                <a16:creationId xmlns:a16="http://schemas.microsoft.com/office/drawing/2014/main" id="{3F50CA9E-E2D5-4AB9-9C9C-96F8203B4AB5}"/>
              </a:ext>
            </a:extLst>
          </p:cNvPr>
          <p:cNvPicPr>
            <a:picLocks noChangeAspect="1"/>
          </p:cNvPicPr>
          <p:nvPr/>
        </p:nvPicPr>
        <p:blipFill rotWithShape="1">
          <a:blip r:embed="rId2"/>
          <a:srcRect l="71115" t="2389" b="63674"/>
          <a:stretch/>
        </p:blipFill>
        <p:spPr>
          <a:xfrm>
            <a:off x="7205252" y="1323974"/>
            <a:ext cx="2055710" cy="1526120"/>
          </a:xfrm>
          <a:prstGeom prst="rect">
            <a:avLst/>
          </a:prstGeom>
        </p:spPr>
      </p:pic>
      <p:pic>
        <p:nvPicPr>
          <p:cNvPr id="129" name="Picture 128">
            <a:extLst>
              <a:ext uri="{FF2B5EF4-FFF2-40B4-BE49-F238E27FC236}">
                <a16:creationId xmlns:a16="http://schemas.microsoft.com/office/drawing/2014/main" id="{2C6D53B7-8CE5-4F0D-A44A-4DF7F23FEA5A}"/>
              </a:ext>
            </a:extLst>
          </p:cNvPr>
          <p:cNvPicPr>
            <a:picLocks noChangeAspect="1"/>
          </p:cNvPicPr>
          <p:nvPr/>
        </p:nvPicPr>
        <p:blipFill rotWithShape="1">
          <a:blip r:embed="rId2"/>
          <a:srcRect r="66571" b="66672"/>
          <a:stretch/>
        </p:blipFill>
        <p:spPr>
          <a:xfrm>
            <a:off x="2067214" y="2876518"/>
            <a:ext cx="2379110" cy="1498737"/>
          </a:xfrm>
          <a:prstGeom prst="rect">
            <a:avLst/>
          </a:prstGeom>
        </p:spPr>
      </p:pic>
      <p:sp>
        <p:nvSpPr>
          <p:cNvPr id="130" name="Freeform: Shape 129">
            <a:extLst>
              <a:ext uri="{FF2B5EF4-FFF2-40B4-BE49-F238E27FC236}">
                <a16:creationId xmlns:a16="http://schemas.microsoft.com/office/drawing/2014/main" id="{E0D07CFF-F9D3-4988-84F7-20F6EB904EE5}"/>
              </a:ext>
            </a:extLst>
          </p:cNvPr>
          <p:cNvSpPr/>
          <p:nvPr/>
        </p:nvSpPr>
        <p:spPr>
          <a:xfrm>
            <a:off x="5354286" y="2426762"/>
            <a:ext cx="3706431" cy="3107264"/>
          </a:xfrm>
          <a:custGeom>
            <a:avLst/>
            <a:gdLst>
              <a:gd name="connsiteX0" fmla="*/ 0 w 3859400"/>
              <a:gd name="connsiteY0" fmla="*/ 2021431 h 3291431"/>
              <a:gd name="connsiteX1" fmla="*/ 241300 w 3859400"/>
              <a:gd name="connsiteY1" fmla="*/ 2046831 h 3291431"/>
              <a:gd name="connsiteX2" fmla="*/ 469900 w 3859400"/>
              <a:gd name="connsiteY2" fmla="*/ 2224631 h 3291431"/>
              <a:gd name="connsiteX3" fmla="*/ 965200 w 3859400"/>
              <a:gd name="connsiteY3" fmla="*/ 2656431 h 3291431"/>
              <a:gd name="connsiteX4" fmla="*/ 1473200 w 3859400"/>
              <a:gd name="connsiteY4" fmla="*/ 2973931 h 3291431"/>
              <a:gd name="connsiteX5" fmla="*/ 2032000 w 3859400"/>
              <a:gd name="connsiteY5" fmla="*/ 3227931 h 3291431"/>
              <a:gd name="connsiteX6" fmla="*/ 2603500 w 3859400"/>
              <a:gd name="connsiteY6" fmla="*/ 3291431 h 3291431"/>
              <a:gd name="connsiteX7" fmla="*/ 2984500 w 3859400"/>
              <a:gd name="connsiteY7" fmla="*/ 3227931 h 3291431"/>
              <a:gd name="connsiteX8" fmla="*/ 3327400 w 3859400"/>
              <a:gd name="connsiteY8" fmla="*/ 3050131 h 3291431"/>
              <a:gd name="connsiteX9" fmla="*/ 3683000 w 3859400"/>
              <a:gd name="connsiteY9" fmla="*/ 2694531 h 3291431"/>
              <a:gd name="connsiteX10" fmla="*/ 3848100 w 3859400"/>
              <a:gd name="connsiteY10" fmla="*/ 2262731 h 3291431"/>
              <a:gd name="connsiteX11" fmla="*/ 3810000 w 3859400"/>
              <a:gd name="connsiteY11" fmla="*/ 1742031 h 3291431"/>
              <a:gd name="connsiteX12" fmla="*/ 3530600 w 3859400"/>
              <a:gd name="connsiteY12" fmla="*/ 1259431 h 3291431"/>
              <a:gd name="connsiteX13" fmla="*/ 3149600 w 3859400"/>
              <a:gd name="connsiteY13" fmla="*/ 929231 h 3291431"/>
              <a:gd name="connsiteX14" fmla="*/ 2717800 w 3859400"/>
              <a:gd name="connsiteY14" fmla="*/ 840331 h 3291431"/>
              <a:gd name="connsiteX15" fmla="*/ 2120900 w 3859400"/>
              <a:gd name="connsiteY15" fmla="*/ 840331 h 3291431"/>
              <a:gd name="connsiteX16" fmla="*/ 1612900 w 3859400"/>
              <a:gd name="connsiteY16" fmla="*/ 980031 h 3291431"/>
              <a:gd name="connsiteX17" fmla="*/ 1181100 w 3859400"/>
              <a:gd name="connsiteY17" fmla="*/ 1145131 h 3291431"/>
              <a:gd name="connsiteX18" fmla="*/ 850900 w 3859400"/>
              <a:gd name="connsiteY18" fmla="*/ 1183231 h 3291431"/>
              <a:gd name="connsiteX19" fmla="*/ 609600 w 3859400"/>
              <a:gd name="connsiteY19" fmla="*/ 1107031 h 3291431"/>
              <a:gd name="connsiteX20" fmla="*/ 495300 w 3859400"/>
              <a:gd name="connsiteY20" fmla="*/ 802231 h 3291431"/>
              <a:gd name="connsiteX21" fmla="*/ 520700 w 3859400"/>
              <a:gd name="connsiteY21" fmla="*/ 484731 h 3291431"/>
              <a:gd name="connsiteX22" fmla="*/ 660400 w 3859400"/>
              <a:gd name="connsiteY22" fmla="*/ 268831 h 3291431"/>
              <a:gd name="connsiteX23" fmla="*/ 825500 w 3859400"/>
              <a:gd name="connsiteY23" fmla="*/ 116431 h 3291431"/>
              <a:gd name="connsiteX24" fmla="*/ 1028700 w 3859400"/>
              <a:gd name="connsiteY24" fmla="*/ 2131 h 3291431"/>
              <a:gd name="connsiteX25" fmla="*/ 1206500 w 3859400"/>
              <a:gd name="connsiteY25" fmla="*/ 52931 h 329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859400" h="3291431">
                <a:moveTo>
                  <a:pt x="0" y="2021431"/>
                </a:moveTo>
                <a:cubicBezTo>
                  <a:pt x="81491" y="2017197"/>
                  <a:pt x="162983" y="2012964"/>
                  <a:pt x="241300" y="2046831"/>
                </a:cubicBezTo>
                <a:cubicBezTo>
                  <a:pt x="319617" y="2080698"/>
                  <a:pt x="349250" y="2123031"/>
                  <a:pt x="469900" y="2224631"/>
                </a:cubicBezTo>
                <a:cubicBezTo>
                  <a:pt x="590550" y="2326231"/>
                  <a:pt x="797983" y="2531548"/>
                  <a:pt x="965200" y="2656431"/>
                </a:cubicBezTo>
                <a:cubicBezTo>
                  <a:pt x="1132417" y="2781314"/>
                  <a:pt x="1295400" y="2878681"/>
                  <a:pt x="1473200" y="2973931"/>
                </a:cubicBezTo>
                <a:cubicBezTo>
                  <a:pt x="1651000" y="3069181"/>
                  <a:pt x="1843617" y="3175014"/>
                  <a:pt x="2032000" y="3227931"/>
                </a:cubicBezTo>
                <a:cubicBezTo>
                  <a:pt x="2220383" y="3280848"/>
                  <a:pt x="2444750" y="3291431"/>
                  <a:pt x="2603500" y="3291431"/>
                </a:cubicBezTo>
                <a:cubicBezTo>
                  <a:pt x="2762250" y="3291431"/>
                  <a:pt x="2863850" y="3268148"/>
                  <a:pt x="2984500" y="3227931"/>
                </a:cubicBezTo>
                <a:cubicBezTo>
                  <a:pt x="3105150" y="3187714"/>
                  <a:pt x="3210983" y="3139031"/>
                  <a:pt x="3327400" y="3050131"/>
                </a:cubicBezTo>
                <a:cubicBezTo>
                  <a:pt x="3443817" y="2961231"/>
                  <a:pt x="3596217" y="2825764"/>
                  <a:pt x="3683000" y="2694531"/>
                </a:cubicBezTo>
                <a:cubicBezTo>
                  <a:pt x="3769783" y="2563298"/>
                  <a:pt x="3826933" y="2421481"/>
                  <a:pt x="3848100" y="2262731"/>
                </a:cubicBezTo>
                <a:cubicBezTo>
                  <a:pt x="3869267" y="2103981"/>
                  <a:pt x="3862917" y="1909248"/>
                  <a:pt x="3810000" y="1742031"/>
                </a:cubicBezTo>
                <a:cubicBezTo>
                  <a:pt x="3757083" y="1574814"/>
                  <a:pt x="3640667" y="1394898"/>
                  <a:pt x="3530600" y="1259431"/>
                </a:cubicBezTo>
                <a:cubicBezTo>
                  <a:pt x="3420533" y="1123964"/>
                  <a:pt x="3285067" y="999081"/>
                  <a:pt x="3149600" y="929231"/>
                </a:cubicBezTo>
                <a:cubicBezTo>
                  <a:pt x="3014133" y="859381"/>
                  <a:pt x="2889250" y="855148"/>
                  <a:pt x="2717800" y="840331"/>
                </a:cubicBezTo>
                <a:cubicBezTo>
                  <a:pt x="2546350" y="825514"/>
                  <a:pt x="2305050" y="817048"/>
                  <a:pt x="2120900" y="840331"/>
                </a:cubicBezTo>
                <a:cubicBezTo>
                  <a:pt x="1936750" y="863614"/>
                  <a:pt x="1769533" y="929231"/>
                  <a:pt x="1612900" y="980031"/>
                </a:cubicBezTo>
                <a:cubicBezTo>
                  <a:pt x="1456267" y="1030831"/>
                  <a:pt x="1308100" y="1111264"/>
                  <a:pt x="1181100" y="1145131"/>
                </a:cubicBezTo>
                <a:cubicBezTo>
                  <a:pt x="1054100" y="1178998"/>
                  <a:pt x="946150" y="1189581"/>
                  <a:pt x="850900" y="1183231"/>
                </a:cubicBezTo>
                <a:cubicBezTo>
                  <a:pt x="755650" y="1176881"/>
                  <a:pt x="668867" y="1170531"/>
                  <a:pt x="609600" y="1107031"/>
                </a:cubicBezTo>
                <a:cubicBezTo>
                  <a:pt x="550333" y="1043531"/>
                  <a:pt x="510117" y="905948"/>
                  <a:pt x="495300" y="802231"/>
                </a:cubicBezTo>
                <a:cubicBezTo>
                  <a:pt x="480483" y="698514"/>
                  <a:pt x="493183" y="573631"/>
                  <a:pt x="520700" y="484731"/>
                </a:cubicBezTo>
                <a:cubicBezTo>
                  <a:pt x="548217" y="395831"/>
                  <a:pt x="609600" y="330214"/>
                  <a:pt x="660400" y="268831"/>
                </a:cubicBezTo>
                <a:cubicBezTo>
                  <a:pt x="711200" y="207448"/>
                  <a:pt x="764117" y="160881"/>
                  <a:pt x="825500" y="116431"/>
                </a:cubicBezTo>
                <a:cubicBezTo>
                  <a:pt x="886883" y="71981"/>
                  <a:pt x="965200" y="12714"/>
                  <a:pt x="1028700" y="2131"/>
                </a:cubicBezTo>
                <a:cubicBezTo>
                  <a:pt x="1092200" y="-8452"/>
                  <a:pt x="1149350" y="22239"/>
                  <a:pt x="1206500" y="52931"/>
                </a:cubicBez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Rectangle 130">
            <a:extLst>
              <a:ext uri="{FF2B5EF4-FFF2-40B4-BE49-F238E27FC236}">
                <a16:creationId xmlns:a16="http://schemas.microsoft.com/office/drawing/2014/main" id="{B68A7FFB-5748-403F-92F2-7A9F06B97B1B}"/>
              </a:ext>
            </a:extLst>
          </p:cNvPr>
          <p:cNvSpPr/>
          <p:nvPr/>
        </p:nvSpPr>
        <p:spPr>
          <a:xfrm rot="20369248">
            <a:off x="6493451" y="3409594"/>
            <a:ext cx="297598" cy="1055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Rectangle 131">
            <a:extLst>
              <a:ext uri="{FF2B5EF4-FFF2-40B4-BE49-F238E27FC236}">
                <a16:creationId xmlns:a16="http://schemas.microsoft.com/office/drawing/2014/main" id="{42B4EAD3-6736-4122-A763-EE81BDEEAD2E}"/>
              </a:ext>
            </a:extLst>
          </p:cNvPr>
          <p:cNvSpPr/>
          <p:nvPr/>
        </p:nvSpPr>
        <p:spPr>
          <a:xfrm>
            <a:off x="6020222" y="1547642"/>
            <a:ext cx="1244056" cy="118994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Less</a:t>
            </a:r>
          </a:p>
          <a:p>
            <a:pPr algn="ctr"/>
            <a:r>
              <a:rPr lang="en-US" altLang="zh-CN" sz="2400" dirty="0">
                <a:solidFill>
                  <a:schemeClr val="tx1"/>
                </a:solidFill>
                <a:latin typeface="arial" panose="020B0604020202020204" pitchFamily="34" charset="0"/>
                <a:cs typeface="arial" panose="020B0604020202020204" pitchFamily="34" charset="0"/>
              </a:rPr>
              <a:t>TSSs</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133" name="Rectangle 132">
            <a:extLst>
              <a:ext uri="{FF2B5EF4-FFF2-40B4-BE49-F238E27FC236}">
                <a16:creationId xmlns:a16="http://schemas.microsoft.com/office/drawing/2014/main" id="{B7188AC5-D0C3-4E7F-A523-C2526D943C64}"/>
              </a:ext>
            </a:extLst>
          </p:cNvPr>
          <p:cNvSpPr/>
          <p:nvPr/>
        </p:nvSpPr>
        <p:spPr>
          <a:xfrm>
            <a:off x="8293674" y="3952882"/>
            <a:ext cx="1244056" cy="118994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Helvetica" pitchFamily="2" charset="0"/>
                <a:cs typeface="arial" panose="020B0604020202020204" pitchFamily="34" charset="0"/>
              </a:rPr>
              <a:t>More</a:t>
            </a:r>
          </a:p>
          <a:p>
            <a:pPr algn="ctr"/>
            <a:r>
              <a:rPr lang="en-US" altLang="zh-CN" sz="2400" dirty="0">
                <a:solidFill>
                  <a:schemeClr val="tx1"/>
                </a:solidFill>
                <a:latin typeface="Helvetica" pitchFamily="2" charset="0"/>
                <a:cs typeface="arial" panose="020B0604020202020204" pitchFamily="34" charset="0"/>
              </a:rPr>
              <a:t>TSSs</a:t>
            </a:r>
            <a:endParaRPr lang="zh-CN" altLang="en-US" sz="2400" dirty="0">
              <a:solidFill>
                <a:schemeClr val="tx1"/>
              </a:solidFill>
              <a:latin typeface="Helvetica" pitchFamily="2" charset="0"/>
              <a:cs typeface="arial" panose="020B0604020202020204" pitchFamily="34" charset="0"/>
            </a:endParaRPr>
          </a:p>
        </p:txBody>
      </p:sp>
      <p:sp>
        <p:nvSpPr>
          <p:cNvPr id="134" name="Rectangle 133">
            <a:extLst>
              <a:ext uri="{FF2B5EF4-FFF2-40B4-BE49-F238E27FC236}">
                <a16:creationId xmlns:a16="http://schemas.microsoft.com/office/drawing/2014/main" id="{43DDD4B9-97ED-42FE-B4C4-3556D79F18AB}"/>
              </a:ext>
            </a:extLst>
          </p:cNvPr>
          <p:cNvSpPr/>
          <p:nvPr/>
        </p:nvSpPr>
        <p:spPr>
          <a:xfrm>
            <a:off x="4388535" y="3626172"/>
            <a:ext cx="1244056" cy="118994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Helvetica" pitchFamily="2" charset="0"/>
                <a:cs typeface="arial" panose="020B0604020202020204" pitchFamily="34" charset="0"/>
              </a:rPr>
              <a:t>Less</a:t>
            </a:r>
          </a:p>
          <a:p>
            <a:pPr algn="ctr"/>
            <a:r>
              <a:rPr lang="en-US" altLang="zh-CN" sz="2400" dirty="0">
                <a:solidFill>
                  <a:schemeClr val="tx1"/>
                </a:solidFill>
                <a:latin typeface="Helvetica" pitchFamily="2" charset="0"/>
                <a:cs typeface="arial" panose="020B0604020202020204" pitchFamily="34" charset="0"/>
              </a:rPr>
              <a:t>TSSs</a:t>
            </a:r>
            <a:endParaRPr lang="zh-CN" altLang="en-US" sz="2400" dirty="0">
              <a:solidFill>
                <a:schemeClr val="tx1"/>
              </a:solidFill>
              <a:latin typeface="Helvetica" pitchFamily="2" charset="0"/>
              <a:cs typeface="arial" panose="020B0604020202020204" pitchFamily="34" charset="0"/>
            </a:endParaRPr>
          </a:p>
        </p:txBody>
      </p:sp>
      <p:sp>
        <p:nvSpPr>
          <p:cNvPr id="135" name="TextBox 134">
            <a:extLst>
              <a:ext uri="{FF2B5EF4-FFF2-40B4-BE49-F238E27FC236}">
                <a16:creationId xmlns:a16="http://schemas.microsoft.com/office/drawing/2014/main" id="{163C68D8-8AF2-4C93-B969-E7FC265453BA}"/>
              </a:ext>
            </a:extLst>
          </p:cNvPr>
          <p:cNvSpPr txBox="1"/>
          <p:nvPr/>
        </p:nvSpPr>
        <p:spPr>
          <a:xfrm rot="20498736">
            <a:off x="5916705" y="2936841"/>
            <a:ext cx="1869466" cy="369332"/>
          </a:xfrm>
          <a:prstGeom prst="rect">
            <a:avLst/>
          </a:prstGeom>
          <a:noFill/>
        </p:spPr>
        <p:txBody>
          <a:bodyPr wrap="square" rtlCol="0">
            <a:spAutoFit/>
          </a:bodyPr>
          <a:lstStyle/>
          <a:p>
            <a:r>
              <a:rPr lang="en-US" altLang="zh-CN" dirty="0">
                <a:latin typeface="Helvetica" pitchFamily="2" charset="0"/>
                <a:cs typeface="arial" panose="020B0604020202020204" pitchFamily="34" charset="0"/>
              </a:rPr>
              <a:t>Active Enhancer</a:t>
            </a:r>
            <a:endParaRPr lang="zh-CN" altLang="en-US" dirty="0">
              <a:latin typeface="Helvetica" pitchFamily="2" charset="0"/>
              <a:cs typeface="arial" panose="020B0604020202020204" pitchFamily="34" charset="0"/>
            </a:endParaRPr>
          </a:p>
        </p:txBody>
      </p:sp>
      <p:pic>
        <p:nvPicPr>
          <p:cNvPr id="127" name="Picture 126">
            <a:extLst>
              <a:ext uri="{FF2B5EF4-FFF2-40B4-BE49-F238E27FC236}">
                <a16:creationId xmlns:a16="http://schemas.microsoft.com/office/drawing/2014/main" id="{068D380F-342A-4A8C-9E3C-8CA48D704676}"/>
              </a:ext>
            </a:extLst>
          </p:cNvPr>
          <p:cNvPicPr>
            <a:picLocks noChangeAspect="1"/>
          </p:cNvPicPr>
          <p:nvPr/>
        </p:nvPicPr>
        <p:blipFill>
          <a:blip r:embed="rId3"/>
          <a:stretch>
            <a:fillRect/>
          </a:stretch>
        </p:blipFill>
        <p:spPr>
          <a:xfrm rot="20278911">
            <a:off x="6729860" y="3373180"/>
            <a:ext cx="554284" cy="247180"/>
          </a:xfrm>
          <a:prstGeom prst="rect">
            <a:avLst/>
          </a:prstGeom>
        </p:spPr>
      </p:pic>
      <p:sp>
        <p:nvSpPr>
          <p:cNvPr id="55" name="Title 1">
            <a:extLst>
              <a:ext uri="{FF2B5EF4-FFF2-40B4-BE49-F238E27FC236}">
                <a16:creationId xmlns:a16="http://schemas.microsoft.com/office/drawing/2014/main" id="{3740DE26-66B1-47A4-AC14-D5CC97537D11}"/>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Interpretations:</a:t>
            </a:r>
          </a:p>
        </p:txBody>
      </p:sp>
      <p:pic>
        <p:nvPicPr>
          <p:cNvPr id="14" name="Picture 13">
            <a:extLst>
              <a:ext uri="{FF2B5EF4-FFF2-40B4-BE49-F238E27FC236}">
                <a16:creationId xmlns:a16="http://schemas.microsoft.com/office/drawing/2014/main" id="{B1471BFA-0564-4822-A7D5-D82C07819FE2}"/>
              </a:ext>
            </a:extLst>
          </p:cNvPr>
          <p:cNvPicPr>
            <a:picLocks noChangeAspect="1"/>
          </p:cNvPicPr>
          <p:nvPr/>
        </p:nvPicPr>
        <p:blipFill rotWithShape="1">
          <a:blip r:embed="rId4">
            <a:extLst>
              <a:ext uri="{28A0092B-C50C-407E-A947-70E740481C1C}">
                <a14:useLocalDpi xmlns:a14="http://schemas.microsoft.com/office/drawing/2010/main" val="0"/>
              </a:ext>
            </a:extLst>
          </a:blip>
          <a:srcRect l="86307" t="21413" r="2970" b="54894"/>
          <a:stretch/>
        </p:blipFill>
        <p:spPr>
          <a:xfrm>
            <a:off x="6917294" y="3605477"/>
            <a:ext cx="879475" cy="1286803"/>
          </a:xfrm>
          <a:prstGeom prst="rect">
            <a:avLst/>
          </a:prstGeom>
        </p:spPr>
      </p:pic>
    </p:spTree>
    <p:extLst>
      <p:ext uri="{BB962C8B-B14F-4D97-AF65-F5344CB8AC3E}">
        <p14:creationId xmlns:p14="http://schemas.microsoft.com/office/powerpoint/2010/main" val="4047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P spid="133" grpId="0" animBg="1"/>
      <p:bldP spid="13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A6570-8C76-48F4-9169-1B8E75B5DAFE}"/>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Conclusions:</a:t>
            </a:r>
          </a:p>
        </p:txBody>
      </p:sp>
      <p:sp>
        <p:nvSpPr>
          <p:cNvPr id="3" name="TextBox 2">
            <a:extLst>
              <a:ext uri="{FF2B5EF4-FFF2-40B4-BE49-F238E27FC236}">
                <a16:creationId xmlns:a16="http://schemas.microsoft.com/office/drawing/2014/main" id="{4987A735-BB65-4BCC-867F-A4E69CEFA632}"/>
              </a:ext>
            </a:extLst>
          </p:cNvPr>
          <p:cNvSpPr txBox="1"/>
          <p:nvPr/>
        </p:nvSpPr>
        <p:spPr>
          <a:xfrm>
            <a:off x="1395663" y="1345248"/>
            <a:ext cx="9709484" cy="4832092"/>
          </a:xfrm>
          <a:prstGeom prst="rect">
            <a:avLst/>
          </a:prstGeom>
          <a:noFill/>
        </p:spPr>
        <p:txBody>
          <a:bodyPr wrap="square" rtlCol="0">
            <a:spAutoFit/>
          </a:bodyPr>
          <a:lstStyle/>
          <a:p>
            <a:pPr marL="342900" indent="-342900">
              <a:buAutoNum type="arabicPeriod"/>
            </a:pPr>
            <a:r>
              <a:rPr lang="en-US" altLang="zh-CN" sz="2800" dirty="0" err="1">
                <a:latin typeface="Helvetica" pitchFamily="2" charset="0"/>
              </a:rPr>
              <a:t>eRNAs</a:t>
            </a:r>
            <a:r>
              <a:rPr lang="en-US" altLang="zh-CN" sz="2800" dirty="0">
                <a:latin typeface="Helvetica" pitchFamily="2" charset="0"/>
              </a:rPr>
              <a:t> are transcribed through unidirectional bursts. Bidirectionality is related with high burst frequency.</a:t>
            </a:r>
          </a:p>
          <a:p>
            <a:pPr marL="342900" indent="-342900">
              <a:buAutoNum type="arabicPeriod"/>
            </a:pPr>
            <a:endParaRPr lang="en-US" altLang="zh-CN" sz="2800" dirty="0">
              <a:latin typeface="Helvetica" pitchFamily="2" charset="0"/>
            </a:endParaRPr>
          </a:p>
          <a:p>
            <a:pPr marL="342900" indent="-342900">
              <a:buAutoNum type="arabicPeriod"/>
            </a:pPr>
            <a:r>
              <a:rPr lang="en-US" altLang="zh-CN" sz="2800" dirty="0">
                <a:latin typeface="Helvetica" pitchFamily="2" charset="0"/>
              </a:rPr>
              <a:t>Single-cell direction partially accord with bulk direction preference.</a:t>
            </a:r>
          </a:p>
          <a:p>
            <a:pPr marL="342900" indent="-342900">
              <a:buAutoNum type="arabicPeriod"/>
            </a:pPr>
            <a:endParaRPr lang="en-US" altLang="zh-CN" sz="2800" dirty="0">
              <a:latin typeface="Helvetica" pitchFamily="2" charset="0"/>
            </a:endParaRPr>
          </a:p>
          <a:p>
            <a:pPr marL="342900" indent="-342900">
              <a:buAutoNum type="arabicPeriod"/>
            </a:pPr>
            <a:r>
              <a:rPr lang="en-US" altLang="zh-CN" sz="2800" dirty="0">
                <a:latin typeface="Helvetica" pitchFamily="2" charset="0"/>
              </a:rPr>
              <a:t>Direction preference can be partially attributed to sequence features.</a:t>
            </a:r>
          </a:p>
          <a:p>
            <a:pPr marL="342900" indent="-342900">
              <a:buAutoNum type="arabicPeriod"/>
            </a:pPr>
            <a:endParaRPr lang="en-US" altLang="zh-CN" sz="2800" dirty="0">
              <a:latin typeface="Helvetica" pitchFamily="2" charset="0"/>
            </a:endParaRPr>
          </a:p>
          <a:p>
            <a:pPr marL="342900" indent="-342900">
              <a:buAutoNum type="arabicPeriod"/>
            </a:pPr>
            <a:r>
              <a:rPr lang="en-US" altLang="zh-CN" sz="2800" dirty="0">
                <a:latin typeface="Helvetica" pitchFamily="2" charset="0"/>
              </a:rPr>
              <a:t>Downstream of </a:t>
            </a:r>
            <a:r>
              <a:rPr lang="en-US" altLang="zh-CN" sz="2800" dirty="0" err="1">
                <a:latin typeface="Helvetica" pitchFamily="2" charset="0"/>
              </a:rPr>
              <a:t>eRNA</a:t>
            </a:r>
            <a:r>
              <a:rPr lang="en-US" altLang="zh-CN" sz="2800" dirty="0">
                <a:latin typeface="Helvetica" pitchFamily="2" charset="0"/>
              </a:rPr>
              <a:t> transcription features larger number of TSSs.</a:t>
            </a:r>
            <a:endParaRPr lang="zh-CN" altLang="en-US" sz="2800" dirty="0">
              <a:latin typeface="Helvetica" pitchFamily="2" charset="0"/>
            </a:endParaRPr>
          </a:p>
        </p:txBody>
      </p:sp>
    </p:spTree>
    <p:extLst>
      <p:ext uri="{BB962C8B-B14F-4D97-AF65-F5344CB8AC3E}">
        <p14:creationId xmlns:p14="http://schemas.microsoft.com/office/powerpoint/2010/main" val="22395146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63C441F-A1B8-4DCB-82EF-D423223A8778}"/>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In the Future</a:t>
            </a:r>
          </a:p>
        </p:txBody>
      </p:sp>
      <p:sp>
        <p:nvSpPr>
          <p:cNvPr id="4" name="TextBox 3">
            <a:extLst>
              <a:ext uri="{FF2B5EF4-FFF2-40B4-BE49-F238E27FC236}">
                <a16:creationId xmlns:a16="http://schemas.microsoft.com/office/drawing/2014/main" id="{A475B547-7BC1-419D-BDD0-890AF75C9BFC}"/>
              </a:ext>
            </a:extLst>
          </p:cNvPr>
          <p:cNvSpPr txBox="1"/>
          <p:nvPr/>
        </p:nvSpPr>
        <p:spPr>
          <a:xfrm>
            <a:off x="1395663" y="1558338"/>
            <a:ext cx="9709484" cy="2677656"/>
          </a:xfrm>
          <a:prstGeom prst="rect">
            <a:avLst/>
          </a:prstGeom>
          <a:noFill/>
        </p:spPr>
        <p:txBody>
          <a:bodyPr wrap="square" rtlCol="0">
            <a:spAutoFit/>
          </a:bodyPr>
          <a:lstStyle/>
          <a:p>
            <a:pPr marL="514350" indent="-514350">
              <a:buAutoNum type="arabicPeriod"/>
            </a:pPr>
            <a:endParaRPr lang="en-US" altLang="zh-CN" sz="2800" dirty="0">
              <a:latin typeface="Helvetica" pitchFamily="2" charset="0"/>
            </a:endParaRPr>
          </a:p>
          <a:p>
            <a:pPr marL="514350" indent="-514350">
              <a:buAutoNum type="arabicPeriod"/>
            </a:pPr>
            <a:r>
              <a:rPr lang="en-US" altLang="zh-CN" sz="2800" dirty="0">
                <a:latin typeface="Helvetica" pitchFamily="2" charset="0"/>
              </a:rPr>
              <a:t>Integration with Chromatin Accessibility data (e.g. ATAC)</a:t>
            </a:r>
          </a:p>
          <a:p>
            <a:pPr marL="514350" indent="-514350">
              <a:buAutoNum type="arabicPeriod"/>
            </a:pPr>
            <a:endParaRPr lang="en-US" altLang="zh-CN" sz="2800" dirty="0">
              <a:latin typeface="Helvetica" pitchFamily="2" charset="0"/>
            </a:endParaRPr>
          </a:p>
          <a:p>
            <a:pPr marL="514350" indent="-514350">
              <a:buFontTx/>
              <a:buAutoNum type="arabicPeriod"/>
            </a:pPr>
            <a:r>
              <a:rPr lang="en-US" altLang="zh-CN" sz="2800" dirty="0">
                <a:latin typeface="Helvetica" pitchFamily="2" charset="0"/>
              </a:rPr>
              <a:t>Test of Generalization (RIKEN’s unpublished C1 CAGE mouse data)</a:t>
            </a:r>
          </a:p>
          <a:p>
            <a:pPr marL="514350" indent="-514350">
              <a:buFontTx/>
              <a:buAutoNum type="arabicPeriod"/>
            </a:pPr>
            <a:endParaRPr lang="en-US" altLang="zh-CN" sz="2800" dirty="0">
              <a:latin typeface="Helvetica" pitchFamily="2" charset="0"/>
            </a:endParaRPr>
          </a:p>
        </p:txBody>
      </p:sp>
    </p:spTree>
    <p:extLst>
      <p:ext uri="{BB962C8B-B14F-4D97-AF65-F5344CB8AC3E}">
        <p14:creationId xmlns:p14="http://schemas.microsoft.com/office/powerpoint/2010/main" val="19097233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A62E-79D7-4DD2-B9F0-4468461C402B}"/>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Perspectives:</a:t>
            </a:r>
          </a:p>
        </p:txBody>
      </p:sp>
      <p:sp>
        <p:nvSpPr>
          <p:cNvPr id="3" name="TextBox 2">
            <a:extLst>
              <a:ext uri="{FF2B5EF4-FFF2-40B4-BE49-F238E27FC236}">
                <a16:creationId xmlns:a16="http://schemas.microsoft.com/office/drawing/2014/main" id="{A18EC6B5-90BE-46C8-ADCE-A2CA9D70A4DF}"/>
              </a:ext>
            </a:extLst>
          </p:cNvPr>
          <p:cNvSpPr txBox="1"/>
          <p:nvPr/>
        </p:nvSpPr>
        <p:spPr>
          <a:xfrm>
            <a:off x="1395663" y="1558338"/>
            <a:ext cx="9709484" cy="3539430"/>
          </a:xfrm>
          <a:prstGeom prst="rect">
            <a:avLst/>
          </a:prstGeom>
          <a:noFill/>
        </p:spPr>
        <p:txBody>
          <a:bodyPr wrap="square" rtlCol="0">
            <a:spAutoFit/>
          </a:bodyPr>
          <a:lstStyle/>
          <a:p>
            <a:endParaRPr lang="en-US" altLang="zh-CN" sz="2800" dirty="0">
              <a:latin typeface="Helvetica" pitchFamily="2" charset="0"/>
            </a:endParaRPr>
          </a:p>
          <a:p>
            <a:pPr marL="514350" indent="-514350">
              <a:buAutoNum type="arabicPeriod"/>
            </a:pPr>
            <a:r>
              <a:rPr lang="en-US" altLang="zh-CN" sz="2800" dirty="0">
                <a:latin typeface="Helvetica" pitchFamily="2" charset="0"/>
              </a:rPr>
              <a:t>Single-cell resolution </a:t>
            </a:r>
            <a:r>
              <a:rPr lang="en-US" altLang="zh-CN" sz="2800" dirty="0">
                <a:latin typeface="Helvetica" pitchFamily="2" charset="0"/>
                <a:sym typeface="Wingdings" panose="05000000000000000000" pitchFamily="2" charset="2"/>
              </a:rPr>
              <a:t> Temporal resolution </a:t>
            </a:r>
          </a:p>
          <a:p>
            <a:r>
              <a:rPr lang="en-US" altLang="zh-CN" sz="2800" dirty="0">
                <a:latin typeface="Helvetica" pitchFamily="2" charset="0"/>
                <a:sym typeface="Wingdings" panose="05000000000000000000" pitchFamily="2" charset="2"/>
              </a:rPr>
              <a:t>	 Single burst events &amp; context </a:t>
            </a:r>
          </a:p>
          <a:p>
            <a:r>
              <a:rPr lang="en-US" altLang="zh-CN" sz="2800" dirty="0">
                <a:latin typeface="Helvetica" pitchFamily="2" charset="0"/>
                <a:sym typeface="Wingdings" panose="05000000000000000000" pitchFamily="2" charset="2"/>
              </a:rPr>
              <a:t>	 Mechanism</a:t>
            </a:r>
          </a:p>
          <a:p>
            <a:endParaRPr lang="en-US" altLang="zh-CN" sz="2800" dirty="0">
              <a:latin typeface="Helvetica" pitchFamily="2" charset="0"/>
              <a:sym typeface="Wingdings" panose="05000000000000000000" pitchFamily="2" charset="2"/>
            </a:endParaRPr>
          </a:p>
          <a:p>
            <a:pPr marL="514350" indent="-514350">
              <a:buAutoNum type="arabicPeriod" startAt="2"/>
            </a:pPr>
            <a:r>
              <a:rPr lang="en-US" altLang="zh-CN" sz="2800" dirty="0">
                <a:latin typeface="Helvetica" pitchFamily="2" charset="0"/>
                <a:sym typeface="Wingdings" panose="05000000000000000000" pitchFamily="2" charset="2"/>
              </a:rPr>
              <a:t>Insight about E</a:t>
            </a:r>
            <a:r>
              <a:rPr lang="en-US" altLang="zh-CN" sz="2800" dirty="0">
                <a:latin typeface="Helvetica" pitchFamily="2" charset="0"/>
              </a:rPr>
              <a:t>nhancer identification</a:t>
            </a:r>
          </a:p>
          <a:p>
            <a:r>
              <a:rPr lang="en-US" altLang="zh-CN" sz="2800" dirty="0">
                <a:latin typeface="Helvetica" pitchFamily="2" charset="0"/>
              </a:rPr>
              <a:t>          </a:t>
            </a:r>
            <a:r>
              <a:rPr lang="en-US" altLang="zh-CN" sz="2800" dirty="0" err="1">
                <a:latin typeface="Helvetica" pitchFamily="2" charset="0"/>
              </a:rPr>
              <a:t>eRNA</a:t>
            </a:r>
            <a:r>
              <a:rPr lang="en-US" altLang="zh-CN" sz="2800" dirty="0">
                <a:latin typeface="Helvetica" pitchFamily="2" charset="0"/>
              </a:rPr>
              <a:t> transcription balanced? </a:t>
            </a:r>
          </a:p>
          <a:p>
            <a:r>
              <a:rPr lang="en-US" altLang="zh-CN" sz="2800" dirty="0">
                <a:latin typeface="Helvetica" pitchFamily="2" charset="0"/>
              </a:rPr>
              <a:t>	 Yes and No</a:t>
            </a:r>
          </a:p>
        </p:txBody>
      </p:sp>
      <p:sp>
        <p:nvSpPr>
          <p:cNvPr id="4" name="TextBox 3">
            <a:extLst>
              <a:ext uri="{FF2B5EF4-FFF2-40B4-BE49-F238E27FC236}">
                <a16:creationId xmlns:a16="http://schemas.microsoft.com/office/drawing/2014/main" id="{5ECAEF41-D7F3-4A01-A3FA-3D91FD5A48B7}"/>
              </a:ext>
            </a:extLst>
          </p:cNvPr>
          <p:cNvSpPr txBox="1"/>
          <p:nvPr/>
        </p:nvSpPr>
        <p:spPr>
          <a:xfrm>
            <a:off x="4600159" y="5429207"/>
            <a:ext cx="2579552" cy="707886"/>
          </a:xfrm>
          <a:prstGeom prst="rect">
            <a:avLst/>
          </a:prstGeom>
          <a:noFill/>
        </p:spPr>
        <p:txBody>
          <a:bodyPr wrap="none" rtlCol="0">
            <a:spAutoFit/>
          </a:bodyPr>
          <a:lstStyle/>
          <a:p>
            <a:r>
              <a:rPr lang="en-US" altLang="zh-CN" sz="4000" dirty="0">
                <a:latin typeface="Helvetica" pitchFamily="2" charset="0"/>
              </a:rPr>
              <a:t>Thank you</a:t>
            </a:r>
            <a:endParaRPr lang="zh-CN" altLang="en-US" sz="4000" dirty="0">
              <a:latin typeface="Helvetica" pitchFamily="2" charset="0"/>
            </a:endParaRPr>
          </a:p>
        </p:txBody>
      </p:sp>
    </p:spTree>
    <p:extLst>
      <p:ext uri="{BB962C8B-B14F-4D97-AF65-F5344CB8AC3E}">
        <p14:creationId xmlns:p14="http://schemas.microsoft.com/office/powerpoint/2010/main" val="307005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6492E2-702D-4368-BB8A-671DA68BD945}"/>
              </a:ext>
            </a:extLst>
          </p:cNvPr>
          <p:cNvSpPr txBox="1"/>
          <p:nvPr/>
        </p:nvSpPr>
        <p:spPr>
          <a:xfrm>
            <a:off x="4417996" y="3075057"/>
            <a:ext cx="2779928" cy="707886"/>
          </a:xfrm>
          <a:prstGeom prst="rect">
            <a:avLst/>
          </a:prstGeom>
          <a:noFill/>
        </p:spPr>
        <p:txBody>
          <a:bodyPr wrap="none" rtlCol="0">
            <a:spAutoFit/>
          </a:bodyPr>
          <a:lstStyle/>
          <a:p>
            <a:r>
              <a:rPr lang="en-US" altLang="zh-CN" sz="4000" dirty="0">
                <a:latin typeface="Helvetica" pitchFamily="2" charset="0"/>
              </a:rPr>
              <a:t>Questions?</a:t>
            </a:r>
            <a:endParaRPr lang="zh-CN" altLang="en-US" sz="4000" dirty="0">
              <a:latin typeface="Helvetica" pitchFamily="2" charset="0"/>
            </a:endParaRPr>
          </a:p>
        </p:txBody>
      </p:sp>
    </p:spTree>
    <p:extLst>
      <p:ext uri="{BB962C8B-B14F-4D97-AF65-F5344CB8AC3E}">
        <p14:creationId xmlns:p14="http://schemas.microsoft.com/office/powerpoint/2010/main" val="2303368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204149-983F-4C14-9A6C-423AB2E9AA97}"/>
              </a:ext>
            </a:extLst>
          </p:cNvPr>
          <p:cNvSpPr>
            <a:spLocks noGrp="1"/>
          </p:cNvSpPr>
          <p:nvPr>
            <p:ph type="title"/>
          </p:nvPr>
        </p:nvSpPr>
        <p:spPr>
          <a:xfrm>
            <a:off x="838200" y="365125"/>
            <a:ext cx="10515600" cy="1325563"/>
          </a:xfrm>
        </p:spPr>
        <p:txBody>
          <a:bodyPr>
            <a:normAutofit/>
          </a:bodyPr>
          <a:lstStyle/>
          <a:p>
            <a:r>
              <a:rPr lang="en-US" altLang="zh-CN" dirty="0">
                <a:latin typeface="Helvetica" pitchFamily="2" charset="0"/>
              </a:rPr>
              <a:t>Bidirectional </a:t>
            </a:r>
            <a:r>
              <a:rPr lang="en-US" altLang="zh-CN" dirty="0" err="1">
                <a:latin typeface="Helvetica" pitchFamily="2" charset="0"/>
              </a:rPr>
              <a:t>eRNA</a:t>
            </a:r>
            <a:r>
              <a:rPr lang="en-US" altLang="zh-CN" dirty="0">
                <a:latin typeface="Helvetica" pitchFamily="2" charset="0"/>
              </a:rPr>
              <a:t> TSSs, the state-of-art marker for active enhancer</a:t>
            </a:r>
            <a:r>
              <a:rPr lang="en-US" altLang="zh-CN" sz="3200" dirty="0">
                <a:latin typeface="Helvetica" pitchFamily="2" charset="0"/>
              </a:rPr>
              <a:t>[1]</a:t>
            </a:r>
            <a:endParaRPr lang="zh-CN" altLang="en-US" dirty="0">
              <a:latin typeface="Helvetica" pitchFamily="2" charset="0"/>
            </a:endParaRPr>
          </a:p>
        </p:txBody>
      </p:sp>
      <p:grpSp>
        <p:nvGrpSpPr>
          <p:cNvPr id="7" name="Group 6">
            <a:extLst>
              <a:ext uri="{FF2B5EF4-FFF2-40B4-BE49-F238E27FC236}">
                <a16:creationId xmlns:a16="http://schemas.microsoft.com/office/drawing/2014/main" id="{E8262E52-4088-4202-93C9-D6E3FE28EA51}"/>
              </a:ext>
            </a:extLst>
          </p:cNvPr>
          <p:cNvGrpSpPr/>
          <p:nvPr/>
        </p:nvGrpSpPr>
        <p:grpSpPr>
          <a:xfrm>
            <a:off x="2899606" y="3865308"/>
            <a:ext cx="6392787" cy="2163117"/>
            <a:chOff x="1109663" y="3581400"/>
            <a:chExt cx="5372100" cy="1817749"/>
          </a:xfrm>
        </p:grpSpPr>
        <p:cxnSp>
          <p:nvCxnSpPr>
            <p:cNvPr id="8" name="Straight Arrow Connector 7">
              <a:extLst>
                <a:ext uri="{FF2B5EF4-FFF2-40B4-BE49-F238E27FC236}">
                  <a16:creationId xmlns:a16="http://schemas.microsoft.com/office/drawing/2014/main" id="{E58B42B1-1E23-4E6D-8AF5-499484F844D9}"/>
                </a:ext>
              </a:extLst>
            </p:cNvPr>
            <p:cNvCxnSpPr/>
            <p:nvPr/>
          </p:nvCxnSpPr>
          <p:spPr>
            <a:xfrm>
              <a:off x="1109663" y="4627219"/>
              <a:ext cx="5372100"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C92708A7-7087-4B6D-9E4C-FD0DF1E1CA08}"/>
                </a:ext>
              </a:extLst>
            </p:cNvPr>
            <p:cNvCxnSpPr>
              <a:cxnSpLocks/>
            </p:cNvCxnSpPr>
            <p:nvPr/>
          </p:nvCxnSpPr>
          <p:spPr>
            <a:xfrm>
              <a:off x="4729480" y="4262120"/>
              <a:ext cx="0" cy="365099"/>
            </a:xfrm>
            <a:prstGeom prst="line">
              <a:avLst/>
            </a:prstGeom>
            <a:ln w="3810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C2E6873-1C34-4E36-B397-3F91D8D2BCC8}"/>
                </a:ext>
              </a:extLst>
            </p:cNvPr>
            <p:cNvCxnSpPr/>
            <p:nvPr/>
          </p:nvCxnSpPr>
          <p:spPr>
            <a:xfrm>
              <a:off x="4643120" y="3857625"/>
              <a:ext cx="0" cy="769594"/>
            </a:xfrm>
            <a:prstGeom prst="line">
              <a:avLst/>
            </a:prstGeom>
            <a:ln w="3810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7B99377-1004-4628-B607-1AA68A5CD895}"/>
                </a:ext>
              </a:extLst>
            </p:cNvPr>
            <p:cNvCxnSpPr>
              <a:cxnSpLocks/>
            </p:cNvCxnSpPr>
            <p:nvPr/>
          </p:nvCxnSpPr>
          <p:spPr>
            <a:xfrm>
              <a:off x="4521200" y="4130040"/>
              <a:ext cx="0" cy="497179"/>
            </a:xfrm>
            <a:prstGeom prst="line">
              <a:avLst/>
            </a:prstGeom>
            <a:ln w="3810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E0001D7-99A3-4BCA-AE34-7E811E86094F}"/>
                </a:ext>
              </a:extLst>
            </p:cNvPr>
            <p:cNvCxnSpPr>
              <a:cxnSpLocks/>
            </p:cNvCxnSpPr>
            <p:nvPr/>
          </p:nvCxnSpPr>
          <p:spPr>
            <a:xfrm>
              <a:off x="4597400" y="3581400"/>
              <a:ext cx="0" cy="1045819"/>
            </a:xfrm>
            <a:prstGeom prst="line">
              <a:avLst/>
            </a:prstGeom>
            <a:ln w="3810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56CF7E3-1270-4F19-848C-80974C7EFFC0}"/>
                </a:ext>
              </a:extLst>
            </p:cNvPr>
            <p:cNvCxnSpPr>
              <a:cxnSpLocks/>
            </p:cNvCxnSpPr>
            <p:nvPr/>
          </p:nvCxnSpPr>
          <p:spPr>
            <a:xfrm>
              <a:off x="4445000" y="4369422"/>
              <a:ext cx="0" cy="257797"/>
            </a:xfrm>
            <a:prstGeom prst="line">
              <a:avLst/>
            </a:prstGeom>
            <a:ln w="3810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3DFF69C-A067-4584-85F8-E2D2314221F0}"/>
                </a:ext>
              </a:extLst>
            </p:cNvPr>
            <p:cNvCxnSpPr>
              <a:cxnSpLocks/>
            </p:cNvCxnSpPr>
            <p:nvPr/>
          </p:nvCxnSpPr>
          <p:spPr>
            <a:xfrm flipV="1">
              <a:off x="2880360" y="4630777"/>
              <a:ext cx="0" cy="362013"/>
            </a:xfrm>
            <a:prstGeom prst="line">
              <a:avLst/>
            </a:prstGeom>
            <a:ln w="3810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E622EA8-5FA2-4D19-A0A1-9268DD39D054}"/>
                </a:ext>
              </a:extLst>
            </p:cNvPr>
            <p:cNvCxnSpPr>
              <a:cxnSpLocks/>
            </p:cNvCxnSpPr>
            <p:nvPr/>
          </p:nvCxnSpPr>
          <p:spPr>
            <a:xfrm flipV="1">
              <a:off x="2834640" y="4636060"/>
              <a:ext cx="0" cy="763089"/>
            </a:xfrm>
            <a:prstGeom prst="line">
              <a:avLst/>
            </a:prstGeom>
            <a:ln w="3810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5D99237-FDD5-4324-8C16-9F256B0837BB}"/>
                </a:ext>
              </a:extLst>
            </p:cNvPr>
            <p:cNvCxnSpPr>
              <a:cxnSpLocks/>
            </p:cNvCxnSpPr>
            <p:nvPr/>
          </p:nvCxnSpPr>
          <p:spPr>
            <a:xfrm flipV="1">
              <a:off x="2712720" y="4636060"/>
              <a:ext cx="0" cy="492976"/>
            </a:xfrm>
            <a:prstGeom prst="line">
              <a:avLst/>
            </a:prstGeom>
            <a:ln w="3810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E11097D-CD24-4803-BD22-AB9913FF8914}"/>
                </a:ext>
              </a:extLst>
            </p:cNvPr>
            <p:cNvCxnSpPr>
              <a:cxnSpLocks/>
            </p:cNvCxnSpPr>
            <p:nvPr/>
          </p:nvCxnSpPr>
          <p:spPr>
            <a:xfrm flipV="1">
              <a:off x="2788920" y="4636062"/>
              <a:ext cx="0" cy="362011"/>
            </a:xfrm>
            <a:prstGeom prst="line">
              <a:avLst/>
            </a:prstGeom>
            <a:ln w="3810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F8E6337-38BD-44BB-8634-931D93308200}"/>
                </a:ext>
              </a:extLst>
            </p:cNvPr>
            <p:cNvCxnSpPr>
              <a:cxnSpLocks/>
            </p:cNvCxnSpPr>
            <p:nvPr/>
          </p:nvCxnSpPr>
          <p:spPr>
            <a:xfrm flipV="1">
              <a:off x="2636520" y="4636060"/>
              <a:ext cx="0" cy="255618"/>
            </a:xfrm>
            <a:prstGeom prst="line">
              <a:avLst/>
            </a:prstGeom>
            <a:ln w="3810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144CE1D-7DA4-411B-8219-E5F3FFB5D3EB}"/>
                </a:ext>
              </a:extLst>
            </p:cNvPr>
            <p:cNvCxnSpPr>
              <a:cxnSpLocks/>
            </p:cNvCxnSpPr>
            <p:nvPr/>
          </p:nvCxnSpPr>
          <p:spPr>
            <a:xfrm flipV="1">
              <a:off x="1767840" y="4626930"/>
              <a:ext cx="0" cy="92390"/>
            </a:xfrm>
            <a:prstGeom prst="line">
              <a:avLst/>
            </a:prstGeom>
            <a:ln w="3810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D1107A1-A1BC-4F62-B91C-C3AE5F3833A3}"/>
                </a:ext>
              </a:extLst>
            </p:cNvPr>
            <p:cNvCxnSpPr>
              <a:cxnSpLocks/>
            </p:cNvCxnSpPr>
            <p:nvPr/>
          </p:nvCxnSpPr>
          <p:spPr>
            <a:xfrm flipV="1">
              <a:off x="1894840" y="4624395"/>
              <a:ext cx="0" cy="349706"/>
            </a:xfrm>
            <a:prstGeom prst="line">
              <a:avLst/>
            </a:prstGeom>
            <a:ln w="38100">
              <a:solidFill>
                <a:srgbClr val="00BFC4"/>
              </a:solidFill>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360D41BB-2B95-47D7-B508-4BA797258E0D}"/>
              </a:ext>
            </a:extLst>
          </p:cNvPr>
          <p:cNvSpPr txBox="1"/>
          <p:nvPr/>
        </p:nvSpPr>
        <p:spPr>
          <a:xfrm>
            <a:off x="601787" y="4675363"/>
            <a:ext cx="2189042" cy="830997"/>
          </a:xfrm>
          <a:prstGeom prst="rect">
            <a:avLst/>
          </a:prstGeom>
          <a:noFill/>
        </p:spPr>
        <p:txBody>
          <a:bodyPr wrap="square" rtlCol="0">
            <a:spAutoFit/>
          </a:bodyPr>
          <a:lstStyle/>
          <a:p>
            <a:pPr algn="ctr"/>
            <a:r>
              <a:rPr lang="en-US" altLang="zh-CN" sz="2400" dirty="0">
                <a:latin typeface="Helvetica" pitchFamily="2" charset="0"/>
                <a:cs typeface="arial" panose="020B0604020202020204" pitchFamily="34" charset="0"/>
              </a:rPr>
              <a:t>CAGE-defined</a:t>
            </a:r>
          </a:p>
          <a:p>
            <a:pPr algn="ctr"/>
            <a:r>
              <a:rPr lang="en-US" altLang="zh-CN" sz="2400" dirty="0">
                <a:latin typeface="Helvetica" pitchFamily="2" charset="0"/>
                <a:cs typeface="arial" panose="020B0604020202020204" pitchFamily="34" charset="0"/>
              </a:rPr>
              <a:t>Enhancers</a:t>
            </a:r>
            <a:endParaRPr lang="zh-CN" altLang="en-US" sz="2400" dirty="0">
              <a:latin typeface="Helvetica" pitchFamily="2" charset="0"/>
              <a:cs typeface="arial" panose="020B0604020202020204" pitchFamily="34" charset="0"/>
            </a:endParaRPr>
          </a:p>
        </p:txBody>
      </p:sp>
      <p:pic>
        <p:nvPicPr>
          <p:cNvPr id="2" name="Picture 1">
            <a:extLst>
              <a:ext uri="{FF2B5EF4-FFF2-40B4-BE49-F238E27FC236}">
                <a16:creationId xmlns:a16="http://schemas.microsoft.com/office/drawing/2014/main" id="{692DDA76-CEF7-4963-B4CE-4A005B74A5C4}"/>
              </a:ext>
            </a:extLst>
          </p:cNvPr>
          <p:cNvPicPr>
            <a:picLocks noChangeAspect="1"/>
          </p:cNvPicPr>
          <p:nvPr/>
        </p:nvPicPr>
        <p:blipFill>
          <a:blip r:embed="rId3"/>
          <a:stretch>
            <a:fillRect/>
          </a:stretch>
        </p:blipFill>
        <p:spPr>
          <a:xfrm>
            <a:off x="2782085" y="1728892"/>
            <a:ext cx="6401799" cy="2396253"/>
          </a:xfrm>
          <a:prstGeom prst="rect">
            <a:avLst/>
          </a:prstGeom>
        </p:spPr>
      </p:pic>
      <p:sp>
        <p:nvSpPr>
          <p:cNvPr id="3" name="TextBox 2">
            <a:extLst>
              <a:ext uri="{FF2B5EF4-FFF2-40B4-BE49-F238E27FC236}">
                <a16:creationId xmlns:a16="http://schemas.microsoft.com/office/drawing/2014/main" id="{7EF386E7-6E62-49B9-BFF1-08AB12F15754}"/>
              </a:ext>
            </a:extLst>
          </p:cNvPr>
          <p:cNvSpPr txBox="1"/>
          <p:nvPr/>
        </p:nvSpPr>
        <p:spPr>
          <a:xfrm>
            <a:off x="6267735" y="6217652"/>
            <a:ext cx="5832297" cy="461665"/>
          </a:xfrm>
          <a:prstGeom prst="rect">
            <a:avLst/>
          </a:prstGeom>
          <a:noFill/>
        </p:spPr>
        <p:txBody>
          <a:bodyPr wrap="square" rtlCol="0">
            <a:spAutoFit/>
          </a:bodyPr>
          <a:lstStyle/>
          <a:p>
            <a:r>
              <a:rPr lang="en-US" altLang="zh-CN" sz="1200" dirty="0">
                <a:latin typeface="Helvetica" pitchFamily="2" charset="0"/>
                <a:cs typeface="Arial" panose="020B0604020202020204" pitchFamily="34" charset="0"/>
              </a:rPr>
              <a:t>1. Andersson, R. &amp; </a:t>
            </a:r>
            <a:r>
              <a:rPr lang="en-US" altLang="zh-CN" sz="1200" dirty="0" err="1">
                <a:latin typeface="Helvetica" pitchFamily="2" charset="0"/>
                <a:cs typeface="Arial" panose="020B0604020202020204" pitchFamily="34" charset="0"/>
              </a:rPr>
              <a:t>Sandelin</a:t>
            </a:r>
            <a:r>
              <a:rPr lang="en-US" altLang="zh-CN" sz="1200" dirty="0">
                <a:latin typeface="Helvetica" pitchFamily="2" charset="0"/>
                <a:cs typeface="Arial" panose="020B0604020202020204" pitchFamily="34" charset="0"/>
              </a:rPr>
              <a:t>, A. Determinants of enhancer and promoter activities of regulatory elements. </a:t>
            </a:r>
            <a:r>
              <a:rPr lang="en-US" altLang="zh-CN" sz="1200" i="1" dirty="0">
                <a:latin typeface="Helvetica" pitchFamily="2" charset="0"/>
                <a:cs typeface="Arial" panose="020B0604020202020204" pitchFamily="34" charset="0"/>
              </a:rPr>
              <a:t>Nat. Rev. Genet.</a:t>
            </a:r>
            <a:r>
              <a:rPr lang="en-US" altLang="zh-CN" sz="1200" dirty="0">
                <a:latin typeface="Helvetica" pitchFamily="2" charset="0"/>
                <a:cs typeface="Arial" panose="020B0604020202020204" pitchFamily="34" charset="0"/>
              </a:rPr>
              <a:t> (2019). doi:10.1038/s41576-019-0173-8</a:t>
            </a:r>
            <a:endParaRPr lang="zh-CN" altLang="en-US" sz="1200" dirty="0">
              <a:latin typeface="Helvetica" pitchFamily="2" charset="0"/>
              <a:cs typeface="Arial" panose="020B0604020202020204" pitchFamily="34" charset="0"/>
            </a:endParaRPr>
          </a:p>
        </p:txBody>
      </p:sp>
      <p:pic>
        <p:nvPicPr>
          <p:cNvPr id="6" name="Picture 5">
            <a:extLst>
              <a:ext uri="{FF2B5EF4-FFF2-40B4-BE49-F238E27FC236}">
                <a16:creationId xmlns:a16="http://schemas.microsoft.com/office/drawing/2014/main" id="{D3F77740-BAC4-4800-AD8D-F980A3154D21}"/>
              </a:ext>
            </a:extLst>
          </p:cNvPr>
          <p:cNvPicPr>
            <a:picLocks noChangeAspect="1"/>
          </p:cNvPicPr>
          <p:nvPr/>
        </p:nvPicPr>
        <p:blipFill>
          <a:blip r:embed="rId4"/>
          <a:stretch>
            <a:fillRect/>
          </a:stretch>
        </p:blipFill>
        <p:spPr>
          <a:xfrm>
            <a:off x="4034096" y="6217652"/>
            <a:ext cx="2138905" cy="461665"/>
          </a:xfrm>
          <a:prstGeom prst="rect">
            <a:avLst/>
          </a:prstGeom>
        </p:spPr>
      </p:pic>
    </p:spTree>
    <p:extLst>
      <p:ext uri="{BB962C8B-B14F-4D97-AF65-F5344CB8AC3E}">
        <p14:creationId xmlns:p14="http://schemas.microsoft.com/office/powerpoint/2010/main" val="6401099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63C441F-A1B8-4DCB-82EF-D423223A8778}"/>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Limitations</a:t>
            </a:r>
          </a:p>
        </p:txBody>
      </p:sp>
      <p:sp>
        <p:nvSpPr>
          <p:cNvPr id="2" name="TextBox 1">
            <a:extLst>
              <a:ext uri="{FF2B5EF4-FFF2-40B4-BE49-F238E27FC236}">
                <a16:creationId xmlns:a16="http://schemas.microsoft.com/office/drawing/2014/main" id="{CABB6C65-E315-48D5-B344-163ABE93D18D}"/>
              </a:ext>
            </a:extLst>
          </p:cNvPr>
          <p:cNvSpPr txBox="1"/>
          <p:nvPr/>
        </p:nvSpPr>
        <p:spPr>
          <a:xfrm>
            <a:off x="1498600" y="1321356"/>
            <a:ext cx="8452955" cy="461665"/>
          </a:xfrm>
          <a:prstGeom prst="rect">
            <a:avLst/>
          </a:prstGeom>
          <a:noFill/>
        </p:spPr>
        <p:txBody>
          <a:bodyPr wrap="none" rtlCol="0">
            <a:spAutoFit/>
          </a:bodyPr>
          <a:lstStyle/>
          <a:p>
            <a:r>
              <a:rPr lang="en-US" altLang="zh-CN" sz="2400" dirty="0">
                <a:latin typeface="Helvetica" pitchFamily="2" charset="0"/>
              </a:rPr>
              <a:t>1. Unique molecular identifiers (UMI) failed in C1 CAGE data</a:t>
            </a:r>
            <a:endParaRPr lang="zh-CN" altLang="en-US" sz="2400" dirty="0">
              <a:latin typeface="Helvetica" pitchFamily="2" charset="0"/>
            </a:endParaRPr>
          </a:p>
        </p:txBody>
      </p:sp>
      <p:sp>
        <p:nvSpPr>
          <p:cNvPr id="8" name="Rectangle 7">
            <a:extLst>
              <a:ext uri="{FF2B5EF4-FFF2-40B4-BE49-F238E27FC236}">
                <a16:creationId xmlns:a16="http://schemas.microsoft.com/office/drawing/2014/main" id="{BFB057E5-5403-4489-ADF3-C7AD5EB45867}"/>
              </a:ext>
            </a:extLst>
          </p:cNvPr>
          <p:cNvSpPr/>
          <p:nvPr/>
        </p:nvSpPr>
        <p:spPr>
          <a:xfrm>
            <a:off x="5807407" y="6031210"/>
            <a:ext cx="6096000" cy="461665"/>
          </a:xfrm>
          <a:prstGeom prst="rect">
            <a:avLst/>
          </a:prstGeom>
        </p:spPr>
        <p:txBody>
          <a:bodyPr>
            <a:spAutoFit/>
          </a:bodyPr>
          <a:lstStyle/>
          <a:p>
            <a:r>
              <a:rPr lang="en-US" altLang="zh-CN" sz="1200" dirty="0">
                <a:latin typeface="Helvetica" pitchFamily="2" charset="0"/>
              </a:rPr>
              <a:t>1. </a:t>
            </a:r>
            <a:r>
              <a:rPr lang="en-US" altLang="zh-CN" sz="1200" dirty="0" err="1">
                <a:latin typeface="Helvetica" pitchFamily="2" charset="0"/>
              </a:rPr>
              <a:t>Kouno</a:t>
            </a:r>
            <a:r>
              <a:rPr lang="en-US" altLang="zh-CN" sz="1200" dirty="0">
                <a:latin typeface="Helvetica" pitchFamily="2" charset="0"/>
              </a:rPr>
              <a:t>, T. </a:t>
            </a:r>
            <a:r>
              <a:rPr lang="en-US" altLang="zh-CN" sz="1200" i="1" dirty="0">
                <a:latin typeface="Helvetica" pitchFamily="2" charset="0"/>
              </a:rPr>
              <a:t>et al.</a:t>
            </a:r>
            <a:r>
              <a:rPr lang="en-US" altLang="zh-CN" sz="1200" dirty="0">
                <a:latin typeface="Helvetica" pitchFamily="2" charset="0"/>
              </a:rPr>
              <a:t> C1 CAGE detects transcription start sites and enhancer activity at single-cell resolution. </a:t>
            </a:r>
            <a:r>
              <a:rPr lang="en-US" altLang="zh-CN" sz="1200" i="1" dirty="0">
                <a:latin typeface="Helvetica" pitchFamily="2" charset="0"/>
              </a:rPr>
              <a:t>Nat. </a:t>
            </a:r>
            <a:r>
              <a:rPr lang="en-US" altLang="zh-CN" sz="1200" i="1" dirty="0" err="1">
                <a:latin typeface="Helvetica" pitchFamily="2" charset="0"/>
              </a:rPr>
              <a:t>Commun</a:t>
            </a:r>
            <a:r>
              <a:rPr lang="en-US" altLang="zh-CN" sz="1200" i="1" dirty="0">
                <a:latin typeface="Helvetica" pitchFamily="2" charset="0"/>
              </a:rPr>
              <a:t>.</a:t>
            </a:r>
            <a:r>
              <a:rPr lang="en-US" altLang="zh-CN" sz="1200" dirty="0">
                <a:latin typeface="Helvetica" pitchFamily="2" charset="0"/>
              </a:rPr>
              <a:t> </a:t>
            </a:r>
            <a:r>
              <a:rPr lang="en-US" altLang="zh-CN" sz="1200" b="1" dirty="0">
                <a:latin typeface="Helvetica" pitchFamily="2" charset="0"/>
              </a:rPr>
              <a:t>10</a:t>
            </a:r>
            <a:r>
              <a:rPr lang="en-US" altLang="zh-CN" sz="1200" dirty="0">
                <a:latin typeface="Helvetica" pitchFamily="2" charset="0"/>
              </a:rPr>
              <a:t>, (2019).</a:t>
            </a:r>
            <a:endParaRPr lang="zh-CN" altLang="en-US" sz="1200" dirty="0">
              <a:latin typeface="Helvetica" pitchFamily="2" charset="0"/>
            </a:endParaRPr>
          </a:p>
        </p:txBody>
      </p:sp>
      <p:sp>
        <p:nvSpPr>
          <p:cNvPr id="4" name="Rectangle 3">
            <a:extLst>
              <a:ext uri="{FF2B5EF4-FFF2-40B4-BE49-F238E27FC236}">
                <a16:creationId xmlns:a16="http://schemas.microsoft.com/office/drawing/2014/main" id="{8A049028-A222-4BCE-83AA-F792C90F872B}"/>
              </a:ext>
            </a:extLst>
          </p:cNvPr>
          <p:cNvSpPr/>
          <p:nvPr/>
        </p:nvSpPr>
        <p:spPr>
          <a:xfrm>
            <a:off x="2073442" y="2491680"/>
            <a:ext cx="8045116" cy="2308324"/>
          </a:xfrm>
          <a:prstGeom prst="rect">
            <a:avLst/>
          </a:prstGeom>
        </p:spPr>
        <p:txBody>
          <a:bodyPr wrap="square">
            <a:spAutoFit/>
          </a:bodyPr>
          <a:lstStyle/>
          <a:p>
            <a:r>
              <a:rPr lang="en-US" altLang="zh-CN" sz="2400" dirty="0">
                <a:latin typeface="Helvetica" pitchFamily="2" charset="0"/>
              </a:rPr>
              <a:t>“H</a:t>
            </a:r>
            <a:r>
              <a:rPr lang="zh-CN" altLang="en-US" sz="2400" dirty="0">
                <a:latin typeface="Helvetica" pitchFamily="2" charset="0"/>
              </a:rPr>
              <a:t>owever, we have not utilized them for molecular counting, because the TSOs carried over from the reverse-transcription could prime the subsequent</a:t>
            </a:r>
            <a:endParaRPr lang="en-US" altLang="zh-CN" sz="2400" dirty="0">
              <a:latin typeface="Helvetica" pitchFamily="2" charset="0"/>
            </a:endParaRPr>
          </a:p>
          <a:p>
            <a:r>
              <a:rPr lang="en-US" altLang="zh-CN" sz="2400" b="1" dirty="0">
                <a:latin typeface="Helvetica" pitchFamily="2" charset="0"/>
              </a:rPr>
              <a:t>PCR</a:t>
            </a:r>
            <a:r>
              <a:rPr lang="en-US" altLang="zh-CN" sz="2400" dirty="0">
                <a:latin typeface="Helvetica" pitchFamily="2" charset="0"/>
              </a:rPr>
              <a:t> reaction while </a:t>
            </a:r>
            <a:r>
              <a:rPr lang="en-US" altLang="zh-CN" sz="2400" b="1" dirty="0">
                <a:latin typeface="Helvetica" pitchFamily="2" charset="0"/>
              </a:rPr>
              <a:t>tolerating mismatches on the UMI </a:t>
            </a:r>
            <a:r>
              <a:rPr lang="en-US" altLang="zh-CN" sz="2400" dirty="0">
                <a:latin typeface="Helvetica" pitchFamily="2" charset="0"/>
              </a:rPr>
              <a:t>sequence, thus causing a high level of mutation rate (as evidenced by the fact that most UMIs are seen only once)”</a:t>
            </a:r>
            <a:endParaRPr lang="zh-CN" altLang="en-US" sz="2400" dirty="0">
              <a:latin typeface="Helvetica" pitchFamily="2" charset="0"/>
            </a:endParaRPr>
          </a:p>
        </p:txBody>
      </p:sp>
    </p:spTree>
    <p:extLst>
      <p:ext uri="{BB962C8B-B14F-4D97-AF65-F5344CB8AC3E}">
        <p14:creationId xmlns:p14="http://schemas.microsoft.com/office/powerpoint/2010/main" val="42783127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63C441F-A1B8-4DCB-82EF-D423223A8778}"/>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Limitations</a:t>
            </a:r>
          </a:p>
        </p:txBody>
      </p:sp>
      <p:sp>
        <p:nvSpPr>
          <p:cNvPr id="2" name="TextBox 1">
            <a:extLst>
              <a:ext uri="{FF2B5EF4-FFF2-40B4-BE49-F238E27FC236}">
                <a16:creationId xmlns:a16="http://schemas.microsoft.com/office/drawing/2014/main" id="{CABB6C65-E315-48D5-B344-163ABE93D18D}"/>
              </a:ext>
            </a:extLst>
          </p:cNvPr>
          <p:cNvSpPr txBox="1"/>
          <p:nvPr/>
        </p:nvSpPr>
        <p:spPr>
          <a:xfrm>
            <a:off x="1498600" y="1321356"/>
            <a:ext cx="7818166" cy="461665"/>
          </a:xfrm>
          <a:prstGeom prst="rect">
            <a:avLst/>
          </a:prstGeom>
          <a:noFill/>
        </p:spPr>
        <p:txBody>
          <a:bodyPr wrap="none" rtlCol="0">
            <a:spAutoFit/>
          </a:bodyPr>
          <a:lstStyle/>
          <a:p>
            <a:r>
              <a:rPr lang="en-US" altLang="zh-CN" sz="2400" dirty="0">
                <a:latin typeface="Helvetica" pitchFamily="2" charset="0"/>
              </a:rPr>
              <a:t>2. CAGE unable to distinguish tags from different alleles</a:t>
            </a:r>
            <a:endParaRPr lang="zh-CN" altLang="en-US" sz="2400" dirty="0">
              <a:latin typeface="Helvetica" pitchFamily="2" charset="0"/>
            </a:endParaRPr>
          </a:p>
        </p:txBody>
      </p:sp>
      <p:grpSp>
        <p:nvGrpSpPr>
          <p:cNvPr id="7" name="Group 6">
            <a:extLst>
              <a:ext uri="{FF2B5EF4-FFF2-40B4-BE49-F238E27FC236}">
                <a16:creationId xmlns:a16="http://schemas.microsoft.com/office/drawing/2014/main" id="{5C50413F-EE11-4E05-A95C-284A68FA52B1}"/>
              </a:ext>
            </a:extLst>
          </p:cNvPr>
          <p:cNvGrpSpPr/>
          <p:nvPr/>
        </p:nvGrpSpPr>
        <p:grpSpPr>
          <a:xfrm>
            <a:off x="1749839" y="2295254"/>
            <a:ext cx="8115137" cy="3402813"/>
            <a:chOff x="2181640" y="1897321"/>
            <a:chExt cx="6378660" cy="2674679"/>
          </a:xfrm>
        </p:grpSpPr>
        <p:pic>
          <p:nvPicPr>
            <p:cNvPr id="5" name="Picture 4">
              <a:extLst>
                <a:ext uri="{FF2B5EF4-FFF2-40B4-BE49-F238E27FC236}">
                  <a16:creationId xmlns:a16="http://schemas.microsoft.com/office/drawing/2014/main" id="{69DD243D-4998-4A93-A066-C1CB1248724F}"/>
                </a:ext>
              </a:extLst>
            </p:cNvPr>
            <p:cNvPicPr>
              <a:picLocks noChangeAspect="1"/>
            </p:cNvPicPr>
            <p:nvPr/>
          </p:nvPicPr>
          <p:blipFill rotWithShape="1">
            <a:blip r:embed="rId2"/>
            <a:srcRect b="52515"/>
            <a:stretch/>
          </p:blipFill>
          <p:spPr>
            <a:xfrm>
              <a:off x="2181640" y="1897321"/>
              <a:ext cx="6378660" cy="2255579"/>
            </a:xfrm>
            <a:prstGeom prst="rect">
              <a:avLst/>
            </a:prstGeom>
          </p:spPr>
        </p:pic>
        <p:pic>
          <p:nvPicPr>
            <p:cNvPr id="6" name="Picture 5">
              <a:extLst>
                <a:ext uri="{FF2B5EF4-FFF2-40B4-BE49-F238E27FC236}">
                  <a16:creationId xmlns:a16="http://schemas.microsoft.com/office/drawing/2014/main" id="{F71BF2F0-58E0-4DC5-837B-E40F94AA28C9}"/>
                </a:ext>
              </a:extLst>
            </p:cNvPr>
            <p:cNvPicPr>
              <a:picLocks noChangeAspect="1"/>
            </p:cNvPicPr>
            <p:nvPr/>
          </p:nvPicPr>
          <p:blipFill rotWithShape="1">
            <a:blip r:embed="rId2"/>
            <a:srcRect l="12554" t="90971" b="273"/>
            <a:stretch/>
          </p:blipFill>
          <p:spPr>
            <a:xfrm>
              <a:off x="2982382" y="4156075"/>
              <a:ext cx="5577917" cy="415925"/>
            </a:xfrm>
            <a:prstGeom prst="rect">
              <a:avLst/>
            </a:prstGeom>
          </p:spPr>
        </p:pic>
      </p:grpSp>
      <p:sp>
        <p:nvSpPr>
          <p:cNvPr id="8" name="Rectangle 7">
            <a:extLst>
              <a:ext uri="{FF2B5EF4-FFF2-40B4-BE49-F238E27FC236}">
                <a16:creationId xmlns:a16="http://schemas.microsoft.com/office/drawing/2014/main" id="{BFB057E5-5403-4489-ADF3-C7AD5EB45867}"/>
              </a:ext>
            </a:extLst>
          </p:cNvPr>
          <p:cNvSpPr/>
          <p:nvPr/>
        </p:nvSpPr>
        <p:spPr>
          <a:xfrm>
            <a:off x="5807407" y="6031210"/>
            <a:ext cx="6096000" cy="461665"/>
          </a:xfrm>
          <a:prstGeom prst="rect">
            <a:avLst/>
          </a:prstGeom>
        </p:spPr>
        <p:txBody>
          <a:bodyPr>
            <a:spAutoFit/>
          </a:bodyPr>
          <a:lstStyle/>
          <a:p>
            <a:r>
              <a:rPr lang="en-US" altLang="zh-CN" sz="1200" dirty="0">
                <a:latin typeface="Helvetica" pitchFamily="2" charset="0"/>
              </a:rPr>
              <a:t>1. </a:t>
            </a:r>
            <a:r>
              <a:rPr lang="en-US" altLang="zh-CN" sz="1200" dirty="0" err="1">
                <a:latin typeface="Helvetica" pitchFamily="2" charset="0"/>
              </a:rPr>
              <a:t>Isaka</a:t>
            </a:r>
            <a:r>
              <a:rPr lang="en-US" altLang="zh-CN" sz="1200" dirty="0">
                <a:latin typeface="Helvetica" pitchFamily="2" charset="0"/>
              </a:rPr>
              <a:t>, T., Nestor, A. L., Takada, T. &amp; Allison, D. C. Chromosomal variations within aneuploid cancer lines. </a:t>
            </a:r>
            <a:r>
              <a:rPr lang="en-US" altLang="zh-CN" sz="1200" i="1" dirty="0">
                <a:latin typeface="Helvetica" pitchFamily="2" charset="0"/>
              </a:rPr>
              <a:t>J. </a:t>
            </a:r>
            <a:r>
              <a:rPr lang="en-US" altLang="zh-CN" sz="1200" i="1" dirty="0" err="1">
                <a:latin typeface="Helvetica" pitchFamily="2" charset="0"/>
              </a:rPr>
              <a:t>Histochem</a:t>
            </a:r>
            <a:r>
              <a:rPr lang="en-US" altLang="zh-CN" sz="1200" i="1" dirty="0">
                <a:latin typeface="Helvetica" pitchFamily="2" charset="0"/>
              </a:rPr>
              <a:t>. </a:t>
            </a:r>
            <a:r>
              <a:rPr lang="en-US" altLang="zh-CN" sz="1200" i="1" dirty="0" err="1">
                <a:latin typeface="Helvetica" pitchFamily="2" charset="0"/>
              </a:rPr>
              <a:t>Cytochem</a:t>
            </a:r>
            <a:r>
              <a:rPr lang="en-US" altLang="zh-CN" sz="1200" i="1" dirty="0">
                <a:latin typeface="Helvetica" pitchFamily="2" charset="0"/>
              </a:rPr>
              <a:t>.</a:t>
            </a:r>
            <a:r>
              <a:rPr lang="en-US" altLang="zh-CN" sz="1200" dirty="0">
                <a:latin typeface="Helvetica" pitchFamily="2" charset="0"/>
              </a:rPr>
              <a:t> </a:t>
            </a:r>
            <a:r>
              <a:rPr lang="en-US" altLang="zh-CN" sz="1200" b="1" dirty="0">
                <a:latin typeface="Helvetica" pitchFamily="2" charset="0"/>
              </a:rPr>
              <a:t>51</a:t>
            </a:r>
            <a:r>
              <a:rPr lang="en-US" altLang="zh-CN" sz="1200" dirty="0">
                <a:latin typeface="Helvetica" pitchFamily="2" charset="0"/>
              </a:rPr>
              <a:t>, 1343–1353 (2003).</a:t>
            </a:r>
            <a:endParaRPr lang="zh-CN" altLang="en-US" sz="1200" dirty="0">
              <a:latin typeface="Helvetica" pitchFamily="2" charset="0"/>
            </a:endParaRPr>
          </a:p>
        </p:txBody>
      </p:sp>
    </p:spTree>
    <p:extLst>
      <p:ext uri="{BB962C8B-B14F-4D97-AF65-F5344CB8AC3E}">
        <p14:creationId xmlns:p14="http://schemas.microsoft.com/office/powerpoint/2010/main" val="7009907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63C441F-A1B8-4DCB-82EF-D423223A8778}"/>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Limitations</a:t>
            </a:r>
          </a:p>
        </p:txBody>
      </p:sp>
      <p:sp>
        <p:nvSpPr>
          <p:cNvPr id="2" name="TextBox 1">
            <a:extLst>
              <a:ext uri="{FF2B5EF4-FFF2-40B4-BE49-F238E27FC236}">
                <a16:creationId xmlns:a16="http://schemas.microsoft.com/office/drawing/2014/main" id="{CABB6C65-E315-48D5-B344-163ABE93D18D}"/>
              </a:ext>
            </a:extLst>
          </p:cNvPr>
          <p:cNvSpPr txBox="1"/>
          <p:nvPr/>
        </p:nvSpPr>
        <p:spPr>
          <a:xfrm>
            <a:off x="1498600" y="1321356"/>
            <a:ext cx="5610831" cy="461665"/>
          </a:xfrm>
          <a:prstGeom prst="rect">
            <a:avLst/>
          </a:prstGeom>
          <a:noFill/>
        </p:spPr>
        <p:txBody>
          <a:bodyPr wrap="none" rtlCol="0">
            <a:spAutoFit/>
          </a:bodyPr>
          <a:lstStyle/>
          <a:p>
            <a:r>
              <a:rPr lang="en-US" altLang="zh-CN" sz="2400" dirty="0">
                <a:latin typeface="Helvetica" pitchFamily="2" charset="0"/>
              </a:rPr>
              <a:t>3. Strand Invasion in template switching</a:t>
            </a:r>
            <a:endParaRPr lang="zh-CN" altLang="en-US" sz="2400" dirty="0">
              <a:latin typeface="Helvetica" pitchFamily="2" charset="0"/>
            </a:endParaRPr>
          </a:p>
        </p:txBody>
      </p:sp>
      <p:sp>
        <p:nvSpPr>
          <p:cNvPr id="8" name="Rectangle 7">
            <a:extLst>
              <a:ext uri="{FF2B5EF4-FFF2-40B4-BE49-F238E27FC236}">
                <a16:creationId xmlns:a16="http://schemas.microsoft.com/office/drawing/2014/main" id="{BFB057E5-5403-4489-ADF3-C7AD5EB45867}"/>
              </a:ext>
            </a:extLst>
          </p:cNvPr>
          <p:cNvSpPr/>
          <p:nvPr/>
        </p:nvSpPr>
        <p:spPr>
          <a:xfrm>
            <a:off x="5807407" y="6031210"/>
            <a:ext cx="6096000" cy="461665"/>
          </a:xfrm>
          <a:prstGeom prst="rect">
            <a:avLst/>
          </a:prstGeom>
        </p:spPr>
        <p:txBody>
          <a:bodyPr>
            <a:spAutoFit/>
          </a:bodyPr>
          <a:lstStyle/>
          <a:p>
            <a:r>
              <a:rPr lang="en-US" altLang="zh-CN" sz="1200" dirty="0">
                <a:latin typeface="Helvetica" pitchFamily="2" charset="0"/>
              </a:rPr>
              <a:t>1. </a:t>
            </a:r>
            <a:r>
              <a:rPr lang="en-US" altLang="zh-CN" sz="1200" dirty="0" err="1">
                <a:latin typeface="Helvetica" pitchFamily="2" charset="0"/>
              </a:rPr>
              <a:t>Kouno</a:t>
            </a:r>
            <a:r>
              <a:rPr lang="en-US" altLang="zh-CN" sz="1200" dirty="0">
                <a:latin typeface="Helvetica" pitchFamily="2" charset="0"/>
              </a:rPr>
              <a:t>, T. </a:t>
            </a:r>
            <a:r>
              <a:rPr lang="en-US" altLang="zh-CN" sz="1200" i="1" dirty="0">
                <a:latin typeface="Helvetica" pitchFamily="2" charset="0"/>
              </a:rPr>
              <a:t>et al.</a:t>
            </a:r>
            <a:r>
              <a:rPr lang="en-US" altLang="zh-CN" sz="1200" dirty="0">
                <a:latin typeface="Helvetica" pitchFamily="2" charset="0"/>
              </a:rPr>
              <a:t> C1 CAGE detects transcription start sites and enhancer activity at single-cell resolution. </a:t>
            </a:r>
            <a:r>
              <a:rPr lang="en-US" altLang="zh-CN" sz="1200" i="1" dirty="0">
                <a:latin typeface="Helvetica" pitchFamily="2" charset="0"/>
              </a:rPr>
              <a:t>Nat. </a:t>
            </a:r>
            <a:r>
              <a:rPr lang="en-US" altLang="zh-CN" sz="1200" i="1" dirty="0" err="1">
                <a:latin typeface="Helvetica" pitchFamily="2" charset="0"/>
              </a:rPr>
              <a:t>Commun</a:t>
            </a:r>
            <a:r>
              <a:rPr lang="en-US" altLang="zh-CN" sz="1200" i="1" dirty="0">
                <a:latin typeface="Helvetica" pitchFamily="2" charset="0"/>
              </a:rPr>
              <a:t>.</a:t>
            </a:r>
            <a:r>
              <a:rPr lang="en-US" altLang="zh-CN" sz="1200" dirty="0">
                <a:latin typeface="Helvetica" pitchFamily="2" charset="0"/>
              </a:rPr>
              <a:t> </a:t>
            </a:r>
            <a:r>
              <a:rPr lang="en-US" altLang="zh-CN" sz="1200" b="1" dirty="0">
                <a:latin typeface="Helvetica" pitchFamily="2" charset="0"/>
              </a:rPr>
              <a:t>10</a:t>
            </a:r>
            <a:r>
              <a:rPr lang="en-US" altLang="zh-CN" sz="1200" dirty="0">
                <a:latin typeface="Helvetica" pitchFamily="2" charset="0"/>
              </a:rPr>
              <a:t>, (2019).</a:t>
            </a:r>
            <a:endParaRPr lang="zh-CN" altLang="en-US" sz="1200" dirty="0">
              <a:latin typeface="Helvetica" pitchFamily="2" charset="0"/>
            </a:endParaRPr>
          </a:p>
        </p:txBody>
      </p:sp>
      <p:sp>
        <p:nvSpPr>
          <p:cNvPr id="4" name="Rectangle 3">
            <a:extLst>
              <a:ext uri="{FF2B5EF4-FFF2-40B4-BE49-F238E27FC236}">
                <a16:creationId xmlns:a16="http://schemas.microsoft.com/office/drawing/2014/main" id="{7222D9B7-427C-4D7E-832C-374B7822D9E0}"/>
              </a:ext>
            </a:extLst>
          </p:cNvPr>
          <p:cNvSpPr/>
          <p:nvPr/>
        </p:nvSpPr>
        <p:spPr>
          <a:xfrm>
            <a:off x="3048000" y="2983785"/>
            <a:ext cx="6096000" cy="830997"/>
          </a:xfrm>
          <a:prstGeom prst="rect">
            <a:avLst/>
          </a:prstGeom>
        </p:spPr>
        <p:txBody>
          <a:bodyPr>
            <a:spAutoFit/>
          </a:bodyPr>
          <a:lstStyle/>
          <a:p>
            <a:r>
              <a:rPr lang="en-US" altLang="zh-CN" sz="2400" dirty="0">
                <a:latin typeface="Helvetica" pitchFamily="2" charset="0"/>
              </a:rPr>
              <a:t>“</a:t>
            </a:r>
            <a:r>
              <a:rPr lang="zh-CN" altLang="en-US" sz="2400" dirty="0">
                <a:latin typeface="Helvetica" pitchFamily="2" charset="0"/>
              </a:rPr>
              <a:t> </a:t>
            </a:r>
            <a:r>
              <a:rPr lang="en-US" altLang="zh-CN" sz="2400" dirty="0">
                <a:latin typeface="Helvetica" pitchFamily="2" charset="0"/>
              </a:rPr>
              <a:t>W</a:t>
            </a:r>
            <a:r>
              <a:rPr lang="zh-CN" altLang="en-US" sz="2400" dirty="0">
                <a:latin typeface="Helvetica" pitchFamily="2" charset="0"/>
              </a:rPr>
              <a:t>e quantify the level of strand invasion to be ~10% in C1 CAGE </a:t>
            </a:r>
            <a:r>
              <a:rPr lang="en-US" altLang="zh-CN" sz="2400" dirty="0">
                <a:latin typeface="Helvetica" pitchFamily="2" charset="0"/>
              </a:rPr>
              <a:t>”</a:t>
            </a:r>
            <a:endParaRPr lang="zh-CN" altLang="en-US" sz="2400" dirty="0">
              <a:latin typeface="Helvetica" pitchFamily="2" charset="0"/>
            </a:endParaRPr>
          </a:p>
        </p:txBody>
      </p:sp>
    </p:spTree>
    <p:extLst>
      <p:ext uri="{BB962C8B-B14F-4D97-AF65-F5344CB8AC3E}">
        <p14:creationId xmlns:p14="http://schemas.microsoft.com/office/powerpoint/2010/main" val="1029985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63C441F-A1B8-4DCB-82EF-D423223A8778}"/>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Questions</a:t>
            </a:r>
          </a:p>
        </p:txBody>
      </p:sp>
      <p:sp>
        <p:nvSpPr>
          <p:cNvPr id="4" name="TextBox 3">
            <a:extLst>
              <a:ext uri="{FF2B5EF4-FFF2-40B4-BE49-F238E27FC236}">
                <a16:creationId xmlns:a16="http://schemas.microsoft.com/office/drawing/2014/main" id="{92329859-92D2-48AB-AFE0-CB48636F3B5B}"/>
              </a:ext>
            </a:extLst>
          </p:cNvPr>
          <p:cNvSpPr txBox="1"/>
          <p:nvPr/>
        </p:nvSpPr>
        <p:spPr>
          <a:xfrm>
            <a:off x="1498600" y="1321356"/>
            <a:ext cx="3267241" cy="461665"/>
          </a:xfrm>
          <a:prstGeom prst="rect">
            <a:avLst/>
          </a:prstGeom>
          <a:noFill/>
        </p:spPr>
        <p:txBody>
          <a:bodyPr wrap="none" rtlCol="0">
            <a:spAutoFit/>
          </a:bodyPr>
          <a:lstStyle/>
          <a:p>
            <a:r>
              <a:rPr lang="en-US" altLang="zh-CN" sz="2400" dirty="0">
                <a:latin typeface="Helvetica" pitchFamily="2" charset="0"/>
              </a:rPr>
              <a:t>1. Low validation rate?</a:t>
            </a:r>
            <a:endParaRPr lang="zh-CN" altLang="en-US" sz="2400" dirty="0">
              <a:latin typeface="Helvetica" pitchFamily="2" charset="0"/>
            </a:endParaRPr>
          </a:p>
        </p:txBody>
      </p:sp>
      <p:sp>
        <p:nvSpPr>
          <p:cNvPr id="6" name="TextBox 5">
            <a:extLst>
              <a:ext uri="{FF2B5EF4-FFF2-40B4-BE49-F238E27FC236}">
                <a16:creationId xmlns:a16="http://schemas.microsoft.com/office/drawing/2014/main" id="{158C9E9E-D1CE-4355-8847-B37BD7FDE7EF}"/>
              </a:ext>
            </a:extLst>
          </p:cNvPr>
          <p:cNvSpPr txBox="1"/>
          <p:nvPr/>
        </p:nvSpPr>
        <p:spPr>
          <a:xfrm>
            <a:off x="2394284" y="2739252"/>
            <a:ext cx="7700211" cy="1200329"/>
          </a:xfrm>
          <a:prstGeom prst="rect">
            <a:avLst/>
          </a:prstGeom>
          <a:noFill/>
        </p:spPr>
        <p:txBody>
          <a:bodyPr wrap="square" rtlCol="0">
            <a:spAutoFit/>
          </a:bodyPr>
          <a:lstStyle/>
          <a:p>
            <a:r>
              <a:rPr lang="en-US" altLang="zh-CN" sz="2400" dirty="0">
                <a:latin typeface="Helvetica" pitchFamily="2" charset="0"/>
              </a:rPr>
              <a:t>FANTOM Annotated enhancer database is growing.</a:t>
            </a:r>
          </a:p>
          <a:p>
            <a:endParaRPr lang="en-US" altLang="zh-CN" sz="2400" dirty="0">
              <a:latin typeface="Helvetica" pitchFamily="2" charset="0"/>
            </a:endParaRPr>
          </a:p>
          <a:p>
            <a:r>
              <a:rPr lang="en-US" altLang="zh-CN" sz="2400" dirty="0">
                <a:latin typeface="Helvetica" pitchFamily="2" charset="0"/>
              </a:rPr>
              <a:t>Condition Specific enhancers</a:t>
            </a:r>
            <a:endParaRPr lang="zh-CN" altLang="en-US" sz="2400" dirty="0">
              <a:latin typeface="Helvetica" pitchFamily="2" charset="0"/>
            </a:endParaRPr>
          </a:p>
        </p:txBody>
      </p:sp>
    </p:spTree>
    <p:extLst>
      <p:ext uri="{BB962C8B-B14F-4D97-AF65-F5344CB8AC3E}">
        <p14:creationId xmlns:p14="http://schemas.microsoft.com/office/powerpoint/2010/main" val="6266246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63C441F-A1B8-4DCB-82EF-D423223A8778}"/>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Questions</a:t>
            </a:r>
          </a:p>
        </p:txBody>
      </p:sp>
      <p:sp>
        <p:nvSpPr>
          <p:cNvPr id="4" name="TextBox 3">
            <a:extLst>
              <a:ext uri="{FF2B5EF4-FFF2-40B4-BE49-F238E27FC236}">
                <a16:creationId xmlns:a16="http://schemas.microsoft.com/office/drawing/2014/main" id="{92329859-92D2-48AB-AFE0-CB48636F3B5B}"/>
              </a:ext>
            </a:extLst>
          </p:cNvPr>
          <p:cNvSpPr txBox="1"/>
          <p:nvPr/>
        </p:nvSpPr>
        <p:spPr>
          <a:xfrm>
            <a:off x="1498600" y="1321356"/>
            <a:ext cx="6572633" cy="461665"/>
          </a:xfrm>
          <a:prstGeom prst="rect">
            <a:avLst/>
          </a:prstGeom>
          <a:noFill/>
        </p:spPr>
        <p:txBody>
          <a:bodyPr wrap="none" rtlCol="0">
            <a:spAutoFit/>
          </a:bodyPr>
          <a:lstStyle/>
          <a:p>
            <a:r>
              <a:rPr lang="en-US" altLang="zh-CN" sz="2400" dirty="0">
                <a:latin typeface="Helvetica" pitchFamily="2" charset="0"/>
              </a:rPr>
              <a:t>2. Sequence feature of bidirectional enhancer?</a:t>
            </a:r>
            <a:endParaRPr lang="zh-CN" altLang="en-US" sz="2400" dirty="0">
              <a:latin typeface="Helvetica" pitchFamily="2" charset="0"/>
            </a:endParaRPr>
          </a:p>
        </p:txBody>
      </p:sp>
      <p:pic>
        <p:nvPicPr>
          <p:cNvPr id="5" name="Picture 4">
            <a:extLst>
              <a:ext uri="{FF2B5EF4-FFF2-40B4-BE49-F238E27FC236}">
                <a16:creationId xmlns:a16="http://schemas.microsoft.com/office/drawing/2014/main" id="{C1807DE8-1449-450D-B8B9-523B6C3FB7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3993" y="1783021"/>
            <a:ext cx="6766567" cy="4833262"/>
          </a:xfrm>
          <a:prstGeom prst="rect">
            <a:avLst/>
          </a:prstGeom>
        </p:spPr>
      </p:pic>
    </p:spTree>
    <p:extLst>
      <p:ext uri="{BB962C8B-B14F-4D97-AF65-F5344CB8AC3E}">
        <p14:creationId xmlns:p14="http://schemas.microsoft.com/office/powerpoint/2010/main" val="38248234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0776808-0A08-4C2E-9520-7BE3917BA05C}"/>
              </a:ext>
            </a:extLst>
          </p:cNvPr>
          <p:cNvPicPr>
            <a:picLocks noChangeAspect="1"/>
          </p:cNvPicPr>
          <p:nvPr/>
        </p:nvPicPr>
        <p:blipFill>
          <a:blip r:embed="rId3"/>
          <a:stretch>
            <a:fillRect/>
          </a:stretch>
        </p:blipFill>
        <p:spPr>
          <a:xfrm>
            <a:off x="1870020" y="1715173"/>
            <a:ext cx="3905747" cy="5142827"/>
          </a:xfrm>
          <a:prstGeom prst="rect">
            <a:avLst/>
          </a:prstGeom>
        </p:spPr>
      </p:pic>
      <p:sp>
        <p:nvSpPr>
          <p:cNvPr id="12" name="Rectangle 11">
            <a:extLst>
              <a:ext uri="{FF2B5EF4-FFF2-40B4-BE49-F238E27FC236}">
                <a16:creationId xmlns:a16="http://schemas.microsoft.com/office/drawing/2014/main" id="{F4E5F03B-B1EB-4522-A0B5-7A4C193221FA}"/>
              </a:ext>
            </a:extLst>
          </p:cNvPr>
          <p:cNvSpPr/>
          <p:nvPr/>
        </p:nvSpPr>
        <p:spPr>
          <a:xfrm>
            <a:off x="7382933" y="6169709"/>
            <a:ext cx="4809067" cy="646331"/>
          </a:xfrm>
          <a:prstGeom prst="rect">
            <a:avLst/>
          </a:prstGeom>
        </p:spPr>
        <p:txBody>
          <a:bodyPr wrap="square">
            <a:spAutoFit/>
          </a:bodyPr>
          <a:lstStyle/>
          <a:p>
            <a:r>
              <a:rPr lang="en-US" altLang="zh-CN" sz="1200" dirty="0">
                <a:latin typeface="Helvetica" pitchFamily="2" charset="0"/>
              </a:rPr>
              <a:t>1. Siebert, P. D., </a:t>
            </a:r>
            <a:r>
              <a:rPr lang="en-US" altLang="zh-CN" sz="1200" dirty="0" err="1">
                <a:latin typeface="Helvetica" pitchFamily="2" charset="0"/>
              </a:rPr>
              <a:t>Chenchik</a:t>
            </a:r>
            <a:r>
              <a:rPr lang="en-US" altLang="zh-CN" sz="1200" dirty="0">
                <a:latin typeface="Helvetica" pitchFamily="2" charset="0"/>
              </a:rPr>
              <a:t>, A., Kellogg, D. E., Lukyanov, K. A. &amp; Lukyanov, S. A. An improved PCR method for walking in </a:t>
            </a:r>
            <a:r>
              <a:rPr lang="en-US" altLang="zh-CN" sz="1200" dirty="0" err="1">
                <a:latin typeface="Helvetica" pitchFamily="2" charset="0"/>
              </a:rPr>
              <a:t>uncloned</a:t>
            </a:r>
            <a:r>
              <a:rPr lang="en-US" altLang="zh-CN" sz="1200" dirty="0">
                <a:latin typeface="Helvetica" pitchFamily="2" charset="0"/>
              </a:rPr>
              <a:t> genomic DNA. </a:t>
            </a:r>
            <a:r>
              <a:rPr lang="en-US" altLang="zh-CN" sz="1200" i="1" dirty="0">
                <a:latin typeface="Helvetica" pitchFamily="2" charset="0"/>
              </a:rPr>
              <a:t>Nucleic Acids Res.</a:t>
            </a:r>
            <a:r>
              <a:rPr lang="en-US" altLang="zh-CN" sz="1200" dirty="0">
                <a:latin typeface="Helvetica" pitchFamily="2" charset="0"/>
              </a:rPr>
              <a:t> </a:t>
            </a:r>
            <a:r>
              <a:rPr lang="en-US" altLang="zh-CN" sz="1200" b="1" dirty="0">
                <a:latin typeface="Helvetica" pitchFamily="2" charset="0"/>
              </a:rPr>
              <a:t>23</a:t>
            </a:r>
            <a:r>
              <a:rPr lang="en-US" altLang="zh-CN" sz="1200" dirty="0">
                <a:latin typeface="Helvetica" pitchFamily="2" charset="0"/>
              </a:rPr>
              <a:t>, 1087–1088 (1995).</a:t>
            </a:r>
            <a:endParaRPr lang="zh-CN" altLang="en-US" sz="1200" dirty="0">
              <a:latin typeface="Helvetica" pitchFamily="2" charset="0"/>
            </a:endParaRPr>
          </a:p>
        </p:txBody>
      </p:sp>
      <p:sp>
        <p:nvSpPr>
          <p:cNvPr id="28" name="Title 1">
            <a:extLst>
              <a:ext uri="{FF2B5EF4-FFF2-40B4-BE49-F238E27FC236}">
                <a16:creationId xmlns:a16="http://schemas.microsoft.com/office/drawing/2014/main" id="{A4BCA0AE-3CB3-4686-9A73-1D5C482C0BEC}"/>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Questions</a:t>
            </a:r>
          </a:p>
        </p:txBody>
      </p:sp>
      <p:sp>
        <p:nvSpPr>
          <p:cNvPr id="29" name="TextBox 28">
            <a:extLst>
              <a:ext uri="{FF2B5EF4-FFF2-40B4-BE49-F238E27FC236}">
                <a16:creationId xmlns:a16="http://schemas.microsoft.com/office/drawing/2014/main" id="{FF7AC5AF-F050-48C2-B901-3F5EFC8BC215}"/>
              </a:ext>
            </a:extLst>
          </p:cNvPr>
          <p:cNvSpPr txBox="1"/>
          <p:nvPr/>
        </p:nvSpPr>
        <p:spPr>
          <a:xfrm>
            <a:off x="1498600" y="1321356"/>
            <a:ext cx="5165197" cy="461665"/>
          </a:xfrm>
          <a:prstGeom prst="rect">
            <a:avLst/>
          </a:prstGeom>
          <a:noFill/>
        </p:spPr>
        <p:txBody>
          <a:bodyPr wrap="none" rtlCol="0">
            <a:spAutoFit/>
          </a:bodyPr>
          <a:lstStyle/>
          <a:p>
            <a:r>
              <a:rPr lang="en-US" altLang="zh-CN" sz="2400" dirty="0">
                <a:latin typeface="Helvetica" pitchFamily="2" charset="0"/>
              </a:rPr>
              <a:t>3. Technical Details about C1 CAGE</a:t>
            </a:r>
            <a:endParaRPr lang="zh-CN" altLang="en-US" sz="2400" dirty="0">
              <a:latin typeface="Helvetica" pitchFamily="2" charset="0"/>
            </a:endParaRPr>
          </a:p>
        </p:txBody>
      </p:sp>
      <p:sp>
        <p:nvSpPr>
          <p:cNvPr id="9" name="Rectangle 8">
            <a:extLst>
              <a:ext uri="{FF2B5EF4-FFF2-40B4-BE49-F238E27FC236}">
                <a16:creationId xmlns:a16="http://schemas.microsoft.com/office/drawing/2014/main" id="{F0707AE8-0443-4AFB-A3AB-9A2BE963A1DD}"/>
              </a:ext>
            </a:extLst>
          </p:cNvPr>
          <p:cNvSpPr/>
          <p:nvPr/>
        </p:nvSpPr>
        <p:spPr>
          <a:xfrm>
            <a:off x="7097516" y="2617019"/>
            <a:ext cx="4030117" cy="2031325"/>
          </a:xfrm>
          <a:prstGeom prst="rect">
            <a:avLst/>
          </a:prstGeom>
        </p:spPr>
        <p:txBody>
          <a:bodyPr wrap="square">
            <a:spAutoFit/>
          </a:bodyPr>
          <a:lstStyle/>
          <a:p>
            <a:r>
              <a:rPr lang="en-US" altLang="zh-CN" dirty="0">
                <a:solidFill>
                  <a:srgbClr val="000000"/>
                </a:solidFill>
                <a:latin typeface="Helvetica" pitchFamily="2" charset="0"/>
              </a:rPr>
              <a:t>Accuracy:</a:t>
            </a:r>
          </a:p>
          <a:p>
            <a:r>
              <a:rPr lang="en-US" altLang="zh-CN" dirty="0">
                <a:solidFill>
                  <a:srgbClr val="000000"/>
                </a:solidFill>
                <a:latin typeface="Helvetica" pitchFamily="2" charset="0"/>
              </a:rPr>
              <a:t>    Preference to Capped RNAs</a:t>
            </a:r>
          </a:p>
          <a:p>
            <a:r>
              <a:rPr lang="en-US" altLang="zh-CN" dirty="0">
                <a:solidFill>
                  <a:srgbClr val="000000"/>
                </a:solidFill>
                <a:latin typeface="Helvetica" pitchFamily="2" charset="0"/>
              </a:rPr>
              <a:t>    ~10% strand invasions</a:t>
            </a:r>
          </a:p>
          <a:p>
            <a:r>
              <a:rPr lang="en-US" altLang="zh-CN" dirty="0">
                <a:solidFill>
                  <a:srgbClr val="000000"/>
                </a:solidFill>
                <a:latin typeface="Helvetica" pitchFamily="2" charset="0"/>
              </a:rPr>
              <a:t>    Only 13% reads from rRNA</a:t>
            </a:r>
          </a:p>
          <a:p>
            <a:endParaRPr lang="en-US" altLang="zh-CN" dirty="0">
              <a:solidFill>
                <a:srgbClr val="000000"/>
              </a:solidFill>
              <a:latin typeface="Helvetica" pitchFamily="2" charset="0"/>
            </a:endParaRPr>
          </a:p>
          <a:p>
            <a:r>
              <a:rPr lang="en-US" altLang="zh-CN" dirty="0">
                <a:solidFill>
                  <a:srgbClr val="000000"/>
                </a:solidFill>
                <a:latin typeface="Helvetica" pitchFamily="2" charset="0"/>
              </a:rPr>
              <a:t>Sensitivity:</a:t>
            </a:r>
          </a:p>
          <a:p>
            <a:r>
              <a:rPr lang="en-US" altLang="zh-CN" dirty="0">
                <a:solidFill>
                  <a:srgbClr val="000000"/>
                </a:solidFill>
                <a:latin typeface="Helvetica" pitchFamily="2" charset="0"/>
              </a:rPr>
              <a:t>    Median 50% detection limit = 22</a:t>
            </a:r>
          </a:p>
        </p:txBody>
      </p:sp>
    </p:spTree>
    <p:extLst>
      <p:ext uri="{BB962C8B-B14F-4D97-AF65-F5344CB8AC3E}">
        <p14:creationId xmlns:p14="http://schemas.microsoft.com/office/powerpoint/2010/main" val="3300713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63C441F-A1B8-4DCB-82EF-D423223A8778}"/>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Questions</a:t>
            </a:r>
          </a:p>
        </p:txBody>
      </p:sp>
      <p:sp>
        <p:nvSpPr>
          <p:cNvPr id="4" name="TextBox 3">
            <a:extLst>
              <a:ext uri="{FF2B5EF4-FFF2-40B4-BE49-F238E27FC236}">
                <a16:creationId xmlns:a16="http://schemas.microsoft.com/office/drawing/2014/main" id="{92329859-92D2-48AB-AFE0-CB48636F3B5B}"/>
              </a:ext>
            </a:extLst>
          </p:cNvPr>
          <p:cNvSpPr txBox="1"/>
          <p:nvPr/>
        </p:nvSpPr>
        <p:spPr>
          <a:xfrm>
            <a:off x="1498600" y="1321356"/>
            <a:ext cx="3265638" cy="461665"/>
          </a:xfrm>
          <a:prstGeom prst="rect">
            <a:avLst/>
          </a:prstGeom>
          <a:noFill/>
        </p:spPr>
        <p:txBody>
          <a:bodyPr wrap="none" rtlCol="0">
            <a:spAutoFit/>
          </a:bodyPr>
          <a:lstStyle/>
          <a:p>
            <a:r>
              <a:rPr lang="en-US" altLang="zh-CN" sz="2400" dirty="0">
                <a:latin typeface="Helvetica" pitchFamily="2" charset="0"/>
              </a:rPr>
              <a:t>4. Removed 2 outliers </a:t>
            </a:r>
            <a:endParaRPr lang="zh-CN" altLang="en-US" sz="2400" dirty="0">
              <a:latin typeface="Helvetica" pitchFamily="2" charset="0"/>
            </a:endParaRPr>
          </a:p>
        </p:txBody>
      </p:sp>
      <p:pic>
        <p:nvPicPr>
          <p:cNvPr id="5" name="Picture 4">
            <a:extLst>
              <a:ext uri="{FF2B5EF4-FFF2-40B4-BE49-F238E27FC236}">
                <a16:creationId xmlns:a16="http://schemas.microsoft.com/office/drawing/2014/main" id="{E0F2003E-064B-44F7-86F9-E96F3D4D0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2199" y="1888663"/>
            <a:ext cx="8317347" cy="4752769"/>
          </a:xfrm>
          <a:prstGeom prst="rect">
            <a:avLst/>
          </a:prstGeom>
        </p:spPr>
      </p:pic>
    </p:spTree>
    <p:extLst>
      <p:ext uri="{BB962C8B-B14F-4D97-AF65-F5344CB8AC3E}">
        <p14:creationId xmlns:p14="http://schemas.microsoft.com/office/powerpoint/2010/main" val="18072895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1557ED1-1F2F-4258-AE1C-B8FF5E6B28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9238" y="1783076"/>
            <a:ext cx="9113524" cy="4556763"/>
          </a:xfrm>
          <a:prstGeom prst="rect">
            <a:avLst/>
          </a:prstGeom>
        </p:spPr>
      </p:pic>
      <p:sp>
        <p:nvSpPr>
          <p:cNvPr id="8" name="Title 1">
            <a:extLst>
              <a:ext uri="{FF2B5EF4-FFF2-40B4-BE49-F238E27FC236}">
                <a16:creationId xmlns:a16="http://schemas.microsoft.com/office/drawing/2014/main" id="{B4DB8368-4FA5-4469-AF03-9C0BCF4FE903}"/>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Questions</a:t>
            </a:r>
          </a:p>
        </p:txBody>
      </p:sp>
      <p:sp>
        <p:nvSpPr>
          <p:cNvPr id="9" name="TextBox 8">
            <a:extLst>
              <a:ext uri="{FF2B5EF4-FFF2-40B4-BE49-F238E27FC236}">
                <a16:creationId xmlns:a16="http://schemas.microsoft.com/office/drawing/2014/main" id="{339E63BF-C2F6-409E-AFCA-1B636D75F61F}"/>
              </a:ext>
            </a:extLst>
          </p:cNvPr>
          <p:cNvSpPr txBox="1"/>
          <p:nvPr/>
        </p:nvSpPr>
        <p:spPr>
          <a:xfrm>
            <a:off x="1498600" y="1321356"/>
            <a:ext cx="7672293" cy="830997"/>
          </a:xfrm>
          <a:prstGeom prst="rect">
            <a:avLst/>
          </a:prstGeom>
          <a:noFill/>
        </p:spPr>
        <p:txBody>
          <a:bodyPr wrap="none" rtlCol="0">
            <a:spAutoFit/>
          </a:bodyPr>
          <a:lstStyle/>
          <a:p>
            <a:r>
              <a:rPr lang="en-US" altLang="zh-CN" sz="2400" dirty="0">
                <a:latin typeface="Helvetica" pitchFamily="2" charset="0"/>
              </a:rPr>
              <a:t>5. Active enhancers ~ Imbalanced transcription context</a:t>
            </a:r>
          </a:p>
          <a:p>
            <a:endParaRPr lang="zh-CN" altLang="en-US" sz="2400" dirty="0">
              <a:latin typeface="Helvetica" pitchFamily="2" charset="0"/>
            </a:endParaRPr>
          </a:p>
        </p:txBody>
      </p:sp>
    </p:spTree>
    <p:extLst>
      <p:ext uri="{BB962C8B-B14F-4D97-AF65-F5344CB8AC3E}">
        <p14:creationId xmlns:p14="http://schemas.microsoft.com/office/powerpoint/2010/main" val="27759573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1">
                <a:extLst>
                  <a:ext uri="{FF2B5EF4-FFF2-40B4-BE49-F238E27FC236}">
                    <a16:creationId xmlns:a16="http://schemas.microsoft.com/office/drawing/2014/main" id="{5359EEC8-3DC4-480F-A29A-0BE872A63238}"/>
                  </a:ext>
                </a:extLst>
              </p:cNvPr>
              <p:cNvSpPr txBox="1">
                <a:spLocks/>
              </p:cNvSpPr>
              <p:nvPr/>
            </p:nvSpPr>
            <p:spPr>
              <a:xfrm>
                <a:off x="1384301" y="3092974"/>
                <a:ext cx="10465328" cy="42603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altLang="zh-CN" sz="4800" b="1" dirty="0">
                    <a:latin typeface="Helvetica" pitchFamily="2" charset="0"/>
                    <a:ea typeface="+mn-ea"/>
                    <a:cs typeface="+mn-cs"/>
                  </a:rPr>
                  <a:t>M_ij</a:t>
                </a:r>
                <a:r>
                  <a:rPr lang="pt-BR" altLang="zh-CN" sz="3600" dirty="0">
                    <a:latin typeface="Helvetica" pitchFamily="2" charset="0"/>
                    <a:ea typeface="+mn-ea"/>
                    <a:cs typeface="+mn-cs"/>
                  </a:rPr>
                  <a:t> ~ Active_ij </a:t>
                </a:r>
                <a14:m>
                  <m:oMath xmlns:m="http://schemas.openxmlformats.org/officeDocument/2006/math">
                    <m:r>
                      <a:rPr lang="pt-BR" altLang="zh-CN" sz="3600" i="1" smtClean="0">
                        <a:latin typeface="Cambria Math" panose="02040503050406030204" pitchFamily="18" charset="0"/>
                        <a:ea typeface="Cambria Math" panose="02040503050406030204" pitchFamily="18" charset="0"/>
                        <a:cs typeface="+mn-cs"/>
                      </a:rPr>
                      <m:t>×</m:t>
                    </m:r>
                  </m:oMath>
                </a14:m>
                <a:r>
                  <a:rPr lang="pt-BR" altLang="zh-CN" sz="3600" dirty="0">
                    <a:latin typeface="Helvetica" pitchFamily="2" charset="0"/>
                    <a:ea typeface="+mn-ea"/>
                    <a:cs typeface="+mn-cs"/>
                  </a:rPr>
                  <a:t> eid_i </a:t>
                </a:r>
                <a:r>
                  <a:rPr lang="pt-BR" altLang="zh-CN" sz="3600" dirty="0">
                    <a:latin typeface="Helvetica" pitchFamily="2" charset="0"/>
                  </a:rPr>
                  <a:t>+ txType_i </a:t>
                </a:r>
                <a:r>
                  <a:rPr lang="pt-BR" altLang="zh-CN" sz="3600" dirty="0">
                    <a:latin typeface="Helvetica" pitchFamily="2" charset="0"/>
                    <a:ea typeface="+mn-ea"/>
                    <a:cs typeface="+mn-cs"/>
                  </a:rPr>
                  <a:t>+ A_ij </a:t>
                </a:r>
              </a:p>
              <a:p>
                <a:r>
                  <a:rPr lang="pt-BR" altLang="zh-CN" sz="3600" b="1" dirty="0">
                    <a:latin typeface="Helvetica" pitchFamily="2" charset="0"/>
                    <a:ea typeface="+mn-ea"/>
                    <a:cs typeface="+mn-cs"/>
                  </a:rPr>
                  <a:t>              </a:t>
                </a:r>
              </a:p>
              <a:p>
                <a:r>
                  <a:rPr lang="pt-BR" altLang="zh-CN" sz="3600" b="1" dirty="0">
                    <a:latin typeface="Helvetica" pitchFamily="2" charset="0"/>
                    <a:ea typeface="+mn-ea"/>
                    <a:cs typeface="+mn-cs"/>
                  </a:rPr>
                  <a:t>             ContextSumBias_dowstream_ijk 	</a:t>
                </a:r>
              </a:p>
              <a:p>
                <a:r>
                  <a:rPr lang="pt-BR" altLang="zh-CN" sz="3600" b="1" dirty="0">
                    <a:latin typeface="Helvetica" pitchFamily="2" charset="0"/>
                    <a:ea typeface="+mn-ea"/>
                    <a:cs typeface="+mn-cs"/>
                  </a:rPr>
                  <a:t>	   + ContextSumBias_plus_ijk</a:t>
                </a:r>
              </a:p>
              <a:p>
                <a:r>
                  <a:rPr lang="pt-BR" altLang="zh-CN" sz="3600" b="1" dirty="0">
                    <a:latin typeface="Helvetica" pitchFamily="2" charset="0"/>
                    <a:ea typeface="+mn-ea"/>
                    <a:cs typeface="+mn-cs"/>
                  </a:rPr>
                  <a:t>	   + ContextNumBias_downstream_ijk 	</a:t>
                </a:r>
              </a:p>
              <a:p>
                <a:r>
                  <a:rPr lang="pt-BR" altLang="zh-CN" sz="3600" b="1" dirty="0">
                    <a:latin typeface="Helvetica" pitchFamily="2" charset="0"/>
                    <a:ea typeface="+mn-ea"/>
                    <a:cs typeface="+mn-cs"/>
                  </a:rPr>
                  <a:t>	   + ContextNumBias_plus_ijk)</a:t>
                </a:r>
              </a:p>
              <a:p>
                <a:endParaRPr lang="zh-CN" altLang="en-US" sz="3600" b="1" dirty="0">
                  <a:latin typeface="Helvetica" pitchFamily="2" charset="0"/>
                  <a:ea typeface="+mn-ea"/>
                  <a:cs typeface="+mn-cs"/>
                </a:endParaRPr>
              </a:p>
            </p:txBody>
          </p:sp>
        </mc:Choice>
        <mc:Fallback xmlns="">
          <p:sp>
            <p:nvSpPr>
              <p:cNvPr id="4" name="Title 1">
                <a:extLst>
                  <a:ext uri="{FF2B5EF4-FFF2-40B4-BE49-F238E27FC236}">
                    <a16:creationId xmlns:a16="http://schemas.microsoft.com/office/drawing/2014/main" id="{5359EEC8-3DC4-480F-A29A-0BE872A63238}"/>
                  </a:ext>
                </a:extLst>
              </p:cNvPr>
              <p:cNvSpPr txBox="1">
                <a:spLocks noRot="1" noChangeAspect="1" noMove="1" noResize="1" noEditPoints="1" noAdjustHandles="1" noChangeArrowheads="1" noChangeShapeType="1" noTextEdit="1"/>
              </p:cNvSpPr>
              <p:nvPr/>
            </p:nvSpPr>
            <p:spPr>
              <a:xfrm>
                <a:off x="1384301" y="3092974"/>
                <a:ext cx="10465328" cy="4260325"/>
              </a:xfrm>
              <a:prstGeom prst="rect">
                <a:avLst/>
              </a:prstGeom>
              <a:blipFill>
                <a:blip r:embed="rId3"/>
                <a:stretch>
                  <a:fillRect l="-2621" t="-5007"/>
                </a:stretch>
              </a:blipFill>
            </p:spPr>
            <p:txBody>
              <a:bodyPr/>
              <a:lstStyle/>
              <a:p>
                <a:r>
                  <a:rPr lang="zh-CN" altLang="en-US">
                    <a:noFill/>
                  </a:rPr>
                  <a:t> </a:t>
                </a:r>
              </a:p>
            </p:txBody>
          </p:sp>
        </mc:Fallback>
      </mc:AlternateContent>
      <p:sp>
        <p:nvSpPr>
          <p:cNvPr id="5" name="Title 1">
            <a:extLst>
              <a:ext uri="{FF2B5EF4-FFF2-40B4-BE49-F238E27FC236}">
                <a16:creationId xmlns:a16="http://schemas.microsoft.com/office/drawing/2014/main" id="{8D433E80-FFB6-43D3-8BC3-320B609A4F2D}"/>
              </a:ext>
            </a:extLst>
          </p:cNvPr>
          <p:cNvSpPr txBox="1">
            <a:spLocks/>
          </p:cNvSpPr>
          <p:nvPr/>
        </p:nvSpPr>
        <p:spPr>
          <a:xfrm>
            <a:off x="454025" y="2140713"/>
            <a:ext cx="11915775" cy="158136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dirty="0">
              <a:latin typeface="Helvetica" pitchFamily="2" charset="0"/>
            </a:endParaRPr>
          </a:p>
        </p:txBody>
      </p:sp>
      <p:sp>
        <p:nvSpPr>
          <p:cNvPr id="2" name="TextBox 1">
            <a:extLst>
              <a:ext uri="{FF2B5EF4-FFF2-40B4-BE49-F238E27FC236}">
                <a16:creationId xmlns:a16="http://schemas.microsoft.com/office/drawing/2014/main" id="{8E0F3864-26BB-480F-BE79-989802E127F5}"/>
              </a:ext>
            </a:extLst>
          </p:cNvPr>
          <p:cNvSpPr txBox="1"/>
          <p:nvPr/>
        </p:nvSpPr>
        <p:spPr>
          <a:xfrm>
            <a:off x="1069372" y="1920419"/>
            <a:ext cx="7592143" cy="461665"/>
          </a:xfrm>
          <a:prstGeom prst="rect">
            <a:avLst/>
          </a:prstGeom>
          <a:noFill/>
        </p:spPr>
        <p:txBody>
          <a:bodyPr wrap="none" rtlCol="0">
            <a:spAutoFit/>
          </a:bodyPr>
          <a:lstStyle/>
          <a:p>
            <a:r>
              <a:rPr lang="en-US" altLang="zh-CN" sz="2400" dirty="0">
                <a:latin typeface="Helvetica" pitchFamily="2" charset="0"/>
              </a:rPr>
              <a:t>For each enhancer </a:t>
            </a:r>
            <a:r>
              <a:rPr lang="en-US" altLang="zh-CN" sz="2400" dirty="0" err="1">
                <a:latin typeface="Helvetica" pitchFamily="2" charset="0"/>
              </a:rPr>
              <a:t>i</a:t>
            </a:r>
            <a:r>
              <a:rPr lang="en-US" altLang="zh-CN" sz="2400" dirty="0">
                <a:latin typeface="Helvetica" pitchFamily="2" charset="0"/>
              </a:rPr>
              <a:t> , cell j,  context annotated type k</a:t>
            </a:r>
            <a:endParaRPr lang="zh-CN" altLang="en-US" sz="2400" dirty="0">
              <a:latin typeface="Helvetica" pitchFamily="2" charset="0"/>
            </a:endParaRPr>
          </a:p>
        </p:txBody>
      </p:sp>
      <p:cxnSp>
        <p:nvCxnSpPr>
          <p:cNvPr id="10" name="Connector: Curved 9">
            <a:extLst>
              <a:ext uri="{FF2B5EF4-FFF2-40B4-BE49-F238E27FC236}">
                <a16:creationId xmlns:a16="http://schemas.microsoft.com/office/drawing/2014/main" id="{7014BCC4-525F-492B-BD5C-3EE04F9974B9}"/>
              </a:ext>
            </a:extLst>
          </p:cNvPr>
          <p:cNvCxnSpPr>
            <a:cxnSpLocks/>
            <a:stCxn id="4" idx="0"/>
            <a:endCxn id="12" idx="1"/>
          </p:cNvCxnSpPr>
          <p:nvPr/>
        </p:nvCxnSpPr>
        <p:spPr>
          <a:xfrm rot="5400000" flipH="1" flipV="1">
            <a:off x="8063483" y="1415636"/>
            <a:ext cx="230821" cy="3123856"/>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86996E3-41F7-4551-B9E5-DEA123418C1D}"/>
              </a:ext>
            </a:extLst>
          </p:cNvPr>
          <p:cNvSpPr txBox="1"/>
          <p:nvPr/>
        </p:nvSpPr>
        <p:spPr>
          <a:xfrm>
            <a:off x="9740821" y="2446654"/>
            <a:ext cx="1962397" cy="830997"/>
          </a:xfrm>
          <a:prstGeom prst="rect">
            <a:avLst/>
          </a:prstGeom>
          <a:noFill/>
        </p:spPr>
        <p:txBody>
          <a:bodyPr wrap="none" rtlCol="0">
            <a:spAutoFit/>
          </a:bodyPr>
          <a:lstStyle/>
          <a:p>
            <a:r>
              <a:rPr lang="en-US" altLang="zh-CN" sz="2400" dirty="0">
                <a:latin typeface="Helvetica" pitchFamily="2" charset="0"/>
              </a:rPr>
              <a:t>Regress out</a:t>
            </a:r>
          </a:p>
          <a:p>
            <a:r>
              <a:rPr lang="en-US" altLang="zh-CN" sz="2400" dirty="0">
                <a:latin typeface="Helvetica" pitchFamily="2" charset="0"/>
              </a:rPr>
              <a:t>Other factors</a:t>
            </a:r>
            <a:endParaRPr lang="zh-CN" altLang="en-US" sz="2400" dirty="0">
              <a:latin typeface="Helvetica" pitchFamily="2" charset="0"/>
            </a:endParaRPr>
          </a:p>
        </p:txBody>
      </p:sp>
      <p:sp>
        <p:nvSpPr>
          <p:cNvPr id="13" name="Title 1">
            <a:extLst>
              <a:ext uri="{FF2B5EF4-FFF2-40B4-BE49-F238E27FC236}">
                <a16:creationId xmlns:a16="http://schemas.microsoft.com/office/drawing/2014/main" id="{392F7EC8-9FBF-4616-BA26-F4DFDCAE3FD6}"/>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Questions</a:t>
            </a:r>
          </a:p>
        </p:txBody>
      </p:sp>
      <p:sp>
        <p:nvSpPr>
          <p:cNvPr id="14" name="TextBox 13">
            <a:extLst>
              <a:ext uri="{FF2B5EF4-FFF2-40B4-BE49-F238E27FC236}">
                <a16:creationId xmlns:a16="http://schemas.microsoft.com/office/drawing/2014/main" id="{38E23EEC-8535-478B-B744-606BB5B17BDB}"/>
              </a:ext>
            </a:extLst>
          </p:cNvPr>
          <p:cNvSpPr txBox="1"/>
          <p:nvPr/>
        </p:nvSpPr>
        <p:spPr>
          <a:xfrm>
            <a:off x="965200" y="1239562"/>
            <a:ext cx="5234125" cy="461665"/>
          </a:xfrm>
          <a:prstGeom prst="rect">
            <a:avLst/>
          </a:prstGeom>
          <a:noFill/>
        </p:spPr>
        <p:txBody>
          <a:bodyPr wrap="none" rtlCol="0">
            <a:spAutoFit/>
          </a:bodyPr>
          <a:lstStyle/>
          <a:p>
            <a:r>
              <a:rPr lang="en-US" altLang="zh-CN" sz="2400" dirty="0">
                <a:latin typeface="Helvetica" pitchFamily="2" charset="0"/>
              </a:rPr>
              <a:t>6. Improvement of Regression Model</a:t>
            </a:r>
            <a:endParaRPr lang="zh-CN" altLang="en-US" sz="2400" dirty="0">
              <a:latin typeface="Helvetica" pitchFamily="2" charset="0"/>
            </a:endParaRP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473A063B-F46B-42CE-A90B-FE56C25629E4}"/>
                  </a:ext>
                </a:extLst>
              </p:cNvPr>
              <p:cNvSpPr/>
              <p:nvPr/>
            </p:nvSpPr>
            <p:spPr>
              <a:xfrm>
                <a:off x="454025" y="4507493"/>
                <a:ext cx="2243050" cy="1110945"/>
              </a:xfrm>
              <a:prstGeom prst="rect">
                <a:avLst/>
              </a:prstGeom>
            </p:spPr>
            <p:txBody>
              <a:bodyPr wrap="none">
                <a:spAutoFit/>
              </a:bodyPr>
              <a:lstStyle/>
              <a:p>
                <a:r>
                  <a:rPr lang="pt-BR" altLang="zh-CN" sz="6600" b="1" dirty="0">
                    <a:latin typeface="Helvetica" pitchFamily="2" charset="0"/>
                  </a:rPr>
                  <a:t>+ </a:t>
                </a:r>
                <a14:m>
                  <m:oMath xmlns:m="http://schemas.openxmlformats.org/officeDocument/2006/math">
                    <m:nary>
                      <m:naryPr>
                        <m:chr m:val="∑"/>
                        <m:supHide m:val="on"/>
                        <m:ctrlPr>
                          <a:rPr lang="pt-BR" altLang="zh-CN" sz="6600" b="1" i="1">
                            <a:latin typeface="Cambria Math" panose="02040503050406030204" pitchFamily="18" charset="0"/>
                          </a:rPr>
                        </m:ctrlPr>
                      </m:naryPr>
                      <m:sub>
                        <m:r>
                          <m:rPr>
                            <m:brk m:alnAt="7"/>
                          </m:rPr>
                          <a:rPr lang="en-US" altLang="zh-CN" sz="6600" b="1" i="1">
                            <a:latin typeface="Cambria Math" panose="02040503050406030204" pitchFamily="18" charset="0"/>
                          </a:rPr>
                          <m:t>𝒌</m:t>
                        </m:r>
                      </m:sub>
                      <m:sup/>
                      <m:e>
                        <m:r>
                          <a:rPr lang="en-US" altLang="zh-CN" sz="6600" b="1" i="1" smtClean="0">
                            <a:latin typeface="Cambria Math" panose="02040503050406030204" pitchFamily="18" charset="0"/>
                          </a:rPr>
                          <m:t>(</m:t>
                        </m:r>
                      </m:e>
                    </m:nary>
                  </m:oMath>
                </a14:m>
                <a:endParaRPr lang="zh-CN" altLang="en-US" sz="6600" dirty="0"/>
              </a:p>
            </p:txBody>
          </p:sp>
        </mc:Choice>
        <mc:Fallback xmlns="">
          <p:sp>
            <p:nvSpPr>
              <p:cNvPr id="9" name="Rectangle 8">
                <a:extLst>
                  <a:ext uri="{FF2B5EF4-FFF2-40B4-BE49-F238E27FC236}">
                    <a16:creationId xmlns:a16="http://schemas.microsoft.com/office/drawing/2014/main" id="{473A063B-F46B-42CE-A90B-FE56C25629E4}"/>
                  </a:ext>
                </a:extLst>
              </p:cNvPr>
              <p:cNvSpPr>
                <a:spLocks noRot="1" noChangeAspect="1" noMove="1" noResize="1" noEditPoints="1" noAdjustHandles="1" noChangeArrowheads="1" noChangeShapeType="1" noTextEdit="1"/>
              </p:cNvSpPr>
              <p:nvPr/>
            </p:nvSpPr>
            <p:spPr>
              <a:xfrm>
                <a:off x="454025" y="4507493"/>
                <a:ext cx="2243050" cy="1110945"/>
              </a:xfrm>
              <a:prstGeom prst="rect">
                <a:avLst/>
              </a:prstGeom>
              <a:blipFill>
                <a:blip r:embed="rId4"/>
                <a:stretch>
                  <a:fillRect l="-18478" t="-20765" b="-382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8AC60F4B-DFFD-4929-BBCE-28623C231BD6}"/>
                  </a:ext>
                </a:extLst>
              </p:cNvPr>
              <p:cNvSpPr/>
              <p:nvPr/>
            </p:nvSpPr>
            <p:spPr>
              <a:xfrm>
                <a:off x="10887006" y="4510442"/>
                <a:ext cx="768159" cy="11079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altLang="zh-CN" sz="6600" b="1" i="1" dirty="0" smtClean="0">
                          <a:latin typeface="Cambria Math" panose="02040503050406030204" pitchFamily="18" charset="0"/>
                        </a:rPr>
                        <m:t>)</m:t>
                      </m:r>
                    </m:oMath>
                  </m:oMathPara>
                </a14:m>
                <a:endParaRPr lang="zh-CN" altLang="en-US" sz="6600" dirty="0"/>
              </a:p>
            </p:txBody>
          </p:sp>
        </mc:Choice>
        <mc:Fallback xmlns="">
          <p:sp>
            <p:nvSpPr>
              <p:cNvPr id="15" name="Rectangle 14">
                <a:extLst>
                  <a:ext uri="{FF2B5EF4-FFF2-40B4-BE49-F238E27FC236}">
                    <a16:creationId xmlns:a16="http://schemas.microsoft.com/office/drawing/2014/main" id="{8AC60F4B-DFFD-4929-BBCE-28623C231BD6}"/>
                  </a:ext>
                </a:extLst>
              </p:cNvPr>
              <p:cNvSpPr>
                <a:spLocks noRot="1" noChangeAspect="1" noMove="1" noResize="1" noEditPoints="1" noAdjustHandles="1" noChangeArrowheads="1" noChangeShapeType="1" noTextEdit="1"/>
              </p:cNvSpPr>
              <p:nvPr/>
            </p:nvSpPr>
            <p:spPr>
              <a:xfrm>
                <a:off x="10887006" y="4510442"/>
                <a:ext cx="768159" cy="1107996"/>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326792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04DBFB-1EF7-42F9-91DA-EE1F5A50F16C}"/>
              </a:ext>
            </a:extLst>
          </p:cNvPr>
          <p:cNvSpPr txBox="1"/>
          <p:nvPr/>
        </p:nvSpPr>
        <p:spPr>
          <a:xfrm>
            <a:off x="965200" y="1239562"/>
            <a:ext cx="4932761" cy="461665"/>
          </a:xfrm>
          <a:prstGeom prst="rect">
            <a:avLst/>
          </a:prstGeom>
          <a:noFill/>
        </p:spPr>
        <p:txBody>
          <a:bodyPr wrap="none" rtlCol="0">
            <a:spAutoFit/>
          </a:bodyPr>
          <a:lstStyle/>
          <a:p>
            <a:r>
              <a:rPr lang="en-US" altLang="zh-CN" sz="2400" dirty="0">
                <a:latin typeface="Helvetica" pitchFamily="2" charset="0"/>
              </a:rPr>
              <a:t>7. R-squared (e.g. t0, range = 1e4)</a:t>
            </a:r>
            <a:endParaRPr lang="zh-CN" altLang="en-US" sz="2400" dirty="0">
              <a:latin typeface="Helvetica" pitchFamily="2" charset="0"/>
            </a:endParaRPr>
          </a:p>
        </p:txBody>
      </p:sp>
      <p:sp>
        <p:nvSpPr>
          <p:cNvPr id="3" name="Title 1">
            <a:extLst>
              <a:ext uri="{FF2B5EF4-FFF2-40B4-BE49-F238E27FC236}">
                <a16:creationId xmlns:a16="http://schemas.microsoft.com/office/drawing/2014/main" id="{984D9C1E-49C5-4D34-90AE-00FDC912D801}"/>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Questions</a:t>
            </a:r>
          </a:p>
        </p:txBody>
      </p:sp>
      <p:sp>
        <p:nvSpPr>
          <p:cNvPr id="8" name="Rectangle 7">
            <a:extLst>
              <a:ext uri="{FF2B5EF4-FFF2-40B4-BE49-F238E27FC236}">
                <a16:creationId xmlns:a16="http://schemas.microsoft.com/office/drawing/2014/main" id="{6B9D0E1A-5936-4574-8C19-9DC0350E3383}"/>
              </a:ext>
            </a:extLst>
          </p:cNvPr>
          <p:cNvSpPr/>
          <p:nvPr/>
        </p:nvSpPr>
        <p:spPr>
          <a:xfrm>
            <a:off x="1510632" y="2575664"/>
            <a:ext cx="7501288" cy="1754326"/>
          </a:xfrm>
          <a:prstGeom prst="rect">
            <a:avLst/>
          </a:prstGeom>
        </p:spPr>
        <p:txBody>
          <a:bodyPr wrap="square">
            <a:spAutoFit/>
          </a:bodyPr>
          <a:lstStyle/>
          <a:p>
            <a:r>
              <a:rPr lang="en-US" altLang="zh-CN" dirty="0">
                <a:latin typeface="Helvetica" pitchFamily="2" charset="0"/>
              </a:rPr>
              <a:t>Call:</a:t>
            </a:r>
          </a:p>
          <a:p>
            <a:r>
              <a:rPr lang="en-US" altLang="zh-CN" dirty="0" err="1">
                <a:latin typeface="Helvetica" pitchFamily="2" charset="0"/>
              </a:rPr>
              <a:t>lm</a:t>
            </a:r>
            <a:r>
              <a:rPr lang="en-US" altLang="zh-CN" dirty="0">
                <a:latin typeface="Helvetica" pitchFamily="2" charset="0"/>
              </a:rPr>
              <a:t>(formula = M ~ active * </a:t>
            </a:r>
            <a:r>
              <a:rPr lang="en-US" altLang="zh-CN" dirty="0" err="1">
                <a:latin typeface="Helvetica" pitchFamily="2" charset="0"/>
              </a:rPr>
              <a:t>eid</a:t>
            </a:r>
            <a:r>
              <a:rPr lang="en-US" altLang="zh-CN" dirty="0">
                <a:latin typeface="Helvetica" pitchFamily="2" charset="0"/>
              </a:rPr>
              <a:t> + A + </a:t>
            </a:r>
            <a:r>
              <a:rPr lang="en-US" altLang="zh-CN" dirty="0" err="1">
                <a:latin typeface="Helvetica" pitchFamily="2" charset="0"/>
              </a:rPr>
              <a:t>bias_p</a:t>
            </a:r>
            <a:r>
              <a:rPr lang="en-US" altLang="zh-CN" dirty="0">
                <a:latin typeface="Helvetica" pitchFamily="2" charset="0"/>
              </a:rPr>
              <a:t> + </a:t>
            </a:r>
            <a:r>
              <a:rPr lang="en-US" altLang="zh-CN" dirty="0" err="1">
                <a:latin typeface="Helvetica" pitchFamily="2" charset="0"/>
              </a:rPr>
              <a:t>bias_d</a:t>
            </a:r>
            <a:r>
              <a:rPr lang="en-US" altLang="zh-CN" dirty="0">
                <a:latin typeface="Helvetica" pitchFamily="2" charset="0"/>
              </a:rPr>
              <a:t>, data = .)</a:t>
            </a:r>
          </a:p>
          <a:p>
            <a:endParaRPr lang="en-US" altLang="zh-CN" dirty="0">
              <a:latin typeface="Helvetica" pitchFamily="2" charset="0"/>
            </a:endParaRPr>
          </a:p>
          <a:p>
            <a:r>
              <a:rPr lang="en-US" altLang="zh-CN" dirty="0">
                <a:latin typeface="Helvetica" pitchFamily="2" charset="0"/>
              </a:rPr>
              <a:t>Residual standard error: 0.7409 on 1989 degrees of freedom</a:t>
            </a:r>
          </a:p>
          <a:p>
            <a:r>
              <a:rPr lang="en-US" altLang="zh-CN" dirty="0">
                <a:latin typeface="Helvetica" pitchFamily="2" charset="0"/>
              </a:rPr>
              <a:t>Multiple R-squared:  0.675,	Adjusted R-squared:  0.6208 </a:t>
            </a:r>
          </a:p>
          <a:p>
            <a:r>
              <a:rPr lang="en-US" altLang="zh-CN" dirty="0">
                <a:latin typeface="Helvetica" pitchFamily="2" charset="0"/>
              </a:rPr>
              <a:t>F-statistic: 12.44 on 332 and 1989 DF,  p-value: &lt; 2.2e-16</a:t>
            </a:r>
            <a:endParaRPr lang="zh-CN" altLang="en-US" dirty="0">
              <a:latin typeface="Helvetica" pitchFamily="2" charset="0"/>
            </a:endParaRPr>
          </a:p>
        </p:txBody>
      </p:sp>
    </p:spTree>
    <p:extLst>
      <p:ext uri="{BB962C8B-B14F-4D97-AF65-F5344CB8AC3E}">
        <p14:creationId xmlns:p14="http://schemas.microsoft.com/office/powerpoint/2010/main" val="2296674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204149-983F-4C14-9A6C-423AB2E9AA97}"/>
              </a:ext>
            </a:extLst>
          </p:cNvPr>
          <p:cNvSpPr>
            <a:spLocks noGrp="1"/>
          </p:cNvSpPr>
          <p:nvPr>
            <p:ph type="title"/>
          </p:nvPr>
        </p:nvSpPr>
        <p:spPr>
          <a:xfrm>
            <a:off x="753979" y="449346"/>
            <a:ext cx="11229474" cy="1325563"/>
          </a:xfrm>
        </p:spPr>
        <p:txBody>
          <a:bodyPr>
            <a:normAutofit/>
          </a:bodyPr>
          <a:lstStyle/>
          <a:p>
            <a:r>
              <a:rPr lang="en-US" altLang="zh-CN" dirty="0">
                <a:latin typeface="Helvetica" pitchFamily="2" charset="0"/>
              </a:rPr>
              <a:t>Biological function of </a:t>
            </a:r>
            <a:r>
              <a:rPr lang="en-US" altLang="zh-CN" dirty="0" err="1">
                <a:latin typeface="Helvetica" pitchFamily="2" charset="0"/>
              </a:rPr>
              <a:t>eRNA</a:t>
            </a:r>
            <a:r>
              <a:rPr lang="en-US" altLang="zh-CN" dirty="0">
                <a:latin typeface="Helvetica" pitchFamily="2" charset="0"/>
              </a:rPr>
              <a:t> remains elusive:</a:t>
            </a:r>
          </a:p>
        </p:txBody>
      </p:sp>
      <p:sp>
        <p:nvSpPr>
          <p:cNvPr id="5" name="TextBox 4">
            <a:extLst>
              <a:ext uri="{FF2B5EF4-FFF2-40B4-BE49-F238E27FC236}">
                <a16:creationId xmlns:a16="http://schemas.microsoft.com/office/drawing/2014/main" id="{A7895EF2-AD8D-4083-B632-CB545135AABA}"/>
              </a:ext>
            </a:extLst>
          </p:cNvPr>
          <p:cNvSpPr txBox="1"/>
          <p:nvPr/>
        </p:nvSpPr>
        <p:spPr>
          <a:xfrm>
            <a:off x="1404617" y="2079709"/>
            <a:ext cx="9121408" cy="3416320"/>
          </a:xfrm>
          <a:prstGeom prst="rect">
            <a:avLst/>
          </a:prstGeom>
          <a:noFill/>
        </p:spPr>
        <p:txBody>
          <a:bodyPr wrap="none" rtlCol="0">
            <a:spAutoFit/>
          </a:bodyPr>
          <a:lstStyle/>
          <a:p>
            <a:pPr marL="457200" indent="-457200">
              <a:buAutoNum type="arabicPeriod"/>
            </a:pPr>
            <a:r>
              <a:rPr lang="en-US" altLang="zh-CN" sz="2400" dirty="0">
                <a:latin typeface="Helvetica" pitchFamily="2" charset="0"/>
              </a:rPr>
              <a:t>Transcriptional noise [1]</a:t>
            </a:r>
          </a:p>
          <a:p>
            <a:pPr marL="457200" indent="-457200">
              <a:buAutoNum type="arabicPeriod"/>
            </a:pPr>
            <a:endParaRPr lang="en-US" altLang="zh-CN" sz="2400" dirty="0">
              <a:latin typeface="Helvetica" pitchFamily="2" charset="0"/>
            </a:endParaRPr>
          </a:p>
          <a:p>
            <a:pPr marL="457200" indent="-457200">
              <a:buAutoNum type="arabicPeriod"/>
            </a:pPr>
            <a:r>
              <a:rPr lang="en-US" altLang="zh-CN" sz="2400" dirty="0">
                <a:latin typeface="Helvetica" pitchFamily="2" charset="0"/>
              </a:rPr>
              <a:t>Functional </a:t>
            </a:r>
            <a:r>
              <a:rPr lang="en-US" altLang="zh-CN" sz="2400" dirty="0" err="1">
                <a:latin typeface="Helvetica" pitchFamily="2" charset="0"/>
              </a:rPr>
              <a:t>eRNAs</a:t>
            </a:r>
            <a:r>
              <a:rPr lang="en-US" altLang="zh-CN" sz="2400" dirty="0">
                <a:latin typeface="Helvetica" pitchFamily="2" charset="0"/>
              </a:rPr>
              <a:t> molecules </a:t>
            </a:r>
          </a:p>
          <a:p>
            <a:pPr marL="914400" lvl="1" indent="-457200">
              <a:buAutoNum type="arabicPeriod"/>
            </a:pPr>
            <a:r>
              <a:rPr lang="en-US" altLang="zh-CN" sz="2400" dirty="0">
                <a:latin typeface="Helvetica" pitchFamily="2" charset="0"/>
              </a:rPr>
              <a:t>Initiation or stabilization of enhancer-promoter interaction[2]</a:t>
            </a:r>
          </a:p>
          <a:p>
            <a:pPr marL="914400" lvl="1" indent="-457200">
              <a:buAutoNum type="arabicPeriod"/>
            </a:pPr>
            <a:r>
              <a:rPr lang="en-US" altLang="zh-CN" sz="2400" dirty="0">
                <a:latin typeface="Helvetica" pitchFamily="2" charset="0"/>
              </a:rPr>
              <a:t>Recruitment of Pol II through phase separation[3]</a:t>
            </a:r>
          </a:p>
          <a:p>
            <a:pPr marL="914400" lvl="1" indent="-457200">
              <a:buAutoNum type="arabicPeriod"/>
            </a:pPr>
            <a:endParaRPr lang="en-US" altLang="zh-CN" sz="2400" dirty="0">
              <a:latin typeface="Helvetica" pitchFamily="2" charset="0"/>
            </a:endParaRPr>
          </a:p>
          <a:p>
            <a:pPr marL="457200" indent="-457200">
              <a:buAutoNum type="arabicPeriod" startAt="3"/>
            </a:pPr>
            <a:r>
              <a:rPr lang="en-US" altLang="zh-CN" sz="2400" dirty="0">
                <a:latin typeface="Helvetica" pitchFamily="2" charset="0"/>
              </a:rPr>
              <a:t>The Transcription matters</a:t>
            </a:r>
          </a:p>
          <a:p>
            <a:pPr lvl="1"/>
            <a:r>
              <a:rPr lang="en-US" altLang="zh-CN" sz="2400" dirty="0">
                <a:latin typeface="Helvetica" pitchFamily="2" charset="0"/>
              </a:rPr>
              <a:t>1.   Lead to chromatin remodeling[4]</a:t>
            </a:r>
            <a:endParaRPr lang="en-US" altLang="zh-CN" sz="2800" dirty="0">
              <a:latin typeface="Helvetica" pitchFamily="2" charset="0"/>
            </a:endParaRPr>
          </a:p>
          <a:p>
            <a:pPr marL="457200" indent="-457200">
              <a:buAutoNum type="arabicPeriod"/>
            </a:pPr>
            <a:endParaRPr lang="zh-CN" altLang="en-US" sz="2400" dirty="0">
              <a:latin typeface="Helvetica" pitchFamily="2" charset="0"/>
            </a:endParaRPr>
          </a:p>
        </p:txBody>
      </p:sp>
      <p:sp>
        <p:nvSpPr>
          <p:cNvPr id="3" name="Rectangle 2">
            <a:extLst>
              <a:ext uri="{FF2B5EF4-FFF2-40B4-BE49-F238E27FC236}">
                <a16:creationId xmlns:a16="http://schemas.microsoft.com/office/drawing/2014/main" id="{BCC212B2-2202-41F3-B77D-A8F00E5FF78E}"/>
              </a:ext>
            </a:extLst>
          </p:cNvPr>
          <p:cNvSpPr/>
          <p:nvPr/>
        </p:nvSpPr>
        <p:spPr>
          <a:xfrm>
            <a:off x="683393" y="5935583"/>
            <a:ext cx="11146054" cy="707886"/>
          </a:xfrm>
          <a:prstGeom prst="rect">
            <a:avLst/>
          </a:prstGeom>
        </p:spPr>
        <p:txBody>
          <a:bodyPr wrap="square">
            <a:spAutoFit/>
          </a:bodyPr>
          <a:lstStyle/>
          <a:p>
            <a:pPr algn="r"/>
            <a:r>
              <a:rPr lang="en-US" altLang="zh-CN" sz="1000" dirty="0">
                <a:solidFill>
                  <a:srgbClr val="333333"/>
                </a:solidFill>
                <a:latin typeface="Helvetica" pitchFamily="2" charset="0"/>
              </a:rPr>
              <a:t>[1] Arnold, P. R., Wells, A. D. &amp; Li, X. C. Diversity and Emerging Roles of Enhancer RNA in Regulation of Gene Expression and Cell Fate. Front. Cell Dev. Biol. 7, 1–14 (2020).</a:t>
            </a:r>
          </a:p>
          <a:p>
            <a:pPr algn="r"/>
            <a:r>
              <a:rPr lang="en-US" altLang="zh-CN" sz="1000" dirty="0">
                <a:solidFill>
                  <a:srgbClr val="333333"/>
                </a:solidFill>
                <a:latin typeface="Helvetica" pitchFamily="2" charset="0"/>
              </a:rPr>
              <a:t>[2] Hsieh, C. L. et al. Enhancer RNAs participate in androgen receptor-driven looping that selectively enhances gene activation. Proc. Natl. Acad. Sci. U. S. A. 111, 7319–7324 (2014).</a:t>
            </a:r>
          </a:p>
          <a:p>
            <a:pPr algn="r"/>
            <a:r>
              <a:rPr lang="en-US" altLang="zh-CN" sz="1000" dirty="0">
                <a:latin typeface="Helvetica" pitchFamily="2" charset="0"/>
              </a:rPr>
              <a:t>[3] Nair, S. J. et al. Phase of ligand-activated enhancers licenses cooperative chromosomal enhancer assembly. Nat. Struct. Mol. Biol. 26, 193–203 (2019).</a:t>
            </a:r>
          </a:p>
          <a:p>
            <a:pPr algn="r"/>
            <a:r>
              <a:rPr lang="en-US" altLang="zh-CN" sz="1000" dirty="0">
                <a:latin typeface="Helvetica" pitchFamily="2" charset="0"/>
              </a:rPr>
              <a:t>[4] </a:t>
            </a:r>
            <a:r>
              <a:rPr lang="en-US" altLang="zh-CN" sz="1000" dirty="0" err="1">
                <a:latin typeface="Helvetica" pitchFamily="2" charset="0"/>
              </a:rPr>
              <a:t>Kaikkonen</a:t>
            </a:r>
            <a:r>
              <a:rPr lang="en-US" altLang="zh-CN" sz="1000" dirty="0">
                <a:latin typeface="Helvetica" pitchFamily="2" charset="0"/>
              </a:rPr>
              <a:t>, M. U. et al. Remodeling of the enhancer landscape during macrophage activation is coupled to enhancer transcription. Mol. Cell 51, 310–325 (2013).</a:t>
            </a:r>
            <a:endParaRPr lang="zh-CN" altLang="en-US" sz="1000" dirty="0">
              <a:latin typeface="Helvetica" pitchFamily="2" charset="0"/>
            </a:endParaRPr>
          </a:p>
        </p:txBody>
      </p:sp>
    </p:spTree>
    <p:extLst>
      <p:ext uri="{BB962C8B-B14F-4D97-AF65-F5344CB8AC3E}">
        <p14:creationId xmlns:p14="http://schemas.microsoft.com/office/powerpoint/2010/main" val="60844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63C441F-A1B8-4DCB-82EF-D423223A8778}"/>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Corrigendum</a:t>
            </a:r>
          </a:p>
        </p:txBody>
      </p:sp>
      <p:sp>
        <p:nvSpPr>
          <p:cNvPr id="6" name="TextBox 5">
            <a:extLst>
              <a:ext uri="{FF2B5EF4-FFF2-40B4-BE49-F238E27FC236}">
                <a16:creationId xmlns:a16="http://schemas.microsoft.com/office/drawing/2014/main" id="{27FAD106-5BE8-4423-AAA5-1BDE915F01EC}"/>
              </a:ext>
            </a:extLst>
          </p:cNvPr>
          <p:cNvSpPr txBox="1"/>
          <p:nvPr/>
        </p:nvSpPr>
        <p:spPr>
          <a:xfrm>
            <a:off x="1498600" y="1321356"/>
            <a:ext cx="8523487" cy="830997"/>
          </a:xfrm>
          <a:prstGeom prst="rect">
            <a:avLst/>
          </a:prstGeom>
          <a:noFill/>
        </p:spPr>
        <p:txBody>
          <a:bodyPr wrap="none" rtlCol="0">
            <a:spAutoFit/>
          </a:bodyPr>
          <a:lstStyle/>
          <a:p>
            <a:pPr marL="457200" indent="-457200">
              <a:buAutoNum type="arabicPeriod"/>
            </a:pPr>
            <a:r>
              <a:rPr lang="en-US" altLang="zh-CN" sz="2400" dirty="0">
                <a:latin typeface="Helvetica" pitchFamily="2" charset="0"/>
              </a:rPr>
              <a:t>“The world's first published single-cell 5' sequencing data”</a:t>
            </a:r>
          </a:p>
          <a:p>
            <a:r>
              <a:rPr lang="en-US" altLang="zh-CN" sz="2400" dirty="0">
                <a:latin typeface="Helvetica" pitchFamily="2" charset="0"/>
                <a:sym typeface="Wingdings" panose="05000000000000000000" pitchFamily="2" charset="2"/>
              </a:rPr>
              <a:t> The </a:t>
            </a:r>
            <a:r>
              <a:rPr lang="en-US" altLang="zh-CN" sz="2400" dirty="0">
                <a:latin typeface="Helvetica" pitchFamily="2" charset="0"/>
              </a:rPr>
              <a:t>first published single-cell CAGE data</a:t>
            </a:r>
            <a:endParaRPr lang="zh-CN" altLang="en-US" sz="2400" dirty="0">
              <a:latin typeface="Helvetica" pitchFamily="2" charset="0"/>
            </a:endParaRPr>
          </a:p>
        </p:txBody>
      </p:sp>
      <p:sp>
        <p:nvSpPr>
          <p:cNvPr id="7" name="Rectangle 6">
            <a:extLst>
              <a:ext uri="{FF2B5EF4-FFF2-40B4-BE49-F238E27FC236}">
                <a16:creationId xmlns:a16="http://schemas.microsoft.com/office/drawing/2014/main" id="{89E16566-24F0-4D91-9A44-1F9B1A3ADBE1}"/>
              </a:ext>
            </a:extLst>
          </p:cNvPr>
          <p:cNvSpPr/>
          <p:nvPr/>
        </p:nvSpPr>
        <p:spPr>
          <a:xfrm>
            <a:off x="2326106" y="2228671"/>
            <a:ext cx="6523254" cy="923330"/>
          </a:xfrm>
          <a:prstGeom prst="rect">
            <a:avLst/>
          </a:prstGeom>
        </p:spPr>
        <p:txBody>
          <a:bodyPr wrap="square">
            <a:spAutoFit/>
          </a:bodyPr>
          <a:lstStyle/>
          <a:p>
            <a:r>
              <a:rPr lang="en-US" altLang="zh-CN" dirty="0"/>
              <a:t>O</a:t>
            </a:r>
            <a:r>
              <a:rPr lang="zh-CN" altLang="en-US" dirty="0"/>
              <a:t>nly C1 CAGE provides strand-specific whole-transcriptome coverage: its detection of 5ʹ-ends is independent from transcript length and polyadenylation owing to the use of random primers. </a:t>
            </a:r>
            <a:endParaRPr lang="en-US" altLang="zh-CN" dirty="0"/>
          </a:p>
        </p:txBody>
      </p:sp>
      <p:pic>
        <p:nvPicPr>
          <p:cNvPr id="8" name="Picture 7">
            <a:extLst>
              <a:ext uri="{FF2B5EF4-FFF2-40B4-BE49-F238E27FC236}">
                <a16:creationId xmlns:a16="http://schemas.microsoft.com/office/drawing/2014/main" id="{2B66DD3D-A9F8-4795-88DB-5A243EA30914}"/>
              </a:ext>
            </a:extLst>
          </p:cNvPr>
          <p:cNvPicPr>
            <a:picLocks noChangeAspect="1"/>
          </p:cNvPicPr>
          <p:nvPr/>
        </p:nvPicPr>
        <p:blipFill>
          <a:blip r:embed="rId2"/>
          <a:stretch>
            <a:fillRect/>
          </a:stretch>
        </p:blipFill>
        <p:spPr>
          <a:xfrm>
            <a:off x="2539733" y="3706000"/>
            <a:ext cx="6096000" cy="1735357"/>
          </a:xfrm>
          <a:prstGeom prst="rect">
            <a:avLst/>
          </a:prstGeom>
        </p:spPr>
      </p:pic>
    </p:spTree>
    <p:extLst>
      <p:ext uri="{BB962C8B-B14F-4D97-AF65-F5344CB8AC3E}">
        <p14:creationId xmlns:p14="http://schemas.microsoft.com/office/powerpoint/2010/main" val="4117232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FBECC1-DEB5-4053-A374-E8FAF67197D4}"/>
              </a:ext>
            </a:extLst>
          </p:cNvPr>
          <p:cNvSpPr txBox="1"/>
          <p:nvPr/>
        </p:nvSpPr>
        <p:spPr>
          <a:xfrm>
            <a:off x="680327" y="348027"/>
            <a:ext cx="10009414" cy="769441"/>
          </a:xfrm>
          <a:prstGeom prst="rect">
            <a:avLst/>
          </a:prstGeom>
          <a:noFill/>
        </p:spPr>
        <p:txBody>
          <a:bodyPr wrap="square" rtlCol="0">
            <a:spAutoFit/>
          </a:bodyPr>
          <a:lstStyle/>
          <a:p>
            <a:r>
              <a:rPr lang="en-US" altLang="zh-CN" sz="4400" dirty="0">
                <a:latin typeface="Helvetica" pitchFamily="2" charset="0"/>
              </a:rPr>
              <a:t>Bidirectional, or Unidirectional mixed</a:t>
            </a:r>
          </a:p>
        </p:txBody>
      </p:sp>
      <p:pic>
        <p:nvPicPr>
          <p:cNvPr id="5" name="Picture 4">
            <a:extLst>
              <a:ext uri="{FF2B5EF4-FFF2-40B4-BE49-F238E27FC236}">
                <a16:creationId xmlns:a16="http://schemas.microsoft.com/office/drawing/2014/main" id="{3DB7758B-1260-4BC1-81B8-006226FE16BA}"/>
              </a:ext>
            </a:extLst>
          </p:cNvPr>
          <p:cNvPicPr>
            <a:picLocks noChangeAspect="1"/>
          </p:cNvPicPr>
          <p:nvPr/>
        </p:nvPicPr>
        <p:blipFill>
          <a:blip r:embed="rId2"/>
          <a:stretch>
            <a:fillRect/>
          </a:stretch>
        </p:blipFill>
        <p:spPr>
          <a:xfrm>
            <a:off x="1559121" y="1343301"/>
            <a:ext cx="5005191" cy="4314290"/>
          </a:xfrm>
          <a:prstGeom prst="rect">
            <a:avLst/>
          </a:prstGeom>
        </p:spPr>
      </p:pic>
      <p:sp>
        <p:nvSpPr>
          <p:cNvPr id="6" name="TextBox 5">
            <a:extLst>
              <a:ext uri="{FF2B5EF4-FFF2-40B4-BE49-F238E27FC236}">
                <a16:creationId xmlns:a16="http://schemas.microsoft.com/office/drawing/2014/main" id="{1976A238-BB87-4873-B055-FDB79182B949}"/>
              </a:ext>
            </a:extLst>
          </p:cNvPr>
          <p:cNvSpPr txBox="1"/>
          <p:nvPr/>
        </p:nvSpPr>
        <p:spPr>
          <a:xfrm>
            <a:off x="7161088" y="6287049"/>
            <a:ext cx="5030912" cy="461665"/>
          </a:xfrm>
          <a:prstGeom prst="rect">
            <a:avLst/>
          </a:prstGeom>
          <a:noFill/>
        </p:spPr>
        <p:txBody>
          <a:bodyPr wrap="square" rtlCol="0">
            <a:spAutoFit/>
          </a:bodyPr>
          <a:lstStyle/>
          <a:p>
            <a:r>
              <a:rPr lang="en-US" altLang="zh-CN" sz="1200" dirty="0">
                <a:latin typeface="Helvetica" pitchFamily="2" charset="0"/>
              </a:rPr>
              <a:t>2. </a:t>
            </a:r>
            <a:r>
              <a:rPr lang="en-US" altLang="zh-CN" sz="1200" dirty="0" err="1">
                <a:latin typeface="Helvetica" pitchFamily="2" charset="0"/>
              </a:rPr>
              <a:t>Kouno</a:t>
            </a:r>
            <a:r>
              <a:rPr lang="en-US" altLang="zh-CN" sz="1200" dirty="0">
                <a:latin typeface="Helvetica" pitchFamily="2" charset="0"/>
              </a:rPr>
              <a:t>, T. </a:t>
            </a:r>
            <a:r>
              <a:rPr lang="en-US" altLang="zh-CN" sz="1200" i="1" dirty="0">
                <a:latin typeface="Helvetica" pitchFamily="2" charset="0"/>
              </a:rPr>
              <a:t>et al.</a:t>
            </a:r>
            <a:r>
              <a:rPr lang="en-US" altLang="zh-CN" sz="1200" dirty="0">
                <a:latin typeface="Helvetica" pitchFamily="2" charset="0"/>
              </a:rPr>
              <a:t> C1 CAGE detects transcription start sites and enhancer activity at single-cell resolution. </a:t>
            </a:r>
            <a:r>
              <a:rPr lang="en-US" altLang="zh-CN" sz="1200" i="1" dirty="0">
                <a:latin typeface="Helvetica" pitchFamily="2" charset="0"/>
              </a:rPr>
              <a:t>Nat. </a:t>
            </a:r>
            <a:r>
              <a:rPr lang="en-US" altLang="zh-CN" sz="1200" i="1" dirty="0" err="1">
                <a:latin typeface="Helvetica" pitchFamily="2" charset="0"/>
              </a:rPr>
              <a:t>Commun</a:t>
            </a:r>
            <a:r>
              <a:rPr lang="en-US" altLang="zh-CN" sz="1200" i="1" dirty="0">
                <a:latin typeface="Helvetica" pitchFamily="2" charset="0"/>
              </a:rPr>
              <a:t>.</a:t>
            </a:r>
            <a:r>
              <a:rPr lang="en-US" altLang="zh-CN" sz="1200" dirty="0">
                <a:latin typeface="Helvetica" pitchFamily="2" charset="0"/>
              </a:rPr>
              <a:t> </a:t>
            </a:r>
            <a:r>
              <a:rPr lang="en-US" altLang="zh-CN" sz="1200" b="1" dirty="0">
                <a:latin typeface="Helvetica" pitchFamily="2" charset="0"/>
              </a:rPr>
              <a:t>10</a:t>
            </a:r>
            <a:r>
              <a:rPr lang="en-US" altLang="zh-CN" sz="1200" dirty="0">
                <a:latin typeface="Helvetica" pitchFamily="2" charset="0"/>
              </a:rPr>
              <a:t>, (2019).</a:t>
            </a:r>
            <a:endParaRPr lang="zh-CN" altLang="en-US" sz="1200" dirty="0">
              <a:latin typeface="Helvetica" pitchFamily="2" charset="0"/>
            </a:endParaRPr>
          </a:p>
        </p:txBody>
      </p:sp>
      <p:sp>
        <p:nvSpPr>
          <p:cNvPr id="7" name="Rectangle 6">
            <a:extLst>
              <a:ext uri="{FF2B5EF4-FFF2-40B4-BE49-F238E27FC236}">
                <a16:creationId xmlns:a16="http://schemas.microsoft.com/office/drawing/2014/main" id="{22D9D367-1BEF-4281-8AEF-26A8E07DC557}"/>
              </a:ext>
            </a:extLst>
          </p:cNvPr>
          <p:cNvSpPr/>
          <p:nvPr/>
        </p:nvSpPr>
        <p:spPr>
          <a:xfrm>
            <a:off x="7326673" y="2192479"/>
            <a:ext cx="4178157" cy="2308324"/>
          </a:xfrm>
          <a:prstGeom prst="rect">
            <a:avLst/>
          </a:prstGeom>
        </p:spPr>
        <p:txBody>
          <a:bodyPr wrap="square">
            <a:spAutoFit/>
          </a:bodyPr>
          <a:lstStyle/>
          <a:p>
            <a:r>
              <a:rPr lang="en-US" altLang="zh-CN" sz="2400" dirty="0">
                <a:latin typeface="Helvetica" pitchFamily="2" charset="0"/>
              </a:rPr>
              <a:t>“ </a:t>
            </a:r>
            <a:r>
              <a:rPr lang="en-US" altLang="zh-CN" sz="2400" dirty="0" err="1">
                <a:latin typeface="Helvetica" pitchFamily="2" charset="0"/>
              </a:rPr>
              <a:t>eRNAs</a:t>
            </a:r>
            <a:r>
              <a:rPr lang="en-US" altLang="zh-CN" sz="2400" dirty="0">
                <a:latin typeface="Helvetica" pitchFamily="2" charset="0"/>
              </a:rPr>
              <a:t> are transcribed unidirectionally in single cells…in a mutually exclusive manner. ”[2]</a:t>
            </a:r>
          </a:p>
          <a:p>
            <a:endParaRPr lang="en-US" altLang="zh-CN" sz="2400" dirty="0">
              <a:latin typeface="Helvetica" pitchFamily="2" charset="0"/>
            </a:endParaRPr>
          </a:p>
          <a:p>
            <a:r>
              <a:rPr lang="en-US" altLang="zh-CN" sz="2400" dirty="0" err="1">
                <a:latin typeface="Helvetica" pitchFamily="2" charset="0"/>
              </a:rPr>
              <a:t>Kouno</a:t>
            </a:r>
            <a:r>
              <a:rPr lang="en-US" altLang="zh-CN" sz="2400" dirty="0">
                <a:latin typeface="Helvetica" pitchFamily="2" charset="0"/>
              </a:rPr>
              <a:t>, T. </a:t>
            </a:r>
            <a:r>
              <a:rPr lang="en-US" altLang="zh-CN" sz="2400" i="1" dirty="0">
                <a:latin typeface="Helvetica" pitchFamily="2" charset="0"/>
              </a:rPr>
              <a:t>et al. (2019)</a:t>
            </a:r>
          </a:p>
        </p:txBody>
      </p:sp>
      <p:sp>
        <p:nvSpPr>
          <p:cNvPr id="2" name="TextBox 1">
            <a:extLst>
              <a:ext uri="{FF2B5EF4-FFF2-40B4-BE49-F238E27FC236}">
                <a16:creationId xmlns:a16="http://schemas.microsoft.com/office/drawing/2014/main" id="{7BDC9C80-FEC0-40B6-AD28-E008ED906D37}"/>
              </a:ext>
            </a:extLst>
          </p:cNvPr>
          <p:cNvSpPr txBox="1"/>
          <p:nvPr/>
        </p:nvSpPr>
        <p:spPr>
          <a:xfrm>
            <a:off x="7326673" y="5001854"/>
            <a:ext cx="3900427" cy="707886"/>
          </a:xfrm>
          <a:prstGeom prst="rect">
            <a:avLst/>
          </a:prstGeom>
          <a:noFill/>
        </p:spPr>
        <p:txBody>
          <a:bodyPr wrap="none" rtlCol="0">
            <a:spAutoFit/>
          </a:bodyPr>
          <a:lstStyle/>
          <a:p>
            <a:r>
              <a:rPr lang="en-US" altLang="zh-CN" sz="2000" dirty="0">
                <a:latin typeface="Helvetica" pitchFamily="2" charset="0"/>
              </a:rPr>
              <a:t>… However, they did not extend </a:t>
            </a:r>
          </a:p>
          <a:p>
            <a:r>
              <a:rPr lang="en-US" altLang="zh-CN" sz="2000" dirty="0">
                <a:latin typeface="Helvetica" pitchFamily="2" charset="0"/>
              </a:rPr>
              <a:t>much about this</a:t>
            </a:r>
            <a:endParaRPr lang="zh-CN" altLang="en-US" sz="2000" dirty="0">
              <a:latin typeface="Helvetica" pitchFamily="2" charset="0"/>
            </a:endParaRPr>
          </a:p>
        </p:txBody>
      </p:sp>
    </p:spTree>
    <p:extLst>
      <p:ext uri="{BB962C8B-B14F-4D97-AF65-F5344CB8AC3E}">
        <p14:creationId xmlns:p14="http://schemas.microsoft.com/office/powerpoint/2010/main" val="255867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131F4-F15D-4424-9D57-822DD5AD7637}"/>
              </a:ext>
            </a:extLst>
          </p:cNvPr>
          <p:cNvSpPr>
            <a:spLocks noGrp="1"/>
          </p:cNvSpPr>
          <p:nvPr>
            <p:ph type="title"/>
          </p:nvPr>
        </p:nvSpPr>
        <p:spPr/>
        <p:txBody>
          <a:bodyPr/>
          <a:lstStyle/>
          <a:p>
            <a:r>
              <a:rPr lang="en-US" altLang="zh-CN" dirty="0">
                <a:latin typeface="Helvetica" pitchFamily="2" charset="0"/>
              </a:rPr>
              <a:t>Are they artifacts?</a:t>
            </a:r>
            <a:br>
              <a:rPr lang="en-US" altLang="zh-CN" dirty="0">
                <a:latin typeface="Helvetica" pitchFamily="2" charset="0"/>
              </a:rPr>
            </a:br>
            <a:endParaRPr lang="en-US" altLang="zh-CN" dirty="0">
              <a:latin typeface="Helvetica" pitchFamily="2" charset="0"/>
            </a:endParaRPr>
          </a:p>
        </p:txBody>
      </p:sp>
      <p:sp>
        <p:nvSpPr>
          <p:cNvPr id="3" name="Content Placeholder 2">
            <a:extLst>
              <a:ext uri="{FF2B5EF4-FFF2-40B4-BE49-F238E27FC236}">
                <a16:creationId xmlns:a16="http://schemas.microsoft.com/office/drawing/2014/main" id="{69556241-E8AA-4415-8ABD-ADD64A5E7BE6}"/>
              </a:ext>
            </a:extLst>
          </p:cNvPr>
          <p:cNvSpPr>
            <a:spLocks noGrp="1"/>
          </p:cNvSpPr>
          <p:nvPr>
            <p:ph idx="1"/>
          </p:nvPr>
        </p:nvSpPr>
        <p:spPr>
          <a:xfrm>
            <a:off x="838200" y="2037101"/>
            <a:ext cx="10515600" cy="3792992"/>
          </a:xfrm>
        </p:spPr>
        <p:txBody>
          <a:bodyPr>
            <a:normAutofit/>
          </a:bodyPr>
          <a:lstStyle/>
          <a:p>
            <a:pPr marL="0" indent="0" algn="ctr">
              <a:buNone/>
            </a:pPr>
            <a:r>
              <a:rPr lang="en-US" altLang="zh-CN" sz="3200" dirty="0">
                <a:latin typeface="Helvetica" pitchFamily="2" charset="0"/>
              </a:rPr>
              <a:t>Randomness,</a:t>
            </a:r>
          </a:p>
          <a:p>
            <a:pPr marL="0" indent="0" algn="ctr">
              <a:buNone/>
            </a:pPr>
            <a:endParaRPr lang="en-US" altLang="zh-CN" sz="3200" dirty="0">
              <a:latin typeface="Helvetica" pitchFamily="2" charset="0"/>
            </a:endParaRPr>
          </a:p>
          <a:p>
            <a:pPr marL="0" indent="0" algn="ctr">
              <a:buNone/>
            </a:pPr>
            <a:r>
              <a:rPr lang="en-US" altLang="zh-CN" sz="3200" dirty="0">
                <a:latin typeface="Helvetica" pitchFamily="2" charset="0"/>
              </a:rPr>
              <a:t>Sequence,</a:t>
            </a:r>
          </a:p>
          <a:p>
            <a:pPr marL="0" indent="0" algn="ctr">
              <a:buNone/>
            </a:pPr>
            <a:endParaRPr lang="en-US" altLang="zh-CN" sz="3200" dirty="0">
              <a:latin typeface="Helvetica" pitchFamily="2" charset="0"/>
            </a:endParaRPr>
          </a:p>
          <a:p>
            <a:pPr marL="0" indent="0" algn="ctr">
              <a:buNone/>
            </a:pPr>
            <a:r>
              <a:rPr lang="en-US" altLang="zh-CN" sz="3200" dirty="0">
                <a:latin typeface="Helvetica" pitchFamily="2" charset="0"/>
              </a:rPr>
              <a:t>Chromatin Status?</a:t>
            </a:r>
          </a:p>
        </p:txBody>
      </p:sp>
      <p:sp>
        <p:nvSpPr>
          <p:cNvPr id="4" name="Title 1">
            <a:extLst>
              <a:ext uri="{FF2B5EF4-FFF2-40B4-BE49-F238E27FC236}">
                <a16:creationId xmlns:a16="http://schemas.microsoft.com/office/drawing/2014/main" id="{B8C1CD6A-2CDF-4938-826F-E4CD1A6898B9}"/>
              </a:ext>
            </a:extLst>
          </p:cNvPr>
          <p:cNvSpPr txBox="1">
            <a:spLocks/>
          </p:cNvSpPr>
          <p:nvPr/>
        </p:nvSpPr>
        <p:spPr>
          <a:xfrm>
            <a:off x="954505" y="516731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What does it tell us about </a:t>
            </a:r>
            <a:r>
              <a:rPr lang="en-US" altLang="zh-CN" dirty="0" err="1">
                <a:latin typeface="Helvetica" pitchFamily="2" charset="0"/>
              </a:rPr>
              <a:t>eRNA</a:t>
            </a:r>
            <a:r>
              <a:rPr lang="en-US" altLang="zh-CN" dirty="0">
                <a:latin typeface="Helvetica" pitchFamily="2" charset="0"/>
              </a:rPr>
              <a:t> Function?</a:t>
            </a:r>
          </a:p>
        </p:txBody>
      </p:sp>
      <p:sp>
        <p:nvSpPr>
          <p:cNvPr id="5" name="Rectangle 4">
            <a:extLst>
              <a:ext uri="{FF2B5EF4-FFF2-40B4-BE49-F238E27FC236}">
                <a16:creationId xmlns:a16="http://schemas.microsoft.com/office/drawing/2014/main" id="{98F3D98B-194B-4937-B6CE-0ACE88971333}"/>
              </a:ext>
            </a:extLst>
          </p:cNvPr>
          <p:cNvSpPr/>
          <p:nvPr/>
        </p:nvSpPr>
        <p:spPr>
          <a:xfrm>
            <a:off x="838200" y="1027906"/>
            <a:ext cx="10039928" cy="769441"/>
          </a:xfrm>
          <a:prstGeom prst="rect">
            <a:avLst/>
          </a:prstGeom>
        </p:spPr>
        <p:txBody>
          <a:bodyPr wrap="none">
            <a:spAutoFit/>
          </a:bodyPr>
          <a:lstStyle/>
          <a:p>
            <a:r>
              <a:rPr lang="en-US" altLang="zh-CN" sz="4400" dirty="0">
                <a:latin typeface="Helvetica" pitchFamily="2" charset="0"/>
              </a:rPr>
              <a:t>If not, what determines direction in SC?</a:t>
            </a:r>
            <a:endParaRPr lang="zh-CN" altLang="en-US" sz="4400" dirty="0"/>
          </a:p>
        </p:txBody>
      </p:sp>
    </p:spTree>
    <p:extLst>
      <p:ext uri="{BB962C8B-B14F-4D97-AF65-F5344CB8AC3E}">
        <p14:creationId xmlns:p14="http://schemas.microsoft.com/office/powerpoint/2010/main" val="289106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Connector: Elbow 16">
            <a:extLst>
              <a:ext uri="{FF2B5EF4-FFF2-40B4-BE49-F238E27FC236}">
                <a16:creationId xmlns:a16="http://schemas.microsoft.com/office/drawing/2014/main" id="{82818C3F-CD9C-49F9-8475-35B2AB58FE05}"/>
              </a:ext>
            </a:extLst>
          </p:cNvPr>
          <p:cNvCxnSpPr>
            <a:cxnSpLocks/>
            <a:stCxn id="5" idx="2"/>
            <a:endCxn id="6" idx="0"/>
          </p:cNvCxnSpPr>
          <p:nvPr/>
        </p:nvCxnSpPr>
        <p:spPr>
          <a:xfrm rot="16200000" flipH="1">
            <a:off x="6617729" y="2264273"/>
            <a:ext cx="780404" cy="3766294"/>
          </a:xfrm>
          <a:prstGeom prst="bentConnector3">
            <a:avLst>
              <a:gd name="adj1" fmla="val 50000"/>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85A9B41-7867-4A7B-91D2-44184E849981}"/>
              </a:ext>
            </a:extLst>
          </p:cNvPr>
          <p:cNvSpPr>
            <a:spLocks noGrp="1"/>
          </p:cNvSpPr>
          <p:nvPr>
            <p:ph type="title"/>
          </p:nvPr>
        </p:nvSpPr>
        <p:spPr/>
        <p:txBody>
          <a:bodyPr/>
          <a:lstStyle/>
          <a:p>
            <a:r>
              <a:rPr lang="en-US" altLang="zh-CN" dirty="0">
                <a:latin typeface="Helvetica" pitchFamily="2" charset="0"/>
              </a:rPr>
              <a:t>Raw data [1]</a:t>
            </a:r>
            <a:endParaRPr lang="zh-CN" altLang="en-US" dirty="0">
              <a:latin typeface="Helvetica" pitchFamily="2" charset="0"/>
            </a:endParaRPr>
          </a:p>
        </p:txBody>
      </p:sp>
      <p:sp>
        <p:nvSpPr>
          <p:cNvPr id="5" name="TextBox 4">
            <a:extLst>
              <a:ext uri="{FF2B5EF4-FFF2-40B4-BE49-F238E27FC236}">
                <a16:creationId xmlns:a16="http://schemas.microsoft.com/office/drawing/2014/main" id="{B903E4D0-5765-41DE-822A-071BCEAF33F7}"/>
              </a:ext>
            </a:extLst>
          </p:cNvPr>
          <p:cNvSpPr txBox="1"/>
          <p:nvPr/>
        </p:nvSpPr>
        <p:spPr>
          <a:xfrm>
            <a:off x="1167212" y="1448894"/>
            <a:ext cx="7915144" cy="2308324"/>
          </a:xfrm>
          <a:prstGeom prst="rect">
            <a:avLst/>
          </a:prstGeom>
          <a:noFill/>
        </p:spPr>
        <p:txBody>
          <a:bodyPr wrap="square" rtlCol="0">
            <a:spAutoFit/>
          </a:bodyPr>
          <a:lstStyle/>
          <a:p>
            <a:r>
              <a:rPr lang="en-US" altLang="zh-CN" sz="2400" dirty="0">
                <a:latin typeface="Helvetica" pitchFamily="2" charset="0"/>
              </a:rPr>
              <a:t>Tumor suppressor </a:t>
            </a:r>
            <a:r>
              <a:rPr lang="en-US" altLang="zh-CN" sz="2400" b="1" dirty="0">
                <a:latin typeface="Helvetica" pitchFamily="2" charset="0"/>
              </a:rPr>
              <a:t>TGF-beta</a:t>
            </a:r>
            <a:r>
              <a:rPr lang="en-US" altLang="zh-CN" sz="2400" dirty="0">
                <a:latin typeface="Helvetica" pitchFamily="2" charset="0"/>
              </a:rPr>
              <a:t> treatment on </a:t>
            </a:r>
            <a:r>
              <a:rPr lang="en-US" altLang="zh-CN" sz="2400" b="1" dirty="0">
                <a:latin typeface="Helvetica" pitchFamily="2" charset="0"/>
              </a:rPr>
              <a:t>A549 </a:t>
            </a:r>
            <a:r>
              <a:rPr lang="en-US" altLang="zh-CN" sz="2400" dirty="0">
                <a:latin typeface="Helvetica" pitchFamily="2" charset="0"/>
              </a:rPr>
              <a:t>human</a:t>
            </a:r>
            <a:r>
              <a:rPr lang="en-US" altLang="zh-CN" sz="2400" b="1" dirty="0">
                <a:latin typeface="Helvetica" pitchFamily="2" charset="0"/>
              </a:rPr>
              <a:t> </a:t>
            </a:r>
            <a:r>
              <a:rPr lang="en-US" altLang="zh-CN" sz="2400" dirty="0">
                <a:latin typeface="Helvetica" pitchFamily="2" charset="0"/>
              </a:rPr>
              <a:t>lung cancer cells</a:t>
            </a:r>
          </a:p>
          <a:p>
            <a:endParaRPr lang="en-US" altLang="zh-CN" sz="2400" dirty="0">
              <a:latin typeface="Helvetica" pitchFamily="2" charset="0"/>
            </a:endParaRPr>
          </a:p>
          <a:p>
            <a:pPr algn="ctr"/>
            <a:r>
              <a:rPr lang="en-US" altLang="zh-CN" sz="2400" dirty="0">
                <a:latin typeface="Helvetica" pitchFamily="2" charset="0"/>
              </a:rPr>
              <a:t>0h,       6h,      24h</a:t>
            </a:r>
          </a:p>
          <a:p>
            <a:pPr algn="ctr"/>
            <a:endParaRPr lang="en-US" altLang="zh-CN" sz="2400" dirty="0">
              <a:latin typeface="Helvetica" pitchFamily="2" charset="0"/>
            </a:endParaRPr>
          </a:p>
          <a:p>
            <a:pPr algn="ctr"/>
            <a:r>
              <a:rPr lang="en-US" altLang="zh-CN" sz="2400" dirty="0">
                <a:latin typeface="Helvetica" pitchFamily="2" charset="0"/>
              </a:rPr>
              <a:t>3 replicates each</a:t>
            </a:r>
          </a:p>
        </p:txBody>
      </p:sp>
      <p:sp>
        <p:nvSpPr>
          <p:cNvPr id="6" name="TextBox 5">
            <a:extLst>
              <a:ext uri="{FF2B5EF4-FFF2-40B4-BE49-F238E27FC236}">
                <a16:creationId xmlns:a16="http://schemas.microsoft.com/office/drawing/2014/main" id="{4409FCCC-10D6-4601-9B6E-825C46D977A6}"/>
              </a:ext>
            </a:extLst>
          </p:cNvPr>
          <p:cNvSpPr txBox="1"/>
          <p:nvPr/>
        </p:nvSpPr>
        <p:spPr>
          <a:xfrm>
            <a:off x="7067415" y="4537622"/>
            <a:ext cx="3647326" cy="1569660"/>
          </a:xfrm>
          <a:prstGeom prst="rect">
            <a:avLst/>
          </a:prstGeom>
          <a:noFill/>
        </p:spPr>
        <p:txBody>
          <a:bodyPr wrap="square" rtlCol="0">
            <a:spAutoFit/>
          </a:bodyPr>
          <a:lstStyle/>
          <a:p>
            <a:pPr algn="ctr"/>
            <a:r>
              <a:rPr lang="en-US" altLang="zh-CN" sz="2400" dirty="0">
                <a:latin typeface="Helvetica" pitchFamily="2" charset="0"/>
              </a:rPr>
              <a:t>Remaining cells</a:t>
            </a:r>
          </a:p>
          <a:p>
            <a:pPr algn="ctr"/>
            <a:r>
              <a:rPr lang="en-US" altLang="zh-CN" sz="2400" dirty="0">
                <a:latin typeface="Helvetica" pitchFamily="2" charset="0"/>
              </a:rPr>
              <a:t> </a:t>
            </a:r>
          </a:p>
          <a:p>
            <a:pPr algn="ctr"/>
            <a:r>
              <a:rPr lang="en-US" altLang="zh-CN" sz="2400" dirty="0">
                <a:latin typeface="Helvetica" pitchFamily="2" charset="0"/>
              </a:rPr>
              <a:t>Bulk CAGE</a:t>
            </a:r>
          </a:p>
          <a:p>
            <a:pPr algn="ctr"/>
            <a:r>
              <a:rPr lang="en-US" altLang="zh-CN" sz="2400" dirty="0">
                <a:latin typeface="Helvetica" pitchFamily="2" charset="0"/>
              </a:rPr>
              <a:t>(</a:t>
            </a:r>
            <a:r>
              <a:rPr lang="en-US" altLang="zh-CN" sz="2400" dirty="0" err="1">
                <a:latin typeface="Helvetica" pitchFamily="2" charset="0"/>
              </a:rPr>
              <a:t>nAnT-iCAGE</a:t>
            </a:r>
            <a:r>
              <a:rPr lang="en-US" altLang="zh-CN" sz="2400" dirty="0">
                <a:latin typeface="Helvetica" pitchFamily="2" charset="0"/>
              </a:rPr>
              <a:t> protocol)</a:t>
            </a:r>
          </a:p>
        </p:txBody>
      </p:sp>
      <p:grpSp>
        <p:nvGrpSpPr>
          <p:cNvPr id="39" name="Group 38">
            <a:extLst>
              <a:ext uri="{FF2B5EF4-FFF2-40B4-BE49-F238E27FC236}">
                <a16:creationId xmlns:a16="http://schemas.microsoft.com/office/drawing/2014/main" id="{3DCBF883-5796-4B46-B278-85081B07F7B5}"/>
              </a:ext>
            </a:extLst>
          </p:cNvPr>
          <p:cNvGrpSpPr/>
          <p:nvPr/>
        </p:nvGrpSpPr>
        <p:grpSpPr>
          <a:xfrm>
            <a:off x="3337275" y="3757218"/>
            <a:ext cx="3575018" cy="2350064"/>
            <a:chOff x="3337275" y="3757218"/>
            <a:chExt cx="3575018" cy="2350064"/>
          </a:xfrm>
        </p:grpSpPr>
        <p:cxnSp>
          <p:nvCxnSpPr>
            <p:cNvPr id="8" name="Straight Arrow Connector 7">
              <a:extLst>
                <a:ext uri="{FF2B5EF4-FFF2-40B4-BE49-F238E27FC236}">
                  <a16:creationId xmlns:a16="http://schemas.microsoft.com/office/drawing/2014/main" id="{0ECF5BC4-222E-4BD7-A73B-F9C6F747C653}"/>
                </a:ext>
              </a:extLst>
            </p:cNvPr>
            <p:cNvCxnSpPr>
              <a:cxnSpLocks/>
              <a:stCxn id="5" idx="2"/>
              <a:endCxn id="27" idx="0"/>
            </p:cNvCxnSpPr>
            <p:nvPr/>
          </p:nvCxnSpPr>
          <p:spPr>
            <a:xfrm>
              <a:off x="5124784" y="3757218"/>
              <a:ext cx="0" cy="780404"/>
            </a:xfrm>
            <a:prstGeom prst="straightConnector1">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FE64057D-1F70-43C6-BC7F-7D023BEFD8A0}"/>
                </a:ext>
              </a:extLst>
            </p:cNvPr>
            <p:cNvSpPr/>
            <p:nvPr/>
          </p:nvSpPr>
          <p:spPr>
            <a:xfrm>
              <a:off x="3337275" y="4537622"/>
              <a:ext cx="3575018" cy="1569660"/>
            </a:xfrm>
            <a:prstGeom prst="rect">
              <a:avLst/>
            </a:prstGeom>
          </p:spPr>
          <p:txBody>
            <a:bodyPr wrap="square">
              <a:spAutoFit/>
            </a:bodyPr>
            <a:lstStyle/>
            <a:p>
              <a:pPr algn="ctr"/>
              <a:r>
                <a:rPr lang="en-US" altLang="zh-CN" sz="2400" dirty="0">
                  <a:latin typeface="Helvetica" pitchFamily="2" charset="0"/>
                </a:rPr>
                <a:t>40cells,  41cells,  70cells</a:t>
              </a:r>
            </a:p>
            <a:p>
              <a:pPr algn="ctr"/>
              <a:endParaRPr lang="en-US" altLang="zh-CN" sz="2400" dirty="0">
                <a:latin typeface="Helvetica" pitchFamily="2" charset="0"/>
              </a:endParaRPr>
            </a:p>
            <a:p>
              <a:pPr algn="ctr"/>
              <a:r>
                <a:rPr lang="en-US" altLang="zh-CN" sz="2400" dirty="0">
                  <a:latin typeface="Helvetica" pitchFamily="2" charset="0"/>
                </a:rPr>
                <a:t>Single-cell CAGE</a:t>
              </a:r>
            </a:p>
            <a:p>
              <a:pPr algn="ctr"/>
              <a:r>
                <a:rPr lang="en-US" altLang="zh-CN" sz="2400" dirty="0">
                  <a:latin typeface="Helvetica" pitchFamily="2" charset="0"/>
                </a:rPr>
                <a:t>(C1 CAGE protocol)</a:t>
              </a:r>
            </a:p>
          </p:txBody>
        </p:sp>
      </p:grpSp>
      <p:sp>
        <p:nvSpPr>
          <p:cNvPr id="9" name="TextBox 8">
            <a:extLst>
              <a:ext uri="{FF2B5EF4-FFF2-40B4-BE49-F238E27FC236}">
                <a16:creationId xmlns:a16="http://schemas.microsoft.com/office/drawing/2014/main" id="{F5570B3A-B164-41DE-A982-349B659E87C7}"/>
              </a:ext>
            </a:extLst>
          </p:cNvPr>
          <p:cNvSpPr txBox="1"/>
          <p:nvPr/>
        </p:nvSpPr>
        <p:spPr>
          <a:xfrm>
            <a:off x="7161088" y="6262042"/>
            <a:ext cx="5030912" cy="461665"/>
          </a:xfrm>
          <a:prstGeom prst="rect">
            <a:avLst/>
          </a:prstGeom>
          <a:noFill/>
        </p:spPr>
        <p:txBody>
          <a:bodyPr wrap="square" rtlCol="0">
            <a:spAutoFit/>
          </a:bodyPr>
          <a:lstStyle/>
          <a:p>
            <a:r>
              <a:rPr lang="en-US" altLang="zh-CN" sz="1200" dirty="0">
                <a:latin typeface="Helvetica" pitchFamily="2" charset="0"/>
              </a:rPr>
              <a:t>1. </a:t>
            </a:r>
            <a:r>
              <a:rPr lang="en-US" altLang="zh-CN" sz="1200" dirty="0" err="1">
                <a:latin typeface="Helvetica" pitchFamily="2" charset="0"/>
              </a:rPr>
              <a:t>Kouno</a:t>
            </a:r>
            <a:r>
              <a:rPr lang="en-US" altLang="zh-CN" sz="1200" dirty="0">
                <a:latin typeface="Helvetica" pitchFamily="2" charset="0"/>
              </a:rPr>
              <a:t>, T. </a:t>
            </a:r>
            <a:r>
              <a:rPr lang="en-US" altLang="zh-CN" sz="1200" i="1" dirty="0">
                <a:latin typeface="Helvetica" pitchFamily="2" charset="0"/>
              </a:rPr>
              <a:t>et al.</a:t>
            </a:r>
            <a:r>
              <a:rPr lang="en-US" altLang="zh-CN" sz="1200" dirty="0">
                <a:latin typeface="Helvetica" pitchFamily="2" charset="0"/>
              </a:rPr>
              <a:t> C1 CAGE detects transcription start sites and enhancer activity at single-cell resolution. </a:t>
            </a:r>
            <a:r>
              <a:rPr lang="en-US" altLang="zh-CN" sz="1200" i="1" dirty="0">
                <a:latin typeface="Helvetica" pitchFamily="2" charset="0"/>
              </a:rPr>
              <a:t>Nat. </a:t>
            </a:r>
            <a:r>
              <a:rPr lang="en-US" altLang="zh-CN" sz="1200" i="1" dirty="0" err="1">
                <a:latin typeface="Helvetica" pitchFamily="2" charset="0"/>
              </a:rPr>
              <a:t>Commun</a:t>
            </a:r>
            <a:r>
              <a:rPr lang="en-US" altLang="zh-CN" sz="1200" i="1" dirty="0">
                <a:latin typeface="Helvetica" pitchFamily="2" charset="0"/>
              </a:rPr>
              <a:t>.</a:t>
            </a:r>
            <a:r>
              <a:rPr lang="en-US" altLang="zh-CN" sz="1200" dirty="0">
                <a:latin typeface="Helvetica" pitchFamily="2" charset="0"/>
              </a:rPr>
              <a:t> </a:t>
            </a:r>
            <a:r>
              <a:rPr lang="en-US" altLang="zh-CN" sz="1200" b="1" dirty="0">
                <a:latin typeface="Helvetica" pitchFamily="2" charset="0"/>
              </a:rPr>
              <a:t>10</a:t>
            </a:r>
            <a:r>
              <a:rPr lang="en-US" altLang="zh-CN" sz="1200" dirty="0">
                <a:latin typeface="Helvetica" pitchFamily="2" charset="0"/>
              </a:rPr>
              <a:t>, (2019).</a:t>
            </a:r>
            <a:endParaRPr lang="zh-CN" altLang="en-US" sz="1200" dirty="0">
              <a:latin typeface="Helvetica" pitchFamily="2" charset="0"/>
            </a:endParaRPr>
          </a:p>
        </p:txBody>
      </p:sp>
    </p:spTree>
    <p:extLst>
      <p:ext uri="{BB962C8B-B14F-4D97-AF65-F5344CB8AC3E}">
        <p14:creationId xmlns:p14="http://schemas.microsoft.com/office/powerpoint/2010/main" val="1995957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25623</TotalTime>
  <Words>3433</Words>
  <Application>Microsoft Office PowerPoint</Application>
  <PresentationFormat>Widescreen</PresentationFormat>
  <Paragraphs>471</Paragraphs>
  <Slides>60</Slides>
  <Notes>19</Notes>
  <HiddenSlides>6</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TimesNewRomanPSMT</vt:lpstr>
      <vt:lpstr>等线</vt:lpstr>
      <vt:lpstr>等线 Light</vt:lpstr>
      <vt:lpstr>Arial</vt:lpstr>
      <vt:lpstr>Arial</vt:lpstr>
      <vt:lpstr>Cambria Math</vt:lpstr>
      <vt:lpstr>Helvetica</vt:lpstr>
      <vt:lpstr>Office Theme</vt:lpstr>
      <vt:lpstr>PowerPoint Presentation</vt:lpstr>
      <vt:lpstr>Enhancers can initialize RNA Transcription (Kim et al. 2010)</vt:lpstr>
      <vt:lpstr>Previous Understanding of Enhancers</vt:lpstr>
      <vt:lpstr>CAGE, a 5’ sequencing technology</vt:lpstr>
      <vt:lpstr>Bidirectional eRNA TSSs, the state-of-art marker for active enhancer[1]</vt:lpstr>
      <vt:lpstr>Biological function of eRNA remains elusive:</vt:lpstr>
      <vt:lpstr>PowerPoint Presentation</vt:lpstr>
      <vt:lpstr>Are they artifacts? </vt:lpstr>
      <vt:lpstr>Raw data [1]</vt:lpstr>
      <vt:lpstr>Identification of bidirectional enhancers on bulk level</vt:lpstr>
      <vt:lpstr>PowerPoint Presentation</vt:lpstr>
      <vt:lpstr>PowerPoint Presentation</vt:lpstr>
      <vt:lpstr>Single-cell eRNA transcription</vt:lpstr>
      <vt:lpstr>Rarely transcribed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一帆 戴</dc:creator>
  <cp:lastModifiedBy>一帆 戴</cp:lastModifiedBy>
  <cp:revision>925</cp:revision>
  <cp:lastPrinted>2020-06-12T20:33:03Z</cp:lastPrinted>
  <dcterms:created xsi:type="dcterms:W3CDTF">2020-04-27T21:12:12Z</dcterms:created>
  <dcterms:modified xsi:type="dcterms:W3CDTF">2020-06-23T07:59:00Z</dcterms:modified>
</cp:coreProperties>
</file>