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32"/>
  </p:notesMasterIdLst>
  <p:handoutMasterIdLst>
    <p:handoutMasterId r:id="rId33"/>
  </p:handoutMasterIdLst>
  <p:sldIdLst>
    <p:sldId id="336" r:id="rId5"/>
    <p:sldId id="330" r:id="rId6"/>
    <p:sldId id="332" r:id="rId7"/>
    <p:sldId id="355" r:id="rId8"/>
    <p:sldId id="356" r:id="rId9"/>
    <p:sldId id="337" r:id="rId10"/>
    <p:sldId id="360" r:id="rId11"/>
    <p:sldId id="359" r:id="rId12"/>
    <p:sldId id="364" r:id="rId13"/>
    <p:sldId id="361" r:id="rId14"/>
    <p:sldId id="334" r:id="rId15"/>
    <p:sldId id="342" r:id="rId16"/>
    <p:sldId id="343" r:id="rId17"/>
    <p:sldId id="344" r:id="rId18"/>
    <p:sldId id="345" r:id="rId19"/>
    <p:sldId id="346" r:id="rId20"/>
    <p:sldId id="347" r:id="rId21"/>
    <p:sldId id="335" r:id="rId22"/>
    <p:sldId id="350" r:id="rId23"/>
    <p:sldId id="351" r:id="rId24"/>
    <p:sldId id="352" r:id="rId25"/>
    <p:sldId id="353" r:id="rId26"/>
    <p:sldId id="354" r:id="rId27"/>
    <p:sldId id="365" r:id="rId28"/>
    <p:sldId id="274" r:id="rId29"/>
    <p:sldId id="366" r:id="rId30"/>
    <p:sldId id="275" r:id="rId3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9"/>
    <p:restoredTop sz="85169"/>
  </p:normalViewPr>
  <p:slideViewPr>
    <p:cSldViewPr snapToGrid="0" snapToObjects="1">
      <p:cViewPr varScale="1">
        <p:scale>
          <a:sx n="63" d="100"/>
          <a:sy n="63" d="100"/>
        </p:scale>
        <p:origin x="1362" y="66"/>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6/22/2024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27</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6/22/2024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6/22/2024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7176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6/22/2024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6/22/2024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6/22/2024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6/22/2024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6/22/2024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6/22/2024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6/22/2024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6/22/2024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79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hyperlink" Target="https://github.com/evanserlangga/IBMMLC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08AF69-4D62-3045-9FEF-6800D771C946}"/>
              </a:ext>
            </a:extLst>
          </p:cNvPr>
          <p:cNvSpPr txBox="1"/>
          <p:nvPr/>
        </p:nvSpPr>
        <p:spPr>
          <a:xfrm>
            <a:off x="975360" y="458396"/>
            <a:ext cx="10241280" cy="1323439"/>
          </a:xfrm>
          <a:prstGeom prst="rect">
            <a:avLst/>
          </a:prstGeom>
          <a:solidFill>
            <a:schemeClr val="bg1">
              <a:alpha val="86117"/>
            </a:schemeClr>
          </a:solidFill>
        </p:spPr>
        <p:txBody>
          <a:bodyPr wrap="square" rtlCol="0">
            <a:spAutoFit/>
          </a:bodyPr>
          <a:lstStyle/>
          <a:p>
            <a:pPr algn="ctr"/>
            <a:r>
              <a:rPr lang="en-US" sz="4000" b="1" dirty="0">
                <a:solidFill>
                  <a:srgbClr val="0070C0"/>
                </a:solidFill>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493625" y="4972156"/>
            <a:ext cx="3473116" cy="830997"/>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Ignatius Evans </a:t>
            </a:r>
            <a:r>
              <a:rPr lang="en-US" sz="2400" dirty="0" err="1">
                <a:latin typeface="Abadi"/>
                <a:ea typeface="SF Pro" pitchFamily="2" charset="0"/>
                <a:cs typeface="SF Pro" pitchFamily="2" charset="0"/>
              </a:rPr>
              <a:t>Erlangga</a:t>
            </a:r>
            <a:endParaRPr lang="en-US" sz="2400" dirty="0">
              <a:latin typeface="Abadi"/>
              <a:ea typeface="SF Pro" pitchFamily="2" charset="0"/>
              <a:cs typeface="SF Pro" pitchFamily="2" charset="0"/>
            </a:endParaRPr>
          </a:p>
          <a:p>
            <a:r>
              <a:rPr lang="en-US" sz="2400" dirty="0">
                <a:latin typeface="Abadi" panose="020B0604020104020204" pitchFamily="34" charset="0"/>
                <a:ea typeface="SF Pro" pitchFamily="2" charset="0"/>
                <a:cs typeface="SF Pro" pitchFamily="2" charset="0"/>
              </a:rPr>
              <a:t>22</a:t>
            </a:r>
            <a:r>
              <a:rPr lang="en-US" sz="2400" baseline="30000" dirty="0">
                <a:latin typeface="Abadi" panose="020B0604020104020204" pitchFamily="34" charset="0"/>
                <a:ea typeface="SF Pro" pitchFamily="2" charset="0"/>
                <a:cs typeface="SF Pro" pitchFamily="2" charset="0"/>
              </a:rPr>
              <a:t>nd</a:t>
            </a:r>
            <a:r>
              <a:rPr lang="en-US" sz="2400" dirty="0">
                <a:latin typeface="Abadi" panose="020B0604020104020204" pitchFamily="34" charset="0"/>
                <a:ea typeface="SF Pro" pitchFamily="2" charset="0"/>
                <a:cs typeface="SF Pro" pitchFamily="2" charset="0"/>
              </a:rPr>
              <a:t> June, 2024</a:t>
            </a:r>
          </a:p>
        </p:txBody>
      </p:sp>
      <p:pic>
        <p:nvPicPr>
          <p:cNvPr id="5" name="Picture 4">
            <a:extLst>
              <a:ext uri="{FF2B5EF4-FFF2-40B4-BE49-F238E27FC236}">
                <a16:creationId xmlns:a16="http://schemas.microsoft.com/office/drawing/2014/main" id="{2ED3B79B-A829-4362-8242-DEEDD39DF597}"/>
              </a:ext>
            </a:extLst>
          </p:cNvPr>
          <p:cNvPicPr>
            <a:picLocks noChangeAspect="1"/>
          </p:cNvPicPr>
          <p:nvPr/>
        </p:nvPicPr>
        <p:blipFill>
          <a:blip r:embed="rId3"/>
          <a:stretch>
            <a:fillRect/>
          </a:stretch>
        </p:blipFill>
        <p:spPr>
          <a:xfrm>
            <a:off x="5104447" y="2212657"/>
            <a:ext cx="7087553" cy="3585079"/>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F8259C7-434B-4F86-9E2F-5DC57095D329}"/>
              </a:ext>
            </a:extLst>
          </p:cNvPr>
          <p:cNvSpPr>
            <a:spLocks noGrp="1"/>
          </p:cNvSpPr>
          <p:nvPr>
            <p:ph type="body" idx="1"/>
          </p:nvPr>
        </p:nvSpPr>
        <p:spPr>
          <a:xfrm>
            <a:off x="831850" y="566104"/>
            <a:ext cx="10515600" cy="769302"/>
          </a:xfrm>
        </p:spPr>
        <p:txBody>
          <a:bodyPr>
            <a:normAutofit/>
          </a:bodyPr>
          <a:lstStyle/>
          <a:p>
            <a:pPr algn="ctr"/>
            <a:r>
              <a:rPr lang="en-ID" sz="4000" dirty="0">
                <a:solidFill>
                  <a:srgbClr val="0070C0"/>
                </a:solidFill>
                <a:latin typeface="Abadi" panose="020B0604020104020204" pitchFamily="34" charset="0"/>
              </a:rPr>
              <a:t>EDA – </a:t>
            </a:r>
            <a:r>
              <a:rPr lang="en-ID" sz="4000" b="1" dirty="0">
                <a:solidFill>
                  <a:srgbClr val="0070C0"/>
                </a:solidFill>
                <a:latin typeface="Abadi" panose="020B0604020104020204" pitchFamily="34" charset="0"/>
              </a:rPr>
              <a:t>Course Enrolment Distribution</a:t>
            </a:r>
          </a:p>
        </p:txBody>
      </p:sp>
      <p:pic>
        <p:nvPicPr>
          <p:cNvPr id="4098" name="Picture 2" descr="https://lh7-us.googleusercontent.com/slidesz/AGV_vUdDgTWZLQKGan7kX_4xjT3ZQriX_s2a-as2uIN3Ch4rx4a_FG-AM-fLKdRX63TKwD4SzqCc69JmYnbh2ekR4aZNaI-WStkuQh992V0L7GOHIKacMhIyr3lxByoyV7aaqqs75Hz_ONp6bQtpQZv8SlVg_pPbu6vY=s2048?key=NA6JZxgivQynos26VPblAw">
            <a:extLst>
              <a:ext uri="{FF2B5EF4-FFF2-40B4-BE49-F238E27FC236}">
                <a16:creationId xmlns:a16="http://schemas.microsoft.com/office/drawing/2014/main" id="{C9626AD2-0692-406E-8FDC-9F4B563E0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620" y="1678305"/>
            <a:ext cx="1933575" cy="40195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7-us.googleusercontent.com/slidesz/AGV_vUem6GHBrDWQ4q6lEG4unQWOPjHMm3uc21TTy0ogesdOmCbGlNpNo7PIZjoMDkK5UeZddaHyoiY7B-Eosl3YFgrGz_ANQTCyE0y2i1LcITO929ZJzNLQYyyr28YwkEAEPV1CecXHN8EoNay5Dejdx3derLFcp5xi=s2048?key=NA6JZxgivQynos26VPblAw">
            <a:extLst>
              <a:ext uri="{FF2B5EF4-FFF2-40B4-BE49-F238E27FC236}">
                <a16:creationId xmlns:a16="http://schemas.microsoft.com/office/drawing/2014/main" id="{2785239D-9789-47A6-A66D-836B170ED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730" y="2262188"/>
            <a:ext cx="3705225" cy="3248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3EE89B-521B-402D-AB75-A1EDA3C4F740}"/>
              </a:ext>
            </a:extLst>
          </p:cNvPr>
          <p:cNvSpPr txBox="1"/>
          <p:nvPr/>
        </p:nvSpPr>
        <p:spPr>
          <a:xfrm>
            <a:off x="8619490" y="2262188"/>
            <a:ext cx="3093720" cy="2862322"/>
          </a:xfrm>
          <a:prstGeom prst="rect">
            <a:avLst/>
          </a:prstGeom>
          <a:noFill/>
        </p:spPr>
        <p:txBody>
          <a:bodyPr wrap="square" rtlCol="0">
            <a:spAutoFit/>
          </a:bodyPr>
          <a:lstStyle/>
          <a:p>
            <a:r>
              <a:rPr lang="en-US" sz="2000" b="1" dirty="0">
                <a:latin typeface="Abadi" panose="020B0604020104020204" pitchFamily="34" charset="0"/>
              </a:rPr>
              <a:t>Determine popular course genres</a:t>
            </a:r>
            <a:endParaRPr lang="en-US" sz="2000" dirty="0">
              <a:latin typeface="Abadi" panose="020B0604020104020204" pitchFamily="34" charset="0"/>
            </a:endParaRPr>
          </a:p>
          <a:p>
            <a:r>
              <a:rPr lang="en-US" sz="2000" dirty="0" err="1">
                <a:latin typeface="Abadi" panose="020B0604020104020204" pitchFamily="34" charset="0"/>
              </a:rPr>
              <a:t>BackendDev</a:t>
            </a:r>
            <a:r>
              <a:rPr lang="en-US" sz="2000" dirty="0">
                <a:latin typeface="Abadi" panose="020B0604020104020204" pitchFamily="34" charset="0"/>
              </a:rPr>
              <a:t>, </a:t>
            </a:r>
            <a:r>
              <a:rPr lang="en-US" sz="2000" dirty="0" err="1">
                <a:latin typeface="Abadi" panose="020B0604020104020204" pitchFamily="34" charset="0"/>
              </a:rPr>
              <a:t>MachineLearning</a:t>
            </a:r>
            <a:r>
              <a:rPr lang="en-US" sz="2000" dirty="0">
                <a:latin typeface="Abadi" panose="020B0604020104020204" pitchFamily="34" charset="0"/>
              </a:rPr>
              <a:t>, Database are the utmost popular genres.</a:t>
            </a:r>
          </a:p>
          <a:p>
            <a:r>
              <a:rPr lang="en-US" sz="2000" dirty="0">
                <a:latin typeface="Abadi" panose="020B0604020104020204" pitchFamily="34" charset="0"/>
              </a:rPr>
              <a:t>While Blockchain, Chatbot, </a:t>
            </a:r>
            <a:r>
              <a:rPr lang="en-US" sz="2000" dirty="0" err="1">
                <a:latin typeface="Abadi" panose="020B0604020104020204" pitchFamily="34" charset="0"/>
              </a:rPr>
              <a:t>ComputerVision</a:t>
            </a:r>
            <a:r>
              <a:rPr lang="en-US" sz="2000" dirty="0">
                <a:latin typeface="Abadi" panose="020B0604020104020204" pitchFamily="34" charset="0"/>
              </a:rPr>
              <a:t> are the most less common ones.</a:t>
            </a:r>
          </a:p>
        </p:txBody>
      </p:sp>
    </p:spTree>
    <p:extLst>
      <p:ext uri="{BB962C8B-B14F-4D97-AF65-F5344CB8AC3E}">
        <p14:creationId xmlns:p14="http://schemas.microsoft.com/office/powerpoint/2010/main" val="56665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pPr algn="ctr"/>
            <a:r>
              <a:rPr lang="en-US" dirty="0">
                <a:solidFill>
                  <a:srgbClr val="0070C0"/>
                </a:solidFill>
                <a:latin typeface="Abadi"/>
              </a:rPr>
              <a:t>Content-based Recommender System using Unsupervised Learning</a:t>
            </a:r>
            <a:endParaRPr lang="en-US" dirty="0">
              <a:solidFill>
                <a:srgbClr val="0070C0"/>
              </a:solidFill>
            </a:endParaRPr>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365125"/>
            <a:ext cx="10881360" cy="915035"/>
          </a:xfrm>
        </p:spPr>
        <p:txBody>
          <a:bodyPr>
            <a:normAutofit/>
          </a:bodyPr>
          <a:lstStyle/>
          <a:p>
            <a:pPr algn="ctr"/>
            <a:r>
              <a:rPr lang="en-US" sz="2800" dirty="0">
                <a:solidFill>
                  <a:srgbClr val="0B49CB"/>
                </a:solidFill>
                <a:latin typeface="Abadi"/>
              </a:rPr>
              <a:t>Flowchart of content-based recommender system using user profile and course genres</a:t>
            </a:r>
          </a:p>
        </p:txBody>
      </p:sp>
      <p:pic>
        <p:nvPicPr>
          <p:cNvPr id="7" name="Picture 6">
            <a:extLst>
              <a:ext uri="{FF2B5EF4-FFF2-40B4-BE49-F238E27FC236}">
                <a16:creationId xmlns:a16="http://schemas.microsoft.com/office/drawing/2014/main" id="{DE26D299-B7F1-4DC8-BDE2-A848418015B9}"/>
              </a:ext>
            </a:extLst>
          </p:cNvPr>
          <p:cNvPicPr>
            <a:picLocks noChangeAspect="1"/>
          </p:cNvPicPr>
          <p:nvPr/>
        </p:nvPicPr>
        <p:blipFill>
          <a:blip r:embed="rId2"/>
          <a:stretch>
            <a:fillRect/>
          </a:stretch>
        </p:blipFill>
        <p:spPr>
          <a:xfrm>
            <a:off x="370495" y="1532255"/>
            <a:ext cx="11451009" cy="915035"/>
          </a:xfrm>
          <a:prstGeom prst="rect">
            <a:avLst/>
          </a:prstGeom>
        </p:spPr>
      </p:pic>
      <p:sp>
        <p:nvSpPr>
          <p:cNvPr id="8" name="TextBox 7">
            <a:extLst>
              <a:ext uri="{FF2B5EF4-FFF2-40B4-BE49-F238E27FC236}">
                <a16:creationId xmlns:a16="http://schemas.microsoft.com/office/drawing/2014/main" id="{2B737A64-759A-48D8-852B-03030FFF1FB4}"/>
              </a:ext>
            </a:extLst>
          </p:cNvPr>
          <p:cNvSpPr txBox="1"/>
          <p:nvPr/>
        </p:nvSpPr>
        <p:spPr>
          <a:xfrm>
            <a:off x="370494" y="2728595"/>
            <a:ext cx="11451009" cy="3693319"/>
          </a:xfrm>
          <a:prstGeom prst="rect">
            <a:avLst/>
          </a:prstGeom>
          <a:noFill/>
        </p:spPr>
        <p:txBody>
          <a:bodyPr wrap="square" rtlCol="0">
            <a:spAutoFit/>
          </a:bodyPr>
          <a:lstStyle/>
          <a:p>
            <a:pPr algn="just"/>
            <a:r>
              <a:rPr lang="en-US" sz="1300" b="1" dirty="0">
                <a:latin typeface="Abadi" panose="020B0604020104020204" pitchFamily="34" charset="0"/>
              </a:rPr>
              <a:t>1. Raw Data: </a:t>
            </a:r>
            <a:r>
              <a:rPr lang="en-US" sz="1300" dirty="0">
                <a:latin typeface="Abadi" panose="020B0604020104020204" pitchFamily="34" charset="0"/>
              </a:rPr>
              <a:t>This refers to the initial dataset containing information about users, courses, and their interactions or preferences. In our case, the raw data includes</a:t>
            </a:r>
          </a:p>
          <a:p>
            <a:pPr algn="just"/>
            <a:r>
              <a:rPr lang="en-US" sz="1300" dirty="0">
                <a:latin typeface="Abadi" panose="020B0604020104020204" pitchFamily="34" charset="0"/>
              </a:rPr>
              <a:t>user profiles, course genres, and possibly course ratings or interactions.</a:t>
            </a:r>
          </a:p>
          <a:p>
            <a:pPr algn="just"/>
            <a:r>
              <a:rPr lang="en-US" sz="1300" b="1" dirty="0">
                <a:latin typeface="Abadi" panose="020B0604020104020204" pitchFamily="34" charset="0"/>
              </a:rPr>
              <a:t>2. Data Processing:</a:t>
            </a:r>
          </a:p>
          <a:p>
            <a:pPr algn="just"/>
            <a:r>
              <a:rPr lang="en-US" sz="1300" dirty="0">
                <a:latin typeface="Abadi" panose="020B0604020104020204" pitchFamily="34" charset="0"/>
              </a:rPr>
              <a:t>• This step involves cleaning and preprocessing the raw data to prepare it for analysis.</a:t>
            </a:r>
          </a:p>
          <a:p>
            <a:pPr algn="just"/>
            <a:r>
              <a:rPr lang="en-US" sz="1300" dirty="0">
                <a:latin typeface="Abadi" panose="020B0604020104020204" pitchFamily="34" charset="0"/>
              </a:rPr>
              <a:t>• In our context, data processing includes tasks such as handling missing values, removing duplicates, and transforming data into a suitable format for</a:t>
            </a:r>
          </a:p>
          <a:p>
            <a:pPr algn="just"/>
            <a:r>
              <a:rPr lang="en-US" sz="1300" dirty="0">
                <a:latin typeface="Abadi" panose="020B0604020104020204" pitchFamily="34" charset="0"/>
              </a:rPr>
              <a:t>further analysis.</a:t>
            </a:r>
          </a:p>
          <a:p>
            <a:pPr algn="just"/>
            <a:r>
              <a:rPr lang="en-US" sz="1300" b="1" dirty="0">
                <a:latin typeface="Abadi" panose="020B0604020104020204" pitchFamily="34" charset="0"/>
              </a:rPr>
              <a:t>3. Cleaned Dataset:</a:t>
            </a:r>
          </a:p>
          <a:p>
            <a:pPr algn="just"/>
            <a:r>
              <a:rPr lang="en-US" sz="1300" dirty="0">
                <a:latin typeface="Abadi" panose="020B0604020104020204" pitchFamily="34" charset="0"/>
              </a:rPr>
              <a:t>• After data processing, we obtain a cleaned dataset that is ready for feature engineering.</a:t>
            </a:r>
          </a:p>
          <a:p>
            <a:pPr algn="just"/>
            <a:r>
              <a:rPr lang="en-US" sz="1300" dirty="0">
                <a:latin typeface="Abadi" panose="020B0604020104020204" pitchFamily="34" charset="0"/>
              </a:rPr>
              <a:t>• This dataset contains all the relevant information about users and courses, with any inconsistencies or errors addressed.</a:t>
            </a:r>
          </a:p>
          <a:p>
            <a:pPr algn="just"/>
            <a:r>
              <a:rPr lang="en-US" sz="1300" b="1" dirty="0">
                <a:latin typeface="Abadi" panose="020B0604020104020204" pitchFamily="34" charset="0"/>
              </a:rPr>
              <a:t>4. Feature Engineering:</a:t>
            </a:r>
          </a:p>
          <a:p>
            <a:pPr algn="just"/>
            <a:r>
              <a:rPr lang="en-US" sz="1300" dirty="0">
                <a:latin typeface="Abadi" panose="020B0604020104020204" pitchFamily="34" charset="0"/>
              </a:rPr>
              <a:t>• Feature engineering involves creating new features or representations of the data that can be used to train a machine learning model.</a:t>
            </a:r>
          </a:p>
          <a:p>
            <a:pPr algn="just"/>
            <a:r>
              <a:rPr lang="en-US" sz="1300" dirty="0">
                <a:latin typeface="Abadi" panose="020B0604020104020204" pitchFamily="34" charset="0"/>
              </a:rPr>
              <a:t>• In our case, we create user profile vectors and course genre vectors as features. These vectors capture the interests or preferences of users and the</a:t>
            </a:r>
          </a:p>
          <a:p>
            <a:pPr algn="just"/>
            <a:r>
              <a:rPr lang="en-US" sz="1300" dirty="0">
                <a:latin typeface="Abadi" panose="020B0604020104020204" pitchFamily="34" charset="0"/>
              </a:rPr>
              <a:t>characteristics of courses, respectively.</a:t>
            </a:r>
          </a:p>
          <a:p>
            <a:pPr algn="just"/>
            <a:r>
              <a:rPr lang="en-US" sz="1300" b="1" dirty="0">
                <a:latin typeface="Abadi" panose="020B0604020104020204" pitchFamily="34" charset="0"/>
              </a:rPr>
              <a:t>5. Features:</a:t>
            </a:r>
          </a:p>
          <a:p>
            <a:pPr algn="just"/>
            <a:r>
              <a:rPr lang="en-US" sz="1300" dirty="0">
                <a:latin typeface="Abadi" panose="020B0604020104020204" pitchFamily="34" charset="0"/>
              </a:rPr>
              <a:t>• The final output of feature engineering is a set of features, represented by user profile vectors and course genre vectors.</a:t>
            </a:r>
          </a:p>
          <a:p>
            <a:pPr algn="just"/>
            <a:r>
              <a:rPr lang="en-US" sz="1300" dirty="0">
                <a:latin typeface="Abadi" panose="020B0604020104020204" pitchFamily="34" charset="0"/>
              </a:rPr>
              <a:t>• These features serve as the input to the content-based recommender system. By comparing user profile vectors with course genre vectors, the system can</a:t>
            </a:r>
          </a:p>
          <a:p>
            <a:pPr algn="just"/>
            <a:r>
              <a:rPr lang="en-US" sz="1300" dirty="0">
                <a:latin typeface="Abadi" panose="020B0604020104020204" pitchFamily="34" charset="0"/>
              </a:rPr>
              <a:t>generate recommendations personalized to each user's interests.</a:t>
            </a:r>
            <a:endParaRPr lang="en-ID" sz="1300" dirty="0">
              <a:latin typeface="Abadi" panose="020B0604020104020204" pitchFamily="34" charset="0"/>
            </a:endParaRPr>
          </a:p>
        </p:txBody>
      </p:sp>
    </p:spTree>
    <p:extLst>
      <p:ext uri="{BB962C8B-B14F-4D97-AF65-F5344CB8AC3E}">
        <p14:creationId xmlns:p14="http://schemas.microsoft.com/office/powerpoint/2010/main" val="2157654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197485"/>
            <a:ext cx="10515600" cy="1036955"/>
          </a:xfrm>
        </p:spPr>
        <p:txBody>
          <a:bodyPr>
            <a:normAutofit fontScale="90000"/>
          </a:bodyPr>
          <a:lstStyle/>
          <a:p>
            <a:pPr algn="ctr"/>
            <a:r>
              <a:rPr lang="en-US" sz="3600" dirty="0">
                <a:solidFill>
                  <a:srgbClr val="0B49CB"/>
                </a:solidFill>
                <a:latin typeface="Abadi"/>
              </a:rPr>
              <a:t>Evaluation results of user profile-based recommender system</a:t>
            </a:r>
          </a:p>
        </p:txBody>
      </p:sp>
      <p:sp>
        <p:nvSpPr>
          <p:cNvPr id="2" name="TextBox 1">
            <a:extLst>
              <a:ext uri="{FF2B5EF4-FFF2-40B4-BE49-F238E27FC236}">
                <a16:creationId xmlns:a16="http://schemas.microsoft.com/office/drawing/2014/main" id="{47542C3A-78B6-481F-AC38-F78F78341356}"/>
              </a:ext>
            </a:extLst>
          </p:cNvPr>
          <p:cNvSpPr txBox="1"/>
          <p:nvPr/>
        </p:nvSpPr>
        <p:spPr>
          <a:xfrm>
            <a:off x="838200" y="1493996"/>
            <a:ext cx="10515600" cy="1477328"/>
          </a:xfrm>
          <a:prstGeom prst="rect">
            <a:avLst/>
          </a:prstGeom>
          <a:noFill/>
        </p:spPr>
        <p:txBody>
          <a:bodyPr wrap="square" rtlCol="0">
            <a:spAutoFit/>
          </a:bodyPr>
          <a:lstStyle/>
          <a:p>
            <a:pPr algn="just"/>
            <a:r>
              <a:rPr lang="en-US" b="1" dirty="0">
                <a:latin typeface="Abadi" panose="020B0604020104020204" pitchFamily="34" charset="0"/>
              </a:rPr>
              <a:t>Hyper-parameter Settings</a:t>
            </a:r>
            <a:r>
              <a:rPr lang="en-US" dirty="0">
                <a:latin typeface="Abadi" panose="020B0604020104020204" pitchFamily="34" charset="0"/>
              </a:rPr>
              <a:t>: In our discussion, we set a recommendation score threshold of 10.0 to filter out low-scoring recommendations. This threshold determines which courses are considered relevant enough to be recommended to users. Additionally, we may have adjusted other hyperparameters such as feature representation methods or similarity metrics during the implementation of the recommender system.</a:t>
            </a:r>
            <a:endParaRPr lang="en-ID" dirty="0">
              <a:latin typeface="Abadi" panose="020B0604020104020204" pitchFamily="34" charset="0"/>
            </a:endParaRPr>
          </a:p>
        </p:txBody>
      </p:sp>
      <p:sp>
        <p:nvSpPr>
          <p:cNvPr id="3" name="TextBox 2">
            <a:extLst>
              <a:ext uri="{FF2B5EF4-FFF2-40B4-BE49-F238E27FC236}">
                <a16:creationId xmlns:a16="http://schemas.microsoft.com/office/drawing/2014/main" id="{9DBA4A96-29AA-4344-87B9-0DB433E2799B}"/>
              </a:ext>
            </a:extLst>
          </p:cNvPr>
          <p:cNvSpPr txBox="1"/>
          <p:nvPr/>
        </p:nvSpPr>
        <p:spPr>
          <a:xfrm>
            <a:off x="838200" y="3002280"/>
            <a:ext cx="3764280" cy="2862322"/>
          </a:xfrm>
          <a:prstGeom prst="rect">
            <a:avLst/>
          </a:prstGeom>
          <a:noFill/>
        </p:spPr>
        <p:txBody>
          <a:bodyPr wrap="square" rtlCol="0">
            <a:spAutoFit/>
          </a:bodyPr>
          <a:lstStyle/>
          <a:p>
            <a:pPr algn="just"/>
            <a:r>
              <a:rPr lang="en-US" b="1" dirty="0">
                <a:latin typeface="Abadi" panose="020B0604020104020204" pitchFamily="34" charset="0"/>
              </a:rPr>
              <a:t>Average Number of New Courses Recommended per User</a:t>
            </a:r>
            <a:r>
              <a:rPr lang="en-US" dirty="0">
                <a:latin typeface="Abadi" panose="020B0604020104020204" pitchFamily="34" charset="0"/>
              </a:rPr>
              <a:t>: We calculated the average number of new courses recommended per user in the test user dataset. This metric helps evaluate the coverage and diversity of the recommender system. In our case, the average number was approximately </a:t>
            </a:r>
            <a:r>
              <a:rPr lang="en-US" b="1" dirty="0">
                <a:latin typeface="Abadi" panose="020B0604020104020204" pitchFamily="34" charset="0"/>
              </a:rPr>
              <a:t>61.82 courses per user.</a:t>
            </a:r>
            <a:endParaRPr lang="en-ID" b="1" dirty="0">
              <a:latin typeface="Abadi" panose="020B0604020104020204" pitchFamily="34" charset="0"/>
            </a:endParaRPr>
          </a:p>
        </p:txBody>
      </p:sp>
      <p:sp>
        <p:nvSpPr>
          <p:cNvPr id="8" name="TextBox 7">
            <a:extLst>
              <a:ext uri="{FF2B5EF4-FFF2-40B4-BE49-F238E27FC236}">
                <a16:creationId xmlns:a16="http://schemas.microsoft.com/office/drawing/2014/main" id="{B5F5CFAD-EBDD-43C7-908B-D6CE9B0D5A31}"/>
              </a:ext>
            </a:extLst>
          </p:cNvPr>
          <p:cNvSpPr txBox="1"/>
          <p:nvPr/>
        </p:nvSpPr>
        <p:spPr>
          <a:xfrm>
            <a:off x="4983480" y="3002280"/>
            <a:ext cx="6370320" cy="2862322"/>
          </a:xfrm>
          <a:prstGeom prst="rect">
            <a:avLst/>
          </a:prstGeom>
          <a:noFill/>
        </p:spPr>
        <p:txBody>
          <a:bodyPr wrap="square" rtlCol="0">
            <a:spAutoFit/>
          </a:bodyPr>
          <a:lstStyle/>
          <a:p>
            <a:pPr algn="just"/>
            <a:r>
              <a:rPr lang="en-US" b="1" dirty="0">
                <a:latin typeface="Abadi" panose="020B0604020104020204" pitchFamily="34" charset="0"/>
              </a:rPr>
              <a:t>Top-10 Most Frequently Recommended Courses: </a:t>
            </a:r>
            <a:r>
              <a:rPr lang="en-US" dirty="0">
                <a:latin typeface="Abadi" panose="020B0604020104020204" pitchFamily="34" charset="0"/>
              </a:rPr>
              <a:t>The table represents the top 10 most frequently recommended courses based on the user profile based recommender system. Each row corresponds to a course, identified by its COURSE_ID, and the number of times that course has been recommended to users, denoted by the RECOMMENDATION_COUNT column. These recommendations are generated by analyzing user profiles and course genre vectors, with courses scoring higher in relevance to a user's interests being recommended more frequently</a:t>
            </a:r>
            <a:endParaRPr lang="en-ID" dirty="0">
              <a:latin typeface="Abadi" panose="020B0604020104020204" pitchFamily="34" charset="0"/>
            </a:endParaRPr>
          </a:p>
        </p:txBody>
      </p:sp>
    </p:spTree>
    <p:extLst>
      <p:ext uri="{BB962C8B-B14F-4D97-AF65-F5344CB8AC3E}">
        <p14:creationId xmlns:p14="http://schemas.microsoft.com/office/powerpoint/2010/main" val="3024823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365125"/>
            <a:ext cx="10515600" cy="960755"/>
          </a:xfrm>
        </p:spPr>
        <p:txBody>
          <a:bodyPr>
            <a:normAutofit fontScale="90000"/>
          </a:bodyPr>
          <a:lstStyle/>
          <a:p>
            <a:pPr algn="ctr"/>
            <a:r>
              <a:rPr lang="en-US" sz="3200" dirty="0">
                <a:solidFill>
                  <a:srgbClr val="0B49CB"/>
                </a:solidFill>
                <a:latin typeface="Abadi"/>
              </a:rPr>
              <a:t>Flowchart of content-based recommender system using course similarity</a:t>
            </a:r>
          </a:p>
        </p:txBody>
      </p:sp>
      <p:pic>
        <p:nvPicPr>
          <p:cNvPr id="2" name="Picture 1">
            <a:extLst>
              <a:ext uri="{FF2B5EF4-FFF2-40B4-BE49-F238E27FC236}">
                <a16:creationId xmlns:a16="http://schemas.microsoft.com/office/drawing/2014/main" id="{668EA8D4-196D-43FB-9EF3-B111D0D4C60C}"/>
              </a:ext>
            </a:extLst>
          </p:cNvPr>
          <p:cNvPicPr>
            <a:picLocks noChangeAspect="1"/>
          </p:cNvPicPr>
          <p:nvPr/>
        </p:nvPicPr>
        <p:blipFill>
          <a:blip r:embed="rId2"/>
          <a:stretch>
            <a:fillRect/>
          </a:stretch>
        </p:blipFill>
        <p:spPr>
          <a:xfrm>
            <a:off x="159906" y="1597660"/>
            <a:ext cx="11872187" cy="960755"/>
          </a:xfrm>
          <a:prstGeom prst="rect">
            <a:avLst/>
          </a:prstGeom>
        </p:spPr>
      </p:pic>
      <p:sp>
        <p:nvSpPr>
          <p:cNvPr id="7" name="TextBox 6">
            <a:extLst>
              <a:ext uri="{FF2B5EF4-FFF2-40B4-BE49-F238E27FC236}">
                <a16:creationId xmlns:a16="http://schemas.microsoft.com/office/drawing/2014/main" id="{D01173AE-809A-442B-8BFE-085BAC3AE605}"/>
              </a:ext>
            </a:extLst>
          </p:cNvPr>
          <p:cNvSpPr txBox="1"/>
          <p:nvPr/>
        </p:nvSpPr>
        <p:spPr>
          <a:xfrm>
            <a:off x="159906" y="2667000"/>
            <a:ext cx="11872187" cy="4247317"/>
          </a:xfrm>
          <a:prstGeom prst="rect">
            <a:avLst/>
          </a:prstGeom>
          <a:noFill/>
        </p:spPr>
        <p:txBody>
          <a:bodyPr wrap="square" rtlCol="0">
            <a:spAutoFit/>
          </a:bodyPr>
          <a:lstStyle/>
          <a:p>
            <a:pPr algn="just"/>
            <a:r>
              <a:rPr lang="en-US" b="1" dirty="0">
                <a:latin typeface="Abadi" panose="020B0604020104020204" pitchFamily="34" charset="0"/>
              </a:rPr>
              <a:t>Raw Data</a:t>
            </a:r>
            <a:r>
              <a:rPr lang="en-US" dirty="0">
                <a:latin typeface="Abadi" panose="020B0604020104020204" pitchFamily="34" charset="0"/>
              </a:rPr>
              <a:t>: Initially, this phase involves the dataset comprising various course details such as titles, descriptions, and other pertinent attributes.</a:t>
            </a:r>
          </a:p>
          <a:p>
            <a:pPr algn="just"/>
            <a:r>
              <a:rPr lang="en-US" b="1" dirty="0">
                <a:latin typeface="Abadi" panose="020B0604020104020204" pitchFamily="34" charset="0"/>
              </a:rPr>
              <a:t>Data Processing</a:t>
            </a:r>
            <a:r>
              <a:rPr lang="en-US" dirty="0">
                <a:latin typeface="Abadi" panose="020B0604020104020204" pitchFamily="34" charset="0"/>
              </a:rPr>
              <a:t>: This stage focuses on preprocessing the raw data, including tokenization and lemmatization. Tokenization breaks down text into individual words, while lemmatization converts these words into their base forms.</a:t>
            </a:r>
          </a:p>
          <a:p>
            <a:pPr algn="just"/>
            <a:r>
              <a:rPr lang="en-US" b="1" dirty="0">
                <a:latin typeface="Abadi" panose="020B0604020104020204" pitchFamily="34" charset="0"/>
              </a:rPr>
              <a:t>Cleaned Dataset</a:t>
            </a:r>
            <a:r>
              <a:rPr lang="en-US" dirty="0">
                <a:latin typeface="Abadi" panose="020B0604020104020204" pitchFamily="34" charset="0"/>
              </a:rPr>
              <a:t>: Post-processing, the dataset undergoes cleaning procedures. This includes the removal of </a:t>
            </a:r>
            <a:r>
              <a:rPr lang="en-US" dirty="0" err="1">
                <a:latin typeface="Abadi" panose="020B0604020104020204" pitchFamily="34" charset="0"/>
              </a:rPr>
              <a:t>stopwords</a:t>
            </a:r>
            <a:r>
              <a:rPr lang="en-US" dirty="0">
                <a:latin typeface="Abadi" panose="020B0604020104020204" pitchFamily="34" charset="0"/>
              </a:rPr>
              <a:t> (commonly used words with minimal semantic value) and outliers (data points deemed irrelevant or noisy).</a:t>
            </a:r>
          </a:p>
          <a:p>
            <a:pPr algn="just"/>
            <a:r>
              <a:rPr lang="en-US" b="1" dirty="0">
                <a:latin typeface="Abadi" panose="020B0604020104020204" pitchFamily="34" charset="0"/>
              </a:rPr>
              <a:t>Feature Engineering</a:t>
            </a:r>
            <a:r>
              <a:rPr lang="en-US" dirty="0">
                <a:latin typeface="Abadi" panose="020B0604020104020204" pitchFamily="34" charset="0"/>
              </a:rPr>
              <a:t>: In this crucial step, the cleaned dataset is transformed into numerical features that effectively represent each course. Specifically, TF-IDF (Term Frequency-Inverse Document Frequency) vectors are computed for each course, reflecting the importance of words within each course description relative to the entire dataset.</a:t>
            </a:r>
          </a:p>
          <a:p>
            <a:pPr algn="just"/>
            <a:r>
              <a:rPr lang="en-US" b="1" dirty="0">
                <a:latin typeface="Abadi" panose="020B0604020104020204" pitchFamily="34" charset="0"/>
              </a:rPr>
              <a:t>Features</a:t>
            </a:r>
            <a:r>
              <a:rPr lang="en-US" dirty="0">
                <a:latin typeface="Abadi" panose="020B0604020104020204" pitchFamily="34" charset="0"/>
              </a:rPr>
              <a:t>: This term denotes the final set of features utilized to portray each course. These features consist of the TF-IDF vectors derived from the feature engineering process. They are subsequently employed to calculate similarities between courses and generate recommendations based on content similarity.</a:t>
            </a:r>
          </a:p>
          <a:p>
            <a:pPr algn="just"/>
            <a:r>
              <a:rPr lang="en-US" dirty="0">
                <a:latin typeface="Abadi" panose="020B0604020104020204" pitchFamily="34" charset="0"/>
              </a:rPr>
              <a:t>This breakdown illustrates the sequential stages involved in transforming raw data into a structured format suitable for building and implementing a course recommendation system based on machine learning models.</a:t>
            </a:r>
          </a:p>
          <a:p>
            <a:pPr algn="just"/>
            <a:endParaRPr lang="en-ID" dirty="0">
              <a:latin typeface="Abadi" panose="020B0604020104020204" pitchFamily="34" charset="0"/>
            </a:endParaRPr>
          </a:p>
        </p:txBody>
      </p:sp>
    </p:spTree>
    <p:extLst>
      <p:ext uri="{BB962C8B-B14F-4D97-AF65-F5344CB8AC3E}">
        <p14:creationId xmlns:p14="http://schemas.microsoft.com/office/powerpoint/2010/main" val="215315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365125"/>
            <a:ext cx="10515600" cy="488315"/>
          </a:xfrm>
        </p:spPr>
        <p:txBody>
          <a:bodyPr>
            <a:normAutofit/>
          </a:bodyPr>
          <a:lstStyle/>
          <a:p>
            <a:pPr algn="ctr"/>
            <a:r>
              <a:rPr lang="en-US" sz="2400" dirty="0">
                <a:solidFill>
                  <a:srgbClr val="0B49CB"/>
                </a:solidFill>
                <a:latin typeface="Abadi"/>
              </a:rPr>
              <a:t>Evaluation results of course similarity based recommender system</a:t>
            </a:r>
          </a:p>
        </p:txBody>
      </p:sp>
      <p:sp>
        <p:nvSpPr>
          <p:cNvPr id="2" name="TextBox 1">
            <a:extLst>
              <a:ext uri="{FF2B5EF4-FFF2-40B4-BE49-F238E27FC236}">
                <a16:creationId xmlns:a16="http://schemas.microsoft.com/office/drawing/2014/main" id="{143F8266-A819-4AA6-80E3-A85F1C4BC61D}"/>
              </a:ext>
            </a:extLst>
          </p:cNvPr>
          <p:cNvSpPr txBox="1"/>
          <p:nvPr/>
        </p:nvSpPr>
        <p:spPr>
          <a:xfrm>
            <a:off x="838200" y="853440"/>
            <a:ext cx="11033760" cy="1200329"/>
          </a:xfrm>
          <a:prstGeom prst="rect">
            <a:avLst/>
          </a:prstGeom>
          <a:noFill/>
        </p:spPr>
        <p:txBody>
          <a:bodyPr wrap="square" rtlCol="0">
            <a:spAutoFit/>
          </a:bodyPr>
          <a:lstStyle/>
          <a:p>
            <a:pPr algn="just"/>
            <a:r>
              <a:rPr lang="en-US" b="1" dirty="0">
                <a:latin typeface="Abadi" panose="020B0604020104020204" pitchFamily="34" charset="0"/>
              </a:rPr>
              <a:t>Hyper-parameter Settings:</a:t>
            </a:r>
          </a:p>
          <a:p>
            <a:pPr algn="just"/>
            <a:r>
              <a:rPr lang="en-US" dirty="0">
                <a:latin typeface="Abadi" panose="020B0604020104020204" pitchFamily="34" charset="0"/>
              </a:rPr>
              <a:t>The hyper-parameter setting for generating recommendations in the course similarity based recommender system was a similarity threshold of 0.6. This threshold determined the level of similarity required between courses for them to be recommended to users.</a:t>
            </a:r>
            <a:endParaRPr lang="en-ID" dirty="0">
              <a:latin typeface="Abadi" panose="020B0604020104020204" pitchFamily="34" charset="0"/>
            </a:endParaRPr>
          </a:p>
        </p:txBody>
      </p:sp>
      <p:sp>
        <p:nvSpPr>
          <p:cNvPr id="3" name="TextBox 2">
            <a:extLst>
              <a:ext uri="{FF2B5EF4-FFF2-40B4-BE49-F238E27FC236}">
                <a16:creationId xmlns:a16="http://schemas.microsoft.com/office/drawing/2014/main" id="{D13A8DC8-E0DF-4D1C-B7B4-B420B0B03F53}"/>
              </a:ext>
            </a:extLst>
          </p:cNvPr>
          <p:cNvSpPr txBox="1"/>
          <p:nvPr/>
        </p:nvSpPr>
        <p:spPr>
          <a:xfrm>
            <a:off x="838200" y="2255520"/>
            <a:ext cx="5364480" cy="2031325"/>
          </a:xfrm>
          <a:prstGeom prst="rect">
            <a:avLst/>
          </a:prstGeom>
          <a:noFill/>
        </p:spPr>
        <p:txBody>
          <a:bodyPr wrap="square" rtlCol="0">
            <a:spAutoFit/>
          </a:bodyPr>
          <a:lstStyle/>
          <a:p>
            <a:pPr algn="just"/>
            <a:r>
              <a:rPr lang="en-US" b="1" dirty="0">
                <a:latin typeface="Abadi" panose="020B0604020104020204" pitchFamily="34" charset="0"/>
              </a:rPr>
              <a:t>Average Number of New Courses Recommended per User:</a:t>
            </a:r>
            <a:r>
              <a:rPr lang="en-US" dirty="0">
                <a:latin typeface="Abadi" panose="020B0604020104020204" pitchFamily="34" charset="0"/>
              </a:rPr>
              <a:t> The average number of new or unseen courses recommended per user in the test user dataset was approximately </a:t>
            </a:r>
            <a:r>
              <a:rPr lang="en-US" b="1" dirty="0">
                <a:latin typeface="Abadi" panose="020B0604020104020204" pitchFamily="34" charset="0"/>
              </a:rPr>
              <a:t>0.987. </a:t>
            </a:r>
            <a:r>
              <a:rPr lang="en-US" dirty="0">
                <a:latin typeface="Abadi" panose="020B0604020104020204" pitchFamily="34" charset="0"/>
              </a:rPr>
              <a:t>This metric provides insight into the diversity of recommendations provided to users and helps assess the system's effectiveness in suggesting novel content.</a:t>
            </a:r>
            <a:endParaRPr lang="en-ID" dirty="0">
              <a:latin typeface="Abadi" panose="020B0604020104020204" pitchFamily="34" charset="0"/>
            </a:endParaRPr>
          </a:p>
        </p:txBody>
      </p:sp>
      <p:sp>
        <p:nvSpPr>
          <p:cNvPr id="5" name="TextBox 4">
            <a:extLst>
              <a:ext uri="{FF2B5EF4-FFF2-40B4-BE49-F238E27FC236}">
                <a16:creationId xmlns:a16="http://schemas.microsoft.com/office/drawing/2014/main" id="{4DE6FBBA-89AF-42DB-BFDA-BB21F242C9DA}"/>
              </a:ext>
            </a:extLst>
          </p:cNvPr>
          <p:cNvSpPr txBox="1"/>
          <p:nvPr/>
        </p:nvSpPr>
        <p:spPr>
          <a:xfrm>
            <a:off x="6507480" y="2255520"/>
            <a:ext cx="5364480" cy="3693319"/>
          </a:xfrm>
          <a:prstGeom prst="rect">
            <a:avLst/>
          </a:prstGeom>
          <a:noFill/>
        </p:spPr>
        <p:txBody>
          <a:bodyPr wrap="square" rtlCol="0">
            <a:spAutoFit/>
          </a:bodyPr>
          <a:lstStyle/>
          <a:p>
            <a:pPr algn="just"/>
            <a:r>
              <a:rPr lang="en-US" b="1" dirty="0">
                <a:latin typeface="Abadi" panose="020B0604020104020204" pitchFamily="34" charset="0"/>
              </a:rPr>
              <a:t>Top-10 Most Frequently Recommended Courses: </a:t>
            </a:r>
            <a:r>
              <a:rPr lang="en-US" dirty="0">
                <a:latin typeface="Abadi" panose="020B0604020104020204" pitchFamily="34" charset="0"/>
              </a:rPr>
              <a:t>Among all users, the top 10 most frequently recommended courses were identified. Notably, "excourse22" and "excourse62" were recommended the most, each appearing 257 times, followed by "WA0103EN" with 101 recommendations. Other courses like "TA0105" and "DS0110EN" were also frequently suggested, indicating their relevance and popularity within the user base. These evaluation results offer valuable insights into the performance and effectiveness of the course similarity based recommender system, informing potential improvements and optimizations for future iterations</a:t>
            </a:r>
            <a:endParaRPr lang="en-ID" dirty="0">
              <a:latin typeface="Abadi" panose="020B0604020104020204" pitchFamily="34" charset="0"/>
            </a:endParaRPr>
          </a:p>
        </p:txBody>
      </p:sp>
    </p:spTree>
    <p:extLst>
      <p:ext uri="{BB962C8B-B14F-4D97-AF65-F5344CB8AC3E}">
        <p14:creationId xmlns:p14="http://schemas.microsoft.com/office/powerpoint/2010/main" val="3676389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365126"/>
            <a:ext cx="10515600" cy="570508"/>
          </a:xfrm>
        </p:spPr>
        <p:txBody>
          <a:bodyPr/>
          <a:lstStyle/>
          <a:p>
            <a:pPr algn="ctr"/>
            <a:r>
              <a:rPr lang="en-US" sz="2800" dirty="0">
                <a:solidFill>
                  <a:srgbClr val="0B49CB"/>
                </a:solidFill>
                <a:latin typeface="Abadi"/>
              </a:rPr>
              <a:t>Flowchart of clustering-based recommender system</a:t>
            </a:r>
          </a:p>
        </p:txBody>
      </p:sp>
      <p:pic>
        <p:nvPicPr>
          <p:cNvPr id="2" name="Picture 1">
            <a:extLst>
              <a:ext uri="{FF2B5EF4-FFF2-40B4-BE49-F238E27FC236}">
                <a16:creationId xmlns:a16="http://schemas.microsoft.com/office/drawing/2014/main" id="{FC6C0454-7CDF-42CC-80A5-8BDDBD78B299}"/>
              </a:ext>
            </a:extLst>
          </p:cNvPr>
          <p:cNvPicPr>
            <a:picLocks noChangeAspect="1"/>
          </p:cNvPicPr>
          <p:nvPr/>
        </p:nvPicPr>
        <p:blipFill>
          <a:blip r:embed="rId2"/>
          <a:stretch>
            <a:fillRect/>
          </a:stretch>
        </p:blipFill>
        <p:spPr>
          <a:xfrm>
            <a:off x="256290" y="1051560"/>
            <a:ext cx="11679419" cy="754380"/>
          </a:xfrm>
          <a:prstGeom prst="rect">
            <a:avLst/>
          </a:prstGeom>
        </p:spPr>
      </p:pic>
      <p:sp>
        <p:nvSpPr>
          <p:cNvPr id="7" name="TextBox 6">
            <a:extLst>
              <a:ext uri="{FF2B5EF4-FFF2-40B4-BE49-F238E27FC236}">
                <a16:creationId xmlns:a16="http://schemas.microsoft.com/office/drawing/2014/main" id="{DEFC304B-6B60-41DF-86C9-F5DC7CD6615F}"/>
              </a:ext>
            </a:extLst>
          </p:cNvPr>
          <p:cNvSpPr txBox="1"/>
          <p:nvPr/>
        </p:nvSpPr>
        <p:spPr>
          <a:xfrm>
            <a:off x="256290" y="2148840"/>
            <a:ext cx="11679419" cy="4524315"/>
          </a:xfrm>
          <a:prstGeom prst="rect">
            <a:avLst/>
          </a:prstGeom>
          <a:noFill/>
        </p:spPr>
        <p:txBody>
          <a:bodyPr wrap="square" rtlCol="0">
            <a:spAutoFit/>
          </a:bodyPr>
          <a:lstStyle/>
          <a:p>
            <a:pPr algn="just"/>
            <a:r>
              <a:rPr lang="en-US" sz="1600" b="1" dirty="0">
                <a:latin typeface="Abadi" panose="020B0604020104020204" pitchFamily="34" charset="0"/>
              </a:rPr>
              <a:t>1. Raw Data: </a:t>
            </a:r>
            <a:r>
              <a:rPr lang="en-US" sz="1600" dirty="0">
                <a:latin typeface="Abadi" panose="020B0604020104020204" pitchFamily="34" charset="0"/>
              </a:rPr>
              <a:t>This denotes the initial user profile feature vectors containing information about users' preferences across various course genres. Each vector encompasses features related to genres such as Machine Learning, Data Science, and Cloud Computing.</a:t>
            </a:r>
          </a:p>
          <a:p>
            <a:pPr algn="just"/>
            <a:endParaRPr lang="en-US" sz="1600" dirty="0">
              <a:latin typeface="Abadi" panose="020B0604020104020204" pitchFamily="34" charset="0"/>
            </a:endParaRPr>
          </a:p>
          <a:p>
            <a:pPr algn="just"/>
            <a:r>
              <a:rPr lang="en-US" sz="1600" b="1" dirty="0">
                <a:latin typeface="Abadi" panose="020B0604020104020204" pitchFamily="34" charset="0"/>
              </a:rPr>
              <a:t>2. Data Processing </a:t>
            </a:r>
            <a:r>
              <a:rPr lang="en-US" sz="1600" dirty="0">
                <a:latin typeface="Abadi" panose="020B0604020104020204" pitchFamily="34" charset="0"/>
              </a:rPr>
              <a:t>(Normalization): At this stage, the raw data undergoes preprocessing to address missing values, outliers, and other data quality issues. Normalization techniques like </a:t>
            </a:r>
            <a:r>
              <a:rPr lang="en-US" sz="1600" dirty="0" err="1">
                <a:latin typeface="Abadi" panose="020B0604020104020204" pitchFamily="34" charset="0"/>
              </a:rPr>
              <a:t>StandardScaler</a:t>
            </a:r>
            <a:r>
              <a:rPr lang="en-US" sz="1600" dirty="0">
                <a:latin typeface="Abadi" panose="020B0604020104020204" pitchFamily="34" charset="0"/>
              </a:rPr>
              <a:t> are applied to ensure uniform scale and distribution across all features, crucial for optimizing the performance of clustering algorithms.</a:t>
            </a:r>
          </a:p>
          <a:p>
            <a:pPr algn="just"/>
            <a:endParaRPr lang="en-US" sz="1600" dirty="0">
              <a:latin typeface="Abadi" panose="020B0604020104020204" pitchFamily="34" charset="0"/>
            </a:endParaRPr>
          </a:p>
          <a:p>
            <a:pPr algn="just"/>
            <a:r>
              <a:rPr lang="en-US" sz="1600" b="1" dirty="0">
                <a:latin typeface="Abadi" panose="020B0604020104020204" pitchFamily="34" charset="0"/>
              </a:rPr>
              <a:t>3. Cleaned Dataset (Standardization): </a:t>
            </a:r>
            <a:r>
              <a:rPr lang="en-US" sz="1600" dirty="0">
                <a:latin typeface="Abadi" panose="020B0604020104020204" pitchFamily="34" charset="0"/>
              </a:rPr>
              <a:t>Following data processing, a cleaned dataset is obtained where user profile features are standardized using methods like </a:t>
            </a:r>
            <a:r>
              <a:rPr lang="en-US" sz="1600" dirty="0" err="1">
                <a:latin typeface="Abadi" panose="020B0604020104020204" pitchFamily="34" charset="0"/>
              </a:rPr>
              <a:t>StandardScaler</a:t>
            </a:r>
            <a:r>
              <a:rPr lang="en-US" sz="1600" dirty="0">
                <a:latin typeface="Abadi" panose="020B0604020104020204" pitchFamily="34" charset="0"/>
              </a:rPr>
              <a:t>. Standardization ensures each feature has a mean of 0 and a standard deviation of 1, meeting the requirements of many machine learning algorithms.</a:t>
            </a:r>
          </a:p>
          <a:p>
            <a:pPr algn="just"/>
            <a:endParaRPr lang="en-US" sz="1600" dirty="0">
              <a:latin typeface="Abadi" panose="020B0604020104020204" pitchFamily="34" charset="0"/>
            </a:endParaRPr>
          </a:p>
          <a:p>
            <a:pPr algn="just"/>
            <a:r>
              <a:rPr lang="en-US" sz="1600" b="1" dirty="0">
                <a:latin typeface="Abadi" panose="020B0604020104020204" pitchFamily="34" charset="0"/>
              </a:rPr>
              <a:t>4. Feature Engineering (PCA): </a:t>
            </a:r>
            <a:r>
              <a:rPr lang="en-US" sz="1600" dirty="0">
                <a:latin typeface="Abadi" panose="020B0604020104020204" pitchFamily="34" charset="0"/>
              </a:rPr>
              <a:t>This step involves transforming the original user profile features into a new feature set that retains essential information while reducing dimensionality. Principal Component Analysis (PCA) is utilized for this purpose, identifying eigenvectors that explain maximum variance in the data and projecting original features onto these components.</a:t>
            </a:r>
          </a:p>
          <a:p>
            <a:pPr algn="just"/>
            <a:endParaRPr lang="en-US" sz="1600" dirty="0">
              <a:latin typeface="Abadi" panose="020B0604020104020204" pitchFamily="34" charset="0"/>
            </a:endParaRPr>
          </a:p>
          <a:p>
            <a:pPr algn="just"/>
            <a:r>
              <a:rPr lang="en-US" sz="1600" b="1" dirty="0">
                <a:latin typeface="Abadi" panose="020B0604020104020204" pitchFamily="34" charset="0"/>
              </a:rPr>
              <a:t>5. Features (PCA Transformed): </a:t>
            </a:r>
            <a:r>
              <a:rPr lang="en-US" sz="1600" dirty="0">
                <a:latin typeface="Abadi" panose="020B0604020104020204" pitchFamily="34" charset="0"/>
              </a:rPr>
              <a:t>The final outcome of this process is the transformed feature set obtained post-PCA application. These features represent a reduced dimensionality representation capturing the most significant aspects of the original user profile data.</a:t>
            </a:r>
            <a:endParaRPr lang="en-ID" sz="1600" dirty="0">
              <a:latin typeface="Abadi" panose="020B0604020104020204" pitchFamily="34" charset="0"/>
            </a:endParaRPr>
          </a:p>
        </p:txBody>
      </p:sp>
    </p:spTree>
    <p:extLst>
      <p:ext uri="{BB962C8B-B14F-4D97-AF65-F5344CB8AC3E}">
        <p14:creationId xmlns:p14="http://schemas.microsoft.com/office/powerpoint/2010/main" val="355258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365125"/>
            <a:ext cx="10515600" cy="619375"/>
          </a:xfrm>
        </p:spPr>
        <p:txBody>
          <a:bodyPr>
            <a:normAutofit/>
          </a:bodyPr>
          <a:lstStyle/>
          <a:p>
            <a:pPr algn="ctr"/>
            <a:r>
              <a:rPr lang="en-US" sz="2800" dirty="0">
                <a:solidFill>
                  <a:srgbClr val="0B49CB"/>
                </a:solidFill>
                <a:latin typeface="Abadi"/>
              </a:rPr>
              <a:t>Evaluation results of clustering-based recommender system</a:t>
            </a:r>
          </a:p>
        </p:txBody>
      </p:sp>
      <p:sp>
        <p:nvSpPr>
          <p:cNvPr id="2" name="TextBox 1">
            <a:extLst>
              <a:ext uri="{FF2B5EF4-FFF2-40B4-BE49-F238E27FC236}">
                <a16:creationId xmlns:a16="http://schemas.microsoft.com/office/drawing/2014/main" id="{EF413F14-3221-44B1-AE8D-1B93B7C96131}"/>
              </a:ext>
            </a:extLst>
          </p:cNvPr>
          <p:cNvSpPr txBox="1"/>
          <p:nvPr/>
        </p:nvSpPr>
        <p:spPr>
          <a:xfrm>
            <a:off x="838200" y="868680"/>
            <a:ext cx="10515600" cy="1200329"/>
          </a:xfrm>
          <a:prstGeom prst="rect">
            <a:avLst/>
          </a:prstGeom>
          <a:noFill/>
        </p:spPr>
        <p:txBody>
          <a:bodyPr wrap="square" rtlCol="0">
            <a:spAutoFit/>
          </a:bodyPr>
          <a:lstStyle/>
          <a:p>
            <a:pPr algn="just"/>
            <a:r>
              <a:rPr lang="en-US" dirty="0">
                <a:latin typeface="Abadi" panose="020B0604020104020204" pitchFamily="34" charset="0"/>
              </a:rPr>
              <a:t>We carefully tuned </a:t>
            </a:r>
            <a:r>
              <a:rPr lang="en-US" b="1" dirty="0">
                <a:latin typeface="Abadi" panose="020B0604020104020204" pitchFamily="34" charset="0"/>
              </a:rPr>
              <a:t>hyperparameters</a:t>
            </a:r>
            <a:r>
              <a:rPr lang="en-US" dirty="0">
                <a:latin typeface="Abadi" panose="020B0604020104020204" pitchFamily="34" charset="0"/>
              </a:rPr>
              <a:t> to optimize performance. Using the elbow method with the K-means algorithm, we determined the optimal number of clusters. Similarly, in PCA, we selected components explaining more than 90% of data variance. This method ensured our recommender system effectively groups users by preferences, minimizing information loss through dimensionality reduction.</a:t>
            </a:r>
            <a:endParaRPr lang="en-ID" dirty="0">
              <a:latin typeface="Abadi" panose="020B0604020104020204" pitchFamily="34" charset="0"/>
            </a:endParaRPr>
          </a:p>
        </p:txBody>
      </p:sp>
      <p:sp>
        <p:nvSpPr>
          <p:cNvPr id="3" name="TextBox 2">
            <a:extLst>
              <a:ext uri="{FF2B5EF4-FFF2-40B4-BE49-F238E27FC236}">
                <a16:creationId xmlns:a16="http://schemas.microsoft.com/office/drawing/2014/main" id="{4DDB4CDC-3161-4041-BF11-D1D4C040D2E9}"/>
              </a:ext>
            </a:extLst>
          </p:cNvPr>
          <p:cNvSpPr txBox="1"/>
          <p:nvPr/>
        </p:nvSpPr>
        <p:spPr>
          <a:xfrm>
            <a:off x="838200" y="2346959"/>
            <a:ext cx="4876800" cy="2862322"/>
          </a:xfrm>
          <a:prstGeom prst="rect">
            <a:avLst/>
          </a:prstGeom>
          <a:noFill/>
        </p:spPr>
        <p:txBody>
          <a:bodyPr wrap="square" rtlCol="0">
            <a:spAutoFit/>
          </a:bodyPr>
          <a:lstStyle/>
          <a:p>
            <a:pPr algn="just"/>
            <a:r>
              <a:rPr lang="en-US" b="1" dirty="0">
                <a:latin typeface="Abadi" panose="020B0604020104020204" pitchFamily="34" charset="0"/>
              </a:rPr>
              <a:t>Average Number of New Courses Recommended per User</a:t>
            </a:r>
            <a:r>
              <a:rPr lang="en-US" dirty="0">
                <a:latin typeface="Abadi" panose="020B0604020104020204" pitchFamily="34" charset="0"/>
              </a:rPr>
              <a:t>: Upon assessing the system's efficacy, we discovered that, on average, it recommended approximately 36.587 new or unseen courses per user in the test dataset. This metric serves as a valuable indicator of the system's ability to diversify recommendations and introduce users to a broad range of learning opportunities beyond their previous engagements. </a:t>
            </a:r>
            <a:endParaRPr lang="en-ID" dirty="0">
              <a:latin typeface="Abadi" panose="020B0604020104020204" pitchFamily="34" charset="0"/>
            </a:endParaRPr>
          </a:p>
        </p:txBody>
      </p:sp>
      <p:sp>
        <p:nvSpPr>
          <p:cNvPr id="5" name="TextBox 4">
            <a:extLst>
              <a:ext uri="{FF2B5EF4-FFF2-40B4-BE49-F238E27FC236}">
                <a16:creationId xmlns:a16="http://schemas.microsoft.com/office/drawing/2014/main" id="{9AB679E9-230F-4C59-8575-21B4BF3BFFC7}"/>
              </a:ext>
            </a:extLst>
          </p:cNvPr>
          <p:cNvSpPr txBox="1"/>
          <p:nvPr/>
        </p:nvSpPr>
        <p:spPr>
          <a:xfrm>
            <a:off x="6096000" y="2346959"/>
            <a:ext cx="5257800" cy="3416320"/>
          </a:xfrm>
          <a:prstGeom prst="rect">
            <a:avLst/>
          </a:prstGeom>
          <a:noFill/>
        </p:spPr>
        <p:txBody>
          <a:bodyPr wrap="square" rtlCol="0">
            <a:spAutoFit/>
          </a:bodyPr>
          <a:lstStyle/>
          <a:p>
            <a:pPr algn="just"/>
            <a:r>
              <a:rPr lang="en-US" b="1" dirty="0">
                <a:latin typeface="Abadi" panose="020B0604020104020204" pitchFamily="34" charset="0"/>
              </a:rPr>
              <a:t>Top-10 Most Frequently Recommended Courses</a:t>
            </a:r>
            <a:r>
              <a:rPr lang="en-US" dirty="0">
                <a:latin typeface="Abadi" panose="020B0604020104020204" pitchFamily="34" charset="0"/>
              </a:rPr>
              <a:t>: Furthermore, our analysis of the most frequently recommended courses revealed compelling insights into the preferences of users within each cluster. Courses such as "WA0101EN," "DB0101EN," and "DS0301EN" emerged as the top recommendations, underscoring their popularity among users across different clusters. By leveraging these insights, we can further refine our recommendation strategies and tailor course offerings to better align with user preferences and learning objectives</a:t>
            </a:r>
            <a:endParaRPr lang="en-ID" dirty="0">
              <a:latin typeface="Abadi" panose="020B0604020104020204" pitchFamily="34" charset="0"/>
            </a:endParaRPr>
          </a:p>
        </p:txBody>
      </p:sp>
    </p:spTree>
    <p:extLst>
      <p:ext uri="{BB962C8B-B14F-4D97-AF65-F5344CB8AC3E}">
        <p14:creationId xmlns:p14="http://schemas.microsoft.com/office/powerpoint/2010/main" val="2115997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pPr algn="ctr"/>
            <a:r>
              <a:rPr lang="en-US" dirty="0">
                <a:solidFill>
                  <a:srgbClr val="0070C0"/>
                </a:solidFill>
                <a:latin typeface="Abadi"/>
              </a:rPr>
              <a:t>Collaborative-filtering Recommender System using Supervised Learning</a:t>
            </a:r>
            <a:endParaRPr lang="en-US" dirty="0">
              <a:solidFill>
                <a:srgbClr val="0070C0"/>
              </a:solidFill>
            </a:endParaRPr>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365126"/>
            <a:ext cx="10515600" cy="688840"/>
          </a:xfrm>
        </p:spPr>
        <p:txBody>
          <a:bodyPr/>
          <a:lstStyle/>
          <a:p>
            <a:pPr algn="ctr"/>
            <a:r>
              <a:rPr lang="en-US" sz="2800" dirty="0">
                <a:solidFill>
                  <a:srgbClr val="0B49CB"/>
                </a:solidFill>
                <a:latin typeface="Abadi"/>
              </a:rPr>
              <a:t>Flowchart of KNN based recommender system</a:t>
            </a:r>
          </a:p>
        </p:txBody>
      </p:sp>
      <p:pic>
        <p:nvPicPr>
          <p:cNvPr id="2" name="Picture 1">
            <a:extLst>
              <a:ext uri="{FF2B5EF4-FFF2-40B4-BE49-F238E27FC236}">
                <a16:creationId xmlns:a16="http://schemas.microsoft.com/office/drawing/2014/main" id="{01FAA812-8EE3-4F45-8F9F-77B382123CA5}"/>
              </a:ext>
            </a:extLst>
          </p:cNvPr>
          <p:cNvPicPr>
            <a:picLocks noChangeAspect="1"/>
          </p:cNvPicPr>
          <p:nvPr/>
        </p:nvPicPr>
        <p:blipFill>
          <a:blip r:embed="rId2"/>
          <a:stretch>
            <a:fillRect/>
          </a:stretch>
        </p:blipFill>
        <p:spPr>
          <a:xfrm>
            <a:off x="415075" y="1053966"/>
            <a:ext cx="11361850" cy="813435"/>
          </a:xfrm>
          <a:prstGeom prst="rect">
            <a:avLst/>
          </a:prstGeom>
        </p:spPr>
      </p:pic>
      <p:sp>
        <p:nvSpPr>
          <p:cNvPr id="7" name="TextBox 6">
            <a:extLst>
              <a:ext uri="{FF2B5EF4-FFF2-40B4-BE49-F238E27FC236}">
                <a16:creationId xmlns:a16="http://schemas.microsoft.com/office/drawing/2014/main" id="{18457207-E5C1-496A-9AED-B2D85510D10F}"/>
              </a:ext>
            </a:extLst>
          </p:cNvPr>
          <p:cNvSpPr txBox="1"/>
          <p:nvPr/>
        </p:nvSpPr>
        <p:spPr>
          <a:xfrm>
            <a:off x="415075" y="2164080"/>
            <a:ext cx="11361850" cy="4278094"/>
          </a:xfrm>
          <a:prstGeom prst="rect">
            <a:avLst/>
          </a:prstGeom>
          <a:noFill/>
        </p:spPr>
        <p:txBody>
          <a:bodyPr wrap="square" rtlCol="0">
            <a:spAutoFit/>
          </a:bodyPr>
          <a:lstStyle/>
          <a:p>
            <a:pPr algn="just"/>
            <a:r>
              <a:rPr lang="en-US" sz="1600" b="1" dirty="0">
                <a:latin typeface="Abadi" panose="020B0604020104020204" pitchFamily="34" charset="0"/>
              </a:rPr>
              <a:t>1. Raw Data: </a:t>
            </a:r>
            <a:r>
              <a:rPr lang="en-US" sz="1600" dirty="0">
                <a:latin typeface="Abadi" panose="020B0604020104020204" pitchFamily="34" charset="0"/>
              </a:rPr>
              <a:t>The raw dataset contains user-item interactions, including user IDs, item IDs (courses), and ratings (enrollments). It consists of pairs of users and items with their corresponding ratings.</a:t>
            </a:r>
          </a:p>
          <a:p>
            <a:pPr algn="just"/>
            <a:endParaRPr lang="en-US" sz="1600" dirty="0">
              <a:latin typeface="Abadi" panose="020B0604020104020204" pitchFamily="34" charset="0"/>
            </a:endParaRPr>
          </a:p>
          <a:p>
            <a:pPr algn="just"/>
            <a:r>
              <a:rPr lang="en-US" sz="1600" b="1" dirty="0">
                <a:latin typeface="Abadi" panose="020B0604020104020204" pitchFamily="34" charset="0"/>
              </a:rPr>
              <a:t>2. Data Processing: </a:t>
            </a:r>
            <a:r>
              <a:rPr lang="en-US" sz="1600" dirty="0">
                <a:latin typeface="Abadi" panose="020B0604020104020204" pitchFamily="34" charset="0"/>
              </a:rPr>
              <a:t>This step involves loading the dataset, handling missing values, removing duplicates, and formatting the data for analysis. It ensures the dataset is clean and prepared for further processing.</a:t>
            </a:r>
          </a:p>
          <a:p>
            <a:pPr algn="just"/>
            <a:endParaRPr lang="en-US" sz="1600" dirty="0">
              <a:latin typeface="Abadi" panose="020B0604020104020204" pitchFamily="34" charset="0"/>
            </a:endParaRPr>
          </a:p>
          <a:p>
            <a:pPr algn="just"/>
            <a:r>
              <a:rPr lang="en-US" sz="1600" b="1" dirty="0">
                <a:latin typeface="Abadi" panose="020B0604020104020204" pitchFamily="34" charset="0"/>
              </a:rPr>
              <a:t>3. Cleaned Dataset</a:t>
            </a:r>
            <a:r>
              <a:rPr lang="en-US" sz="1600" dirty="0">
                <a:latin typeface="Abadi" panose="020B0604020104020204" pitchFamily="34" charset="0"/>
              </a:rPr>
              <a:t>: After processing, we obtain a structured dataset where irrelevant or erroneous data has been removed, missing values have been addressed, and the data is organized for model development.</a:t>
            </a:r>
          </a:p>
          <a:p>
            <a:pPr algn="just"/>
            <a:endParaRPr lang="en-US" sz="1600" dirty="0">
              <a:latin typeface="Abadi" panose="020B0604020104020204" pitchFamily="34" charset="0"/>
            </a:endParaRPr>
          </a:p>
          <a:p>
            <a:pPr algn="just"/>
            <a:r>
              <a:rPr lang="en-US" sz="1600" b="1" dirty="0">
                <a:latin typeface="Abadi" panose="020B0604020104020204" pitchFamily="34" charset="0"/>
              </a:rPr>
              <a:t>4. Feature Engineering: </a:t>
            </a:r>
            <a:r>
              <a:rPr lang="en-US" sz="1600" dirty="0">
                <a:latin typeface="Abadi" panose="020B0604020104020204" pitchFamily="34" charset="0"/>
              </a:rPr>
              <a:t>Feature engineering enhances the recommendation system's performance by creating new features or transforming existing ones. It includes extracting relevant information from the dataset such as user-item interactions, timestamps, and demographics. This step also involves encoding categorical variables, scaling numerical features, and creating interaction terms.</a:t>
            </a:r>
          </a:p>
          <a:p>
            <a:pPr algn="just"/>
            <a:endParaRPr lang="en-US" sz="1600" dirty="0">
              <a:latin typeface="Abadi" panose="020B0604020104020204" pitchFamily="34" charset="0"/>
            </a:endParaRPr>
          </a:p>
          <a:p>
            <a:pPr algn="just"/>
            <a:r>
              <a:rPr lang="en-US" sz="1600" b="1" dirty="0">
                <a:latin typeface="Abadi" panose="020B0604020104020204" pitchFamily="34" charset="0"/>
              </a:rPr>
              <a:t>5. Features (PCA Transformed): </a:t>
            </a:r>
            <a:r>
              <a:rPr lang="en-US" sz="1600" dirty="0">
                <a:latin typeface="Abadi" panose="020B0604020104020204" pitchFamily="34" charset="0"/>
              </a:rPr>
              <a:t>Features are the attributes used by the KNN-based recommender system for predictions. These features represent relationships between users and items, enabling the system to identify similarities and offer personalized recommendations. Examples include user-item interactions, user demographics, item characteristics, and contextual data.</a:t>
            </a:r>
            <a:endParaRPr lang="en-ID" sz="1600" dirty="0">
              <a:latin typeface="Abadi" panose="020B0604020104020204" pitchFamily="34" charset="0"/>
            </a:endParaRPr>
          </a:p>
        </p:txBody>
      </p:sp>
    </p:spTree>
    <p:extLst>
      <p:ext uri="{BB962C8B-B14F-4D97-AF65-F5344CB8AC3E}">
        <p14:creationId xmlns:p14="http://schemas.microsoft.com/office/powerpoint/2010/main" val="74326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365125"/>
            <a:ext cx="10515600" cy="549275"/>
          </a:xfrm>
        </p:spPr>
        <p:txBody>
          <a:bodyPr/>
          <a:lstStyle/>
          <a:p>
            <a:pPr algn="ctr"/>
            <a:r>
              <a:rPr lang="en-US" sz="2800" dirty="0">
                <a:solidFill>
                  <a:srgbClr val="0B49CB"/>
                </a:solidFill>
                <a:latin typeface="Abadi"/>
              </a:rPr>
              <a:t>Flowchart of NMF based recommender system</a:t>
            </a:r>
          </a:p>
        </p:txBody>
      </p:sp>
      <p:pic>
        <p:nvPicPr>
          <p:cNvPr id="2" name="Picture 1">
            <a:extLst>
              <a:ext uri="{FF2B5EF4-FFF2-40B4-BE49-F238E27FC236}">
                <a16:creationId xmlns:a16="http://schemas.microsoft.com/office/drawing/2014/main" id="{2F56D64D-CF61-4E4B-8E9D-3C63BAB4F7B1}"/>
              </a:ext>
            </a:extLst>
          </p:cNvPr>
          <p:cNvPicPr>
            <a:picLocks noChangeAspect="1"/>
          </p:cNvPicPr>
          <p:nvPr/>
        </p:nvPicPr>
        <p:blipFill>
          <a:blip r:embed="rId2"/>
          <a:stretch>
            <a:fillRect/>
          </a:stretch>
        </p:blipFill>
        <p:spPr>
          <a:xfrm>
            <a:off x="414035" y="1027906"/>
            <a:ext cx="11363929" cy="810838"/>
          </a:xfrm>
          <a:prstGeom prst="rect">
            <a:avLst/>
          </a:prstGeom>
        </p:spPr>
      </p:pic>
      <p:sp>
        <p:nvSpPr>
          <p:cNvPr id="7" name="TextBox 6">
            <a:extLst>
              <a:ext uri="{FF2B5EF4-FFF2-40B4-BE49-F238E27FC236}">
                <a16:creationId xmlns:a16="http://schemas.microsoft.com/office/drawing/2014/main" id="{85377190-D536-4261-BA71-57C4C4E447C3}"/>
              </a:ext>
            </a:extLst>
          </p:cNvPr>
          <p:cNvSpPr txBox="1"/>
          <p:nvPr/>
        </p:nvSpPr>
        <p:spPr>
          <a:xfrm>
            <a:off x="414035" y="2255520"/>
            <a:ext cx="11363929" cy="4278094"/>
          </a:xfrm>
          <a:prstGeom prst="rect">
            <a:avLst/>
          </a:prstGeom>
          <a:noFill/>
        </p:spPr>
        <p:txBody>
          <a:bodyPr wrap="square" rtlCol="0">
            <a:spAutoFit/>
          </a:bodyPr>
          <a:lstStyle/>
          <a:p>
            <a:pPr algn="just"/>
            <a:r>
              <a:rPr lang="en-US" sz="1600" b="1" dirty="0">
                <a:latin typeface="Abadi" panose="020B0604020104020204" pitchFamily="34" charset="0"/>
              </a:rPr>
              <a:t>1. Raw Data: </a:t>
            </a:r>
            <a:r>
              <a:rPr lang="en-US" sz="1600" dirty="0">
                <a:latin typeface="Abadi" panose="020B0604020104020204" pitchFamily="34" charset="0"/>
              </a:rPr>
              <a:t>This refers to the initial dataset, which in our case includes course ratings. Raw data is typically unprocessed and may contain noise, missing values, or inconsistencies.</a:t>
            </a:r>
          </a:p>
          <a:p>
            <a:pPr algn="just"/>
            <a:endParaRPr lang="en-US" sz="1600" dirty="0">
              <a:latin typeface="Abadi" panose="020B0604020104020204" pitchFamily="34" charset="0"/>
            </a:endParaRPr>
          </a:p>
          <a:p>
            <a:pPr algn="just"/>
            <a:r>
              <a:rPr lang="en-US" sz="1600" b="1" dirty="0">
                <a:latin typeface="Abadi" panose="020B0604020104020204" pitchFamily="34" charset="0"/>
              </a:rPr>
              <a:t>2. Data Processing: </a:t>
            </a:r>
            <a:r>
              <a:rPr lang="en-US" sz="1600" dirty="0">
                <a:latin typeface="Abadi" panose="020B0604020104020204" pitchFamily="34" charset="0"/>
              </a:rPr>
              <a:t>During this step, we preprocess the raw data to ready it for analysis. Tasks include handling missing values, eliminating duplicates, and formatting the data. Specifically, we utilized Pandas to pivot the data and construct a user-item matrix.</a:t>
            </a:r>
          </a:p>
          <a:p>
            <a:pPr algn="just"/>
            <a:endParaRPr lang="en-US" sz="1600" dirty="0">
              <a:latin typeface="Abadi" panose="020B0604020104020204" pitchFamily="34" charset="0"/>
            </a:endParaRPr>
          </a:p>
          <a:p>
            <a:pPr algn="just"/>
            <a:r>
              <a:rPr lang="en-US" sz="1600" b="1" dirty="0">
                <a:latin typeface="Abadi" panose="020B0604020104020204" pitchFamily="34" charset="0"/>
              </a:rPr>
              <a:t>3. Cleaned Dataset: </a:t>
            </a:r>
            <a:r>
              <a:rPr lang="en-US" sz="1600" dirty="0">
                <a:latin typeface="Abadi" panose="020B0604020104020204" pitchFamily="34" charset="0"/>
              </a:rPr>
              <a:t>Following preprocessing, we obtain a refined dataset devoid of inconsistencies and suitable for analysis. This dataset typically features rows representing users, columns representing items, and cells containing ratings or interactions.</a:t>
            </a:r>
          </a:p>
          <a:p>
            <a:pPr algn="just"/>
            <a:endParaRPr lang="en-US" sz="1600" dirty="0">
              <a:latin typeface="Abadi" panose="020B0604020104020204" pitchFamily="34" charset="0"/>
            </a:endParaRPr>
          </a:p>
          <a:p>
            <a:pPr algn="just"/>
            <a:r>
              <a:rPr lang="en-US" sz="1600" b="1" dirty="0">
                <a:latin typeface="Abadi" panose="020B0604020104020204" pitchFamily="34" charset="0"/>
              </a:rPr>
              <a:t>4. Feature Engineering: </a:t>
            </a:r>
            <a:r>
              <a:rPr lang="en-US" sz="1600" dirty="0">
                <a:latin typeface="Abadi" panose="020B0604020104020204" pitchFamily="34" charset="0"/>
              </a:rPr>
              <a:t>This step involves crafting new features or transforming existing ones to enhance machine learning model performance. For instance, features might encompass user-item interactions or latent factors derived from the NMF model.</a:t>
            </a:r>
          </a:p>
          <a:p>
            <a:pPr algn="just"/>
            <a:endParaRPr lang="en-US" sz="1600" dirty="0">
              <a:latin typeface="Abadi" panose="020B0604020104020204" pitchFamily="34" charset="0"/>
            </a:endParaRPr>
          </a:p>
          <a:p>
            <a:pPr algn="just"/>
            <a:r>
              <a:rPr lang="en-US" sz="1600" b="1" dirty="0">
                <a:latin typeface="Abadi" panose="020B0604020104020204" pitchFamily="34" charset="0"/>
              </a:rPr>
              <a:t>5. Features: </a:t>
            </a:r>
            <a:r>
              <a:rPr lang="en-US" sz="1600" dirty="0">
                <a:latin typeface="Abadi" panose="020B0604020104020204" pitchFamily="34" charset="0"/>
              </a:rPr>
              <a:t>These variables or attributes serve as inputs for the machine learning model to generate predictions. In collaborative filtering, features may include user preferences, item characteristics, or latent factors representing users and items in a reduced-dimensional space.</a:t>
            </a:r>
            <a:endParaRPr lang="en-ID" sz="1600" dirty="0">
              <a:latin typeface="Abadi" panose="020B0604020104020204" pitchFamily="34" charset="0"/>
            </a:endParaRPr>
          </a:p>
        </p:txBody>
      </p:sp>
    </p:spTree>
    <p:extLst>
      <p:ext uri="{BB962C8B-B14F-4D97-AF65-F5344CB8AC3E}">
        <p14:creationId xmlns:p14="http://schemas.microsoft.com/office/powerpoint/2010/main" val="1175939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365126"/>
            <a:ext cx="10515600" cy="570508"/>
          </a:xfrm>
        </p:spPr>
        <p:txBody>
          <a:bodyPr>
            <a:normAutofit/>
          </a:bodyPr>
          <a:lstStyle/>
          <a:p>
            <a:pPr algn="ctr"/>
            <a:r>
              <a:rPr lang="en-US" sz="2400" dirty="0">
                <a:solidFill>
                  <a:srgbClr val="0B49CB"/>
                </a:solidFill>
                <a:latin typeface="Abadi"/>
              </a:rPr>
              <a:t>Flowchart of Neural Network Embedding based recommender system</a:t>
            </a:r>
          </a:p>
        </p:txBody>
      </p:sp>
      <p:pic>
        <p:nvPicPr>
          <p:cNvPr id="2" name="Picture 1">
            <a:extLst>
              <a:ext uri="{FF2B5EF4-FFF2-40B4-BE49-F238E27FC236}">
                <a16:creationId xmlns:a16="http://schemas.microsoft.com/office/drawing/2014/main" id="{42290BAF-A2EB-460B-8F2D-3EECDFF5B446}"/>
              </a:ext>
            </a:extLst>
          </p:cNvPr>
          <p:cNvPicPr>
            <a:picLocks noChangeAspect="1"/>
          </p:cNvPicPr>
          <p:nvPr/>
        </p:nvPicPr>
        <p:blipFill>
          <a:blip r:embed="rId2"/>
          <a:stretch>
            <a:fillRect/>
          </a:stretch>
        </p:blipFill>
        <p:spPr>
          <a:xfrm>
            <a:off x="414035" y="935634"/>
            <a:ext cx="11363929" cy="810838"/>
          </a:xfrm>
          <a:prstGeom prst="rect">
            <a:avLst/>
          </a:prstGeom>
        </p:spPr>
      </p:pic>
      <p:sp>
        <p:nvSpPr>
          <p:cNvPr id="7" name="TextBox 6">
            <a:extLst>
              <a:ext uri="{FF2B5EF4-FFF2-40B4-BE49-F238E27FC236}">
                <a16:creationId xmlns:a16="http://schemas.microsoft.com/office/drawing/2014/main" id="{B26659E3-CC1D-49D5-8B6B-6B0CCED92622}"/>
              </a:ext>
            </a:extLst>
          </p:cNvPr>
          <p:cNvSpPr txBox="1"/>
          <p:nvPr/>
        </p:nvSpPr>
        <p:spPr>
          <a:xfrm>
            <a:off x="414035" y="1968559"/>
            <a:ext cx="11363929" cy="4524315"/>
          </a:xfrm>
          <a:prstGeom prst="rect">
            <a:avLst/>
          </a:prstGeom>
          <a:noFill/>
        </p:spPr>
        <p:txBody>
          <a:bodyPr wrap="square" rtlCol="0">
            <a:spAutoFit/>
          </a:bodyPr>
          <a:lstStyle/>
          <a:p>
            <a:pPr algn="just"/>
            <a:r>
              <a:rPr lang="en-US" sz="1600" b="1" dirty="0">
                <a:latin typeface="Abadi" panose="020B0604020104020204" pitchFamily="34" charset="0"/>
              </a:rPr>
              <a:t>1. Raw Data: </a:t>
            </a:r>
            <a:r>
              <a:rPr lang="en-US" sz="1600" dirty="0">
                <a:latin typeface="Abadi" panose="020B0604020104020204" pitchFamily="34" charset="0"/>
              </a:rPr>
              <a:t>Initially, this refers to the dataset at hand, which includes course ratings data. Raw data is typically unprocessed and may contain noise, missing values, or inconsistencies.</a:t>
            </a:r>
          </a:p>
          <a:p>
            <a:pPr algn="just"/>
            <a:endParaRPr lang="en-US" sz="1600" dirty="0">
              <a:latin typeface="Abadi" panose="020B0604020104020204" pitchFamily="34" charset="0"/>
            </a:endParaRPr>
          </a:p>
          <a:p>
            <a:pPr algn="just"/>
            <a:r>
              <a:rPr lang="en-US" sz="1600" b="1" dirty="0">
                <a:latin typeface="Abadi" panose="020B0604020104020204" pitchFamily="34" charset="0"/>
              </a:rPr>
              <a:t>2. Data Processing: </a:t>
            </a:r>
            <a:r>
              <a:rPr lang="en-US" sz="1600" dirty="0">
                <a:latin typeface="Abadi" panose="020B0604020104020204" pitchFamily="34" charset="0"/>
              </a:rPr>
              <a:t>During this stage, we preprocess the raw data to ready it for analysis. This includes tasks such as handling missing values, removing duplicates, and formatting the data into a suitable structure. In our approach, we employed Pandas to pivot the data and construct a user-item matrix.</a:t>
            </a:r>
          </a:p>
          <a:p>
            <a:pPr algn="just"/>
            <a:endParaRPr lang="en-US" sz="1600" dirty="0">
              <a:latin typeface="Abadi" panose="020B0604020104020204" pitchFamily="34" charset="0"/>
            </a:endParaRPr>
          </a:p>
          <a:p>
            <a:pPr algn="just"/>
            <a:r>
              <a:rPr lang="en-US" sz="1600" b="1" dirty="0">
                <a:latin typeface="Abadi" panose="020B0604020104020204" pitchFamily="34" charset="0"/>
              </a:rPr>
              <a:t>3. Cleaned Dataset: </a:t>
            </a:r>
            <a:r>
              <a:rPr lang="en-US" sz="1600" dirty="0">
                <a:latin typeface="Abadi" panose="020B0604020104020204" pitchFamily="34" charset="0"/>
              </a:rPr>
              <a:t>Following preprocessing, we derive a cleaned dataset that is devoid of inconsistencies and prepared for thorough analysis. Typically, this dataset organizes data with rows representing users, columns representing items, and cells containing ratings or interactions.</a:t>
            </a:r>
          </a:p>
          <a:p>
            <a:pPr algn="just"/>
            <a:endParaRPr lang="en-US" sz="1600" dirty="0">
              <a:latin typeface="Abadi" panose="020B0604020104020204" pitchFamily="34" charset="0"/>
            </a:endParaRPr>
          </a:p>
          <a:p>
            <a:pPr algn="just"/>
            <a:r>
              <a:rPr lang="en-US" sz="1600" b="1" dirty="0">
                <a:latin typeface="Abadi" panose="020B0604020104020204" pitchFamily="34" charset="0"/>
              </a:rPr>
              <a:t>4. Feature Engineering</a:t>
            </a:r>
            <a:r>
              <a:rPr lang="en-US" sz="1600" dirty="0">
                <a:latin typeface="Abadi" panose="020B0604020104020204" pitchFamily="34" charset="0"/>
              </a:rPr>
              <a:t>: This critical step involves creating new features or transforming existing ones to enhance the performance of machine learning models. In our scenario, these features may encompass user-item interactions or latent factors generated using methods like the NMF model.</a:t>
            </a:r>
          </a:p>
          <a:p>
            <a:pPr algn="just"/>
            <a:endParaRPr lang="en-US" sz="1600" dirty="0">
              <a:latin typeface="Abadi" panose="020B0604020104020204" pitchFamily="34" charset="0"/>
            </a:endParaRPr>
          </a:p>
          <a:p>
            <a:pPr algn="just"/>
            <a:r>
              <a:rPr lang="en-US" sz="1600" b="1" dirty="0">
                <a:latin typeface="Abadi" panose="020B0604020104020204" pitchFamily="34" charset="0"/>
              </a:rPr>
              <a:t>5. Features: </a:t>
            </a:r>
            <a:r>
              <a:rPr lang="en-US" sz="1600" dirty="0">
                <a:latin typeface="Abadi" panose="020B0604020104020204" pitchFamily="34" charset="0"/>
              </a:rPr>
              <a:t>These variables or attributes serve as inputs for the machine learning model to make predictions. Within the framework of collaborative filtering, features could include user preferences, item attributes, or latent factors that represent users and items in a lower-dimensional space.</a:t>
            </a:r>
            <a:endParaRPr lang="en-ID" sz="1600" dirty="0">
              <a:latin typeface="Abadi" panose="020B0604020104020204" pitchFamily="34" charset="0"/>
            </a:endParaRPr>
          </a:p>
        </p:txBody>
      </p:sp>
    </p:spTree>
    <p:extLst>
      <p:ext uri="{BB962C8B-B14F-4D97-AF65-F5344CB8AC3E}">
        <p14:creationId xmlns:p14="http://schemas.microsoft.com/office/powerpoint/2010/main" val="2181004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586422"/>
            <a:ext cx="10515600" cy="655955"/>
          </a:xfrm>
        </p:spPr>
        <p:txBody>
          <a:bodyPr>
            <a:normAutofit/>
          </a:bodyPr>
          <a:lstStyle/>
          <a:p>
            <a:r>
              <a:rPr lang="en-US" sz="3200" dirty="0">
                <a:solidFill>
                  <a:srgbClr val="0B49CB"/>
                </a:solidFill>
                <a:latin typeface="Abadi"/>
              </a:rPr>
              <a:t>Compare the performance of collaborative-filtering models</a:t>
            </a:r>
          </a:p>
        </p:txBody>
      </p:sp>
      <p:pic>
        <p:nvPicPr>
          <p:cNvPr id="2" name="Picture 1">
            <a:extLst>
              <a:ext uri="{FF2B5EF4-FFF2-40B4-BE49-F238E27FC236}">
                <a16:creationId xmlns:a16="http://schemas.microsoft.com/office/drawing/2014/main" id="{D191DE02-1C00-4D39-A52D-D1A1A2B6D763}"/>
              </a:ext>
            </a:extLst>
          </p:cNvPr>
          <p:cNvPicPr>
            <a:picLocks noChangeAspect="1"/>
          </p:cNvPicPr>
          <p:nvPr/>
        </p:nvPicPr>
        <p:blipFill>
          <a:blip r:embed="rId2"/>
          <a:stretch>
            <a:fillRect/>
          </a:stretch>
        </p:blipFill>
        <p:spPr>
          <a:xfrm>
            <a:off x="838200" y="1538287"/>
            <a:ext cx="4867275" cy="3781425"/>
          </a:xfrm>
          <a:prstGeom prst="rect">
            <a:avLst/>
          </a:prstGeom>
        </p:spPr>
      </p:pic>
      <p:sp>
        <p:nvSpPr>
          <p:cNvPr id="3" name="TextBox 2">
            <a:extLst>
              <a:ext uri="{FF2B5EF4-FFF2-40B4-BE49-F238E27FC236}">
                <a16:creationId xmlns:a16="http://schemas.microsoft.com/office/drawing/2014/main" id="{22E31471-46F7-469B-B8A5-248FEE4C9B75}"/>
              </a:ext>
            </a:extLst>
          </p:cNvPr>
          <p:cNvSpPr txBox="1"/>
          <p:nvPr/>
        </p:nvSpPr>
        <p:spPr>
          <a:xfrm>
            <a:off x="6537960" y="1538287"/>
            <a:ext cx="4867275" cy="3477875"/>
          </a:xfrm>
          <a:prstGeom prst="rect">
            <a:avLst/>
          </a:prstGeom>
          <a:noFill/>
        </p:spPr>
        <p:txBody>
          <a:bodyPr wrap="square" rtlCol="0">
            <a:spAutoFit/>
          </a:bodyPr>
          <a:lstStyle/>
          <a:p>
            <a:pPr algn="just"/>
            <a:r>
              <a:rPr lang="en-US" sz="2000" dirty="0">
                <a:latin typeface="Abadi" panose="020B0604020104020204" pitchFamily="34" charset="0"/>
              </a:rPr>
              <a:t>Based on the evaluation findings, the </a:t>
            </a:r>
            <a:r>
              <a:rPr lang="en-US" sz="2000" b="1" dirty="0">
                <a:latin typeface="Abadi" panose="020B0604020104020204" pitchFamily="34" charset="0"/>
              </a:rPr>
              <a:t>Neural Network Embedding-based recommender system demonstrated the lowest RMSE value of 0.1534, signifying superior performance compared to the other two models in predicting user-item interactions. </a:t>
            </a:r>
            <a:r>
              <a:rPr lang="en-US" sz="2000" dirty="0">
                <a:latin typeface="Abadi" panose="020B0604020104020204" pitchFamily="34" charset="0"/>
              </a:rPr>
              <a:t>Consequently, we identify the Neural Network Embedding-based recommender system as the most effective model for collaborative filtering within this particular context.</a:t>
            </a:r>
            <a:endParaRPr lang="en-ID" sz="2000" dirty="0">
              <a:latin typeface="Abadi" panose="020B0604020104020204" pitchFamily="34" charset="0"/>
            </a:endParaRPr>
          </a:p>
        </p:txBody>
      </p:sp>
    </p:spTree>
    <p:extLst>
      <p:ext uri="{BB962C8B-B14F-4D97-AF65-F5344CB8AC3E}">
        <p14:creationId xmlns:p14="http://schemas.microsoft.com/office/powerpoint/2010/main" val="4130130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lstStyle/>
          <a:p>
            <a:r>
              <a:rPr lang="en-US" sz="4000" dirty="0">
                <a:solidFill>
                  <a:srgbClr val="0B49CB"/>
                </a:solidFill>
                <a:latin typeface="Abadi"/>
              </a:rPr>
              <a:t>Optional: Build a course recommender system app with </a:t>
            </a:r>
            <a:r>
              <a:rPr lang="en-US" sz="4000" dirty="0" err="1">
                <a:solidFill>
                  <a:srgbClr val="0B49CB"/>
                </a:solidFill>
                <a:latin typeface="Abadi"/>
              </a:rPr>
              <a:t>Streamlit</a:t>
            </a:r>
            <a:r>
              <a:rPr lang="en-US" sz="4000" dirty="0">
                <a:solidFill>
                  <a:srgbClr val="0B49CB"/>
                </a:solidFill>
                <a:latin typeface="Abadi"/>
              </a:rPr>
              <a:t>(part 1)</a:t>
            </a:r>
          </a:p>
        </p:txBody>
      </p:sp>
      <p:pic>
        <p:nvPicPr>
          <p:cNvPr id="7172" name="Picture 4" descr="https://lh7-us.googleusercontent.com/slidesz/AGV_vUctaPraCby5dHSDrRkbf5h3T5ctZ2aT6GRIYpxk2oARRgV4RcqlHRhHnll23mBaeE8urxZxN3-W0WdMT7Gmp2IY4qJlRdB5UbGscPzRKayGsrCN6VmpIczbbmEkQLP7VK5lKOWh5TYmMeyp9EEGqeBjNUNvcqiv=s2048?key=NA6JZxgivQynos26VPblAw">
            <a:extLst>
              <a:ext uri="{FF2B5EF4-FFF2-40B4-BE49-F238E27FC236}">
                <a16:creationId xmlns:a16="http://schemas.microsoft.com/office/drawing/2014/main" id="{544D335B-4388-4CA0-9588-F39B36A45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290" y="1690688"/>
            <a:ext cx="8357419" cy="458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7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lstStyle/>
          <a:p>
            <a:r>
              <a:rPr lang="en-US" sz="4000" dirty="0">
                <a:solidFill>
                  <a:srgbClr val="0B49CB"/>
                </a:solidFill>
                <a:latin typeface="Abadi"/>
              </a:rPr>
              <a:t>Optional: Build a course recommender system app with </a:t>
            </a:r>
            <a:r>
              <a:rPr lang="en-US" sz="4000" dirty="0" err="1">
                <a:solidFill>
                  <a:srgbClr val="0B49CB"/>
                </a:solidFill>
                <a:latin typeface="Abadi"/>
              </a:rPr>
              <a:t>Streamlit</a:t>
            </a:r>
            <a:r>
              <a:rPr lang="en-US" sz="4000" dirty="0">
                <a:solidFill>
                  <a:srgbClr val="0B49CB"/>
                </a:solidFill>
                <a:latin typeface="Abadi"/>
              </a:rPr>
              <a:t>(part 2)</a:t>
            </a:r>
          </a:p>
        </p:txBody>
      </p:sp>
      <p:pic>
        <p:nvPicPr>
          <p:cNvPr id="7170" name="Picture 2" descr="https://lh7-us.googleusercontent.com/slidesz/AGV_vUe0siTTAVeWwtXmxcUL_Wah5XiFe8xwtXw619R7Pjqk44VVUb7uEH4YyNCmtrfkoQM5npNT0tSqde-I5Y678I7j2ldGYwA6tme9RejS7TnbWZuW5wfe_ucTG7Rs68B2zkbnE7AYvttUEy5kbVqvfqk_lV4-nEqk=s2048?key=NA6JZxgivQynos26VPblAw">
            <a:extLst>
              <a:ext uri="{FF2B5EF4-FFF2-40B4-BE49-F238E27FC236}">
                <a16:creationId xmlns:a16="http://schemas.microsoft.com/office/drawing/2014/main" id="{17ADC31C-F6D5-413F-8731-EEEAD7581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561" y="1801543"/>
            <a:ext cx="8072774" cy="4431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334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 (EDA)</a:t>
            </a:r>
            <a:endParaRPr lang="en-US" dirty="0">
              <a:solidFill>
                <a:srgbClr val="0B49CB"/>
              </a:solidFill>
            </a:endParaRPr>
          </a:p>
        </p:txBody>
      </p:sp>
      <p:sp>
        <p:nvSpPr>
          <p:cNvPr id="2" name="TextBox 1">
            <a:extLst>
              <a:ext uri="{FF2B5EF4-FFF2-40B4-BE49-F238E27FC236}">
                <a16:creationId xmlns:a16="http://schemas.microsoft.com/office/drawing/2014/main" id="{6E4A5AF6-F338-4C7B-BF9B-10A398C45FCC}"/>
              </a:ext>
            </a:extLst>
          </p:cNvPr>
          <p:cNvSpPr txBox="1"/>
          <p:nvPr/>
        </p:nvSpPr>
        <p:spPr>
          <a:xfrm>
            <a:off x="770011" y="1493520"/>
            <a:ext cx="10515600" cy="4770537"/>
          </a:xfrm>
          <a:prstGeom prst="rect">
            <a:avLst/>
          </a:prstGeom>
          <a:noFill/>
        </p:spPr>
        <p:txBody>
          <a:bodyPr wrap="square" rtlCol="0">
            <a:spAutoFit/>
          </a:bodyPr>
          <a:lstStyle/>
          <a:p>
            <a:pPr algn="just"/>
            <a:r>
              <a:rPr lang="en-US" sz="1600" dirty="0">
                <a:latin typeface="Abadi" panose="020B0604020104020204" pitchFamily="34" charset="0"/>
              </a:rPr>
              <a:t>From the comprehensive analyses conducted, several key insights have been gleaned concerning the course offerings and user engagement on the online learning platform. Firstly, an exploration of course genres revealed a wide spectrum of topics, with </a:t>
            </a:r>
            <a:r>
              <a:rPr lang="en-US" sz="1600" b="1" dirty="0">
                <a:latin typeface="Abadi" panose="020B0604020104020204" pitchFamily="34" charset="0"/>
              </a:rPr>
              <a:t>backend development, machine learning, and databases emerging as the most popular genres based on enrollment numbers</a:t>
            </a:r>
            <a:r>
              <a:rPr lang="en-US" sz="1600" dirty="0">
                <a:latin typeface="Abadi" panose="020B0604020104020204" pitchFamily="34" charset="0"/>
              </a:rPr>
              <a:t>. This diversity in course topics indicates </a:t>
            </a:r>
            <a:r>
              <a:rPr lang="en-US" sz="1600" b="1" dirty="0">
                <a:latin typeface="Abadi" panose="020B0604020104020204" pitchFamily="34" charset="0"/>
              </a:rPr>
              <a:t>a broad interest among users</a:t>
            </a:r>
            <a:r>
              <a:rPr lang="en-US" sz="1600" dirty="0">
                <a:latin typeface="Abadi" panose="020B0604020104020204" pitchFamily="34" charset="0"/>
              </a:rPr>
              <a:t>, catering to v</a:t>
            </a:r>
            <a:r>
              <a:rPr lang="en-US" sz="1600" b="1" dirty="0">
                <a:latin typeface="Abadi" panose="020B0604020104020204" pitchFamily="34" charset="0"/>
              </a:rPr>
              <a:t>aried learning needs</a:t>
            </a:r>
            <a:r>
              <a:rPr lang="en-US" sz="1600" dirty="0">
                <a:latin typeface="Abadi" panose="020B0604020104020204" pitchFamily="34" charset="0"/>
              </a:rPr>
              <a:t>.</a:t>
            </a:r>
          </a:p>
          <a:p>
            <a:pPr algn="just"/>
            <a:endParaRPr lang="en-US" sz="1600" dirty="0">
              <a:latin typeface="Abadi" panose="020B0604020104020204" pitchFamily="34" charset="0"/>
            </a:endParaRPr>
          </a:p>
          <a:p>
            <a:pPr algn="just"/>
            <a:r>
              <a:rPr lang="en-US" sz="1600" dirty="0">
                <a:latin typeface="Abadi" panose="020B0604020104020204" pitchFamily="34" charset="0"/>
              </a:rPr>
              <a:t>Moreover, an analysis of course enrollments provided valuable insights into user behavior, showing that </a:t>
            </a:r>
            <a:r>
              <a:rPr lang="en-US" sz="1600" b="1" dirty="0">
                <a:latin typeface="Abadi" panose="020B0604020104020204" pitchFamily="34" charset="0"/>
              </a:rPr>
              <a:t>a significant portion of users tend to complete courses </a:t>
            </a:r>
            <a:r>
              <a:rPr lang="en-US" sz="1600" dirty="0">
                <a:latin typeface="Abadi" panose="020B0604020104020204" pitchFamily="34" charset="0"/>
              </a:rPr>
              <a:t>rather than merely audit them. This suggests a strong commitment to learning and a </a:t>
            </a:r>
            <a:r>
              <a:rPr lang="en-US" sz="1600" b="1" dirty="0">
                <a:latin typeface="Abadi" panose="020B0604020104020204" pitchFamily="34" charset="0"/>
              </a:rPr>
              <a:t>high level of engagement</a:t>
            </a:r>
            <a:r>
              <a:rPr lang="en-US" sz="1600" dirty="0">
                <a:latin typeface="Abadi" panose="020B0604020104020204" pitchFamily="34" charset="0"/>
              </a:rPr>
              <a:t> among the platform's users.</a:t>
            </a:r>
          </a:p>
          <a:p>
            <a:pPr algn="just"/>
            <a:endParaRPr lang="en-US" sz="1600" dirty="0">
              <a:latin typeface="Abadi" panose="020B0604020104020204" pitchFamily="34" charset="0"/>
            </a:endParaRPr>
          </a:p>
          <a:p>
            <a:pPr algn="just"/>
            <a:r>
              <a:rPr lang="en-US" sz="1600" dirty="0">
                <a:latin typeface="Abadi" panose="020B0604020104020204" pitchFamily="34" charset="0"/>
              </a:rPr>
              <a:t>Additionally, an examination of the top 20 most popular courses highlighted a pronounced interest in data-related subjects. Courses such as "Python for Data Science," "Introduction to Data Science," and "Big Data 101" were particularly popular, reflecting the </a:t>
            </a:r>
            <a:r>
              <a:rPr lang="en-US" sz="1600" b="1" dirty="0">
                <a:latin typeface="Abadi" panose="020B0604020104020204" pitchFamily="34" charset="0"/>
              </a:rPr>
              <a:t>increasing demand for skills in data analysis and machine learning</a:t>
            </a:r>
            <a:r>
              <a:rPr lang="en-US" sz="1600" dirty="0">
                <a:latin typeface="Abadi" panose="020B0604020104020204" pitchFamily="34" charset="0"/>
              </a:rPr>
              <a:t>. This trend underscores the importance of offering courses that align with current industry demands and user interests.</a:t>
            </a:r>
          </a:p>
          <a:p>
            <a:pPr algn="just"/>
            <a:endParaRPr lang="en-US" sz="1600" dirty="0">
              <a:latin typeface="Abadi" panose="020B0604020104020204" pitchFamily="34" charset="0"/>
            </a:endParaRPr>
          </a:p>
          <a:p>
            <a:pPr algn="just"/>
            <a:r>
              <a:rPr lang="en-US" sz="1600" dirty="0">
                <a:latin typeface="Abadi" panose="020B0604020104020204" pitchFamily="34" charset="0"/>
              </a:rPr>
              <a:t>These findings collectively emphasize the </a:t>
            </a:r>
            <a:r>
              <a:rPr lang="en-US" sz="1600" b="1" dirty="0">
                <a:latin typeface="Abadi" panose="020B0604020104020204" pitchFamily="34" charset="0"/>
              </a:rPr>
              <a:t>necessity of providing a diverse range of courses</a:t>
            </a:r>
            <a:r>
              <a:rPr lang="en-US" sz="1600" dirty="0">
                <a:latin typeface="Abadi" panose="020B0604020104020204" pitchFamily="34" charset="0"/>
              </a:rPr>
              <a:t> to cater to the varied interests of learners. They also highlight the critical role of data-driven insights in optimizing course offerings and enhancing user engagement on the platform. By leveraging these insights, the platform can better tailor its offerings to meet </a:t>
            </a:r>
            <a:r>
              <a:rPr lang="en-US" sz="1600" b="1" dirty="0">
                <a:latin typeface="Abadi" panose="020B0604020104020204" pitchFamily="34" charset="0"/>
              </a:rPr>
              <a:t>the evolving needs </a:t>
            </a:r>
            <a:r>
              <a:rPr lang="en-US" sz="1600" dirty="0">
                <a:latin typeface="Abadi" panose="020B0604020104020204" pitchFamily="34" charset="0"/>
              </a:rPr>
              <a:t>of its users, thereby fostering a more engaging and effective learning environment.</a:t>
            </a:r>
            <a:endParaRPr lang="en-ID" sz="1600" dirty="0">
              <a:latin typeface="Abadi" panose="020B0604020104020204" pitchFamily="34" charset="0"/>
            </a:endParaRPr>
          </a:p>
        </p:txBody>
      </p:sp>
    </p:spTree>
    <p:extLst>
      <p:ext uri="{BB962C8B-B14F-4D97-AF65-F5344CB8AC3E}">
        <p14:creationId xmlns:p14="http://schemas.microsoft.com/office/powerpoint/2010/main" val="1630123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sz="3200" dirty="0">
                <a:solidFill>
                  <a:srgbClr val="0B49CB"/>
                </a:solidFill>
                <a:latin typeface="Abadi" panose="020B0604020104020204" pitchFamily="34" charset="0"/>
              </a:rPr>
              <a:t>Conclusions (</a:t>
            </a:r>
            <a:r>
              <a:rPr lang="en-US" sz="3200" b="1" dirty="0">
                <a:latin typeface="Abadi" panose="020B0604020104020204" pitchFamily="34" charset="0"/>
              </a:rPr>
              <a:t>Content-based Recommender System Using User Profile And Course Genres</a:t>
            </a:r>
            <a:r>
              <a:rPr lang="en-US" sz="3200" dirty="0">
                <a:solidFill>
                  <a:srgbClr val="0B49CB"/>
                </a:solidFill>
                <a:latin typeface="Abadi" panose="020B0604020104020204" pitchFamily="34" charset="0"/>
              </a:rPr>
              <a:t>)</a:t>
            </a:r>
          </a:p>
        </p:txBody>
      </p:sp>
      <p:sp>
        <p:nvSpPr>
          <p:cNvPr id="2" name="TextBox 1">
            <a:extLst>
              <a:ext uri="{FF2B5EF4-FFF2-40B4-BE49-F238E27FC236}">
                <a16:creationId xmlns:a16="http://schemas.microsoft.com/office/drawing/2014/main" id="{6E4A5AF6-F338-4C7B-BF9B-10A398C45FCC}"/>
              </a:ext>
            </a:extLst>
          </p:cNvPr>
          <p:cNvSpPr txBox="1"/>
          <p:nvPr/>
        </p:nvSpPr>
        <p:spPr>
          <a:xfrm>
            <a:off x="770011" y="1493520"/>
            <a:ext cx="10515600" cy="2308324"/>
          </a:xfrm>
          <a:prstGeom prst="rect">
            <a:avLst/>
          </a:prstGeom>
          <a:noFill/>
        </p:spPr>
        <p:txBody>
          <a:bodyPr wrap="square" rtlCol="0">
            <a:spAutoFit/>
          </a:bodyPr>
          <a:lstStyle/>
          <a:p>
            <a:pPr algn="just"/>
            <a:r>
              <a:rPr lang="en-US" sz="1600" dirty="0">
                <a:latin typeface="Abadi" panose="020B0604020104020204" pitchFamily="34" charset="0"/>
              </a:rPr>
              <a:t>The Content-based Recommender System Using User Profile and Course Genres begins by defining the task of generating course recommendations based on user profiles and course genre vectors. The procedure involves loading user profile and course genre </a:t>
            </a:r>
            <a:r>
              <a:rPr lang="en-US" sz="1600" dirty="0" err="1">
                <a:latin typeface="Abadi" panose="020B0604020104020204" pitchFamily="34" charset="0"/>
              </a:rPr>
              <a:t>dataframes</a:t>
            </a:r>
            <a:r>
              <a:rPr lang="en-US" sz="1600" dirty="0">
                <a:latin typeface="Abadi" panose="020B0604020104020204" pitchFamily="34" charset="0"/>
              </a:rPr>
              <a:t>, extracting user interests, identifying unfamiliar courses for each user, calculating recommendation scores, and filtering out courses that fall below a specified threshold. Once recommendation scores have been computed for all test users, the </a:t>
            </a:r>
            <a:r>
              <a:rPr lang="en-US" sz="1600" b="1" dirty="0">
                <a:latin typeface="Abadi" panose="020B0604020104020204" pitchFamily="34" charset="0"/>
              </a:rPr>
              <a:t>system's performance is evaluated</a:t>
            </a:r>
            <a:r>
              <a:rPr lang="en-US" sz="1600" dirty="0">
                <a:latin typeface="Abadi" panose="020B0604020104020204" pitchFamily="34" charset="0"/>
              </a:rPr>
              <a:t>. This evaluation includes determining the average number of recommended courses per user and identifying the top 10 most frequently recommended courses across all users. On average, approximately </a:t>
            </a:r>
            <a:r>
              <a:rPr lang="en-US" sz="1600" b="1" dirty="0">
                <a:latin typeface="Abadi" panose="020B0604020104020204" pitchFamily="34" charset="0"/>
              </a:rPr>
              <a:t>61.82 courses are recommended per user</a:t>
            </a:r>
            <a:r>
              <a:rPr lang="en-US" sz="1600" dirty="0">
                <a:latin typeface="Abadi" panose="020B0604020104020204" pitchFamily="34" charset="0"/>
              </a:rPr>
              <a:t>, indicating a substantial number of recommendations. The most frequently recommended courses include "TA0106EN," "GPXX0IBEN," and others, highlighting their popularity among the recommendations.</a:t>
            </a:r>
            <a:endParaRPr lang="en-ID" sz="1600" dirty="0">
              <a:latin typeface="Abadi" panose="020B0604020104020204" pitchFamily="34" charset="0"/>
            </a:endParaRPr>
          </a:p>
        </p:txBody>
      </p:sp>
      <p:pic>
        <p:nvPicPr>
          <p:cNvPr id="5" name="Picture 4">
            <a:extLst>
              <a:ext uri="{FF2B5EF4-FFF2-40B4-BE49-F238E27FC236}">
                <a16:creationId xmlns:a16="http://schemas.microsoft.com/office/drawing/2014/main" id="{A7E1F950-2218-4AA4-AD8B-15E511FAD1C1}"/>
              </a:ext>
            </a:extLst>
          </p:cNvPr>
          <p:cNvPicPr>
            <a:picLocks noChangeAspect="1"/>
          </p:cNvPicPr>
          <p:nvPr/>
        </p:nvPicPr>
        <p:blipFill>
          <a:blip r:embed="rId3"/>
          <a:stretch>
            <a:fillRect/>
          </a:stretch>
        </p:blipFill>
        <p:spPr>
          <a:xfrm>
            <a:off x="3667125" y="4082473"/>
            <a:ext cx="4857750" cy="1943100"/>
          </a:xfrm>
          <a:prstGeom prst="rect">
            <a:avLst/>
          </a:prstGeom>
        </p:spPr>
      </p:pic>
    </p:spTree>
    <p:extLst>
      <p:ext uri="{BB962C8B-B14F-4D97-AF65-F5344CB8AC3E}">
        <p14:creationId xmlns:p14="http://schemas.microsoft.com/office/powerpoint/2010/main" val="3182486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
        <p:nvSpPr>
          <p:cNvPr id="2" name="TextBox 1">
            <a:extLst>
              <a:ext uri="{FF2B5EF4-FFF2-40B4-BE49-F238E27FC236}">
                <a16:creationId xmlns:a16="http://schemas.microsoft.com/office/drawing/2014/main" id="{E09B9D6B-1296-4BA4-B3A5-654484A1C333}"/>
              </a:ext>
            </a:extLst>
          </p:cNvPr>
          <p:cNvSpPr txBox="1"/>
          <p:nvPr/>
        </p:nvSpPr>
        <p:spPr>
          <a:xfrm>
            <a:off x="770011" y="1554480"/>
            <a:ext cx="10515600" cy="707886"/>
          </a:xfrm>
          <a:prstGeom prst="rect">
            <a:avLst/>
          </a:prstGeom>
          <a:noFill/>
        </p:spPr>
        <p:txBody>
          <a:bodyPr wrap="square" rtlCol="0">
            <a:spAutoFit/>
          </a:bodyPr>
          <a:lstStyle/>
          <a:p>
            <a:pPr algn="just"/>
            <a:r>
              <a:rPr lang="en-US" sz="2000" dirty="0">
                <a:latin typeface="Abadi" panose="020B0604020104020204" pitchFamily="34" charset="0"/>
              </a:rPr>
              <a:t>You can find everything related to this Project by visiting the given GitHub Repository URL below : </a:t>
            </a:r>
          </a:p>
        </p:txBody>
      </p:sp>
      <p:sp>
        <p:nvSpPr>
          <p:cNvPr id="3" name="TextBox 2">
            <a:extLst>
              <a:ext uri="{FF2B5EF4-FFF2-40B4-BE49-F238E27FC236}">
                <a16:creationId xmlns:a16="http://schemas.microsoft.com/office/drawing/2014/main" id="{375CCEBD-6493-4AA5-9A01-DF373A6AC6E2}"/>
              </a:ext>
            </a:extLst>
          </p:cNvPr>
          <p:cNvSpPr txBox="1"/>
          <p:nvPr/>
        </p:nvSpPr>
        <p:spPr>
          <a:xfrm>
            <a:off x="1508760" y="2774020"/>
            <a:ext cx="5120640" cy="400110"/>
          </a:xfrm>
          <a:prstGeom prst="rect">
            <a:avLst/>
          </a:prstGeom>
          <a:noFill/>
        </p:spPr>
        <p:txBody>
          <a:bodyPr wrap="square" rtlCol="0">
            <a:spAutoFit/>
          </a:bodyPr>
          <a:lstStyle/>
          <a:p>
            <a:r>
              <a:rPr lang="en-ID" sz="2000" dirty="0">
                <a:latin typeface="Abadi" panose="020B0604020104020204" pitchFamily="34" charset="0"/>
                <a:hlinkClick r:id="rId4"/>
              </a:rPr>
              <a:t>https://github.com/evanserlangga/IBMMLCP</a:t>
            </a:r>
            <a:endParaRPr lang="en-ID" sz="2000" dirty="0">
              <a:latin typeface="Abadi" panose="020B0604020104020204" pitchFamily="34" charset="0"/>
            </a:endParaRPr>
          </a:p>
        </p:txBody>
      </p:sp>
      <p:pic>
        <p:nvPicPr>
          <p:cNvPr id="4" name="Picture 3">
            <a:extLst>
              <a:ext uri="{FF2B5EF4-FFF2-40B4-BE49-F238E27FC236}">
                <a16:creationId xmlns:a16="http://schemas.microsoft.com/office/drawing/2014/main" id="{CE7BBF3F-C702-4B28-A989-D6D47CD1163D}"/>
              </a:ext>
            </a:extLst>
          </p:cNvPr>
          <p:cNvPicPr>
            <a:picLocks noChangeAspect="1"/>
          </p:cNvPicPr>
          <p:nvPr/>
        </p:nvPicPr>
        <p:blipFill>
          <a:blip r:embed="rId5"/>
          <a:stretch>
            <a:fillRect/>
          </a:stretch>
        </p:blipFill>
        <p:spPr>
          <a:xfrm>
            <a:off x="918210" y="2729147"/>
            <a:ext cx="590550" cy="555812"/>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658212"/>
            <a:ext cx="10530114" cy="2380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spcBef>
                <a:spcPts val="1400"/>
              </a:spcBef>
            </a:pPr>
            <a:r>
              <a:rPr lang="en-US" sz="2000" dirty="0">
                <a:solidFill>
                  <a:schemeClr val="accent3">
                    <a:lumMod val="25000"/>
                  </a:schemeClr>
                </a:solidFill>
                <a:latin typeface="Abadi" panose="020B0604020104020204" pitchFamily="34" charset="0"/>
              </a:rPr>
              <a:t>The primary objective of this project is to enhance the learners' educational experience by assisting them in swiftly identifying new courses of interest and more effectively structuring their learning paths. Concurrently, by facilitating greater interaction between learners and courses through your recommender systems, your company's revenue is likely to increase. </a:t>
            </a:r>
          </a:p>
          <a:p>
            <a:pPr algn="just">
              <a:spcBef>
                <a:spcPts val="1400"/>
              </a:spcBef>
            </a:pPr>
            <a:r>
              <a:rPr lang="en-US" sz="2000" dirty="0">
                <a:solidFill>
                  <a:schemeClr val="accent3">
                    <a:lumMod val="25000"/>
                  </a:schemeClr>
                </a:solidFill>
                <a:latin typeface="Abadi" panose="020B0604020104020204" pitchFamily="34" charset="0"/>
              </a:rPr>
              <a:t>Currently, this project is in the Proof of Concept (</a:t>
            </a:r>
            <a:r>
              <a:rPr lang="en-US" sz="2000" dirty="0" err="1">
                <a:solidFill>
                  <a:schemeClr val="accent3">
                    <a:lumMod val="25000"/>
                  </a:schemeClr>
                </a:solidFill>
                <a:latin typeface="Abadi" panose="020B0604020104020204" pitchFamily="34" charset="0"/>
              </a:rPr>
              <a:t>PoC</a:t>
            </a:r>
            <a:r>
              <a:rPr lang="en-US" sz="2000" dirty="0">
                <a:solidFill>
                  <a:schemeClr val="accent3">
                    <a:lumMod val="25000"/>
                  </a:schemeClr>
                </a:solidFill>
                <a:latin typeface="Abadi" panose="020B0604020104020204" pitchFamily="34" charset="0"/>
              </a:rPr>
              <a:t>) phase, with the primary focus being the exploration and comparison of various machine learning and deep learning models to identify the one that performs best in off-line evaluations.</a:t>
            </a:r>
          </a:p>
        </p:txBody>
      </p:sp>
      <p:sp>
        <p:nvSpPr>
          <p:cNvPr id="2" name="TextBox 1">
            <a:extLst>
              <a:ext uri="{FF2B5EF4-FFF2-40B4-BE49-F238E27FC236}">
                <a16:creationId xmlns:a16="http://schemas.microsoft.com/office/drawing/2014/main" id="{A1AE47ED-0B23-4F0C-A229-E53C53A5D9BE}"/>
              </a:ext>
            </a:extLst>
          </p:cNvPr>
          <p:cNvSpPr txBox="1"/>
          <p:nvPr/>
        </p:nvSpPr>
        <p:spPr>
          <a:xfrm>
            <a:off x="828068" y="4419600"/>
            <a:ext cx="10530114" cy="1938992"/>
          </a:xfrm>
          <a:prstGeom prst="rect">
            <a:avLst/>
          </a:prstGeom>
          <a:noFill/>
        </p:spPr>
        <p:txBody>
          <a:bodyPr wrap="square" rtlCol="0">
            <a:spAutoFit/>
          </a:bodyPr>
          <a:lstStyle/>
          <a:p>
            <a:pPr algn="just"/>
            <a:r>
              <a:rPr lang="en-US" sz="2000" dirty="0">
                <a:latin typeface="Abadi" panose="020B0604020104020204" pitchFamily="34" charset="0"/>
              </a:rPr>
              <a:t>Problem Statement and Hypotheses : </a:t>
            </a:r>
          </a:p>
          <a:p>
            <a:pPr algn="just"/>
            <a:r>
              <a:rPr lang="en-US" sz="2000" dirty="0">
                <a:latin typeface="Abadi" panose="020B0604020104020204" pitchFamily="34" charset="0"/>
              </a:rPr>
              <a:t>By identifying new courses of interest and more effectively structuring Learner’s learning path, will it be able to </a:t>
            </a:r>
            <a:r>
              <a:rPr lang="en-US" sz="2000" dirty="0" err="1">
                <a:latin typeface="Abadi" panose="020B0604020104020204" pitchFamily="34" charset="0"/>
              </a:rPr>
              <a:t>enhace</a:t>
            </a:r>
            <a:r>
              <a:rPr lang="en-US" sz="2000" dirty="0">
                <a:latin typeface="Abadi" panose="020B0604020104020204" pitchFamily="34" charset="0"/>
              </a:rPr>
              <a:t> their educational experience?</a:t>
            </a:r>
          </a:p>
          <a:p>
            <a:pPr algn="just"/>
            <a:r>
              <a:rPr lang="en-US" sz="2000" dirty="0">
                <a:latin typeface="Abadi" panose="020B0604020104020204" pitchFamily="34" charset="0"/>
              </a:rPr>
              <a:t>H0 : It will enhance their educational experience.</a:t>
            </a:r>
          </a:p>
          <a:p>
            <a:pPr algn="just"/>
            <a:r>
              <a:rPr lang="en-US" sz="2000" dirty="0">
                <a:latin typeface="Abadi" panose="020B0604020104020204" pitchFamily="34" charset="0"/>
              </a:rPr>
              <a:t>H1 : It will not enhance their educational experience.</a:t>
            </a:r>
          </a:p>
          <a:p>
            <a:pPr algn="just"/>
            <a:endParaRPr lang="en-ID" sz="2000" dirty="0">
              <a:latin typeface="Abadi" panose="020B0604020104020204" pitchFamily="34" charset="0"/>
            </a:endParaRP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F06C-47FA-46F0-9DA5-AA93E6F7DAE3}"/>
              </a:ext>
            </a:extLst>
          </p:cNvPr>
          <p:cNvSpPr>
            <a:spLocks noGrp="1"/>
          </p:cNvSpPr>
          <p:nvPr>
            <p:ph type="title"/>
          </p:nvPr>
        </p:nvSpPr>
        <p:spPr>
          <a:xfrm>
            <a:off x="838200" y="365125"/>
            <a:ext cx="10713720" cy="960755"/>
          </a:xfrm>
        </p:spPr>
        <p:txBody>
          <a:bodyPr>
            <a:normAutofit/>
          </a:bodyPr>
          <a:lstStyle/>
          <a:p>
            <a:pPr algn="ctr"/>
            <a:r>
              <a:rPr lang="en-US" sz="4000" b="1" dirty="0">
                <a:solidFill>
                  <a:srgbClr val="0070C0"/>
                </a:solidFill>
                <a:latin typeface="Abadi" panose="020B0604020104020204" pitchFamily="34" charset="0"/>
              </a:rPr>
              <a:t>Capstone Overview - Machine Learning pipeline</a:t>
            </a:r>
            <a:endParaRPr lang="en-ID" sz="4000" b="1" dirty="0">
              <a:solidFill>
                <a:srgbClr val="0070C0"/>
              </a:solidFill>
              <a:latin typeface="Abadi" panose="020B0604020104020204" pitchFamily="34" charset="0"/>
            </a:endParaRPr>
          </a:p>
        </p:txBody>
      </p:sp>
      <p:sp>
        <p:nvSpPr>
          <p:cNvPr id="3" name="Content Placeholder 2">
            <a:extLst>
              <a:ext uri="{FF2B5EF4-FFF2-40B4-BE49-F238E27FC236}">
                <a16:creationId xmlns:a16="http://schemas.microsoft.com/office/drawing/2014/main" id="{A9FE4C5A-905B-44A3-B5DE-3D1B4398C3CD}"/>
              </a:ext>
            </a:extLst>
          </p:cNvPr>
          <p:cNvSpPr>
            <a:spLocks noGrp="1"/>
          </p:cNvSpPr>
          <p:nvPr>
            <p:ph idx="1"/>
          </p:nvPr>
        </p:nvSpPr>
        <p:spPr>
          <a:xfrm>
            <a:off x="838200" y="1325880"/>
            <a:ext cx="10515600" cy="4351338"/>
          </a:xfrm>
        </p:spPr>
        <p:txBody>
          <a:bodyPr>
            <a:normAutofit fontScale="92500" lnSpcReduction="10000"/>
          </a:bodyPr>
          <a:lstStyle/>
          <a:p>
            <a:pPr fontAlgn="base"/>
            <a:r>
              <a:rPr lang="en-ID" sz="2000" dirty="0">
                <a:latin typeface="Abadi" panose="020B0604020104020204" pitchFamily="34" charset="0"/>
              </a:rPr>
              <a:t>Collecting and understanding data</a:t>
            </a:r>
          </a:p>
          <a:p>
            <a:pPr fontAlgn="base"/>
            <a:r>
              <a:rPr lang="en-ID" sz="2000" dirty="0">
                <a:latin typeface="Abadi" panose="020B0604020104020204" pitchFamily="34" charset="0"/>
              </a:rPr>
              <a:t>Performing exploratory data analysis on online course </a:t>
            </a:r>
            <a:r>
              <a:rPr lang="en-ID" sz="2000" dirty="0" err="1">
                <a:latin typeface="Abadi" panose="020B0604020104020204" pitchFamily="34" charset="0"/>
              </a:rPr>
              <a:t>enrollments</a:t>
            </a:r>
            <a:r>
              <a:rPr lang="en-ID" sz="2000" dirty="0">
                <a:latin typeface="Abadi" panose="020B0604020104020204" pitchFamily="34" charset="0"/>
              </a:rPr>
              <a:t> datasets</a:t>
            </a:r>
          </a:p>
          <a:p>
            <a:pPr fontAlgn="base"/>
            <a:r>
              <a:rPr lang="en-ID" sz="2000" dirty="0">
                <a:latin typeface="Abadi" panose="020B0604020104020204" pitchFamily="34" charset="0"/>
              </a:rPr>
              <a:t>Extracting Bag of Words (</a:t>
            </a:r>
            <a:r>
              <a:rPr lang="en-ID" sz="2000" dirty="0" err="1">
                <a:latin typeface="Abadi" panose="020B0604020104020204" pitchFamily="34" charset="0"/>
              </a:rPr>
              <a:t>BoW</a:t>
            </a:r>
            <a:r>
              <a:rPr lang="en-ID" sz="2000" dirty="0">
                <a:latin typeface="Abadi" panose="020B0604020104020204" pitchFamily="34" charset="0"/>
              </a:rPr>
              <a:t>) features from course textual content</a:t>
            </a:r>
          </a:p>
          <a:p>
            <a:pPr fontAlgn="base"/>
            <a:r>
              <a:rPr lang="en-ID" sz="2000" dirty="0">
                <a:latin typeface="Abadi" panose="020B0604020104020204" pitchFamily="34" charset="0"/>
              </a:rPr>
              <a:t>Calculating course similarity using </a:t>
            </a:r>
            <a:r>
              <a:rPr lang="en-ID" sz="2000" dirty="0" err="1">
                <a:latin typeface="Abadi" panose="020B0604020104020204" pitchFamily="34" charset="0"/>
              </a:rPr>
              <a:t>BoW</a:t>
            </a:r>
            <a:r>
              <a:rPr lang="en-ID" sz="2000" dirty="0">
                <a:latin typeface="Abadi" panose="020B0604020104020204" pitchFamily="34" charset="0"/>
              </a:rPr>
              <a:t> features</a:t>
            </a:r>
          </a:p>
          <a:p>
            <a:pPr fontAlgn="base"/>
            <a:r>
              <a:rPr lang="en-ID" sz="2000" dirty="0">
                <a:latin typeface="Abadi" panose="020B0604020104020204" pitchFamily="34" charset="0"/>
              </a:rPr>
              <a:t>Building content-based recommender systems using various unsupervised learning algorithms, such as:</a:t>
            </a:r>
            <a:br>
              <a:rPr lang="en-ID" sz="2000" dirty="0">
                <a:latin typeface="Abadi" panose="020B0604020104020204" pitchFamily="34" charset="0"/>
              </a:rPr>
            </a:br>
            <a:r>
              <a:rPr lang="en-ID" sz="2000" dirty="0">
                <a:latin typeface="Abadi" panose="020B0604020104020204" pitchFamily="34" charset="0"/>
              </a:rPr>
              <a:t>Distance/Similarity measurements, K-means, Principal Component Analysis (PCA), etc.</a:t>
            </a:r>
          </a:p>
          <a:p>
            <a:pPr fontAlgn="base"/>
            <a:r>
              <a:rPr lang="en-ID" sz="2000" dirty="0">
                <a:latin typeface="Abadi" panose="020B0604020104020204" pitchFamily="34" charset="0"/>
              </a:rPr>
              <a:t>Building collaborative-filtering recommender systems using various supervised learning algorithms</a:t>
            </a:r>
            <a:br>
              <a:rPr lang="en-ID" sz="2000" dirty="0">
                <a:latin typeface="Abadi" panose="020B0604020104020204" pitchFamily="34" charset="0"/>
              </a:rPr>
            </a:br>
            <a:r>
              <a:rPr lang="en-ID" sz="2000" dirty="0">
                <a:latin typeface="Abadi" panose="020B0604020104020204" pitchFamily="34" charset="0"/>
              </a:rPr>
              <a:t>K Nearest </a:t>
            </a:r>
            <a:r>
              <a:rPr lang="en-ID" sz="2000" dirty="0" err="1">
                <a:latin typeface="Abadi" panose="020B0604020104020204" pitchFamily="34" charset="0"/>
              </a:rPr>
              <a:t>Neighbors</a:t>
            </a:r>
            <a:r>
              <a:rPr lang="en-ID" sz="2000" dirty="0">
                <a:latin typeface="Abadi" panose="020B0604020104020204" pitchFamily="34" charset="0"/>
              </a:rPr>
              <a:t>, Non-negative Matrix Factorization (NMF), Neural Networks, Linear Regression, Logistic Regression, </a:t>
            </a:r>
            <a:r>
              <a:rPr lang="en-ID" sz="2000" dirty="0" err="1">
                <a:latin typeface="Abadi" panose="020B0604020104020204" pitchFamily="34" charset="0"/>
              </a:rPr>
              <a:t>RandomForest</a:t>
            </a:r>
            <a:r>
              <a:rPr lang="en-ID" sz="2000" dirty="0">
                <a:latin typeface="Abadi" panose="020B0604020104020204" pitchFamily="34" charset="0"/>
              </a:rPr>
              <a:t>, etc.</a:t>
            </a:r>
          </a:p>
          <a:p>
            <a:pPr fontAlgn="base"/>
            <a:r>
              <a:rPr lang="en-ID" sz="2000" dirty="0">
                <a:latin typeface="Abadi" panose="020B0604020104020204" pitchFamily="34" charset="0"/>
              </a:rPr>
              <a:t>Deploying and demonstrate </a:t>
            </a:r>
            <a:r>
              <a:rPr lang="en-ID" sz="2000" dirty="0" err="1">
                <a:latin typeface="Abadi" panose="020B0604020104020204" pitchFamily="34" charset="0"/>
              </a:rPr>
              <a:t>modeling</a:t>
            </a:r>
            <a:r>
              <a:rPr lang="en-ID" sz="2000" dirty="0">
                <a:latin typeface="Abadi" panose="020B0604020104020204" pitchFamily="34" charset="0"/>
              </a:rPr>
              <a:t> via a web app built with </a:t>
            </a:r>
            <a:r>
              <a:rPr lang="en-ID" sz="2000" dirty="0" err="1">
                <a:latin typeface="Abadi" panose="020B0604020104020204" pitchFamily="34" charset="0"/>
              </a:rPr>
              <a:t>streamlit</a:t>
            </a:r>
            <a:r>
              <a:rPr lang="en-ID" sz="2000" dirty="0">
                <a:latin typeface="Abadi" panose="020B0604020104020204" pitchFamily="34" charset="0"/>
              </a:rPr>
              <a:t>. </a:t>
            </a:r>
            <a:r>
              <a:rPr lang="en-ID" sz="2000" dirty="0" err="1">
                <a:latin typeface="Abadi" panose="020B0604020104020204" pitchFamily="34" charset="0"/>
              </a:rPr>
              <a:t>Streamlit</a:t>
            </a:r>
            <a:r>
              <a:rPr lang="en-ID" sz="2000" dirty="0">
                <a:latin typeface="Abadi" panose="020B0604020104020204" pitchFamily="34" charset="0"/>
              </a:rPr>
              <a:t> is an open-source app framework for Machine Learning and Data Science to quickly demonstration.</a:t>
            </a:r>
          </a:p>
          <a:p>
            <a:pPr fontAlgn="base"/>
            <a:r>
              <a:rPr lang="en-ID" sz="2000" dirty="0">
                <a:latin typeface="Abadi" panose="020B0604020104020204" pitchFamily="34" charset="0"/>
              </a:rPr>
              <a:t>Reporting in paper.</a:t>
            </a:r>
          </a:p>
        </p:txBody>
      </p:sp>
    </p:spTree>
    <p:extLst>
      <p:ext uri="{BB962C8B-B14F-4D97-AF65-F5344CB8AC3E}">
        <p14:creationId xmlns:p14="http://schemas.microsoft.com/office/powerpoint/2010/main" val="115881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C93F-5D73-4FE6-811D-927FF0B87470}"/>
              </a:ext>
            </a:extLst>
          </p:cNvPr>
          <p:cNvSpPr>
            <a:spLocks noGrp="1"/>
          </p:cNvSpPr>
          <p:nvPr>
            <p:ph type="title"/>
          </p:nvPr>
        </p:nvSpPr>
        <p:spPr>
          <a:xfrm>
            <a:off x="838200" y="365125"/>
            <a:ext cx="10515600" cy="869315"/>
          </a:xfrm>
        </p:spPr>
        <p:txBody>
          <a:bodyPr/>
          <a:lstStyle/>
          <a:p>
            <a:pPr algn="ctr"/>
            <a:r>
              <a:rPr lang="en-US" sz="4000" b="1" dirty="0">
                <a:latin typeface="Abadi" panose="020B0604020104020204" pitchFamily="34" charset="0"/>
              </a:rPr>
              <a:t>Machine</a:t>
            </a:r>
            <a:r>
              <a:rPr lang="en-US" b="1" dirty="0">
                <a:latin typeface="Abadi" panose="020B0604020104020204" pitchFamily="34" charset="0"/>
              </a:rPr>
              <a:t> Learning Pipeline</a:t>
            </a:r>
            <a:endParaRPr lang="en-ID" b="1" dirty="0">
              <a:latin typeface="Abadi" panose="020B0604020104020204" pitchFamily="34" charset="0"/>
            </a:endParaRPr>
          </a:p>
        </p:txBody>
      </p:sp>
      <p:pic>
        <p:nvPicPr>
          <p:cNvPr id="1026" name="Picture 2" descr="https://lh7-us.googleusercontent.com/slidesz/AGV_vUdNYymczg9tPuVX0Q8N2msx5gxkNA9SDvcOwGCqrQUzpJSL07pyM2MhWy05czX5SM0I5RiQ9VxXPTCbZ_RCChBcOMgBhCz8hG5_M8BPaAnAYycc16Or1Nko70wb4W3DsBlXlbp-rk0dpRuWFOkMKzx-SzEokgJ4=s2048?key=NA6JZxgivQynos26VPblAw">
            <a:extLst>
              <a:ext uri="{FF2B5EF4-FFF2-40B4-BE49-F238E27FC236}">
                <a16:creationId xmlns:a16="http://schemas.microsoft.com/office/drawing/2014/main" id="{0A2EC499-2003-4EC9-818A-1724455B86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982" y="1420971"/>
            <a:ext cx="88760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92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a:xfrm>
            <a:off x="1795145" y="703899"/>
            <a:ext cx="8601710" cy="1155382"/>
          </a:xfrm>
        </p:spPr>
        <p:txBody>
          <a:bodyPr/>
          <a:lstStyle/>
          <a:p>
            <a:r>
              <a:rPr lang="en-US" dirty="0">
                <a:solidFill>
                  <a:srgbClr val="0070C0"/>
                </a:solidFill>
                <a:latin typeface="Abadi"/>
              </a:rPr>
              <a:t>Exploratory Data Analysis</a:t>
            </a:r>
            <a:endParaRPr lang="en-US" dirty="0">
              <a:solidFill>
                <a:srgbClr val="0070C0"/>
              </a:solidFill>
            </a:endParaRPr>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33055" y="5553777"/>
            <a:ext cx="1028790" cy="1028790"/>
          </a:xfrm>
          <a:prstGeom prst="rect">
            <a:avLst/>
          </a:prstGeom>
        </p:spPr>
      </p:pic>
      <p:sp>
        <p:nvSpPr>
          <p:cNvPr id="2" name="TextBox 1">
            <a:extLst>
              <a:ext uri="{FF2B5EF4-FFF2-40B4-BE49-F238E27FC236}">
                <a16:creationId xmlns:a16="http://schemas.microsoft.com/office/drawing/2014/main" id="{461D9692-0F28-450D-BC8B-DF6E57F6CD61}"/>
              </a:ext>
            </a:extLst>
          </p:cNvPr>
          <p:cNvSpPr txBox="1"/>
          <p:nvPr/>
        </p:nvSpPr>
        <p:spPr>
          <a:xfrm>
            <a:off x="716280" y="2423160"/>
            <a:ext cx="10805160" cy="2554545"/>
          </a:xfrm>
          <a:prstGeom prst="rect">
            <a:avLst/>
          </a:prstGeom>
          <a:noFill/>
        </p:spPr>
        <p:txBody>
          <a:bodyPr wrap="square" rtlCol="0">
            <a:spAutoFit/>
          </a:bodyPr>
          <a:lstStyle/>
          <a:p>
            <a:pPr algn="just"/>
            <a:r>
              <a:rPr lang="en-US" sz="2000" dirty="0">
                <a:latin typeface="Abadi" panose="020B0604020104020204" pitchFamily="34" charset="0"/>
              </a:rPr>
              <a:t>Pipeline:</a:t>
            </a:r>
          </a:p>
          <a:p>
            <a:pPr marL="457200" indent="-457200" algn="just" fontAlgn="base">
              <a:buFont typeface="+mj-lt"/>
              <a:buAutoNum type="arabicPeriod"/>
            </a:pPr>
            <a:r>
              <a:rPr lang="en-US" sz="2000" dirty="0">
                <a:latin typeface="Abadi" panose="020B0604020104020204" pitchFamily="34" charset="0"/>
              </a:rPr>
              <a:t>Describe the statistic of data columns</a:t>
            </a:r>
          </a:p>
          <a:p>
            <a:pPr marL="457200" indent="-457200" algn="just" fontAlgn="base">
              <a:buFont typeface="+mj-lt"/>
              <a:buAutoNum type="arabicPeriod"/>
            </a:pPr>
            <a:r>
              <a:rPr lang="en-US" sz="2000" dirty="0">
                <a:latin typeface="Abadi" panose="020B0604020104020204" pitchFamily="34" charset="0"/>
              </a:rPr>
              <a:t>Identify keywords in course titles using a </a:t>
            </a:r>
            <a:r>
              <a:rPr lang="en-US" sz="2000" dirty="0" err="1">
                <a:latin typeface="Abadi" panose="020B0604020104020204" pitchFamily="34" charset="0"/>
              </a:rPr>
              <a:t>WordCloud</a:t>
            </a:r>
            <a:endParaRPr lang="en-US" sz="2000" dirty="0">
              <a:latin typeface="Abadi" panose="020B0604020104020204" pitchFamily="34" charset="0"/>
            </a:endParaRPr>
          </a:p>
          <a:p>
            <a:pPr marL="457200" indent="-457200" algn="just" fontAlgn="base">
              <a:buFont typeface="+mj-lt"/>
              <a:buAutoNum type="arabicPeriod"/>
            </a:pPr>
            <a:r>
              <a:rPr lang="en-US" sz="2000" dirty="0">
                <a:latin typeface="Abadi" panose="020B0604020104020204" pitchFamily="34" charset="0"/>
              </a:rPr>
              <a:t>Determine popular course genres</a:t>
            </a:r>
          </a:p>
          <a:p>
            <a:pPr marL="457200" indent="-457200" algn="just" fontAlgn="base">
              <a:buFont typeface="+mj-lt"/>
              <a:buAutoNum type="arabicPeriod"/>
            </a:pPr>
            <a:r>
              <a:rPr lang="en-US" sz="2000" dirty="0">
                <a:latin typeface="Abadi" panose="020B0604020104020204" pitchFamily="34" charset="0"/>
              </a:rPr>
              <a:t>Calculate the summary statistics and create visualizations of the online course enrollment dataset</a:t>
            </a:r>
          </a:p>
          <a:p>
            <a:pPr algn="just"/>
            <a:endParaRPr lang="en-ID" sz="2000" dirty="0">
              <a:latin typeface="Abadi" panose="020B0604020104020204" pitchFamily="34" charset="0"/>
            </a:endParaRPr>
          </a:p>
          <a:p>
            <a:pPr algn="just"/>
            <a:endParaRPr lang="en-ID" sz="2000" dirty="0"/>
          </a:p>
        </p:txBody>
      </p:sp>
    </p:spTree>
    <p:extLst>
      <p:ext uri="{BB962C8B-B14F-4D97-AF65-F5344CB8AC3E}">
        <p14:creationId xmlns:p14="http://schemas.microsoft.com/office/powerpoint/2010/main" val="360883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C25302-86E1-4468-9292-C04008D61D08}"/>
              </a:ext>
            </a:extLst>
          </p:cNvPr>
          <p:cNvSpPr>
            <a:spLocks noGrp="1"/>
          </p:cNvSpPr>
          <p:nvPr>
            <p:ph type="body" idx="1"/>
          </p:nvPr>
        </p:nvSpPr>
        <p:spPr>
          <a:xfrm>
            <a:off x="844550" y="438151"/>
            <a:ext cx="10515600" cy="842009"/>
          </a:xfrm>
        </p:spPr>
        <p:txBody>
          <a:bodyPr/>
          <a:lstStyle/>
          <a:p>
            <a:pPr algn="ctr"/>
            <a:r>
              <a:rPr lang="en-ID" sz="4000" dirty="0">
                <a:solidFill>
                  <a:srgbClr val="0070C0"/>
                </a:solidFill>
                <a:latin typeface="Abadi" panose="020B0604020104020204" pitchFamily="34" charset="0"/>
              </a:rPr>
              <a:t>EDA – </a:t>
            </a:r>
            <a:r>
              <a:rPr lang="en-ID" sz="4000" b="1" dirty="0">
                <a:solidFill>
                  <a:srgbClr val="0070C0"/>
                </a:solidFill>
                <a:latin typeface="Abadi" panose="020B0604020104020204" pitchFamily="34" charset="0"/>
              </a:rPr>
              <a:t>Word Cloud on Course Titles</a:t>
            </a:r>
          </a:p>
        </p:txBody>
      </p:sp>
      <p:pic>
        <p:nvPicPr>
          <p:cNvPr id="3074" name="Picture 2" descr="https://lh7-us.googleusercontent.com/slidesz/AGV_vUd7cOBSpRFHFkg79d61oX6N2yDZ10J8pnktqnc8NrwdU6Xl34R_P7BhNj4iW_LtyHZX-PU0rHpj1ALj9tqpYviDaXT-yYJQyzaE_u-UvFdMQTVmd1PoeDIKKnm9LvteJGp9zBGAB8369iXsnm7CYT0V2TPIIr5C=s2048?key=NA6JZxgivQynos26VPblAw">
            <a:extLst>
              <a:ext uri="{FF2B5EF4-FFF2-40B4-BE49-F238E27FC236}">
                <a16:creationId xmlns:a16="http://schemas.microsoft.com/office/drawing/2014/main" id="{6EFBF7BB-8545-4C13-A4A3-57591ED52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1528595"/>
            <a:ext cx="6886575" cy="34983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360DC8-59EE-41BD-BA3B-CF8558A112F3}"/>
              </a:ext>
            </a:extLst>
          </p:cNvPr>
          <p:cNvSpPr txBox="1"/>
          <p:nvPr/>
        </p:nvSpPr>
        <p:spPr>
          <a:xfrm>
            <a:off x="831850" y="1528595"/>
            <a:ext cx="3618230" cy="4093428"/>
          </a:xfrm>
          <a:prstGeom prst="rect">
            <a:avLst/>
          </a:prstGeom>
          <a:noFill/>
        </p:spPr>
        <p:txBody>
          <a:bodyPr wrap="square" rtlCol="0">
            <a:spAutoFit/>
          </a:bodyPr>
          <a:lstStyle/>
          <a:p>
            <a:r>
              <a:rPr lang="en-US" sz="2000" dirty="0">
                <a:latin typeface="Abadi" panose="020B0604020104020204" pitchFamily="34" charset="0"/>
              </a:rPr>
              <a:t>The </a:t>
            </a:r>
            <a:r>
              <a:rPr lang="en-US" sz="2000" dirty="0" err="1">
                <a:latin typeface="Abadi" panose="020B0604020104020204" pitchFamily="34" charset="0"/>
              </a:rPr>
              <a:t>omnipresences</a:t>
            </a:r>
            <a:r>
              <a:rPr lang="en-US" sz="2000" dirty="0">
                <a:latin typeface="Abadi" panose="020B0604020104020204" pitchFamily="34" charset="0"/>
              </a:rPr>
              <a:t> following by size respectively are: </a:t>
            </a:r>
          </a:p>
          <a:p>
            <a:pPr marL="457200" indent="-457200" fontAlgn="base">
              <a:buFont typeface="+mj-lt"/>
              <a:buAutoNum type="arabicPeriod"/>
            </a:pPr>
            <a:r>
              <a:rPr lang="en-US" sz="2000" dirty="0">
                <a:latin typeface="Abadi" panose="020B0604020104020204" pitchFamily="34" charset="0"/>
              </a:rPr>
              <a:t>data -&gt; </a:t>
            </a:r>
          </a:p>
          <a:p>
            <a:pPr marL="457200" indent="-457200" fontAlgn="base">
              <a:buFont typeface="+mj-lt"/>
              <a:buAutoNum type="arabicPeriod"/>
            </a:pPr>
            <a:r>
              <a:rPr lang="en-US" sz="2000" dirty="0">
                <a:latin typeface="Abadi" panose="020B0604020104020204" pitchFamily="34" charset="0"/>
              </a:rPr>
              <a:t>data science -&gt; </a:t>
            </a:r>
          </a:p>
          <a:p>
            <a:pPr marL="457200" indent="-457200" fontAlgn="base">
              <a:buFont typeface="+mj-lt"/>
              <a:buAutoNum type="arabicPeriod"/>
            </a:pPr>
            <a:r>
              <a:rPr lang="en-US" sz="2000" dirty="0">
                <a:latin typeface="Abadi" panose="020B0604020104020204" pitchFamily="34" charset="0"/>
              </a:rPr>
              <a:t>python -&gt; </a:t>
            </a:r>
          </a:p>
          <a:p>
            <a:pPr marL="457200" indent="-457200" fontAlgn="base">
              <a:buFont typeface="+mj-lt"/>
              <a:buAutoNum type="arabicPeriod"/>
            </a:pPr>
            <a:r>
              <a:rPr lang="en-US" sz="2000" dirty="0">
                <a:latin typeface="Abadi" panose="020B0604020104020204" pitchFamily="34" charset="0"/>
              </a:rPr>
              <a:t>machine learning -&gt; </a:t>
            </a:r>
          </a:p>
          <a:p>
            <a:pPr marL="457200" indent="-457200" fontAlgn="base">
              <a:buFont typeface="+mj-lt"/>
              <a:buAutoNum type="arabicPeriod"/>
            </a:pPr>
            <a:r>
              <a:rPr lang="en-US" sz="2000" dirty="0">
                <a:latin typeface="Abadi" panose="020B0604020104020204" pitchFamily="34" charset="0"/>
              </a:rPr>
              <a:t>data analysis -&gt; </a:t>
            </a:r>
          </a:p>
          <a:p>
            <a:pPr marL="457200" indent="-457200" fontAlgn="base">
              <a:buFont typeface="+mj-lt"/>
              <a:buAutoNum type="arabicPeriod"/>
            </a:pPr>
            <a:r>
              <a:rPr lang="en-US" sz="2000" dirty="0">
                <a:latin typeface="Abadi" panose="020B0604020104020204" pitchFamily="34" charset="0"/>
              </a:rPr>
              <a:t>application -&gt; </a:t>
            </a:r>
          </a:p>
          <a:p>
            <a:pPr marL="457200" indent="-457200" fontAlgn="base">
              <a:buFont typeface="+mj-lt"/>
              <a:buAutoNum type="arabicPeriod"/>
            </a:pPr>
            <a:r>
              <a:rPr lang="en-US" sz="2000" dirty="0">
                <a:latin typeface="Abadi" panose="020B0604020104020204" pitchFamily="34" charset="0"/>
              </a:rPr>
              <a:t>big data -&gt; </a:t>
            </a:r>
          </a:p>
          <a:p>
            <a:pPr marL="457200" indent="-457200" fontAlgn="base">
              <a:buFont typeface="+mj-lt"/>
              <a:buAutoNum type="arabicPeriod"/>
            </a:pPr>
            <a:r>
              <a:rPr lang="en-US" sz="2000" dirty="0">
                <a:latin typeface="Abadi" panose="020B0604020104020204" pitchFamily="34" charset="0"/>
              </a:rPr>
              <a:t>java -&gt; </a:t>
            </a:r>
          </a:p>
          <a:p>
            <a:pPr marL="457200" indent="-457200" fontAlgn="base">
              <a:buFont typeface="+mj-lt"/>
              <a:buAutoNum type="arabicPeriod"/>
            </a:pPr>
            <a:r>
              <a:rPr lang="en-US" sz="2000" dirty="0">
                <a:latin typeface="Abadi" panose="020B0604020104020204" pitchFamily="34" charset="0"/>
              </a:rPr>
              <a:t>microservice</a:t>
            </a:r>
          </a:p>
          <a:p>
            <a:pPr marL="457200" indent="-457200" fontAlgn="base">
              <a:buFont typeface="+mj-lt"/>
              <a:buAutoNum type="arabicPeriod"/>
            </a:pPr>
            <a:r>
              <a:rPr lang="en-US" sz="2000" dirty="0">
                <a:latin typeface="Abadi" panose="020B0604020104020204" pitchFamily="34" charset="0"/>
              </a:rPr>
              <a:t>web</a:t>
            </a:r>
          </a:p>
          <a:p>
            <a:endParaRPr lang="en-ID" sz="2000" dirty="0">
              <a:latin typeface="Abadi" panose="020B0604020104020204" pitchFamily="34" charset="0"/>
            </a:endParaRPr>
          </a:p>
        </p:txBody>
      </p:sp>
      <p:sp>
        <p:nvSpPr>
          <p:cNvPr id="6" name="TextBox 5">
            <a:extLst>
              <a:ext uri="{FF2B5EF4-FFF2-40B4-BE49-F238E27FC236}">
                <a16:creationId xmlns:a16="http://schemas.microsoft.com/office/drawing/2014/main" id="{A98629C6-2434-41C8-BBF4-2EA93D3DC6FC}"/>
              </a:ext>
            </a:extLst>
          </p:cNvPr>
          <p:cNvSpPr txBox="1"/>
          <p:nvPr/>
        </p:nvSpPr>
        <p:spPr>
          <a:xfrm>
            <a:off x="4937760" y="5224234"/>
            <a:ext cx="6696710" cy="400110"/>
          </a:xfrm>
          <a:prstGeom prst="rect">
            <a:avLst/>
          </a:prstGeom>
          <a:noFill/>
        </p:spPr>
        <p:txBody>
          <a:bodyPr wrap="square" rtlCol="0">
            <a:spAutoFit/>
          </a:bodyPr>
          <a:lstStyle/>
          <a:p>
            <a:r>
              <a:rPr lang="en-US" sz="2000" b="1" dirty="0">
                <a:latin typeface="Abadi" panose="020B0604020104020204" pitchFamily="34" charset="0"/>
              </a:rPr>
              <a:t>Identify keywords in course titles using a Word Cloud</a:t>
            </a:r>
            <a:endParaRPr lang="en-US" sz="2000" dirty="0">
              <a:latin typeface="Abadi" panose="020B0604020104020204" pitchFamily="34" charset="0"/>
            </a:endParaRPr>
          </a:p>
        </p:txBody>
      </p:sp>
    </p:spTree>
    <p:extLst>
      <p:ext uri="{BB962C8B-B14F-4D97-AF65-F5344CB8AC3E}">
        <p14:creationId xmlns:p14="http://schemas.microsoft.com/office/powerpoint/2010/main" val="253900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lh7-us.googleusercontent.com/slidesz/AGV_vUcC6dKPA9eeip9fzwjdX_c9ndYi1kNz5GmaYkdcgX8ZZHJuX4AEo3S5JpIKX0YLdQEvh-DF8JeXFNDBPdcFwLQi0KMCKpOtu2GuJEi7Y6LF2n2Nk0fLxdMtJVHlsMF-pD8NEjqHvZiYgGom-ZTuDMUjc1RLoUX3=s2048?key=NA6JZxgivQynos26VPblAw">
            <a:extLst>
              <a:ext uri="{FF2B5EF4-FFF2-40B4-BE49-F238E27FC236}">
                <a16:creationId xmlns:a16="http://schemas.microsoft.com/office/drawing/2014/main" id="{B5F37A69-06C9-448A-B66A-1E581AEFA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33" y="1242834"/>
            <a:ext cx="11308080" cy="18846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825640-03CF-4C0B-881E-40ABB3B4A345}"/>
              </a:ext>
            </a:extLst>
          </p:cNvPr>
          <p:cNvSpPr txBox="1"/>
          <p:nvPr/>
        </p:nvSpPr>
        <p:spPr>
          <a:xfrm>
            <a:off x="175260" y="279628"/>
            <a:ext cx="11841480" cy="1323439"/>
          </a:xfrm>
          <a:prstGeom prst="rect">
            <a:avLst/>
          </a:prstGeom>
          <a:noFill/>
        </p:spPr>
        <p:txBody>
          <a:bodyPr wrap="square" rtlCol="0">
            <a:spAutoFit/>
          </a:bodyPr>
          <a:lstStyle/>
          <a:p>
            <a:pPr algn="ctr"/>
            <a:r>
              <a:rPr lang="en-US" sz="4000" dirty="0">
                <a:solidFill>
                  <a:srgbClr val="0070C0"/>
                </a:solidFill>
                <a:latin typeface="Abadi" panose="020B0604020104020204" pitchFamily="34" charset="0"/>
              </a:rPr>
              <a:t>Exploratory Data Analysis – </a:t>
            </a:r>
            <a:r>
              <a:rPr lang="en-US" sz="4000" b="1" dirty="0">
                <a:solidFill>
                  <a:srgbClr val="0070C0"/>
                </a:solidFill>
                <a:latin typeface="Abadi" panose="020B0604020104020204" pitchFamily="34" charset="0"/>
              </a:rPr>
              <a:t>Course Count per Genre</a:t>
            </a:r>
          </a:p>
          <a:p>
            <a:pPr algn="ctr"/>
            <a:endParaRPr lang="en-ID" sz="4000" dirty="0">
              <a:solidFill>
                <a:srgbClr val="0070C0"/>
              </a:solidFill>
              <a:latin typeface="Abadi" panose="020B0604020104020204" pitchFamily="34" charset="0"/>
            </a:endParaRPr>
          </a:p>
        </p:txBody>
      </p:sp>
      <p:pic>
        <p:nvPicPr>
          <p:cNvPr id="2054" name="Picture 6" descr="https://lh7-us.googleusercontent.com/slidesz/AGV_vUeFe8SzTyq2prvuvy4arZuBZSTaph40ClJL748jPQvO5y7hPPTiAZWApgLieEZHmXPJJX8FJrhukq-kq5MJ7nrA7jJ06KFhs3m2GrcugxInKCeNprWLJT1XXw6zND9UIs5X8NrbL91ksjP2__CpTxy5zCUhN6bW=s2048?key=NA6JZxgivQynos26VPblAw">
            <a:extLst>
              <a:ext uri="{FF2B5EF4-FFF2-40B4-BE49-F238E27FC236}">
                <a16:creationId xmlns:a16="http://schemas.microsoft.com/office/drawing/2014/main" id="{C7429C79-E307-4839-BD8E-E356CFB74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33" y="3429000"/>
            <a:ext cx="2238375" cy="2771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95CACD-E10B-4862-B29A-B9C524CED57E}"/>
              </a:ext>
            </a:extLst>
          </p:cNvPr>
          <p:cNvSpPr txBox="1"/>
          <p:nvPr/>
        </p:nvSpPr>
        <p:spPr>
          <a:xfrm>
            <a:off x="3315653" y="3983950"/>
            <a:ext cx="5577840" cy="1631216"/>
          </a:xfrm>
          <a:prstGeom prst="rect">
            <a:avLst/>
          </a:prstGeom>
          <a:noFill/>
        </p:spPr>
        <p:txBody>
          <a:bodyPr wrap="square" rtlCol="0">
            <a:spAutoFit/>
          </a:bodyPr>
          <a:lstStyle/>
          <a:p>
            <a:pPr algn="just"/>
            <a:r>
              <a:rPr lang="en-US" sz="2000" b="1" dirty="0">
                <a:latin typeface="Abadi" panose="020B0604020104020204" pitchFamily="34" charset="0"/>
              </a:rPr>
              <a:t>Describe the statistic of data columns</a:t>
            </a:r>
            <a:endParaRPr lang="en-US" sz="2000" dirty="0">
              <a:latin typeface="Abadi" panose="020B0604020104020204" pitchFamily="34" charset="0"/>
            </a:endParaRPr>
          </a:p>
          <a:p>
            <a:pPr algn="just"/>
            <a:r>
              <a:rPr lang="en-US" sz="2000" dirty="0">
                <a:latin typeface="Abadi" panose="020B0604020104020204" pitchFamily="34" charset="0"/>
              </a:rPr>
              <a:t>There are 307 courses at total.</a:t>
            </a:r>
          </a:p>
          <a:p>
            <a:pPr algn="just"/>
            <a:r>
              <a:rPr lang="en-US" sz="2000" dirty="0">
                <a:latin typeface="Abadi" panose="020B0604020104020204" pitchFamily="34" charset="0"/>
              </a:rPr>
              <a:t>Each course is a vector of genres 1x16. </a:t>
            </a:r>
          </a:p>
          <a:p>
            <a:pPr algn="just"/>
            <a:r>
              <a:rPr lang="en-US" sz="2000" b="1" dirty="0">
                <a:latin typeface="Abadi" panose="020B0604020104020204" pitchFamily="34" charset="0"/>
              </a:rPr>
              <a:t>0</a:t>
            </a:r>
            <a:r>
              <a:rPr lang="en-US" sz="2000" dirty="0">
                <a:latin typeface="Abadi" panose="020B0604020104020204" pitchFamily="34" charset="0"/>
              </a:rPr>
              <a:t> means this course is not related to this genre.</a:t>
            </a:r>
          </a:p>
          <a:p>
            <a:pPr algn="just"/>
            <a:r>
              <a:rPr lang="en-US" sz="2000" b="1" dirty="0">
                <a:latin typeface="Abadi" panose="020B0604020104020204" pitchFamily="34" charset="0"/>
              </a:rPr>
              <a:t>1</a:t>
            </a:r>
            <a:r>
              <a:rPr lang="en-US" sz="2000" dirty="0">
                <a:latin typeface="Abadi" panose="020B0604020104020204" pitchFamily="34" charset="0"/>
              </a:rPr>
              <a:t> means this course is related to this genre. </a:t>
            </a:r>
            <a:endParaRPr lang="en-ID" sz="2000" dirty="0">
              <a:latin typeface="Abadi" panose="020B0604020104020204" pitchFamily="34" charset="0"/>
            </a:endParaRPr>
          </a:p>
        </p:txBody>
      </p:sp>
    </p:spTree>
    <p:extLst>
      <p:ext uri="{BB962C8B-B14F-4D97-AF65-F5344CB8AC3E}">
        <p14:creationId xmlns:p14="http://schemas.microsoft.com/office/powerpoint/2010/main" val="274636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19C3-36D8-46D2-94C3-9B18BD12D39B}"/>
              </a:ext>
            </a:extLst>
          </p:cNvPr>
          <p:cNvSpPr>
            <a:spLocks noGrp="1"/>
          </p:cNvSpPr>
          <p:nvPr>
            <p:ph type="title"/>
          </p:nvPr>
        </p:nvSpPr>
        <p:spPr>
          <a:xfrm>
            <a:off x="838200" y="465773"/>
            <a:ext cx="10759440" cy="1197610"/>
          </a:xfrm>
        </p:spPr>
        <p:txBody>
          <a:bodyPr>
            <a:normAutofit/>
          </a:bodyPr>
          <a:lstStyle/>
          <a:p>
            <a:pPr algn="ctr"/>
            <a:r>
              <a:rPr lang="en-US" sz="4000" dirty="0">
                <a:solidFill>
                  <a:srgbClr val="0070C0"/>
                </a:solidFill>
                <a:latin typeface="Abadi" panose="020B0604020104020204" pitchFamily="34" charset="0"/>
              </a:rPr>
              <a:t>EDA: Identifying the </a:t>
            </a:r>
            <a:r>
              <a:rPr lang="en-US" sz="4000" b="1" dirty="0">
                <a:solidFill>
                  <a:srgbClr val="0070C0"/>
                </a:solidFill>
                <a:latin typeface="Abadi" panose="020B0604020104020204" pitchFamily="34" charset="0"/>
              </a:rPr>
              <a:t>Top 20 Most Popular Courses</a:t>
            </a:r>
            <a:endParaRPr lang="en-ID" sz="4000" b="1" dirty="0">
              <a:solidFill>
                <a:srgbClr val="0070C0"/>
              </a:solidFill>
              <a:latin typeface="Abadi" panose="020B0604020104020204" pitchFamily="34" charset="0"/>
            </a:endParaRPr>
          </a:p>
        </p:txBody>
      </p:sp>
      <p:pic>
        <p:nvPicPr>
          <p:cNvPr id="4" name="Picture 3">
            <a:extLst>
              <a:ext uri="{FF2B5EF4-FFF2-40B4-BE49-F238E27FC236}">
                <a16:creationId xmlns:a16="http://schemas.microsoft.com/office/drawing/2014/main" id="{9EBA29E0-0E69-4AB7-A6E5-74130F36DC16}"/>
              </a:ext>
            </a:extLst>
          </p:cNvPr>
          <p:cNvPicPr>
            <a:picLocks noChangeAspect="1"/>
          </p:cNvPicPr>
          <p:nvPr/>
        </p:nvPicPr>
        <p:blipFill>
          <a:blip r:embed="rId2"/>
          <a:stretch>
            <a:fillRect/>
          </a:stretch>
        </p:blipFill>
        <p:spPr>
          <a:xfrm>
            <a:off x="975135" y="1926907"/>
            <a:ext cx="10241730" cy="3254693"/>
          </a:xfrm>
          <a:prstGeom prst="rect">
            <a:avLst/>
          </a:prstGeom>
        </p:spPr>
      </p:pic>
      <p:sp>
        <p:nvSpPr>
          <p:cNvPr id="5" name="TextBox 4">
            <a:extLst>
              <a:ext uri="{FF2B5EF4-FFF2-40B4-BE49-F238E27FC236}">
                <a16:creationId xmlns:a16="http://schemas.microsoft.com/office/drawing/2014/main" id="{513C9EF6-CBF7-4C24-A45E-B0F5C9BE25DA}"/>
              </a:ext>
            </a:extLst>
          </p:cNvPr>
          <p:cNvSpPr txBox="1"/>
          <p:nvPr/>
        </p:nvSpPr>
        <p:spPr>
          <a:xfrm>
            <a:off x="975135" y="5349240"/>
            <a:ext cx="10241730" cy="1200329"/>
          </a:xfrm>
          <a:prstGeom prst="rect">
            <a:avLst/>
          </a:prstGeom>
          <a:noFill/>
        </p:spPr>
        <p:txBody>
          <a:bodyPr wrap="square" rtlCol="0">
            <a:spAutoFit/>
          </a:bodyPr>
          <a:lstStyle/>
          <a:p>
            <a:pPr algn="just"/>
            <a:r>
              <a:rPr lang="en-US" dirty="0">
                <a:latin typeface="Abadi" panose="020B0604020104020204" pitchFamily="34" charset="0"/>
              </a:rPr>
              <a:t>In this task, the objective was to determine the top 20 most popular courses based on enrollment counts. Using the enrollment data, the courses were aggregated, sorted, and the top 20 courses were identified. The resulting list showcases the titles and enrollment counts of these highly sought-after courses, providing insights into the preferences of learners in the online learning platform</a:t>
            </a:r>
            <a:endParaRPr lang="en-ID" dirty="0">
              <a:latin typeface="Abadi" panose="020B0604020104020204" pitchFamily="34" charset="0"/>
            </a:endParaRPr>
          </a:p>
        </p:txBody>
      </p:sp>
    </p:spTree>
    <p:extLst>
      <p:ext uri="{BB962C8B-B14F-4D97-AF65-F5344CB8AC3E}">
        <p14:creationId xmlns:p14="http://schemas.microsoft.com/office/powerpoint/2010/main" val="105009431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DA07C5-A406-4A0D-B3E6-3856C94AC7F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55be751-a274-42e8-93fb-f39d3b9bccc8"/>
    <ds:schemaRef ds:uri="http://purl.org/dc/elements/1.1/"/>
    <ds:schemaRef ds:uri="http://schemas.microsoft.com/office/2006/metadata/properties"/>
    <ds:schemaRef ds:uri="f80a141d-92ca-4d3d-9308-f7e7b1d44ce8"/>
    <ds:schemaRef ds:uri="http://www.w3.org/XML/1998/namespace"/>
    <ds:schemaRef ds:uri="http://purl.org/dc/dcmitype/"/>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2694</TotalTime>
  <Words>3086</Words>
  <Application>Microsoft Office PowerPoint</Application>
  <PresentationFormat>Widescreen</PresentationFormat>
  <Paragraphs>165</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Abadi</vt:lpstr>
      <vt:lpstr>Arial</vt:lpstr>
      <vt:lpstr>Calibri</vt:lpstr>
      <vt:lpstr>Calibri Light</vt:lpstr>
      <vt:lpstr>IBM Plex Mono SemiBold</vt:lpstr>
      <vt:lpstr>Custom Design</vt:lpstr>
      <vt:lpstr>PowerPoint Presentation</vt:lpstr>
      <vt:lpstr>PowerPoint Presentation</vt:lpstr>
      <vt:lpstr>PowerPoint Presentation</vt:lpstr>
      <vt:lpstr>Capstone Overview - Machine Learning pipeline</vt:lpstr>
      <vt:lpstr>Machine Learning Pipeline</vt:lpstr>
      <vt:lpstr>Exploratory Data Analysis</vt:lpstr>
      <vt:lpstr>PowerPoint Presentation</vt:lpstr>
      <vt:lpstr>PowerPoint Presentation</vt:lpstr>
      <vt:lpstr>EDA: Identifying the Top 20 Most Popular Courses</vt:lpstr>
      <vt:lpstr>PowerPoint Presentation</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Optional: Build a course recommender system app with Streamlit(part 1)</vt:lpstr>
      <vt:lpstr>Optional: Build a course recommender system app with Streamlit(part 2)</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DELL</cp:lastModifiedBy>
  <cp:revision>481</cp:revision>
  <dcterms:created xsi:type="dcterms:W3CDTF">2021-04-29T18:58:34Z</dcterms:created>
  <dcterms:modified xsi:type="dcterms:W3CDTF">2024-06-22T13:26:34Z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