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0" r:id="rId1"/>
  </p:sldMasterIdLst>
  <p:notesMasterIdLst>
    <p:notesMasterId r:id="rId21"/>
  </p:notesMasterIdLst>
  <p:sldIdLst>
    <p:sldId id="256" r:id="rId2"/>
    <p:sldId id="293" r:id="rId3"/>
    <p:sldId id="281" r:id="rId4"/>
    <p:sldId id="283" r:id="rId5"/>
    <p:sldId id="284" r:id="rId6"/>
    <p:sldId id="273" r:id="rId7"/>
    <p:sldId id="272" r:id="rId8"/>
    <p:sldId id="277" r:id="rId9"/>
    <p:sldId id="294" r:id="rId10"/>
    <p:sldId id="295" r:id="rId11"/>
    <p:sldId id="296" r:id="rId12"/>
    <p:sldId id="297" r:id="rId13"/>
    <p:sldId id="298" r:id="rId14"/>
    <p:sldId id="299" r:id="rId15"/>
    <p:sldId id="300" r:id="rId16"/>
    <p:sldId id="301" r:id="rId17"/>
    <p:sldId id="302" r:id="rId18"/>
    <p:sldId id="303" r:id="rId19"/>
    <p:sldId id="30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63"/>
    <p:restoredTop sz="63933"/>
  </p:normalViewPr>
  <p:slideViewPr>
    <p:cSldViewPr snapToGrid="0" snapToObjects="1">
      <p:cViewPr varScale="1">
        <p:scale>
          <a:sx n="59" d="100"/>
          <a:sy n="59" d="100"/>
        </p:scale>
        <p:origin x="10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C0EFD-7C0C-0041-8B94-6640629578EA}" type="datetimeFigureOut">
              <a:rPr lang="en-US" smtClean="0"/>
              <a:t>6/1/21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51559-92B3-F446-B330-252C68DB8A0C}" type="slidenum">
              <a:rPr lang="en-US" smtClean="0"/>
              <a:t>‹#›</a:t>
            </a:fld>
            <a:endParaRPr lang="en-US"/>
          </a:p>
        </p:txBody>
      </p:sp>
    </p:spTree>
    <p:extLst>
      <p:ext uri="{BB962C8B-B14F-4D97-AF65-F5344CB8AC3E}">
        <p14:creationId xmlns:p14="http://schemas.microsoft.com/office/powerpoint/2010/main" val="85911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today's talk is to give you a basic rigorous understanding of quantum computing. </a:t>
            </a:r>
          </a:p>
          <a:p>
            <a:endParaRPr lang="en-US" dirty="0"/>
          </a:p>
          <a:p>
            <a:r>
              <a:rPr lang="en-US" dirty="0"/>
              <a:t>Hopefully by the end of this we will have a basic intuition of how quantum computing might work and understand why it can outperform classical computers in certain scenarios. </a:t>
            </a:r>
          </a:p>
          <a:p>
            <a:endParaRPr lang="en-US" dirty="0"/>
          </a:p>
          <a:p>
            <a:r>
              <a:rPr lang="en-US" dirty="0"/>
              <a:t>Feel free to ask questions and interrupt me as we go. </a:t>
            </a:r>
          </a:p>
        </p:txBody>
      </p:sp>
      <p:sp>
        <p:nvSpPr>
          <p:cNvPr id="4" name="Slide Number Placeholder 3"/>
          <p:cNvSpPr>
            <a:spLocks noGrp="1"/>
          </p:cNvSpPr>
          <p:nvPr>
            <p:ph type="sldNum" sz="quarter" idx="5"/>
          </p:nvPr>
        </p:nvSpPr>
        <p:spPr/>
        <p:txBody>
          <a:bodyPr/>
          <a:lstStyle/>
          <a:p>
            <a:fld id="{4AD51559-92B3-F446-B330-252C68DB8A0C}" type="slidenum">
              <a:rPr lang="en-US" smtClean="0"/>
              <a:t>1</a:t>
            </a:fld>
            <a:endParaRPr lang="en-US"/>
          </a:p>
        </p:txBody>
      </p:sp>
    </p:spTree>
    <p:extLst>
      <p:ext uri="{BB962C8B-B14F-4D97-AF65-F5344CB8AC3E}">
        <p14:creationId xmlns:p14="http://schemas.microsoft.com/office/powerpoint/2010/main" val="383731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now got our not gate, and our superposition gate. Next up is our entanglement gate the ”CNOT” or controlled not gate. </a:t>
            </a:r>
          </a:p>
          <a:p>
            <a:endParaRPr lang="en-US" dirty="0"/>
          </a:p>
          <a:p>
            <a:r>
              <a:rPr lang="en-US" dirty="0"/>
              <a:t>What this gate does is takes 2 particles and based on the first particle it either leaves the second particle alone or not’s the second particle. *explain right side of screen</a:t>
            </a:r>
          </a:p>
          <a:p>
            <a:endParaRPr lang="en-US" dirty="0"/>
          </a:p>
          <a:p>
            <a:r>
              <a:rPr lang="en-US" dirty="0"/>
              <a:t>One way to think about this is we send |AB&gt; to |A, A </a:t>
            </a:r>
            <a:r>
              <a:rPr lang="en-US" dirty="0" err="1"/>
              <a:t>xor</a:t>
            </a:r>
            <a:r>
              <a:rPr lang="en-US" dirty="0"/>
              <a:t> B&gt; where </a:t>
            </a:r>
            <a:r>
              <a:rPr lang="en-US" dirty="0" err="1"/>
              <a:t>xor</a:t>
            </a:r>
            <a:r>
              <a:rPr lang="en-US" dirty="0"/>
              <a:t> is exclusive or. </a:t>
            </a:r>
          </a:p>
          <a:p>
            <a:endParaRPr lang="en-US" dirty="0"/>
          </a:p>
          <a:p>
            <a:r>
              <a:rPr lang="en-US" dirty="0"/>
              <a:t>The controlled here means you act on the second qubit based on the first qubit. You can do controlled any kind of gates, for example a controlled Hadamard gate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11</a:t>
            </a:fld>
            <a:endParaRPr lang="en-US"/>
          </a:p>
        </p:txBody>
      </p:sp>
    </p:spTree>
    <p:extLst>
      <p:ext uri="{BB962C8B-B14F-4D97-AF65-F5344CB8AC3E}">
        <p14:creationId xmlns:p14="http://schemas.microsoft.com/office/powerpoint/2010/main" val="1137139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im</a:t>
            </a:r>
            <a:r>
              <a:rPr lang="en-US" dirty="0"/>
              <a:t> sure you all can tell by now, basically all these gates are just </a:t>
            </a:r>
            <a:r>
              <a:rPr lang="en-US" dirty="0" err="1"/>
              <a:t>matricies</a:t>
            </a:r>
            <a:r>
              <a:rPr lang="en-US" dirty="0"/>
              <a:t>. So from now on we’ll just be using the matrix representation of these gates. The final gate we’re going to mention is the T gate which we represent as above. </a:t>
            </a:r>
          </a:p>
          <a:p>
            <a:endParaRPr lang="en-US" dirty="0"/>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12</a:t>
            </a:fld>
            <a:endParaRPr lang="en-US"/>
          </a:p>
        </p:txBody>
      </p:sp>
    </p:spTree>
    <p:extLst>
      <p:ext uri="{BB962C8B-B14F-4D97-AF65-F5344CB8AC3E}">
        <p14:creationId xmlns:p14="http://schemas.microsoft.com/office/powerpoint/2010/main" val="349923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Discrete Fourier transforms are used in all sorts of applications. They’re one of the efficient ways we have to use computers to solve differential equations and multiply integers. So, being able to compute the inverse as quickly as we can compute the forward discrete Fourier transform would allow us to reverse a ton of fast algorithms we have, including multiplication of large integers. </a:t>
            </a:r>
          </a:p>
          <a:p>
            <a:endParaRPr lang="en-US" dirty="0"/>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13</a:t>
            </a:fld>
            <a:endParaRPr lang="en-US"/>
          </a:p>
        </p:txBody>
      </p:sp>
    </p:spTree>
    <p:extLst>
      <p:ext uri="{BB962C8B-B14F-4D97-AF65-F5344CB8AC3E}">
        <p14:creationId xmlns:p14="http://schemas.microsoft.com/office/powerpoint/2010/main" val="4253340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not going to get too into it here, but the inverse FT on n bits can be represented as this matrix where omega is the (capital) Nth root of unity. </a:t>
            </a:r>
          </a:p>
          <a:p>
            <a:endParaRPr lang="en-US" dirty="0"/>
          </a:p>
          <a:p>
            <a:r>
              <a:rPr lang="en-US" dirty="0"/>
              <a:t>So since we can represent this as a matrix with complex entries that are all roots of unity, I have a feeling you all know where we’re going to go with this. </a:t>
            </a:r>
          </a:p>
          <a:p>
            <a:endParaRPr lang="en-US" dirty="0"/>
          </a:p>
          <a:p>
            <a:r>
              <a:rPr lang="en-US" dirty="0"/>
              <a:t>Quantum computing is just linear algebra, so lets take n=2 (Capital N=4) and actually build this matrix. </a:t>
            </a:r>
          </a:p>
        </p:txBody>
      </p:sp>
      <p:sp>
        <p:nvSpPr>
          <p:cNvPr id="4" name="Slide Number Placeholder 3"/>
          <p:cNvSpPr>
            <a:spLocks noGrp="1"/>
          </p:cNvSpPr>
          <p:nvPr>
            <p:ph type="sldNum" sz="quarter" idx="5"/>
          </p:nvPr>
        </p:nvSpPr>
        <p:spPr/>
        <p:txBody>
          <a:bodyPr/>
          <a:lstStyle/>
          <a:p>
            <a:fld id="{4AD51559-92B3-F446-B330-252C68DB8A0C}" type="slidenum">
              <a:rPr lang="en-US" smtClean="0"/>
              <a:t>14</a:t>
            </a:fld>
            <a:endParaRPr lang="en-US"/>
          </a:p>
        </p:txBody>
      </p:sp>
    </p:spTree>
    <p:extLst>
      <p:ext uri="{BB962C8B-B14F-4D97-AF65-F5344CB8AC3E}">
        <p14:creationId xmlns:p14="http://schemas.microsoft.com/office/powerpoint/2010/main" val="263177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 wanted to show the matrix we want to build. In the next slide we’re going to show you how to build it using the quantum gates we’ve discussed so far. </a:t>
            </a:r>
          </a:p>
          <a:p>
            <a:endParaRPr lang="en-US" dirty="0"/>
          </a:p>
          <a:p>
            <a:r>
              <a:rPr lang="en-US" dirty="0"/>
              <a:t>We have little n is 2 and then capital N = 4</a:t>
            </a:r>
          </a:p>
        </p:txBody>
      </p:sp>
      <p:sp>
        <p:nvSpPr>
          <p:cNvPr id="4" name="Slide Number Placeholder 3"/>
          <p:cNvSpPr>
            <a:spLocks noGrp="1"/>
          </p:cNvSpPr>
          <p:nvPr>
            <p:ph type="sldNum" sz="quarter" idx="5"/>
          </p:nvPr>
        </p:nvSpPr>
        <p:spPr/>
        <p:txBody>
          <a:bodyPr/>
          <a:lstStyle/>
          <a:p>
            <a:fld id="{4AD51559-92B3-F446-B330-252C68DB8A0C}" type="slidenum">
              <a:rPr lang="en-US" smtClean="0"/>
              <a:t>15</a:t>
            </a:fld>
            <a:endParaRPr lang="en-US"/>
          </a:p>
        </p:txBody>
      </p:sp>
    </p:spTree>
    <p:extLst>
      <p:ext uri="{BB962C8B-B14F-4D97-AF65-F5344CB8AC3E}">
        <p14:creationId xmlns:p14="http://schemas.microsoft.com/office/powerpoint/2010/main" val="2059982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what we do is apply I tensor H. This means we’re leaving the first qubit alone and applying the Hadamard gate to the second qubit. Remember here that the Hadamard gate is the superposition gate. Since we’re doing these operations separately (leaving one alone and applying the gate to the other one separately) we combine the states using a tensor product. So this is the identity </a:t>
            </a:r>
            <a:r>
              <a:rPr lang="en-US" dirty="0" err="1"/>
              <a:t>tensored</a:t>
            </a:r>
            <a:r>
              <a:rPr lang="en-US" dirty="0"/>
              <a:t> with the Hadamard gate. </a:t>
            </a:r>
          </a:p>
          <a:p>
            <a:endParaRPr lang="en-US" dirty="0"/>
          </a:p>
          <a:p>
            <a:r>
              <a:rPr lang="en-US" dirty="0"/>
              <a:t>The next thing we do is apply a “controlled T gate” and what we do here is use the first qubit as the control and apply the T gate to the second qubit. Note that the T gate just rotates our second qubit. We do this twice in a row to get the proper amount of rotation. Also remember that since this is controlled we have now entangled our qubits. </a:t>
            </a:r>
          </a:p>
          <a:p>
            <a:endParaRPr lang="en-US" dirty="0"/>
          </a:p>
          <a:p>
            <a:r>
              <a:rPr lang="en-US" dirty="0"/>
              <a:t>We finally apply the Hadamard gate to the first qubit and leave the second qubit alone. Again the Hadamard gate is our superposition gate. So this is a tensor product of the gates we know how to write, but since were applying the Hadamard gate to the first we do H tensor I. </a:t>
            </a:r>
          </a:p>
          <a:p>
            <a:endParaRPr lang="en-US" dirty="0"/>
          </a:p>
          <a:p>
            <a:r>
              <a:rPr lang="en-US" dirty="0"/>
              <a:t>Now here is what these gates look like in matrix form. </a:t>
            </a:r>
          </a:p>
        </p:txBody>
      </p:sp>
      <p:sp>
        <p:nvSpPr>
          <p:cNvPr id="4" name="Slide Number Placeholder 3"/>
          <p:cNvSpPr>
            <a:spLocks noGrp="1"/>
          </p:cNvSpPr>
          <p:nvPr>
            <p:ph type="sldNum" sz="quarter" idx="5"/>
          </p:nvPr>
        </p:nvSpPr>
        <p:spPr/>
        <p:txBody>
          <a:bodyPr/>
          <a:lstStyle/>
          <a:p>
            <a:fld id="{4AD51559-92B3-F446-B330-252C68DB8A0C}" type="slidenum">
              <a:rPr lang="en-US" smtClean="0"/>
              <a:t>16</a:t>
            </a:fld>
            <a:endParaRPr lang="en-US"/>
          </a:p>
        </p:txBody>
      </p:sp>
    </p:spTree>
    <p:extLst>
      <p:ext uri="{BB962C8B-B14F-4D97-AF65-F5344CB8AC3E}">
        <p14:creationId xmlns:p14="http://schemas.microsoft.com/office/powerpoint/2010/main" val="2187879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multiply them in reverse order (since we’re doing composition basically) and we get exactly what we wanted. </a:t>
            </a:r>
          </a:p>
          <a:p>
            <a:endParaRPr lang="en-US" dirty="0"/>
          </a:p>
          <a:p>
            <a:r>
              <a:rPr lang="en-US" dirty="0"/>
              <a:t>So here it took us 4 gates to do an inverse discrete QFT, which is on the scale of O(n^2) = 4. If we used a classical algorithm we’d have to use O(n 2^n) = 8, roughly twice the number of operations. Obviously this difference grows very quickly as n gets large. </a:t>
            </a:r>
          </a:p>
        </p:txBody>
      </p:sp>
      <p:sp>
        <p:nvSpPr>
          <p:cNvPr id="4" name="Slide Number Placeholder 3"/>
          <p:cNvSpPr>
            <a:spLocks noGrp="1"/>
          </p:cNvSpPr>
          <p:nvPr>
            <p:ph type="sldNum" sz="quarter" idx="5"/>
          </p:nvPr>
        </p:nvSpPr>
        <p:spPr/>
        <p:txBody>
          <a:bodyPr/>
          <a:lstStyle/>
          <a:p>
            <a:fld id="{4AD51559-92B3-F446-B330-252C68DB8A0C}" type="slidenum">
              <a:rPr lang="en-US" smtClean="0"/>
              <a:t>17</a:t>
            </a:fld>
            <a:endParaRPr lang="en-US"/>
          </a:p>
        </p:txBody>
      </p:sp>
    </p:spTree>
    <p:extLst>
      <p:ext uri="{BB962C8B-B14F-4D97-AF65-F5344CB8AC3E}">
        <p14:creationId xmlns:p14="http://schemas.microsoft.com/office/powerpoint/2010/main" val="2070169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wanted to put here that this is how we scale this algorithm where we have our qubits on the left and we read this diagram from left to right where each of these gates gets applied in the order they come up. The controlled gates are represented with the little black dot being the control qubit and the bigger R gate being the gate that gets applied. </a:t>
            </a:r>
          </a:p>
          <a:p>
            <a:endParaRPr lang="en-US" dirty="0"/>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18</a:t>
            </a:fld>
            <a:endParaRPr lang="en-US"/>
          </a:p>
        </p:txBody>
      </p:sp>
    </p:spTree>
    <p:extLst>
      <p:ext uri="{BB962C8B-B14F-4D97-AF65-F5344CB8AC3E}">
        <p14:creationId xmlns:p14="http://schemas.microsoft.com/office/powerpoint/2010/main" val="279695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take away I wanted to have was that this whole thing is just linear algebra. </a:t>
            </a:r>
          </a:p>
          <a:p>
            <a:endParaRPr lang="en-US" dirty="0"/>
          </a:p>
          <a:p>
            <a:r>
              <a:rPr lang="en-US" dirty="0"/>
              <a:t>So in one regard it’s somewhat simple in that it all we’re doing is matrix multiplication and tensor products. </a:t>
            </a:r>
          </a:p>
          <a:p>
            <a:endParaRPr lang="en-US" dirty="0"/>
          </a:p>
          <a:p>
            <a:r>
              <a:rPr lang="en-US" dirty="0"/>
              <a:t>But on the other hand it’s insanely powerful since we’ve moved from the classical operations of AND OR and NOT into the very powerful world of linear algebra! </a:t>
            </a:r>
          </a:p>
          <a:p>
            <a:endParaRPr lang="en-US" dirty="0"/>
          </a:p>
          <a:p>
            <a:r>
              <a:rPr lang="en-US" dirty="0"/>
              <a:t>I hope this helps clarify how quantum computing might allow for more powerful computation, and please let me know if you have any questions. </a:t>
            </a:r>
            <a:r>
              <a:rPr lang="en-US"/>
              <a:t>Thank you. </a:t>
            </a:r>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19</a:t>
            </a:fld>
            <a:endParaRPr lang="en-US"/>
          </a:p>
        </p:txBody>
      </p:sp>
    </p:spTree>
    <p:extLst>
      <p:ext uri="{BB962C8B-B14F-4D97-AF65-F5344CB8AC3E}">
        <p14:creationId xmlns:p14="http://schemas.microsoft.com/office/powerpoint/2010/main" val="3271879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quick hand wavey definition of quantum: quantum specifically refers to the quantized nature of physics on the small scale. So for example, light isn’t a continuous wave but individual particles with quantized energy levels (photos). You get one at a time, everything is discrete. </a:t>
            </a:r>
          </a:p>
          <a:p>
            <a:endParaRPr lang="en-US" dirty="0"/>
          </a:p>
          <a:p>
            <a:r>
              <a:rPr lang="en-US" dirty="0"/>
              <a:t>Quantum computing can be broadly defined as any computation done that requires the use of quantum properties that are not present in the classical world.  </a:t>
            </a:r>
          </a:p>
          <a:p>
            <a:endParaRPr lang="en-US" dirty="0"/>
          </a:p>
          <a:p>
            <a:r>
              <a:rPr lang="en-US" dirty="0"/>
              <a:t>So as you all probably know, quantum mechanics has some very strange properties that we don’t experience in our normal life. The two main ones we’ll mention today are superposition and entanglement. </a:t>
            </a:r>
          </a:p>
          <a:p>
            <a:endParaRPr lang="en-US" dirty="0"/>
          </a:p>
          <a:p>
            <a:r>
              <a:rPr lang="en-US" dirty="0"/>
              <a:t>If you can do it on your computer, it's not quantum computing. Quantum computing has to take advantage of one of these weird properties. </a:t>
            </a:r>
          </a:p>
        </p:txBody>
      </p:sp>
      <p:sp>
        <p:nvSpPr>
          <p:cNvPr id="4" name="Slide Number Placeholder 3"/>
          <p:cNvSpPr>
            <a:spLocks noGrp="1"/>
          </p:cNvSpPr>
          <p:nvPr>
            <p:ph type="sldNum" sz="quarter" idx="5"/>
          </p:nvPr>
        </p:nvSpPr>
        <p:spPr/>
        <p:txBody>
          <a:bodyPr/>
          <a:lstStyle/>
          <a:p>
            <a:fld id="{4AD51559-92B3-F446-B330-252C68DB8A0C}" type="slidenum">
              <a:rPr lang="en-US" smtClean="0"/>
              <a:t>3</a:t>
            </a:fld>
            <a:endParaRPr lang="en-US"/>
          </a:p>
        </p:txBody>
      </p:sp>
    </p:spTree>
    <p:extLst>
      <p:ext uri="{BB962C8B-B14F-4D97-AF65-F5344CB8AC3E}">
        <p14:creationId xmlns:p14="http://schemas.microsoft.com/office/powerpoint/2010/main" val="205965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I’ll just mention a few notable applications of quantum computing if we can ever get it to work at scale. Almost all of these come down to taking algorithms that take exponential time on classical computers and reducing them to polynomial time algorithms.  </a:t>
            </a:r>
          </a:p>
          <a:p>
            <a:endParaRPr lang="en-US" dirty="0"/>
          </a:p>
          <a:p>
            <a:r>
              <a:rPr lang="en-US" dirty="0"/>
              <a:t>First is cryptography. Currently internet cryptography relies on multiplication being easy and factorization being hard. That is multiplication in polynomial time, factoring in exponential time. </a:t>
            </a:r>
          </a:p>
          <a:p>
            <a:endParaRPr lang="en-US" dirty="0"/>
          </a:p>
          <a:p>
            <a:r>
              <a:rPr lang="en-US" dirty="0"/>
              <a:t>Quantum Computing allows for factoring in polynomial time, which is an insane speed up. So, for some context our fastest supercomputer in the world would take about 300 Trillion years to crack RSA-2048 bit encryption (a very strong encryption type used on the internet) while a quantum computer using only ~5k qubits could do this task in about 10 seconds. </a:t>
            </a:r>
          </a:p>
          <a:p>
            <a:endParaRPr lang="en-US" dirty="0"/>
          </a:p>
          <a:p>
            <a:r>
              <a:rPr lang="en-US" dirty="0"/>
              <a:t>Another notable application is in simulating quantum systems. I haven’t personally explored this avenue much, but I do know there are huge implications for understanding protein folding, drug discovery, and all sorts of pharma and biotech applications. </a:t>
            </a:r>
          </a:p>
          <a:p>
            <a:endParaRPr lang="en-US" dirty="0"/>
          </a:p>
          <a:p>
            <a:r>
              <a:rPr lang="en-US" dirty="0"/>
              <a:t>This area is what I’m most excited about because as far as I can tell it has the highest potential for radically changing the world in a positive way. </a:t>
            </a:r>
          </a:p>
          <a:p>
            <a:endParaRPr lang="en-US" dirty="0"/>
          </a:p>
          <a:p>
            <a:r>
              <a:rPr lang="en-US" dirty="0"/>
              <a:t>Finally wanted to mention that there are financial modeling applications (Goldman Sachs is looking to get a quantum computer in ~5 years to run Monte Carlo simulations for derivatives pricing). </a:t>
            </a:r>
          </a:p>
          <a:p>
            <a:endParaRPr lang="en-US" dirty="0"/>
          </a:p>
          <a:p>
            <a:r>
              <a:rPr lang="en-US" dirty="0"/>
              <a:t>Also there’s some work being done trying to apply quantum computing techniques to machine learning (which is really just an optimization problem) with some promising preliminary ideas/results. And lots lots more. </a:t>
            </a:r>
          </a:p>
          <a:p>
            <a:endParaRPr lang="en-US" dirty="0"/>
          </a:p>
          <a:p>
            <a:r>
              <a:rPr lang="en-US" dirty="0"/>
              <a:t>Wanted to mention here that quantum computing isn't a silver bullet that can compute everything instantly. For example there is this thing called "post-quantum cryptography" which </a:t>
            </a:r>
            <a:r>
              <a:rPr lang="en-US" dirty="0" err="1"/>
              <a:t>decsribes</a:t>
            </a:r>
            <a:r>
              <a:rPr lang="en-US" dirty="0"/>
              <a:t> the cryptographic methods that we can use that quantum computers still take exponential time to crack. </a:t>
            </a:r>
          </a:p>
          <a:p>
            <a:endParaRPr lang="en-US" dirty="0"/>
          </a:p>
          <a:p>
            <a:r>
              <a:rPr lang="en-US" dirty="0"/>
              <a:t>QC doesn't solve all problems instantly, it just expands the universe of problems we can use a computer to solve in a reasonable amount of time. </a:t>
            </a:r>
          </a:p>
          <a:p>
            <a:endParaRPr lang="en-US" dirty="0"/>
          </a:p>
          <a:p>
            <a:r>
              <a:rPr lang="en-US" dirty="0"/>
              <a:t>Lets dive in to quantum computing now! </a:t>
            </a:r>
          </a:p>
        </p:txBody>
      </p:sp>
      <p:sp>
        <p:nvSpPr>
          <p:cNvPr id="4" name="Slide Number Placeholder 3"/>
          <p:cNvSpPr>
            <a:spLocks noGrp="1"/>
          </p:cNvSpPr>
          <p:nvPr>
            <p:ph type="sldNum" sz="quarter" idx="5"/>
          </p:nvPr>
        </p:nvSpPr>
        <p:spPr/>
        <p:txBody>
          <a:bodyPr/>
          <a:lstStyle/>
          <a:p>
            <a:fld id="{4AD51559-92B3-F446-B330-252C68DB8A0C}" type="slidenum">
              <a:rPr lang="en-US" smtClean="0"/>
              <a:t>4</a:t>
            </a:fld>
            <a:endParaRPr lang="en-US"/>
          </a:p>
        </p:txBody>
      </p:sp>
    </p:spTree>
    <p:extLst>
      <p:ext uri="{BB962C8B-B14F-4D97-AF65-F5344CB8AC3E}">
        <p14:creationId xmlns:p14="http://schemas.microsoft.com/office/powerpoint/2010/main" val="60886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wanted to put another outline slide here so you all know where we’re going and it hopefully feels like we’re jumping around a bit less. </a:t>
            </a:r>
          </a:p>
          <a:p>
            <a:endParaRPr lang="en-US" dirty="0"/>
          </a:p>
          <a:p>
            <a:r>
              <a:rPr lang="en-US" dirty="0"/>
              <a:t>We have to cover a few things that may or may not seem connected at first. </a:t>
            </a:r>
          </a:p>
          <a:p>
            <a:endParaRPr lang="en-US" dirty="0"/>
          </a:p>
          <a:p>
            <a:r>
              <a:rPr lang="en-US" dirty="0"/>
              <a:t>The next slide we have is a brief intro to </a:t>
            </a:r>
            <a:r>
              <a:rPr lang="en-US" dirty="0" err="1"/>
              <a:t>QuBits</a:t>
            </a:r>
            <a:r>
              <a:rPr lang="en-US" dirty="0"/>
              <a:t> (bits but quantum)</a:t>
            </a:r>
          </a:p>
          <a:p>
            <a:endParaRPr lang="en-US" dirty="0"/>
          </a:p>
          <a:p>
            <a:r>
              <a:rPr lang="en-US" dirty="0"/>
              <a:t>Then we’ll talk about superposition and entanglement, both from the context of quantum computing using our </a:t>
            </a:r>
            <a:r>
              <a:rPr lang="en-US" dirty="0" err="1"/>
              <a:t>QuBits</a:t>
            </a:r>
            <a:endParaRPr lang="en-US" dirty="0"/>
          </a:p>
          <a:p>
            <a:endParaRPr lang="en-US" dirty="0"/>
          </a:p>
          <a:p>
            <a:r>
              <a:rPr lang="en-US" dirty="0"/>
              <a:t>And finally we’ll start introducing quantum gates which are the analogues to the classical computing gates like “and” or “or”</a:t>
            </a:r>
          </a:p>
          <a:p>
            <a:endParaRPr lang="en-US" dirty="0"/>
          </a:p>
          <a:p>
            <a:r>
              <a:rPr lang="en-US" dirty="0"/>
              <a:t>Once we cover those items we’ll be able to build our first algorithm. </a:t>
            </a:r>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5</a:t>
            </a:fld>
            <a:endParaRPr lang="en-US"/>
          </a:p>
        </p:txBody>
      </p:sp>
    </p:spTree>
    <p:extLst>
      <p:ext uri="{BB962C8B-B14F-4D97-AF65-F5344CB8AC3E}">
        <p14:creationId xmlns:p14="http://schemas.microsoft.com/office/powerpoint/2010/main" val="73396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QuBits</a:t>
            </a:r>
            <a:r>
              <a:rPr lang="en-US" dirty="0"/>
              <a:t> are the quantum equivalent to bits.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some property of the particle to define 0 and 1 and we want it to be binary when we measure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 common example (and what we’ll use today) is spin. Which when you measure it is either spin up or spin down. Here I’m going to hand wave away some quantum mechanics, but lets take it at face value today that the properties we work with have binary outcomes so we can talk about 1’s and 0’s. </a:t>
            </a:r>
          </a:p>
          <a:p>
            <a:endParaRPr lang="en-US" dirty="0"/>
          </a:p>
          <a:p>
            <a:r>
              <a:rPr lang="en-US" dirty="0"/>
              <a:t>We represent these properties using vectors with the basis shown on the left. </a:t>
            </a:r>
          </a:p>
          <a:p>
            <a:endParaRPr lang="en-US" dirty="0"/>
          </a:p>
          <a:p>
            <a:r>
              <a:rPr lang="en-US" dirty="0"/>
              <a:t>Can combine qubits using tensor products. This takes our vector quantum state and turns it into a matrix. </a:t>
            </a:r>
          </a:p>
        </p:txBody>
      </p:sp>
      <p:sp>
        <p:nvSpPr>
          <p:cNvPr id="4" name="Slide Number Placeholder 3"/>
          <p:cNvSpPr>
            <a:spLocks noGrp="1"/>
          </p:cNvSpPr>
          <p:nvPr>
            <p:ph type="sldNum" sz="quarter" idx="5"/>
          </p:nvPr>
        </p:nvSpPr>
        <p:spPr/>
        <p:txBody>
          <a:bodyPr/>
          <a:lstStyle/>
          <a:p>
            <a:fld id="{4AD51559-92B3-F446-B330-252C68DB8A0C}" type="slidenum">
              <a:rPr lang="en-US" smtClean="0"/>
              <a:t>6</a:t>
            </a:fld>
            <a:endParaRPr lang="en-US"/>
          </a:p>
        </p:txBody>
      </p:sp>
    </p:spTree>
    <p:extLst>
      <p:ext uri="{BB962C8B-B14F-4D97-AF65-F5344CB8AC3E}">
        <p14:creationId xmlns:p14="http://schemas.microsoft.com/office/powerpoint/2010/main" val="247964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haven't done anything beyond classical computers. We have a 1 and a 0 and that's it. So now we are going to start looking at the strange properties of quantum particles that we can use. </a:t>
            </a:r>
          </a:p>
          <a:p>
            <a:endParaRPr lang="en-US" dirty="0"/>
          </a:p>
          <a:p>
            <a:r>
              <a:rPr lang="en-US" dirty="0"/>
              <a:t>The first one we’re going to talk about is superposition. So the typical thing you hear about superposition is “it’s both up and down at the same time” But we want to be a bit more rigorous than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superposition really means, is the current state of the particle is a linear combination of the possible outcome states. We also have that when the outcome is measured, it results in one of the states in probabilities given by the weights in our linear combination. </a:t>
            </a:r>
          </a:p>
          <a:p>
            <a:endParaRPr lang="en-US" dirty="0"/>
          </a:p>
          <a:p>
            <a:r>
              <a:rPr lang="en-US" dirty="0"/>
              <a:t>We don’t need to know why here today but when we square the weights (alpha and beta) we get the probability of measuring that state. </a:t>
            </a:r>
          </a:p>
          <a:p>
            <a:endParaRPr lang="en-US" dirty="0"/>
          </a:p>
          <a:p>
            <a:r>
              <a:rPr lang="en-US" dirty="0"/>
              <a:t>The cat is dead and alive at the same time -&gt; the state of the cat is a linear combination of alpha times dead plus beta times alive. </a:t>
            </a:r>
          </a:p>
          <a:p>
            <a:endParaRPr lang="en-US" dirty="0"/>
          </a:p>
          <a:p>
            <a:r>
              <a:rPr lang="en-US" dirty="0"/>
              <a:t>One weird thing to mention here is that this is the state of the particle. As far as we can tell (and this is way too in depth for today to get into) the particle isn’t “secretly 1” or something, it truly is that the most accurate way to describe the particle is as this alpha 0 plus beta 1. So that’s why </a:t>
            </a:r>
            <a:r>
              <a:rPr lang="en-US" dirty="0" err="1"/>
              <a:t>schrodinger’s</a:t>
            </a:r>
            <a:r>
              <a:rPr lang="en-US" dirty="0"/>
              <a:t> cat is weird, the current state of the cat can only be described as alpha times dead plus beta times alive. </a:t>
            </a:r>
          </a:p>
          <a:p>
            <a:endParaRPr lang="en-US" dirty="0"/>
          </a:p>
          <a:p>
            <a:r>
              <a:rPr lang="en-US" dirty="0"/>
              <a:t>So that's superposition and for us today all we really need to know is the state of the particle is a linear combination of the basis vectors 0 and 1. </a:t>
            </a:r>
          </a:p>
        </p:txBody>
      </p:sp>
      <p:sp>
        <p:nvSpPr>
          <p:cNvPr id="4" name="Slide Number Placeholder 3"/>
          <p:cNvSpPr>
            <a:spLocks noGrp="1"/>
          </p:cNvSpPr>
          <p:nvPr>
            <p:ph type="sldNum" sz="quarter" idx="5"/>
          </p:nvPr>
        </p:nvSpPr>
        <p:spPr/>
        <p:txBody>
          <a:bodyPr/>
          <a:lstStyle/>
          <a:p>
            <a:fld id="{4AD51559-92B3-F446-B330-252C68DB8A0C}" type="slidenum">
              <a:rPr lang="en-US" smtClean="0"/>
              <a:t>7</a:t>
            </a:fld>
            <a:endParaRPr lang="en-US"/>
          </a:p>
        </p:txBody>
      </p:sp>
    </p:spTree>
    <p:extLst>
      <p:ext uri="{BB962C8B-B14F-4D97-AF65-F5344CB8AC3E}">
        <p14:creationId xmlns:p14="http://schemas.microsoft.com/office/powerpoint/2010/main" val="15015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Entanglement is the other quantum property that we need to talk about. As I mentioned before, we can combine quantum states using a tensor product. This means the state of a multi-particle system can be represented as a matrix that comes from the tensor products of the constituent particles. </a:t>
            </a:r>
          </a:p>
          <a:p>
            <a:endParaRPr lang="en-US" dirty="0"/>
          </a:p>
          <a:p>
            <a:r>
              <a:rPr lang="en-US" dirty="0"/>
              <a:t>If the particles are all independent, we can factor this matrix state out into their individual components. So analogous to this would be polynomials that we can factor into their linear components. Instead of multiplication though, our operation here is the tensor product. </a:t>
            </a:r>
          </a:p>
          <a:p>
            <a:endParaRPr lang="en-US" dirty="0"/>
          </a:p>
          <a:p>
            <a:r>
              <a:rPr lang="en-US" dirty="0"/>
              <a:t>Interesting things happen, however, when the particle system gets interacted with in a way that leads the resulting matrix to be irreducible under tensor products. So our analogy here is x^2+2 which is irreducible under the reals. So if we have a matrix that describes the system and that matrix is irreducible under tensor products, that means we can’t describe the state of the individual particles on their own, which means their states are entangled. </a:t>
            </a:r>
          </a:p>
          <a:p>
            <a:endParaRPr lang="en-US" dirty="0"/>
          </a:p>
          <a:p>
            <a:r>
              <a:rPr lang="en-US" dirty="0"/>
              <a:t>We’re going to examine the quantum system represented here. We have particle A and particle B and we define the state of the entire system as the state we get with a 50/50 chance of finding A as 0 and B as 1 vs A as 1 and B as 0. </a:t>
            </a:r>
          </a:p>
          <a:p>
            <a:endParaRPr lang="en-US" dirty="0"/>
          </a:p>
          <a:p>
            <a:r>
              <a:rPr lang="en-US" dirty="0"/>
              <a:t>Although I don’t actually write out the matrix here, this system cannot be factored into a tensor product of individual states of A and B. </a:t>
            </a:r>
          </a:p>
          <a:p>
            <a:endParaRPr lang="en-US" dirty="0"/>
          </a:p>
          <a:p>
            <a:r>
              <a:rPr lang="en-US" dirty="0"/>
              <a:t>We can get this sort of state by using properties such as conservation of angular momentum, if we have one particle spin up and another spin down, the total system has no spin. We then interact these particles and although we don’t know which particle will be up or down, we know they have to be opposite because angular momentum needs to be preserved so the total spin has to add to 0. This is exactly what’s happening in the equation here. </a:t>
            </a:r>
          </a:p>
          <a:p>
            <a:endParaRPr lang="en-US" dirty="0"/>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8</a:t>
            </a:fld>
            <a:endParaRPr lang="en-US"/>
          </a:p>
        </p:txBody>
      </p:sp>
    </p:spTree>
    <p:extLst>
      <p:ext uri="{BB962C8B-B14F-4D97-AF65-F5344CB8AC3E}">
        <p14:creationId xmlns:p14="http://schemas.microsoft.com/office/powerpoint/2010/main" val="893679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that we’re going to go most in depth with is the Pauli X Gate. This gate is the quantum equivalent to the NOT gate, and what it does is exactly flip our 0’s and 1’s. </a:t>
            </a:r>
          </a:p>
          <a:p>
            <a:endParaRPr lang="en-US" dirty="0"/>
          </a:p>
          <a:p>
            <a:r>
              <a:rPr lang="en-US" dirty="0"/>
              <a:t>So on the right here is something called the Bloch Sphere which I’m going to use to help our understanding of what’s happening here. On this diagram we have 0 representing spin up and 1 representing spin down. We can kind of think of this as where “north” is pointing. </a:t>
            </a:r>
          </a:p>
          <a:p>
            <a:endParaRPr lang="en-US" dirty="0"/>
          </a:p>
          <a:p>
            <a:r>
              <a:rPr lang="en-US" dirty="0"/>
              <a:t>What the Pauli X Gate does, is flip the particle pi radians (180 degrees) around the x axis represented above. So as you can see we exactly flip 0 and 1, and if we’re in a superposition we end up flipping the probability of being 0 or 1. So our alpha’s and beta’s switch. </a:t>
            </a:r>
          </a:p>
          <a:p>
            <a:endParaRPr lang="en-US" dirty="0"/>
          </a:p>
          <a:p>
            <a:r>
              <a:rPr lang="en-US" dirty="0"/>
              <a:t>The crucial thing here is that we can represent this gate, this rotation, as the matrix on the screen. This 0, 1, 1, 0 matrix is just going to flip our coefficients, exactly what we want it to do. </a:t>
            </a:r>
          </a:p>
          <a:p>
            <a:endParaRPr lang="en-US" dirty="0"/>
          </a:p>
          <a:p>
            <a:r>
              <a:rPr lang="en-US" dirty="0"/>
              <a:t>This is actually one of the key features of quantum computation, the logic gates that can be used are a large subset of </a:t>
            </a:r>
            <a:r>
              <a:rPr lang="en-US" dirty="0" err="1"/>
              <a:t>nxn</a:t>
            </a:r>
            <a:r>
              <a:rPr lang="en-US" dirty="0"/>
              <a:t> </a:t>
            </a:r>
            <a:r>
              <a:rPr lang="en-US" dirty="0" err="1"/>
              <a:t>matricies</a:t>
            </a:r>
            <a:r>
              <a:rPr lang="en-US" dirty="0"/>
              <a:t>. This gives us an insane amount of power compared to classical computation which only really allow for “and” “or” and “not”. </a:t>
            </a:r>
          </a:p>
          <a:p>
            <a:endParaRPr lang="en-US" dirty="0"/>
          </a:p>
          <a:p>
            <a:r>
              <a:rPr lang="en-US" dirty="0"/>
              <a:t>Notice that this gate doesn’t really do anything interesting, but the next two we’re going to talk about will. </a:t>
            </a:r>
          </a:p>
        </p:txBody>
      </p:sp>
      <p:sp>
        <p:nvSpPr>
          <p:cNvPr id="4" name="Slide Number Placeholder 3"/>
          <p:cNvSpPr>
            <a:spLocks noGrp="1"/>
          </p:cNvSpPr>
          <p:nvPr>
            <p:ph type="sldNum" sz="quarter" idx="5"/>
          </p:nvPr>
        </p:nvSpPr>
        <p:spPr/>
        <p:txBody>
          <a:bodyPr/>
          <a:lstStyle/>
          <a:p>
            <a:fld id="{4AD51559-92B3-F446-B330-252C68DB8A0C}" type="slidenum">
              <a:rPr lang="en-US" smtClean="0"/>
              <a:t>9</a:t>
            </a:fld>
            <a:endParaRPr lang="en-US"/>
          </a:p>
        </p:txBody>
      </p:sp>
    </p:spTree>
    <p:extLst>
      <p:ext uri="{BB962C8B-B14F-4D97-AF65-F5344CB8AC3E}">
        <p14:creationId xmlns:p14="http://schemas.microsoft.com/office/powerpoint/2010/main" val="393366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the Hadamard gate, which is a hugely important operation for quantum computing. </a:t>
            </a:r>
          </a:p>
          <a:p>
            <a:endParaRPr lang="en-US" dirty="0"/>
          </a:p>
          <a:p>
            <a:r>
              <a:rPr lang="en-US" dirty="0"/>
              <a:t>This gate is the standard way of taking one of your basis states (0 or 1) and putting it into a superposition. This is a big one, it’s the superposition gate. </a:t>
            </a:r>
          </a:p>
          <a:p>
            <a:endParaRPr lang="en-US" dirty="0"/>
          </a:p>
          <a:p>
            <a:r>
              <a:rPr lang="en-US" dirty="0"/>
              <a:t>Lets just walk through the math here and see what happens when we pass a "0" qubit through the Hadamard gate. </a:t>
            </a:r>
          </a:p>
          <a:p>
            <a:endParaRPr lang="en-US" dirty="0"/>
          </a:p>
          <a:p>
            <a:endParaRPr lang="en-US" dirty="0"/>
          </a:p>
        </p:txBody>
      </p:sp>
      <p:sp>
        <p:nvSpPr>
          <p:cNvPr id="4" name="Slide Number Placeholder 3"/>
          <p:cNvSpPr>
            <a:spLocks noGrp="1"/>
          </p:cNvSpPr>
          <p:nvPr>
            <p:ph type="sldNum" sz="quarter" idx="5"/>
          </p:nvPr>
        </p:nvSpPr>
        <p:spPr/>
        <p:txBody>
          <a:bodyPr/>
          <a:lstStyle/>
          <a:p>
            <a:fld id="{4AD51559-92B3-F446-B330-252C68DB8A0C}" type="slidenum">
              <a:rPr lang="en-US" smtClean="0"/>
              <a:t>10</a:t>
            </a:fld>
            <a:endParaRPr lang="en-US"/>
          </a:p>
        </p:txBody>
      </p:sp>
    </p:spTree>
    <p:extLst>
      <p:ext uri="{BB962C8B-B14F-4D97-AF65-F5344CB8AC3E}">
        <p14:creationId xmlns:p14="http://schemas.microsoft.com/office/powerpoint/2010/main" val="2053636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a:xfrm>
            <a:off x="10608958" y="5870575"/>
            <a:ext cx="551167" cy="377825"/>
          </a:xfrm>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792949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4103746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726255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000067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7279777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548239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7001837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Tuesday, June 1,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8729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Tuesday, June 1,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96990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70487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Tuesday, June 1,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9846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Tuesday, June 1,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1918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56C2ED-54A4-480D-B5C8-65C0D62359B9}" type="datetime2">
              <a:rPr lang="en-US" smtClean="0"/>
              <a:pPr/>
              <a:t>Tuesday, June 1, 2021</a:t>
            </a:fld>
            <a:endParaRPr lang="en-US" dirty="0"/>
          </a:p>
        </p:txBody>
      </p:sp>
      <p:sp>
        <p:nvSpPr>
          <p:cNvPr id="8" name="Footer Placeholder 7"/>
          <p:cNvSpPr>
            <a:spLocks noGrp="1"/>
          </p:cNvSpPr>
          <p:nvPr>
            <p:ph type="ftr" sz="quarter" idx="11"/>
          </p:nvPr>
        </p:nvSpPr>
        <p:spPr/>
        <p:txBody>
          <a:bodyPr/>
          <a:lstStyle/>
          <a:p>
            <a:r>
              <a:rPr lang="en-US" spc="200"/>
              <a:t>Sample Footer Text</a:t>
            </a:r>
            <a:endParaRPr lang="en-US" spc="200" dirty="0"/>
          </a:p>
        </p:txBody>
      </p:sp>
      <p:sp>
        <p:nvSpPr>
          <p:cNvPr id="9" name="Slide Number Placeholder 8"/>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4593157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Tuesday, June 1,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2152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EE14D2D-B1AF-4197-82D6-FC1F8BD05681}" type="datetime2">
              <a:rPr lang="en-US" smtClean="0"/>
              <a:t>Tuesday, June 1,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0896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Tuesday, June 1,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0479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Tuesday, June 1, 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1347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56C2ED-54A4-480D-B5C8-65C0D62359B9}" type="datetime2">
              <a:rPr lang="en-US" smtClean="0"/>
              <a:pPr/>
              <a:t>Tuesday, June 1, 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pc="200"/>
              <a:t>Sample Footer Text</a:t>
            </a:r>
            <a:endParaRPr lang="en-US" spc="200"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83497291"/>
      </p:ext>
    </p:extLst>
  </p:cSld>
  <p:clrMap bg1="dk1" tx1="lt1" bg2="dk2" tx2="lt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416" r:id="rId16"/>
    <p:sldLayoutId id="214748441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96E9-C957-9F48-8369-94EAFEEF8DF6}"/>
              </a:ext>
            </a:extLst>
          </p:cNvPr>
          <p:cNvSpPr>
            <a:spLocks noGrp="1"/>
          </p:cNvSpPr>
          <p:nvPr>
            <p:ph type="ctrTitle"/>
          </p:nvPr>
        </p:nvSpPr>
        <p:spPr>
          <a:xfrm>
            <a:off x="804672" y="962246"/>
            <a:ext cx="6437700" cy="2611967"/>
          </a:xfrm>
        </p:spPr>
        <p:txBody>
          <a:bodyPr anchor="b">
            <a:normAutofit/>
          </a:bodyPr>
          <a:lstStyle/>
          <a:p>
            <a:pPr algn="l"/>
            <a:r>
              <a:rPr lang="en-US" sz="5400" dirty="0"/>
              <a:t>Quantum Computing</a:t>
            </a:r>
          </a:p>
        </p:txBody>
      </p:sp>
      <p:sp>
        <p:nvSpPr>
          <p:cNvPr id="3" name="Subtitle 2">
            <a:extLst>
              <a:ext uri="{FF2B5EF4-FFF2-40B4-BE49-F238E27FC236}">
                <a16:creationId xmlns:a16="http://schemas.microsoft.com/office/drawing/2014/main" id="{310D0EAA-6AF6-834C-BE57-49C2D8ED18C1}"/>
              </a:ext>
            </a:extLst>
          </p:cNvPr>
          <p:cNvSpPr>
            <a:spLocks noGrp="1"/>
          </p:cNvSpPr>
          <p:nvPr>
            <p:ph type="subTitle" idx="1"/>
          </p:nvPr>
        </p:nvSpPr>
        <p:spPr>
          <a:xfrm>
            <a:off x="804671" y="3719618"/>
            <a:ext cx="6118643" cy="1155525"/>
          </a:xfrm>
        </p:spPr>
        <p:txBody>
          <a:bodyPr anchor="t">
            <a:normAutofit lnSpcReduction="10000"/>
          </a:bodyPr>
          <a:lstStyle/>
          <a:p>
            <a:pPr algn="l"/>
            <a:r>
              <a:rPr lang="en-US" dirty="0"/>
              <a:t>On The Strange Utility of Quantum Weirdness</a:t>
            </a:r>
          </a:p>
          <a:p>
            <a:pPr algn="l"/>
            <a:endParaRPr lang="en-US" sz="1400" dirty="0"/>
          </a:p>
          <a:p>
            <a:pPr algn="l"/>
            <a:r>
              <a:rPr lang="en-US" sz="2200" dirty="0"/>
              <a:t>Evans Hedges</a:t>
            </a:r>
          </a:p>
        </p:txBody>
      </p:sp>
    </p:spTree>
    <p:extLst>
      <p:ext uri="{BB962C8B-B14F-4D97-AF65-F5344CB8AC3E}">
        <p14:creationId xmlns:p14="http://schemas.microsoft.com/office/powerpoint/2010/main" val="32410754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5" y="1030288"/>
            <a:ext cx="4099947" cy="1035579"/>
          </a:xfrm>
        </p:spPr>
        <p:txBody>
          <a:bodyPr>
            <a:normAutofit/>
          </a:bodyPr>
          <a:lstStyle/>
          <a:p>
            <a:r>
              <a:rPr lang="en-US" dirty="0"/>
              <a:t>Hadamard gate</a:t>
            </a:r>
          </a:p>
        </p:txBody>
      </p:sp>
      <p:pic>
        <p:nvPicPr>
          <p:cNvPr id="9" name="Picture 8" descr="Diagram&#10;&#10;Description automatically generated">
            <a:extLst>
              <a:ext uri="{FF2B5EF4-FFF2-40B4-BE49-F238E27FC236}">
                <a16:creationId xmlns:a16="http://schemas.microsoft.com/office/drawing/2014/main" id="{0588B774-91A2-774A-8D37-F2FCFE8279E9}"/>
              </a:ext>
            </a:extLst>
          </p:cNvPr>
          <p:cNvPicPr>
            <a:picLocks noChangeAspect="1"/>
          </p:cNvPicPr>
          <p:nvPr/>
        </p:nvPicPr>
        <p:blipFill>
          <a:blip r:embed="rId4"/>
          <a:stretch>
            <a:fillRect/>
          </a:stretch>
        </p:blipFill>
        <p:spPr>
          <a:xfrm>
            <a:off x="4196814" y="2133694"/>
            <a:ext cx="3793071" cy="1657476"/>
          </a:xfrm>
          <a:prstGeom prst="rect">
            <a:avLst/>
          </a:prstGeom>
        </p:spPr>
      </p:pic>
      <p:pic>
        <p:nvPicPr>
          <p:cNvPr id="10" name="Picture 9" descr="Diagram&#10;&#10;Description automatically generated with low confidence">
            <a:extLst>
              <a:ext uri="{FF2B5EF4-FFF2-40B4-BE49-F238E27FC236}">
                <a16:creationId xmlns:a16="http://schemas.microsoft.com/office/drawing/2014/main" id="{EDA341D2-FF9F-FF44-848B-B4F52BC7D559}"/>
              </a:ext>
            </a:extLst>
          </p:cNvPr>
          <p:cNvPicPr>
            <a:picLocks noChangeAspect="1"/>
          </p:cNvPicPr>
          <p:nvPr/>
        </p:nvPicPr>
        <p:blipFill>
          <a:blip r:embed="rId5"/>
          <a:stretch>
            <a:fillRect/>
          </a:stretch>
        </p:blipFill>
        <p:spPr>
          <a:xfrm>
            <a:off x="111528" y="4234177"/>
            <a:ext cx="11963645" cy="1621937"/>
          </a:xfrm>
          <a:prstGeom prst="rect">
            <a:avLst/>
          </a:prstGeom>
        </p:spPr>
      </p:pic>
    </p:spTree>
    <p:extLst>
      <p:ext uri="{BB962C8B-B14F-4D97-AF65-F5344CB8AC3E}">
        <p14:creationId xmlns:p14="http://schemas.microsoft.com/office/powerpoint/2010/main" val="367666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5" y="1030288"/>
            <a:ext cx="4768745" cy="1035579"/>
          </a:xfrm>
        </p:spPr>
        <p:txBody>
          <a:bodyPr>
            <a:normAutofit fontScale="90000"/>
          </a:bodyPr>
          <a:lstStyle/>
          <a:p>
            <a:r>
              <a:rPr lang="en-US" dirty="0"/>
              <a:t>CNOT (Controlled not)</a:t>
            </a:r>
          </a:p>
        </p:txBody>
      </p:sp>
      <p:pic>
        <p:nvPicPr>
          <p:cNvPr id="5" name="Picture 4" descr="A picture containing calendar&#10;&#10;Description automatically generated">
            <a:extLst>
              <a:ext uri="{FF2B5EF4-FFF2-40B4-BE49-F238E27FC236}">
                <a16:creationId xmlns:a16="http://schemas.microsoft.com/office/drawing/2014/main" id="{BBEAE81D-5954-ED4F-810B-9DA954F1E51B}"/>
              </a:ext>
            </a:extLst>
          </p:cNvPr>
          <p:cNvPicPr>
            <a:picLocks noChangeAspect="1"/>
          </p:cNvPicPr>
          <p:nvPr/>
        </p:nvPicPr>
        <p:blipFill rotWithShape="1">
          <a:blip r:embed="rId4"/>
          <a:srcRect l="1168" t="5000"/>
          <a:stretch/>
        </p:blipFill>
        <p:spPr>
          <a:xfrm>
            <a:off x="1427885" y="2283861"/>
            <a:ext cx="4712277" cy="2382734"/>
          </a:xfrm>
          <a:prstGeom prst="rect">
            <a:avLst/>
          </a:prstGeom>
        </p:spPr>
      </p:pic>
      <p:pic>
        <p:nvPicPr>
          <p:cNvPr id="6" name="Picture 5" descr="Text&#10;&#10;Description automatically generated">
            <a:extLst>
              <a:ext uri="{FF2B5EF4-FFF2-40B4-BE49-F238E27FC236}">
                <a16:creationId xmlns:a16="http://schemas.microsoft.com/office/drawing/2014/main" id="{18F2A3E9-A8D1-C144-A46F-2D524A558F68}"/>
              </a:ext>
            </a:extLst>
          </p:cNvPr>
          <p:cNvPicPr>
            <a:picLocks noChangeAspect="1"/>
          </p:cNvPicPr>
          <p:nvPr/>
        </p:nvPicPr>
        <p:blipFill>
          <a:blip r:embed="rId5"/>
          <a:stretch>
            <a:fillRect/>
          </a:stretch>
        </p:blipFill>
        <p:spPr>
          <a:xfrm>
            <a:off x="7202933" y="2274661"/>
            <a:ext cx="3293521" cy="363423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21B9C06D-7993-B642-B763-C80AB88C7D28}"/>
              </a:ext>
            </a:extLst>
          </p:cNvPr>
          <p:cNvPicPr>
            <a:picLocks noChangeAspect="1"/>
          </p:cNvPicPr>
          <p:nvPr/>
        </p:nvPicPr>
        <p:blipFill>
          <a:blip r:embed="rId6"/>
          <a:stretch>
            <a:fillRect/>
          </a:stretch>
        </p:blipFill>
        <p:spPr>
          <a:xfrm>
            <a:off x="1427884" y="4949244"/>
            <a:ext cx="4668115" cy="959647"/>
          </a:xfrm>
          <a:prstGeom prst="rect">
            <a:avLst/>
          </a:prstGeom>
        </p:spPr>
      </p:pic>
    </p:spTree>
    <p:extLst>
      <p:ext uri="{BB962C8B-B14F-4D97-AF65-F5344CB8AC3E}">
        <p14:creationId xmlns:p14="http://schemas.microsoft.com/office/powerpoint/2010/main" val="11732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5" y="1030288"/>
            <a:ext cx="4768745" cy="1035579"/>
          </a:xfrm>
        </p:spPr>
        <p:txBody>
          <a:bodyPr>
            <a:normAutofit/>
          </a:bodyPr>
          <a:lstStyle/>
          <a:p>
            <a:r>
              <a:rPr lang="en-US" dirty="0"/>
              <a:t>T Gate</a:t>
            </a:r>
          </a:p>
        </p:txBody>
      </p:sp>
      <p:pic>
        <p:nvPicPr>
          <p:cNvPr id="8" name="Picture 7" descr="A picture containing text, clock, gauge&#10;&#10;Description automatically generated">
            <a:extLst>
              <a:ext uri="{FF2B5EF4-FFF2-40B4-BE49-F238E27FC236}">
                <a16:creationId xmlns:a16="http://schemas.microsoft.com/office/drawing/2014/main" id="{0ABF4976-8E93-2341-B32C-B5D36DC1930F}"/>
              </a:ext>
            </a:extLst>
          </p:cNvPr>
          <p:cNvPicPr>
            <a:picLocks noChangeAspect="1"/>
          </p:cNvPicPr>
          <p:nvPr/>
        </p:nvPicPr>
        <p:blipFill>
          <a:blip r:embed="rId4"/>
          <a:stretch>
            <a:fillRect/>
          </a:stretch>
        </p:blipFill>
        <p:spPr>
          <a:xfrm>
            <a:off x="2896706" y="2657363"/>
            <a:ext cx="5993341" cy="2573412"/>
          </a:xfrm>
          <a:prstGeom prst="rect">
            <a:avLst/>
          </a:prstGeom>
        </p:spPr>
      </p:pic>
    </p:spTree>
    <p:extLst>
      <p:ext uri="{BB962C8B-B14F-4D97-AF65-F5344CB8AC3E}">
        <p14:creationId xmlns:p14="http://schemas.microsoft.com/office/powerpoint/2010/main" val="220240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685801" y="533400"/>
            <a:ext cx="10820400" cy="1177092"/>
          </a:xfrm>
        </p:spPr>
        <p:txBody>
          <a:bodyPr anchor="b">
            <a:normAutofit/>
          </a:bodyPr>
          <a:lstStyle/>
          <a:p>
            <a:pPr algn="ctr"/>
            <a:r>
              <a:rPr lang="en-US" sz="4400" dirty="0">
                <a:solidFill>
                  <a:srgbClr val="FFFFFF"/>
                </a:solidFill>
              </a:rPr>
              <a:t>Quantum Fourier Transform (QFT)</a:t>
            </a:r>
            <a:endParaRPr lang="en-US" sz="4400" dirty="0"/>
          </a:p>
        </p:txBody>
      </p:sp>
      <p:sp>
        <p:nvSpPr>
          <p:cNvPr id="3" name="Content Placeholder 2">
            <a:extLst>
              <a:ext uri="{FF2B5EF4-FFF2-40B4-BE49-F238E27FC236}">
                <a16:creationId xmlns:a16="http://schemas.microsoft.com/office/drawing/2014/main" id="{DF74441B-91BA-C446-AF81-88C7046E7869}"/>
              </a:ext>
            </a:extLst>
          </p:cNvPr>
          <p:cNvSpPr>
            <a:spLocks noGrp="1"/>
          </p:cNvSpPr>
          <p:nvPr>
            <p:ph idx="1"/>
          </p:nvPr>
        </p:nvSpPr>
        <p:spPr>
          <a:xfrm>
            <a:off x="685801" y="2243892"/>
            <a:ext cx="10820400" cy="3547308"/>
          </a:xfrm>
        </p:spPr>
        <p:txBody>
          <a:bodyPr anchor="t">
            <a:normAutofit/>
          </a:bodyPr>
          <a:lstStyle/>
          <a:p>
            <a:r>
              <a:rPr lang="en-US" sz="3200" dirty="0">
                <a:solidFill>
                  <a:srgbClr val="FFFFFF"/>
                </a:solidFill>
              </a:rPr>
              <a:t>Discrete Fourier Transform (and inverse) have a huge number of applications</a:t>
            </a:r>
          </a:p>
          <a:p>
            <a:r>
              <a:rPr lang="en-US" sz="3200" dirty="0">
                <a:solidFill>
                  <a:srgbClr val="FFFFFF"/>
                </a:solidFill>
              </a:rPr>
              <a:t>Inverse Discrete FT has O(n2</a:t>
            </a:r>
            <a:r>
              <a:rPr lang="en-US" sz="3200" baseline="30000" dirty="0">
                <a:solidFill>
                  <a:srgbClr val="FFFFFF"/>
                </a:solidFill>
              </a:rPr>
              <a:t>n</a:t>
            </a:r>
            <a:r>
              <a:rPr lang="en-US" sz="3200" dirty="0">
                <a:solidFill>
                  <a:srgbClr val="FFFFFF"/>
                </a:solidFill>
              </a:rPr>
              <a:t>) complexity</a:t>
            </a:r>
          </a:p>
          <a:p>
            <a:r>
              <a:rPr lang="en-US" sz="3200" dirty="0">
                <a:solidFill>
                  <a:srgbClr val="FFFFFF"/>
                </a:solidFill>
              </a:rPr>
              <a:t>QFT  O(n</a:t>
            </a:r>
            <a:r>
              <a:rPr lang="en-US" sz="3200" baseline="30000" dirty="0">
                <a:solidFill>
                  <a:srgbClr val="FFFFFF"/>
                </a:solidFill>
              </a:rPr>
              <a:t>2</a:t>
            </a:r>
            <a:r>
              <a:rPr lang="en-US" sz="3200" dirty="0">
                <a:solidFill>
                  <a:srgbClr val="FFFFFF"/>
                </a:solidFill>
              </a:rPr>
              <a:t>)</a:t>
            </a:r>
          </a:p>
          <a:p>
            <a:endParaRPr lang="en-US" sz="3200" dirty="0">
              <a:solidFill>
                <a:srgbClr val="FFFFFF"/>
              </a:solidFill>
            </a:endParaRPr>
          </a:p>
        </p:txBody>
      </p:sp>
    </p:spTree>
    <p:extLst>
      <p:ext uri="{BB962C8B-B14F-4D97-AF65-F5344CB8AC3E}">
        <p14:creationId xmlns:p14="http://schemas.microsoft.com/office/powerpoint/2010/main" val="386894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4" y="1030288"/>
            <a:ext cx="7016645" cy="1035579"/>
          </a:xfrm>
        </p:spPr>
        <p:txBody>
          <a:bodyPr>
            <a:normAutofit fontScale="90000"/>
          </a:bodyPr>
          <a:lstStyle/>
          <a:p>
            <a:r>
              <a:rPr lang="en-US" dirty="0"/>
              <a:t>Quantum Fourier transform (QFT)</a:t>
            </a:r>
          </a:p>
        </p:txBody>
      </p:sp>
      <p:pic>
        <p:nvPicPr>
          <p:cNvPr id="5" name="Picture 4" descr="Table&#10;&#10;Description automatically generated">
            <a:extLst>
              <a:ext uri="{FF2B5EF4-FFF2-40B4-BE49-F238E27FC236}">
                <a16:creationId xmlns:a16="http://schemas.microsoft.com/office/drawing/2014/main" id="{381BFD90-ABC5-704B-A2B6-5929101A1B7C}"/>
              </a:ext>
            </a:extLst>
          </p:cNvPr>
          <p:cNvPicPr>
            <a:picLocks noChangeAspect="1"/>
          </p:cNvPicPr>
          <p:nvPr/>
        </p:nvPicPr>
        <p:blipFill rotWithShape="1">
          <a:blip r:embed="rId4"/>
          <a:srcRect l="-1" t="5410" r="-1519" b="3165"/>
          <a:stretch/>
        </p:blipFill>
        <p:spPr>
          <a:xfrm>
            <a:off x="833002" y="3006725"/>
            <a:ext cx="10673198" cy="3486150"/>
          </a:xfrm>
          <a:prstGeom prst="rect">
            <a:avLst/>
          </a:prstGeom>
        </p:spPr>
      </p:pic>
      <p:sp>
        <p:nvSpPr>
          <p:cNvPr id="6" name="Content Placeholder 2">
            <a:extLst>
              <a:ext uri="{FF2B5EF4-FFF2-40B4-BE49-F238E27FC236}">
                <a16:creationId xmlns:a16="http://schemas.microsoft.com/office/drawing/2014/main" id="{FF536646-B68C-F64E-89A6-3B37642482A6}"/>
              </a:ext>
            </a:extLst>
          </p:cNvPr>
          <p:cNvSpPr>
            <a:spLocks noGrp="1"/>
          </p:cNvSpPr>
          <p:nvPr>
            <p:ph idx="1"/>
          </p:nvPr>
        </p:nvSpPr>
        <p:spPr>
          <a:xfrm>
            <a:off x="838201" y="2022602"/>
            <a:ext cx="10515598" cy="981856"/>
          </a:xfrm>
        </p:spPr>
        <p:txBody>
          <a:bodyPr>
            <a:normAutofit/>
          </a:bodyPr>
          <a:lstStyle/>
          <a:p>
            <a:r>
              <a:rPr lang="en-US" sz="3200" dirty="0">
                <a:solidFill>
                  <a:srgbClr val="FFFFFF"/>
                </a:solidFill>
              </a:rPr>
              <a:t>N = 2</a:t>
            </a:r>
            <a:r>
              <a:rPr lang="en-US" sz="3200" baseline="30000" dirty="0">
                <a:solidFill>
                  <a:srgbClr val="FFFFFF"/>
                </a:solidFill>
              </a:rPr>
              <a:t>n</a:t>
            </a:r>
          </a:p>
        </p:txBody>
      </p:sp>
    </p:spTree>
    <p:extLst>
      <p:ext uri="{BB962C8B-B14F-4D97-AF65-F5344CB8AC3E}">
        <p14:creationId xmlns:p14="http://schemas.microsoft.com/office/powerpoint/2010/main" val="233100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4" y="1030288"/>
            <a:ext cx="7016645" cy="1035579"/>
          </a:xfrm>
        </p:spPr>
        <p:txBody>
          <a:bodyPr>
            <a:normAutofit fontScale="90000"/>
          </a:bodyPr>
          <a:lstStyle/>
          <a:p>
            <a:r>
              <a:rPr lang="en-US" dirty="0"/>
              <a:t>Quantum Fourier transform (QFT)</a:t>
            </a:r>
          </a:p>
        </p:txBody>
      </p:sp>
      <p:pic>
        <p:nvPicPr>
          <p:cNvPr id="7" name="Picture 6" descr="A picture containing text, clock&#10;&#10;Description automatically generated">
            <a:extLst>
              <a:ext uri="{FF2B5EF4-FFF2-40B4-BE49-F238E27FC236}">
                <a16:creationId xmlns:a16="http://schemas.microsoft.com/office/drawing/2014/main" id="{08987B50-C4CC-294A-900F-8821741027C7}"/>
              </a:ext>
            </a:extLst>
          </p:cNvPr>
          <p:cNvPicPr>
            <a:picLocks noChangeAspect="1"/>
          </p:cNvPicPr>
          <p:nvPr/>
        </p:nvPicPr>
        <p:blipFill>
          <a:blip r:embed="rId4"/>
          <a:stretch>
            <a:fillRect/>
          </a:stretch>
        </p:blipFill>
        <p:spPr>
          <a:xfrm>
            <a:off x="872836" y="2604279"/>
            <a:ext cx="7131627" cy="3340129"/>
          </a:xfrm>
          <a:prstGeom prst="rect">
            <a:avLst/>
          </a:prstGeom>
        </p:spPr>
      </p:pic>
    </p:spTree>
    <p:extLst>
      <p:ext uri="{BB962C8B-B14F-4D97-AF65-F5344CB8AC3E}">
        <p14:creationId xmlns:p14="http://schemas.microsoft.com/office/powerpoint/2010/main" val="202766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6" name="Picture 5" descr="Calendar&#10;&#10;Description automatically generated with medium confidence">
            <a:extLst>
              <a:ext uri="{FF2B5EF4-FFF2-40B4-BE49-F238E27FC236}">
                <a16:creationId xmlns:a16="http://schemas.microsoft.com/office/drawing/2014/main" id="{D56A0DB9-BAD2-7D48-8072-5520237DCB32}"/>
              </a:ext>
            </a:extLst>
          </p:cNvPr>
          <p:cNvPicPr>
            <a:picLocks noChangeAspect="1"/>
          </p:cNvPicPr>
          <p:nvPr/>
        </p:nvPicPr>
        <p:blipFill rotWithShape="1">
          <a:blip r:embed="rId4"/>
          <a:srcRect b="76429"/>
          <a:stretch/>
        </p:blipFill>
        <p:spPr>
          <a:xfrm>
            <a:off x="1683781" y="618728"/>
            <a:ext cx="8829173" cy="1325563"/>
          </a:xfrm>
          <a:prstGeom prst="rect">
            <a:avLst/>
          </a:prstGeom>
        </p:spPr>
      </p:pic>
      <p:pic>
        <p:nvPicPr>
          <p:cNvPr id="9" name="Picture 8" descr="Diagram&#10;&#10;Description automatically generated">
            <a:extLst>
              <a:ext uri="{FF2B5EF4-FFF2-40B4-BE49-F238E27FC236}">
                <a16:creationId xmlns:a16="http://schemas.microsoft.com/office/drawing/2014/main" id="{0C50A559-6234-CD46-966A-1EB713EE556B}"/>
              </a:ext>
            </a:extLst>
          </p:cNvPr>
          <p:cNvPicPr>
            <a:picLocks noChangeAspect="1"/>
          </p:cNvPicPr>
          <p:nvPr/>
        </p:nvPicPr>
        <p:blipFill>
          <a:blip r:embed="rId5"/>
          <a:stretch>
            <a:fillRect/>
          </a:stretch>
        </p:blipFill>
        <p:spPr>
          <a:xfrm>
            <a:off x="2507247" y="1944291"/>
            <a:ext cx="7177506" cy="3923109"/>
          </a:xfrm>
          <a:prstGeom prst="rect">
            <a:avLst/>
          </a:prstGeom>
        </p:spPr>
      </p:pic>
    </p:spTree>
    <p:extLst>
      <p:ext uri="{BB962C8B-B14F-4D97-AF65-F5344CB8AC3E}">
        <p14:creationId xmlns:p14="http://schemas.microsoft.com/office/powerpoint/2010/main" val="14397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4" y="365125"/>
            <a:ext cx="7016645" cy="1035579"/>
          </a:xfrm>
        </p:spPr>
        <p:txBody>
          <a:bodyPr>
            <a:normAutofit fontScale="90000"/>
          </a:bodyPr>
          <a:lstStyle/>
          <a:p>
            <a:r>
              <a:rPr lang="en-US" dirty="0"/>
              <a:t>Quantum Fourier transform (QFT)</a:t>
            </a:r>
          </a:p>
        </p:txBody>
      </p:sp>
      <p:pic>
        <p:nvPicPr>
          <p:cNvPr id="4" name="Picture 3" descr="Diagram&#10;&#10;Description automatically generated">
            <a:extLst>
              <a:ext uri="{FF2B5EF4-FFF2-40B4-BE49-F238E27FC236}">
                <a16:creationId xmlns:a16="http://schemas.microsoft.com/office/drawing/2014/main" id="{7C853324-6535-B647-A1F3-E19A9D1E9836}"/>
              </a:ext>
            </a:extLst>
          </p:cNvPr>
          <p:cNvPicPr>
            <a:picLocks noChangeAspect="1"/>
          </p:cNvPicPr>
          <p:nvPr/>
        </p:nvPicPr>
        <p:blipFill>
          <a:blip r:embed="rId4"/>
          <a:stretch>
            <a:fillRect/>
          </a:stretch>
        </p:blipFill>
        <p:spPr>
          <a:xfrm>
            <a:off x="427710" y="1520559"/>
            <a:ext cx="11359044" cy="4972316"/>
          </a:xfrm>
          <a:prstGeom prst="rect">
            <a:avLst/>
          </a:prstGeom>
        </p:spPr>
      </p:pic>
    </p:spTree>
    <p:extLst>
      <p:ext uri="{BB962C8B-B14F-4D97-AF65-F5344CB8AC3E}">
        <p14:creationId xmlns:p14="http://schemas.microsoft.com/office/powerpoint/2010/main" val="2707919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4" y="365125"/>
            <a:ext cx="7016645" cy="1035579"/>
          </a:xfrm>
        </p:spPr>
        <p:txBody>
          <a:bodyPr>
            <a:normAutofit/>
          </a:bodyPr>
          <a:lstStyle/>
          <a:p>
            <a:r>
              <a:rPr lang="en-US" dirty="0"/>
              <a:t>Quantum wire diagram</a:t>
            </a:r>
          </a:p>
        </p:txBody>
      </p:sp>
      <p:pic>
        <p:nvPicPr>
          <p:cNvPr id="5" name="Picture 4" descr="Diagram&#10;&#10;Description automatically generated">
            <a:extLst>
              <a:ext uri="{FF2B5EF4-FFF2-40B4-BE49-F238E27FC236}">
                <a16:creationId xmlns:a16="http://schemas.microsoft.com/office/drawing/2014/main" id="{7003DB9F-350E-9140-AA13-4AEB275626C4}"/>
              </a:ext>
            </a:extLst>
          </p:cNvPr>
          <p:cNvPicPr>
            <a:picLocks noChangeAspect="1"/>
          </p:cNvPicPr>
          <p:nvPr/>
        </p:nvPicPr>
        <p:blipFill>
          <a:blip r:embed="rId4"/>
          <a:stretch>
            <a:fillRect/>
          </a:stretch>
        </p:blipFill>
        <p:spPr>
          <a:xfrm>
            <a:off x="241271" y="2186446"/>
            <a:ext cx="11704163" cy="3826669"/>
          </a:xfrm>
          <a:prstGeom prst="rect">
            <a:avLst/>
          </a:prstGeom>
        </p:spPr>
      </p:pic>
    </p:spTree>
    <p:extLst>
      <p:ext uri="{BB962C8B-B14F-4D97-AF65-F5344CB8AC3E}">
        <p14:creationId xmlns:p14="http://schemas.microsoft.com/office/powerpoint/2010/main" val="3054013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4" y="365125"/>
            <a:ext cx="7016645" cy="1035579"/>
          </a:xfrm>
        </p:spPr>
        <p:txBody>
          <a:bodyPr>
            <a:normAutofit/>
          </a:bodyPr>
          <a:lstStyle/>
          <a:p>
            <a:r>
              <a:rPr lang="en-US" dirty="0"/>
              <a:t>Quantum Fourier transform</a:t>
            </a:r>
          </a:p>
        </p:txBody>
      </p:sp>
      <p:pic>
        <p:nvPicPr>
          <p:cNvPr id="4" name="Picture 3" descr="Table&#10;&#10;Description automatically generated">
            <a:extLst>
              <a:ext uri="{FF2B5EF4-FFF2-40B4-BE49-F238E27FC236}">
                <a16:creationId xmlns:a16="http://schemas.microsoft.com/office/drawing/2014/main" id="{A890697E-330A-374D-80CF-3ABC1EE4F380}"/>
              </a:ext>
            </a:extLst>
          </p:cNvPr>
          <p:cNvPicPr>
            <a:picLocks noChangeAspect="1"/>
          </p:cNvPicPr>
          <p:nvPr/>
        </p:nvPicPr>
        <p:blipFill rotWithShape="1">
          <a:blip r:embed="rId4"/>
          <a:srcRect l="-1" t="5410" r="-1519" b="3165"/>
          <a:stretch/>
        </p:blipFill>
        <p:spPr>
          <a:xfrm>
            <a:off x="759401" y="2132919"/>
            <a:ext cx="10673198" cy="3486150"/>
          </a:xfrm>
          <a:prstGeom prst="rect">
            <a:avLst/>
          </a:prstGeom>
        </p:spPr>
      </p:pic>
    </p:spTree>
    <p:extLst>
      <p:ext uri="{BB962C8B-B14F-4D97-AF65-F5344CB8AC3E}">
        <p14:creationId xmlns:p14="http://schemas.microsoft.com/office/powerpoint/2010/main" val="32485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6E7A-85C0-284E-A95B-E520FA21C9BC}"/>
              </a:ext>
            </a:extLst>
          </p:cNvPr>
          <p:cNvSpPr>
            <a:spLocks noGrp="1"/>
          </p:cNvSpPr>
          <p:nvPr>
            <p:ph type="title"/>
          </p:nvPr>
        </p:nvSpPr>
        <p:spPr>
          <a:xfrm>
            <a:off x="685801" y="533400"/>
            <a:ext cx="10820400" cy="1177092"/>
          </a:xfrm>
        </p:spPr>
        <p:txBody>
          <a:bodyPr anchor="b">
            <a:normAutofit/>
          </a:bodyPr>
          <a:lstStyle/>
          <a:p>
            <a:pPr algn="ctr"/>
            <a:r>
              <a:rPr lang="en-US" sz="4400"/>
              <a:t>Outline of today</a:t>
            </a:r>
          </a:p>
        </p:txBody>
      </p:sp>
      <p:sp>
        <p:nvSpPr>
          <p:cNvPr id="3" name="Content Placeholder 2">
            <a:extLst>
              <a:ext uri="{FF2B5EF4-FFF2-40B4-BE49-F238E27FC236}">
                <a16:creationId xmlns:a16="http://schemas.microsoft.com/office/drawing/2014/main" id="{F9E47E4A-B5C7-EB44-BABD-1B240D97EF78}"/>
              </a:ext>
            </a:extLst>
          </p:cNvPr>
          <p:cNvSpPr>
            <a:spLocks noGrp="1"/>
          </p:cNvSpPr>
          <p:nvPr>
            <p:ph idx="1"/>
          </p:nvPr>
        </p:nvSpPr>
        <p:spPr>
          <a:xfrm>
            <a:off x="685801" y="2243892"/>
            <a:ext cx="10820400" cy="3547308"/>
          </a:xfrm>
        </p:spPr>
        <p:txBody>
          <a:bodyPr anchor="t">
            <a:normAutofit/>
          </a:bodyPr>
          <a:lstStyle/>
          <a:p>
            <a:r>
              <a:rPr lang="en-US" sz="3200" dirty="0"/>
              <a:t>What and Why of Quantum Computing (QC)</a:t>
            </a:r>
          </a:p>
          <a:p>
            <a:r>
              <a:rPr lang="en-US" sz="3200" dirty="0"/>
              <a:t>Important Properties of Quantum Mechanics for QC</a:t>
            </a:r>
          </a:p>
          <a:p>
            <a:r>
              <a:rPr lang="en-US" sz="3200" dirty="0"/>
              <a:t>Everything is Linear Algebra</a:t>
            </a:r>
          </a:p>
          <a:p>
            <a:r>
              <a:rPr lang="en-US" sz="3200" dirty="0"/>
              <a:t>Quantum Fourier Transform</a:t>
            </a:r>
          </a:p>
          <a:p>
            <a:endParaRPr lang="en-US" sz="3200" dirty="0"/>
          </a:p>
          <a:p>
            <a:endParaRPr lang="en-US" sz="3200" dirty="0"/>
          </a:p>
          <a:p>
            <a:endParaRPr lang="en-US" sz="3200" dirty="0"/>
          </a:p>
        </p:txBody>
      </p:sp>
    </p:spTree>
    <p:extLst>
      <p:ext uri="{BB962C8B-B14F-4D97-AF65-F5344CB8AC3E}">
        <p14:creationId xmlns:p14="http://schemas.microsoft.com/office/powerpoint/2010/main" val="363530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685801" y="533400"/>
            <a:ext cx="10820400" cy="1177092"/>
          </a:xfrm>
        </p:spPr>
        <p:txBody>
          <a:bodyPr anchor="b">
            <a:normAutofit/>
          </a:bodyPr>
          <a:lstStyle/>
          <a:p>
            <a:pPr algn="ctr"/>
            <a:r>
              <a:rPr lang="en-US" sz="4400"/>
              <a:t>Definitions</a:t>
            </a:r>
          </a:p>
        </p:txBody>
      </p:sp>
      <p:sp>
        <p:nvSpPr>
          <p:cNvPr id="3" name="Content Placeholder 2">
            <a:extLst>
              <a:ext uri="{FF2B5EF4-FFF2-40B4-BE49-F238E27FC236}">
                <a16:creationId xmlns:a16="http://schemas.microsoft.com/office/drawing/2014/main" id="{DF74441B-91BA-C446-AF81-88C7046E7869}"/>
              </a:ext>
            </a:extLst>
          </p:cNvPr>
          <p:cNvSpPr>
            <a:spLocks noGrp="1"/>
          </p:cNvSpPr>
          <p:nvPr>
            <p:ph idx="1"/>
          </p:nvPr>
        </p:nvSpPr>
        <p:spPr>
          <a:xfrm>
            <a:off x="685801" y="2243892"/>
            <a:ext cx="10820400" cy="3547308"/>
          </a:xfrm>
        </p:spPr>
        <p:txBody>
          <a:bodyPr anchor="t">
            <a:normAutofit/>
          </a:bodyPr>
          <a:lstStyle/>
          <a:p>
            <a:r>
              <a:rPr lang="en-US" sz="3200" dirty="0"/>
              <a:t>Quantum: Refers to the quantized nature of physics on the very small scale</a:t>
            </a:r>
          </a:p>
          <a:p>
            <a:r>
              <a:rPr lang="en-US" sz="3200" dirty="0"/>
              <a:t>Quantum Computation: Any computation done that requires the use of quantum properties that are not present in the classical world</a:t>
            </a:r>
          </a:p>
        </p:txBody>
      </p:sp>
    </p:spTree>
    <p:extLst>
      <p:ext uri="{BB962C8B-B14F-4D97-AF65-F5344CB8AC3E}">
        <p14:creationId xmlns:p14="http://schemas.microsoft.com/office/powerpoint/2010/main" val="306402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685801" y="533400"/>
            <a:ext cx="10820400" cy="1177092"/>
          </a:xfrm>
        </p:spPr>
        <p:txBody>
          <a:bodyPr anchor="b">
            <a:normAutofit/>
          </a:bodyPr>
          <a:lstStyle/>
          <a:p>
            <a:pPr algn="ctr"/>
            <a:r>
              <a:rPr lang="en-US" sz="4400"/>
              <a:t>QC Applications</a:t>
            </a:r>
          </a:p>
        </p:txBody>
      </p:sp>
      <p:sp>
        <p:nvSpPr>
          <p:cNvPr id="3" name="Content Placeholder 2">
            <a:extLst>
              <a:ext uri="{FF2B5EF4-FFF2-40B4-BE49-F238E27FC236}">
                <a16:creationId xmlns:a16="http://schemas.microsoft.com/office/drawing/2014/main" id="{DF74441B-91BA-C446-AF81-88C7046E7869}"/>
              </a:ext>
            </a:extLst>
          </p:cNvPr>
          <p:cNvSpPr>
            <a:spLocks noGrp="1"/>
          </p:cNvSpPr>
          <p:nvPr>
            <p:ph idx="1"/>
          </p:nvPr>
        </p:nvSpPr>
        <p:spPr>
          <a:xfrm>
            <a:off x="685801" y="2243892"/>
            <a:ext cx="10820400" cy="3547308"/>
          </a:xfrm>
        </p:spPr>
        <p:txBody>
          <a:bodyPr anchor="t">
            <a:normAutofit lnSpcReduction="10000"/>
          </a:bodyPr>
          <a:lstStyle/>
          <a:p>
            <a:r>
              <a:rPr lang="en-US" sz="3200" dirty="0"/>
              <a:t>Cryptography</a:t>
            </a:r>
          </a:p>
          <a:p>
            <a:r>
              <a:rPr lang="en-US" sz="3200" dirty="0"/>
              <a:t>Quantum Simulation (Drug Discovery and Biotech implications)</a:t>
            </a:r>
          </a:p>
          <a:p>
            <a:r>
              <a:rPr lang="en-US" sz="3200" dirty="0"/>
              <a:t>Financial Modeling</a:t>
            </a:r>
          </a:p>
          <a:p>
            <a:r>
              <a:rPr lang="en-US" sz="3200" dirty="0"/>
              <a:t>Machine Learning</a:t>
            </a:r>
          </a:p>
          <a:p>
            <a:r>
              <a:rPr lang="en-US" sz="3200" dirty="0"/>
              <a:t>etc. etc. etc. etc. </a:t>
            </a:r>
          </a:p>
          <a:p>
            <a:pPr lvl="1"/>
            <a:endParaRPr lang="en-US" sz="3200" dirty="0"/>
          </a:p>
        </p:txBody>
      </p:sp>
    </p:spTree>
    <p:extLst>
      <p:ext uri="{BB962C8B-B14F-4D97-AF65-F5344CB8AC3E}">
        <p14:creationId xmlns:p14="http://schemas.microsoft.com/office/powerpoint/2010/main" val="368727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685801" y="533400"/>
            <a:ext cx="10820400" cy="1177092"/>
          </a:xfrm>
        </p:spPr>
        <p:txBody>
          <a:bodyPr anchor="b">
            <a:normAutofit/>
          </a:bodyPr>
          <a:lstStyle/>
          <a:p>
            <a:pPr algn="ctr"/>
            <a:r>
              <a:rPr lang="en-US" sz="4400"/>
              <a:t>QC Intro Outline</a:t>
            </a:r>
          </a:p>
        </p:txBody>
      </p:sp>
      <p:sp>
        <p:nvSpPr>
          <p:cNvPr id="3" name="Content Placeholder 2">
            <a:extLst>
              <a:ext uri="{FF2B5EF4-FFF2-40B4-BE49-F238E27FC236}">
                <a16:creationId xmlns:a16="http://schemas.microsoft.com/office/drawing/2014/main" id="{DF74441B-91BA-C446-AF81-88C7046E7869}"/>
              </a:ext>
            </a:extLst>
          </p:cNvPr>
          <p:cNvSpPr>
            <a:spLocks noGrp="1"/>
          </p:cNvSpPr>
          <p:nvPr>
            <p:ph idx="1"/>
          </p:nvPr>
        </p:nvSpPr>
        <p:spPr>
          <a:xfrm>
            <a:off x="685801" y="2243892"/>
            <a:ext cx="10820400" cy="3547308"/>
          </a:xfrm>
        </p:spPr>
        <p:txBody>
          <a:bodyPr anchor="t">
            <a:normAutofit/>
          </a:bodyPr>
          <a:lstStyle/>
          <a:p>
            <a:r>
              <a:rPr lang="en-US" sz="3200" dirty="0" err="1"/>
              <a:t>QuBits</a:t>
            </a:r>
            <a:endParaRPr lang="en-US" sz="3200" dirty="0"/>
          </a:p>
          <a:p>
            <a:r>
              <a:rPr lang="en-US" sz="3200" dirty="0"/>
              <a:t>Superposition</a:t>
            </a:r>
          </a:p>
          <a:p>
            <a:r>
              <a:rPr lang="en-US" sz="3200" dirty="0"/>
              <a:t>Entanglement</a:t>
            </a:r>
          </a:p>
          <a:p>
            <a:r>
              <a:rPr lang="en-US" sz="3200" dirty="0"/>
              <a:t>Quantum Gates</a:t>
            </a:r>
          </a:p>
          <a:p>
            <a:r>
              <a:rPr lang="en-US" sz="3200" dirty="0"/>
              <a:t>Quantum Fourier Transform</a:t>
            </a:r>
          </a:p>
          <a:p>
            <a:pPr lvl="1"/>
            <a:endParaRPr lang="en-US" sz="3200" dirty="0"/>
          </a:p>
        </p:txBody>
      </p:sp>
    </p:spTree>
    <p:extLst>
      <p:ext uri="{BB962C8B-B14F-4D97-AF65-F5344CB8AC3E}">
        <p14:creationId xmlns:p14="http://schemas.microsoft.com/office/powerpoint/2010/main" val="327435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5" y="1030288"/>
            <a:ext cx="4099947" cy="1035579"/>
          </a:xfrm>
        </p:spPr>
        <p:txBody>
          <a:bodyPr>
            <a:normAutofit/>
          </a:bodyPr>
          <a:lstStyle/>
          <a:p>
            <a:r>
              <a:rPr lang="en-US"/>
              <a:t>Qubits</a:t>
            </a:r>
          </a:p>
        </p:txBody>
      </p:sp>
      <p:sp>
        <p:nvSpPr>
          <p:cNvPr id="3" name="Content Placeholder 2">
            <a:extLst>
              <a:ext uri="{FF2B5EF4-FFF2-40B4-BE49-F238E27FC236}">
                <a16:creationId xmlns:a16="http://schemas.microsoft.com/office/drawing/2014/main" id="{DF74441B-91BA-C446-AF81-88C7046E7869}"/>
              </a:ext>
            </a:extLst>
          </p:cNvPr>
          <p:cNvSpPr>
            <a:spLocks noGrp="1"/>
          </p:cNvSpPr>
          <p:nvPr>
            <p:ph idx="1"/>
          </p:nvPr>
        </p:nvSpPr>
        <p:spPr>
          <a:xfrm>
            <a:off x="1327255" y="2142067"/>
            <a:ext cx="4099947" cy="3649133"/>
          </a:xfrm>
        </p:spPr>
        <p:txBody>
          <a:bodyPr>
            <a:normAutofit/>
          </a:bodyPr>
          <a:lstStyle/>
          <a:p>
            <a:r>
              <a:rPr lang="en-US" sz="3200" dirty="0"/>
              <a:t>Represented as Vectors with basis 0/1</a:t>
            </a:r>
          </a:p>
          <a:p>
            <a:endParaRPr lang="en-US" sz="3200" dirty="0"/>
          </a:p>
          <a:p>
            <a:endParaRPr lang="en-US" sz="3200" dirty="0"/>
          </a:p>
          <a:p>
            <a:endParaRPr lang="en-US" sz="3200" dirty="0"/>
          </a:p>
        </p:txBody>
      </p:sp>
      <p:pic>
        <p:nvPicPr>
          <p:cNvPr id="16" name="Picture 15" descr="A picture containing text, clock, watch, gauge&#10;&#10;Description automatically generated">
            <a:extLst>
              <a:ext uri="{FF2B5EF4-FFF2-40B4-BE49-F238E27FC236}">
                <a16:creationId xmlns:a16="http://schemas.microsoft.com/office/drawing/2014/main" id="{77D6451B-CC8A-9144-8EEE-C9E12BB62CDE}"/>
              </a:ext>
            </a:extLst>
          </p:cNvPr>
          <p:cNvPicPr>
            <a:picLocks noChangeAspect="1"/>
          </p:cNvPicPr>
          <p:nvPr/>
        </p:nvPicPr>
        <p:blipFill>
          <a:blip r:embed="rId4"/>
          <a:stretch>
            <a:fillRect/>
          </a:stretch>
        </p:blipFill>
        <p:spPr>
          <a:xfrm>
            <a:off x="6057694" y="874033"/>
            <a:ext cx="5454122" cy="222255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4" name="Picture 13" descr="A picture containing text, clock, gauge&#10;&#10;Description automatically generated">
            <a:extLst>
              <a:ext uri="{FF2B5EF4-FFF2-40B4-BE49-F238E27FC236}">
                <a16:creationId xmlns:a16="http://schemas.microsoft.com/office/drawing/2014/main" id="{2FE8510B-204A-7943-A74F-23C8D72D3622}"/>
              </a:ext>
            </a:extLst>
          </p:cNvPr>
          <p:cNvPicPr>
            <a:picLocks noChangeAspect="1"/>
          </p:cNvPicPr>
          <p:nvPr/>
        </p:nvPicPr>
        <p:blipFill>
          <a:blip r:embed="rId5"/>
          <a:stretch>
            <a:fillRect/>
          </a:stretch>
        </p:blipFill>
        <p:spPr>
          <a:xfrm>
            <a:off x="6057694" y="3818405"/>
            <a:ext cx="5454122" cy="209983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460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5" y="1030288"/>
            <a:ext cx="4099947" cy="1035579"/>
          </a:xfrm>
        </p:spPr>
        <p:txBody>
          <a:bodyPr>
            <a:normAutofit/>
          </a:bodyPr>
          <a:lstStyle/>
          <a:p>
            <a:r>
              <a:rPr lang="en-US"/>
              <a:t>Superposition</a:t>
            </a:r>
          </a:p>
        </p:txBody>
      </p:sp>
      <p:sp>
        <p:nvSpPr>
          <p:cNvPr id="3" name="Content Placeholder 2">
            <a:extLst>
              <a:ext uri="{FF2B5EF4-FFF2-40B4-BE49-F238E27FC236}">
                <a16:creationId xmlns:a16="http://schemas.microsoft.com/office/drawing/2014/main" id="{DF74441B-91BA-C446-AF81-88C7046E7869}"/>
              </a:ext>
            </a:extLst>
          </p:cNvPr>
          <p:cNvSpPr>
            <a:spLocks noGrp="1"/>
          </p:cNvSpPr>
          <p:nvPr>
            <p:ph idx="1"/>
          </p:nvPr>
        </p:nvSpPr>
        <p:spPr>
          <a:xfrm>
            <a:off x="1327255" y="2142067"/>
            <a:ext cx="4099947" cy="3649133"/>
          </a:xfrm>
        </p:spPr>
        <p:txBody>
          <a:bodyPr>
            <a:normAutofit/>
          </a:bodyPr>
          <a:lstStyle/>
          <a:p>
            <a:r>
              <a:rPr lang="en-US" sz="3600" dirty="0"/>
              <a:t>Current state = linear combination of outcome states</a:t>
            </a:r>
          </a:p>
          <a:p>
            <a:pPr lvl="1"/>
            <a:endParaRPr lang="en-US" sz="3200" dirty="0"/>
          </a:p>
          <a:p>
            <a:pPr lvl="1"/>
            <a:endParaRPr lang="en-US" sz="3200" dirty="0"/>
          </a:p>
          <a:p>
            <a:pPr lvl="1"/>
            <a:endParaRPr lang="en-US" sz="3200" dirty="0"/>
          </a:p>
        </p:txBody>
      </p:sp>
      <p:pic>
        <p:nvPicPr>
          <p:cNvPr id="7" name="Picture 6" descr="A picture containing text, antenna&#10;&#10;Description automatically generated">
            <a:extLst>
              <a:ext uri="{FF2B5EF4-FFF2-40B4-BE49-F238E27FC236}">
                <a16:creationId xmlns:a16="http://schemas.microsoft.com/office/drawing/2014/main" id="{09C8FB48-AC65-5042-AF30-921C0EF6C677}"/>
              </a:ext>
            </a:extLst>
          </p:cNvPr>
          <p:cNvPicPr>
            <a:picLocks noChangeAspect="1"/>
          </p:cNvPicPr>
          <p:nvPr/>
        </p:nvPicPr>
        <p:blipFill>
          <a:blip r:embed="rId4"/>
          <a:stretch>
            <a:fillRect/>
          </a:stretch>
        </p:blipFill>
        <p:spPr>
          <a:xfrm>
            <a:off x="6057694" y="1126286"/>
            <a:ext cx="5454122" cy="171804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descr="A picture containing shape&#10;&#10;Description automatically generated">
            <a:extLst>
              <a:ext uri="{FF2B5EF4-FFF2-40B4-BE49-F238E27FC236}">
                <a16:creationId xmlns:a16="http://schemas.microsoft.com/office/drawing/2014/main" id="{E3617E4B-DB96-E943-ADE5-D25B7FB67936}"/>
              </a:ext>
            </a:extLst>
          </p:cNvPr>
          <p:cNvPicPr>
            <a:picLocks noChangeAspect="1"/>
          </p:cNvPicPr>
          <p:nvPr/>
        </p:nvPicPr>
        <p:blipFill>
          <a:blip r:embed="rId5"/>
          <a:stretch>
            <a:fillRect/>
          </a:stretch>
        </p:blipFill>
        <p:spPr>
          <a:xfrm>
            <a:off x="6057694" y="4241099"/>
            <a:ext cx="5454122" cy="125444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3994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5" y="1030288"/>
            <a:ext cx="4099947" cy="1035579"/>
          </a:xfrm>
        </p:spPr>
        <p:txBody>
          <a:bodyPr>
            <a:normAutofit/>
          </a:bodyPr>
          <a:lstStyle/>
          <a:p>
            <a:r>
              <a:rPr lang="en-US"/>
              <a:t>Entanglement</a:t>
            </a:r>
          </a:p>
        </p:txBody>
      </p:sp>
      <p:sp>
        <p:nvSpPr>
          <p:cNvPr id="3" name="Content Placeholder 2">
            <a:extLst>
              <a:ext uri="{FF2B5EF4-FFF2-40B4-BE49-F238E27FC236}">
                <a16:creationId xmlns:a16="http://schemas.microsoft.com/office/drawing/2014/main" id="{DF74441B-91BA-C446-AF81-88C7046E7869}"/>
              </a:ext>
            </a:extLst>
          </p:cNvPr>
          <p:cNvSpPr>
            <a:spLocks noGrp="1"/>
          </p:cNvSpPr>
          <p:nvPr>
            <p:ph idx="1"/>
          </p:nvPr>
        </p:nvSpPr>
        <p:spPr>
          <a:xfrm>
            <a:off x="1327255" y="2142067"/>
            <a:ext cx="4099947" cy="3649133"/>
          </a:xfrm>
        </p:spPr>
        <p:txBody>
          <a:bodyPr>
            <a:normAutofit/>
          </a:bodyPr>
          <a:lstStyle/>
          <a:p>
            <a:r>
              <a:rPr lang="en-US" sz="3200" dirty="0"/>
              <a:t>The state of the system cannot be described in terms of separate states of the components</a:t>
            </a:r>
          </a:p>
        </p:txBody>
      </p:sp>
      <p:pic>
        <p:nvPicPr>
          <p:cNvPr id="14" name="Picture 13" descr="A picture containing text&#10;&#10;Description automatically generated">
            <a:extLst>
              <a:ext uri="{FF2B5EF4-FFF2-40B4-BE49-F238E27FC236}">
                <a16:creationId xmlns:a16="http://schemas.microsoft.com/office/drawing/2014/main" id="{605552F9-8369-C546-8F43-030E077ED0F2}"/>
              </a:ext>
            </a:extLst>
          </p:cNvPr>
          <p:cNvPicPr>
            <a:picLocks noChangeAspect="1"/>
          </p:cNvPicPr>
          <p:nvPr/>
        </p:nvPicPr>
        <p:blipFill>
          <a:blip r:embed="rId4"/>
          <a:stretch>
            <a:fillRect/>
          </a:stretch>
        </p:blipFill>
        <p:spPr>
          <a:xfrm>
            <a:off x="6096000" y="3429000"/>
            <a:ext cx="5454122" cy="178498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1" name="Picture 10" descr="Logo&#10;&#10;Description automatically generated with medium confidence">
            <a:extLst>
              <a:ext uri="{FF2B5EF4-FFF2-40B4-BE49-F238E27FC236}">
                <a16:creationId xmlns:a16="http://schemas.microsoft.com/office/drawing/2014/main" id="{7FD014C2-8118-9448-B25F-18EFC009B7DD}"/>
              </a:ext>
            </a:extLst>
          </p:cNvPr>
          <p:cNvPicPr>
            <a:picLocks noChangeAspect="1"/>
          </p:cNvPicPr>
          <p:nvPr/>
        </p:nvPicPr>
        <p:blipFill>
          <a:blip r:embed="rId5"/>
          <a:stretch>
            <a:fillRect/>
          </a:stretch>
        </p:blipFill>
        <p:spPr>
          <a:xfrm>
            <a:off x="6096000" y="1256243"/>
            <a:ext cx="5454122" cy="114536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250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78A2-7D0B-FD4C-ABDD-54A0F8A2B64B}"/>
              </a:ext>
            </a:extLst>
          </p:cNvPr>
          <p:cNvSpPr>
            <a:spLocks noGrp="1"/>
          </p:cNvSpPr>
          <p:nvPr>
            <p:ph type="title"/>
          </p:nvPr>
        </p:nvSpPr>
        <p:spPr>
          <a:xfrm>
            <a:off x="1327255" y="1030288"/>
            <a:ext cx="4099947" cy="1035579"/>
          </a:xfrm>
        </p:spPr>
        <p:txBody>
          <a:bodyPr>
            <a:normAutofit/>
          </a:bodyPr>
          <a:lstStyle/>
          <a:p>
            <a:r>
              <a:rPr lang="en-US" dirty="0"/>
              <a:t>Pauli x gate (not)</a:t>
            </a:r>
          </a:p>
        </p:txBody>
      </p:sp>
      <p:pic>
        <p:nvPicPr>
          <p:cNvPr id="6" name="Picture 5" descr="Text&#10;&#10;Description automatically generated with low confidence">
            <a:extLst>
              <a:ext uri="{FF2B5EF4-FFF2-40B4-BE49-F238E27FC236}">
                <a16:creationId xmlns:a16="http://schemas.microsoft.com/office/drawing/2014/main" id="{794E407B-AB40-D441-B59C-D274006B06DB}"/>
              </a:ext>
            </a:extLst>
          </p:cNvPr>
          <p:cNvPicPr>
            <a:picLocks noChangeAspect="1"/>
          </p:cNvPicPr>
          <p:nvPr/>
        </p:nvPicPr>
        <p:blipFill>
          <a:blip r:embed="rId4"/>
          <a:stretch>
            <a:fillRect/>
          </a:stretch>
        </p:blipFill>
        <p:spPr>
          <a:xfrm>
            <a:off x="1185548" y="3264826"/>
            <a:ext cx="2982992" cy="1131480"/>
          </a:xfrm>
          <a:prstGeom prst="rect">
            <a:avLst/>
          </a:prstGeom>
        </p:spPr>
      </p:pic>
      <p:pic>
        <p:nvPicPr>
          <p:cNvPr id="7" name="Picture 6">
            <a:extLst>
              <a:ext uri="{FF2B5EF4-FFF2-40B4-BE49-F238E27FC236}">
                <a16:creationId xmlns:a16="http://schemas.microsoft.com/office/drawing/2014/main" id="{489B0112-F594-5143-8435-FE370E6CAA41}"/>
              </a:ext>
            </a:extLst>
          </p:cNvPr>
          <p:cNvPicPr>
            <a:picLocks noChangeAspect="1"/>
          </p:cNvPicPr>
          <p:nvPr/>
        </p:nvPicPr>
        <p:blipFill>
          <a:blip r:embed="rId5"/>
          <a:stretch>
            <a:fillRect/>
          </a:stretch>
        </p:blipFill>
        <p:spPr>
          <a:xfrm>
            <a:off x="1185548" y="4622001"/>
            <a:ext cx="6068044" cy="1585966"/>
          </a:xfrm>
          <a:prstGeom prst="rect">
            <a:avLst/>
          </a:prstGeom>
        </p:spPr>
      </p:pic>
      <p:pic>
        <p:nvPicPr>
          <p:cNvPr id="8" name="Picture 7">
            <a:extLst>
              <a:ext uri="{FF2B5EF4-FFF2-40B4-BE49-F238E27FC236}">
                <a16:creationId xmlns:a16="http://schemas.microsoft.com/office/drawing/2014/main" id="{AD467683-3B44-3149-9C87-918AFD9B642F}"/>
              </a:ext>
            </a:extLst>
          </p:cNvPr>
          <p:cNvPicPr>
            <a:picLocks noChangeAspect="1"/>
          </p:cNvPicPr>
          <p:nvPr/>
        </p:nvPicPr>
        <p:blipFill>
          <a:blip r:embed="rId6"/>
          <a:stretch>
            <a:fillRect/>
          </a:stretch>
        </p:blipFill>
        <p:spPr>
          <a:xfrm>
            <a:off x="7576457" y="2167787"/>
            <a:ext cx="3777247" cy="4040180"/>
          </a:xfrm>
          <a:prstGeom prst="rect">
            <a:avLst/>
          </a:prstGeom>
        </p:spPr>
      </p:pic>
    </p:spTree>
    <p:extLst>
      <p:ext uri="{BB962C8B-B14F-4D97-AF65-F5344CB8AC3E}">
        <p14:creationId xmlns:p14="http://schemas.microsoft.com/office/powerpoint/2010/main" val="3354043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{3D1BBD60-E3B8-8E40-B849-F67DF7622F0D}tf10001058</Template>
  <TotalTime>27735</TotalTime>
  <Words>2932</Words>
  <Application>Microsoft Macintosh PowerPoint</Application>
  <PresentationFormat>Widescreen</PresentationFormat>
  <Paragraphs>192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Quantum Computing</vt:lpstr>
      <vt:lpstr>Outline of today</vt:lpstr>
      <vt:lpstr>Definitions</vt:lpstr>
      <vt:lpstr>QC Applications</vt:lpstr>
      <vt:lpstr>QC Intro Outline</vt:lpstr>
      <vt:lpstr>Qubits</vt:lpstr>
      <vt:lpstr>Superposition</vt:lpstr>
      <vt:lpstr>Entanglement</vt:lpstr>
      <vt:lpstr>Pauli x gate (not)</vt:lpstr>
      <vt:lpstr>Hadamard gate</vt:lpstr>
      <vt:lpstr>CNOT (Controlled not)</vt:lpstr>
      <vt:lpstr>T Gate</vt:lpstr>
      <vt:lpstr>Quantum Fourier Transform (QFT)</vt:lpstr>
      <vt:lpstr>Quantum Fourier transform (QFT)</vt:lpstr>
      <vt:lpstr>Quantum Fourier transform (QFT)</vt:lpstr>
      <vt:lpstr>PowerPoint Presentation</vt:lpstr>
      <vt:lpstr>Quantum Fourier transform (QFT)</vt:lpstr>
      <vt:lpstr>Quantum wire diagram</vt:lpstr>
      <vt:lpstr>Quantum Fourier transform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Shor’s Algorithm</dc:title>
  <dc:creator>Evans Hedges</dc:creator>
  <cp:lastModifiedBy>Evans Hedges</cp:lastModifiedBy>
  <cp:revision>218</cp:revision>
  <dcterms:created xsi:type="dcterms:W3CDTF">2021-04-22T18:04:08Z</dcterms:created>
  <dcterms:modified xsi:type="dcterms:W3CDTF">2021-06-02T02:07:48Z</dcterms:modified>
</cp:coreProperties>
</file>