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70" r:id="rId3"/>
    <p:sldId id="257" r:id="rId4"/>
    <p:sldId id="258" r:id="rId5"/>
    <p:sldId id="259" r:id="rId6"/>
    <p:sldId id="260" r:id="rId7"/>
    <p:sldId id="261" r:id="rId8"/>
    <p:sldId id="262" r:id="rId9"/>
    <p:sldId id="263" r:id="rId10"/>
    <p:sldId id="264" r:id="rId11"/>
    <p:sldId id="265" r:id="rId12"/>
    <p:sldId id="267" r:id="rId13"/>
    <p:sldId id="269" r:id="rId14"/>
    <p:sldId id="271" r:id="rId15"/>
    <p:sldId id="272" r:id="rId16"/>
    <p:sldId id="273" r:id="rId17"/>
    <p:sldId id="274" r:id="rId18"/>
    <p:sldId id="266" r:id="rId19"/>
  </p:sldIdLst>
  <p:sldSz cx="9144000" cy="5143500" type="screen16x9"/>
  <p:notesSz cx="6858000" cy="9144000"/>
  <p:embeddedFontLst>
    <p:embeddedFont>
      <p:font typeface="Oswald" panose="00000500000000000000" pitchFamily="2" charset="0"/>
      <p:regular r:id="rId21"/>
      <p:bold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8d6ba553d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8d6ba553d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8d6ba553d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8d6ba553d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8d6ba553d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8d6ba553d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620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8d6ba553d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8d6ba553d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562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8d6ba553d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8d6ba553d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335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8d6ba553d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8d6ba553d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081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8d6ba553d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8d6ba553d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070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8d6ba553d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8d6ba553d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971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8d6ba553d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28d6ba553d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8d6ba553d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8d6ba553d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804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8d6ba553d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8d6ba553d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9375d9c8d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9375d9c8d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8d6ba553d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8d6ba553d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8d6ba553d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8d6ba553d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8d6ba553d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8d6ba553d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8d6ba553d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28d6ba553d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public.tableau.com/app/profile/evan.spiller/viz/NYC_Route_Planner/NYCRoutePlanner?publish=ye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idx="4294967295"/>
          </p:nvPr>
        </p:nvSpPr>
        <p:spPr>
          <a:xfrm>
            <a:off x="1301400" y="7169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A study of NYC’s transit data</a:t>
            </a:r>
            <a:endParaRPr sz="3000"/>
          </a:p>
        </p:txBody>
      </p:sp>
      <p:sp>
        <p:nvSpPr>
          <p:cNvPr id="465" name="Google Shape;465;p13"/>
          <p:cNvSpPr txBox="1">
            <a:spLocks noGrp="1"/>
          </p:cNvSpPr>
          <p:nvPr>
            <p:ph type="subTitle" idx="4294967295"/>
          </p:nvPr>
        </p:nvSpPr>
        <p:spPr>
          <a:xfrm>
            <a:off x="1301400" y="17641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t>Evan Spiller</a:t>
            </a:r>
            <a:endParaRPr sz="3600" b="1"/>
          </a:p>
          <a:p>
            <a:pPr marL="0" lvl="0" indent="0" algn="ctr" rtl="0">
              <a:spcBef>
                <a:spcPts val="600"/>
              </a:spcBef>
              <a:spcAft>
                <a:spcPts val="0"/>
              </a:spcAft>
              <a:buClr>
                <a:schemeClr val="dk1"/>
              </a:buClr>
              <a:buSzPts val="1100"/>
              <a:buFont typeface="Arial"/>
              <a:buNone/>
            </a:pPr>
            <a:endParaRPr/>
          </a:p>
          <a:p>
            <a:pPr marL="0" lvl="0" indent="0" algn="ctr" rtl="0">
              <a:spcBef>
                <a:spcPts val="600"/>
              </a:spcBef>
              <a:spcAft>
                <a:spcPts val="0"/>
              </a:spcAft>
              <a:buNone/>
            </a:pPr>
            <a:endParaRPr sz="3600" b="1"/>
          </a:p>
        </p:txBody>
      </p:sp>
      <p:sp>
        <p:nvSpPr>
          <p:cNvPr id="466" name="Google Shape;466;p1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pic>
        <p:nvPicPr>
          <p:cNvPr id="467" name="Google Shape;467;p13"/>
          <p:cNvPicPr preferRelativeResize="0"/>
          <p:nvPr/>
        </p:nvPicPr>
        <p:blipFill>
          <a:blip r:embed="rId3">
            <a:alphaModFix/>
          </a:blip>
          <a:stretch>
            <a:fillRect/>
          </a:stretch>
        </p:blipFill>
        <p:spPr>
          <a:xfrm>
            <a:off x="4042225" y="2740599"/>
            <a:ext cx="1254450" cy="122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1006300" y="-369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 to the dataset: key findings</a:t>
            </a:r>
            <a:endParaRPr/>
          </a:p>
        </p:txBody>
      </p:sp>
      <p:sp>
        <p:nvSpPr>
          <p:cNvPr id="526" name="Google Shape;526;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27" name="Google Shape;527;p21"/>
          <p:cNvSpPr txBox="1">
            <a:spLocks noGrp="1"/>
          </p:cNvSpPr>
          <p:nvPr>
            <p:ph type="body" idx="1"/>
          </p:nvPr>
        </p:nvSpPr>
        <p:spPr>
          <a:xfrm>
            <a:off x="580375" y="678850"/>
            <a:ext cx="84744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This is also a remarkable dataset for studying changes to behavior by neighborhood in NYC, especially pre and post-pandemic.</a:t>
            </a:r>
            <a:endParaRPr/>
          </a:p>
        </p:txBody>
      </p:sp>
      <p:pic>
        <p:nvPicPr>
          <p:cNvPr id="528" name="Google Shape;528;p21"/>
          <p:cNvPicPr preferRelativeResize="0"/>
          <p:nvPr/>
        </p:nvPicPr>
        <p:blipFill>
          <a:blip r:embed="rId3">
            <a:alphaModFix/>
          </a:blip>
          <a:stretch>
            <a:fillRect/>
          </a:stretch>
        </p:blipFill>
        <p:spPr>
          <a:xfrm>
            <a:off x="2342981" y="1680125"/>
            <a:ext cx="4458030" cy="266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2"/>
          <p:cNvSpPr txBox="1">
            <a:spLocks noGrp="1"/>
          </p:cNvSpPr>
          <p:nvPr>
            <p:ph type="title"/>
          </p:nvPr>
        </p:nvSpPr>
        <p:spPr>
          <a:xfrm>
            <a:off x="1006300" y="-369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 to the dataset: key findings</a:t>
            </a:r>
            <a:endParaRPr dirty="0"/>
          </a:p>
        </p:txBody>
      </p:sp>
      <p:sp>
        <p:nvSpPr>
          <p:cNvPr id="534" name="Google Shape;53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35" name="Google Shape;535;p22"/>
          <p:cNvSpPr txBox="1">
            <a:spLocks noGrp="1"/>
          </p:cNvSpPr>
          <p:nvPr>
            <p:ph type="body" idx="1"/>
          </p:nvPr>
        </p:nvSpPr>
        <p:spPr>
          <a:xfrm>
            <a:off x="580375" y="678850"/>
            <a:ext cx="84744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Commuter differences are very similar to voting patterns and other maps that demonstrate the difference in lifestyles between inner and outer-borough residents.</a:t>
            </a:r>
            <a:endParaRPr sz="1800"/>
          </a:p>
        </p:txBody>
      </p:sp>
      <p:pic>
        <p:nvPicPr>
          <p:cNvPr id="536" name="Google Shape;536;p22"/>
          <p:cNvPicPr preferRelativeResize="0"/>
          <p:nvPr/>
        </p:nvPicPr>
        <p:blipFill>
          <a:blip r:embed="rId3">
            <a:alphaModFix/>
          </a:blip>
          <a:stretch>
            <a:fillRect/>
          </a:stretch>
        </p:blipFill>
        <p:spPr>
          <a:xfrm>
            <a:off x="331681" y="1741625"/>
            <a:ext cx="4458030" cy="2661125"/>
          </a:xfrm>
          <a:prstGeom prst="rect">
            <a:avLst/>
          </a:prstGeom>
          <a:noFill/>
          <a:ln>
            <a:noFill/>
          </a:ln>
        </p:spPr>
      </p:pic>
      <p:pic>
        <p:nvPicPr>
          <p:cNvPr id="537" name="Google Shape;537;p22"/>
          <p:cNvPicPr preferRelativeResize="0"/>
          <p:nvPr/>
        </p:nvPicPr>
        <p:blipFill>
          <a:blip r:embed="rId4">
            <a:alphaModFix/>
          </a:blip>
          <a:stretch>
            <a:fillRect/>
          </a:stretch>
        </p:blipFill>
        <p:spPr>
          <a:xfrm>
            <a:off x="5262725" y="1693925"/>
            <a:ext cx="3532375" cy="2848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2"/>
          <p:cNvSpPr txBox="1">
            <a:spLocks noGrp="1"/>
          </p:cNvSpPr>
          <p:nvPr>
            <p:ph type="title"/>
          </p:nvPr>
        </p:nvSpPr>
        <p:spPr>
          <a:xfrm>
            <a:off x="1073700" y="160481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t>Sprint 2: modeling</a:t>
            </a:r>
            <a:endParaRPr sz="3000" dirty="0"/>
          </a:p>
        </p:txBody>
      </p:sp>
      <p:sp>
        <p:nvSpPr>
          <p:cNvPr id="534" name="Google Shape;53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496141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2" name="Google Shape;502;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04" name="Google Shape;504;p18"/>
          <p:cNvSpPr txBox="1">
            <a:spLocks noGrp="1"/>
          </p:cNvSpPr>
          <p:nvPr>
            <p:ph type="body" idx="1"/>
          </p:nvPr>
        </p:nvSpPr>
        <p:spPr>
          <a:xfrm>
            <a:off x="453149" y="872163"/>
            <a:ext cx="3744777" cy="192210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SzPct val="100000"/>
              <a:buFont typeface="+mj-lt"/>
              <a:buAutoNum type="arabicPeriod"/>
            </a:pPr>
            <a:r>
              <a:rPr lang="en-US" sz="1400" dirty="0"/>
              <a:t>Using </a:t>
            </a:r>
            <a:r>
              <a:rPr lang="en-US" sz="1400" dirty="0" err="1"/>
              <a:t>Geopandas</a:t>
            </a:r>
            <a:r>
              <a:rPr lang="en-US" sz="1400" dirty="0"/>
              <a:t>, I wrote code to find the adjacent zones for each taxi district and flatten the dataset so I could fit it into a graphing library, </a:t>
            </a:r>
            <a:r>
              <a:rPr lang="en-US" sz="1400" dirty="0" err="1"/>
              <a:t>NetworkX</a:t>
            </a:r>
            <a:r>
              <a:rPr lang="en-US" sz="1400" dirty="0"/>
              <a:t>.</a:t>
            </a:r>
          </a:p>
          <a:p>
            <a:pPr marL="342900" lvl="0" indent="-342900" algn="l" rtl="0">
              <a:spcBef>
                <a:spcPts val="600"/>
              </a:spcBef>
              <a:spcAft>
                <a:spcPts val="0"/>
              </a:spcAft>
              <a:buSzPct val="100000"/>
              <a:buFont typeface="+mj-lt"/>
              <a:buAutoNum type="arabicPeriod"/>
            </a:pPr>
            <a:r>
              <a:rPr lang="en-US" sz="1400" dirty="0"/>
              <a:t>Merged with 2022 data and used # of trips as weight.</a:t>
            </a:r>
          </a:p>
          <a:p>
            <a:pPr marL="342900" lvl="0" indent="-342900" algn="l" rtl="0">
              <a:spcBef>
                <a:spcPts val="600"/>
              </a:spcBef>
              <a:spcAft>
                <a:spcPts val="0"/>
              </a:spcAft>
              <a:buSzPct val="100000"/>
              <a:buFont typeface="+mj-lt"/>
              <a:buAutoNum type="arabicPeriod"/>
            </a:pPr>
            <a:r>
              <a:rPr lang="en-US" sz="1400" dirty="0"/>
              <a:t>Finally, I used </a:t>
            </a:r>
            <a:r>
              <a:rPr lang="en-US" sz="1400" dirty="0" err="1"/>
              <a:t>NetworkX</a:t>
            </a:r>
            <a:r>
              <a:rPr lang="en-US" sz="1400" dirty="0"/>
              <a:t> to turn the taxi districts into a graph as you see on the right.</a:t>
            </a:r>
          </a:p>
          <a:p>
            <a:pPr marL="342900" lvl="0" indent="-342900" algn="l" rtl="0">
              <a:spcBef>
                <a:spcPts val="600"/>
              </a:spcBef>
              <a:spcAft>
                <a:spcPts val="0"/>
              </a:spcAft>
              <a:buSzPct val="100000"/>
              <a:buFont typeface="+mj-lt"/>
              <a:buAutoNum type="arabicPeriod"/>
            </a:pPr>
            <a:r>
              <a:rPr lang="en-US" sz="1400" dirty="0"/>
              <a:t>After working with it, I identified issues e.g., missing bridges and tunnels and fixed them. </a:t>
            </a:r>
          </a:p>
          <a:p>
            <a:pPr lvl="0" indent="-457200" algn="l" rtl="0">
              <a:spcBef>
                <a:spcPts val="600"/>
              </a:spcBef>
              <a:spcAft>
                <a:spcPts val="0"/>
              </a:spcAft>
              <a:buAutoNum type="arabicParenR"/>
            </a:pPr>
            <a:endParaRPr dirty="0"/>
          </a:p>
        </p:txBody>
      </p:sp>
      <p:sp>
        <p:nvSpPr>
          <p:cNvPr id="4" name="Google Shape;533;p22">
            <a:extLst>
              <a:ext uri="{FF2B5EF4-FFF2-40B4-BE49-F238E27FC236}">
                <a16:creationId xmlns:a16="http://schemas.microsoft.com/office/drawing/2014/main" id="{8C5C9142-FFFD-2DCF-EAE8-B5E65C733170}"/>
              </a:ext>
            </a:extLst>
          </p:cNvPr>
          <p:cNvSpPr txBox="1">
            <a:spLocks/>
          </p:cNvSpPr>
          <p:nvPr/>
        </p:nvSpPr>
        <p:spPr>
          <a:xfrm>
            <a:off x="1006300" y="-36950"/>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t>Turning data into a network</a:t>
            </a:r>
          </a:p>
        </p:txBody>
      </p:sp>
      <p:pic>
        <p:nvPicPr>
          <p:cNvPr id="6" name="Picture 5">
            <a:extLst>
              <a:ext uri="{FF2B5EF4-FFF2-40B4-BE49-F238E27FC236}">
                <a16:creationId xmlns:a16="http://schemas.microsoft.com/office/drawing/2014/main" id="{07C652AD-9548-D24A-6C22-CDE10853F3C6}"/>
              </a:ext>
            </a:extLst>
          </p:cNvPr>
          <p:cNvPicPr>
            <a:picLocks noChangeAspect="1"/>
          </p:cNvPicPr>
          <p:nvPr/>
        </p:nvPicPr>
        <p:blipFill rotWithShape="1">
          <a:blip r:embed="rId3"/>
          <a:srcRect l="5403" b="5687"/>
          <a:stretch/>
        </p:blipFill>
        <p:spPr>
          <a:xfrm>
            <a:off x="4740314" y="872163"/>
            <a:ext cx="4090811" cy="3004012"/>
          </a:xfrm>
          <a:prstGeom prst="rect">
            <a:avLst/>
          </a:prstGeom>
        </p:spPr>
      </p:pic>
    </p:spTree>
    <p:extLst>
      <p:ext uri="{BB962C8B-B14F-4D97-AF65-F5344CB8AC3E}">
        <p14:creationId xmlns:p14="http://schemas.microsoft.com/office/powerpoint/2010/main" val="128283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2" name="Google Shape;502;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504" name="Google Shape;504;p18"/>
          <p:cNvSpPr txBox="1">
            <a:spLocks noGrp="1"/>
          </p:cNvSpPr>
          <p:nvPr>
            <p:ph type="body" idx="1"/>
          </p:nvPr>
        </p:nvSpPr>
        <p:spPr>
          <a:xfrm>
            <a:off x="453149" y="872163"/>
            <a:ext cx="3744777" cy="192210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SzPct val="100000"/>
              <a:buFont typeface="+mj-lt"/>
              <a:buAutoNum type="arabicPeriod"/>
            </a:pPr>
            <a:r>
              <a:rPr lang="en-US" sz="1400" dirty="0"/>
              <a:t>As a first dive into graphing algorithms, I used the ‘shortest path’ function to find the least trafficked – in terms of adjacent districts – path from point A to point B.</a:t>
            </a:r>
          </a:p>
          <a:p>
            <a:pPr marL="342900" lvl="0" indent="-342900" algn="l" rtl="0">
              <a:spcBef>
                <a:spcPts val="600"/>
              </a:spcBef>
              <a:spcAft>
                <a:spcPts val="0"/>
              </a:spcAft>
              <a:buSzPct val="100000"/>
              <a:buFont typeface="+mj-lt"/>
              <a:buAutoNum type="arabicPeriod"/>
            </a:pPr>
            <a:r>
              <a:rPr lang="en-US" sz="1400" dirty="0"/>
              <a:t>I started with a few districts, then ran the function for every district.</a:t>
            </a:r>
          </a:p>
          <a:p>
            <a:pPr marL="342900" lvl="0" indent="-342900" algn="l" rtl="0">
              <a:spcBef>
                <a:spcPts val="600"/>
              </a:spcBef>
              <a:spcAft>
                <a:spcPts val="0"/>
              </a:spcAft>
              <a:buSzPct val="100000"/>
              <a:buFont typeface="+mj-lt"/>
              <a:buAutoNum type="arabicPeriod"/>
            </a:pPr>
            <a:r>
              <a:rPr lang="en-US" sz="1400" dirty="0"/>
              <a:t>Finally, I used the comprehensive dataset to create an application in Tableau that can show you the least-trafficked path from any taxi zone to any other taxi zone.</a:t>
            </a:r>
          </a:p>
          <a:p>
            <a:pPr lvl="0" indent="-457200" algn="l" rtl="0">
              <a:spcBef>
                <a:spcPts val="600"/>
              </a:spcBef>
              <a:spcAft>
                <a:spcPts val="0"/>
              </a:spcAft>
              <a:buAutoNum type="arabicParenR"/>
            </a:pPr>
            <a:endParaRPr dirty="0"/>
          </a:p>
        </p:txBody>
      </p:sp>
      <p:sp>
        <p:nvSpPr>
          <p:cNvPr id="4" name="Google Shape;533;p22">
            <a:extLst>
              <a:ext uri="{FF2B5EF4-FFF2-40B4-BE49-F238E27FC236}">
                <a16:creationId xmlns:a16="http://schemas.microsoft.com/office/drawing/2014/main" id="{8C5C9142-FFFD-2DCF-EAE8-B5E65C733170}"/>
              </a:ext>
            </a:extLst>
          </p:cNvPr>
          <p:cNvSpPr txBox="1">
            <a:spLocks/>
          </p:cNvSpPr>
          <p:nvPr/>
        </p:nvSpPr>
        <p:spPr>
          <a:xfrm>
            <a:off x="1006300" y="-36950"/>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t>Shortest path application</a:t>
            </a:r>
          </a:p>
        </p:txBody>
      </p:sp>
      <p:pic>
        <p:nvPicPr>
          <p:cNvPr id="7" name="Picture 6">
            <a:extLst>
              <a:ext uri="{FF2B5EF4-FFF2-40B4-BE49-F238E27FC236}">
                <a16:creationId xmlns:a16="http://schemas.microsoft.com/office/drawing/2014/main" id="{E32789CA-EEB8-50B2-702D-ED7657A4381B}"/>
              </a:ext>
            </a:extLst>
          </p:cNvPr>
          <p:cNvPicPr>
            <a:picLocks noChangeAspect="1"/>
          </p:cNvPicPr>
          <p:nvPr/>
        </p:nvPicPr>
        <p:blipFill rotWithShape="1">
          <a:blip r:embed="rId3"/>
          <a:srcRect b="4546"/>
          <a:stretch/>
        </p:blipFill>
        <p:spPr>
          <a:xfrm>
            <a:off x="4504600" y="872163"/>
            <a:ext cx="4010178" cy="2764005"/>
          </a:xfrm>
          <a:prstGeom prst="rect">
            <a:avLst/>
          </a:prstGeom>
        </p:spPr>
      </p:pic>
      <p:sp>
        <p:nvSpPr>
          <p:cNvPr id="10" name="TextBox 9">
            <a:extLst>
              <a:ext uri="{FF2B5EF4-FFF2-40B4-BE49-F238E27FC236}">
                <a16:creationId xmlns:a16="http://schemas.microsoft.com/office/drawing/2014/main" id="{D058322A-4915-96E0-FBAC-0BC9C6B8CB10}"/>
              </a:ext>
            </a:extLst>
          </p:cNvPr>
          <p:cNvSpPr txBox="1"/>
          <p:nvPr/>
        </p:nvSpPr>
        <p:spPr>
          <a:xfrm>
            <a:off x="4648200" y="3829481"/>
            <a:ext cx="2542309" cy="307777"/>
          </a:xfrm>
          <a:prstGeom prst="rect">
            <a:avLst/>
          </a:prstGeom>
          <a:noFill/>
        </p:spPr>
        <p:txBody>
          <a:bodyPr wrap="square" rtlCol="0">
            <a:spAutoFit/>
          </a:bodyPr>
          <a:lstStyle/>
          <a:p>
            <a:r>
              <a:rPr lang="en-US" dirty="0">
                <a:hlinkClick r:id="rId4"/>
              </a:rPr>
              <a:t>Play with the application here</a:t>
            </a:r>
            <a:endParaRPr lang="en-US" dirty="0"/>
          </a:p>
        </p:txBody>
      </p:sp>
    </p:spTree>
    <p:extLst>
      <p:ext uri="{BB962C8B-B14F-4D97-AF65-F5344CB8AC3E}">
        <p14:creationId xmlns:p14="http://schemas.microsoft.com/office/powerpoint/2010/main" val="304180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2" name="Google Shape;502;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04" name="Google Shape;504;p18"/>
          <p:cNvSpPr txBox="1">
            <a:spLocks noGrp="1"/>
          </p:cNvSpPr>
          <p:nvPr>
            <p:ph type="body" idx="1"/>
          </p:nvPr>
        </p:nvSpPr>
        <p:spPr>
          <a:xfrm>
            <a:off x="328613" y="872163"/>
            <a:ext cx="7965281"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SzPct val="100000"/>
              <a:buNone/>
            </a:pPr>
            <a:r>
              <a:rPr lang="en-US" sz="1400" dirty="0"/>
              <a:t>I wanted to find the route from location a to b, which made the most number of rides redundant as this could potentially find you the most valuable bus route.</a:t>
            </a:r>
          </a:p>
          <a:p>
            <a:pPr marL="0" lvl="0" indent="0" algn="l" rtl="0">
              <a:spcBef>
                <a:spcPts val="600"/>
              </a:spcBef>
              <a:spcAft>
                <a:spcPts val="0"/>
              </a:spcAft>
              <a:buSzPct val="100000"/>
              <a:buNone/>
            </a:pPr>
            <a:endParaRPr lang="en-US" sz="1400" dirty="0"/>
          </a:p>
          <a:p>
            <a:pPr marL="0" lvl="0" indent="0" algn="l" rtl="0">
              <a:spcBef>
                <a:spcPts val="600"/>
              </a:spcBef>
              <a:spcAft>
                <a:spcPts val="0"/>
              </a:spcAft>
              <a:buSzPct val="100000"/>
              <a:buNone/>
            </a:pPr>
            <a:r>
              <a:rPr lang="en-US" sz="1400" dirty="0"/>
              <a:t>Since there’s no natural algorithm for this, I spent considerable time looking for a way to do this.</a:t>
            </a:r>
          </a:p>
          <a:p>
            <a:pPr marL="800100" lvl="1">
              <a:spcBef>
                <a:spcPts val="600"/>
              </a:spcBef>
              <a:buSzPct val="100000"/>
              <a:buFont typeface="+mj-lt"/>
              <a:buAutoNum type="arabicPeriod"/>
            </a:pPr>
            <a:r>
              <a:rPr lang="en-US" sz="1400" dirty="0"/>
              <a:t>Ultimately, I used “</a:t>
            </a:r>
            <a:r>
              <a:rPr lang="en-US" sz="1400" dirty="0" err="1"/>
              <a:t>all_simple_paths</a:t>
            </a:r>
            <a:r>
              <a:rPr lang="en-US" sz="1400" dirty="0"/>
              <a:t>”, which gives you all routes from point a to b, given a cutoff of number of zones traversed where no zone is traversed more than once.</a:t>
            </a:r>
          </a:p>
          <a:p>
            <a:pPr marL="800100" lvl="1">
              <a:spcBef>
                <a:spcPts val="600"/>
              </a:spcBef>
              <a:buSzPct val="100000"/>
              <a:buFont typeface="+mj-lt"/>
              <a:buAutoNum type="arabicPeriod"/>
            </a:pPr>
            <a:r>
              <a:rPr lang="en-US" sz="1400" dirty="0"/>
              <a:t>Then, I added a formula to split paths into ordered 2-zone tuples (so [A,B,C,D] -(A,B),(A,C),(A,D),(B,C),(B,D),(C,D)). </a:t>
            </a:r>
          </a:p>
          <a:p>
            <a:pPr marL="800100" lvl="1">
              <a:spcBef>
                <a:spcPts val="600"/>
              </a:spcBef>
              <a:buSzPct val="100000"/>
              <a:buFont typeface="+mj-lt"/>
              <a:buAutoNum type="arabicPeriod"/>
            </a:pPr>
            <a:r>
              <a:rPr lang="en-US" sz="1400" dirty="0"/>
              <a:t>Created dictionary of 2-zone weights, and added weights together for each path.</a:t>
            </a:r>
          </a:p>
          <a:p>
            <a:pPr marL="800100" lvl="1">
              <a:spcBef>
                <a:spcPts val="600"/>
              </a:spcBef>
              <a:buSzPct val="100000"/>
              <a:buFont typeface="+mj-lt"/>
              <a:buAutoNum type="arabicPeriod"/>
            </a:pPr>
            <a:r>
              <a:rPr lang="en-US" sz="1400" dirty="0"/>
              <a:t>Took the highest-weighted path for the route, given the cutoff.</a:t>
            </a:r>
          </a:p>
          <a:p>
            <a:pPr lvl="0" indent="-457200" algn="l" rtl="0">
              <a:spcBef>
                <a:spcPts val="600"/>
              </a:spcBef>
              <a:spcAft>
                <a:spcPts val="0"/>
              </a:spcAft>
              <a:buAutoNum type="arabicParenR"/>
            </a:pPr>
            <a:endParaRPr dirty="0"/>
          </a:p>
        </p:txBody>
      </p:sp>
      <p:sp>
        <p:nvSpPr>
          <p:cNvPr id="4" name="Google Shape;533;p22">
            <a:extLst>
              <a:ext uri="{FF2B5EF4-FFF2-40B4-BE49-F238E27FC236}">
                <a16:creationId xmlns:a16="http://schemas.microsoft.com/office/drawing/2014/main" id="{8C5C9142-FFFD-2DCF-EAE8-B5E65C733170}"/>
              </a:ext>
            </a:extLst>
          </p:cNvPr>
          <p:cNvSpPr txBox="1">
            <a:spLocks/>
          </p:cNvSpPr>
          <p:nvPr/>
        </p:nvSpPr>
        <p:spPr>
          <a:xfrm>
            <a:off x="1006300" y="-36950"/>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t>Best bus route algorithm</a:t>
            </a:r>
          </a:p>
        </p:txBody>
      </p:sp>
    </p:spTree>
    <p:extLst>
      <p:ext uri="{BB962C8B-B14F-4D97-AF65-F5344CB8AC3E}">
        <p14:creationId xmlns:p14="http://schemas.microsoft.com/office/powerpoint/2010/main" val="1429219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2" name="Google Shape;502;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4" name="Google Shape;533;p22">
            <a:extLst>
              <a:ext uri="{FF2B5EF4-FFF2-40B4-BE49-F238E27FC236}">
                <a16:creationId xmlns:a16="http://schemas.microsoft.com/office/drawing/2014/main" id="{8C5C9142-FFFD-2DCF-EAE8-B5E65C733170}"/>
              </a:ext>
            </a:extLst>
          </p:cNvPr>
          <p:cNvSpPr txBox="1">
            <a:spLocks/>
          </p:cNvSpPr>
          <p:nvPr/>
        </p:nvSpPr>
        <p:spPr>
          <a:xfrm>
            <a:off x="1006300" y="-36950"/>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t>Best bus route: creates circulators through high-traffic areas</a:t>
            </a:r>
          </a:p>
        </p:txBody>
      </p:sp>
      <p:pic>
        <p:nvPicPr>
          <p:cNvPr id="3" name="Picture 2" descr="A map of different colored areas">
            <a:extLst>
              <a:ext uri="{FF2B5EF4-FFF2-40B4-BE49-F238E27FC236}">
                <a16:creationId xmlns:a16="http://schemas.microsoft.com/office/drawing/2014/main" id="{DF26949D-0B94-4CB7-D63F-A8630BCC7E86}"/>
              </a:ext>
            </a:extLst>
          </p:cNvPr>
          <p:cNvPicPr>
            <a:picLocks noChangeAspect="1"/>
          </p:cNvPicPr>
          <p:nvPr/>
        </p:nvPicPr>
        <p:blipFill>
          <a:blip r:embed="rId3"/>
          <a:stretch>
            <a:fillRect/>
          </a:stretch>
        </p:blipFill>
        <p:spPr>
          <a:xfrm>
            <a:off x="2067261" y="678850"/>
            <a:ext cx="5935639" cy="3257216"/>
          </a:xfrm>
          <a:prstGeom prst="rect">
            <a:avLst/>
          </a:prstGeom>
        </p:spPr>
      </p:pic>
    </p:spTree>
    <p:extLst>
      <p:ext uri="{BB962C8B-B14F-4D97-AF65-F5344CB8AC3E}">
        <p14:creationId xmlns:p14="http://schemas.microsoft.com/office/powerpoint/2010/main" val="114635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2" name="Google Shape;502;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4" name="Google Shape;533;p22">
            <a:extLst>
              <a:ext uri="{FF2B5EF4-FFF2-40B4-BE49-F238E27FC236}">
                <a16:creationId xmlns:a16="http://schemas.microsoft.com/office/drawing/2014/main" id="{8C5C9142-FFFD-2DCF-EAE8-B5E65C733170}"/>
              </a:ext>
            </a:extLst>
          </p:cNvPr>
          <p:cNvSpPr txBox="1">
            <a:spLocks/>
          </p:cNvSpPr>
          <p:nvPr/>
        </p:nvSpPr>
        <p:spPr>
          <a:xfrm>
            <a:off x="1006300" y="-36950"/>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t>Or finds a route with a lot of traffic.</a:t>
            </a:r>
          </a:p>
        </p:txBody>
      </p:sp>
      <p:pic>
        <p:nvPicPr>
          <p:cNvPr id="5" name="Picture 4" descr="A map of the united states">
            <a:extLst>
              <a:ext uri="{FF2B5EF4-FFF2-40B4-BE49-F238E27FC236}">
                <a16:creationId xmlns:a16="http://schemas.microsoft.com/office/drawing/2014/main" id="{9D5CB416-70ED-3E21-4166-00953B85D026}"/>
              </a:ext>
            </a:extLst>
          </p:cNvPr>
          <p:cNvPicPr>
            <a:picLocks noChangeAspect="1"/>
          </p:cNvPicPr>
          <p:nvPr/>
        </p:nvPicPr>
        <p:blipFill>
          <a:blip r:embed="rId3"/>
          <a:stretch>
            <a:fillRect/>
          </a:stretch>
        </p:blipFill>
        <p:spPr>
          <a:xfrm>
            <a:off x="1719391" y="678850"/>
            <a:ext cx="6283509" cy="3448113"/>
          </a:xfrm>
          <a:prstGeom prst="rect">
            <a:avLst/>
          </a:prstGeom>
        </p:spPr>
      </p:pic>
    </p:spTree>
    <p:extLst>
      <p:ext uri="{BB962C8B-B14F-4D97-AF65-F5344CB8AC3E}">
        <p14:creationId xmlns:p14="http://schemas.microsoft.com/office/powerpoint/2010/main" val="376180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3"/>
          <p:cNvSpPr txBox="1">
            <a:spLocks noGrp="1"/>
          </p:cNvSpPr>
          <p:nvPr>
            <p:ph type="title"/>
          </p:nvPr>
        </p:nvSpPr>
        <p:spPr>
          <a:xfrm>
            <a:off x="10063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Next steps</a:t>
            </a:r>
            <a:endParaRPr>
              <a:solidFill>
                <a:schemeClr val="accent2"/>
              </a:solidFill>
            </a:endParaRPr>
          </a:p>
        </p:txBody>
      </p:sp>
      <p:sp>
        <p:nvSpPr>
          <p:cNvPr id="543" name="Google Shape;543;p23"/>
          <p:cNvSpPr txBox="1">
            <a:spLocks noGrp="1"/>
          </p:cNvSpPr>
          <p:nvPr>
            <p:ph type="body" idx="1"/>
          </p:nvPr>
        </p:nvSpPr>
        <p:spPr>
          <a:xfrm>
            <a:off x="333900" y="620450"/>
            <a:ext cx="7697100" cy="19221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SzPts val="1200"/>
              <a:buAutoNum type="arabicPeriod"/>
            </a:pPr>
            <a:r>
              <a:rPr lang="en" sz="1800" dirty="0"/>
              <a:t>Complete aggregation of parquet files for yellow cabs and rideshare rides pre-2019.</a:t>
            </a:r>
          </a:p>
          <a:p>
            <a:pPr marL="457200" lvl="0" indent="-304800" algn="l" rtl="0">
              <a:spcBef>
                <a:spcPts val="600"/>
              </a:spcBef>
              <a:spcAft>
                <a:spcPts val="0"/>
              </a:spcAft>
              <a:buSzPts val="1200"/>
              <a:buAutoNum type="arabicPeriod"/>
            </a:pPr>
            <a:r>
              <a:rPr lang="en" sz="1800" dirty="0"/>
              <a:t>Switch weighting from ‘most trips’ to ‘trip cost’ – this will account for the greater value of longer rides while preventing the model from simply zigzagging through major population centers.</a:t>
            </a:r>
          </a:p>
          <a:p>
            <a:pPr marL="457200" lvl="0" indent="-304800" algn="l" rtl="0">
              <a:spcBef>
                <a:spcPts val="600"/>
              </a:spcBef>
              <a:spcAft>
                <a:spcPts val="0"/>
              </a:spcAft>
              <a:buSzPts val="1200"/>
              <a:buAutoNum type="arabicPeriod"/>
            </a:pPr>
            <a:r>
              <a:rPr lang="en-US" sz="1800" dirty="0"/>
              <a:t>Formalize ‘cutoff number’ – I’m thinking unweighted shortest path * 1.5.</a:t>
            </a:r>
          </a:p>
          <a:p>
            <a:pPr marL="457200" lvl="0" indent="-304800" algn="l" rtl="0">
              <a:spcBef>
                <a:spcPts val="600"/>
              </a:spcBef>
              <a:spcAft>
                <a:spcPts val="0"/>
              </a:spcAft>
              <a:buSzPts val="1200"/>
              <a:buAutoNum type="arabicPeriod"/>
            </a:pPr>
            <a:r>
              <a:rPr lang="en-US" sz="1800" dirty="0"/>
              <a:t>Run model for proposed bus routes for last ten years.</a:t>
            </a:r>
          </a:p>
          <a:p>
            <a:pPr marL="457200" lvl="0" indent="-304800" algn="l" rtl="0">
              <a:spcBef>
                <a:spcPts val="600"/>
              </a:spcBef>
              <a:spcAft>
                <a:spcPts val="0"/>
              </a:spcAft>
              <a:buSzPts val="1200"/>
              <a:buAutoNum type="arabicPeriod"/>
            </a:pPr>
            <a:r>
              <a:rPr lang="en-US" sz="1800" dirty="0"/>
              <a:t>Use Jaccard distance or something similar to measure change over time.</a:t>
            </a:r>
          </a:p>
          <a:p>
            <a:pPr marL="457200" lvl="0" indent="-304800" algn="l" rtl="0">
              <a:spcBef>
                <a:spcPts val="600"/>
              </a:spcBef>
              <a:spcAft>
                <a:spcPts val="0"/>
              </a:spcAft>
              <a:buSzPts val="1200"/>
              <a:buAutoNum type="arabicPeriod"/>
            </a:pPr>
            <a:r>
              <a:rPr lang="en-US" sz="1800" dirty="0"/>
              <a:t>Create final presentation.</a:t>
            </a:r>
            <a:endParaRPr sz="1800" dirty="0"/>
          </a:p>
        </p:txBody>
      </p:sp>
      <p:sp>
        <p:nvSpPr>
          <p:cNvPr id="544" name="Google Shape;544;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2"/>
          <p:cNvSpPr txBox="1">
            <a:spLocks noGrp="1"/>
          </p:cNvSpPr>
          <p:nvPr>
            <p:ph type="title"/>
          </p:nvPr>
        </p:nvSpPr>
        <p:spPr>
          <a:xfrm>
            <a:off x="1073700" y="160481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t>Sprint 1: overview and EDA</a:t>
            </a:r>
            <a:endParaRPr sz="3000" dirty="0"/>
          </a:p>
        </p:txBody>
      </p:sp>
      <p:sp>
        <p:nvSpPr>
          <p:cNvPr id="534" name="Google Shape;53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9657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14"/>
          <p:cNvSpPr txBox="1">
            <a:spLocks noGrp="1"/>
          </p:cNvSpPr>
          <p:nvPr>
            <p:ph type="title"/>
          </p:nvPr>
        </p:nvSpPr>
        <p:spPr>
          <a:xfrm>
            <a:off x="10063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Non-technical overview</a:t>
            </a:r>
            <a:endParaRPr>
              <a:solidFill>
                <a:schemeClr val="accent2"/>
              </a:solidFill>
            </a:endParaRPr>
          </a:p>
        </p:txBody>
      </p:sp>
      <p:sp>
        <p:nvSpPr>
          <p:cNvPr id="473" name="Google Shape;473;p14"/>
          <p:cNvSpPr txBox="1">
            <a:spLocks noGrp="1"/>
          </p:cNvSpPr>
          <p:nvPr>
            <p:ph type="body" idx="1"/>
          </p:nvPr>
        </p:nvSpPr>
        <p:spPr>
          <a:xfrm>
            <a:off x="333900" y="849050"/>
            <a:ext cx="7697100" cy="19221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a:t>NYC has public data on every rideshare and taxi ride from 2009-2023</a:t>
            </a:r>
            <a:br>
              <a:rPr lang="en"/>
            </a:br>
            <a:endParaRPr/>
          </a:p>
          <a:p>
            <a:pPr marL="457200" lvl="0" indent="-317500" algn="l" rtl="0">
              <a:spcBef>
                <a:spcPts val="0"/>
              </a:spcBef>
              <a:spcAft>
                <a:spcPts val="0"/>
              </a:spcAft>
              <a:buSzPts val="1400"/>
              <a:buChar char="◉"/>
            </a:pPr>
            <a:r>
              <a:rPr lang="en"/>
              <a:t>This data contains a huge amount of data on New York’s transportation patterns</a:t>
            </a:r>
            <a:br>
              <a:rPr lang="en"/>
            </a:br>
            <a:endParaRPr/>
          </a:p>
          <a:p>
            <a:pPr marL="914400" lvl="1" indent="-317500" algn="l" rtl="0">
              <a:spcBef>
                <a:spcPts val="0"/>
              </a:spcBef>
              <a:spcAft>
                <a:spcPts val="0"/>
              </a:spcAft>
              <a:buSzPts val="1400"/>
              <a:buChar char="◉"/>
            </a:pPr>
            <a:r>
              <a:rPr lang="en"/>
              <a:t>There are really endless questions that this dataset can answer. Even looking at the file sizes gives you a rough view of pandemic decline and recovery in movement!</a:t>
            </a:r>
            <a:endParaRPr/>
          </a:p>
          <a:p>
            <a:pPr marL="0" lvl="0" indent="0" algn="l" rtl="0">
              <a:spcBef>
                <a:spcPts val="600"/>
              </a:spcBef>
              <a:spcAft>
                <a:spcPts val="0"/>
              </a:spcAft>
              <a:buNone/>
            </a:pPr>
            <a:endParaRPr/>
          </a:p>
        </p:txBody>
      </p:sp>
      <p:sp>
        <p:nvSpPr>
          <p:cNvPr id="474" name="Google Shape;474;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15"/>
          <p:cNvSpPr txBox="1">
            <a:spLocks noGrp="1"/>
          </p:cNvSpPr>
          <p:nvPr>
            <p:ph type="title"/>
          </p:nvPr>
        </p:nvSpPr>
        <p:spPr>
          <a:xfrm>
            <a:off x="10063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Non-technical overview: problem</a:t>
            </a:r>
            <a:endParaRPr>
              <a:solidFill>
                <a:schemeClr val="accent2"/>
              </a:solidFill>
            </a:endParaRPr>
          </a:p>
        </p:txBody>
      </p:sp>
      <p:sp>
        <p:nvSpPr>
          <p:cNvPr id="480" name="Google Shape;480;p15"/>
          <p:cNvSpPr txBox="1">
            <a:spLocks noGrp="1"/>
          </p:cNvSpPr>
          <p:nvPr>
            <p:ph type="body" idx="1"/>
          </p:nvPr>
        </p:nvSpPr>
        <p:spPr>
          <a:xfrm>
            <a:off x="333900" y="620450"/>
            <a:ext cx="7697100" cy="19221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SzPts val="1200"/>
              <a:buChar char="◉"/>
            </a:pPr>
            <a:r>
              <a:rPr lang="en" sz="1800"/>
              <a:t>Context: A huge amount of for-pay rides are &lt; 2 miles. Just in January: New Yorkers spent $54M on rides &lt; 2 miles. This represents a failure of public transit to serve New Yorker’s basic transit needs, increasing traffic and costing New Yorkers money and experiences. </a:t>
            </a:r>
            <a:br>
              <a:rPr lang="en" sz="1800"/>
            </a:br>
            <a:endParaRPr sz="1800"/>
          </a:p>
          <a:p>
            <a:pPr marL="457200" lvl="0" indent="-304800" algn="l" rtl="0">
              <a:spcBef>
                <a:spcPts val="0"/>
              </a:spcBef>
              <a:spcAft>
                <a:spcPts val="0"/>
              </a:spcAft>
              <a:buSzPts val="1200"/>
              <a:buChar char="◉"/>
            </a:pPr>
            <a:r>
              <a:rPr lang="en" sz="1800"/>
              <a:t>Problem: Increase bus ridership by designing routes with high demand. Furthermore, study the speed by which these patterns change in order to understand the utility of MTA’s multi-year planning process.</a:t>
            </a:r>
            <a:br>
              <a:rPr lang="en" sz="1800"/>
            </a:br>
            <a:endParaRPr sz="1800"/>
          </a:p>
          <a:p>
            <a:pPr marL="457200" lvl="0" indent="-304800" algn="l" rtl="0">
              <a:spcBef>
                <a:spcPts val="0"/>
              </a:spcBef>
              <a:spcAft>
                <a:spcPts val="0"/>
              </a:spcAft>
              <a:buSzPts val="1200"/>
              <a:buChar char="◉"/>
            </a:pPr>
            <a:r>
              <a:rPr lang="en" sz="1800"/>
              <a:t>Opportunity: create an application that finds the a potential bus route from one location to another that would make the most number of for-pay rides unnecessary. Furthermore, predict how these routes will change over time.</a:t>
            </a:r>
            <a:endParaRPr sz="1800"/>
          </a:p>
        </p:txBody>
      </p:sp>
      <p:sp>
        <p:nvSpPr>
          <p:cNvPr id="481" name="Google Shape;481;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16"/>
          <p:cNvSpPr txBox="1">
            <a:spLocks noGrp="1"/>
          </p:cNvSpPr>
          <p:nvPr>
            <p:ph type="title"/>
          </p:nvPr>
        </p:nvSpPr>
        <p:spPr>
          <a:xfrm>
            <a:off x="1006300" y="-369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How to tackle this problem with data science</a:t>
            </a:r>
            <a:endParaRPr>
              <a:solidFill>
                <a:schemeClr val="accent2"/>
              </a:solidFill>
            </a:endParaRPr>
          </a:p>
        </p:txBody>
      </p:sp>
      <p:sp>
        <p:nvSpPr>
          <p:cNvPr id="487" name="Google Shape;487;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488" name="Google Shape;488;p16"/>
          <p:cNvPicPr preferRelativeResize="0"/>
          <p:nvPr/>
        </p:nvPicPr>
        <p:blipFill>
          <a:blip r:embed="rId3">
            <a:alphaModFix/>
          </a:blip>
          <a:stretch>
            <a:fillRect/>
          </a:stretch>
        </p:blipFill>
        <p:spPr>
          <a:xfrm>
            <a:off x="5328450" y="678850"/>
            <a:ext cx="2674451" cy="3460076"/>
          </a:xfrm>
          <a:prstGeom prst="rect">
            <a:avLst/>
          </a:prstGeom>
          <a:noFill/>
          <a:ln>
            <a:noFill/>
          </a:ln>
        </p:spPr>
      </p:pic>
      <p:sp>
        <p:nvSpPr>
          <p:cNvPr id="489" name="Google Shape;489;p16"/>
          <p:cNvSpPr txBox="1"/>
          <p:nvPr/>
        </p:nvSpPr>
        <p:spPr>
          <a:xfrm>
            <a:off x="302100" y="742450"/>
            <a:ext cx="4388400" cy="3386400"/>
          </a:xfrm>
          <a:prstGeom prst="rect">
            <a:avLst/>
          </a:prstGeom>
          <a:noFill/>
          <a:ln>
            <a:noFill/>
          </a:ln>
        </p:spPr>
        <p:txBody>
          <a:bodyPr spcFirstLastPara="1" wrap="square" lIns="91425" tIns="91425" rIns="91425" bIns="91425" anchor="t" anchorCtr="0">
            <a:spAutoFit/>
          </a:bodyPr>
          <a:lstStyle/>
          <a:p>
            <a:pPr marL="457200" lvl="0" indent="-311150" algn="l" rtl="0">
              <a:spcBef>
                <a:spcPts val="60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Pick a start and end point by taxi zone.</a:t>
            </a:r>
            <a:endParaRPr sz="1300">
              <a:solidFill>
                <a:schemeClr val="dk1"/>
              </a:solidFill>
              <a:latin typeface="Source Sans Pro"/>
              <a:ea typeface="Source Sans Pro"/>
              <a:cs typeface="Source Sans Pro"/>
              <a:sym typeface="Source Sans Pro"/>
            </a:endParaRPr>
          </a:p>
          <a:p>
            <a:pPr marL="457200" lvl="0" indent="-311150" algn="l" rtl="0">
              <a:spcBef>
                <a:spcPts val="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Using graph algorithms, create an application that lists potential routes where: </a:t>
            </a:r>
            <a:endParaRPr sz="1300">
              <a:solidFill>
                <a:schemeClr val="dk1"/>
              </a:solidFill>
              <a:latin typeface="Source Sans Pro"/>
              <a:ea typeface="Source Sans Pro"/>
              <a:cs typeface="Source Sans Pro"/>
              <a:sym typeface="Source Sans Pro"/>
            </a:endParaRPr>
          </a:p>
          <a:p>
            <a:pPr marL="914400" lvl="1" indent="-311150" algn="l" rtl="0">
              <a:spcBef>
                <a:spcPts val="0"/>
              </a:spcBef>
              <a:spcAft>
                <a:spcPts val="0"/>
              </a:spcAft>
              <a:buClr>
                <a:schemeClr val="dk1"/>
              </a:buClr>
              <a:buSzPts val="1300"/>
              <a:buFont typeface="Source Sans Pro"/>
              <a:buAutoNum type="alphaLcPeriod"/>
            </a:pPr>
            <a:r>
              <a:rPr lang="en" sz="1300">
                <a:solidFill>
                  <a:schemeClr val="dk1"/>
                </a:solidFill>
                <a:latin typeface="Source Sans Pro"/>
                <a:ea typeface="Source Sans Pro"/>
                <a:cs typeface="Source Sans Pro"/>
                <a:sym typeface="Source Sans Pro"/>
              </a:rPr>
              <a:t>The ‘bus’ only travels through adjacent routes </a:t>
            </a:r>
            <a:endParaRPr sz="1300">
              <a:solidFill>
                <a:schemeClr val="dk1"/>
              </a:solidFill>
              <a:latin typeface="Source Sans Pro"/>
              <a:ea typeface="Source Sans Pro"/>
              <a:cs typeface="Source Sans Pro"/>
              <a:sym typeface="Source Sans Pro"/>
            </a:endParaRPr>
          </a:p>
          <a:p>
            <a:pPr marL="914400" lvl="1" indent="-311150" algn="l" rtl="0">
              <a:spcBef>
                <a:spcPts val="0"/>
              </a:spcBef>
              <a:spcAft>
                <a:spcPts val="0"/>
              </a:spcAft>
              <a:buClr>
                <a:schemeClr val="dk1"/>
              </a:buClr>
              <a:buSzPts val="1300"/>
              <a:buFont typeface="Source Sans Pro"/>
              <a:buAutoNum type="alphaLcPeriod"/>
            </a:pPr>
            <a:r>
              <a:rPr lang="en" sz="1300">
                <a:solidFill>
                  <a:schemeClr val="dk1"/>
                </a:solidFill>
                <a:latin typeface="Source Sans Pro"/>
                <a:ea typeface="Source Sans Pro"/>
                <a:cs typeface="Source Sans Pro"/>
                <a:sym typeface="Source Sans Pro"/>
              </a:rPr>
              <a:t>The bus never travels through the same route twice </a:t>
            </a:r>
            <a:endParaRPr sz="1300">
              <a:solidFill>
                <a:schemeClr val="dk1"/>
              </a:solidFill>
              <a:latin typeface="Source Sans Pro"/>
              <a:ea typeface="Source Sans Pro"/>
              <a:cs typeface="Source Sans Pro"/>
              <a:sym typeface="Source Sans Pro"/>
            </a:endParaRPr>
          </a:p>
          <a:p>
            <a:pPr marL="914400" lvl="1" indent="-311150" algn="l" rtl="0">
              <a:spcBef>
                <a:spcPts val="0"/>
              </a:spcBef>
              <a:spcAft>
                <a:spcPts val="0"/>
              </a:spcAft>
              <a:buClr>
                <a:schemeClr val="dk1"/>
              </a:buClr>
              <a:buSzPts val="1300"/>
              <a:buFont typeface="Source Sans Pro"/>
              <a:buAutoNum type="alphaLcPeriod"/>
            </a:pPr>
            <a:r>
              <a:rPr lang="en" sz="1300">
                <a:solidFill>
                  <a:schemeClr val="dk1"/>
                </a:solidFill>
                <a:latin typeface="Source Sans Pro"/>
                <a:ea typeface="Source Sans Pro"/>
                <a:cs typeface="Source Sans Pro"/>
                <a:sym typeface="Source Sans Pro"/>
              </a:rPr>
              <a:t>The bus is limited to a set number of taxi zones </a:t>
            </a:r>
            <a:endParaRPr sz="1300">
              <a:solidFill>
                <a:schemeClr val="dk1"/>
              </a:solidFill>
              <a:latin typeface="Source Sans Pro"/>
              <a:ea typeface="Source Sans Pro"/>
              <a:cs typeface="Source Sans Pro"/>
              <a:sym typeface="Source Sans Pro"/>
            </a:endParaRPr>
          </a:p>
          <a:p>
            <a:pPr marL="457200" lvl="0" indent="-311150" algn="l" rtl="0">
              <a:spcBef>
                <a:spcPts val="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Weight routes by ridership to find ‘best route’</a:t>
            </a:r>
            <a:endParaRPr sz="1300">
              <a:solidFill>
                <a:schemeClr val="dk1"/>
              </a:solidFill>
              <a:latin typeface="Source Sans Pro"/>
              <a:ea typeface="Source Sans Pro"/>
              <a:cs typeface="Source Sans Pro"/>
              <a:sym typeface="Source Sans Pro"/>
            </a:endParaRPr>
          </a:p>
          <a:p>
            <a:pPr marL="457200" lvl="0" indent="-311150" algn="l" rtl="0">
              <a:spcBef>
                <a:spcPts val="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Generalize application so that you can discover ‘best route’ by inputting starting point, end point, time, and number of taxi zones.</a:t>
            </a:r>
            <a:endParaRPr sz="1300">
              <a:solidFill>
                <a:schemeClr val="dk1"/>
              </a:solidFill>
              <a:latin typeface="Source Sans Pro"/>
              <a:ea typeface="Source Sans Pro"/>
              <a:cs typeface="Source Sans Pro"/>
              <a:sym typeface="Source Sans Pro"/>
            </a:endParaRPr>
          </a:p>
          <a:p>
            <a:pPr marL="457200" lvl="0" indent="-311150" algn="l" rtl="0">
              <a:spcBef>
                <a:spcPts val="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Use a moving time window to to predict movement of an optimal route e.g., how will the optimal route for 2013-5 from Astoria to Williamsburg change by 2016. </a:t>
            </a:r>
            <a:endParaRPr sz="1300">
              <a:solidFill>
                <a:schemeClr val="dk1"/>
              </a:solidFill>
              <a:latin typeface="Source Sans Pro"/>
              <a:ea typeface="Source Sans Pro"/>
              <a:cs typeface="Source Sans Pro"/>
              <a:sym typeface="Source Sans Pro"/>
            </a:endParaRPr>
          </a:p>
          <a:p>
            <a:pPr marL="457200" lvl="0" indent="-311150" algn="l" rtl="0">
              <a:spcBef>
                <a:spcPts val="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This will also give a sense of the pace of change of transportation needs</a:t>
            </a:r>
            <a:endParaRPr sz="1300">
              <a:solidFill>
                <a:schemeClr val="dk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17"/>
          <p:cNvSpPr txBox="1">
            <a:spLocks noGrp="1"/>
          </p:cNvSpPr>
          <p:nvPr>
            <p:ph type="title"/>
          </p:nvPr>
        </p:nvSpPr>
        <p:spPr>
          <a:xfrm>
            <a:off x="1006300" y="-369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Potential impact</a:t>
            </a:r>
            <a:endParaRPr>
              <a:solidFill>
                <a:schemeClr val="accent2"/>
              </a:solidFill>
            </a:endParaRPr>
          </a:p>
        </p:txBody>
      </p:sp>
      <p:sp>
        <p:nvSpPr>
          <p:cNvPr id="495" name="Google Shape;495;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96" name="Google Shape;496;p17"/>
          <p:cNvSpPr txBox="1"/>
          <p:nvPr/>
        </p:nvSpPr>
        <p:spPr>
          <a:xfrm>
            <a:off x="302100" y="742450"/>
            <a:ext cx="8100900" cy="33864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800">
                <a:solidFill>
                  <a:schemeClr val="dk1"/>
                </a:solidFill>
                <a:latin typeface="Source Sans Pro"/>
                <a:ea typeface="Source Sans Pro"/>
                <a:cs typeface="Source Sans Pro"/>
                <a:sym typeface="Source Sans Pro"/>
              </a:rPr>
              <a:t>Two potential impacts:</a:t>
            </a:r>
            <a:endParaRPr sz="1800">
              <a:solidFill>
                <a:schemeClr val="dk1"/>
              </a:solidFill>
              <a:latin typeface="Source Sans Pro"/>
              <a:ea typeface="Source Sans Pro"/>
              <a:cs typeface="Source Sans Pro"/>
              <a:sym typeface="Source Sans Pro"/>
            </a:endParaRPr>
          </a:p>
          <a:p>
            <a:pPr marL="0" lvl="0" indent="0" algn="l" rtl="0">
              <a:spcBef>
                <a:spcPts val="600"/>
              </a:spcBef>
              <a:spcAft>
                <a:spcPts val="0"/>
              </a:spcAft>
              <a:buNone/>
            </a:pPr>
            <a:endParaRPr sz="1800">
              <a:solidFill>
                <a:schemeClr val="dk1"/>
              </a:solidFill>
              <a:latin typeface="Source Sans Pro"/>
              <a:ea typeface="Source Sans Pro"/>
              <a:cs typeface="Source Sans Pro"/>
              <a:sym typeface="Source Sans Pro"/>
            </a:endParaRPr>
          </a:p>
          <a:p>
            <a:pPr marL="457200" lvl="0" indent="-342900" algn="l" rtl="0">
              <a:spcBef>
                <a:spcPts val="60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Create a rudimentary tool for deciding and predicting the best bus routes. While there are myriad other considerations such as logistics, specific community needs, and budget that are not being accounted for in my algorithm, this is potentially a valuable tool for policymakers to discover routes that fit transit needs and have the potential to increase ridership.</a:t>
            </a:r>
            <a:br>
              <a:rPr lang="en" sz="1800">
                <a:solidFill>
                  <a:schemeClr val="dk1"/>
                </a:solidFill>
                <a:latin typeface="Source Sans Pro"/>
                <a:ea typeface="Source Sans Pro"/>
                <a:cs typeface="Source Sans Pro"/>
                <a:sym typeface="Source Sans Pro"/>
              </a:rPr>
            </a:br>
            <a:endParaRPr sz="1800">
              <a:solidFill>
                <a:schemeClr val="dk1"/>
              </a:solidFill>
              <a:latin typeface="Source Sans Pro"/>
              <a:ea typeface="Source Sans Pro"/>
              <a:cs typeface="Source Sans Pro"/>
              <a:sym typeface="Source Sans Pro"/>
            </a:endParaRPr>
          </a:p>
          <a:p>
            <a:pPr marL="457200" lvl="0" indent="-342900" algn="l" rtl="0">
              <a:spcBef>
                <a:spcPts val="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Examine the pace of change of transportation needs, providing datapoints for citizens and policymakers who wish to examine the utility of MTA’s multi-year planning process.</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18"/>
          <p:cNvSpPr txBox="1">
            <a:spLocks noGrp="1"/>
          </p:cNvSpPr>
          <p:nvPr>
            <p:ph type="title"/>
          </p:nvPr>
        </p:nvSpPr>
        <p:spPr>
          <a:xfrm>
            <a:off x="1006300" y="-369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 to the dataset: key findings</a:t>
            </a:r>
            <a:endParaRPr>
              <a:solidFill>
                <a:schemeClr val="accent2"/>
              </a:solidFill>
            </a:endParaRPr>
          </a:p>
        </p:txBody>
      </p:sp>
      <p:sp>
        <p:nvSpPr>
          <p:cNvPr id="502" name="Google Shape;502;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503" name="Google Shape;503;p18"/>
          <p:cNvPicPr preferRelativeResize="0"/>
          <p:nvPr/>
        </p:nvPicPr>
        <p:blipFill>
          <a:blip r:embed="rId3">
            <a:alphaModFix/>
          </a:blip>
          <a:stretch>
            <a:fillRect/>
          </a:stretch>
        </p:blipFill>
        <p:spPr>
          <a:xfrm>
            <a:off x="4242650" y="726550"/>
            <a:ext cx="4105575" cy="3280125"/>
          </a:xfrm>
          <a:prstGeom prst="rect">
            <a:avLst/>
          </a:prstGeom>
          <a:noFill/>
          <a:ln>
            <a:noFill/>
          </a:ln>
        </p:spPr>
      </p:pic>
      <p:sp>
        <p:nvSpPr>
          <p:cNvPr id="504" name="Google Shape;504;p18"/>
          <p:cNvSpPr txBox="1">
            <a:spLocks noGrp="1"/>
          </p:cNvSpPr>
          <p:nvPr>
            <p:ph type="body" idx="1"/>
          </p:nvPr>
        </p:nvSpPr>
        <p:spPr>
          <a:xfrm>
            <a:off x="453150" y="1405563"/>
            <a:ext cx="33468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Ride length peaks at about one mile then declines exponentially. </a:t>
            </a:r>
            <a:endParaRPr/>
          </a:p>
          <a:p>
            <a:pPr marL="0" lvl="0" indent="0" algn="l" rtl="0">
              <a:spcBef>
                <a:spcPts val="600"/>
              </a:spcBef>
              <a:spcAft>
                <a:spcPts val="0"/>
              </a:spcAft>
              <a:buNone/>
            </a:pPr>
            <a:endParaRPr/>
          </a:p>
          <a:p>
            <a:pPr marL="0" lvl="0" indent="0" algn="l" rtl="0">
              <a:spcBef>
                <a:spcPts val="600"/>
              </a:spcBef>
              <a:spcAft>
                <a:spcPts val="0"/>
              </a:spcAft>
              <a:buNone/>
            </a:pPr>
            <a:r>
              <a:rPr lang="en"/>
              <a:t>(Jan 2023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9"/>
          <p:cNvSpPr txBox="1">
            <a:spLocks noGrp="1"/>
          </p:cNvSpPr>
          <p:nvPr>
            <p:ph type="title"/>
          </p:nvPr>
        </p:nvSpPr>
        <p:spPr>
          <a:xfrm>
            <a:off x="1006300" y="-369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 to the dataset: key findings</a:t>
            </a:r>
            <a:endParaRPr/>
          </a:p>
        </p:txBody>
      </p:sp>
      <p:sp>
        <p:nvSpPr>
          <p:cNvPr id="510" name="Google Shape;510;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511" name="Google Shape;511;p19"/>
          <p:cNvPicPr preferRelativeResize="0"/>
          <p:nvPr/>
        </p:nvPicPr>
        <p:blipFill>
          <a:blip r:embed="rId3">
            <a:alphaModFix/>
          </a:blip>
          <a:stretch>
            <a:fillRect/>
          </a:stretch>
        </p:blipFill>
        <p:spPr>
          <a:xfrm>
            <a:off x="4594975" y="767600"/>
            <a:ext cx="3527575" cy="3608300"/>
          </a:xfrm>
          <a:prstGeom prst="rect">
            <a:avLst/>
          </a:prstGeom>
          <a:noFill/>
          <a:ln>
            <a:noFill/>
          </a:ln>
        </p:spPr>
      </p:pic>
      <p:sp>
        <p:nvSpPr>
          <p:cNvPr id="512" name="Google Shape;512;p19"/>
          <p:cNvSpPr txBox="1">
            <a:spLocks noGrp="1"/>
          </p:cNvSpPr>
          <p:nvPr>
            <p:ph type="body" idx="1"/>
          </p:nvPr>
        </p:nvSpPr>
        <p:spPr>
          <a:xfrm>
            <a:off x="453150" y="872163"/>
            <a:ext cx="33468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Data is split by pickup and dropoff location to taxi districts.</a:t>
            </a:r>
            <a:endParaRPr/>
          </a:p>
          <a:p>
            <a:pPr marL="0" lvl="0" indent="0" algn="l" rtl="0">
              <a:spcBef>
                <a:spcPts val="600"/>
              </a:spcBef>
              <a:spcAft>
                <a:spcPts val="0"/>
              </a:spcAft>
              <a:buNone/>
            </a:pPr>
            <a:endParaRPr/>
          </a:p>
          <a:p>
            <a:pPr marL="0" lvl="0" indent="0" algn="l" rtl="0">
              <a:spcBef>
                <a:spcPts val="600"/>
              </a:spcBef>
              <a:spcAft>
                <a:spcPts val="0"/>
              </a:spcAft>
              <a:buNone/>
            </a:pPr>
            <a:r>
              <a:rPr lang="en"/>
              <a:t>Most taxi districts behave like this: the bulk of rides come from that district and nearby districts as well as JFK and LGA airports.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0"/>
          <p:cNvSpPr txBox="1">
            <a:spLocks noGrp="1"/>
          </p:cNvSpPr>
          <p:nvPr>
            <p:ph type="title"/>
          </p:nvPr>
        </p:nvSpPr>
        <p:spPr>
          <a:xfrm>
            <a:off x="1006300" y="-369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 to the dataset: key findings</a:t>
            </a:r>
            <a:endParaRPr/>
          </a:p>
        </p:txBody>
      </p:sp>
      <p:sp>
        <p:nvSpPr>
          <p:cNvPr id="518" name="Google Shape;518;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19" name="Google Shape;519;p20"/>
          <p:cNvSpPr txBox="1">
            <a:spLocks noGrp="1"/>
          </p:cNvSpPr>
          <p:nvPr>
            <p:ph type="body" idx="1"/>
          </p:nvPr>
        </p:nvSpPr>
        <p:spPr>
          <a:xfrm>
            <a:off x="453150" y="1405563"/>
            <a:ext cx="33468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Overall, rideshare trips track pandemic behavior, movement and economic recovery.</a:t>
            </a:r>
            <a:endParaRPr/>
          </a:p>
        </p:txBody>
      </p:sp>
      <p:pic>
        <p:nvPicPr>
          <p:cNvPr id="520" name="Google Shape;520;p20"/>
          <p:cNvPicPr preferRelativeResize="0"/>
          <p:nvPr/>
        </p:nvPicPr>
        <p:blipFill>
          <a:blip r:embed="rId3">
            <a:alphaModFix/>
          </a:blip>
          <a:stretch>
            <a:fillRect/>
          </a:stretch>
        </p:blipFill>
        <p:spPr>
          <a:xfrm>
            <a:off x="4066225" y="1089100"/>
            <a:ext cx="5039250" cy="2682262"/>
          </a:xfrm>
          <a:prstGeom prst="rect">
            <a:avLst/>
          </a:prstGeom>
          <a:noFill/>
          <a:ln>
            <a:noFill/>
          </a:ln>
        </p:spPr>
      </p:pic>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1069</Words>
  <Application>Microsoft Office PowerPoint</Application>
  <PresentationFormat>On-screen Show (16:9)</PresentationFormat>
  <Paragraphs>86</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Oswald</vt:lpstr>
      <vt:lpstr>Source Sans Pro</vt:lpstr>
      <vt:lpstr>Arial</vt:lpstr>
      <vt:lpstr>Quince template</vt:lpstr>
      <vt:lpstr>A study of NYC’s transit data</vt:lpstr>
      <vt:lpstr>Sprint 1: overview and EDA</vt:lpstr>
      <vt:lpstr>Non-technical overview</vt:lpstr>
      <vt:lpstr>Non-technical overview: problem</vt:lpstr>
      <vt:lpstr>How to tackle this problem with data science</vt:lpstr>
      <vt:lpstr>Potential impact</vt:lpstr>
      <vt:lpstr>Introduction to the dataset: key findings</vt:lpstr>
      <vt:lpstr>Introduction to the dataset: key findings</vt:lpstr>
      <vt:lpstr>Introduction to the dataset: key findings</vt:lpstr>
      <vt:lpstr>Introduction to the dataset: key findings</vt:lpstr>
      <vt:lpstr>Introduction to the dataset: key findings</vt:lpstr>
      <vt:lpstr>Sprint 2: modeling</vt:lpstr>
      <vt:lpstr>PowerPoint Presentation</vt:lpstr>
      <vt:lpstr>PowerPoint Presentation</vt:lpstr>
      <vt:lpstr>PowerPoint Presentation</vt:lpstr>
      <vt:lpstr>PowerPoint Presentation</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NYC’s transit data</dc:title>
  <cp:lastModifiedBy>Evan Spiller</cp:lastModifiedBy>
  <cp:revision>1</cp:revision>
  <dcterms:modified xsi:type="dcterms:W3CDTF">2023-08-20T22:50:17Z</dcterms:modified>
</cp:coreProperties>
</file>