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Oswald"/>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Oswald-bold.fntdata"/><Relationship Id="rId16" Type="http://schemas.openxmlformats.org/officeDocument/2006/relationships/font" Target="fonts/Oswald-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28d6ba553dc_0_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28d6ba553dc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28d6ba553dc_0_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28d6ba553dc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28d6ba553dc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28d6ba553d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19375d9c8d2_0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19375d9c8d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28d6ba553dc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28d6ba553d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28d6ba553dc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28d6ba553d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28d6ba553dc_0_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28d6ba553d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28d6ba553dc_0_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28d6ba553dc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28d6ba553dc_0_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28d6ba553d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33" name="Shape 33"/>
        <p:cNvGrpSpPr/>
        <p:nvPr/>
      </p:nvGrpSpPr>
      <p:grpSpPr>
        <a:xfrm>
          <a:off x="0" y="0"/>
          <a:ext cx="0" cy="0"/>
          <a:chOff x="0" y="0"/>
          <a:chExt cx="0" cy="0"/>
        </a:xfrm>
      </p:grpSpPr>
      <p:sp>
        <p:nvSpPr>
          <p:cNvPr id="34" name="Google Shape;34;p2"/>
          <p:cNvSpPr/>
          <p:nvPr/>
        </p:nvSpPr>
        <p:spPr>
          <a:xfrm>
            <a:off x="-26775" y="2008375"/>
            <a:ext cx="9210650" cy="3172625"/>
          </a:xfrm>
          <a:custGeom>
            <a:rect b="b" l="l" r="r" t="t"/>
            <a:pathLst>
              <a:path extrusionOk="0" h="126905" w="368426">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rect b="b" l="l" r="r" t="t"/>
            <a:pathLst>
              <a:path extrusionOk="0" h="121652" w="368426">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rot="8100000">
            <a:off x="6038981" y="20984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rot="8100000">
            <a:off x="7181981" y="21317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41" name="Google Shape;41;p2"/>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42" name="Google Shape;42;p2"/>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 name="Google Shape;69;p2"/>
          <p:cNvSpPr/>
          <p:nvPr/>
        </p:nvSpPr>
        <p:spPr>
          <a:xfrm>
            <a:off x="2990700" y="21478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1085700" y="24335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4895700" y="20776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rot="8100000">
            <a:off x="8699949" y="18907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txBox="1"/>
          <p:nvPr>
            <p:ph type="ctrTitle"/>
          </p:nvPr>
        </p:nvSpPr>
        <p:spPr>
          <a:xfrm>
            <a:off x="2847975" y="3363425"/>
            <a:ext cx="5610300" cy="1159800"/>
          </a:xfrm>
          <a:prstGeom prst="rect">
            <a:avLst/>
          </a:prstGeom>
        </p:spPr>
        <p:txBody>
          <a:bodyPr anchorCtr="0" anchor="ctr" bIns="91425" lIns="91425" spcFirstLastPara="1" rIns="91425" wrap="square" tIns="91425">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l graph">
  <p:cSld name="BLANK_2">
    <p:spTree>
      <p:nvGrpSpPr>
        <p:cNvPr id="417" name="Shape 417"/>
        <p:cNvGrpSpPr/>
        <p:nvPr/>
      </p:nvGrpSpPr>
      <p:grpSpPr>
        <a:xfrm>
          <a:off x="0" y="0"/>
          <a:ext cx="0" cy="0"/>
          <a:chOff x="0" y="0"/>
          <a:chExt cx="0" cy="0"/>
        </a:xfrm>
      </p:grpSpPr>
      <p:sp>
        <p:nvSpPr>
          <p:cNvPr id="418" name="Google Shape;418;p11"/>
          <p:cNvSpPr/>
          <p:nvPr/>
        </p:nvSpPr>
        <p:spPr>
          <a:xfrm>
            <a:off x="-20075" y="636775"/>
            <a:ext cx="9203950" cy="4550900"/>
          </a:xfrm>
          <a:custGeom>
            <a:rect b="b" l="l" r="r" t="t"/>
            <a:pathLst>
              <a:path extrusionOk="0" h="182036" w="368158">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chemeClr val="accent5"/>
          </a:solidFill>
          <a:ln>
            <a:noFill/>
          </a:ln>
        </p:spPr>
      </p:sp>
      <p:sp>
        <p:nvSpPr>
          <p:cNvPr id="419" name="Google Shape;419;p11"/>
          <p:cNvSpPr/>
          <p:nvPr/>
        </p:nvSpPr>
        <p:spPr>
          <a:xfrm>
            <a:off x="-33475" y="768100"/>
            <a:ext cx="9210650" cy="4406200"/>
          </a:xfrm>
          <a:custGeom>
            <a:rect b="b" l="l" r="r" t="t"/>
            <a:pathLst>
              <a:path extrusionOk="0" h="176248" w="368426">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1" y="44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1"/>
          <p:cNvSpPr/>
          <p:nvPr/>
        </p:nvSpPr>
        <p:spPr>
          <a:xfrm rot="8100000">
            <a:off x="6038981" y="72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1"/>
          <p:cNvSpPr/>
          <p:nvPr/>
        </p:nvSpPr>
        <p:spPr>
          <a:xfrm rot="8100000">
            <a:off x="7181981" y="76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3" name="Google Shape;423;p11"/>
          <p:cNvGrpSpPr/>
          <p:nvPr/>
        </p:nvGrpSpPr>
        <p:grpSpPr>
          <a:xfrm>
            <a:off x="-9525" y="652475"/>
            <a:ext cx="9167825" cy="595300"/>
            <a:chOff x="-9525" y="4462475"/>
            <a:chExt cx="9167825" cy="595300"/>
          </a:xfrm>
        </p:grpSpPr>
        <p:sp>
          <p:nvSpPr>
            <p:cNvPr id="424" name="Google Shape;424;p11"/>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425" name="Google Shape;425;p11"/>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426" name="Google Shape;426;p11"/>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427" name="Google Shape;427;p11"/>
          <p:cNvGrpSpPr/>
          <p:nvPr/>
        </p:nvGrpSpPr>
        <p:grpSpPr>
          <a:xfrm>
            <a:off x="-42837" y="633488"/>
            <a:ext cx="9229575" cy="642787"/>
            <a:chOff x="-42837" y="4443488"/>
            <a:chExt cx="9229575" cy="642787"/>
          </a:xfrm>
        </p:grpSpPr>
        <p:sp>
          <p:nvSpPr>
            <p:cNvPr id="428" name="Google Shape;428;p11"/>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1"/>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1"/>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1"/>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1"/>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1"/>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1"/>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1"/>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1"/>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1"/>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1"/>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1"/>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1"/>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1"/>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1"/>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1"/>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1"/>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1"/>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1"/>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1"/>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1"/>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1"/>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1"/>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1"/>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1"/>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3" name="Google Shape;453;p11"/>
          <p:cNvSpPr/>
          <p:nvPr/>
        </p:nvSpPr>
        <p:spPr>
          <a:xfrm>
            <a:off x="2990700" y="77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1"/>
          <p:cNvSpPr/>
          <p:nvPr/>
        </p:nvSpPr>
        <p:spPr>
          <a:xfrm>
            <a:off x="1085700" y="106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1"/>
          <p:cNvSpPr/>
          <p:nvPr/>
        </p:nvSpPr>
        <p:spPr>
          <a:xfrm>
            <a:off x="4895700" y="70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1"/>
          <p:cNvSpPr/>
          <p:nvPr/>
        </p:nvSpPr>
        <p:spPr>
          <a:xfrm rot="8100000">
            <a:off x="8699949" y="51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1"/>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BLANK_1">
    <p:spTree>
      <p:nvGrpSpPr>
        <p:cNvPr id="458" name="Shape 458"/>
        <p:cNvGrpSpPr/>
        <p:nvPr/>
      </p:nvGrpSpPr>
      <p:grpSpPr>
        <a:xfrm>
          <a:off x="0" y="0"/>
          <a:ext cx="0" cy="0"/>
          <a:chOff x="0" y="0"/>
          <a:chExt cx="0" cy="0"/>
        </a:xfrm>
      </p:grpSpPr>
      <p:sp>
        <p:nvSpPr>
          <p:cNvPr id="459" name="Google Shape;459;p12"/>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74" name="Shape 74"/>
        <p:cNvGrpSpPr/>
        <p:nvPr/>
      </p:nvGrpSpPr>
      <p:grpSpPr>
        <a:xfrm>
          <a:off x="0" y="0"/>
          <a:ext cx="0" cy="0"/>
          <a:chOff x="0" y="0"/>
          <a:chExt cx="0" cy="0"/>
        </a:xfrm>
      </p:grpSpPr>
      <p:sp>
        <p:nvSpPr>
          <p:cNvPr id="75" name="Google Shape;75;p3"/>
          <p:cNvSpPr/>
          <p:nvPr/>
        </p:nvSpPr>
        <p:spPr>
          <a:xfrm>
            <a:off x="-26775" y="2008375"/>
            <a:ext cx="9210650" cy="3172625"/>
          </a:xfrm>
          <a:custGeom>
            <a:rect b="b" l="l" r="r" t="t"/>
            <a:pathLst>
              <a:path extrusionOk="0" h="126905" w="368426">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76" name="Google Shape;76;p3"/>
          <p:cNvSpPr/>
          <p:nvPr/>
        </p:nvSpPr>
        <p:spPr>
          <a:xfrm>
            <a:off x="-26775" y="2139700"/>
            <a:ext cx="9210650" cy="3041300"/>
          </a:xfrm>
          <a:custGeom>
            <a:rect b="b" l="l" r="r" t="t"/>
            <a:pathLst>
              <a:path extrusionOk="0" h="121652" w="368426">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rot="8100000">
            <a:off x="6038981" y="20984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rot="8100000">
            <a:off x="7181981" y="21317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med" w="med" type="none"/>
              <a:tailEnd len="med" w="med" type="none"/>
            </a:ln>
          </p:spPr>
        </p:sp>
        <p:sp>
          <p:nvSpPr>
            <p:cNvPr id="82" name="Google Shape;82;p3"/>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med" w="med" type="none"/>
              <a:tailEnd len="med" w="med" type="none"/>
            </a:ln>
          </p:spPr>
        </p:sp>
        <p:sp>
          <p:nvSpPr>
            <p:cNvPr id="83" name="Google Shape;83;p3"/>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med" w="med" type="none"/>
              <a:tailEnd len="med" w="med" type="none"/>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3"/>
          <p:cNvSpPr/>
          <p:nvPr/>
        </p:nvSpPr>
        <p:spPr>
          <a:xfrm>
            <a:off x="2990700" y="21478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1085700" y="24335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4895700" y="20776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rot="8100000">
            <a:off x="8699949" y="18907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txBox="1"/>
          <p:nvPr>
            <p:ph type="ctrTitle"/>
          </p:nvPr>
        </p:nvSpPr>
        <p:spPr>
          <a:xfrm>
            <a:off x="2309350" y="3031150"/>
            <a:ext cx="5214600" cy="11598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3600"/>
              <a:buNone/>
              <a:defRPr sz="3600">
                <a:solidFill>
                  <a:srgbClr val="FFFFFF"/>
                </a:solidFill>
              </a:defRPr>
            </a:lvl1pPr>
            <a:lvl2pPr lvl="1" rtl="0" algn="r">
              <a:spcBef>
                <a:spcPts val="0"/>
              </a:spcBef>
              <a:spcAft>
                <a:spcPts val="0"/>
              </a:spcAft>
              <a:buClr>
                <a:srgbClr val="FFFFFF"/>
              </a:buClr>
              <a:buSzPts val="3600"/>
              <a:buNone/>
              <a:defRPr sz="3600">
                <a:solidFill>
                  <a:srgbClr val="FFFFFF"/>
                </a:solidFill>
              </a:defRPr>
            </a:lvl2pPr>
            <a:lvl3pPr lvl="2" rtl="0" algn="r">
              <a:spcBef>
                <a:spcPts val="0"/>
              </a:spcBef>
              <a:spcAft>
                <a:spcPts val="0"/>
              </a:spcAft>
              <a:buClr>
                <a:srgbClr val="FFFFFF"/>
              </a:buClr>
              <a:buSzPts val="3600"/>
              <a:buNone/>
              <a:defRPr sz="3600">
                <a:solidFill>
                  <a:srgbClr val="FFFFFF"/>
                </a:solidFill>
              </a:defRPr>
            </a:lvl3pPr>
            <a:lvl4pPr lvl="3" rtl="0" algn="r">
              <a:spcBef>
                <a:spcPts val="0"/>
              </a:spcBef>
              <a:spcAft>
                <a:spcPts val="0"/>
              </a:spcAft>
              <a:buClr>
                <a:srgbClr val="FFFFFF"/>
              </a:buClr>
              <a:buSzPts val="3600"/>
              <a:buNone/>
              <a:defRPr sz="3600">
                <a:solidFill>
                  <a:srgbClr val="FFFFFF"/>
                </a:solidFill>
              </a:defRPr>
            </a:lvl4pPr>
            <a:lvl5pPr lvl="4" rtl="0" algn="r">
              <a:spcBef>
                <a:spcPts val="0"/>
              </a:spcBef>
              <a:spcAft>
                <a:spcPts val="0"/>
              </a:spcAft>
              <a:buClr>
                <a:srgbClr val="FFFFFF"/>
              </a:buClr>
              <a:buSzPts val="3600"/>
              <a:buNone/>
              <a:defRPr sz="3600">
                <a:solidFill>
                  <a:srgbClr val="FFFFFF"/>
                </a:solidFill>
              </a:defRPr>
            </a:lvl5pPr>
            <a:lvl6pPr lvl="5" rtl="0" algn="r">
              <a:spcBef>
                <a:spcPts val="0"/>
              </a:spcBef>
              <a:spcAft>
                <a:spcPts val="0"/>
              </a:spcAft>
              <a:buClr>
                <a:srgbClr val="FFFFFF"/>
              </a:buClr>
              <a:buSzPts val="3600"/>
              <a:buNone/>
              <a:defRPr sz="3600">
                <a:solidFill>
                  <a:srgbClr val="FFFFFF"/>
                </a:solidFill>
              </a:defRPr>
            </a:lvl6pPr>
            <a:lvl7pPr lvl="6" rtl="0" algn="r">
              <a:spcBef>
                <a:spcPts val="0"/>
              </a:spcBef>
              <a:spcAft>
                <a:spcPts val="0"/>
              </a:spcAft>
              <a:buClr>
                <a:srgbClr val="FFFFFF"/>
              </a:buClr>
              <a:buSzPts val="3600"/>
              <a:buNone/>
              <a:defRPr sz="3600">
                <a:solidFill>
                  <a:srgbClr val="FFFFFF"/>
                </a:solidFill>
              </a:defRPr>
            </a:lvl7pPr>
            <a:lvl8pPr lvl="7" rtl="0" algn="r">
              <a:spcBef>
                <a:spcPts val="0"/>
              </a:spcBef>
              <a:spcAft>
                <a:spcPts val="0"/>
              </a:spcAft>
              <a:buClr>
                <a:srgbClr val="FFFFFF"/>
              </a:buClr>
              <a:buSzPts val="3600"/>
              <a:buNone/>
              <a:defRPr sz="3600">
                <a:solidFill>
                  <a:srgbClr val="FFFFFF"/>
                </a:solidFill>
              </a:defRPr>
            </a:lvl8pPr>
            <a:lvl9pPr lvl="8" rtl="0" algn="r">
              <a:spcBef>
                <a:spcPts val="0"/>
              </a:spcBef>
              <a:spcAft>
                <a:spcPts val="0"/>
              </a:spcAft>
              <a:buClr>
                <a:srgbClr val="FFFFFF"/>
              </a:buClr>
              <a:buSzPts val="3600"/>
              <a:buNone/>
              <a:defRPr sz="3600">
                <a:solidFill>
                  <a:srgbClr val="FFFFFF"/>
                </a:solidFill>
              </a:defRPr>
            </a:lvl9pPr>
          </a:lstStyle>
          <a:p/>
        </p:txBody>
      </p:sp>
      <p:sp>
        <p:nvSpPr>
          <p:cNvPr id="115" name="Google Shape;115;p3"/>
          <p:cNvSpPr txBox="1"/>
          <p:nvPr>
            <p:ph idx="1" type="subTitle"/>
          </p:nvPr>
        </p:nvSpPr>
        <p:spPr>
          <a:xfrm>
            <a:off x="2309441" y="4059250"/>
            <a:ext cx="5214600" cy="7848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FFFFFF"/>
              </a:buClr>
              <a:buSzPts val="2000"/>
              <a:buNone/>
              <a:defRPr>
                <a:solidFill>
                  <a:srgbClr val="FFFFFF"/>
                </a:solidFill>
              </a:defRPr>
            </a:lvl1pPr>
            <a:lvl2pPr lvl="1" rtl="0" algn="r">
              <a:spcBef>
                <a:spcPts val="0"/>
              </a:spcBef>
              <a:spcAft>
                <a:spcPts val="0"/>
              </a:spcAft>
              <a:buClr>
                <a:srgbClr val="FFFFFF"/>
              </a:buClr>
              <a:buSzPts val="3000"/>
              <a:buNone/>
              <a:defRPr sz="3000">
                <a:solidFill>
                  <a:srgbClr val="FFFFFF"/>
                </a:solidFill>
              </a:defRPr>
            </a:lvl2pPr>
            <a:lvl3pPr lvl="2" rtl="0" algn="r">
              <a:spcBef>
                <a:spcPts val="0"/>
              </a:spcBef>
              <a:spcAft>
                <a:spcPts val="0"/>
              </a:spcAft>
              <a:buClr>
                <a:srgbClr val="FFFFFF"/>
              </a:buClr>
              <a:buSzPts val="3000"/>
              <a:buNone/>
              <a:defRPr sz="3000">
                <a:solidFill>
                  <a:srgbClr val="FFFFFF"/>
                </a:solidFill>
              </a:defRPr>
            </a:lvl3pPr>
            <a:lvl4pPr lvl="3" rtl="0" algn="r">
              <a:spcBef>
                <a:spcPts val="0"/>
              </a:spcBef>
              <a:spcAft>
                <a:spcPts val="0"/>
              </a:spcAft>
              <a:buClr>
                <a:srgbClr val="FFFFFF"/>
              </a:buClr>
              <a:buSzPts val="3000"/>
              <a:buNone/>
              <a:defRPr sz="3000">
                <a:solidFill>
                  <a:srgbClr val="FFFFFF"/>
                </a:solidFill>
              </a:defRPr>
            </a:lvl4pPr>
            <a:lvl5pPr lvl="4" rtl="0" algn="r">
              <a:spcBef>
                <a:spcPts val="0"/>
              </a:spcBef>
              <a:spcAft>
                <a:spcPts val="0"/>
              </a:spcAft>
              <a:buClr>
                <a:srgbClr val="FFFFFF"/>
              </a:buClr>
              <a:buSzPts val="3000"/>
              <a:buNone/>
              <a:defRPr sz="3000">
                <a:solidFill>
                  <a:srgbClr val="FFFFFF"/>
                </a:solidFill>
              </a:defRPr>
            </a:lvl5pPr>
            <a:lvl6pPr lvl="5" rtl="0" algn="r">
              <a:spcBef>
                <a:spcPts val="0"/>
              </a:spcBef>
              <a:spcAft>
                <a:spcPts val="0"/>
              </a:spcAft>
              <a:buClr>
                <a:srgbClr val="FFFFFF"/>
              </a:buClr>
              <a:buSzPts val="3000"/>
              <a:buNone/>
              <a:defRPr sz="3000">
                <a:solidFill>
                  <a:srgbClr val="FFFFFF"/>
                </a:solidFill>
              </a:defRPr>
            </a:lvl6pPr>
            <a:lvl7pPr lvl="6" rtl="0" algn="r">
              <a:spcBef>
                <a:spcPts val="0"/>
              </a:spcBef>
              <a:spcAft>
                <a:spcPts val="0"/>
              </a:spcAft>
              <a:buClr>
                <a:srgbClr val="FFFFFF"/>
              </a:buClr>
              <a:buSzPts val="3000"/>
              <a:buNone/>
              <a:defRPr sz="3000">
                <a:solidFill>
                  <a:srgbClr val="FFFFFF"/>
                </a:solidFill>
              </a:defRPr>
            </a:lvl7pPr>
            <a:lvl8pPr lvl="7" rtl="0" algn="r">
              <a:spcBef>
                <a:spcPts val="0"/>
              </a:spcBef>
              <a:spcAft>
                <a:spcPts val="0"/>
              </a:spcAft>
              <a:buClr>
                <a:srgbClr val="FFFFFF"/>
              </a:buClr>
              <a:buSzPts val="3000"/>
              <a:buNone/>
              <a:defRPr sz="3000">
                <a:solidFill>
                  <a:srgbClr val="FFFFFF"/>
                </a:solidFill>
              </a:defRPr>
            </a:lvl8pPr>
            <a:lvl9pPr lvl="8" rtl="0" algn="r">
              <a:spcBef>
                <a:spcPts val="0"/>
              </a:spcBef>
              <a:spcAft>
                <a:spcPts val="0"/>
              </a:spcAft>
              <a:buClr>
                <a:srgbClr val="FFFFFF"/>
              </a:buClr>
              <a:buSzPts val="3000"/>
              <a:buNone/>
              <a:defRPr sz="3000">
                <a:solidFill>
                  <a:srgbClr val="FFFFFF"/>
                </a:solidFill>
              </a:defRPr>
            </a:lvl9pPr>
          </a:lstStyle>
          <a:p/>
        </p:txBody>
      </p:sp>
      <p:sp>
        <p:nvSpPr>
          <p:cNvPr id="116" name="Google Shape;116;p3"/>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17" name="Shape 117"/>
        <p:cNvGrpSpPr/>
        <p:nvPr/>
      </p:nvGrpSpPr>
      <p:grpSpPr>
        <a:xfrm>
          <a:off x="0" y="0"/>
          <a:ext cx="0" cy="0"/>
          <a:chOff x="0" y="0"/>
          <a:chExt cx="0" cy="0"/>
        </a:xfrm>
      </p:grpSpPr>
      <p:sp>
        <p:nvSpPr>
          <p:cNvPr id="118" name="Google Shape;118;p4"/>
          <p:cNvSpPr txBox="1"/>
          <p:nvPr>
            <p:ph idx="1" type="body"/>
          </p:nvPr>
        </p:nvSpPr>
        <p:spPr>
          <a:xfrm>
            <a:off x="1519975" y="2161800"/>
            <a:ext cx="6104100" cy="819900"/>
          </a:xfrm>
          <a:prstGeom prst="rect">
            <a:avLst/>
          </a:prstGeom>
        </p:spPr>
        <p:txBody>
          <a:bodyPr anchorCtr="0" anchor="ctr" bIns="91425" lIns="91425" spcFirstLastPara="1" rIns="91425" wrap="square" tIns="91425">
            <a:noAutofit/>
          </a:bodyPr>
          <a:lstStyle>
            <a:lvl1pPr indent="-419100" lvl="0" marL="457200" rtl="0" algn="ctr">
              <a:spcBef>
                <a:spcPts val="600"/>
              </a:spcBef>
              <a:spcAft>
                <a:spcPts val="0"/>
              </a:spcAft>
              <a:buSzPts val="3000"/>
              <a:buChar char="◉"/>
              <a:defRPr i="1" sz="3000"/>
            </a:lvl1pPr>
            <a:lvl2pPr indent="-419100" lvl="1" marL="914400" rtl="0" algn="ctr">
              <a:spcBef>
                <a:spcPts val="0"/>
              </a:spcBef>
              <a:spcAft>
                <a:spcPts val="0"/>
              </a:spcAft>
              <a:buSzPts val="3000"/>
              <a:buChar char="◉"/>
              <a:defRPr i="1" sz="3000"/>
            </a:lvl2pPr>
            <a:lvl3pPr indent="-419100" lvl="2" marL="1371600" rtl="0" algn="ctr">
              <a:spcBef>
                <a:spcPts val="0"/>
              </a:spcBef>
              <a:spcAft>
                <a:spcPts val="0"/>
              </a:spcAft>
              <a:buSzPts val="3000"/>
              <a:buChar char="■"/>
              <a:defRPr i="1" sz="3000"/>
            </a:lvl3pPr>
            <a:lvl4pPr indent="-419100" lvl="3" marL="1828800" rtl="0" algn="ctr">
              <a:spcBef>
                <a:spcPts val="0"/>
              </a:spcBef>
              <a:spcAft>
                <a:spcPts val="0"/>
              </a:spcAft>
              <a:buSzPts val="3000"/>
              <a:buChar char="●"/>
              <a:defRPr i="1" sz="3000"/>
            </a:lvl4pPr>
            <a:lvl5pPr indent="-419100" lvl="4" marL="2286000" rtl="0" algn="ctr">
              <a:spcBef>
                <a:spcPts val="0"/>
              </a:spcBef>
              <a:spcAft>
                <a:spcPts val="0"/>
              </a:spcAft>
              <a:buSzPts val="3000"/>
              <a:buChar char="○"/>
              <a:defRPr i="1" sz="3000"/>
            </a:lvl5pPr>
            <a:lvl6pPr indent="-419100" lvl="5" marL="2743200" rtl="0" algn="ctr">
              <a:spcBef>
                <a:spcPts val="0"/>
              </a:spcBef>
              <a:spcAft>
                <a:spcPts val="0"/>
              </a:spcAft>
              <a:buSzPts val="3000"/>
              <a:buChar char="■"/>
              <a:defRPr i="1" sz="3000"/>
            </a:lvl6pPr>
            <a:lvl7pPr indent="-419100" lvl="6" marL="3200400" rtl="0" algn="ctr">
              <a:spcBef>
                <a:spcPts val="0"/>
              </a:spcBef>
              <a:spcAft>
                <a:spcPts val="0"/>
              </a:spcAft>
              <a:buSzPts val="3000"/>
              <a:buChar char="●"/>
              <a:defRPr i="1" sz="3000"/>
            </a:lvl7pPr>
            <a:lvl8pPr indent="-419100" lvl="7" marL="3657600" rtl="0" algn="ctr">
              <a:spcBef>
                <a:spcPts val="0"/>
              </a:spcBef>
              <a:spcAft>
                <a:spcPts val="0"/>
              </a:spcAft>
              <a:buSzPts val="3000"/>
              <a:buChar char="○"/>
              <a:defRPr i="1" sz="3000"/>
            </a:lvl8pPr>
            <a:lvl9pPr indent="-419100" lvl="8" marL="4114800" algn="ctr">
              <a:spcBef>
                <a:spcPts val="0"/>
              </a:spcBef>
              <a:spcAft>
                <a:spcPts val="0"/>
              </a:spcAft>
              <a:buSzPts val="3000"/>
              <a:buChar char="■"/>
              <a:defRPr i="1" sz="3000"/>
            </a:lvl9pPr>
          </a:lstStyle>
          <a:p/>
        </p:txBody>
      </p:sp>
      <p:sp>
        <p:nvSpPr>
          <p:cNvPr id="119" name="Google Shape;119;p4"/>
          <p:cNvSpPr txBox="1"/>
          <p:nvPr/>
        </p:nvSpPr>
        <p:spPr>
          <a:xfrm>
            <a:off x="3593400" y="55276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600">
                <a:solidFill>
                  <a:schemeClr val="accent1"/>
                </a:solidFill>
              </a:rPr>
              <a:t>“</a:t>
            </a:r>
            <a:endParaRPr sz="9600">
              <a:solidFill>
                <a:schemeClr val="accent1"/>
              </a:solidFill>
            </a:endParaRPr>
          </a:p>
        </p:txBody>
      </p:sp>
      <p:sp>
        <p:nvSpPr>
          <p:cNvPr id="120" name="Google Shape;120;p4"/>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21" name="Google Shape;121;p4"/>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22" name="Google Shape;122;p4"/>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4"/>
          <p:cNvGrpSpPr/>
          <p:nvPr/>
        </p:nvGrpSpPr>
        <p:grpSpPr>
          <a:xfrm>
            <a:off x="-9525" y="4462475"/>
            <a:ext cx="9167825" cy="595300"/>
            <a:chOff x="-9525" y="4462475"/>
            <a:chExt cx="9167825" cy="595300"/>
          </a:xfrm>
        </p:grpSpPr>
        <p:sp>
          <p:nvSpPr>
            <p:cNvPr id="126" name="Google Shape;126;p4"/>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127" name="Google Shape;127;p4"/>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128" name="Google Shape;128;p4"/>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129" name="Google Shape;129;p4"/>
          <p:cNvGrpSpPr/>
          <p:nvPr/>
        </p:nvGrpSpPr>
        <p:grpSpPr>
          <a:xfrm>
            <a:off x="-42837" y="4443488"/>
            <a:ext cx="9229575" cy="642787"/>
            <a:chOff x="-42837" y="4443488"/>
            <a:chExt cx="9229575" cy="642787"/>
          </a:xfrm>
        </p:grpSpPr>
        <p:sp>
          <p:nvSpPr>
            <p:cNvPr id="130" name="Google Shape;130;p4"/>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 name="Google Shape;155;p4"/>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60" name="Shape 160"/>
        <p:cNvGrpSpPr/>
        <p:nvPr/>
      </p:nvGrpSpPr>
      <p:grpSpPr>
        <a:xfrm>
          <a:off x="0" y="0"/>
          <a:ext cx="0" cy="0"/>
          <a:chOff x="0" y="0"/>
          <a:chExt cx="0" cy="0"/>
        </a:xfrm>
      </p:grpSpPr>
      <p:sp>
        <p:nvSpPr>
          <p:cNvPr id="161" name="Google Shape;161;p5"/>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2" name="Google Shape;162;p5"/>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3" name="Google Shape;163;p5"/>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5"/>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 name="Google Shape;166;p5"/>
          <p:cNvGrpSpPr/>
          <p:nvPr/>
        </p:nvGrpSpPr>
        <p:grpSpPr>
          <a:xfrm>
            <a:off x="-9525" y="4462475"/>
            <a:ext cx="9167825" cy="595300"/>
            <a:chOff x="-9525" y="4462475"/>
            <a:chExt cx="9167825" cy="595300"/>
          </a:xfrm>
        </p:grpSpPr>
        <p:sp>
          <p:nvSpPr>
            <p:cNvPr id="167" name="Google Shape;167;p5"/>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168" name="Google Shape;168;p5"/>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169" name="Google Shape;169;p5"/>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170" name="Google Shape;170;p5"/>
          <p:cNvGrpSpPr/>
          <p:nvPr/>
        </p:nvGrpSpPr>
        <p:grpSpPr>
          <a:xfrm>
            <a:off x="-42837" y="4443488"/>
            <a:ext cx="9229575" cy="642788"/>
            <a:chOff x="-42837" y="4443488"/>
            <a:chExt cx="9229575" cy="642788"/>
          </a:xfrm>
        </p:grpSpPr>
        <p:sp>
          <p:nvSpPr>
            <p:cNvPr id="171" name="Google Shape;171;p5"/>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5"/>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5"/>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5"/>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5"/>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5"/>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5"/>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5"/>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5"/>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5"/>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5"/>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5"/>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5"/>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5"/>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5"/>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5"/>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6" name="Google Shape;196;p5"/>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5"/>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01" name="Google Shape;201;p5"/>
          <p:cNvSpPr txBox="1"/>
          <p:nvPr>
            <p:ph idx="1" type="body"/>
          </p:nvPr>
        </p:nvSpPr>
        <p:spPr>
          <a:xfrm>
            <a:off x="1075850" y="1540175"/>
            <a:ext cx="6996600" cy="19221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2" name="Google Shape;202;p5"/>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03" name="Shape 203"/>
        <p:cNvGrpSpPr/>
        <p:nvPr/>
      </p:nvGrpSpPr>
      <p:grpSpPr>
        <a:xfrm>
          <a:off x="0" y="0"/>
          <a:ext cx="0" cy="0"/>
          <a:chOff x="0" y="0"/>
          <a:chExt cx="0" cy="0"/>
        </a:xfrm>
      </p:grpSpPr>
      <p:sp>
        <p:nvSpPr>
          <p:cNvPr id="204" name="Google Shape;204;p6"/>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5" name="Google Shape;205;p6"/>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6" name="Google Shape;206;p6"/>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6"/>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6"/>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9" name="Google Shape;209;p6"/>
          <p:cNvGrpSpPr/>
          <p:nvPr/>
        </p:nvGrpSpPr>
        <p:grpSpPr>
          <a:xfrm>
            <a:off x="-9525" y="4462475"/>
            <a:ext cx="9167825" cy="595300"/>
            <a:chOff x="-9525" y="4462475"/>
            <a:chExt cx="9167825" cy="595300"/>
          </a:xfrm>
        </p:grpSpPr>
        <p:sp>
          <p:nvSpPr>
            <p:cNvPr id="210" name="Google Shape;210;p6"/>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211" name="Google Shape;211;p6"/>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212" name="Google Shape;212;p6"/>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213" name="Google Shape;213;p6"/>
          <p:cNvGrpSpPr/>
          <p:nvPr/>
        </p:nvGrpSpPr>
        <p:grpSpPr>
          <a:xfrm>
            <a:off x="-42837" y="4443488"/>
            <a:ext cx="9229575" cy="642788"/>
            <a:chOff x="-42837" y="4443488"/>
            <a:chExt cx="9229575" cy="642788"/>
          </a:xfrm>
        </p:grpSpPr>
        <p:sp>
          <p:nvSpPr>
            <p:cNvPr id="214" name="Google Shape;214;p6"/>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6"/>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6"/>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6"/>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6"/>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6"/>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6"/>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6"/>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6"/>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6"/>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6"/>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6"/>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6"/>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6"/>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6"/>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6"/>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6"/>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6"/>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6"/>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6"/>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6"/>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6"/>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6"/>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6"/>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6"/>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 name="Google Shape;239;p6"/>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6"/>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6"/>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6"/>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6"/>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44" name="Google Shape;244;p6"/>
          <p:cNvSpPr txBox="1"/>
          <p:nvPr>
            <p:ph idx="1" type="body"/>
          </p:nvPr>
        </p:nvSpPr>
        <p:spPr>
          <a:xfrm>
            <a:off x="1131500" y="1552950"/>
            <a:ext cx="3339900" cy="26658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45" name="Google Shape;245;p6"/>
          <p:cNvSpPr txBox="1"/>
          <p:nvPr>
            <p:ph idx="2" type="body"/>
          </p:nvPr>
        </p:nvSpPr>
        <p:spPr>
          <a:xfrm>
            <a:off x="4672563" y="1552950"/>
            <a:ext cx="3339900" cy="26658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46" name="Google Shape;246;p6"/>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247" name="Shape 247"/>
        <p:cNvGrpSpPr/>
        <p:nvPr/>
      </p:nvGrpSpPr>
      <p:grpSpPr>
        <a:xfrm>
          <a:off x="0" y="0"/>
          <a:ext cx="0" cy="0"/>
          <a:chOff x="0" y="0"/>
          <a:chExt cx="0" cy="0"/>
        </a:xfrm>
      </p:grpSpPr>
      <p:sp>
        <p:nvSpPr>
          <p:cNvPr id="248" name="Google Shape;248;p7"/>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49" name="Google Shape;249;p7"/>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0" name="Google Shape;250;p7"/>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7"/>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7"/>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 name="Google Shape;253;p7"/>
          <p:cNvGrpSpPr/>
          <p:nvPr/>
        </p:nvGrpSpPr>
        <p:grpSpPr>
          <a:xfrm>
            <a:off x="-9525" y="4462475"/>
            <a:ext cx="9167825" cy="595300"/>
            <a:chOff x="-9525" y="4462475"/>
            <a:chExt cx="9167825" cy="595300"/>
          </a:xfrm>
        </p:grpSpPr>
        <p:sp>
          <p:nvSpPr>
            <p:cNvPr id="254" name="Google Shape;254;p7"/>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255" name="Google Shape;255;p7"/>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256" name="Google Shape;256;p7"/>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257" name="Google Shape;257;p7"/>
          <p:cNvGrpSpPr/>
          <p:nvPr/>
        </p:nvGrpSpPr>
        <p:grpSpPr>
          <a:xfrm>
            <a:off x="-42837" y="4443488"/>
            <a:ext cx="9229575" cy="642788"/>
            <a:chOff x="-42837" y="4443488"/>
            <a:chExt cx="9229575" cy="642788"/>
          </a:xfrm>
        </p:grpSpPr>
        <p:sp>
          <p:nvSpPr>
            <p:cNvPr id="258" name="Google Shape;258;p7"/>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7"/>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7"/>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7"/>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7"/>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7"/>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7"/>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7"/>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7"/>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7"/>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7"/>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7"/>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7"/>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7"/>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7"/>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7"/>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7"/>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7"/>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7"/>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7"/>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7"/>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7"/>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7"/>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7"/>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7"/>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3" name="Google Shape;283;p7"/>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7"/>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7"/>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7"/>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7"/>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88" name="Google Shape;288;p7"/>
          <p:cNvSpPr txBox="1"/>
          <p:nvPr>
            <p:ph idx="1" type="body"/>
          </p:nvPr>
        </p:nvSpPr>
        <p:spPr>
          <a:xfrm>
            <a:off x="705900" y="1626600"/>
            <a:ext cx="2471700" cy="27027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89" name="Google Shape;289;p7"/>
          <p:cNvSpPr txBox="1"/>
          <p:nvPr>
            <p:ph idx="2" type="body"/>
          </p:nvPr>
        </p:nvSpPr>
        <p:spPr>
          <a:xfrm>
            <a:off x="3304125" y="1626600"/>
            <a:ext cx="2471700" cy="27027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90" name="Google Shape;290;p7"/>
          <p:cNvSpPr txBox="1"/>
          <p:nvPr>
            <p:ph idx="3" type="body"/>
          </p:nvPr>
        </p:nvSpPr>
        <p:spPr>
          <a:xfrm>
            <a:off x="5902350" y="1626600"/>
            <a:ext cx="2471700" cy="27027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91" name="Google Shape;291;p7"/>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2" name="Shape 292"/>
        <p:cNvGrpSpPr/>
        <p:nvPr/>
      </p:nvGrpSpPr>
      <p:grpSpPr>
        <a:xfrm>
          <a:off x="0" y="0"/>
          <a:ext cx="0" cy="0"/>
          <a:chOff x="0" y="0"/>
          <a:chExt cx="0" cy="0"/>
        </a:xfrm>
      </p:grpSpPr>
      <p:sp>
        <p:nvSpPr>
          <p:cNvPr id="293" name="Google Shape;293;p8"/>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94" name="Google Shape;294;p8"/>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5" name="Google Shape;295;p8"/>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8"/>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8"/>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8"/>
          <p:cNvGrpSpPr/>
          <p:nvPr/>
        </p:nvGrpSpPr>
        <p:grpSpPr>
          <a:xfrm>
            <a:off x="-9525" y="4462475"/>
            <a:ext cx="9167825" cy="595300"/>
            <a:chOff x="-9525" y="4462475"/>
            <a:chExt cx="9167825" cy="595300"/>
          </a:xfrm>
        </p:grpSpPr>
        <p:sp>
          <p:nvSpPr>
            <p:cNvPr id="299" name="Google Shape;299;p8"/>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300" name="Google Shape;300;p8"/>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301" name="Google Shape;301;p8"/>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302" name="Google Shape;302;p8"/>
          <p:cNvGrpSpPr/>
          <p:nvPr/>
        </p:nvGrpSpPr>
        <p:grpSpPr>
          <a:xfrm>
            <a:off x="-42837" y="4443488"/>
            <a:ext cx="9229575" cy="642788"/>
            <a:chOff x="-42837" y="4443488"/>
            <a:chExt cx="9229575" cy="642788"/>
          </a:xfrm>
        </p:grpSpPr>
        <p:sp>
          <p:nvSpPr>
            <p:cNvPr id="303" name="Google Shape;303;p8"/>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8"/>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8"/>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8"/>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8"/>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8"/>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8"/>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8"/>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8"/>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8"/>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8"/>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8"/>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8"/>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8"/>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8"/>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8"/>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8"/>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8"/>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8"/>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8"/>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8"/>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8"/>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8"/>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8"/>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8"/>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8" name="Google Shape;328;p8"/>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8"/>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8"/>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8"/>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8"/>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333" name="Google Shape;333;p8"/>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34" name="Shape 334"/>
        <p:cNvGrpSpPr/>
        <p:nvPr/>
      </p:nvGrpSpPr>
      <p:grpSpPr>
        <a:xfrm>
          <a:off x="0" y="0"/>
          <a:ext cx="0" cy="0"/>
          <a:chOff x="0" y="0"/>
          <a:chExt cx="0" cy="0"/>
        </a:xfrm>
      </p:grpSpPr>
      <p:sp>
        <p:nvSpPr>
          <p:cNvPr id="335" name="Google Shape;335;p9"/>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36" name="Google Shape;336;p9"/>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37" name="Google Shape;337;p9"/>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9"/>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9"/>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0" name="Google Shape;340;p9"/>
          <p:cNvGrpSpPr/>
          <p:nvPr/>
        </p:nvGrpSpPr>
        <p:grpSpPr>
          <a:xfrm>
            <a:off x="-9525" y="4462475"/>
            <a:ext cx="9167825" cy="595300"/>
            <a:chOff x="-9525" y="4462475"/>
            <a:chExt cx="9167825" cy="595300"/>
          </a:xfrm>
        </p:grpSpPr>
        <p:sp>
          <p:nvSpPr>
            <p:cNvPr id="341" name="Google Shape;341;p9"/>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342" name="Google Shape;342;p9"/>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343" name="Google Shape;343;p9"/>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344" name="Google Shape;344;p9"/>
          <p:cNvGrpSpPr/>
          <p:nvPr/>
        </p:nvGrpSpPr>
        <p:grpSpPr>
          <a:xfrm>
            <a:off x="-42837" y="4443488"/>
            <a:ext cx="9229575" cy="642788"/>
            <a:chOff x="-42837" y="4443488"/>
            <a:chExt cx="9229575" cy="642788"/>
          </a:xfrm>
        </p:grpSpPr>
        <p:sp>
          <p:nvSpPr>
            <p:cNvPr id="345" name="Google Shape;345;p9"/>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9"/>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9"/>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9"/>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9"/>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9"/>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9"/>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9"/>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9"/>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9"/>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9"/>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9"/>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9"/>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9"/>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9"/>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9"/>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9"/>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9"/>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9"/>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9"/>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9"/>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9"/>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9"/>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9"/>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9"/>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9"/>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9"/>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9"/>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9"/>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9"/>
          <p:cNvSpPr txBox="1"/>
          <p:nvPr>
            <p:ph idx="1" type="body"/>
          </p:nvPr>
        </p:nvSpPr>
        <p:spPr>
          <a:xfrm>
            <a:off x="457200" y="3852828"/>
            <a:ext cx="82296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Clr>
                <a:schemeClr val="accent1"/>
              </a:buClr>
              <a:buSzPts val="1400"/>
              <a:buNone/>
              <a:defRPr sz="1400">
                <a:solidFill>
                  <a:schemeClr val="accent1"/>
                </a:solidFill>
              </a:defRPr>
            </a:lvl1pPr>
          </a:lstStyle>
          <a:p/>
        </p:txBody>
      </p:sp>
      <p:sp>
        <p:nvSpPr>
          <p:cNvPr id="375" name="Google Shape;375;p9"/>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6" name="Shape 376"/>
        <p:cNvGrpSpPr/>
        <p:nvPr/>
      </p:nvGrpSpPr>
      <p:grpSpPr>
        <a:xfrm>
          <a:off x="0" y="0"/>
          <a:ext cx="0" cy="0"/>
          <a:chOff x="0" y="0"/>
          <a:chExt cx="0" cy="0"/>
        </a:xfrm>
      </p:grpSpPr>
      <p:sp>
        <p:nvSpPr>
          <p:cNvPr id="377" name="Google Shape;377;p10"/>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78" name="Google Shape;378;p10"/>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0"/>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0"/>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384" name="Google Shape;384;p10"/>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385" name="Google Shape;385;p10"/>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386" name="Google Shape;386;p10"/>
          <p:cNvGrpSpPr/>
          <p:nvPr/>
        </p:nvGrpSpPr>
        <p:grpSpPr>
          <a:xfrm>
            <a:off x="-42837" y="4443488"/>
            <a:ext cx="9229575" cy="642788"/>
            <a:chOff x="-42837" y="4443488"/>
            <a:chExt cx="9229575" cy="642788"/>
          </a:xfrm>
        </p:grpSpPr>
        <p:sp>
          <p:nvSpPr>
            <p:cNvPr id="387" name="Google Shape;387;p10"/>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0"/>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0"/>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0"/>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0"/>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0"/>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0"/>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0"/>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0"/>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0"/>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0"/>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0"/>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0"/>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0"/>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0"/>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0"/>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0"/>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0"/>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0"/>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0"/>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0"/>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0"/>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0"/>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0"/>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0"/>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2" name="Google Shape;412;p10"/>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0"/>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0"/>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0"/>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0"/>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8" name="Google Shape;8;p1"/>
            <p:cNvCxnSpPr/>
            <p:nvPr/>
          </p:nvCxnSpPr>
          <p:spPr>
            <a:xfrm>
              <a:off x="1524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9" name="Google Shape;9;p1"/>
            <p:cNvCxnSpPr/>
            <p:nvPr/>
          </p:nvCxnSpPr>
          <p:spPr>
            <a:xfrm>
              <a:off x="2286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0" name="Google Shape;10;p1"/>
            <p:cNvCxnSpPr/>
            <p:nvPr/>
          </p:nvCxnSpPr>
          <p:spPr>
            <a:xfrm>
              <a:off x="3048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1" name="Google Shape;11;p1"/>
            <p:cNvCxnSpPr/>
            <p:nvPr/>
          </p:nvCxnSpPr>
          <p:spPr>
            <a:xfrm>
              <a:off x="3810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2" name="Google Shape;12;p1"/>
            <p:cNvCxnSpPr/>
            <p:nvPr/>
          </p:nvCxnSpPr>
          <p:spPr>
            <a:xfrm>
              <a:off x="457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3" name="Google Shape;13;p1"/>
            <p:cNvCxnSpPr/>
            <p:nvPr/>
          </p:nvCxnSpPr>
          <p:spPr>
            <a:xfrm>
              <a:off x="5334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4" name="Google Shape;14;p1"/>
            <p:cNvCxnSpPr/>
            <p:nvPr/>
          </p:nvCxnSpPr>
          <p:spPr>
            <a:xfrm>
              <a:off x="6096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5" name="Google Shape;15;p1"/>
            <p:cNvCxnSpPr/>
            <p:nvPr/>
          </p:nvCxnSpPr>
          <p:spPr>
            <a:xfrm>
              <a:off x="6858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6" name="Google Shape;16;p1"/>
            <p:cNvCxnSpPr/>
            <p:nvPr/>
          </p:nvCxnSpPr>
          <p:spPr>
            <a:xfrm>
              <a:off x="7620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7" name="Google Shape;17;p1"/>
            <p:cNvCxnSpPr/>
            <p:nvPr/>
          </p:nvCxnSpPr>
          <p:spPr>
            <a:xfrm>
              <a:off x="838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8" name="Google Shape;18;p1"/>
            <p:cNvCxnSpPr/>
            <p:nvPr/>
          </p:nvCxnSpPr>
          <p:spPr>
            <a:xfrm>
              <a:off x="38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19" name="Google Shape;19;p1"/>
            <p:cNvCxnSpPr/>
            <p:nvPr/>
          </p:nvCxnSpPr>
          <p:spPr>
            <a:xfrm>
              <a:off x="1143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0" name="Google Shape;20;p1"/>
            <p:cNvCxnSpPr/>
            <p:nvPr/>
          </p:nvCxnSpPr>
          <p:spPr>
            <a:xfrm>
              <a:off x="1905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1" name="Google Shape;21;p1"/>
            <p:cNvCxnSpPr/>
            <p:nvPr/>
          </p:nvCxnSpPr>
          <p:spPr>
            <a:xfrm>
              <a:off x="2667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2" name="Google Shape;22;p1"/>
            <p:cNvCxnSpPr/>
            <p:nvPr/>
          </p:nvCxnSpPr>
          <p:spPr>
            <a:xfrm>
              <a:off x="3429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3" name="Google Shape;23;p1"/>
            <p:cNvCxnSpPr/>
            <p:nvPr/>
          </p:nvCxnSpPr>
          <p:spPr>
            <a:xfrm>
              <a:off x="419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4" name="Google Shape;24;p1"/>
            <p:cNvCxnSpPr/>
            <p:nvPr/>
          </p:nvCxnSpPr>
          <p:spPr>
            <a:xfrm>
              <a:off x="4953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5" name="Google Shape;25;p1"/>
            <p:cNvCxnSpPr/>
            <p:nvPr/>
          </p:nvCxnSpPr>
          <p:spPr>
            <a:xfrm>
              <a:off x="5715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6" name="Google Shape;26;p1"/>
            <p:cNvCxnSpPr/>
            <p:nvPr/>
          </p:nvCxnSpPr>
          <p:spPr>
            <a:xfrm>
              <a:off x="6477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7" name="Google Shape;27;p1"/>
            <p:cNvCxnSpPr/>
            <p:nvPr/>
          </p:nvCxnSpPr>
          <p:spPr>
            <a:xfrm>
              <a:off x="7239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8" name="Google Shape;28;p1"/>
            <p:cNvCxnSpPr/>
            <p:nvPr/>
          </p:nvCxnSpPr>
          <p:spPr>
            <a:xfrm>
              <a:off x="800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9" name="Google Shape;29;p1"/>
            <p:cNvCxnSpPr/>
            <p:nvPr/>
          </p:nvCxnSpPr>
          <p:spPr>
            <a:xfrm>
              <a:off x="8763000" y="-18750"/>
              <a:ext cx="0" cy="5181000"/>
            </a:xfrm>
            <a:prstGeom prst="straightConnector1">
              <a:avLst/>
            </a:prstGeom>
            <a:noFill/>
            <a:ln cap="flat" cmpd="sng" w="9525">
              <a:solidFill>
                <a:srgbClr val="F3F3F3"/>
              </a:solidFill>
              <a:prstDash val="dash"/>
              <a:round/>
              <a:headEnd len="med" w="med" type="none"/>
              <a:tailEnd len="med" w="med" type="none"/>
            </a:ln>
          </p:spPr>
        </p:cxnSp>
      </p:grpSp>
      <p:sp>
        <p:nvSpPr>
          <p:cNvPr id="30" name="Google Shape;30;p1"/>
          <p:cNvSpPr txBox="1"/>
          <p:nvPr>
            <p:ph type="title"/>
          </p:nvPr>
        </p:nvSpPr>
        <p:spPr>
          <a:xfrm>
            <a:off x="1047750" y="634125"/>
            <a:ext cx="6996600" cy="7158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9pPr>
          </a:lstStyle>
          <a:p/>
        </p:txBody>
      </p:sp>
      <p:sp>
        <p:nvSpPr>
          <p:cNvPr id="31" name="Google Shape;31;p1"/>
          <p:cNvSpPr txBox="1"/>
          <p:nvPr>
            <p:ph idx="1" type="body"/>
          </p:nvPr>
        </p:nvSpPr>
        <p:spPr>
          <a:xfrm>
            <a:off x="1075850" y="1540175"/>
            <a:ext cx="6996600" cy="1922100"/>
          </a:xfrm>
          <a:prstGeom prst="rect">
            <a:avLst/>
          </a:prstGeom>
          <a:noFill/>
          <a:ln>
            <a:noFill/>
          </a:ln>
        </p:spPr>
        <p:txBody>
          <a:bodyPr anchorCtr="0" anchor="t" bIns="91425" lIns="91425" spcFirstLastPara="1" rIns="91425" wrap="square" tIns="91425">
            <a:noAutofit/>
          </a:bodyPr>
          <a:lstStyle>
            <a:lvl1pPr indent="-355600" lvl="0" marL="4572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indent="-342900" lvl="1" marL="914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indent="-342900" lvl="2" marL="1371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indent="-342900" lvl="3" marL="1828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indent="-342900" lvl="4" marL="22860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indent="-342900" lvl="5" marL="27432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indent="-342900" lvl="6" marL="3200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indent="-342900" lvl="7" marL="3657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indent="-342900" lvl="8" marL="4114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p:txBody>
      </p:sp>
      <p:sp>
        <p:nvSpPr>
          <p:cNvPr id="32" name="Google Shape;32;p1"/>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13"/>
          <p:cNvSpPr txBox="1"/>
          <p:nvPr>
            <p:ph idx="4294967295" type="ctrTitle"/>
          </p:nvPr>
        </p:nvSpPr>
        <p:spPr>
          <a:xfrm>
            <a:off x="1301400" y="716950"/>
            <a:ext cx="65937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A study of NYC’s transit data</a:t>
            </a:r>
            <a:endParaRPr sz="3000"/>
          </a:p>
        </p:txBody>
      </p:sp>
      <p:sp>
        <p:nvSpPr>
          <p:cNvPr id="465" name="Google Shape;465;p13"/>
          <p:cNvSpPr txBox="1"/>
          <p:nvPr>
            <p:ph idx="4294967295" type="subTitle"/>
          </p:nvPr>
        </p:nvSpPr>
        <p:spPr>
          <a:xfrm>
            <a:off x="1301400" y="1764149"/>
            <a:ext cx="6593700" cy="16809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3600"/>
              <a:t>Evan Spiller</a:t>
            </a:r>
            <a:endParaRPr b="1" sz="3600"/>
          </a:p>
          <a:p>
            <a:pPr indent="0" lvl="0" marL="0" rtl="0" algn="ctr">
              <a:spcBef>
                <a:spcPts val="600"/>
              </a:spcBef>
              <a:spcAft>
                <a:spcPts val="0"/>
              </a:spcAft>
              <a:buClr>
                <a:schemeClr val="dk1"/>
              </a:buClr>
              <a:buSzPts val="1100"/>
              <a:buFont typeface="Arial"/>
              <a:buNone/>
            </a:pPr>
            <a:r>
              <a:t/>
            </a:r>
            <a:endParaRPr/>
          </a:p>
          <a:p>
            <a:pPr indent="0" lvl="0" marL="0" rtl="0" algn="ctr">
              <a:spcBef>
                <a:spcPts val="600"/>
              </a:spcBef>
              <a:spcAft>
                <a:spcPts val="0"/>
              </a:spcAft>
              <a:buNone/>
            </a:pPr>
            <a:r>
              <a:t/>
            </a:r>
            <a:endParaRPr b="1" sz="3600"/>
          </a:p>
        </p:txBody>
      </p:sp>
      <p:sp>
        <p:nvSpPr>
          <p:cNvPr id="466" name="Google Shape;466;p13"/>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67" name="Google Shape;467;p13"/>
          <p:cNvPicPr preferRelativeResize="0"/>
          <p:nvPr/>
        </p:nvPicPr>
        <p:blipFill>
          <a:blip r:embed="rId3">
            <a:alphaModFix/>
          </a:blip>
          <a:stretch>
            <a:fillRect/>
          </a:stretch>
        </p:blipFill>
        <p:spPr>
          <a:xfrm>
            <a:off x="4042225" y="2740599"/>
            <a:ext cx="1254450" cy="1223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22"/>
          <p:cNvSpPr txBox="1"/>
          <p:nvPr>
            <p:ph type="title"/>
          </p:nvPr>
        </p:nvSpPr>
        <p:spPr>
          <a:xfrm>
            <a:off x="1006300" y="-36950"/>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Introduction to the dataset: key findings</a:t>
            </a:r>
            <a:endParaRPr/>
          </a:p>
        </p:txBody>
      </p:sp>
      <p:sp>
        <p:nvSpPr>
          <p:cNvPr id="534" name="Google Shape;534;p22"/>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35" name="Google Shape;535;p22"/>
          <p:cNvSpPr txBox="1"/>
          <p:nvPr>
            <p:ph idx="1" type="body"/>
          </p:nvPr>
        </p:nvSpPr>
        <p:spPr>
          <a:xfrm>
            <a:off x="580375" y="678850"/>
            <a:ext cx="8474400" cy="1922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Commuter differences are very similar to voting patterns and other maps that demonstrate the difference in lifestyles between inner and outer-borough residents.</a:t>
            </a:r>
            <a:endParaRPr sz="1800"/>
          </a:p>
        </p:txBody>
      </p:sp>
      <p:pic>
        <p:nvPicPr>
          <p:cNvPr id="536" name="Google Shape;536;p22"/>
          <p:cNvPicPr preferRelativeResize="0"/>
          <p:nvPr/>
        </p:nvPicPr>
        <p:blipFill>
          <a:blip r:embed="rId3">
            <a:alphaModFix/>
          </a:blip>
          <a:stretch>
            <a:fillRect/>
          </a:stretch>
        </p:blipFill>
        <p:spPr>
          <a:xfrm>
            <a:off x="331681" y="1741625"/>
            <a:ext cx="4458030" cy="2661125"/>
          </a:xfrm>
          <a:prstGeom prst="rect">
            <a:avLst/>
          </a:prstGeom>
          <a:noFill/>
          <a:ln>
            <a:noFill/>
          </a:ln>
        </p:spPr>
      </p:pic>
      <p:pic>
        <p:nvPicPr>
          <p:cNvPr id="537" name="Google Shape;537;p22"/>
          <p:cNvPicPr preferRelativeResize="0"/>
          <p:nvPr/>
        </p:nvPicPr>
        <p:blipFill>
          <a:blip r:embed="rId4">
            <a:alphaModFix/>
          </a:blip>
          <a:stretch>
            <a:fillRect/>
          </a:stretch>
        </p:blipFill>
        <p:spPr>
          <a:xfrm>
            <a:off x="5262725" y="1693925"/>
            <a:ext cx="3532375" cy="28480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23"/>
          <p:cNvSpPr txBox="1"/>
          <p:nvPr>
            <p:ph type="title"/>
          </p:nvPr>
        </p:nvSpPr>
        <p:spPr>
          <a:xfrm>
            <a:off x="1006300" y="0"/>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Next steps</a:t>
            </a:r>
            <a:endParaRPr>
              <a:solidFill>
                <a:schemeClr val="accent2"/>
              </a:solidFill>
            </a:endParaRPr>
          </a:p>
        </p:txBody>
      </p:sp>
      <p:sp>
        <p:nvSpPr>
          <p:cNvPr id="543" name="Google Shape;543;p23"/>
          <p:cNvSpPr txBox="1"/>
          <p:nvPr>
            <p:ph idx="1" type="body"/>
          </p:nvPr>
        </p:nvSpPr>
        <p:spPr>
          <a:xfrm>
            <a:off x="333900" y="620450"/>
            <a:ext cx="7697100" cy="19221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SzPts val="1200"/>
              <a:buAutoNum type="arabicPeriod"/>
            </a:pPr>
            <a:r>
              <a:rPr lang="en" sz="1800"/>
              <a:t>Complete aggregation of parquet files for yellow cabs and rideshare rides pre-2019.</a:t>
            </a:r>
            <a:endParaRPr sz="1800"/>
          </a:p>
          <a:p>
            <a:pPr indent="-304800" lvl="0" marL="457200" rtl="0" algn="l">
              <a:spcBef>
                <a:spcPts val="0"/>
              </a:spcBef>
              <a:spcAft>
                <a:spcPts val="0"/>
              </a:spcAft>
              <a:buSzPts val="1200"/>
              <a:buAutoNum type="arabicPeriod"/>
            </a:pPr>
            <a:r>
              <a:rPr lang="en" sz="1800"/>
              <a:t>Continue EDA to visualize travel patterns to specific districts over time.</a:t>
            </a:r>
            <a:endParaRPr sz="1800"/>
          </a:p>
          <a:p>
            <a:pPr indent="-304800" lvl="0" marL="457200" rtl="0" algn="l">
              <a:spcBef>
                <a:spcPts val="0"/>
              </a:spcBef>
              <a:spcAft>
                <a:spcPts val="0"/>
              </a:spcAft>
              <a:buSzPts val="1200"/>
              <a:buAutoNum type="arabicPeriod"/>
            </a:pPr>
            <a:r>
              <a:rPr lang="en" sz="1800"/>
              <a:t>Analyze </a:t>
            </a:r>
            <a:r>
              <a:rPr lang="en" sz="1800"/>
              <a:t>shape</a:t>
            </a:r>
            <a:r>
              <a:rPr lang="en" sz="1800"/>
              <a:t> file to list adjacent districts for each district.</a:t>
            </a:r>
            <a:endParaRPr sz="1800"/>
          </a:p>
          <a:p>
            <a:pPr indent="-342900" lvl="0" marL="457200" rtl="0" algn="l">
              <a:spcBef>
                <a:spcPts val="0"/>
              </a:spcBef>
              <a:spcAft>
                <a:spcPts val="0"/>
              </a:spcAft>
              <a:buSzPts val="1800"/>
              <a:buAutoNum type="arabicPeriod"/>
            </a:pPr>
            <a:r>
              <a:rPr lang="en" sz="1800"/>
              <a:t>Use graph algorithms to create application for ‘best’ routes from point a to point b.</a:t>
            </a:r>
            <a:endParaRPr sz="1800"/>
          </a:p>
          <a:p>
            <a:pPr indent="-342900" lvl="0" marL="457200" rtl="0" algn="l">
              <a:spcBef>
                <a:spcPts val="0"/>
              </a:spcBef>
              <a:spcAft>
                <a:spcPts val="0"/>
              </a:spcAft>
              <a:buSzPts val="1800"/>
              <a:buAutoNum type="arabicPeriod"/>
            </a:pPr>
            <a:r>
              <a:rPr lang="en" sz="1800"/>
              <a:t>Observe ‘best route’ change over time and use a moving time window to to predict future optimal routes.</a:t>
            </a:r>
            <a:endParaRPr sz="1800"/>
          </a:p>
        </p:txBody>
      </p:sp>
      <p:sp>
        <p:nvSpPr>
          <p:cNvPr id="544" name="Google Shape;544;p23"/>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14"/>
          <p:cNvSpPr txBox="1"/>
          <p:nvPr>
            <p:ph type="title"/>
          </p:nvPr>
        </p:nvSpPr>
        <p:spPr>
          <a:xfrm>
            <a:off x="1006300" y="0"/>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a:t>
            </a:r>
            <a:r>
              <a:rPr lang="en"/>
              <a:t>on-technical overview</a:t>
            </a:r>
            <a:endParaRPr>
              <a:solidFill>
                <a:schemeClr val="accent2"/>
              </a:solidFill>
            </a:endParaRPr>
          </a:p>
        </p:txBody>
      </p:sp>
      <p:sp>
        <p:nvSpPr>
          <p:cNvPr id="473" name="Google Shape;473;p14"/>
          <p:cNvSpPr txBox="1"/>
          <p:nvPr>
            <p:ph idx="1" type="body"/>
          </p:nvPr>
        </p:nvSpPr>
        <p:spPr>
          <a:xfrm>
            <a:off x="333900" y="849050"/>
            <a:ext cx="7697100" cy="19221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Char char="◉"/>
            </a:pPr>
            <a:r>
              <a:rPr lang="en"/>
              <a:t>NYC has public data on every rideshare and taxi ride from 2009-2023</a:t>
            </a:r>
            <a:br>
              <a:rPr lang="en"/>
            </a:br>
            <a:endParaRPr/>
          </a:p>
          <a:p>
            <a:pPr indent="-317500" lvl="0" marL="457200" rtl="0" algn="l">
              <a:spcBef>
                <a:spcPts val="0"/>
              </a:spcBef>
              <a:spcAft>
                <a:spcPts val="0"/>
              </a:spcAft>
              <a:buSzPts val="1400"/>
              <a:buChar char="◉"/>
            </a:pPr>
            <a:r>
              <a:rPr lang="en"/>
              <a:t>This data contains a huge amount of data on New York’s transportation patterns</a:t>
            </a:r>
            <a:br>
              <a:rPr lang="en"/>
            </a:br>
            <a:endParaRPr/>
          </a:p>
          <a:p>
            <a:pPr indent="-317500" lvl="1" marL="914400" rtl="0" algn="l">
              <a:spcBef>
                <a:spcPts val="0"/>
              </a:spcBef>
              <a:spcAft>
                <a:spcPts val="0"/>
              </a:spcAft>
              <a:buSzPts val="1400"/>
              <a:buChar char="◉"/>
            </a:pPr>
            <a:r>
              <a:rPr lang="en"/>
              <a:t>There are really endless questions that this dataset can answer. Even looking at the file sizes gives you a rough view of pandemic decline and recovery in movement!</a:t>
            </a:r>
            <a:endParaRPr/>
          </a:p>
          <a:p>
            <a:pPr indent="0" lvl="0" marL="0" rtl="0" algn="l">
              <a:spcBef>
                <a:spcPts val="600"/>
              </a:spcBef>
              <a:spcAft>
                <a:spcPts val="0"/>
              </a:spcAft>
              <a:buNone/>
            </a:pPr>
            <a:r>
              <a:t/>
            </a:r>
            <a:endParaRPr/>
          </a:p>
        </p:txBody>
      </p:sp>
      <p:sp>
        <p:nvSpPr>
          <p:cNvPr id="474" name="Google Shape;474;p14"/>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15"/>
          <p:cNvSpPr txBox="1"/>
          <p:nvPr>
            <p:ph type="title"/>
          </p:nvPr>
        </p:nvSpPr>
        <p:spPr>
          <a:xfrm>
            <a:off x="1006300" y="0"/>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Non-technical overview: problem</a:t>
            </a:r>
            <a:endParaRPr>
              <a:solidFill>
                <a:schemeClr val="accent2"/>
              </a:solidFill>
            </a:endParaRPr>
          </a:p>
        </p:txBody>
      </p:sp>
      <p:sp>
        <p:nvSpPr>
          <p:cNvPr id="480" name="Google Shape;480;p15"/>
          <p:cNvSpPr txBox="1"/>
          <p:nvPr>
            <p:ph idx="1" type="body"/>
          </p:nvPr>
        </p:nvSpPr>
        <p:spPr>
          <a:xfrm>
            <a:off x="333900" y="620450"/>
            <a:ext cx="7697100" cy="19221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SzPts val="1200"/>
              <a:buChar char="◉"/>
            </a:pPr>
            <a:r>
              <a:rPr lang="en" sz="1800"/>
              <a:t>Context: </a:t>
            </a:r>
            <a:r>
              <a:rPr lang="en" sz="1800"/>
              <a:t>A huge amount of for-pay rides are &lt; 2 miles. Just in January: New Yorkers spent $54M on rides &lt; 2 miles. This represents a failure of public transit to serve New Yorker’s basic transit needs, increasing traffic and costing New Yorkers money and experiences. </a:t>
            </a:r>
            <a:br>
              <a:rPr lang="en" sz="1800"/>
            </a:br>
            <a:endParaRPr sz="1800"/>
          </a:p>
          <a:p>
            <a:pPr indent="-304800" lvl="0" marL="457200" rtl="0" algn="l">
              <a:spcBef>
                <a:spcPts val="0"/>
              </a:spcBef>
              <a:spcAft>
                <a:spcPts val="0"/>
              </a:spcAft>
              <a:buSzPts val="1200"/>
              <a:buChar char="◉"/>
            </a:pPr>
            <a:r>
              <a:rPr lang="en" sz="1800"/>
              <a:t>Problem: Increase bus ridership by designing routes with high demand. Furthermore, </a:t>
            </a:r>
            <a:r>
              <a:rPr lang="en" sz="1800"/>
              <a:t>study the speed by which these patterns change in order to understand the utility of</a:t>
            </a:r>
            <a:r>
              <a:rPr lang="en" sz="1800"/>
              <a:t> MTA’s multi-year planning process.</a:t>
            </a:r>
            <a:br>
              <a:rPr lang="en" sz="1800"/>
            </a:br>
            <a:endParaRPr sz="1800"/>
          </a:p>
          <a:p>
            <a:pPr indent="-304800" lvl="0" marL="457200" rtl="0" algn="l">
              <a:spcBef>
                <a:spcPts val="0"/>
              </a:spcBef>
              <a:spcAft>
                <a:spcPts val="0"/>
              </a:spcAft>
              <a:buSzPts val="1200"/>
              <a:buChar char="◉"/>
            </a:pPr>
            <a:r>
              <a:rPr lang="en" sz="1800"/>
              <a:t>Opportunity: create an application that finds the a potential bus route from one location to another that would make the most number of for-pay rides unnecessary. Furthermore, predict how these routes will </a:t>
            </a:r>
            <a:r>
              <a:rPr lang="en" sz="1800"/>
              <a:t>change</a:t>
            </a:r>
            <a:r>
              <a:rPr lang="en" sz="1800"/>
              <a:t> over time.</a:t>
            </a:r>
            <a:endParaRPr sz="1800"/>
          </a:p>
        </p:txBody>
      </p:sp>
      <p:sp>
        <p:nvSpPr>
          <p:cNvPr id="481" name="Google Shape;481;p15"/>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16"/>
          <p:cNvSpPr txBox="1"/>
          <p:nvPr>
            <p:ph type="title"/>
          </p:nvPr>
        </p:nvSpPr>
        <p:spPr>
          <a:xfrm>
            <a:off x="1006300" y="-36950"/>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How to </a:t>
            </a:r>
            <a:r>
              <a:rPr lang="en"/>
              <a:t>tackle</a:t>
            </a:r>
            <a:r>
              <a:rPr lang="en"/>
              <a:t> this problem with data science</a:t>
            </a:r>
            <a:endParaRPr>
              <a:solidFill>
                <a:schemeClr val="accent2"/>
              </a:solidFill>
            </a:endParaRPr>
          </a:p>
        </p:txBody>
      </p:sp>
      <p:sp>
        <p:nvSpPr>
          <p:cNvPr id="487" name="Google Shape;487;p16"/>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88" name="Google Shape;488;p16"/>
          <p:cNvPicPr preferRelativeResize="0"/>
          <p:nvPr/>
        </p:nvPicPr>
        <p:blipFill>
          <a:blip r:embed="rId3">
            <a:alphaModFix/>
          </a:blip>
          <a:stretch>
            <a:fillRect/>
          </a:stretch>
        </p:blipFill>
        <p:spPr>
          <a:xfrm>
            <a:off x="5328450" y="678850"/>
            <a:ext cx="2674451" cy="3460076"/>
          </a:xfrm>
          <a:prstGeom prst="rect">
            <a:avLst/>
          </a:prstGeom>
          <a:noFill/>
          <a:ln>
            <a:noFill/>
          </a:ln>
        </p:spPr>
      </p:pic>
      <p:sp>
        <p:nvSpPr>
          <p:cNvPr id="489" name="Google Shape;489;p16"/>
          <p:cNvSpPr txBox="1"/>
          <p:nvPr/>
        </p:nvSpPr>
        <p:spPr>
          <a:xfrm>
            <a:off x="302100" y="742450"/>
            <a:ext cx="4388400" cy="3386400"/>
          </a:xfrm>
          <a:prstGeom prst="rect">
            <a:avLst/>
          </a:prstGeom>
          <a:noFill/>
          <a:ln>
            <a:noFill/>
          </a:ln>
        </p:spPr>
        <p:txBody>
          <a:bodyPr anchorCtr="0" anchor="t" bIns="91425" lIns="91425" spcFirstLastPara="1" rIns="91425" wrap="square" tIns="91425">
            <a:spAutoFit/>
          </a:bodyPr>
          <a:lstStyle/>
          <a:p>
            <a:pPr indent="-311150" lvl="0" marL="457200" rtl="0" algn="l">
              <a:spcBef>
                <a:spcPts val="600"/>
              </a:spcBef>
              <a:spcAft>
                <a:spcPts val="0"/>
              </a:spcAft>
              <a:buClr>
                <a:schemeClr val="dk1"/>
              </a:buClr>
              <a:buSzPts val="1300"/>
              <a:buFont typeface="Source Sans Pro"/>
              <a:buAutoNum type="arabicPeriod"/>
            </a:pPr>
            <a:r>
              <a:rPr lang="en" sz="1300">
                <a:solidFill>
                  <a:schemeClr val="dk1"/>
                </a:solidFill>
                <a:latin typeface="Source Sans Pro"/>
                <a:ea typeface="Source Sans Pro"/>
                <a:cs typeface="Source Sans Pro"/>
                <a:sym typeface="Source Sans Pro"/>
              </a:rPr>
              <a:t>Pick a start and end point by taxi zone.</a:t>
            </a:r>
            <a:endParaRPr sz="1300">
              <a:solidFill>
                <a:schemeClr val="dk1"/>
              </a:solidFill>
              <a:latin typeface="Source Sans Pro"/>
              <a:ea typeface="Source Sans Pro"/>
              <a:cs typeface="Source Sans Pro"/>
              <a:sym typeface="Source Sans Pro"/>
            </a:endParaRPr>
          </a:p>
          <a:p>
            <a:pPr indent="-311150" lvl="0" marL="457200" rtl="0" algn="l">
              <a:spcBef>
                <a:spcPts val="0"/>
              </a:spcBef>
              <a:spcAft>
                <a:spcPts val="0"/>
              </a:spcAft>
              <a:buClr>
                <a:schemeClr val="dk1"/>
              </a:buClr>
              <a:buSzPts val="1300"/>
              <a:buFont typeface="Source Sans Pro"/>
              <a:buAutoNum type="arabicPeriod"/>
            </a:pPr>
            <a:r>
              <a:rPr lang="en" sz="1300">
                <a:solidFill>
                  <a:schemeClr val="dk1"/>
                </a:solidFill>
                <a:latin typeface="Source Sans Pro"/>
                <a:ea typeface="Source Sans Pro"/>
                <a:cs typeface="Source Sans Pro"/>
                <a:sym typeface="Source Sans Pro"/>
              </a:rPr>
              <a:t>Using</a:t>
            </a:r>
            <a:r>
              <a:rPr lang="en" sz="1300">
                <a:solidFill>
                  <a:schemeClr val="dk1"/>
                </a:solidFill>
                <a:latin typeface="Source Sans Pro"/>
                <a:ea typeface="Source Sans Pro"/>
                <a:cs typeface="Source Sans Pro"/>
                <a:sym typeface="Source Sans Pro"/>
              </a:rPr>
              <a:t> graph algorithms, c</a:t>
            </a:r>
            <a:r>
              <a:rPr lang="en" sz="1300">
                <a:solidFill>
                  <a:schemeClr val="dk1"/>
                </a:solidFill>
                <a:latin typeface="Source Sans Pro"/>
                <a:ea typeface="Source Sans Pro"/>
                <a:cs typeface="Source Sans Pro"/>
                <a:sym typeface="Source Sans Pro"/>
              </a:rPr>
              <a:t>reate an application that lists potential routes where: </a:t>
            </a:r>
            <a:endParaRPr sz="1300">
              <a:solidFill>
                <a:schemeClr val="dk1"/>
              </a:solidFill>
              <a:latin typeface="Source Sans Pro"/>
              <a:ea typeface="Source Sans Pro"/>
              <a:cs typeface="Source Sans Pro"/>
              <a:sym typeface="Source Sans Pro"/>
            </a:endParaRPr>
          </a:p>
          <a:p>
            <a:pPr indent="-311150" lvl="1" marL="914400" rtl="0" algn="l">
              <a:spcBef>
                <a:spcPts val="0"/>
              </a:spcBef>
              <a:spcAft>
                <a:spcPts val="0"/>
              </a:spcAft>
              <a:buClr>
                <a:schemeClr val="dk1"/>
              </a:buClr>
              <a:buSzPts val="1300"/>
              <a:buFont typeface="Source Sans Pro"/>
              <a:buAutoNum type="alphaLcPeriod"/>
            </a:pPr>
            <a:r>
              <a:rPr lang="en" sz="1300">
                <a:solidFill>
                  <a:schemeClr val="dk1"/>
                </a:solidFill>
                <a:latin typeface="Source Sans Pro"/>
                <a:ea typeface="Source Sans Pro"/>
                <a:cs typeface="Source Sans Pro"/>
                <a:sym typeface="Source Sans Pro"/>
              </a:rPr>
              <a:t>The ‘bus’ only travels </a:t>
            </a:r>
            <a:r>
              <a:rPr lang="en" sz="1300">
                <a:solidFill>
                  <a:schemeClr val="dk1"/>
                </a:solidFill>
                <a:latin typeface="Source Sans Pro"/>
                <a:ea typeface="Source Sans Pro"/>
                <a:cs typeface="Source Sans Pro"/>
                <a:sym typeface="Source Sans Pro"/>
              </a:rPr>
              <a:t>through</a:t>
            </a:r>
            <a:r>
              <a:rPr lang="en" sz="1300">
                <a:solidFill>
                  <a:schemeClr val="dk1"/>
                </a:solidFill>
                <a:latin typeface="Source Sans Pro"/>
                <a:ea typeface="Source Sans Pro"/>
                <a:cs typeface="Source Sans Pro"/>
                <a:sym typeface="Source Sans Pro"/>
              </a:rPr>
              <a:t> adjacent routes </a:t>
            </a:r>
            <a:endParaRPr sz="1300">
              <a:solidFill>
                <a:schemeClr val="dk1"/>
              </a:solidFill>
              <a:latin typeface="Source Sans Pro"/>
              <a:ea typeface="Source Sans Pro"/>
              <a:cs typeface="Source Sans Pro"/>
              <a:sym typeface="Source Sans Pro"/>
            </a:endParaRPr>
          </a:p>
          <a:p>
            <a:pPr indent="-311150" lvl="1" marL="914400" rtl="0" algn="l">
              <a:spcBef>
                <a:spcPts val="0"/>
              </a:spcBef>
              <a:spcAft>
                <a:spcPts val="0"/>
              </a:spcAft>
              <a:buClr>
                <a:schemeClr val="dk1"/>
              </a:buClr>
              <a:buSzPts val="1300"/>
              <a:buFont typeface="Source Sans Pro"/>
              <a:buAutoNum type="alphaLcPeriod"/>
            </a:pPr>
            <a:r>
              <a:rPr lang="en" sz="1300">
                <a:solidFill>
                  <a:schemeClr val="dk1"/>
                </a:solidFill>
                <a:latin typeface="Source Sans Pro"/>
                <a:ea typeface="Source Sans Pro"/>
                <a:cs typeface="Source Sans Pro"/>
                <a:sym typeface="Source Sans Pro"/>
              </a:rPr>
              <a:t>The bus never travels through the same route twice </a:t>
            </a:r>
            <a:endParaRPr sz="1300">
              <a:solidFill>
                <a:schemeClr val="dk1"/>
              </a:solidFill>
              <a:latin typeface="Source Sans Pro"/>
              <a:ea typeface="Source Sans Pro"/>
              <a:cs typeface="Source Sans Pro"/>
              <a:sym typeface="Source Sans Pro"/>
            </a:endParaRPr>
          </a:p>
          <a:p>
            <a:pPr indent="-311150" lvl="1" marL="914400" rtl="0" algn="l">
              <a:spcBef>
                <a:spcPts val="0"/>
              </a:spcBef>
              <a:spcAft>
                <a:spcPts val="0"/>
              </a:spcAft>
              <a:buClr>
                <a:schemeClr val="dk1"/>
              </a:buClr>
              <a:buSzPts val="1300"/>
              <a:buFont typeface="Source Sans Pro"/>
              <a:buAutoNum type="alphaLcPeriod"/>
            </a:pPr>
            <a:r>
              <a:rPr lang="en" sz="1300">
                <a:solidFill>
                  <a:schemeClr val="dk1"/>
                </a:solidFill>
                <a:latin typeface="Source Sans Pro"/>
                <a:ea typeface="Source Sans Pro"/>
                <a:cs typeface="Source Sans Pro"/>
                <a:sym typeface="Source Sans Pro"/>
              </a:rPr>
              <a:t>The bus is limited to a set number of taxi zones </a:t>
            </a:r>
            <a:endParaRPr sz="1300">
              <a:solidFill>
                <a:schemeClr val="dk1"/>
              </a:solidFill>
              <a:latin typeface="Source Sans Pro"/>
              <a:ea typeface="Source Sans Pro"/>
              <a:cs typeface="Source Sans Pro"/>
              <a:sym typeface="Source Sans Pro"/>
            </a:endParaRPr>
          </a:p>
          <a:p>
            <a:pPr indent="-311150" lvl="0" marL="457200" rtl="0" algn="l">
              <a:spcBef>
                <a:spcPts val="0"/>
              </a:spcBef>
              <a:spcAft>
                <a:spcPts val="0"/>
              </a:spcAft>
              <a:buClr>
                <a:schemeClr val="dk1"/>
              </a:buClr>
              <a:buSzPts val="1300"/>
              <a:buFont typeface="Source Sans Pro"/>
              <a:buAutoNum type="arabicPeriod"/>
            </a:pPr>
            <a:r>
              <a:rPr lang="en" sz="1300">
                <a:solidFill>
                  <a:schemeClr val="dk1"/>
                </a:solidFill>
                <a:latin typeface="Source Sans Pro"/>
                <a:ea typeface="Source Sans Pro"/>
                <a:cs typeface="Source Sans Pro"/>
                <a:sym typeface="Source Sans Pro"/>
              </a:rPr>
              <a:t>Weight routes by ridership to find ‘best route’</a:t>
            </a:r>
            <a:endParaRPr sz="1300">
              <a:solidFill>
                <a:schemeClr val="dk1"/>
              </a:solidFill>
              <a:latin typeface="Source Sans Pro"/>
              <a:ea typeface="Source Sans Pro"/>
              <a:cs typeface="Source Sans Pro"/>
              <a:sym typeface="Source Sans Pro"/>
            </a:endParaRPr>
          </a:p>
          <a:p>
            <a:pPr indent="-311150" lvl="0" marL="457200" rtl="0" algn="l">
              <a:spcBef>
                <a:spcPts val="0"/>
              </a:spcBef>
              <a:spcAft>
                <a:spcPts val="0"/>
              </a:spcAft>
              <a:buClr>
                <a:schemeClr val="dk1"/>
              </a:buClr>
              <a:buSzPts val="1300"/>
              <a:buFont typeface="Source Sans Pro"/>
              <a:buAutoNum type="arabicPeriod"/>
            </a:pPr>
            <a:r>
              <a:rPr lang="en" sz="1300">
                <a:solidFill>
                  <a:schemeClr val="dk1"/>
                </a:solidFill>
                <a:latin typeface="Source Sans Pro"/>
                <a:ea typeface="Source Sans Pro"/>
                <a:cs typeface="Source Sans Pro"/>
                <a:sym typeface="Source Sans Pro"/>
              </a:rPr>
              <a:t>Generalize application so that you can </a:t>
            </a:r>
            <a:r>
              <a:rPr lang="en" sz="1300">
                <a:solidFill>
                  <a:schemeClr val="dk1"/>
                </a:solidFill>
                <a:latin typeface="Source Sans Pro"/>
                <a:ea typeface="Source Sans Pro"/>
                <a:cs typeface="Source Sans Pro"/>
                <a:sym typeface="Source Sans Pro"/>
              </a:rPr>
              <a:t>discover</a:t>
            </a:r>
            <a:r>
              <a:rPr lang="en" sz="1300">
                <a:solidFill>
                  <a:schemeClr val="dk1"/>
                </a:solidFill>
                <a:latin typeface="Source Sans Pro"/>
                <a:ea typeface="Source Sans Pro"/>
                <a:cs typeface="Source Sans Pro"/>
                <a:sym typeface="Source Sans Pro"/>
              </a:rPr>
              <a:t> ‘best route’ by inputting starting point, end point, time, and </a:t>
            </a:r>
            <a:r>
              <a:rPr lang="en" sz="1300">
                <a:solidFill>
                  <a:schemeClr val="dk1"/>
                </a:solidFill>
                <a:latin typeface="Source Sans Pro"/>
                <a:ea typeface="Source Sans Pro"/>
                <a:cs typeface="Source Sans Pro"/>
                <a:sym typeface="Source Sans Pro"/>
              </a:rPr>
              <a:t>number</a:t>
            </a:r>
            <a:r>
              <a:rPr lang="en" sz="1300">
                <a:solidFill>
                  <a:schemeClr val="dk1"/>
                </a:solidFill>
                <a:latin typeface="Source Sans Pro"/>
                <a:ea typeface="Source Sans Pro"/>
                <a:cs typeface="Source Sans Pro"/>
                <a:sym typeface="Source Sans Pro"/>
              </a:rPr>
              <a:t> of taxi zones.</a:t>
            </a:r>
            <a:endParaRPr sz="1300">
              <a:solidFill>
                <a:schemeClr val="dk1"/>
              </a:solidFill>
              <a:latin typeface="Source Sans Pro"/>
              <a:ea typeface="Source Sans Pro"/>
              <a:cs typeface="Source Sans Pro"/>
              <a:sym typeface="Source Sans Pro"/>
            </a:endParaRPr>
          </a:p>
          <a:p>
            <a:pPr indent="-311150" lvl="0" marL="457200" rtl="0" algn="l">
              <a:spcBef>
                <a:spcPts val="0"/>
              </a:spcBef>
              <a:spcAft>
                <a:spcPts val="0"/>
              </a:spcAft>
              <a:buClr>
                <a:schemeClr val="dk1"/>
              </a:buClr>
              <a:buSzPts val="1300"/>
              <a:buFont typeface="Source Sans Pro"/>
              <a:buAutoNum type="arabicPeriod"/>
            </a:pPr>
            <a:r>
              <a:rPr lang="en" sz="1300">
                <a:solidFill>
                  <a:schemeClr val="dk1"/>
                </a:solidFill>
                <a:latin typeface="Source Sans Pro"/>
                <a:ea typeface="Source Sans Pro"/>
                <a:cs typeface="Source Sans Pro"/>
                <a:sym typeface="Source Sans Pro"/>
              </a:rPr>
              <a:t>Use a moving time window to to predict movement of an optimal route e.g., how will the optimal route for 2013-5 from Astoria to Williamsburg change by 2016. </a:t>
            </a:r>
            <a:endParaRPr sz="1300">
              <a:solidFill>
                <a:schemeClr val="dk1"/>
              </a:solidFill>
              <a:latin typeface="Source Sans Pro"/>
              <a:ea typeface="Source Sans Pro"/>
              <a:cs typeface="Source Sans Pro"/>
              <a:sym typeface="Source Sans Pro"/>
            </a:endParaRPr>
          </a:p>
          <a:p>
            <a:pPr indent="-311150" lvl="0" marL="457200" rtl="0" algn="l">
              <a:spcBef>
                <a:spcPts val="0"/>
              </a:spcBef>
              <a:spcAft>
                <a:spcPts val="0"/>
              </a:spcAft>
              <a:buClr>
                <a:schemeClr val="dk1"/>
              </a:buClr>
              <a:buSzPts val="1300"/>
              <a:buFont typeface="Source Sans Pro"/>
              <a:buAutoNum type="arabicPeriod"/>
            </a:pPr>
            <a:r>
              <a:rPr lang="en" sz="1300">
                <a:solidFill>
                  <a:schemeClr val="dk1"/>
                </a:solidFill>
                <a:latin typeface="Source Sans Pro"/>
                <a:ea typeface="Source Sans Pro"/>
                <a:cs typeface="Source Sans Pro"/>
                <a:sym typeface="Source Sans Pro"/>
              </a:rPr>
              <a:t>This will also give a sense of the pace of change of transportation needs</a:t>
            </a:r>
            <a:endParaRPr sz="1300">
              <a:solidFill>
                <a:schemeClr val="dk1"/>
              </a:solidFill>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17"/>
          <p:cNvSpPr txBox="1"/>
          <p:nvPr>
            <p:ph type="title"/>
          </p:nvPr>
        </p:nvSpPr>
        <p:spPr>
          <a:xfrm>
            <a:off x="1006300" y="-36950"/>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Potential impact</a:t>
            </a:r>
            <a:endParaRPr>
              <a:solidFill>
                <a:schemeClr val="accent2"/>
              </a:solidFill>
            </a:endParaRPr>
          </a:p>
        </p:txBody>
      </p:sp>
      <p:sp>
        <p:nvSpPr>
          <p:cNvPr id="495" name="Google Shape;495;p17"/>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6" name="Google Shape;496;p17"/>
          <p:cNvSpPr txBox="1"/>
          <p:nvPr/>
        </p:nvSpPr>
        <p:spPr>
          <a:xfrm>
            <a:off x="302100" y="742450"/>
            <a:ext cx="8100900" cy="33864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 sz="1800">
                <a:solidFill>
                  <a:schemeClr val="dk1"/>
                </a:solidFill>
                <a:latin typeface="Source Sans Pro"/>
                <a:ea typeface="Source Sans Pro"/>
                <a:cs typeface="Source Sans Pro"/>
                <a:sym typeface="Source Sans Pro"/>
              </a:rPr>
              <a:t>Two potential impacts:</a:t>
            </a:r>
            <a:endParaRPr sz="1800">
              <a:solidFill>
                <a:schemeClr val="dk1"/>
              </a:solidFill>
              <a:latin typeface="Source Sans Pro"/>
              <a:ea typeface="Source Sans Pro"/>
              <a:cs typeface="Source Sans Pro"/>
              <a:sym typeface="Source Sans Pro"/>
            </a:endParaRPr>
          </a:p>
          <a:p>
            <a:pPr indent="0" lvl="0" marL="0" rtl="0" algn="l">
              <a:spcBef>
                <a:spcPts val="600"/>
              </a:spcBef>
              <a:spcAft>
                <a:spcPts val="0"/>
              </a:spcAft>
              <a:buNone/>
            </a:pPr>
            <a:r>
              <a:t/>
            </a:r>
            <a:endParaRPr sz="1800">
              <a:solidFill>
                <a:schemeClr val="dk1"/>
              </a:solidFill>
              <a:latin typeface="Source Sans Pro"/>
              <a:ea typeface="Source Sans Pro"/>
              <a:cs typeface="Source Sans Pro"/>
              <a:sym typeface="Source Sans Pro"/>
            </a:endParaRPr>
          </a:p>
          <a:p>
            <a:pPr indent="-342900" lvl="0" marL="457200" rtl="0" algn="l">
              <a:spcBef>
                <a:spcPts val="600"/>
              </a:spcBef>
              <a:spcAft>
                <a:spcPts val="0"/>
              </a:spcAft>
              <a:buClr>
                <a:schemeClr val="dk1"/>
              </a:buClr>
              <a:buSzPts val="1800"/>
              <a:buFont typeface="Source Sans Pro"/>
              <a:buAutoNum type="arabicPeriod"/>
            </a:pPr>
            <a:r>
              <a:rPr lang="en" sz="1800">
                <a:solidFill>
                  <a:schemeClr val="dk1"/>
                </a:solidFill>
                <a:latin typeface="Source Sans Pro"/>
                <a:ea typeface="Source Sans Pro"/>
                <a:cs typeface="Source Sans Pro"/>
                <a:sym typeface="Source Sans Pro"/>
              </a:rPr>
              <a:t>Create a rudimentary tool for deciding and predicting the best bus routes. While there are myriad other considerations such as logistics, specific community needs, and budget that are not being accounted for in my algorithm, this is potentially a </a:t>
            </a:r>
            <a:r>
              <a:rPr lang="en" sz="1800">
                <a:solidFill>
                  <a:schemeClr val="dk1"/>
                </a:solidFill>
                <a:latin typeface="Source Sans Pro"/>
                <a:ea typeface="Source Sans Pro"/>
                <a:cs typeface="Source Sans Pro"/>
                <a:sym typeface="Source Sans Pro"/>
              </a:rPr>
              <a:t>valuable</a:t>
            </a:r>
            <a:r>
              <a:rPr lang="en" sz="1800">
                <a:solidFill>
                  <a:schemeClr val="dk1"/>
                </a:solidFill>
                <a:latin typeface="Source Sans Pro"/>
                <a:ea typeface="Source Sans Pro"/>
                <a:cs typeface="Source Sans Pro"/>
                <a:sym typeface="Source Sans Pro"/>
              </a:rPr>
              <a:t> tool for policymakers to discover routes that fit transit needs and have the potential to increase ridership.</a:t>
            </a:r>
            <a:br>
              <a:rPr lang="en" sz="1800">
                <a:solidFill>
                  <a:schemeClr val="dk1"/>
                </a:solidFill>
                <a:latin typeface="Source Sans Pro"/>
                <a:ea typeface="Source Sans Pro"/>
                <a:cs typeface="Source Sans Pro"/>
                <a:sym typeface="Source Sans Pro"/>
              </a:rPr>
            </a:br>
            <a:endParaRPr sz="1800">
              <a:solidFill>
                <a:schemeClr val="dk1"/>
              </a:solidFill>
              <a:latin typeface="Source Sans Pro"/>
              <a:ea typeface="Source Sans Pro"/>
              <a:cs typeface="Source Sans Pro"/>
              <a:sym typeface="Source Sans Pro"/>
            </a:endParaRPr>
          </a:p>
          <a:p>
            <a:pPr indent="-342900" lvl="0" marL="457200" rtl="0" algn="l">
              <a:spcBef>
                <a:spcPts val="0"/>
              </a:spcBef>
              <a:spcAft>
                <a:spcPts val="0"/>
              </a:spcAft>
              <a:buClr>
                <a:schemeClr val="dk1"/>
              </a:buClr>
              <a:buSzPts val="1800"/>
              <a:buFont typeface="Source Sans Pro"/>
              <a:buAutoNum type="arabicPeriod"/>
            </a:pPr>
            <a:r>
              <a:rPr lang="en" sz="1800">
                <a:solidFill>
                  <a:schemeClr val="dk1"/>
                </a:solidFill>
                <a:latin typeface="Source Sans Pro"/>
                <a:ea typeface="Source Sans Pro"/>
                <a:cs typeface="Source Sans Pro"/>
                <a:sym typeface="Source Sans Pro"/>
              </a:rPr>
              <a:t>Examine the pace of change of transportation needs, providing datapoints for citizens and policymakers who wish to examine the utility of MTA’s multi-year planning process.</a:t>
            </a:r>
            <a:endParaRPr sz="1800">
              <a:solidFill>
                <a:schemeClr val="dk1"/>
              </a:solidFill>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18"/>
          <p:cNvSpPr txBox="1"/>
          <p:nvPr>
            <p:ph type="title"/>
          </p:nvPr>
        </p:nvSpPr>
        <p:spPr>
          <a:xfrm>
            <a:off x="1006300" y="-36950"/>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Introduction to the dataset: key findings</a:t>
            </a:r>
            <a:endParaRPr>
              <a:solidFill>
                <a:schemeClr val="accent2"/>
              </a:solidFill>
            </a:endParaRPr>
          </a:p>
        </p:txBody>
      </p:sp>
      <p:sp>
        <p:nvSpPr>
          <p:cNvPr id="502" name="Google Shape;502;p18"/>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03" name="Google Shape;503;p18"/>
          <p:cNvPicPr preferRelativeResize="0"/>
          <p:nvPr/>
        </p:nvPicPr>
        <p:blipFill>
          <a:blip r:embed="rId3">
            <a:alphaModFix/>
          </a:blip>
          <a:stretch>
            <a:fillRect/>
          </a:stretch>
        </p:blipFill>
        <p:spPr>
          <a:xfrm>
            <a:off x="4242650" y="726550"/>
            <a:ext cx="4105575" cy="3280125"/>
          </a:xfrm>
          <a:prstGeom prst="rect">
            <a:avLst/>
          </a:prstGeom>
          <a:noFill/>
          <a:ln>
            <a:noFill/>
          </a:ln>
        </p:spPr>
      </p:pic>
      <p:sp>
        <p:nvSpPr>
          <p:cNvPr id="504" name="Google Shape;504;p18"/>
          <p:cNvSpPr txBox="1"/>
          <p:nvPr>
            <p:ph idx="1" type="body"/>
          </p:nvPr>
        </p:nvSpPr>
        <p:spPr>
          <a:xfrm>
            <a:off x="453150" y="1405563"/>
            <a:ext cx="3346800" cy="1922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Ride length peaks at about one mile then declines exponentially.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(Jan 2023 data)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19"/>
          <p:cNvSpPr txBox="1"/>
          <p:nvPr>
            <p:ph type="title"/>
          </p:nvPr>
        </p:nvSpPr>
        <p:spPr>
          <a:xfrm>
            <a:off x="1006300" y="-36950"/>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Introduction to the dataset: key findings</a:t>
            </a:r>
            <a:endParaRPr/>
          </a:p>
        </p:txBody>
      </p:sp>
      <p:sp>
        <p:nvSpPr>
          <p:cNvPr id="510" name="Google Shape;510;p19"/>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11" name="Google Shape;511;p19"/>
          <p:cNvPicPr preferRelativeResize="0"/>
          <p:nvPr/>
        </p:nvPicPr>
        <p:blipFill>
          <a:blip r:embed="rId3">
            <a:alphaModFix/>
          </a:blip>
          <a:stretch>
            <a:fillRect/>
          </a:stretch>
        </p:blipFill>
        <p:spPr>
          <a:xfrm>
            <a:off x="4594975" y="767600"/>
            <a:ext cx="3527575" cy="3608300"/>
          </a:xfrm>
          <a:prstGeom prst="rect">
            <a:avLst/>
          </a:prstGeom>
          <a:noFill/>
          <a:ln>
            <a:noFill/>
          </a:ln>
        </p:spPr>
      </p:pic>
      <p:sp>
        <p:nvSpPr>
          <p:cNvPr id="512" name="Google Shape;512;p19"/>
          <p:cNvSpPr txBox="1"/>
          <p:nvPr>
            <p:ph idx="1" type="body"/>
          </p:nvPr>
        </p:nvSpPr>
        <p:spPr>
          <a:xfrm>
            <a:off x="453150" y="872163"/>
            <a:ext cx="3346800" cy="1922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Data is split by pickup and dropoff location to taxi districts.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Most taxi districts behave like this: the bulk of rides come from that district and nearby districts as well as JFK and LGA airports.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20"/>
          <p:cNvSpPr txBox="1"/>
          <p:nvPr>
            <p:ph type="title"/>
          </p:nvPr>
        </p:nvSpPr>
        <p:spPr>
          <a:xfrm>
            <a:off x="1006300" y="-36950"/>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Introduction to the dataset: key findings</a:t>
            </a:r>
            <a:endParaRPr/>
          </a:p>
        </p:txBody>
      </p:sp>
      <p:sp>
        <p:nvSpPr>
          <p:cNvPr id="518" name="Google Shape;518;p20"/>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19" name="Google Shape;519;p20"/>
          <p:cNvSpPr txBox="1"/>
          <p:nvPr>
            <p:ph idx="1" type="body"/>
          </p:nvPr>
        </p:nvSpPr>
        <p:spPr>
          <a:xfrm>
            <a:off x="453150" y="1405563"/>
            <a:ext cx="3346800" cy="1922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Overall, rideshare trips track pandemic behavior, movement and economic recovery.</a:t>
            </a:r>
            <a:endParaRPr/>
          </a:p>
        </p:txBody>
      </p:sp>
      <p:pic>
        <p:nvPicPr>
          <p:cNvPr id="520" name="Google Shape;520;p20"/>
          <p:cNvPicPr preferRelativeResize="0"/>
          <p:nvPr/>
        </p:nvPicPr>
        <p:blipFill>
          <a:blip r:embed="rId3">
            <a:alphaModFix/>
          </a:blip>
          <a:stretch>
            <a:fillRect/>
          </a:stretch>
        </p:blipFill>
        <p:spPr>
          <a:xfrm>
            <a:off x="4066225" y="1089100"/>
            <a:ext cx="5039250" cy="268226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21"/>
          <p:cNvSpPr txBox="1"/>
          <p:nvPr>
            <p:ph type="title"/>
          </p:nvPr>
        </p:nvSpPr>
        <p:spPr>
          <a:xfrm>
            <a:off x="1006300" y="-36950"/>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Introduction to the dataset: key findings</a:t>
            </a:r>
            <a:endParaRPr/>
          </a:p>
        </p:txBody>
      </p:sp>
      <p:sp>
        <p:nvSpPr>
          <p:cNvPr id="526" name="Google Shape;526;p21"/>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27" name="Google Shape;527;p21"/>
          <p:cNvSpPr txBox="1"/>
          <p:nvPr>
            <p:ph idx="1" type="body"/>
          </p:nvPr>
        </p:nvSpPr>
        <p:spPr>
          <a:xfrm>
            <a:off x="580375" y="678850"/>
            <a:ext cx="8474400" cy="1922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This is also a remarkable dataset for studying changes to behavior by neighborhood in NYC, especially pre and post-pandemic.</a:t>
            </a:r>
            <a:endParaRPr/>
          </a:p>
        </p:txBody>
      </p:sp>
      <p:pic>
        <p:nvPicPr>
          <p:cNvPr id="528" name="Google Shape;528;p21"/>
          <p:cNvPicPr preferRelativeResize="0"/>
          <p:nvPr/>
        </p:nvPicPr>
        <p:blipFill>
          <a:blip r:embed="rId3">
            <a:alphaModFix/>
          </a:blip>
          <a:stretch>
            <a:fillRect/>
          </a:stretch>
        </p:blipFill>
        <p:spPr>
          <a:xfrm>
            <a:off x="2342981" y="1680125"/>
            <a:ext cx="4458030" cy="2661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