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af80e5fa4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af80e5fa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9e85bde7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9e85bde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c9e85bde7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c9e85bde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af80e5fa4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af80e5fa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c9e85bde7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c9e85bde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c9e85bde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c9e85bde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c9e85bde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c9e85bd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f80e5fa4_1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f80e5fa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c9e85bde7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c9e85bde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c9198d9da_2_15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c9198d9da_2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5715000" y="0"/>
            <a:ext cx="963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a:off x="5811300" y="0"/>
            <a:ext cx="5137500" cy="6858000"/>
          </a:xfrm>
          <a:prstGeom prst="rect">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lstStyle>
            <a:lvl1pPr lvl="0" algn="ctr">
              <a:spcBef>
                <a:spcPts val="0"/>
              </a:spcBef>
              <a:spcAft>
                <a:spcPts val="0"/>
              </a:spcAft>
              <a:buSzPts val="9100"/>
              <a:buFont typeface="Playfair Display"/>
              <a:buNone/>
              <a:defRPr b="1" sz="9100">
                <a:latin typeface="Playfair Display"/>
                <a:ea typeface="Playfair Display"/>
                <a:cs typeface="Playfair Display"/>
                <a:sym typeface="Playfair Display"/>
              </a:defRPr>
            </a:lvl1pPr>
            <a:lvl2pPr lvl="1" algn="ctr">
              <a:spcBef>
                <a:spcPts val="0"/>
              </a:spcBef>
              <a:spcAft>
                <a:spcPts val="0"/>
              </a:spcAft>
              <a:buSzPts val="9100"/>
              <a:buFont typeface="Playfair Display"/>
              <a:buNone/>
              <a:defRPr b="1" sz="9100">
                <a:latin typeface="Playfair Display"/>
                <a:ea typeface="Playfair Display"/>
                <a:cs typeface="Playfair Display"/>
                <a:sym typeface="Playfair Display"/>
              </a:defRPr>
            </a:lvl2pPr>
            <a:lvl3pPr lvl="2" algn="ctr">
              <a:spcBef>
                <a:spcPts val="0"/>
              </a:spcBef>
              <a:spcAft>
                <a:spcPts val="0"/>
              </a:spcAft>
              <a:buSzPts val="9100"/>
              <a:buFont typeface="Playfair Display"/>
              <a:buNone/>
              <a:defRPr b="1" sz="9100">
                <a:latin typeface="Playfair Display"/>
                <a:ea typeface="Playfair Display"/>
                <a:cs typeface="Playfair Display"/>
                <a:sym typeface="Playfair Display"/>
              </a:defRPr>
            </a:lvl3pPr>
            <a:lvl4pPr lvl="3" algn="ctr">
              <a:spcBef>
                <a:spcPts val="0"/>
              </a:spcBef>
              <a:spcAft>
                <a:spcPts val="0"/>
              </a:spcAft>
              <a:buSzPts val="9100"/>
              <a:buFont typeface="Playfair Display"/>
              <a:buNone/>
              <a:defRPr b="1" sz="9100">
                <a:latin typeface="Playfair Display"/>
                <a:ea typeface="Playfair Display"/>
                <a:cs typeface="Playfair Display"/>
                <a:sym typeface="Playfair Display"/>
              </a:defRPr>
            </a:lvl4pPr>
            <a:lvl5pPr lvl="4" algn="ctr">
              <a:spcBef>
                <a:spcPts val="0"/>
              </a:spcBef>
              <a:spcAft>
                <a:spcPts val="0"/>
              </a:spcAft>
              <a:buSzPts val="9100"/>
              <a:buFont typeface="Playfair Display"/>
              <a:buNone/>
              <a:defRPr b="1" sz="9100">
                <a:latin typeface="Playfair Display"/>
                <a:ea typeface="Playfair Display"/>
                <a:cs typeface="Playfair Display"/>
                <a:sym typeface="Playfair Display"/>
              </a:defRPr>
            </a:lvl5pPr>
            <a:lvl6pPr lvl="5" algn="ctr">
              <a:spcBef>
                <a:spcPts val="0"/>
              </a:spcBef>
              <a:spcAft>
                <a:spcPts val="0"/>
              </a:spcAft>
              <a:buSzPts val="9100"/>
              <a:buFont typeface="Playfair Display"/>
              <a:buNone/>
              <a:defRPr b="1" sz="9100">
                <a:latin typeface="Playfair Display"/>
                <a:ea typeface="Playfair Display"/>
                <a:cs typeface="Playfair Display"/>
                <a:sym typeface="Playfair Display"/>
              </a:defRPr>
            </a:lvl6pPr>
            <a:lvl7pPr lvl="6" algn="ctr">
              <a:spcBef>
                <a:spcPts val="0"/>
              </a:spcBef>
              <a:spcAft>
                <a:spcPts val="0"/>
              </a:spcAft>
              <a:buSzPts val="9100"/>
              <a:buFont typeface="Playfair Display"/>
              <a:buNone/>
              <a:defRPr b="1" sz="9100">
                <a:latin typeface="Playfair Display"/>
                <a:ea typeface="Playfair Display"/>
                <a:cs typeface="Playfair Display"/>
                <a:sym typeface="Playfair Display"/>
              </a:defRPr>
            </a:lvl7pPr>
            <a:lvl8pPr lvl="7" algn="ctr">
              <a:spcBef>
                <a:spcPts val="0"/>
              </a:spcBef>
              <a:spcAft>
                <a:spcPts val="0"/>
              </a:spcAft>
              <a:buSzPts val="9100"/>
              <a:buFont typeface="Playfair Display"/>
              <a:buNone/>
              <a:defRPr b="1" sz="9100">
                <a:latin typeface="Playfair Display"/>
                <a:ea typeface="Playfair Display"/>
                <a:cs typeface="Playfair Display"/>
                <a:sym typeface="Playfair Display"/>
              </a:defRPr>
            </a:lvl8pPr>
            <a:lvl9pPr lvl="8" algn="ctr">
              <a:spcBef>
                <a:spcPts val="0"/>
              </a:spcBef>
              <a:spcAft>
                <a:spcPts val="0"/>
              </a:spcAft>
              <a:buSzPts val="9100"/>
              <a:buFont typeface="Playfair Display"/>
              <a:buNone/>
              <a:defRPr b="1" sz="91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459000" y="4734200"/>
            <a:ext cx="6546900" cy="770400"/>
          </a:xfrm>
          <a:prstGeom prst="rect">
            <a:avLst/>
          </a:prstGeom>
          <a:solidFill>
            <a:schemeClr val="dk2"/>
          </a:solidFill>
        </p:spPr>
        <p:txBody>
          <a:bodyPr anchorCtr="0" anchor="ctr" bIns="121900" lIns="121900" spcFirstLastPara="1" rIns="121900" wrap="square" tIns="121900"/>
          <a:lstStyle>
            <a:lvl1pPr lv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333233"/>
            <a:ext cx="11360700" cy="2861700"/>
          </a:xfrm>
          <a:prstGeom prst="rect">
            <a:avLst/>
          </a:prstGeom>
        </p:spPr>
        <p:txBody>
          <a:bodyPr anchorCtr="0" anchor="b" bIns="121900" lIns="121900" spcFirstLastPara="1" rIns="121900" wrap="square" tIns="121900"/>
          <a:lstStyle>
            <a:lvl1pPr lvl="0" algn="ctr">
              <a:spcBef>
                <a:spcPts val="0"/>
              </a:spcBef>
              <a:spcAft>
                <a:spcPts val="0"/>
              </a:spcAft>
              <a:buSzPts val="18700"/>
              <a:buFont typeface="Montserrat"/>
              <a:buNone/>
              <a:defRPr sz="18700">
                <a:latin typeface="Montserrat"/>
                <a:ea typeface="Montserrat"/>
                <a:cs typeface="Montserrat"/>
                <a:sym typeface="Montserrat"/>
              </a:defRPr>
            </a:lvl1pPr>
            <a:lvl2pPr lvl="1" algn="ctr">
              <a:spcBef>
                <a:spcPts val="0"/>
              </a:spcBef>
              <a:spcAft>
                <a:spcPts val="0"/>
              </a:spcAft>
              <a:buSzPts val="18700"/>
              <a:buFont typeface="Montserrat"/>
              <a:buNone/>
              <a:defRPr sz="18700">
                <a:latin typeface="Montserrat"/>
                <a:ea typeface="Montserrat"/>
                <a:cs typeface="Montserrat"/>
                <a:sym typeface="Montserrat"/>
              </a:defRPr>
            </a:lvl2pPr>
            <a:lvl3pPr lvl="2" algn="ctr">
              <a:spcBef>
                <a:spcPts val="0"/>
              </a:spcBef>
              <a:spcAft>
                <a:spcPts val="0"/>
              </a:spcAft>
              <a:buSzPts val="18700"/>
              <a:buFont typeface="Montserrat"/>
              <a:buNone/>
              <a:defRPr sz="18700">
                <a:latin typeface="Montserrat"/>
                <a:ea typeface="Montserrat"/>
                <a:cs typeface="Montserrat"/>
                <a:sym typeface="Montserrat"/>
              </a:defRPr>
            </a:lvl3pPr>
            <a:lvl4pPr lvl="3" algn="ctr">
              <a:spcBef>
                <a:spcPts val="0"/>
              </a:spcBef>
              <a:spcAft>
                <a:spcPts val="0"/>
              </a:spcAft>
              <a:buSzPts val="18700"/>
              <a:buFont typeface="Montserrat"/>
              <a:buNone/>
              <a:defRPr sz="18700">
                <a:latin typeface="Montserrat"/>
                <a:ea typeface="Montserrat"/>
                <a:cs typeface="Montserrat"/>
                <a:sym typeface="Montserrat"/>
              </a:defRPr>
            </a:lvl4pPr>
            <a:lvl5pPr lvl="4" algn="ctr">
              <a:spcBef>
                <a:spcPts val="0"/>
              </a:spcBef>
              <a:spcAft>
                <a:spcPts val="0"/>
              </a:spcAft>
              <a:buSzPts val="18700"/>
              <a:buFont typeface="Montserrat"/>
              <a:buNone/>
              <a:defRPr sz="18700">
                <a:latin typeface="Montserrat"/>
                <a:ea typeface="Montserrat"/>
                <a:cs typeface="Montserrat"/>
                <a:sym typeface="Montserrat"/>
              </a:defRPr>
            </a:lvl5pPr>
            <a:lvl6pPr lvl="5" algn="ctr">
              <a:spcBef>
                <a:spcPts val="0"/>
              </a:spcBef>
              <a:spcAft>
                <a:spcPts val="0"/>
              </a:spcAft>
              <a:buSzPts val="18700"/>
              <a:buFont typeface="Montserrat"/>
              <a:buNone/>
              <a:defRPr sz="18700">
                <a:latin typeface="Montserrat"/>
                <a:ea typeface="Montserrat"/>
                <a:cs typeface="Montserrat"/>
                <a:sym typeface="Montserrat"/>
              </a:defRPr>
            </a:lvl6pPr>
            <a:lvl7pPr lvl="6" algn="ctr">
              <a:spcBef>
                <a:spcPts val="0"/>
              </a:spcBef>
              <a:spcAft>
                <a:spcPts val="0"/>
              </a:spcAft>
              <a:buSzPts val="18700"/>
              <a:buFont typeface="Montserrat"/>
              <a:buNone/>
              <a:defRPr sz="18700">
                <a:latin typeface="Montserrat"/>
                <a:ea typeface="Montserrat"/>
                <a:cs typeface="Montserrat"/>
                <a:sym typeface="Montserrat"/>
              </a:defRPr>
            </a:lvl7pPr>
            <a:lvl8pPr lvl="7" algn="ctr">
              <a:spcBef>
                <a:spcPts val="0"/>
              </a:spcBef>
              <a:spcAft>
                <a:spcPts val="0"/>
              </a:spcAft>
              <a:buSzPts val="18700"/>
              <a:buFont typeface="Montserrat"/>
              <a:buNone/>
              <a:defRPr sz="18700">
                <a:latin typeface="Montserrat"/>
                <a:ea typeface="Montserrat"/>
                <a:cs typeface="Montserrat"/>
                <a:sym typeface="Montserrat"/>
              </a:defRPr>
            </a:lvl8pPr>
            <a:lvl9pPr lvl="8" algn="ctr">
              <a:spcBef>
                <a:spcPts val="0"/>
              </a:spcBef>
              <a:spcAft>
                <a:spcPts val="0"/>
              </a:spcAft>
              <a:buSzPts val="18700"/>
              <a:buFont typeface="Montserrat"/>
              <a:buNone/>
              <a:defRPr sz="18700">
                <a:latin typeface="Montserrat"/>
                <a:ea typeface="Montserrat"/>
                <a:cs typeface="Montserrat"/>
                <a:sym typeface="Montserrat"/>
              </a:defRPr>
            </a:lvl9pPr>
          </a:lstStyle>
          <a:p>
            <a:r>
              <a:t>xx%</a:t>
            </a:r>
          </a:p>
        </p:txBody>
      </p:sp>
      <p:sp>
        <p:nvSpPr>
          <p:cNvPr id="50" name="Google Shape;50;p11"/>
          <p:cNvSpPr txBox="1"/>
          <p:nvPr>
            <p:ph idx="1" type="body"/>
          </p:nvPr>
        </p:nvSpPr>
        <p:spPr>
          <a:xfrm>
            <a:off x="415600" y="43045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highlight>
                  <a:schemeClr val="dk1"/>
                </a:highlight>
              </a:defRPr>
            </a:lvl1pPr>
            <a:lvl2pPr indent="-349250" lvl="1" marL="914400" algn="ctr">
              <a:spcBef>
                <a:spcPts val="2100"/>
              </a:spcBef>
              <a:spcAft>
                <a:spcPts val="0"/>
              </a:spcAft>
              <a:buSzPts val="1900"/>
              <a:buChar char="○"/>
              <a:defRPr>
                <a:highlight>
                  <a:schemeClr val="dk1"/>
                </a:highlight>
              </a:defRPr>
            </a:lvl2pPr>
            <a:lvl3pPr indent="-349250" lvl="2" marL="1371600" algn="ctr">
              <a:spcBef>
                <a:spcPts val="2100"/>
              </a:spcBef>
              <a:spcAft>
                <a:spcPts val="0"/>
              </a:spcAft>
              <a:buSzPts val="1900"/>
              <a:buChar char="■"/>
              <a:defRPr>
                <a:highlight>
                  <a:schemeClr val="dk1"/>
                </a:highlight>
              </a:defRPr>
            </a:lvl3pPr>
            <a:lvl4pPr indent="-349250" lvl="3" marL="1828800" algn="ctr">
              <a:spcBef>
                <a:spcPts val="2100"/>
              </a:spcBef>
              <a:spcAft>
                <a:spcPts val="0"/>
              </a:spcAft>
              <a:buSzPts val="1900"/>
              <a:buChar char="●"/>
              <a:defRPr>
                <a:highlight>
                  <a:schemeClr val="dk1"/>
                </a:highlight>
              </a:defRPr>
            </a:lvl4pPr>
            <a:lvl5pPr indent="-349250" lvl="4" marL="2286000" algn="ctr">
              <a:spcBef>
                <a:spcPts val="2100"/>
              </a:spcBef>
              <a:spcAft>
                <a:spcPts val="0"/>
              </a:spcAft>
              <a:buSzPts val="1900"/>
              <a:buChar char="○"/>
              <a:defRPr>
                <a:highlight>
                  <a:schemeClr val="dk1"/>
                </a:highlight>
              </a:defRPr>
            </a:lvl5pPr>
            <a:lvl6pPr indent="-349250" lvl="5" marL="2743200" algn="ctr">
              <a:spcBef>
                <a:spcPts val="2100"/>
              </a:spcBef>
              <a:spcAft>
                <a:spcPts val="0"/>
              </a:spcAft>
              <a:buSzPts val="1900"/>
              <a:buChar char="■"/>
              <a:defRPr>
                <a:highlight>
                  <a:schemeClr val="dk1"/>
                </a:highlight>
              </a:defRPr>
            </a:lvl6pPr>
            <a:lvl7pPr indent="-349250" lvl="6" marL="3200400" algn="ctr">
              <a:spcBef>
                <a:spcPts val="2100"/>
              </a:spcBef>
              <a:spcAft>
                <a:spcPts val="0"/>
              </a:spcAft>
              <a:buSzPts val="1900"/>
              <a:buChar char="●"/>
              <a:defRPr>
                <a:highlight>
                  <a:schemeClr val="dk1"/>
                </a:highlight>
              </a:defRPr>
            </a:lvl7pPr>
            <a:lvl8pPr indent="-349250" lvl="7" marL="3657600" algn="ctr">
              <a:spcBef>
                <a:spcPts val="2100"/>
              </a:spcBef>
              <a:spcAft>
                <a:spcPts val="0"/>
              </a:spcAft>
              <a:buSzPts val="1900"/>
              <a:buChar char="○"/>
              <a:defRPr>
                <a:highlight>
                  <a:schemeClr val="dk1"/>
                </a:highlight>
              </a:defRPr>
            </a:lvl8pPr>
            <a:lvl9pPr indent="-349250" lvl="8" marL="4114800" algn="ctr">
              <a:spcBef>
                <a:spcPts val="2100"/>
              </a:spcBef>
              <a:spcAft>
                <a:spcPts val="2100"/>
              </a:spcAft>
              <a:buSzPts val="1900"/>
              <a:buChar char="■"/>
              <a:defRPr>
                <a:highlight>
                  <a:schemeClr val="dk1"/>
                </a:highlight>
              </a:defRPr>
            </a:lvl9pPr>
          </a:lstStyle>
          <a:p/>
        </p:txBody>
      </p:sp>
      <p:sp>
        <p:nvSpPr>
          <p:cNvPr id="51" name="Google Shape;51;p11"/>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accent2"/>
              </a:buClr>
              <a:buSzPts val="4800"/>
              <a:buFont typeface="Arial"/>
              <a:buNone/>
              <a:defRPr sz="4800">
                <a:solidFill>
                  <a:schemeClr val="accent2"/>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accent2"/>
              </a:buClr>
              <a:buSzPts val="1800"/>
              <a:buFont typeface="Arial"/>
              <a:buChar char="●"/>
              <a:defRPr>
                <a:solidFill>
                  <a:schemeClr val="accent2"/>
                </a:solidFill>
                <a:latin typeface="Arial"/>
                <a:ea typeface="Arial"/>
                <a:cs typeface="Arial"/>
                <a:sym typeface="Arial"/>
              </a:defRPr>
            </a:lvl1pPr>
            <a:lvl2pPr indent="-342900" lvl="1" marL="9144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2pPr>
            <a:lvl3pPr indent="-342900" lvl="2" marL="13716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3pPr>
            <a:lvl4pPr indent="-342900" lvl="3" marL="18288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4pPr>
            <a:lvl5pPr indent="-342900" lvl="4" marL="22860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5pPr>
            <a:lvl6pPr indent="-342900" lvl="5" marL="27432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6pPr>
            <a:lvl7pPr indent="-342900" lvl="6" marL="32004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7pPr>
            <a:lvl8pPr indent="-342900" lvl="7" marL="3657600" rtl="0" algn="l">
              <a:lnSpc>
                <a:spcPct val="90000"/>
              </a:lnSpc>
              <a:spcBef>
                <a:spcPts val="2100"/>
              </a:spcBef>
              <a:spcAft>
                <a:spcPts val="0"/>
              </a:spcAft>
              <a:buClr>
                <a:schemeClr val="accent2"/>
              </a:buClr>
              <a:buSzPts val="1800"/>
              <a:buFont typeface="Arial"/>
              <a:buChar char="○"/>
              <a:defRPr>
                <a:solidFill>
                  <a:schemeClr val="accent2"/>
                </a:solidFill>
                <a:latin typeface="Arial"/>
                <a:ea typeface="Arial"/>
                <a:cs typeface="Arial"/>
                <a:sym typeface="Arial"/>
              </a:defRPr>
            </a:lvl8pPr>
            <a:lvl9pPr indent="-342900" lvl="8" marL="4114800" rtl="0" algn="l">
              <a:lnSpc>
                <a:spcPct val="90000"/>
              </a:lnSpc>
              <a:spcBef>
                <a:spcPts val="2100"/>
              </a:spcBef>
              <a:spcAft>
                <a:spcPts val="2100"/>
              </a:spcAft>
              <a:buClr>
                <a:schemeClr val="accent2"/>
              </a:buClr>
              <a:buSzPts val="1800"/>
              <a:buFont typeface="Arial"/>
              <a:buChar char="■"/>
              <a:defRPr>
                <a:solidFill>
                  <a:schemeClr val="accent2"/>
                </a:solidFill>
                <a:latin typeface="Arial"/>
                <a:ea typeface="Arial"/>
                <a:cs typeface="Arial"/>
                <a:sym typeface="Arial"/>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6067700" y="-664800"/>
            <a:ext cx="56700" cy="112743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lstStyle>
            <a:lvl1pPr lvl="0" algn="ctr">
              <a:spcBef>
                <a:spcPts val="0"/>
              </a:spcBef>
              <a:spcAft>
                <a:spcPts val="0"/>
              </a:spcAft>
              <a:buSzPts val="6400"/>
              <a:buFont typeface="Playfair Display"/>
              <a:buNone/>
              <a:defRPr b="1" sz="6400">
                <a:latin typeface="Playfair Display"/>
                <a:ea typeface="Playfair Display"/>
                <a:cs typeface="Playfair Display"/>
                <a:sym typeface="Playfair Display"/>
              </a:defRPr>
            </a:lvl1pPr>
            <a:lvl2pPr lvl="1" algn="ctr">
              <a:spcBef>
                <a:spcPts val="0"/>
              </a:spcBef>
              <a:spcAft>
                <a:spcPts val="0"/>
              </a:spcAft>
              <a:buSzPts val="6400"/>
              <a:buFont typeface="Playfair Display"/>
              <a:buNone/>
              <a:defRPr b="1" sz="6400">
                <a:latin typeface="Playfair Display"/>
                <a:ea typeface="Playfair Display"/>
                <a:cs typeface="Playfair Display"/>
                <a:sym typeface="Playfair Display"/>
              </a:defRPr>
            </a:lvl2pPr>
            <a:lvl3pPr lvl="2" algn="ctr">
              <a:spcBef>
                <a:spcPts val="0"/>
              </a:spcBef>
              <a:spcAft>
                <a:spcPts val="0"/>
              </a:spcAft>
              <a:buSzPts val="6400"/>
              <a:buFont typeface="Playfair Display"/>
              <a:buNone/>
              <a:defRPr b="1" sz="6400">
                <a:latin typeface="Playfair Display"/>
                <a:ea typeface="Playfair Display"/>
                <a:cs typeface="Playfair Display"/>
                <a:sym typeface="Playfair Display"/>
              </a:defRPr>
            </a:lvl3pPr>
            <a:lvl4pPr lvl="3" algn="ctr">
              <a:spcBef>
                <a:spcPts val="0"/>
              </a:spcBef>
              <a:spcAft>
                <a:spcPts val="0"/>
              </a:spcAft>
              <a:buSzPts val="6400"/>
              <a:buFont typeface="Playfair Display"/>
              <a:buNone/>
              <a:defRPr b="1" sz="6400">
                <a:latin typeface="Playfair Display"/>
                <a:ea typeface="Playfair Display"/>
                <a:cs typeface="Playfair Display"/>
                <a:sym typeface="Playfair Display"/>
              </a:defRPr>
            </a:lvl4pPr>
            <a:lvl5pPr lvl="4" algn="ctr">
              <a:spcBef>
                <a:spcPts val="0"/>
              </a:spcBef>
              <a:spcAft>
                <a:spcPts val="0"/>
              </a:spcAft>
              <a:buSzPts val="6400"/>
              <a:buFont typeface="Playfair Display"/>
              <a:buNone/>
              <a:defRPr b="1" sz="6400">
                <a:latin typeface="Playfair Display"/>
                <a:ea typeface="Playfair Display"/>
                <a:cs typeface="Playfair Display"/>
                <a:sym typeface="Playfair Display"/>
              </a:defRPr>
            </a:lvl5pPr>
            <a:lvl6pPr lvl="5" algn="ctr">
              <a:spcBef>
                <a:spcPts val="0"/>
              </a:spcBef>
              <a:spcAft>
                <a:spcPts val="0"/>
              </a:spcAft>
              <a:buSzPts val="6400"/>
              <a:buFont typeface="Playfair Display"/>
              <a:buNone/>
              <a:defRPr b="1" sz="6400">
                <a:latin typeface="Playfair Display"/>
                <a:ea typeface="Playfair Display"/>
                <a:cs typeface="Playfair Display"/>
                <a:sym typeface="Playfair Display"/>
              </a:defRPr>
            </a:lvl6pPr>
            <a:lvl7pPr lvl="6" algn="ctr">
              <a:spcBef>
                <a:spcPts val="0"/>
              </a:spcBef>
              <a:spcAft>
                <a:spcPts val="0"/>
              </a:spcAft>
              <a:buSzPts val="6400"/>
              <a:buFont typeface="Playfair Display"/>
              <a:buNone/>
              <a:defRPr b="1" sz="6400">
                <a:latin typeface="Playfair Display"/>
                <a:ea typeface="Playfair Display"/>
                <a:cs typeface="Playfair Display"/>
                <a:sym typeface="Playfair Display"/>
              </a:defRPr>
            </a:lvl7pPr>
            <a:lvl8pPr lvl="7" algn="ctr">
              <a:spcBef>
                <a:spcPts val="0"/>
              </a:spcBef>
              <a:spcAft>
                <a:spcPts val="0"/>
              </a:spcAft>
              <a:buSzPts val="6400"/>
              <a:buFont typeface="Playfair Display"/>
              <a:buNone/>
              <a:defRPr b="1" sz="6400">
                <a:latin typeface="Playfair Display"/>
                <a:ea typeface="Playfair Display"/>
                <a:cs typeface="Playfair Display"/>
                <a:sym typeface="Playfair Display"/>
              </a:defRPr>
            </a:lvl8pPr>
            <a:lvl9pPr lvl="8" algn="ctr">
              <a:spcBef>
                <a:spcPts val="0"/>
              </a:spcBef>
              <a:spcAft>
                <a:spcPts val="0"/>
              </a:spcAft>
              <a:buSzPts val="6400"/>
              <a:buFont typeface="Playfair Display"/>
              <a:buNone/>
              <a:defRPr b="1" sz="64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1" name="Google Shape;21;p4"/>
          <p:cNvSpPr txBox="1"/>
          <p:nvPr>
            <p:ph idx="1" type="body"/>
          </p:nvPr>
        </p:nvSpPr>
        <p:spPr>
          <a:xfrm>
            <a:off x="415600" y="1645433"/>
            <a:ext cx="11360700" cy="44463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2" name="Google Shape;22;p4"/>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5" name="Google Shape;25;p5"/>
          <p:cNvSpPr txBox="1"/>
          <p:nvPr>
            <p:ph idx="1" type="body"/>
          </p:nvPr>
        </p:nvSpPr>
        <p:spPr>
          <a:xfrm>
            <a:off x="415600" y="1645400"/>
            <a:ext cx="5333100" cy="44463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6" name="Google Shape;26;p5"/>
          <p:cNvSpPr txBox="1"/>
          <p:nvPr>
            <p:ph idx="2" type="body"/>
          </p:nvPr>
        </p:nvSpPr>
        <p:spPr>
          <a:xfrm>
            <a:off x="6443200" y="1645400"/>
            <a:ext cx="5333100" cy="44463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6"/>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3" name="Google Shape;33;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4" name="Google Shape;34;p7"/>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653667" y="701800"/>
            <a:ext cx="7491600" cy="545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0" name="Google Shape;40;p9"/>
          <p:cNvCxnSpPr/>
          <p:nvPr/>
        </p:nvCxnSpPr>
        <p:spPr>
          <a:xfrm>
            <a:off x="6706233" y="5994000"/>
            <a:ext cx="624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354000" y="1442233"/>
            <a:ext cx="5393700" cy="23817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8952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highlight>
                  <a:schemeClr val="lt1"/>
                </a:highlight>
              </a:defRPr>
            </a:lvl1pPr>
            <a:lvl2pPr indent="-349250" lvl="1" marL="914400">
              <a:spcBef>
                <a:spcPts val="2100"/>
              </a:spcBef>
              <a:spcAft>
                <a:spcPts val="0"/>
              </a:spcAft>
              <a:buSzPts val="1900"/>
              <a:buChar char="○"/>
              <a:defRPr>
                <a:highlight>
                  <a:schemeClr val="lt1"/>
                </a:highlight>
              </a:defRPr>
            </a:lvl2pPr>
            <a:lvl3pPr indent="-349250" lvl="2" marL="1371600">
              <a:spcBef>
                <a:spcPts val="2100"/>
              </a:spcBef>
              <a:spcAft>
                <a:spcPts val="0"/>
              </a:spcAft>
              <a:buSzPts val="1900"/>
              <a:buChar char="■"/>
              <a:defRPr>
                <a:highlight>
                  <a:schemeClr val="lt1"/>
                </a:highlight>
              </a:defRPr>
            </a:lvl3pPr>
            <a:lvl4pPr indent="-349250" lvl="3" marL="1828800">
              <a:spcBef>
                <a:spcPts val="2100"/>
              </a:spcBef>
              <a:spcAft>
                <a:spcPts val="0"/>
              </a:spcAft>
              <a:buSzPts val="1900"/>
              <a:buChar char="●"/>
              <a:defRPr>
                <a:highlight>
                  <a:schemeClr val="lt1"/>
                </a:highlight>
              </a:defRPr>
            </a:lvl4pPr>
            <a:lvl5pPr indent="-349250" lvl="4" marL="2286000">
              <a:spcBef>
                <a:spcPts val="2100"/>
              </a:spcBef>
              <a:spcAft>
                <a:spcPts val="0"/>
              </a:spcAft>
              <a:buSzPts val="1900"/>
              <a:buChar char="○"/>
              <a:defRPr>
                <a:highlight>
                  <a:schemeClr val="lt1"/>
                </a:highlight>
              </a:defRPr>
            </a:lvl5pPr>
            <a:lvl6pPr indent="-349250" lvl="5" marL="2743200">
              <a:spcBef>
                <a:spcPts val="2100"/>
              </a:spcBef>
              <a:spcAft>
                <a:spcPts val="0"/>
              </a:spcAft>
              <a:buSzPts val="1900"/>
              <a:buChar char="■"/>
              <a:defRPr>
                <a:highlight>
                  <a:schemeClr val="lt1"/>
                </a:highlight>
              </a:defRPr>
            </a:lvl6pPr>
            <a:lvl7pPr indent="-349250" lvl="6" marL="3200400">
              <a:spcBef>
                <a:spcPts val="2100"/>
              </a:spcBef>
              <a:spcAft>
                <a:spcPts val="0"/>
              </a:spcAft>
              <a:buSzPts val="1900"/>
              <a:buChar char="●"/>
              <a:defRPr>
                <a:highlight>
                  <a:schemeClr val="lt1"/>
                </a:highlight>
              </a:defRPr>
            </a:lvl7pPr>
            <a:lvl8pPr indent="-349250" lvl="7" marL="3657600">
              <a:spcBef>
                <a:spcPts val="2100"/>
              </a:spcBef>
              <a:spcAft>
                <a:spcPts val="0"/>
              </a:spcAft>
              <a:buSzPts val="1900"/>
              <a:buChar char="○"/>
              <a:defRPr>
                <a:highlight>
                  <a:schemeClr val="lt1"/>
                </a:highlight>
              </a:defRPr>
            </a:lvl8pPr>
            <a:lvl9pPr indent="-349250" lvl="8" marL="4114800">
              <a:spcBef>
                <a:spcPts val="2100"/>
              </a:spcBef>
              <a:spcAft>
                <a:spcPts val="2100"/>
              </a:spcAft>
              <a:buSzPts val="1900"/>
              <a:buChar char="■"/>
              <a:defRPr>
                <a:highlight>
                  <a:schemeClr val="lt1"/>
                </a:highlight>
              </a:defRPr>
            </a:lvl9pPr>
          </a:lstStyle>
          <a:p/>
        </p:txBody>
      </p:sp>
      <p:sp>
        <p:nvSpPr>
          <p:cNvPr id="44" name="Google Shape;44;p9"/>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highlight>
                  <a:schemeClr val="dk1"/>
                </a:highlight>
              </a:defRPr>
            </a:lvl1pPr>
          </a:lstStyle>
          <a:p/>
        </p:txBody>
      </p:sp>
      <p:sp>
        <p:nvSpPr>
          <p:cNvPr id="47" name="Google Shape;47;p10"/>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415600" y="1645433"/>
            <a:ext cx="11360700" cy="44463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Font typeface="Playfair Display"/>
              <a:buChar char="●"/>
              <a:defRPr sz="2400">
                <a:solidFill>
                  <a:schemeClr val="dk2"/>
                </a:solidFill>
                <a:latin typeface="Playfair Display"/>
                <a:ea typeface="Playfair Display"/>
                <a:cs typeface="Playfair Display"/>
                <a:sym typeface="Playfair Display"/>
              </a:defRPr>
            </a:lvl1pPr>
            <a:lvl2pPr indent="-349250" lvl="1" marL="9144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2pPr>
            <a:lvl3pPr indent="-349250" lvl="2" marL="13716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3pPr>
            <a:lvl4pPr indent="-349250" lvl="3" marL="18288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4pPr>
            <a:lvl5pPr indent="-349250" lvl="4" marL="22860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5pPr>
            <a:lvl6pPr indent="-349250" lvl="5" marL="27432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6pPr>
            <a:lvl7pPr indent="-349250" lvl="6" marL="32004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7pPr>
            <a:lvl8pPr indent="-349250" lvl="7" marL="3657600">
              <a:lnSpc>
                <a:spcPct val="115000"/>
              </a:lnSpc>
              <a:spcBef>
                <a:spcPts val="210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8pPr>
            <a:lvl9pPr indent="-349250" lvl="8" marL="4114800">
              <a:lnSpc>
                <a:spcPct val="115000"/>
              </a:lnSpc>
              <a:spcBef>
                <a:spcPts val="2100"/>
              </a:spcBef>
              <a:spcAft>
                <a:spcPts val="210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Playfair Display"/>
                <a:ea typeface="Playfair Display"/>
                <a:cs typeface="Playfair Display"/>
                <a:sym typeface="Playfair Display"/>
              </a:defRPr>
            </a:lvl1pPr>
            <a:lvl2pPr lvl="1" algn="r">
              <a:buNone/>
              <a:defRPr sz="1300">
                <a:solidFill>
                  <a:schemeClr val="dk2"/>
                </a:solidFill>
                <a:latin typeface="Playfair Display"/>
                <a:ea typeface="Playfair Display"/>
                <a:cs typeface="Playfair Display"/>
                <a:sym typeface="Playfair Display"/>
              </a:defRPr>
            </a:lvl2pPr>
            <a:lvl3pPr lvl="2" algn="r">
              <a:buNone/>
              <a:defRPr sz="1300">
                <a:solidFill>
                  <a:schemeClr val="dk2"/>
                </a:solidFill>
                <a:latin typeface="Playfair Display"/>
                <a:ea typeface="Playfair Display"/>
                <a:cs typeface="Playfair Display"/>
                <a:sym typeface="Playfair Display"/>
              </a:defRPr>
            </a:lvl3pPr>
            <a:lvl4pPr lvl="3" algn="r">
              <a:buNone/>
              <a:defRPr sz="1300">
                <a:solidFill>
                  <a:schemeClr val="dk2"/>
                </a:solidFill>
                <a:latin typeface="Playfair Display"/>
                <a:ea typeface="Playfair Display"/>
                <a:cs typeface="Playfair Display"/>
                <a:sym typeface="Playfair Display"/>
              </a:defRPr>
            </a:lvl4pPr>
            <a:lvl5pPr lvl="4" algn="r">
              <a:buNone/>
              <a:defRPr sz="1300">
                <a:solidFill>
                  <a:schemeClr val="dk2"/>
                </a:solidFill>
                <a:latin typeface="Playfair Display"/>
                <a:ea typeface="Playfair Display"/>
                <a:cs typeface="Playfair Display"/>
                <a:sym typeface="Playfair Display"/>
              </a:defRPr>
            </a:lvl5pPr>
            <a:lvl6pPr lvl="5" algn="r">
              <a:buNone/>
              <a:defRPr sz="1300">
                <a:solidFill>
                  <a:schemeClr val="dk2"/>
                </a:solidFill>
                <a:latin typeface="Playfair Display"/>
                <a:ea typeface="Playfair Display"/>
                <a:cs typeface="Playfair Display"/>
                <a:sym typeface="Playfair Display"/>
              </a:defRPr>
            </a:lvl6pPr>
            <a:lvl7pPr lvl="6" algn="r">
              <a:buNone/>
              <a:defRPr sz="1300">
                <a:solidFill>
                  <a:schemeClr val="dk2"/>
                </a:solidFill>
                <a:latin typeface="Playfair Display"/>
                <a:ea typeface="Playfair Display"/>
                <a:cs typeface="Playfair Display"/>
                <a:sym typeface="Playfair Display"/>
              </a:defRPr>
            </a:lvl7pPr>
            <a:lvl8pPr lvl="7" algn="r">
              <a:buNone/>
              <a:defRPr sz="1300">
                <a:solidFill>
                  <a:schemeClr val="dk2"/>
                </a:solidFill>
                <a:latin typeface="Playfair Display"/>
                <a:ea typeface="Playfair Display"/>
                <a:cs typeface="Playfair Display"/>
                <a:sym typeface="Playfair Display"/>
              </a:defRPr>
            </a:lvl8pPr>
            <a:lvl9pPr lvl="8" algn="r">
              <a:buNone/>
              <a:defRPr sz="13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63" name="Shape 63"/>
        <p:cNvGrpSpPr/>
        <p:nvPr/>
      </p:nvGrpSpPr>
      <p:grpSpPr>
        <a:xfrm>
          <a:off x="0" y="0"/>
          <a:ext cx="0" cy="0"/>
          <a:chOff x="0" y="0"/>
          <a:chExt cx="0" cy="0"/>
        </a:xfrm>
      </p:grpSpPr>
      <p:sp>
        <p:nvSpPr>
          <p:cNvPr id="64" name="Google Shape;64;p14"/>
          <p:cNvSpPr txBox="1"/>
          <p:nvPr>
            <p:ph type="ctrTitle"/>
          </p:nvPr>
        </p:nvSpPr>
        <p:spPr>
          <a:xfrm>
            <a:off x="266200" y="1816725"/>
            <a:ext cx="11274000" cy="2862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lang="en-US" sz="7200">
                <a:latin typeface="Arial"/>
                <a:ea typeface="Arial"/>
                <a:cs typeface="Arial"/>
                <a:sym typeface="Arial"/>
              </a:rPr>
              <a:t>Weather Vs Crime</a:t>
            </a:r>
            <a:endParaRPr b="0" sz="7200">
              <a:latin typeface="Arial"/>
              <a:ea typeface="Arial"/>
              <a:cs typeface="Arial"/>
              <a:sym typeface="Arial"/>
            </a:endParaRPr>
          </a:p>
        </p:txBody>
      </p:sp>
      <p:sp>
        <p:nvSpPr>
          <p:cNvPr id="65" name="Google Shape;65;p14"/>
          <p:cNvSpPr txBox="1"/>
          <p:nvPr>
            <p:ph idx="1" type="subTitle"/>
          </p:nvPr>
        </p:nvSpPr>
        <p:spPr>
          <a:xfrm>
            <a:off x="459000" y="4734200"/>
            <a:ext cx="6546900" cy="770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CRANG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Detroit</a:t>
            </a:r>
            <a:endParaRPr/>
          </a:p>
        </p:txBody>
      </p:sp>
      <p:sp>
        <p:nvSpPr>
          <p:cNvPr id="129" name="Google Shape;129;p23"/>
          <p:cNvSpPr txBox="1"/>
          <p:nvPr>
            <p:ph idx="1" type="body"/>
          </p:nvPr>
        </p:nvSpPr>
        <p:spPr>
          <a:xfrm>
            <a:off x="665325" y="1537475"/>
            <a:ext cx="11033700" cy="1833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Highest crime count is miscellaneous, assault, and larceny</a:t>
            </a:r>
            <a:endParaRPr/>
          </a:p>
          <a:p>
            <a:pPr indent="-342900" lvl="0" marL="457200" rtl="0" algn="l">
              <a:spcBef>
                <a:spcPts val="0"/>
              </a:spcBef>
              <a:spcAft>
                <a:spcPts val="0"/>
              </a:spcAft>
              <a:buSzPts val="1800"/>
              <a:buChar char="●"/>
            </a:pPr>
            <a:r>
              <a:rPr lang="en-US"/>
              <a:t>Most crime </a:t>
            </a:r>
            <a:r>
              <a:rPr lang="en-US"/>
              <a:t>occurred</a:t>
            </a:r>
            <a:r>
              <a:rPr lang="en-US"/>
              <a:t> during clear, cloudy ,and rainy weather</a:t>
            </a:r>
            <a:endParaRPr/>
          </a:p>
        </p:txBody>
      </p:sp>
      <p:pic>
        <p:nvPicPr>
          <p:cNvPr id="130" name="Google Shape;130;p23"/>
          <p:cNvPicPr preferRelativeResize="0"/>
          <p:nvPr/>
        </p:nvPicPr>
        <p:blipFill>
          <a:blip r:embed="rId3">
            <a:alphaModFix/>
          </a:blip>
          <a:stretch>
            <a:fillRect/>
          </a:stretch>
        </p:blipFill>
        <p:spPr>
          <a:xfrm>
            <a:off x="4523975" y="3681075"/>
            <a:ext cx="7549578" cy="2744700"/>
          </a:xfrm>
          <a:prstGeom prst="rect">
            <a:avLst/>
          </a:prstGeom>
          <a:noFill/>
          <a:ln>
            <a:noFill/>
          </a:ln>
        </p:spPr>
      </p:pic>
      <p:pic>
        <p:nvPicPr>
          <p:cNvPr id="131" name="Google Shape;131;p23"/>
          <p:cNvPicPr preferRelativeResize="0"/>
          <p:nvPr/>
        </p:nvPicPr>
        <p:blipFill>
          <a:blip r:embed="rId4">
            <a:alphaModFix/>
          </a:blip>
          <a:stretch>
            <a:fillRect/>
          </a:stretch>
        </p:blipFill>
        <p:spPr>
          <a:xfrm>
            <a:off x="198925" y="3519900"/>
            <a:ext cx="4397099" cy="304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Detroit</a:t>
            </a:r>
            <a:endParaRPr/>
          </a:p>
        </p:txBody>
      </p:sp>
      <p:sp>
        <p:nvSpPr>
          <p:cNvPr id="137" name="Google Shape;137;p24"/>
          <p:cNvSpPr txBox="1"/>
          <p:nvPr>
            <p:ph idx="1" type="body"/>
          </p:nvPr>
        </p:nvSpPr>
        <p:spPr>
          <a:xfrm>
            <a:off x="665325" y="1537475"/>
            <a:ext cx="11033700" cy="1833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As the wind speed increases, crime levels trend downward</a:t>
            </a:r>
            <a:endParaRPr/>
          </a:p>
          <a:p>
            <a:pPr indent="-342900" lvl="0" marL="457200" rtl="0" algn="l">
              <a:spcBef>
                <a:spcPts val="0"/>
              </a:spcBef>
              <a:spcAft>
                <a:spcPts val="0"/>
              </a:spcAft>
              <a:buSzPts val="1800"/>
              <a:buChar char="●"/>
            </a:pPr>
            <a:r>
              <a:rPr lang="en-US"/>
              <a:t>The most crime occurs in clear conditions, followed by clouds, and then rain</a:t>
            </a:r>
            <a:endParaRPr/>
          </a:p>
        </p:txBody>
      </p:sp>
      <p:pic>
        <p:nvPicPr>
          <p:cNvPr id="138" name="Google Shape;138;p24"/>
          <p:cNvPicPr preferRelativeResize="0"/>
          <p:nvPr/>
        </p:nvPicPr>
        <p:blipFill>
          <a:blip r:embed="rId3">
            <a:alphaModFix/>
          </a:blip>
          <a:stretch>
            <a:fillRect/>
          </a:stretch>
        </p:blipFill>
        <p:spPr>
          <a:xfrm>
            <a:off x="838200" y="2766273"/>
            <a:ext cx="5410092" cy="3663901"/>
          </a:xfrm>
          <a:prstGeom prst="rect">
            <a:avLst/>
          </a:prstGeom>
          <a:noFill/>
          <a:ln>
            <a:noFill/>
          </a:ln>
        </p:spPr>
      </p:pic>
      <p:pic>
        <p:nvPicPr>
          <p:cNvPr id="139" name="Google Shape;139;p24"/>
          <p:cNvPicPr preferRelativeResize="0"/>
          <p:nvPr/>
        </p:nvPicPr>
        <p:blipFill>
          <a:blip r:embed="rId4">
            <a:alphaModFix/>
          </a:blip>
          <a:stretch>
            <a:fillRect/>
          </a:stretch>
        </p:blipFill>
        <p:spPr>
          <a:xfrm>
            <a:off x="6839480" y="3110663"/>
            <a:ext cx="4362851" cy="3181824"/>
          </a:xfrm>
          <a:prstGeom prst="rect">
            <a:avLst/>
          </a:prstGeom>
          <a:noFill/>
          <a:ln>
            <a:noFill/>
          </a:ln>
        </p:spPr>
      </p:pic>
      <p:sp>
        <p:nvSpPr>
          <p:cNvPr id="140" name="Google Shape;140;p24"/>
          <p:cNvSpPr txBox="1"/>
          <p:nvPr/>
        </p:nvSpPr>
        <p:spPr>
          <a:xfrm>
            <a:off x="7078325" y="2766275"/>
            <a:ext cx="36357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Detroit Crime by Weather Conditions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Detroit</a:t>
            </a:r>
            <a:endParaRPr/>
          </a:p>
        </p:txBody>
      </p:sp>
      <p:pic>
        <p:nvPicPr>
          <p:cNvPr id="146" name="Google Shape;146;p25"/>
          <p:cNvPicPr preferRelativeResize="0"/>
          <p:nvPr/>
        </p:nvPicPr>
        <p:blipFill>
          <a:blip r:embed="rId3">
            <a:alphaModFix/>
          </a:blip>
          <a:stretch>
            <a:fillRect/>
          </a:stretch>
        </p:blipFill>
        <p:spPr>
          <a:xfrm>
            <a:off x="80250" y="2377075"/>
            <a:ext cx="5344950" cy="4256375"/>
          </a:xfrm>
          <a:prstGeom prst="rect">
            <a:avLst/>
          </a:prstGeom>
          <a:noFill/>
          <a:ln>
            <a:noFill/>
          </a:ln>
        </p:spPr>
      </p:pic>
      <p:pic>
        <p:nvPicPr>
          <p:cNvPr id="147" name="Google Shape;147;p25"/>
          <p:cNvPicPr preferRelativeResize="0"/>
          <p:nvPr/>
        </p:nvPicPr>
        <p:blipFill>
          <a:blip r:embed="rId4">
            <a:alphaModFix/>
          </a:blip>
          <a:stretch>
            <a:fillRect/>
          </a:stretch>
        </p:blipFill>
        <p:spPr>
          <a:xfrm>
            <a:off x="6032000" y="2570050"/>
            <a:ext cx="5701026" cy="3870426"/>
          </a:xfrm>
          <a:prstGeom prst="rect">
            <a:avLst/>
          </a:prstGeom>
          <a:noFill/>
          <a:ln>
            <a:noFill/>
          </a:ln>
        </p:spPr>
      </p:pic>
      <p:sp>
        <p:nvSpPr>
          <p:cNvPr id="148" name="Google Shape;148;p25"/>
          <p:cNvSpPr txBox="1"/>
          <p:nvPr/>
        </p:nvSpPr>
        <p:spPr>
          <a:xfrm>
            <a:off x="342650" y="1826050"/>
            <a:ext cx="55188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Top Ten Days of Crime 2014-2015 by Date and Weather Type</a:t>
            </a:r>
            <a:endParaRPr/>
          </a:p>
        </p:txBody>
      </p:sp>
      <p:sp>
        <p:nvSpPr>
          <p:cNvPr id="149" name="Google Shape;149;p25"/>
          <p:cNvSpPr txBox="1"/>
          <p:nvPr/>
        </p:nvSpPr>
        <p:spPr>
          <a:xfrm>
            <a:off x="5959825" y="1826050"/>
            <a:ext cx="57009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Bottom </a:t>
            </a:r>
            <a:r>
              <a:rPr lang="en-US"/>
              <a:t>Ten Days of Crime 2014-2015 by Date and Weather 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a:t>
            </a:r>
            <a:endParaRPr/>
          </a:p>
        </p:txBody>
      </p:sp>
      <p:sp>
        <p:nvSpPr>
          <p:cNvPr id="155" name="Google Shape;155;p26"/>
          <p:cNvSpPr txBox="1"/>
          <p:nvPr>
            <p:ph idx="1" type="body"/>
          </p:nvPr>
        </p:nvSpPr>
        <p:spPr>
          <a:xfrm>
            <a:off x="838200" y="1825625"/>
            <a:ext cx="10515600" cy="1515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Highest crime count is theft, burglary, and battery</a:t>
            </a:r>
            <a:endParaRPr/>
          </a:p>
          <a:p>
            <a:pPr indent="-342900" lvl="0" marL="457200" rtl="0" algn="l">
              <a:spcBef>
                <a:spcPts val="0"/>
              </a:spcBef>
              <a:spcAft>
                <a:spcPts val="0"/>
              </a:spcAft>
              <a:buSzPts val="1800"/>
              <a:buChar char="●"/>
            </a:pPr>
            <a:r>
              <a:rPr lang="en-US"/>
              <a:t>Most occurred weather condition was clear.</a:t>
            </a:r>
            <a:endParaRPr/>
          </a:p>
        </p:txBody>
      </p:sp>
      <p:pic>
        <p:nvPicPr>
          <p:cNvPr id="156" name="Google Shape;156;p26"/>
          <p:cNvPicPr preferRelativeResize="0"/>
          <p:nvPr/>
        </p:nvPicPr>
        <p:blipFill>
          <a:blip r:embed="rId3">
            <a:alphaModFix/>
          </a:blip>
          <a:stretch>
            <a:fillRect/>
          </a:stretch>
        </p:blipFill>
        <p:spPr>
          <a:xfrm>
            <a:off x="66325" y="3697050"/>
            <a:ext cx="7897176" cy="2641425"/>
          </a:xfrm>
          <a:prstGeom prst="rect">
            <a:avLst/>
          </a:prstGeom>
          <a:noFill/>
          <a:ln>
            <a:noFill/>
          </a:ln>
        </p:spPr>
      </p:pic>
      <p:pic>
        <p:nvPicPr>
          <p:cNvPr id="157" name="Google Shape;157;p26"/>
          <p:cNvPicPr preferRelativeResize="0"/>
          <p:nvPr/>
        </p:nvPicPr>
        <p:blipFill>
          <a:blip r:embed="rId4">
            <a:alphaModFix/>
          </a:blip>
          <a:stretch>
            <a:fillRect/>
          </a:stretch>
        </p:blipFill>
        <p:spPr>
          <a:xfrm>
            <a:off x="7963501" y="3800975"/>
            <a:ext cx="3923700" cy="2433575"/>
          </a:xfrm>
          <a:prstGeom prst="rect">
            <a:avLst/>
          </a:prstGeom>
          <a:noFill/>
          <a:ln>
            <a:noFill/>
          </a:ln>
        </p:spPr>
      </p:pic>
      <p:pic>
        <p:nvPicPr>
          <p:cNvPr id="158" name="Google Shape;158;p26"/>
          <p:cNvPicPr preferRelativeResize="0"/>
          <p:nvPr/>
        </p:nvPicPr>
        <p:blipFill>
          <a:blip r:embed="rId5">
            <a:alphaModFix/>
          </a:blip>
          <a:stretch>
            <a:fillRect/>
          </a:stretch>
        </p:blipFill>
        <p:spPr>
          <a:xfrm>
            <a:off x="8032350" y="602875"/>
            <a:ext cx="3923700" cy="2940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a:t>
            </a:r>
            <a:endParaRPr/>
          </a:p>
        </p:txBody>
      </p:sp>
      <p:pic>
        <p:nvPicPr>
          <p:cNvPr id="164" name="Google Shape;164;p27"/>
          <p:cNvPicPr preferRelativeResize="0"/>
          <p:nvPr/>
        </p:nvPicPr>
        <p:blipFill>
          <a:blip r:embed="rId3">
            <a:alphaModFix/>
          </a:blip>
          <a:stretch>
            <a:fillRect/>
          </a:stretch>
        </p:blipFill>
        <p:spPr>
          <a:xfrm>
            <a:off x="332075" y="2633900"/>
            <a:ext cx="5308101" cy="3362350"/>
          </a:xfrm>
          <a:prstGeom prst="rect">
            <a:avLst/>
          </a:prstGeom>
          <a:noFill/>
          <a:ln>
            <a:noFill/>
          </a:ln>
        </p:spPr>
      </p:pic>
      <p:sp>
        <p:nvSpPr>
          <p:cNvPr id="165" name="Google Shape;165;p27"/>
          <p:cNvSpPr txBox="1"/>
          <p:nvPr/>
        </p:nvSpPr>
        <p:spPr>
          <a:xfrm>
            <a:off x="1651363" y="1902800"/>
            <a:ext cx="30000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LA Highest Rates of Crime</a:t>
            </a:r>
            <a:endParaRPr/>
          </a:p>
        </p:txBody>
      </p:sp>
      <p:pic>
        <p:nvPicPr>
          <p:cNvPr id="166" name="Google Shape;166;p27"/>
          <p:cNvPicPr preferRelativeResize="0"/>
          <p:nvPr/>
        </p:nvPicPr>
        <p:blipFill>
          <a:blip r:embed="rId4">
            <a:alphaModFix/>
          </a:blip>
          <a:stretch>
            <a:fillRect/>
          </a:stretch>
        </p:blipFill>
        <p:spPr>
          <a:xfrm>
            <a:off x="6055425" y="2633900"/>
            <a:ext cx="5994276" cy="3174750"/>
          </a:xfrm>
          <a:prstGeom prst="rect">
            <a:avLst/>
          </a:prstGeom>
          <a:noFill/>
          <a:ln>
            <a:noFill/>
          </a:ln>
        </p:spPr>
      </p:pic>
      <p:sp>
        <p:nvSpPr>
          <p:cNvPr id="167" name="Google Shape;167;p27"/>
          <p:cNvSpPr txBox="1"/>
          <p:nvPr/>
        </p:nvSpPr>
        <p:spPr>
          <a:xfrm>
            <a:off x="7960400" y="1902800"/>
            <a:ext cx="30000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LA Lowest Rates of Crime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Conclusions</a:t>
            </a:r>
            <a:endParaRPr/>
          </a:p>
        </p:txBody>
      </p:sp>
      <p:sp>
        <p:nvSpPr>
          <p:cNvPr id="173" name="Google Shape;17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165100" lvl="0" marL="228600" rtl="0" algn="l">
              <a:lnSpc>
                <a:spcPct val="90000"/>
              </a:lnSpc>
              <a:spcBef>
                <a:spcPts val="0"/>
              </a:spcBef>
              <a:spcAft>
                <a:spcPts val="0"/>
              </a:spcAft>
              <a:buSzPts val="1800"/>
              <a:buChar char="●"/>
            </a:pPr>
            <a:r>
              <a:rPr lang="en-US"/>
              <a:t>Crime peaks during summer months, but not all types of crime are equally susceptible to changes in temperature according to the observations.</a:t>
            </a:r>
            <a:endParaRPr/>
          </a:p>
          <a:p>
            <a:pPr indent="-165100" lvl="0" marL="228600" rtl="0" algn="l">
              <a:lnSpc>
                <a:spcPct val="90000"/>
              </a:lnSpc>
              <a:spcBef>
                <a:spcPts val="0"/>
              </a:spcBef>
              <a:spcAft>
                <a:spcPts val="0"/>
              </a:spcAft>
              <a:buSzPts val="1800"/>
              <a:buChar char="●"/>
            </a:pPr>
            <a:r>
              <a:rPr lang="en-US"/>
              <a:t>Further testing is </a:t>
            </a:r>
            <a:r>
              <a:rPr lang="en-US"/>
              <a:t>necessary</a:t>
            </a:r>
            <a:r>
              <a:rPr lang="en-US"/>
              <a:t> to </a:t>
            </a:r>
            <a:r>
              <a:rPr lang="en-US"/>
              <a:t>corroborate</a:t>
            </a:r>
            <a:r>
              <a:rPr lang="en-US"/>
              <a:t> trends seen</a:t>
            </a:r>
            <a:endParaRPr/>
          </a:p>
          <a:p>
            <a:pPr indent="-165100" lvl="0" marL="228600" rtl="0" algn="l">
              <a:lnSpc>
                <a:spcPct val="90000"/>
              </a:lnSpc>
              <a:spcBef>
                <a:spcPts val="0"/>
              </a:spcBef>
              <a:spcAft>
                <a:spcPts val="0"/>
              </a:spcAft>
              <a:buSzPts val="1800"/>
              <a:buChar char="●"/>
            </a:pPr>
            <a:r>
              <a:rPr lang="en-US"/>
              <a:t>Most crime occurs during clear weather, increased wind speed conditions reduce crime rate looking at the graphs.</a:t>
            </a:r>
            <a:endParaRPr/>
          </a:p>
          <a:p>
            <a:pPr indent="0" lvl="0" marL="228600" rtl="0" algn="l">
              <a:lnSpc>
                <a:spcPct val="90000"/>
              </a:lnSpc>
              <a:spcBef>
                <a:spcPts val="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838200" y="4202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a:t>
            </a:r>
            <a:endParaRPr/>
          </a:p>
        </p:txBody>
      </p:sp>
      <p:sp>
        <p:nvSpPr>
          <p:cNvPr id="179" name="Google Shape;179;p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Weather API for historical data is not free</a:t>
            </a:r>
            <a:endParaRPr/>
          </a:p>
          <a:p>
            <a:pPr indent="-342900" lvl="0" marL="457200" rtl="0" algn="l">
              <a:spcBef>
                <a:spcPts val="0"/>
              </a:spcBef>
              <a:spcAft>
                <a:spcPts val="0"/>
              </a:spcAft>
              <a:buSzPts val="1800"/>
              <a:buChar char="●"/>
            </a:pPr>
            <a:r>
              <a:rPr lang="en-US"/>
              <a:t>Working through merge conflicts</a:t>
            </a:r>
            <a:endParaRPr/>
          </a:p>
          <a:p>
            <a:pPr indent="-342900" lvl="0" marL="457200" rtl="0" algn="l">
              <a:spcBef>
                <a:spcPts val="0"/>
              </a:spcBef>
              <a:spcAft>
                <a:spcPts val="0"/>
              </a:spcAft>
              <a:buSzPts val="1800"/>
              <a:buChar char="●"/>
            </a:pPr>
            <a:r>
              <a:rPr lang="en-US"/>
              <a:t>The size of the data we are using is very large</a:t>
            </a:r>
            <a:endParaRPr/>
          </a:p>
          <a:p>
            <a:pPr indent="-342900" lvl="0" marL="457200" rtl="0" algn="l">
              <a:spcBef>
                <a:spcPts val="0"/>
              </a:spcBef>
              <a:spcAft>
                <a:spcPts val="0"/>
              </a:spcAft>
              <a:buSzPts val="1800"/>
              <a:buChar char="●"/>
            </a:pPr>
            <a:r>
              <a:rPr lang="en-US"/>
              <a:t>The date types between the weather and crime data not being in the same format</a:t>
            </a:r>
            <a:endParaRPr/>
          </a:p>
          <a:p>
            <a:pPr indent="-342900" lvl="0" marL="457200" rtl="0" algn="l">
              <a:spcBef>
                <a:spcPts val="0"/>
              </a:spcBef>
              <a:spcAft>
                <a:spcPts val="0"/>
              </a:spcAft>
              <a:buSzPts val="1800"/>
              <a:buChar char="●"/>
            </a:pPr>
            <a:r>
              <a:rPr lang="en-US"/>
              <a:t>Having to convert traditional dates to unix dates</a:t>
            </a:r>
            <a:endParaRPr/>
          </a:p>
          <a:p>
            <a:pPr indent="-342900" lvl="0" marL="457200" rtl="0" algn="l">
              <a:spcBef>
                <a:spcPts val="0"/>
              </a:spcBef>
              <a:spcAft>
                <a:spcPts val="0"/>
              </a:spcAft>
              <a:buSzPts val="1800"/>
              <a:buChar char="●"/>
            </a:pPr>
            <a:r>
              <a:rPr lang="en-US"/>
              <a:t>Merging the weather data into the crime data by unix date</a:t>
            </a:r>
            <a:endParaRPr/>
          </a:p>
          <a:p>
            <a:pPr indent="-342900" lvl="0" marL="457200" rtl="0" algn="l">
              <a:spcBef>
                <a:spcPts val="0"/>
              </a:spcBef>
              <a:spcAft>
                <a:spcPts val="0"/>
              </a:spcAft>
              <a:buSzPts val="1800"/>
              <a:buChar char="●"/>
            </a:pPr>
            <a:r>
              <a:rPr lang="en-US"/>
              <a:t>converting Kelvin Temp to Farenheit</a:t>
            </a:r>
            <a:endParaRPr/>
          </a:p>
          <a:p>
            <a:pPr indent="-342900" lvl="0" marL="457200" rtl="0" algn="l">
              <a:spcBef>
                <a:spcPts val="0"/>
              </a:spcBef>
              <a:spcAft>
                <a:spcPts val="0"/>
              </a:spcAft>
              <a:buSzPts val="1800"/>
              <a:buChar char="●"/>
            </a:pPr>
            <a:r>
              <a:rPr lang="en-US"/>
              <a:t>The number of crime types was very high - had to group them smaller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Questions </a:t>
            </a:r>
            <a:endParaRPr/>
          </a:p>
        </p:txBody>
      </p:sp>
      <p:sp>
        <p:nvSpPr>
          <p:cNvPr id="185" name="Google Shape;185;p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Visual trends and the top/lowest 10 trends  lead to more questions about the correlation between weather and crime</a:t>
            </a:r>
            <a:endParaRPr/>
          </a:p>
          <a:p>
            <a:pPr indent="-342900" lvl="0" marL="457200" rtl="0" algn="l">
              <a:spcBef>
                <a:spcPts val="0"/>
              </a:spcBef>
              <a:spcAft>
                <a:spcPts val="0"/>
              </a:spcAft>
              <a:buSzPts val="1800"/>
              <a:buChar char="●"/>
            </a:pPr>
            <a:r>
              <a:rPr lang="en-US"/>
              <a:t>We would like to expand upon the data analysis done to identify if there is </a:t>
            </a:r>
            <a:r>
              <a:rPr lang="en-US"/>
              <a:t>actually</a:t>
            </a:r>
            <a:r>
              <a:rPr lang="en-US"/>
              <a:t> a correlation</a:t>
            </a:r>
            <a:endParaRPr/>
          </a:p>
          <a:p>
            <a:pPr indent="-342900" lvl="0" marL="457200" rtl="0" algn="l">
              <a:spcBef>
                <a:spcPts val="0"/>
              </a:spcBef>
              <a:spcAft>
                <a:spcPts val="0"/>
              </a:spcAft>
              <a:buSzPts val="1800"/>
              <a:buChar char="●"/>
            </a:pPr>
            <a:r>
              <a:rPr lang="en-US"/>
              <a:t>Would like to examine specific types of crime (white color, ect) and weather trends</a:t>
            </a:r>
            <a:endParaRPr/>
          </a:p>
          <a:p>
            <a:pPr indent="-381000" lvl="0" marL="457200" rtl="0" algn="l">
              <a:lnSpc>
                <a:spcPct val="115000"/>
              </a:lnSpc>
              <a:spcBef>
                <a:spcPts val="0"/>
              </a:spcBef>
              <a:spcAft>
                <a:spcPts val="0"/>
              </a:spcAft>
              <a:buSzPts val="2400"/>
              <a:buChar char="●"/>
            </a:pPr>
            <a:r>
              <a:rPr lang="en-US">
                <a:solidFill>
                  <a:schemeClr val="dk2"/>
                </a:solidFill>
              </a:rPr>
              <a:t>Do more crimes take place during the night or day? Are crime rates different during daytime and nighttime hours?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Crang lived happily ever after</a:t>
            </a:r>
            <a:endParaRPr/>
          </a:p>
        </p:txBody>
      </p:sp>
      <p:sp>
        <p:nvSpPr>
          <p:cNvPr id="191" name="Google Shape;191;p31"/>
          <p:cNvSpPr txBox="1"/>
          <p:nvPr>
            <p:ph idx="1" type="body"/>
          </p:nvPr>
        </p:nvSpPr>
        <p:spPr>
          <a:xfrm>
            <a:off x="2118900" y="1426275"/>
            <a:ext cx="6529200" cy="43512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192" name="Google Shape;192;p31"/>
          <p:cNvPicPr preferRelativeResize="0"/>
          <p:nvPr/>
        </p:nvPicPr>
        <p:blipFill>
          <a:blip r:embed="rId3">
            <a:alphaModFix/>
          </a:blip>
          <a:stretch>
            <a:fillRect/>
          </a:stretch>
        </p:blipFill>
        <p:spPr>
          <a:xfrm>
            <a:off x="3654750" y="1797179"/>
            <a:ext cx="3643950" cy="4113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600"/>
              <a:t>Core message</a:t>
            </a:r>
            <a:endParaRPr sz="3600"/>
          </a:p>
        </p:txBody>
      </p:sp>
      <p:sp>
        <p:nvSpPr>
          <p:cNvPr id="71" name="Google Shape;71;p15"/>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165100" lvl="0" marL="228600" rtl="0" algn="l">
              <a:lnSpc>
                <a:spcPct val="90000"/>
              </a:lnSpc>
              <a:spcBef>
                <a:spcPts val="2100"/>
              </a:spcBef>
              <a:spcAft>
                <a:spcPts val="0"/>
              </a:spcAft>
              <a:buSzPts val="1800"/>
              <a:buChar char="●"/>
            </a:pPr>
            <a:r>
              <a:rPr lang="en-US"/>
              <a:t>Hypothesis- If weather can influence mood, mood can influence actions, and actions can be criminal, then weather should sometimes influence criminal activity. We suspect that we will find trends in crime data as it relates to weather data.</a:t>
            </a:r>
            <a:endParaRPr/>
          </a:p>
          <a:p>
            <a:pPr indent="-228600" lvl="0" marL="228600" rtl="0" algn="l">
              <a:spcBef>
                <a:spcPts val="2100"/>
              </a:spcBef>
              <a:spcAft>
                <a:spcPts val="0"/>
              </a:spcAft>
              <a:buSzPts val="1800"/>
              <a:buChar char="●"/>
            </a:pPr>
            <a:r>
              <a:rPr lang="en-US"/>
              <a:t>Null Hypothesis- If weather has no effect on crime then crime rates will be unaffected by variable weather conditions.</a:t>
            </a:r>
            <a:endParaRPr/>
          </a:p>
          <a:p>
            <a:pPr indent="0" lvl="0" marL="228600" rtl="0" algn="l">
              <a:lnSpc>
                <a:spcPct val="90000"/>
              </a:lnSpc>
              <a:spcBef>
                <a:spcPts val="2100"/>
              </a:spcBef>
              <a:spcAft>
                <a:spcPts val="21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77" name="Google Shape;77;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Crime data can be found in </a:t>
            </a:r>
            <a:r>
              <a:rPr lang="en-US"/>
              <a:t>abundance</a:t>
            </a:r>
            <a:endParaRPr/>
          </a:p>
          <a:p>
            <a:pPr indent="-342900" lvl="0" marL="457200" rtl="0" algn="l">
              <a:lnSpc>
                <a:spcPct val="90000"/>
              </a:lnSpc>
              <a:spcBef>
                <a:spcPts val="0"/>
              </a:spcBef>
              <a:spcAft>
                <a:spcPts val="0"/>
              </a:spcAft>
              <a:buSzPts val="1800"/>
              <a:buChar char="●"/>
            </a:pPr>
            <a:r>
              <a:rPr lang="en-US"/>
              <a:t>There have been many studies based on crime and socioeconomic status</a:t>
            </a:r>
            <a:endParaRPr/>
          </a:p>
          <a:p>
            <a:pPr indent="-342900" lvl="0" marL="457200" rtl="0" algn="l">
              <a:lnSpc>
                <a:spcPct val="90000"/>
              </a:lnSpc>
              <a:spcBef>
                <a:spcPts val="0"/>
              </a:spcBef>
              <a:spcAft>
                <a:spcPts val="0"/>
              </a:spcAft>
              <a:buSzPts val="1800"/>
              <a:buChar char="●"/>
            </a:pPr>
            <a:r>
              <a:rPr lang="en-US"/>
              <a:t>Weather is a good variable to compare against crime rates because it adjusts to region specificity.</a:t>
            </a:r>
            <a:endParaRPr/>
          </a:p>
          <a:p>
            <a:pPr indent="-342900" lvl="0" marL="457200" rtl="0" algn="l">
              <a:lnSpc>
                <a:spcPct val="90000"/>
              </a:lnSpc>
              <a:spcBef>
                <a:spcPts val="0"/>
              </a:spcBef>
              <a:spcAft>
                <a:spcPts val="0"/>
              </a:spcAft>
              <a:buSzPts val="1800"/>
              <a:buChar char="●"/>
            </a:pPr>
            <a:r>
              <a:rPr lang="en-US"/>
              <a:t>Correlating those day-by-day crime records with changes in average daily temperature might show some types of crime are more likely to increase when the weather is hotter and decrease when cooler. </a:t>
            </a:r>
            <a:endParaRPr/>
          </a:p>
          <a:p>
            <a:pPr indent="0" lvl="0" marL="457200" rtl="0" algn="l">
              <a:lnSpc>
                <a:spcPct val="90000"/>
              </a:lnSpc>
              <a:spcBef>
                <a:spcPts val="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78" name="Google Shape;78;p16"/>
          <p:cNvPicPr preferRelativeResize="0"/>
          <p:nvPr/>
        </p:nvPicPr>
        <p:blipFill>
          <a:blip r:embed="rId3">
            <a:alphaModFix/>
          </a:blip>
          <a:stretch>
            <a:fillRect/>
          </a:stretch>
        </p:blipFill>
        <p:spPr>
          <a:xfrm>
            <a:off x="4404672" y="4973550"/>
            <a:ext cx="2866476" cy="1633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Source</a:t>
            </a:r>
            <a:endParaRPr/>
          </a:p>
        </p:txBody>
      </p:sp>
      <p:sp>
        <p:nvSpPr>
          <p:cNvPr id="84" name="Google Shape;84;p17"/>
          <p:cNvSpPr txBox="1"/>
          <p:nvPr>
            <p:ph idx="1" type="body"/>
          </p:nvPr>
        </p:nvSpPr>
        <p:spPr>
          <a:xfrm>
            <a:off x="838200" y="143967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165100" lvl="0" marL="228600" rtl="0" algn="l">
              <a:lnSpc>
                <a:spcPct val="90000"/>
              </a:lnSpc>
              <a:spcBef>
                <a:spcPts val="0"/>
              </a:spcBef>
              <a:spcAft>
                <a:spcPts val="0"/>
              </a:spcAft>
              <a:buSzPts val="1800"/>
              <a:buChar char="●"/>
            </a:pPr>
            <a:r>
              <a:rPr lang="en-US"/>
              <a:t>Crime - Data World</a:t>
            </a:r>
            <a:endParaRPr/>
          </a:p>
          <a:p>
            <a:pPr indent="-165100" lvl="0" marL="228600" rtl="0" algn="l">
              <a:lnSpc>
                <a:spcPct val="90000"/>
              </a:lnSpc>
              <a:spcBef>
                <a:spcPts val="0"/>
              </a:spcBef>
              <a:spcAft>
                <a:spcPts val="0"/>
              </a:spcAft>
              <a:buSzPts val="1800"/>
              <a:buChar char="●"/>
            </a:pPr>
            <a:r>
              <a:rPr lang="en-US"/>
              <a:t>Weather - Open Weather API</a:t>
            </a:r>
            <a:endParaRPr/>
          </a:p>
          <a:p>
            <a:pPr indent="-165100" lvl="0" marL="228600" rtl="0" algn="l">
              <a:lnSpc>
                <a:spcPct val="90000"/>
              </a:lnSpc>
              <a:spcBef>
                <a:spcPts val="0"/>
              </a:spcBef>
              <a:spcAft>
                <a:spcPts val="0"/>
              </a:spcAft>
              <a:buSzPts val="1800"/>
              <a:buChar char="●"/>
            </a:pPr>
            <a:r>
              <a:rPr lang="en-US"/>
              <a:t>2 Years of data - 2014 and 2015</a:t>
            </a:r>
            <a:endParaRPr/>
          </a:p>
          <a:p>
            <a:pPr indent="-165100" lvl="0" marL="228600" rtl="0" algn="l">
              <a:lnSpc>
                <a:spcPct val="90000"/>
              </a:lnSpc>
              <a:spcBef>
                <a:spcPts val="0"/>
              </a:spcBef>
              <a:spcAft>
                <a:spcPts val="0"/>
              </a:spcAft>
              <a:buSzPts val="1800"/>
              <a:buChar char="●"/>
            </a:pPr>
            <a:r>
              <a:rPr lang="en-US"/>
              <a:t>Thee Large U.S. Cities</a:t>
            </a:r>
            <a:endParaRPr/>
          </a:p>
          <a:p>
            <a:pPr indent="0" lvl="0" marL="0" rtl="0" algn="l">
              <a:lnSpc>
                <a:spcPct val="90000"/>
              </a:lnSpc>
              <a:spcBef>
                <a:spcPts val="0"/>
              </a:spcBef>
              <a:spcAft>
                <a:spcPts val="0"/>
              </a:spcAft>
              <a:buNone/>
            </a:pPr>
            <a:r>
              <a:rPr lang="en-US"/>
              <a:t>			</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85" name="Google Shape;85;p17"/>
          <p:cNvPicPr preferRelativeResize="0"/>
          <p:nvPr/>
        </p:nvPicPr>
        <p:blipFill>
          <a:blip r:embed="rId3">
            <a:alphaModFix/>
          </a:blip>
          <a:stretch>
            <a:fillRect/>
          </a:stretch>
        </p:blipFill>
        <p:spPr>
          <a:xfrm>
            <a:off x="6475300" y="1887050"/>
            <a:ext cx="5191176" cy="345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
            </a:r>
            <a:r>
              <a:rPr lang="en-US"/>
              <a:t>ata Exploration and Cleanup</a:t>
            </a:r>
            <a:endParaRPr/>
          </a:p>
        </p:txBody>
      </p:sp>
      <p:sp>
        <p:nvSpPr>
          <p:cNvPr id="91" name="Google Shape;9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
        <p:nvSpPr>
          <p:cNvPr id="92" name="Google Shape;92;p18"/>
          <p:cNvSpPr txBox="1"/>
          <p:nvPr/>
        </p:nvSpPr>
        <p:spPr>
          <a:xfrm>
            <a:off x="838200" y="1573200"/>
            <a:ext cx="10515600" cy="4603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Data frame is imported from data world using: df = pd.read_csv</a:t>
            </a:r>
            <a:endParaRPr sz="2400"/>
          </a:p>
          <a:p>
            <a:pPr indent="-381000" lvl="0" marL="457200" rtl="0" algn="l">
              <a:spcBef>
                <a:spcPts val="0"/>
              </a:spcBef>
              <a:spcAft>
                <a:spcPts val="0"/>
              </a:spcAft>
              <a:buSzPts val="2400"/>
              <a:buChar char="●"/>
            </a:pPr>
            <a:r>
              <a:rPr lang="en-US" sz="2400"/>
              <a:t>Data frame is then filtered to only display 2 years using pd.loc functions</a:t>
            </a:r>
            <a:endParaRPr sz="2400"/>
          </a:p>
          <a:p>
            <a:pPr indent="-381000" lvl="0" marL="457200" rtl="0" algn="l">
              <a:spcBef>
                <a:spcPts val="0"/>
              </a:spcBef>
              <a:spcAft>
                <a:spcPts val="0"/>
              </a:spcAft>
              <a:buSzPts val="2400"/>
              <a:buChar char="●"/>
            </a:pPr>
            <a:r>
              <a:rPr lang="en-US" sz="2400"/>
              <a:t>The data frames for the 2 years are then merged with a concat</a:t>
            </a:r>
            <a:endParaRPr sz="2400"/>
          </a:p>
          <a:p>
            <a:pPr indent="-381000" lvl="0" marL="457200" rtl="0" algn="l">
              <a:spcBef>
                <a:spcPts val="0"/>
              </a:spcBef>
              <a:spcAft>
                <a:spcPts val="0"/>
              </a:spcAft>
              <a:buSzPts val="2400"/>
              <a:buChar char="●"/>
            </a:pPr>
            <a:r>
              <a:rPr lang="en-US" sz="2400"/>
              <a:t>Import 3 </a:t>
            </a:r>
            <a:r>
              <a:rPr lang="en-US" sz="2400"/>
              <a:t>APIs</a:t>
            </a:r>
            <a:r>
              <a:rPr lang="en-US" sz="2400"/>
              <a:t> from Open Weather and merge data with crime data </a:t>
            </a:r>
            <a:endParaRPr sz="2400"/>
          </a:p>
          <a:p>
            <a:pPr indent="-381000" lvl="0" marL="457200" rtl="0" algn="l">
              <a:spcBef>
                <a:spcPts val="0"/>
              </a:spcBef>
              <a:spcAft>
                <a:spcPts val="0"/>
              </a:spcAft>
              <a:buSzPts val="2400"/>
              <a:buChar char="●"/>
            </a:pPr>
            <a:r>
              <a:rPr lang="en-US" sz="2400"/>
              <a:t>Analyze data for trends between crime and weather </a:t>
            </a:r>
            <a:endParaRPr sz="2400"/>
          </a:p>
        </p:txBody>
      </p:sp>
      <p:pic>
        <p:nvPicPr>
          <p:cNvPr id="93" name="Google Shape;93;p18"/>
          <p:cNvPicPr preferRelativeResize="0"/>
          <p:nvPr/>
        </p:nvPicPr>
        <p:blipFill>
          <a:blip r:embed="rId3">
            <a:alphaModFix/>
          </a:blip>
          <a:stretch>
            <a:fillRect/>
          </a:stretch>
        </p:blipFill>
        <p:spPr>
          <a:xfrm>
            <a:off x="3297251" y="3755527"/>
            <a:ext cx="4255351" cy="283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data analysis process</a:t>
            </a:r>
            <a:endParaRPr/>
          </a:p>
        </p:txBody>
      </p:sp>
      <p:sp>
        <p:nvSpPr>
          <p:cNvPr id="99" name="Google Shape;9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SzPts val="3000"/>
              <a:buChar char="●"/>
            </a:pPr>
            <a:r>
              <a:rPr lang="en-US" sz="3000"/>
              <a:t>Examining types of weather (rain, snow, clouds, clear, etc.)</a:t>
            </a:r>
            <a:endParaRPr sz="3000"/>
          </a:p>
          <a:p>
            <a:pPr indent="-241300" lvl="0" marL="228600" rtl="0" algn="l">
              <a:lnSpc>
                <a:spcPct val="90000"/>
              </a:lnSpc>
              <a:spcBef>
                <a:spcPts val="0"/>
              </a:spcBef>
              <a:spcAft>
                <a:spcPts val="0"/>
              </a:spcAft>
              <a:buSzPts val="3000"/>
              <a:buChar char="●"/>
            </a:pPr>
            <a:r>
              <a:rPr lang="en-US" sz="3000"/>
              <a:t>Examining trends of crime levels and wind</a:t>
            </a:r>
            <a:endParaRPr sz="3000"/>
          </a:p>
          <a:p>
            <a:pPr indent="-241300" lvl="0" marL="228600" rtl="0" algn="l">
              <a:lnSpc>
                <a:spcPct val="90000"/>
              </a:lnSpc>
              <a:spcBef>
                <a:spcPts val="0"/>
              </a:spcBef>
              <a:spcAft>
                <a:spcPts val="0"/>
              </a:spcAft>
              <a:buSzPts val="3000"/>
              <a:buChar char="●"/>
            </a:pPr>
            <a:r>
              <a:rPr lang="en-US" sz="3000"/>
              <a:t>Sorting crime levels by temperature</a:t>
            </a:r>
            <a:endParaRPr sz="3000"/>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778350" y="3789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Atlanta</a:t>
            </a:r>
            <a:endParaRPr/>
          </a:p>
        </p:txBody>
      </p:sp>
      <p:sp>
        <p:nvSpPr>
          <p:cNvPr id="105" name="Google Shape;105;p20"/>
          <p:cNvSpPr txBox="1"/>
          <p:nvPr>
            <p:ph idx="1" type="body"/>
          </p:nvPr>
        </p:nvSpPr>
        <p:spPr>
          <a:xfrm>
            <a:off x="778350" y="1601225"/>
            <a:ext cx="10515600" cy="1156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As the temperature rose, the crime rate increas</a:t>
            </a:r>
            <a:r>
              <a:rPr lang="en-US"/>
              <a:t>ed</a:t>
            </a:r>
            <a:endParaRPr/>
          </a:p>
          <a:p>
            <a:pPr indent="-342900" lvl="0" marL="457200" rtl="0" algn="l">
              <a:spcBef>
                <a:spcPts val="0"/>
              </a:spcBef>
              <a:spcAft>
                <a:spcPts val="0"/>
              </a:spcAft>
              <a:buSzPts val="1800"/>
              <a:buChar char="●"/>
            </a:pPr>
            <a:r>
              <a:rPr lang="en-US"/>
              <a:t>The highest crime level was during the summer.</a:t>
            </a:r>
            <a:endParaRPr/>
          </a:p>
        </p:txBody>
      </p:sp>
      <p:pic>
        <p:nvPicPr>
          <p:cNvPr id="106" name="Google Shape;106;p20"/>
          <p:cNvPicPr preferRelativeResize="0"/>
          <p:nvPr/>
        </p:nvPicPr>
        <p:blipFill>
          <a:blip r:embed="rId3">
            <a:alphaModFix/>
          </a:blip>
          <a:stretch>
            <a:fillRect/>
          </a:stretch>
        </p:blipFill>
        <p:spPr>
          <a:xfrm>
            <a:off x="0" y="2826725"/>
            <a:ext cx="5331249" cy="33190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879400" y="3436488"/>
            <a:ext cx="7215276" cy="209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778350" y="3513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Atlanta</a:t>
            </a:r>
            <a:endParaRPr/>
          </a:p>
        </p:txBody>
      </p:sp>
      <p:sp>
        <p:nvSpPr>
          <p:cNvPr id="113" name="Google Shape;113;p21"/>
          <p:cNvSpPr txBox="1"/>
          <p:nvPr>
            <p:ph idx="1" type="body"/>
          </p:nvPr>
        </p:nvSpPr>
        <p:spPr>
          <a:xfrm>
            <a:off x="778350" y="1601225"/>
            <a:ext cx="10515600" cy="1156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The highest crime level was during the clear weather.</a:t>
            </a:r>
            <a:endParaRPr/>
          </a:p>
        </p:txBody>
      </p:sp>
      <p:pic>
        <p:nvPicPr>
          <p:cNvPr id="114" name="Google Shape;114;p21"/>
          <p:cNvPicPr preferRelativeResize="0"/>
          <p:nvPr/>
        </p:nvPicPr>
        <p:blipFill>
          <a:blip r:embed="rId3">
            <a:alphaModFix/>
          </a:blip>
          <a:stretch>
            <a:fillRect/>
          </a:stretch>
        </p:blipFill>
        <p:spPr>
          <a:xfrm>
            <a:off x="3253275" y="2758025"/>
            <a:ext cx="5685450" cy="4083357"/>
          </a:xfrm>
          <a:prstGeom prst="rect">
            <a:avLst/>
          </a:prstGeom>
          <a:noFill/>
          <a:ln>
            <a:noFill/>
          </a:ln>
        </p:spPr>
      </p:pic>
      <p:sp>
        <p:nvSpPr>
          <p:cNvPr id="115" name="Google Shape;115;p21"/>
          <p:cNvSpPr txBox="1"/>
          <p:nvPr/>
        </p:nvSpPr>
        <p:spPr>
          <a:xfrm>
            <a:off x="3156875" y="2409850"/>
            <a:ext cx="6086700" cy="9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Atlanta Crime Rates by Weather Status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Atlanta</a:t>
            </a:r>
            <a:endParaRPr/>
          </a:p>
        </p:txBody>
      </p:sp>
      <p:sp>
        <p:nvSpPr>
          <p:cNvPr id="121" name="Google Shape;121;p22"/>
          <p:cNvSpPr txBox="1"/>
          <p:nvPr>
            <p:ph idx="1" type="body"/>
          </p:nvPr>
        </p:nvSpPr>
        <p:spPr>
          <a:xfrm>
            <a:off x="769350" y="1627750"/>
            <a:ext cx="10515600" cy="11289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Top and lowest 10 crime days of the year</a:t>
            </a:r>
            <a:endParaRPr/>
          </a:p>
        </p:txBody>
      </p:sp>
      <p:pic>
        <p:nvPicPr>
          <p:cNvPr id="122" name="Google Shape;122;p22"/>
          <p:cNvPicPr preferRelativeResize="0"/>
          <p:nvPr/>
        </p:nvPicPr>
        <p:blipFill>
          <a:blip r:embed="rId3">
            <a:alphaModFix/>
          </a:blip>
          <a:stretch>
            <a:fillRect/>
          </a:stretch>
        </p:blipFill>
        <p:spPr>
          <a:xfrm>
            <a:off x="6218950" y="2526963"/>
            <a:ext cx="4928275" cy="3844536"/>
          </a:xfrm>
          <a:prstGeom prst="rect">
            <a:avLst/>
          </a:prstGeom>
          <a:noFill/>
          <a:ln>
            <a:noFill/>
          </a:ln>
        </p:spPr>
      </p:pic>
      <p:pic>
        <p:nvPicPr>
          <p:cNvPr id="123" name="Google Shape;123;p22"/>
          <p:cNvPicPr preferRelativeResize="0"/>
          <p:nvPr/>
        </p:nvPicPr>
        <p:blipFill>
          <a:blip r:embed="rId4">
            <a:alphaModFix/>
          </a:blip>
          <a:stretch>
            <a:fillRect/>
          </a:stretch>
        </p:blipFill>
        <p:spPr>
          <a:xfrm>
            <a:off x="1046575" y="2510350"/>
            <a:ext cx="4928275" cy="387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