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1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4525C-763E-CD4B-A881-04F21D2ADC8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B550B7-9985-A348-9BF7-F130077EA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00382"/>
              </p:ext>
            </p:extLst>
          </p:nvPr>
        </p:nvGraphicFramePr>
        <p:xfrm>
          <a:off x="0" y="2887583"/>
          <a:ext cx="7357241" cy="3970417"/>
        </p:xfrm>
        <a:graphic>
          <a:graphicData uri="http://schemas.openxmlformats.org/drawingml/2006/table">
            <a:tbl>
              <a:tblPr bandCol="1">
                <a:tableStyleId>{C4B1156A-380E-4F78-BDF5-A606A8083BF9}</a:tableStyleId>
              </a:tblPr>
              <a:tblGrid>
                <a:gridCol w="269376">
                  <a:extLst>
                    <a:ext uri="{9D8B030D-6E8A-4147-A177-3AD203B41FA5}">
                      <a16:colId xmlns:a16="http://schemas.microsoft.com/office/drawing/2014/main" val="831339172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907082094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2001231488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37871145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629855245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556425092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243603027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401138076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1269083165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1083083024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1681859808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60274937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686321179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2385326098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954556422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2421419352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077780634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338089331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180738986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737301177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802988194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558283576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528288764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40800851"/>
                    </a:ext>
                  </a:extLst>
                </a:gridCol>
                <a:gridCol w="269376">
                  <a:extLst>
                    <a:ext uri="{9D8B030D-6E8A-4147-A177-3AD203B41FA5}">
                      <a16:colId xmlns:a16="http://schemas.microsoft.com/office/drawing/2014/main" val="3857307710"/>
                    </a:ext>
                  </a:extLst>
                </a:gridCol>
                <a:gridCol w="307531">
                  <a:extLst>
                    <a:ext uri="{9D8B030D-6E8A-4147-A177-3AD203B41FA5}">
                      <a16:colId xmlns:a16="http://schemas.microsoft.com/office/drawing/2014/main" val="2973434704"/>
                    </a:ext>
                  </a:extLst>
                </a:gridCol>
                <a:gridCol w="315310">
                  <a:extLst>
                    <a:ext uri="{9D8B030D-6E8A-4147-A177-3AD203B41FA5}">
                      <a16:colId xmlns:a16="http://schemas.microsoft.com/office/drawing/2014/main" val="4165496973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888739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3978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87069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8856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51990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778630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92929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531364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66142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628141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T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646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EDD97C-7B80-DF41-AEF6-C07FF671F7DD}"/>
              </a:ext>
            </a:extLst>
          </p:cNvPr>
          <p:cNvSpPr txBox="1"/>
          <p:nvPr/>
        </p:nvSpPr>
        <p:spPr>
          <a:xfrm>
            <a:off x="7835466" y="631072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D24425-A8F2-3E45-BBFC-9E59592B83F0}"/>
              </a:ext>
            </a:extLst>
          </p:cNvPr>
          <p:cNvCxnSpPr>
            <a:cxnSpLocks/>
          </p:cNvCxnSpPr>
          <p:nvPr/>
        </p:nvCxnSpPr>
        <p:spPr>
          <a:xfrm flipH="1">
            <a:off x="7388784" y="6480004"/>
            <a:ext cx="41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EEC64E-6446-8A45-9F73-8B3E08B06CFF}"/>
              </a:ext>
            </a:extLst>
          </p:cNvPr>
          <p:cNvSpPr txBox="1"/>
          <p:nvPr/>
        </p:nvSpPr>
        <p:spPr>
          <a:xfrm>
            <a:off x="2827283" y="294291"/>
            <a:ext cx="4132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dobe Caslon Pro" panose="0205050205050A020403" pitchFamily="18" charset="77"/>
              </a:rPr>
              <a:t>Jefferson Wheel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789B-A22B-8747-81F4-329CAA339EAC}"/>
              </a:ext>
            </a:extLst>
          </p:cNvPr>
          <p:cNvSpPr txBox="1"/>
          <p:nvPr/>
        </p:nvSpPr>
        <p:spPr>
          <a:xfrm>
            <a:off x="220717" y="1114097"/>
            <a:ext cx="8681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Adobe Caslon Pro" panose="0205050205050A020403" pitchFamily="18" charset="77"/>
              </a:rPr>
              <a:t>Cut out each wheel, and tape the ends so the green letters overlap.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dobe Caslon Pro" panose="0205050205050A020403" pitchFamily="18" charset="77"/>
              </a:rPr>
              <a:t>Put the wheels on a bottle or soda can – make sure to keep them in order.</a:t>
            </a:r>
          </a:p>
          <a:p>
            <a:endParaRPr lang="en-US" sz="1600" dirty="0">
              <a:latin typeface="Adobe Caslon Pro" panose="0205050205050A020403" pitchFamily="18" charset="77"/>
            </a:endParaRPr>
          </a:p>
          <a:p>
            <a:r>
              <a:rPr lang="en-US" sz="1600" b="1" dirty="0">
                <a:latin typeface="Adobe Caslon Pro" panose="0205050205050A020403" pitchFamily="18" charset="77"/>
              </a:rPr>
              <a:t>To decrypt: </a:t>
            </a:r>
            <a:r>
              <a:rPr lang="en-US" sz="1600" dirty="0">
                <a:latin typeface="Adobe Caslon Pro" panose="0205050205050A020403" pitchFamily="18" charset="77"/>
              </a:rPr>
              <a:t>rotate the wheels to show the ciphertext in order, look around the wheels for the message.</a:t>
            </a:r>
          </a:p>
          <a:p>
            <a:r>
              <a:rPr lang="en-US" sz="1600" b="1" dirty="0">
                <a:latin typeface="Adobe Caslon Pro" panose="0205050205050A020403" pitchFamily="18" charset="77"/>
              </a:rPr>
              <a:t>To encrypt: </a:t>
            </a:r>
            <a:r>
              <a:rPr lang="en-US" sz="1600" dirty="0">
                <a:latin typeface="Adobe Caslon Pro" panose="0205050205050A020403" pitchFamily="18" charset="77"/>
              </a:rPr>
              <a:t>rotate the wheels to show the message, and pick a random row as the ciphertext.</a:t>
            </a:r>
          </a:p>
        </p:txBody>
      </p:sp>
    </p:spTree>
    <p:extLst>
      <p:ext uri="{BB962C8B-B14F-4D97-AF65-F5344CB8AC3E}">
        <p14:creationId xmlns:p14="http://schemas.microsoft.com/office/powerpoint/2010/main" val="26807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B550B7-9985-A348-9BF7-F130077EA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379"/>
              </p:ext>
            </p:extLst>
          </p:nvPr>
        </p:nvGraphicFramePr>
        <p:xfrm>
          <a:off x="-2" y="0"/>
          <a:ext cx="7210100" cy="6857994"/>
        </p:xfrm>
        <a:graphic>
          <a:graphicData uri="http://schemas.openxmlformats.org/drawingml/2006/table">
            <a:tbl>
              <a:tblPr bandCol="1">
                <a:tableStyleId>{8A107856-5554-42FB-B03E-39F5DBC370BA}</a:tableStyleId>
              </a:tblPr>
              <a:tblGrid>
                <a:gridCol w="267041">
                  <a:extLst>
                    <a:ext uri="{9D8B030D-6E8A-4147-A177-3AD203B41FA5}">
                      <a16:colId xmlns:a16="http://schemas.microsoft.com/office/drawing/2014/main" val="831339172"/>
                    </a:ext>
                  </a:extLst>
                </a:gridCol>
                <a:gridCol w="2937448">
                  <a:extLst>
                    <a:ext uri="{9D8B030D-6E8A-4147-A177-3AD203B41FA5}">
                      <a16:colId xmlns:a16="http://schemas.microsoft.com/office/drawing/2014/main" val="907082094"/>
                    </a:ext>
                  </a:extLst>
                </a:gridCol>
                <a:gridCol w="267041">
                  <a:extLst>
                    <a:ext uri="{9D8B030D-6E8A-4147-A177-3AD203B41FA5}">
                      <a16:colId xmlns:a16="http://schemas.microsoft.com/office/drawing/2014/main" val="686321179"/>
                    </a:ext>
                  </a:extLst>
                </a:gridCol>
                <a:gridCol w="3471529">
                  <a:extLst>
                    <a:ext uri="{9D8B030D-6E8A-4147-A177-3AD203B41FA5}">
                      <a16:colId xmlns:a16="http://schemas.microsoft.com/office/drawing/2014/main" val="2385326098"/>
                    </a:ext>
                  </a:extLst>
                </a:gridCol>
                <a:gridCol w="267041">
                  <a:extLst>
                    <a:ext uri="{9D8B030D-6E8A-4147-A177-3AD203B41FA5}">
                      <a16:colId xmlns:a16="http://schemas.microsoft.com/office/drawing/2014/main" val="4165496973"/>
                    </a:ext>
                  </a:extLst>
                </a:gridCol>
              </a:tblGrid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rowSpan="26"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merican Typewriter" panose="02090604020004020304" pitchFamily="18" charset="77"/>
                        </a:rPr>
                        <a:t>Jefferson Wheel Cipher</a:t>
                      </a:r>
                    </a:p>
                  </a:txBody>
                  <a:tcPr marL="9525" marR="9525" marT="9525" marB="0" vert="vert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13279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78643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49210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136434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284751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823491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1493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924978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American Typewriter" panose="02090604020004020304" pitchFamily="18" charset="77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American Typewriter" panose="02090604020004020304" pitchFamily="18" charset="77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American Typewriter" panose="02090604020004020304" pitchFamily="18" charset="77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American Typewriter" panose="02090604020004020304" pitchFamily="18" charset="77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8284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826543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496176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76944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2508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61844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59268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888873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83978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98870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01885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05199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877863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9292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53136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6614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62814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96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482</Words>
  <Application>Microsoft Macintosh PowerPoint</Application>
  <PresentationFormat>Letter Paper (8.5x11 in)</PresentationFormat>
  <Paragraphs>409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Adobe Caslon Pro</vt:lpstr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11</cp:revision>
  <cp:lastPrinted>2018-07-13T18:40:01Z</cp:lastPrinted>
  <dcterms:created xsi:type="dcterms:W3CDTF">2018-06-20T16:07:59Z</dcterms:created>
  <dcterms:modified xsi:type="dcterms:W3CDTF">2018-07-13T18:40:09Z</dcterms:modified>
</cp:coreProperties>
</file>