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2" r:id="rId7"/>
    <p:sldId id="266" r:id="rId8"/>
    <p:sldId id="263" r:id="rId9"/>
    <p:sldId id="264" r:id="rId10"/>
    <p:sldId id="280" r:id="rId11"/>
    <p:sldId id="281"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31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F2C03C-C4AF-1341-A3EF-B3937B7BB748}" type="datetimeFigureOut">
              <a:rPr lang="en-US" smtClean="0"/>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174492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2C03C-C4AF-1341-A3EF-B3937B7BB748}" type="datetimeFigureOut">
              <a:rPr lang="en-US" smtClean="0"/>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417382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2C03C-C4AF-1341-A3EF-B3937B7BB748}" type="datetimeFigureOut">
              <a:rPr lang="en-US" smtClean="0"/>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45303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2C03C-C4AF-1341-A3EF-B3937B7BB748}" type="datetimeFigureOut">
              <a:rPr lang="en-US" smtClean="0"/>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954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F2C03C-C4AF-1341-A3EF-B3937B7BB748}" type="datetimeFigureOut">
              <a:rPr lang="en-US" smtClean="0"/>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9167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F2C03C-C4AF-1341-A3EF-B3937B7BB748}" type="datetimeFigureOut">
              <a:rPr lang="en-US" smtClean="0"/>
              <a:t>4/28/12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257265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F2C03C-C4AF-1341-A3EF-B3937B7BB748}" type="datetimeFigureOut">
              <a:rPr lang="en-US" smtClean="0"/>
              <a:t>4/28/12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247421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F2C03C-C4AF-1341-A3EF-B3937B7BB748}" type="datetimeFigureOut">
              <a:rPr lang="en-US" smtClean="0"/>
              <a:t>4/28/12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279151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2C03C-C4AF-1341-A3EF-B3937B7BB748}" type="datetimeFigureOut">
              <a:rPr lang="en-US" smtClean="0"/>
              <a:t>4/28/12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131833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2C03C-C4AF-1341-A3EF-B3937B7BB748}" type="datetimeFigureOut">
              <a:rPr lang="en-US" smtClean="0"/>
              <a:t>4/28/12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58217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2C03C-C4AF-1341-A3EF-B3937B7BB748}" type="datetimeFigureOut">
              <a:rPr lang="en-US" smtClean="0"/>
              <a:t>4/28/12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E56D1-5899-764D-B61F-A028D1E9677E}" type="slidenum">
              <a:rPr lang="en-US" smtClean="0"/>
              <a:t>‹#›</a:t>
            </a:fld>
            <a:endParaRPr lang="en-US"/>
          </a:p>
        </p:txBody>
      </p:sp>
    </p:spTree>
    <p:extLst>
      <p:ext uri="{BB962C8B-B14F-4D97-AF65-F5344CB8AC3E}">
        <p14:creationId xmlns:p14="http://schemas.microsoft.com/office/powerpoint/2010/main" val="10368238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2C03C-C4AF-1341-A3EF-B3937B7BB748}" type="datetimeFigureOut">
              <a:rPr lang="en-US" smtClean="0"/>
              <a:t>4/28/12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E56D1-5899-764D-B61F-A028D1E9677E}" type="slidenum">
              <a:rPr lang="en-US" smtClean="0"/>
              <a:t>‹#›</a:t>
            </a:fld>
            <a:endParaRPr lang="en-US"/>
          </a:p>
        </p:txBody>
      </p:sp>
    </p:spTree>
    <p:extLst>
      <p:ext uri="{BB962C8B-B14F-4D97-AF65-F5344CB8AC3E}">
        <p14:creationId xmlns:p14="http://schemas.microsoft.com/office/powerpoint/2010/main" val="2279702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Anonymous Communication: Onion Routing</a:t>
            </a:r>
          </a:p>
          <a:p>
            <a:pPr algn="l"/>
            <a:r>
              <a:rPr lang="en-US" dirty="0" smtClean="0"/>
              <a:t>Voting</a:t>
            </a:r>
          </a:p>
          <a:p>
            <a:pPr algn="l"/>
            <a:r>
              <a:rPr lang="en-US" dirty="0" smtClean="0"/>
              <a:t>Digital Cash</a:t>
            </a:r>
          </a:p>
          <a:p>
            <a:pPr algn="l"/>
            <a:r>
              <a:rPr lang="en-US" dirty="0" smtClean="0"/>
              <a:t>Secure Computation</a:t>
            </a:r>
          </a:p>
        </p:txBody>
      </p:sp>
    </p:spTree>
    <p:extLst>
      <p:ext uri="{BB962C8B-B14F-4D97-AF65-F5344CB8AC3E}">
        <p14:creationId xmlns:p14="http://schemas.microsoft.com/office/powerpoint/2010/main" val="174088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Voting</a:t>
            </a:r>
            <a:endParaRPr lang="en-US" dirty="0"/>
          </a:p>
        </p:txBody>
      </p:sp>
    </p:spTree>
    <p:extLst>
      <p:ext uri="{BB962C8B-B14F-4D97-AF65-F5344CB8AC3E}">
        <p14:creationId xmlns:p14="http://schemas.microsoft.com/office/powerpoint/2010/main" val="420793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465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
          <p:cNvSpPr>
            <a:spLocks noGrp="1"/>
          </p:cNvSpPr>
          <p:nvPr>
            <p:ph type="dt" sz="half" idx="10"/>
          </p:nvPr>
        </p:nvSpPr>
        <p:spPr/>
        <p:txBody>
          <a:bodyPr/>
          <a:lstStyle/>
          <a:p>
            <a:r>
              <a:rPr lang="en-US"/>
              <a:t>12 April 2005</a:t>
            </a:r>
          </a:p>
        </p:txBody>
      </p:sp>
      <p:sp>
        <p:nvSpPr>
          <p:cNvPr id="35" name="Footer Placeholder 4"/>
          <p:cNvSpPr>
            <a:spLocks noGrp="1"/>
          </p:cNvSpPr>
          <p:nvPr>
            <p:ph type="ftr" sz="quarter" idx="11"/>
          </p:nvPr>
        </p:nvSpPr>
        <p:spPr/>
        <p:txBody>
          <a:bodyPr/>
          <a:lstStyle/>
          <a:p>
            <a:r>
              <a:rPr lang="en-US"/>
              <a:t>University of Virginia CS 588</a:t>
            </a:r>
          </a:p>
        </p:txBody>
      </p:sp>
      <p:sp>
        <p:nvSpPr>
          <p:cNvPr id="36" name="Slide Number Placeholder 5"/>
          <p:cNvSpPr>
            <a:spLocks noGrp="1"/>
          </p:cNvSpPr>
          <p:nvPr>
            <p:ph type="sldNum" sz="quarter" idx="12"/>
          </p:nvPr>
        </p:nvSpPr>
        <p:spPr/>
        <p:txBody>
          <a:bodyPr/>
          <a:lstStyle/>
          <a:p>
            <a:fld id="{BE06DB59-7D9C-6142-8744-13B4C573774C}" type="slidenum">
              <a:rPr lang="en-US"/>
              <a:pPr/>
              <a:t>12</a:t>
            </a:fld>
            <a:endParaRPr lang="en-US"/>
          </a:p>
        </p:txBody>
      </p:sp>
      <p:sp>
        <p:nvSpPr>
          <p:cNvPr id="906242" name="Rectangle 2"/>
          <p:cNvSpPr>
            <a:spLocks noGrp="1" noChangeArrowheads="1"/>
          </p:cNvSpPr>
          <p:nvPr>
            <p:ph type="title"/>
          </p:nvPr>
        </p:nvSpPr>
        <p:spPr/>
        <p:txBody>
          <a:bodyPr/>
          <a:lstStyle/>
          <a:p>
            <a:r>
              <a:rPr lang="en-US"/>
              <a:t>MIXes</a:t>
            </a:r>
          </a:p>
        </p:txBody>
      </p:sp>
      <p:sp>
        <p:nvSpPr>
          <p:cNvPr id="906244" name="Rectangle 4"/>
          <p:cNvSpPr>
            <a:spLocks noChangeArrowheads="1"/>
          </p:cNvSpPr>
          <p:nvPr/>
        </p:nvSpPr>
        <p:spPr bwMode="auto">
          <a:xfrm>
            <a:off x="3106738" y="1677988"/>
            <a:ext cx="2971800" cy="2895600"/>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45" name="Text Box 5"/>
          <p:cNvSpPr txBox="1">
            <a:spLocks noChangeArrowheads="1"/>
          </p:cNvSpPr>
          <p:nvPr/>
        </p:nvSpPr>
        <p:spPr bwMode="auto">
          <a:xfrm>
            <a:off x="557213" y="12192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06246" name="Text Box 6"/>
          <p:cNvSpPr txBox="1">
            <a:spLocks noChangeArrowheads="1"/>
          </p:cNvSpPr>
          <p:nvPr/>
        </p:nvSpPr>
        <p:spPr bwMode="auto">
          <a:xfrm>
            <a:off x="557213" y="22923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06247" name="Text Box 7"/>
          <p:cNvSpPr txBox="1">
            <a:spLocks noChangeArrowheads="1"/>
          </p:cNvSpPr>
          <p:nvPr/>
        </p:nvSpPr>
        <p:spPr bwMode="auto">
          <a:xfrm>
            <a:off x="557213" y="33655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06248" name="Text Box 8"/>
          <p:cNvSpPr txBox="1">
            <a:spLocks noChangeArrowheads="1"/>
          </p:cNvSpPr>
          <p:nvPr/>
        </p:nvSpPr>
        <p:spPr bwMode="auto">
          <a:xfrm>
            <a:off x="557213" y="44386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06249" name="AutoShape 9"/>
          <p:cNvCxnSpPr>
            <a:cxnSpLocks noChangeShapeType="1"/>
            <a:stCxn id="906245" idx="3"/>
          </p:cNvCxnSpPr>
          <p:nvPr/>
        </p:nvCxnSpPr>
        <p:spPr bwMode="auto">
          <a:xfrm>
            <a:off x="1665288" y="1460500"/>
            <a:ext cx="1368425" cy="11334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6250" name="AutoShape 10"/>
          <p:cNvCxnSpPr>
            <a:cxnSpLocks noChangeShapeType="1"/>
            <a:stCxn id="906246" idx="3"/>
          </p:cNvCxnSpPr>
          <p:nvPr/>
        </p:nvCxnSpPr>
        <p:spPr bwMode="auto">
          <a:xfrm>
            <a:off x="1665288" y="2533650"/>
            <a:ext cx="1384300" cy="4619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6251" name="AutoShape 11"/>
          <p:cNvCxnSpPr>
            <a:cxnSpLocks noChangeShapeType="1"/>
            <a:stCxn id="906247" idx="3"/>
          </p:cNvCxnSpPr>
          <p:nvPr/>
        </p:nvCxnSpPr>
        <p:spPr bwMode="auto">
          <a:xfrm flipV="1">
            <a:off x="1665288" y="3395663"/>
            <a:ext cx="1403350" cy="21113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6252" name="AutoShape 12"/>
          <p:cNvCxnSpPr>
            <a:cxnSpLocks noChangeShapeType="1"/>
            <a:stCxn id="906248" idx="3"/>
          </p:cNvCxnSpPr>
          <p:nvPr/>
        </p:nvCxnSpPr>
        <p:spPr bwMode="auto">
          <a:xfrm flipV="1">
            <a:off x="1665288" y="3778250"/>
            <a:ext cx="1411287" cy="9017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6253" name="Line 13"/>
          <p:cNvSpPr>
            <a:spLocks noChangeShapeType="1"/>
          </p:cNvSpPr>
          <p:nvPr/>
        </p:nvSpPr>
        <p:spPr bwMode="auto">
          <a:xfrm>
            <a:off x="6096000" y="2076450"/>
            <a:ext cx="838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54" name="Line 14"/>
          <p:cNvSpPr>
            <a:spLocks noChangeShapeType="1"/>
          </p:cNvSpPr>
          <p:nvPr/>
        </p:nvSpPr>
        <p:spPr bwMode="auto">
          <a:xfrm>
            <a:off x="6096000" y="2838450"/>
            <a:ext cx="838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55" name="Line 15"/>
          <p:cNvSpPr>
            <a:spLocks noChangeShapeType="1"/>
          </p:cNvSpPr>
          <p:nvPr/>
        </p:nvSpPr>
        <p:spPr bwMode="auto">
          <a:xfrm>
            <a:off x="6096000" y="3524250"/>
            <a:ext cx="838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56" name="Line 16"/>
          <p:cNvSpPr>
            <a:spLocks noChangeShapeType="1"/>
          </p:cNvSpPr>
          <p:nvPr/>
        </p:nvSpPr>
        <p:spPr bwMode="auto">
          <a:xfrm>
            <a:off x="6096000" y="4210050"/>
            <a:ext cx="838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57" name="Text Box 17"/>
          <p:cNvSpPr txBox="1">
            <a:spLocks noChangeArrowheads="1"/>
          </p:cNvSpPr>
          <p:nvPr/>
        </p:nvSpPr>
        <p:spPr bwMode="auto">
          <a:xfrm>
            <a:off x="7010400" y="18796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06258" name="Text Box 18"/>
          <p:cNvSpPr txBox="1">
            <a:spLocks noChangeArrowheads="1"/>
          </p:cNvSpPr>
          <p:nvPr/>
        </p:nvSpPr>
        <p:spPr bwMode="auto">
          <a:xfrm>
            <a:off x="7010400" y="26098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06259" name="Text Box 19"/>
          <p:cNvSpPr txBox="1">
            <a:spLocks noChangeArrowheads="1"/>
          </p:cNvSpPr>
          <p:nvPr/>
        </p:nvSpPr>
        <p:spPr bwMode="auto">
          <a:xfrm>
            <a:off x="7010400" y="32956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06260" name="Text Box 20"/>
          <p:cNvSpPr txBox="1">
            <a:spLocks noChangeArrowheads="1"/>
          </p:cNvSpPr>
          <p:nvPr/>
        </p:nvSpPr>
        <p:spPr bwMode="auto">
          <a:xfrm>
            <a:off x="7010400" y="39814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06261" name="Rectangle 21"/>
          <p:cNvSpPr>
            <a:spLocks noChangeArrowheads="1"/>
          </p:cNvSpPr>
          <p:nvPr/>
        </p:nvSpPr>
        <p:spPr bwMode="auto">
          <a:xfrm>
            <a:off x="3048000" y="2533650"/>
            <a:ext cx="76200" cy="76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62" name="Rectangle 22"/>
          <p:cNvSpPr>
            <a:spLocks noChangeArrowheads="1"/>
          </p:cNvSpPr>
          <p:nvPr/>
        </p:nvSpPr>
        <p:spPr bwMode="auto">
          <a:xfrm>
            <a:off x="3048000" y="2914650"/>
            <a:ext cx="76200" cy="76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63" name="Rectangle 23"/>
          <p:cNvSpPr>
            <a:spLocks noChangeArrowheads="1"/>
          </p:cNvSpPr>
          <p:nvPr/>
        </p:nvSpPr>
        <p:spPr bwMode="auto">
          <a:xfrm>
            <a:off x="3048000" y="3371850"/>
            <a:ext cx="76200" cy="76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64" name="Rectangle 24"/>
          <p:cNvSpPr>
            <a:spLocks noChangeArrowheads="1"/>
          </p:cNvSpPr>
          <p:nvPr/>
        </p:nvSpPr>
        <p:spPr bwMode="auto">
          <a:xfrm>
            <a:off x="3048000" y="3752850"/>
            <a:ext cx="76200" cy="76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65" name="Rectangle 25"/>
          <p:cNvSpPr>
            <a:spLocks noChangeArrowheads="1"/>
          </p:cNvSpPr>
          <p:nvPr/>
        </p:nvSpPr>
        <p:spPr bwMode="auto">
          <a:xfrm>
            <a:off x="6019800" y="4210050"/>
            <a:ext cx="76200" cy="76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66" name="Rectangle 26"/>
          <p:cNvSpPr>
            <a:spLocks noChangeArrowheads="1"/>
          </p:cNvSpPr>
          <p:nvPr/>
        </p:nvSpPr>
        <p:spPr bwMode="auto">
          <a:xfrm>
            <a:off x="6019800" y="3524250"/>
            <a:ext cx="76200" cy="76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67" name="Rectangle 27"/>
          <p:cNvSpPr>
            <a:spLocks noChangeArrowheads="1"/>
          </p:cNvSpPr>
          <p:nvPr/>
        </p:nvSpPr>
        <p:spPr bwMode="auto">
          <a:xfrm>
            <a:off x="6019800" y="2838450"/>
            <a:ext cx="76200" cy="76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6268" name="Rectangle 28"/>
          <p:cNvSpPr>
            <a:spLocks noChangeArrowheads="1"/>
          </p:cNvSpPr>
          <p:nvPr/>
        </p:nvSpPr>
        <p:spPr bwMode="auto">
          <a:xfrm>
            <a:off x="6019800" y="2076450"/>
            <a:ext cx="76200" cy="76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6270" name="AutoShape 30"/>
          <p:cNvCxnSpPr>
            <a:cxnSpLocks noChangeShapeType="1"/>
            <a:stCxn id="906261" idx="3"/>
            <a:endCxn id="906266" idx="1"/>
          </p:cNvCxnSpPr>
          <p:nvPr/>
        </p:nvCxnSpPr>
        <p:spPr bwMode="auto">
          <a:xfrm>
            <a:off x="3124200" y="2571750"/>
            <a:ext cx="2895600" cy="990600"/>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6271" name="AutoShape 31"/>
          <p:cNvCxnSpPr>
            <a:cxnSpLocks noChangeShapeType="1"/>
            <a:stCxn id="906263" idx="3"/>
            <a:endCxn id="906268" idx="1"/>
          </p:cNvCxnSpPr>
          <p:nvPr/>
        </p:nvCxnSpPr>
        <p:spPr bwMode="auto">
          <a:xfrm flipV="1">
            <a:off x="3124200" y="2114550"/>
            <a:ext cx="2895600" cy="1295400"/>
          </a:xfrm>
          <a:prstGeom prst="bentConnector3">
            <a:avLst>
              <a:gd name="adj1" fmla="val 626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6272" name="AutoShape 32"/>
          <p:cNvCxnSpPr>
            <a:cxnSpLocks noChangeShapeType="1"/>
            <a:stCxn id="906262" idx="3"/>
            <a:endCxn id="906265" idx="1"/>
          </p:cNvCxnSpPr>
          <p:nvPr/>
        </p:nvCxnSpPr>
        <p:spPr bwMode="auto">
          <a:xfrm>
            <a:off x="3124200" y="2952750"/>
            <a:ext cx="2895600" cy="12954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6273" name="AutoShape 33"/>
          <p:cNvCxnSpPr>
            <a:cxnSpLocks noChangeShapeType="1"/>
            <a:stCxn id="906264" idx="3"/>
            <a:endCxn id="906267" idx="1"/>
          </p:cNvCxnSpPr>
          <p:nvPr/>
        </p:nvCxnSpPr>
        <p:spPr bwMode="auto">
          <a:xfrm flipV="1">
            <a:off x="3124200" y="2876550"/>
            <a:ext cx="2895600" cy="914400"/>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6274" name="Text Box 34"/>
          <p:cNvSpPr txBox="1">
            <a:spLocks noChangeArrowheads="1"/>
          </p:cNvSpPr>
          <p:nvPr/>
        </p:nvSpPr>
        <p:spPr bwMode="auto">
          <a:xfrm>
            <a:off x="2579688" y="4516438"/>
            <a:ext cx="4032250"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Random, secret permutation</a:t>
            </a:r>
          </a:p>
        </p:txBody>
      </p:sp>
      <p:sp>
        <p:nvSpPr>
          <p:cNvPr id="906275" name="Text Box 35"/>
          <p:cNvSpPr txBox="1">
            <a:spLocks noChangeArrowheads="1"/>
          </p:cNvSpPr>
          <p:nvPr/>
        </p:nvSpPr>
        <p:spPr bwMode="auto">
          <a:xfrm>
            <a:off x="352425" y="5313363"/>
            <a:ext cx="8396288" cy="727075"/>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C8BB"/>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t>Security property: observer seeing all inputs and outputs</a:t>
            </a:r>
          </a:p>
          <a:p>
            <a:r>
              <a:rPr lang="en-US" sz="2000"/>
              <a:t>cannot determine which output message corresponds to which input</a:t>
            </a:r>
          </a:p>
        </p:txBody>
      </p:sp>
    </p:spTree>
    <p:extLst>
      <p:ext uri="{BB962C8B-B14F-4D97-AF65-F5344CB8AC3E}">
        <p14:creationId xmlns:p14="http://schemas.microsoft.com/office/powerpoint/2010/main" val="218432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3"/>
          <p:cNvSpPr>
            <a:spLocks noGrp="1"/>
          </p:cNvSpPr>
          <p:nvPr>
            <p:ph type="dt" sz="half" idx="10"/>
          </p:nvPr>
        </p:nvSpPr>
        <p:spPr/>
        <p:txBody>
          <a:bodyPr/>
          <a:lstStyle/>
          <a:p>
            <a:r>
              <a:rPr lang="en-US"/>
              <a:t>12 April 2005</a:t>
            </a:r>
          </a:p>
        </p:txBody>
      </p:sp>
      <p:sp>
        <p:nvSpPr>
          <p:cNvPr id="76" name="Footer Placeholder 4"/>
          <p:cNvSpPr>
            <a:spLocks noGrp="1"/>
          </p:cNvSpPr>
          <p:nvPr>
            <p:ph type="ftr" sz="quarter" idx="11"/>
          </p:nvPr>
        </p:nvSpPr>
        <p:spPr/>
        <p:txBody>
          <a:bodyPr/>
          <a:lstStyle/>
          <a:p>
            <a:r>
              <a:rPr lang="en-US"/>
              <a:t>University of Virginia CS 588</a:t>
            </a:r>
          </a:p>
        </p:txBody>
      </p:sp>
      <p:sp>
        <p:nvSpPr>
          <p:cNvPr id="77" name="Slide Number Placeholder 5"/>
          <p:cNvSpPr>
            <a:spLocks noGrp="1"/>
          </p:cNvSpPr>
          <p:nvPr>
            <p:ph type="sldNum" sz="quarter" idx="12"/>
          </p:nvPr>
        </p:nvSpPr>
        <p:spPr/>
        <p:txBody>
          <a:bodyPr/>
          <a:lstStyle/>
          <a:p>
            <a:fld id="{299B74D9-0611-674B-933C-40DEC9FD69C8}" type="slidenum">
              <a:rPr lang="en-US"/>
              <a:pPr/>
              <a:t>13</a:t>
            </a:fld>
            <a:endParaRPr lang="en-US"/>
          </a:p>
        </p:txBody>
      </p:sp>
      <p:sp>
        <p:nvSpPr>
          <p:cNvPr id="907266" name="Rectangle 2"/>
          <p:cNvSpPr>
            <a:spLocks noGrp="1" noChangeArrowheads="1"/>
          </p:cNvSpPr>
          <p:nvPr>
            <p:ph type="title"/>
          </p:nvPr>
        </p:nvSpPr>
        <p:spPr/>
        <p:txBody>
          <a:bodyPr/>
          <a:lstStyle/>
          <a:p>
            <a:r>
              <a:rPr lang="en-US"/>
              <a:t>MIX Net [Chaum81]</a:t>
            </a:r>
          </a:p>
        </p:txBody>
      </p:sp>
      <p:grpSp>
        <p:nvGrpSpPr>
          <p:cNvPr id="907281" name="Group 17"/>
          <p:cNvGrpSpPr>
            <a:grpSpLocks/>
          </p:cNvGrpSpPr>
          <p:nvPr/>
        </p:nvGrpSpPr>
        <p:grpSpPr bwMode="auto">
          <a:xfrm>
            <a:off x="1676400" y="2211388"/>
            <a:ext cx="1828800" cy="1903412"/>
            <a:chOff x="1920" y="1057"/>
            <a:chExt cx="1920" cy="1824"/>
          </a:xfrm>
        </p:grpSpPr>
        <p:sp>
          <p:nvSpPr>
            <p:cNvPr id="907268" name="Rectangle 4"/>
            <p:cNvSpPr>
              <a:spLocks noChangeArrowheads="1"/>
            </p:cNvSpPr>
            <p:nvPr/>
          </p:nvSpPr>
          <p:spPr bwMode="auto">
            <a:xfrm>
              <a:off x="1957" y="1057"/>
              <a:ext cx="1872" cy="1824"/>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69" name="Rectangle 5"/>
            <p:cNvSpPr>
              <a:spLocks noChangeArrowheads="1"/>
            </p:cNvSpPr>
            <p:nvPr/>
          </p:nvSpPr>
          <p:spPr bwMode="auto">
            <a:xfrm>
              <a:off x="1920" y="159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70" name="Rectangle 6"/>
            <p:cNvSpPr>
              <a:spLocks noChangeArrowheads="1"/>
            </p:cNvSpPr>
            <p:nvPr/>
          </p:nvSpPr>
          <p:spPr bwMode="auto">
            <a:xfrm>
              <a:off x="1920" y="183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71" name="Rectangle 7"/>
            <p:cNvSpPr>
              <a:spLocks noChangeArrowheads="1"/>
            </p:cNvSpPr>
            <p:nvPr/>
          </p:nvSpPr>
          <p:spPr bwMode="auto">
            <a:xfrm>
              <a:off x="1920" y="212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72" name="Rectangle 8"/>
            <p:cNvSpPr>
              <a:spLocks noChangeArrowheads="1"/>
            </p:cNvSpPr>
            <p:nvPr/>
          </p:nvSpPr>
          <p:spPr bwMode="auto">
            <a:xfrm>
              <a:off x="1920" y="236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73" name="Rectangle 9"/>
            <p:cNvSpPr>
              <a:spLocks noChangeArrowheads="1"/>
            </p:cNvSpPr>
            <p:nvPr/>
          </p:nvSpPr>
          <p:spPr bwMode="auto">
            <a:xfrm>
              <a:off x="3792" y="2652"/>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74" name="Rectangle 10"/>
            <p:cNvSpPr>
              <a:spLocks noChangeArrowheads="1"/>
            </p:cNvSpPr>
            <p:nvPr/>
          </p:nvSpPr>
          <p:spPr bwMode="auto">
            <a:xfrm>
              <a:off x="3792" y="2220"/>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75" name="Rectangle 11"/>
            <p:cNvSpPr>
              <a:spLocks noChangeArrowheads="1"/>
            </p:cNvSpPr>
            <p:nvPr/>
          </p:nvSpPr>
          <p:spPr bwMode="auto">
            <a:xfrm>
              <a:off x="3792" y="178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76" name="Rectangle 12"/>
            <p:cNvSpPr>
              <a:spLocks noChangeArrowheads="1"/>
            </p:cNvSpPr>
            <p:nvPr/>
          </p:nvSpPr>
          <p:spPr bwMode="auto">
            <a:xfrm>
              <a:off x="3792" y="130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7277" name="AutoShape 13"/>
            <p:cNvCxnSpPr>
              <a:cxnSpLocks noChangeShapeType="1"/>
              <a:stCxn id="907269" idx="3"/>
              <a:endCxn id="907274" idx="1"/>
            </p:cNvCxnSpPr>
            <p:nvPr/>
          </p:nvCxnSpPr>
          <p:spPr bwMode="auto">
            <a:xfrm>
              <a:off x="1968" y="1620"/>
              <a:ext cx="1824" cy="624"/>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278" name="AutoShape 14"/>
            <p:cNvCxnSpPr>
              <a:cxnSpLocks noChangeShapeType="1"/>
              <a:stCxn id="907271" idx="3"/>
              <a:endCxn id="907276" idx="1"/>
            </p:cNvCxnSpPr>
            <p:nvPr/>
          </p:nvCxnSpPr>
          <p:spPr bwMode="auto">
            <a:xfrm flipV="1">
              <a:off x="1968" y="1332"/>
              <a:ext cx="1824" cy="816"/>
            </a:xfrm>
            <a:prstGeom prst="bentConnector3">
              <a:avLst>
                <a:gd name="adj1" fmla="val 626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279" name="AutoShape 15"/>
            <p:cNvCxnSpPr>
              <a:cxnSpLocks noChangeShapeType="1"/>
              <a:stCxn id="907270" idx="3"/>
              <a:endCxn id="907273" idx="1"/>
            </p:cNvCxnSpPr>
            <p:nvPr/>
          </p:nvCxnSpPr>
          <p:spPr bwMode="auto">
            <a:xfrm>
              <a:off x="1968" y="1860"/>
              <a:ext cx="1824" cy="816"/>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280" name="AutoShape 16"/>
            <p:cNvCxnSpPr>
              <a:cxnSpLocks noChangeShapeType="1"/>
              <a:stCxn id="907272" idx="3"/>
              <a:endCxn id="907275" idx="1"/>
            </p:cNvCxnSpPr>
            <p:nvPr/>
          </p:nvCxnSpPr>
          <p:spPr bwMode="auto">
            <a:xfrm flipV="1">
              <a:off x="1968" y="1812"/>
              <a:ext cx="1824" cy="576"/>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907283" name="Rectangle 19"/>
          <p:cNvSpPr>
            <a:spLocks noChangeArrowheads="1"/>
          </p:cNvSpPr>
          <p:nvPr/>
        </p:nvSpPr>
        <p:spPr bwMode="auto">
          <a:xfrm>
            <a:off x="3997325" y="2211388"/>
            <a:ext cx="1782763" cy="1903412"/>
          </a:xfrm>
          <a:prstGeom prst="rect">
            <a:avLst/>
          </a:prstGeom>
          <a:solidFill>
            <a:srgbClr val="99CCFF"/>
          </a:solidFill>
          <a:ln w="254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84" name="Rectangle 20"/>
          <p:cNvSpPr>
            <a:spLocks noChangeArrowheads="1"/>
          </p:cNvSpPr>
          <p:nvPr/>
        </p:nvSpPr>
        <p:spPr bwMode="auto">
          <a:xfrm>
            <a:off x="3962400" y="27733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85" name="Rectangle 21"/>
          <p:cNvSpPr>
            <a:spLocks noChangeArrowheads="1"/>
          </p:cNvSpPr>
          <p:nvPr/>
        </p:nvSpPr>
        <p:spPr bwMode="auto">
          <a:xfrm>
            <a:off x="3962400" y="30241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86" name="Rectangle 22"/>
          <p:cNvSpPr>
            <a:spLocks noChangeArrowheads="1"/>
          </p:cNvSpPr>
          <p:nvPr/>
        </p:nvSpPr>
        <p:spPr bwMode="auto">
          <a:xfrm>
            <a:off x="3962400" y="33242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87" name="Rectangle 23"/>
          <p:cNvSpPr>
            <a:spLocks noChangeArrowheads="1"/>
          </p:cNvSpPr>
          <p:nvPr/>
        </p:nvSpPr>
        <p:spPr bwMode="auto">
          <a:xfrm>
            <a:off x="3962400" y="35750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88" name="Rectangle 24"/>
          <p:cNvSpPr>
            <a:spLocks noChangeArrowheads="1"/>
          </p:cNvSpPr>
          <p:nvPr/>
        </p:nvSpPr>
        <p:spPr bwMode="auto">
          <a:xfrm>
            <a:off x="5745163" y="38750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89" name="Rectangle 25"/>
          <p:cNvSpPr>
            <a:spLocks noChangeArrowheads="1"/>
          </p:cNvSpPr>
          <p:nvPr/>
        </p:nvSpPr>
        <p:spPr bwMode="auto">
          <a:xfrm>
            <a:off x="5745163" y="25400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90" name="Rectangle 26"/>
          <p:cNvSpPr>
            <a:spLocks noChangeArrowheads="1"/>
          </p:cNvSpPr>
          <p:nvPr/>
        </p:nvSpPr>
        <p:spPr bwMode="auto">
          <a:xfrm>
            <a:off x="5745163" y="29749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91" name="Rectangle 27"/>
          <p:cNvSpPr>
            <a:spLocks noChangeArrowheads="1"/>
          </p:cNvSpPr>
          <p:nvPr/>
        </p:nvSpPr>
        <p:spPr bwMode="auto">
          <a:xfrm>
            <a:off x="5745163" y="34544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7292" name="AutoShape 28"/>
          <p:cNvCxnSpPr>
            <a:cxnSpLocks noChangeShapeType="1"/>
            <a:stCxn id="907284" idx="3"/>
            <a:endCxn id="907289" idx="1"/>
          </p:cNvCxnSpPr>
          <p:nvPr/>
        </p:nvCxnSpPr>
        <p:spPr bwMode="auto">
          <a:xfrm flipV="1">
            <a:off x="4008438" y="2565400"/>
            <a:ext cx="1736725" cy="233363"/>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293" name="AutoShape 29"/>
          <p:cNvCxnSpPr>
            <a:cxnSpLocks noChangeShapeType="1"/>
            <a:stCxn id="907286" idx="3"/>
            <a:endCxn id="907291" idx="1"/>
          </p:cNvCxnSpPr>
          <p:nvPr/>
        </p:nvCxnSpPr>
        <p:spPr bwMode="auto">
          <a:xfrm>
            <a:off x="4008438" y="3349625"/>
            <a:ext cx="1736725" cy="130175"/>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294" name="AutoShape 30"/>
          <p:cNvCxnSpPr>
            <a:cxnSpLocks noChangeShapeType="1"/>
            <a:stCxn id="907285" idx="3"/>
            <a:endCxn id="907288" idx="1"/>
          </p:cNvCxnSpPr>
          <p:nvPr/>
        </p:nvCxnSpPr>
        <p:spPr bwMode="auto">
          <a:xfrm>
            <a:off x="4008438" y="30495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295" name="AutoShape 31"/>
          <p:cNvCxnSpPr>
            <a:cxnSpLocks noChangeShapeType="1"/>
            <a:stCxn id="907287" idx="3"/>
            <a:endCxn id="907290" idx="1"/>
          </p:cNvCxnSpPr>
          <p:nvPr/>
        </p:nvCxnSpPr>
        <p:spPr bwMode="auto">
          <a:xfrm flipV="1">
            <a:off x="4008438" y="29987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7297" name="Rectangle 33"/>
          <p:cNvSpPr>
            <a:spLocks noChangeArrowheads="1"/>
          </p:cNvSpPr>
          <p:nvPr/>
        </p:nvSpPr>
        <p:spPr bwMode="auto">
          <a:xfrm>
            <a:off x="6359525" y="2209800"/>
            <a:ext cx="1782763" cy="1903413"/>
          </a:xfrm>
          <a:prstGeom prst="rect">
            <a:avLst/>
          </a:prstGeom>
          <a:solidFill>
            <a:srgbClr val="CCFFCC"/>
          </a:solidFill>
          <a:ln w="25400">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98" name="Rectangle 34"/>
          <p:cNvSpPr>
            <a:spLocks noChangeArrowheads="1"/>
          </p:cNvSpPr>
          <p:nvPr/>
        </p:nvSpPr>
        <p:spPr bwMode="auto">
          <a:xfrm>
            <a:off x="6324600" y="277177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299" name="Rectangle 35"/>
          <p:cNvSpPr>
            <a:spLocks noChangeArrowheads="1"/>
          </p:cNvSpPr>
          <p:nvPr/>
        </p:nvSpPr>
        <p:spPr bwMode="auto">
          <a:xfrm>
            <a:off x="6324600" y="302260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300" name="Rectangle 36"/>
          <p:cNvSpPr>
            <a:spLocks noChangeArrowheads="1"/>
          </p:cNvSpPr>
          <p:nvPr/>
        </p:nvSpPr>
        <p:spPr bwMode="auto">
          <a:xfrm>
            <a:off x="6324600" y="332263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301" name="Rectangle 37"/>
          <p:cNvSpPr>
            <a:spLocks noChangeArrowheads="1"/>
          </p:cNvSpPr>
          <p:nvPr/>
        </p:nvSpPr>
        <p:spPr bwMode="auto">
          <a:xfrm>
            <a:off x="6324600" y="35734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302" name="Rectangle 38"/>
          <p:cNvSpPr>
            <a:spLocks noChangeArrowheads="1"/>
          </p:cNvSpPr>
          <p:nvPr/>
        </p:nvSpPr>
        <p:spPr bwMode="auto">
          <a:xfrm>
            <a:off x="8107363" y="25146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303" name="Rectangle 39"/>
          <p:cNvSpPr>
            <a:spLocks noChangeArrowheads="1"/>
          </p:cNvSpPr>
          <p:nvPr/>
        </p:nvSpPr>
        <p:spPr bwMode="auto">
          <a:xfrm>
            <a:off x="8107363" y="342265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304" name="Rectangle 40"/>
          <p:cNvSpPr>
            <a:spLocks noChangeArrowheads="1"/>
          </p:cNvSpPr>
          <p:nvPr/>
        </p:nvSpPr>
        <p:spPr bwMode="auto">
          <a:xfrm>
            <a:off x="8107363" y="2973388"/>
            <a:ext cx="46037" cy="492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7305" name="Rectangle 41"/>
          <p:cNvSpPr>
            <a:spLocks noChangeArrowheads="1"/>
          </p:cNvSpPr>
          <p:nvPr/>
        </p:nvSpPr>
        <p:spPr bwMode="auto">
          <a:xfrm>
            <a:off x="8107363" y="38354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7306" name="AutoShape 42"/>
          <p:cNvCxnSpPr>
            <a:cxnSpLocks noChangeShapeType="1"/>
            <a:stCxn id="907298" idx="3"/>
            <a:endCxn id="907303" idx="1"/>
          </p:cNvCxnSpPr>
          <p:nvPr/>
        </p:nvCxnSpPr>
        <p:spPr bwMode="auto">
          <a:xfrm>
            <a:off x="6370638" y="2797175"/>
            <a:ext cx="1736725" cy="65087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07" name="AutoShape 43"/>
          <p:cNvCxnSpPr>
            <a:cxnSpLocks noChangeShapeType="1"/>
            <a:stCxn id="907300" idx="3"/>
            <a:endCxn id="907305" idx="1"/>
          </p:cNvCxnSpPr>
          <p:nvPr/>
        </p:nvCxnSpPr>
        <p:spPr bwMode="auto">
          <a:xfrm>
            <a:off x="6370638" y="3348038"/>
            <a:ext cx="1736725" cy="512762"/>
          </a:xfrm>
          <a:prstGeom prst="bentConnector3">
            <a:avLst>
              <a:gd name="adj1" fmla="val 40403"/>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08" name="AutoShape 44"/>
          <p:cNvCxnSpPr>
            <a:cxnSpLocks noChangeShapeType="1"/>
            <a:stCxn id="907299" idx="3"/>
            <a:endCxn id="907302" idx="1"/>
          </p:cNvCxnSpPr>
          <p:nvPr/>
        </p:nvCxnSpPr>
        <p:spPr bwMode="auto">
          <a:xfrm flipV="1">
            <a:off x="6370638" y="2540000"/>
            <a:ext cx="1736725" cy="508000"/>
          </a:xfrm>
          <a:prstGeom prst="bentConnector3">
            <a:avLst>
              <a:gd name="adj1" fmla="val 648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09" name="AutoShape 45"/>
          <p:cNvCxnSpPr>
            <a:cxnSpLocks noChangeShapeType="1"/>
            <a:stCxn id="907301" idx="3"/>
            <a:endCxn id="907304" idx="1"/>
          </p:cNvCxnSpPr>
          <p:nvPr/>
        </p:nvCxnSpPr>
        <p:spPr bwMode="auto">
          <a:xfrm flipV="1">
            <a:off x="6370638" y="2997200"/>
            <a:ext cx="1736725" cy="601663"/>
          </a:xfrm>
          <a:prstGeom prst="bentConnector3">
            <a:avLst>
              <a:gd name="adj1" fmla="val 755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7310" name="Text Box 46"/>
          <p:cNvSpPr txBox="1">
            <a:spLocks noChangeArrowheads="1"/>
          </p:cNvSpPr>
          <p:nvPr/>
        </p:nvSpPr>
        <p:spPr bwMode="auto">
          <a:xfrm>
            <a:off x="152400" y="12192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07311" name="Text Box 47"/>
          <p:cNvSpPr txBox="1">
            <a:spLocks noChangeArrowheads="1"/>
          </p:cNvSpPr>
          <p:nvPr/>
        </p:nvSpPr>
        <p:spPr bwMode="auto">
          <a:xfrm>
            <a:off x="152400" y="22923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07312" name="Text Box 48"/>
          <p:cNvSpPr txBox="1">
            <a:spLocks noChangeArrowheads="1"/>
          </p:cNvSpPr>
          <p:nvPr/>
        </p:nvSpPr>
        <p:spPr bwMode="auto">
          <a:xfrm>
            <a:off x="152400" y="33655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07313" name="Text Box 49"/>
          <p:cNvSpPr txBox="1">
            <a:spLocks noChangeArrowheads="1"/>
          </p:cNvSpPr>
          <p:nvPr/>
        </p:nvSpPr>
        <p:spPr bwMode="auto">
          <a:xfrm>
            <a:off x="152400" y="41910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07314" name="AutoShape 50"/>
          <p:cNvCxnSpPr>
            <a:cxnSpLocks noChangeShapeType="1"/>
            <a:stCxn id="907313" idx="3"/>
            <a:endCxn id="907272" idx="0"/>
          </p:cNvCxnSpPr>
          <p:nvPr/>
        </p:nvCxnSpPr>
        <p:spPr bwMode="auto">
          <a:xfrm flipV="1">
            <a:off x="1260475" y="3575050"/>
            <a:ext cx="439738" cy="8572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15" name="AutoShape 51"/>
          <p:cNvCxnSpPr>
            <a:cxnSpLocks noChangeShapeType="1"/>
            <a:stCxn id="907312" idx="3"/>
            <a:endCxn id="907271" idx="2"/>
          </p:cNvCxnSpPr>
          <p:nvPr/>
        </p:nvCxnSpPr>
        <p:spPr bwMode="auto">
          <a:xfrm flipV="1">
            <a:off x="1260475" y="3375025"/>
            <a:ext cx="439738"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16" name="AutoShape 52"/>
          <p:cNvCxnSpPr>
            <a:cxnSpLocks noChangeShapeType="1"/>
            <a:stCxn id="907311" idx="3"/>
            <a:endCxn id="907270" idx="0"/>
          </p:cNvCxnSpPr>
          <p:nvPr/>
        </p:nvCxnSpPr>
        <p:spPr bwMode="auto">
          <a:xfrm>
            <a:off x="1260475" y="2533650"/>
            <a:ext cx="439738" cy="490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17" name="AutoShape 53"/>
          <p:cNvCxnSpPr>
            <a:cxnSpLocks noChangeShapeType="1"/>
            <a:stCxn id="907310" idx="3"/>
            <a:endCxn id="907269" idx="0"/>
          </p:cNvCxnSpPr>
          <p:nvPr/>
        </p:nvCxnSpPr>
        <p:spPr bwMode="auto">
          <a:xfrm>
            <a:off x="1260475" y="1460500"/>
            <a:ext cx="439738" cy="13128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18" name="AutoShape 54"/>
          <p:cNvCxnSpPr>
            <a:cxnSpLocks noChangeShapeType="1"/>
            <a:stCxn id="907273" idx="1"/>
            <a:endCxn id="907287" idx="0"/>
          </p:cNvCxnSpPr>
          <p:nvPr/>
        </p:nvCxnSpPr>
        <p:spPr bwMode="auto">
          <a:xfrm flipV="1">
            <a:off x="3459163" y="3575050"/>
            <a:ext cx="527050" cy="325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19" name="AutoShape 55"/>
          <p:cNvCxnSpPr>
            <a:cxnSpLocks noChangeShapeType="1"/>
            <a:stCxn id="907274" idx="2"/>
            <a:endCxn id="907286" idx="3"/>
          </p:cNvCxnSpPr>
          <p:nvPr/>
        </p:nvCxnSpPr>
        <p:spPr bwMode="auto">
          <a:xfrm flipV="1">
            <a:off x="3482975" y="3349625"/>
            <a:ext cx="525463" cy="1254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20" name="AutoShape 56"/>
          <p:cNvCxnSpPr>
            <a:cxnSpLocks noChangeShapeType="1"/>
            <a:stCxn id="907275" idx="3"/>
            <a:endCxn id="907285" idx="3"/>
          </p:cNvCxnSpPr>
          <p:nvPr/>
        </p:nvCxnSpPr>
        <p:spPr bwMode="auto">
          <a:xfrm>
            <a:off x="3505200" y="3000375"/>
            <a:ext cx="503238" cy="492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21" name="AutoShape 57"/>
          <p:cNvCxnSpPr>
            <a:cxnSpLocks noChangeShapeType="1"/>
            <a:stCxn id="907276" idx="3"/>
            <a:endCxn id="907284" idx="0"/>
          </p:cNvCxnSpPr>
          <p:nvPr/>
        </p:nvCxnSpPr>
        <p:spPr bwMode="auto">
          <a:xfrm>
            <a:off x="3505200" y="2498725"/>
            <a:ext cx="481013" cy="2746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22" name="AutoShape 58"/>
          <p:cNvCxnSpPr>
            <a:cxnSpLocks noChangeShapeType="1"/>
            <a:stCxn id="907288" idx="3"/>
            <a:endCxn id="907301" idx="0"/>
          </p:cNvCxnSpPr>
          <p:nvPr/>
        </p:nvCxnSpPr>
        <p:spPr bwMode="auto">
          <a:xfrm flipV="1">
            <a:off x="5791200" y="3573463"/>
            <a:ext cx="557213" cy="327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23" name="AutoShape 59"/>
          <p:cNvCxnSpPr>
            <a:cxnSpLocks noChangeShapeType="1"/>
            <a:stCxn id="907291" idx="3"/>
            <a:endCxn id="907300" idx="1"/>
          </p:cNvCxnSpPr>
          <p:nvPr/>
        </p:nvCxnSpPr>
        <p:spPr bwMode="auto">
          <a:xfrm flipV="1">
            <a:off x="5791200" y="3348038"/>
            <a:ext cx="533400" cy="131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24" name="AutoShape 60"/>
          <p:cNvCxnSpPr>
            <a:cxnSpLocks noChangeShapeType="1"/>
            <a:stCxn id="907290" idx="3"/>
            <a:endCxn id="907299" idx="0"/>
          </p:cNvCxnSpPr>
          <p:nvPr/>
        </p:nvCxnSpPr>
        <p:spPr bwMode="auto">
          <a:xfrm>
            <a:off x="5791200" y="3000375"/>
            <a:ext cx="557213" cy="222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7325" name="AutoShape 61"/>
          <p:cNvCxnSpPr>
            <a:cxnSpLocks noChangeShapeType="1"/>
            <a:stCxn id="907289" idx="3"/>
            <a:endCxn id="907298" idx="1"/>
          </p:cNvCxnSpPr>
          <p:nvPr/>
        </p:nvCxnSpPr>
        <p:spPr bwMode="auto">
          <a:xfrm>
            <a:off x="5791200" y="2565400"/>
            <a:ext cx="533400"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7330" name="Text Box 66"/>
          <p:cNvSpPr txBox="1">
            <a:spLocks noChangeArrowheads="1"/>
          </p:cNvSpPr>
          <p:nvPr/>
        </p:nvSpPr>
        <p:spPr bwMode="auto">
          <a:xfrm>
            <a:off x="8277225" y="22098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07338" name="Text Box 74"/>
          <p:cNvSpPr txBox="1">
            <a:spLocks noChangeArrowheads="1"/>
          </p:cNvSpPr>
          <p:nvPr/>
        </p:nvSpPr>
        <p:spPr bwMode="auto">
          <a:xfrm>
            <a:off x="8275638" y="27305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07339" name="Text Box 75"/>
          <p:cNvSpPr txBox="1">
            <a:spLocks noChangeArrowheads="1"/>
          </p:cNvSpPr>
          <p:nvPr/>
        </p:nvSpPr>
        <p:spPr bwMode="auto">
          <a:xfrm>
            <a:off x="8275638" y="3290888"/>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07340" name="Text Box 76"/>
          <p:cNvSpPr txBox="1">
            <a:spLocks noChangeArrowheads="1"/>
          </p:cNvSpPr>
          <p:nvPr/>
        </p:nvSpPr>
        <p:spPr bwMode="auto">
          <a:xfrm>
            <a:off x="8275638" y="3825875"/>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07341" name="Text Box 77"/>
          <p:cNvSpPr txBox="1">
            <a:spLocks noChangeArrowheads="1"/>
          </p:cNvSpPr>
          <p:nvPr/>
        </p:nvSpPr>
        <p:spPr bwMode="auto">
          <a:xfrm>
            <a:off x="2449513" y="4167188"/>
            <a:ext cx="387350"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a:t>
            </a:r>
          </a:p>
        </p:txBody>
      </p:sp>
      <p:sp>
        <p:nvSpPr>
          <p:cNvPr id="907342" name="Text Box 78"/>
          <p:cNvSpPr txBox="1">
            <a:spLocks noChangeArrowheads="1"/>
          </p:cNvSpPr>
          <p:nvPr/>
        </p:nvSpPr>
        <p:spPr bwMode="auto">
          <a:xfrm>
            <a:off x="4724400" y="4191000"/>
            <a:ext cx="387350"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a:t>
            </a:r>
          </a:p>
        </p:txBody>
      </p:sp>
      <p:sp>
        <p:nvSpPr>
          <p:cNvPr id="907343" name="Text Box 79"/>
          <p:cNvSpPr txBox="1">
            <a:spLocks noChangeArrowheads="1"/>
          </p:cNvSpPr>
          <p:nvPr/>
        </p:nvSpPr>
        <p:spPr bwMode="auto">
          <a:xfrm>
            <a:off x="7154863" y="4191000"/>
            <a:ext cx="404812"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a:t>
            </a:r>
          </a:p>
        </p:txBody>
      </p:sp>
      <p:sp>
        <p:nvSpPr>
          <p:cNvPr id="907344" name="Text Box 80"/>
          <p:cNvSpPr txBox="1">
            <a:spLocks noChangeArrowheads="1"/>
          </p:cNvSpPr>
          <p:nvPr/>
        </p:nvSpPr>
        <p:spPr bwMode="auto">
          <a:xfrm>
            <a:off x="2401888" y="4648200"/>
            <a:ext cx="5427662" cy="6413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i="1">
                <a:latin typeface="Times New Roman" charset="0"/>
              </a:rPr>
              <a:t>C</a:t>
            </a:r>
            <a:r>
              <a:rPr lang="en-US" sz="3600">
                <a:latin typeface="Times New Roman" charset="0"/>
              </a:rPr>
              <a:t> = </a:t>
            </a:r>
            <a:r>
              <a:rPr lang="en-US" sz="3600" i="1">
                <a:latin typeface="Times New Roman" charset="0"/>
              </a:rPr>
              <a:t>E</a:t>
            </a:r>
            <a:r>
              <a:rPr lang="en-US" sz="3600" baseline="-25000">
                <a:latin typeface="Times New Roman" charset="0"/>
              </a:rPr>
              <a:t>KUA</a:t>
            </a:r>
            <a:r>
              <a:rPr lang="en-US" sz="3600">
                <a:latin typeface="Times New Roman" charset="0"/>
              </a:rPr>
              <a:t> [E</a:t>
            </a:r>
            <a:r>
              <a:rPr lang="en-US" sz="3600" baseline="-25000">
                <a:latin typeface="Times New Roman" charset="0"/>
              </a:rPr>
              <a:t>KUB</a:t>
            </a:r>
            <a:r>
              <a:rPr lang="en-US" sz="3600">
                <a:latin typeface="Times New Roman" charset="0"/>
              </a:rPr>
              <a:t> [E</a:t>
            </a:r>
            <a:r>
              <a:rPr lang="en-US" sz="3600" baseline="-25000">
                <a:latin typeface="Times New Roman" charset="0"/>
              </a:rPr>
              <a:t>KUC</a:t>
            </a:r>
            <a:r>
              <a:rPr lang="en-US" sz="3600">
                <a:latin typeface="Times New Roman" charset="0"/>
              </a:rPr>
              <a:t> [M]]]</a:t>
            </a:r>
          </a:p>
        </p:txBody>
      </p:sp>
      <p:sp>
        <p:nvSpPr>
          <p:cNvPr id="907345" name="Text Box 81"/>
          <p:cNvSpPr txBox="1">
            <a:spLocks noChangeArrowheads="1"/>
          </p:cNvSpPr>
          <p:nvPr/>
        </p:nvSpPr>
        <p:spPr bwMode="auto">
          <a:xfrm>
            <a:off x="163513" y="4800600"/>
            <a:ext cx="211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What is input?</a:t>
            </a:r>
          </a:p>
        </p:txBody>
      </p:sp>
      <p:sp>
        <p:nvSpPr>
          <p:cNvPr id="907346" name="Text Box 82"/>
          <p:cNvSpPr txBox="1">
            <a:spLocks noChangeArrowheads="1"/>
          </p:cNvSpPr>
          <p:nvPr/>
        </p:nvSpPr>
        <p:spPr bwMode="auto">
          <a:xfrm>
            <a:off x="228600" y="5257800"/>
            <a:ext cx="4283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What if Eve can see all traffic?</a:t>
            </a:r>
          </a:p>
        </p:txBody>
      </p:sp>
      <p:sp>
        <p:nvSpPr>
          <p:cNvPr id="907347" name="Text Box 83"/>
          <p:cNvSpPr txBox="1">
            <a:spLocks noChangeArrowheads="1"/>
          </p:cNvSpPr>
          <p:nvPr/>
        </p:nvSpPr>
        <p:spPr bwMode="auto">
          <a:xfrm>
            <a:off x="228600" y="5715000"/>
            <a:ext cx="4891088"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What if one of A, B or C is corrupt?</a:t>
            </a:r>
          </a:p>
        </p:txBody>
      </p:sp>
      <p:sp>
        <p:nvSpPr>
          <p:cNvPr id="907348" name="Text Box 84"/>
          <p:cNvSpPr txBox="1">
            <a:spLocks noChangeArrowheads="1"/>
          </p:cNvSpPr>
          <p:nvPr/>
        </p:nvSpPr>
        <p:spPr bwMode="auto">
          <a:xfrm>
            <a:off x="5181600" y="5334000"/>
            <a:ext cx="34194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What if </a:t>
            </a:r>
            <a:r>
              <a:rPr lang="en-US" i="1"/>
              <a:t>two</a:t>
            </a:r>
            <a:r>
              <a:rPr lang="en-US"/>
              <a:t> are corrupt?</a:t>
            </a:r>
          </a:p>
        </p:txBody>
      </p:sp>
      <p:sp>
        <p:nvSpPr>
          <p:cNvPr id="907349" name="Text Box 85"/>
          <p:cNvSpPr txBox="1">
            <a:spLocks noChangeArrowheads="1"/>
          </p:cNvSpPr>
          <p:nvPr/>
        </p:nvSpPr>
        <p:spPr bwMode="auto">
          <a:xfrm>
            <a:off x="5216525" y="5707063"/>
            <a:ext cx="3340100"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Any good applications?</a:t>
            </a:r>
          </a:p>
        </p:txBody>
      </p:sp>
      <p:sp>
        <p:nvSpPr>
          <p:cNvPr id="907350" name="Text Box 86"/>
          <p:cNvSpPr txBox="1">
            <a:spLocks noChangeArrowheads="1"/>
          </p:cNvSpPr>
          <p:nvPr/>
        </p:nvSpPr>
        <p:spPr bwMode="auto">
          <a:xfrm>
            <a:off x="2973388" y="4195763"/>
            <a:ext cx="127952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Times New Roman" charset="0"/>
              </a:rPr>
              <a:t>E</a:t>
            </a:r>
            <a:r>
              <a:rPr lang="en-US" baseline="-25000">
                <a:latin typeface="Times New Roman" charset="0"/>
              </a:rPr>
              <a:t>KRA</a:t>
            </a:r>
            <a:r>
              <a:rPr lang="en-US">
                <a:latin typeface="Times New Roman" charset="0"/>
              </a:rPr>
              <a:t> (</a:t>
            </a:r>
            <a:r>
              <a:rPr lang="en-US" i="1">
                <a:latin typeface="Times New Roman" charset="0"/>
              </a:rPr>
              <a:t>C</a:t>
            </a:r>
            <a:r>
              <a:rPr lang="en-US">
                <a:latin typeface="Times New Roman" charset="0"/>
              </a:rPr>
              <a:t>)</a:t>
            </a:r>
          </a:p>
        </p:txBody>
      </p:sp>
      <p:sp>
        <p:nvSpPr>
          <p:cNvPr id="907351" name="Text Box 87"/>
          <p:cNvSpPr txBox="1">
            <a:spLocks noChangeArrowheads="1"/>
          </p:cNvSpPr>
          <p:nvPr/>
        </p:nvSpPr>
        <p:spPr bwMode="auto">
          <a:xfrm>
            <a:off x="5186363" y="4173538"/>
            <a:ext cx="1268412"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Times New Roman" charset="0"/>
              </a:rPr>
              <a:t>E</a:t>
            </a:r>
            <a:r>
              <a:rPr lang="en-US" baseline="-25000">
                <a:latin typeface="Times New Roman" charset="0"/>
              </a:rPr>
              <a:t>KRB</a:t>
            </a:r>
            <a:r>
              <a:rPr lang="en-US">
                <a:latin typeface="Times New Roman" charset="0"/>
              </a:rPr>
              <a:t> (</a:t>
            </a:r>
            <a:r>
              <a:rPr lang="en-US" i="1">
                <a:latin typeface="Times New Roman" charset="0"/>
              </a:rPr>
              <a:t>C</a:t>
            </a:r>
            <a:r>
              <a:rPr lang="en-US">
                <a:latin typeface="Times New Roman" charset="0"/>
              </a:rPr>
              <a:t>)</a:t>
            </a:r>
          </a:p>
        </p:txBody>
      </p:sp>
      <p:sp>
        <p:nvSpPr>
          <p:cNvPr id="907352" name="Text Box 88"/>
          <p:cNvSpPr txBox="1">
            <a:spLocks noChangeArrowheads="1"/>
          </p:cNvSpPr>
          <p:nvPr/>
        </p:nvSpPr>
        <p:spPr bwMode="auto">
          <a:xfrm>
            <a:off x="7612063" y="4248150"/>
            <a:ext cx="1268412"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Times New Roman" charset="0"/>
              </a:rPr>
              <a:t>E</a:t>
            </a:r>
            <a:r>
              <a:rPr lang="en-US" baseline="-25000">
                <a:latin typeface="Times New Roman" charset="0"/>
              </a:rPr>
              <a:t>KRC</a:t>
            </a:r>
            <a:r>
              <a:rPr lang="en-US">
                <a:latin typeface="Times New Roman" charset="0"/>
              </a:rPr>
              <a:t> (</a:t>
            </a:r>
            <a:r>
              <a:rPr lang="en-US" i="1">
                <a:latin typeface="Times New Roman" charset="0"/>
              </a:rPr>
              <a:t>C</a:t>
            </a:r>
            <a:r>
              <a:rPr lang="en-US">
                <a:latin typeface="Times New Roman" charset="0"/>
              </a:rPr>
              <a:t>)</a:t>
            </a:r>
          </a:p>
        </p:txBody>
      </p:sp>
    </p:spTree>
    <p:extLst>
      <p:ext uri="{BB962C8B-B14F-4D97-AF65-F5344CB8AC3E}">
        <p14:creationId xmlns:p14="http://schemas.microsoft.com/office/powerpoint/2010/main" val="9008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7344"/>
                                        </p:tgtEl>
                                        <p:attrNameLst>
                                          <p:attrName>style.visibility</p:attrName>
                                        </p:attrNameLst>
                                      </p:cBhvr>
                                      <p:to>
                                        <p:strVal val="visible"/>
                                      </p:to>
                                    </p:set>
                                    <p:animEffect transition="in" filter="dissolve">
                                      <p:cBhvr>
                                        <p:cTn id="7" dur="500"/>
                                        <p:tgtEl>
                                          <p:spTgt spid="907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7346"/>
                                        </p:tgtEl>
                                        <p:attrNameLst>
                                          <p:attrName>style.visibility</p:attrName>
                                        </p:attrNameLst>
                                      </p:cBhvr>
                                      <p:to>
                                        <p:strVal val="visible"/>
                                      </p:to>
                                    </p:set>
                                    <p:animEffect transition="in" filter="dissolve">
                                      <p:cBhvr>
                                        <p:cTn id="12" dur="500"/>
                                        <p:tgtEl>
                                          <p:spTgt spid="9073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7347"/>
                                        </p:tgtEl>
                                        <p:attrNameLst>
                                          <p:attrName>style.visibility</p:attrName>
                                        </p:attrNameLst>
                                      </p:cBhvr>
                                      <p:to>
                                        <p:strVal val="visible"/>
                                      </p:to>
                                    </p:set>
                                    <p:animEffect transition="in" filter="dissolve">
                                      <p:cBhvr>
                                        <p:cTn id="17" dur="500"/>
                                        <p:tgtEl>
                                          <p:spTgt spid="9073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07348"/>
                                        </p:tgtEl>
                                        <p:attrNameLst>
                                          <p:attrName>style.visibility</p:attrName>
                                        </p:attrNameLst>
                                      </p:cBhvr>
                                      <p:to>
                                        <p:strVal val="visible"/>
                                      </p:to>
                                    </p:set>
                                    <p:animEffect transition="in" filter="dissolve">
                                      <p:cBhvr>
                                        <p:cTn id="22" dur="500"/>
                                        <p:tgtEl>
                                          <p:spTgt spid="907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07349"/>
                                        </p:tgtEl>
                                        <p:attrNameLst>
                                          <p:attrName>style.visibility</p:attrName>
                                        </p:attrNameLst>
                                      </p:cBhvr>
                                      <p:to>
                                        <p:strVal val="visible"/>
                                      </p:to>
                                    </p:set>
                                    <p:animEffect transition="in" filter="dissolve">
                                      <p:cBhvr>
                                        <p:cTn id="27" dur="500"/>
                                        <p:tgtEl>
                                          <p:spTgt spid="90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344" grpId="0"/>
      <p:bldP spid="907346" grpId="0"/>
      <p:bldP spid="907347" grpId="0"/>
      <p:bldP spid="907348" grpId="0"/>
      <p:bldP spid="9073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Date Placeholder 3"/>
          <p:cNvSpPr>
            <a:spLocks noGrp="1"/>
          </p:cNvSpPr>
          <p:nvPr>
            <p:ph type="dt" sz="half" idx="10"/>
          </p:nvPr>
        </p:nvSpPr>
        <p:spPr/>
        <p:txBody>
          <a:bodyPr/>
          <a:lstStyle/>
          <a:p>
            <a:r>
              <a:rPr lang="en-US"/>
              <a:t>12 April 2005</a:t>
            </a:r>
          </a:p>
        </p:txBody>
      </p:sp>
      <p:sp>
        <p:nvSpPr>
          <p:cNvPr id="71" name="Footer Placeholder 4"/>
          <p:cNvSpPr>
            <a:spLocks noGrp="1"/>
          </p:cNvSpPr>
          <p:nvPr>
            <p:ph type="ftr" sz="quarter" idx="11"/>
          </p:nvPr>
        </p:nvSpPr>
        <p:spPr/>
        <p:txBody>
          <a:bodyPr/>
          <a:lstStyle/>
          <a:p>
            <a:r>
              <a:rPr lang="en-US"/>
              <a:t>University of Virginia CS 588</a:t>
            </a:r>
          </a:p>
        </p:txBody>
      </p:sp>
      <p:sp>
        <p:nvSpPr>
          <p:cNvPr id="72" name="Slide Number Placeholder 5"/>
          <p:cNvSpPr>
            <a:spLocks noGrp="1"/>
          </p:cNvSpPr>
          <p:nvPr>
            <p:ph type="sldNum" sz="quarter" idx="12"/>
          </p:nvPr>
        </p:nvSpPr>
        <p:spPr/>
        <p:txBody>
          <a:bodyPr/>
          <a:lstStyle/>
          <a:p>
            <a:fld id="{888C6501-4486-D24D-A5BD-AEF9CB2D44E0}" type="slidenum">
              <a:rPr lang="en-US"/>
              <a:pPr/>
              <a:t>14</a:t>
            </a:fld>
            <a:endParaRPr lang="en-US"/>
          </a:p>
        </p:txBody>
      </p:sp>
      <p:sp>
        <p:nvSpPr>
          <p:cNvPr id="908290" name="Rectangle 2"/>
          <p:cNvSpPr>
            <a:spLocks noGrp="1" noChangeArrowheads="1"/>
          </p:cNvSpPr>
          <p:nvPr>
            <p:ph type="title"/>
          </p:nvPr>
        </p:nvSpPr>
        <p:spPr/>
        <p:txBody>
          <a:bodyPr/>
          <a:lstStyle/>
          <a:p>
            <a:r>
              <a:rPr lang="en-US"/>
              <a:t>Voting Application</a:t>
            </a:r>
          </a:p>
        </p:txBody>
      </p:sp>
      <p:grpSp>
        <p:nvGrpSpPr>
          <p:cNvPr id="908292" name="Group 4"/>
          <p:cNvGrpSpPr>
            <a:grpSpLocks/>
          </p:cNvGrpSpPr>
          <p:nvPr/>
        </p:nvGrpSpPr>
        <p:grpSpPr bwMode="auto">
          <a:xfrm>
            <a:off x="1752600" y="2058988"/>
            <a:ext cx="1828800" cy="1903412"/>
            <a:chOff x="1920" y="1057"/>
            <a:chExt cx="1920" cy="1824"/>
          </a:xfrm>
        </p:grpSpPr>
        <p:sp>
          <p:nvSpPr>
            <p:cNvPr id="908293" name="Rectangle 5"/>
            <p:cNvSpPr>
              <a:spLocks noChangeArrowheads="1"/>
            </p:cNvSpPr>
            <p:nvPr/>
          </p:nvSpPr>
          <p:spPr bwMode="auto">
            <a:xfrm>
              <a:off x="1957" y="1057"/>
              <a:ext cx="1872" cy="1824"/>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294" name="Rectangle 6"/>
            <p:cNvSpPr>
              <a:spLocks noChangeArrowheads="1"/>
            </p:cNvSpPr>
            <p:nvPr/>
          </p:nvSpPr>
          <p:spPr bwMode="auto">
            <a:xfrm>
              <a:off x="1920" y="159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295" name="Rectangle 7"/>
            <p:cNvSpPr>
              <a:spLocks noChangeArrowheads="1"/>
            </p:cNvSpPr>
            <p:nvPr/>
          </p:nvSpPr>
          <p:spPr bwMode="auto">
            <a:xfrm>
              <a:off x="1920" y="183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296" name="Rectangle 8"/>
            <p:cNvSpPr>
              <a:spLocks noChangeArrowheads="1"/>
            </p:cNvSpPr>
            <p:nvPr/>
          </p:nvSpPr>
          <p:spPr bwMode="auto">
            <a:xfrm>
              <a:off x="1920" y="212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297" name="Rectangle 9"/>
            <p:cNvSpPr>
              <a:spLocks noChangeArrowheads="1"/>
            </p:cNvSpPr>
            <p:nvPr/>
          </p:nvSpPr>
          <p:spPr bwMode="auto">
            <a:xfrm>
              <a:off x="1920" y="236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298" name="Rectangle 10"/>
            <p:cNvSpPr>
              <a:spLocks noChangeArrowheads="1"/>
            </p:cNvSpPr>
            <p:nvPr/>
          </p:nvSpPr>
          <p:spPr bwMode="auto">
            <a:xfrm>
              <a:off x="3792" y="2652"/>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299" name="Rectangle 11"/>
            <p:cNvSpPr>
              <a:spLocks noChangeArrowheads="1"/>
            </p:cNvSpPr>
            <p:nvPr/>
          </p:nvSpPr>
          <p:spPr bwMode="auto">
            <a:xfrm>
              <a:off x="3792" y="2220"/>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00" name="Rectangle 12"/>
            <p:cNvSpPr>
              <a:spLocks noChangeArrowheads="1"/>
            </p:cNvSpPr>
            <p:nvPr/>
          </p:nvSpPr>
          <p:spPr bwMode="auto">
            <a:xfrm>
              <a:off x="3792" y="178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01" name="Rectangle 13"/>
            <p:cNvSpPr>
              <a:spLocks noChangeArrowheads="1"/>
            </p:cNvSpPr>
            <p:nvPr/>
          </p:nvSpPr>
          <p:spPr bwMode="auto">
            <a:xfrm>
              <a:off x="3792" y="130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8302" name="AutoShape 14"/>
            <p:cNvCxnSpPr>
              <a:cxnSpLocks noChangeShapeType="1"/>
              <a:stCxn id="908294" idx="3"/>
              <a:endCxn id="908299" idx="1"/>
            </p:cNvCxnSpPr>
            <p:nvPr/>
          </p:nvCxnSpPr>
          <p:spPr bwMode="auto">
            <a:xfrm>
              <a:off x="1968" y="1620"/>
              <a:ext cx="1824" cy="624"/>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03" name="AutoShape 15"/>
            <p:cNvCxnSpPr>
              <a:cxnSpLocks noChangeShapeType="1"/>
              <a:stCxn id="908296" idx="3"/>
              <a:endCxn id="908301" idx="1"/>
            </p:cNvCxnSpPr>
            <p:nvPr/>
          </p:nvCxnSpPr>
          <p:spPr bwMode="auto">
            <a:xfrm flipV="1">
              <a:off x="1968" y="1332"/>
              <a:ext cx="1824" cy="816"/>
            </a:xfrm>
            <a:prstGeom prst="bentConnector3">
              <a:avLst>
                <a:gd name="adj1" fmla="val 626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04" name="AutoShape 16"/>
            <p:cNvCxnSpPr>
              <a:cxnSpLocks noChangeShapeType="1"/>
              <a:stCxn id="908295" idx="3"/>
              <a:endCxn id="908298" idx="1"/>
            </p:cNvCxnSpPr>
            <p:nvPr/>
          </p:nvCxnSpPr>
          <p:spPr bwMode="auto">
            <a:xfrm>
              <a:off x="1968" y="1860"/>
              <a:ext cx="1824" cy="816"/>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05" name="AutoShape 17"/>
            <p:cNvCxnSpPr>
              <a:cxnSpLocks noChangeShapeType="1"/>
              <a:stCxn id="908297" idx="3"/>
              <a:endCxn id="908300" idx="1"/>
            </p:cNvCxnSpPr>
            <p:nvPr/>
          </p:nvCxnSpPr>
          <p:spPr bwMode="auto">
            <a:xfrm flipV="1">
              <a:off x="1968" y="1812"/>
              <a:ext cx="1824" cy="576"/>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908306" name="Rectangle 18"/>
          <p:cNvSpPr>
            <a:spLocks noChangeArrowheads="1"/>
          </p:cNvSpPr>
          <p:nvPr/>
        </p:nvSpPr>
        <p:spPr bwMode="auto">
          <a:xfrm>
            <a:off x="4073525" y="2058988"/>
            <a:ext cx="1782763" cy="1903412"/>
          </a:xfrm>
          <a:prstGeom prst="rect">
            <a:avLst/>
          </a:prstGeom>
          <a:solidFill>
            <a:srgbClr val="99CCFF"/>
          </a:solidFill>
          <a:ln w="254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07" name="Rectangle 19"/>
          <p:cNvSpPr>
            <a:spLocks noChangeArrowheads="1"/>
          </p:cNvSpPr>
          <p:nvPr/>
        </p:nvSpPr>
        <p:spPr bwMode="auto">
          <a:xfrm>
            <a:off x="4038600" y="26209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08" name="Rectangle 20"/>
          <p:cNvSpPr>
            <a:spLocks noChangeArrowheads="1"/>
          </p:cNvSpPr>
          <p:nvPr/>
        </p:nvSpPr>
        <p:spPr bwMode="auto">
          <a:xfrm>
            <a:off x="4038600" y="28717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09" name="Rectangle 21"/>
          <p:cNvSpPr>
            <a:spLocks noChangeArrowheads="1"/>
          </p:cNvSpPr>
          <p:nvPr/>
        </p:nvSpPr>
        <p:spPr bwMode="auto">
          <a:xfrm>
            <a:off x="4038600" y="31718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10" name="Rectangle 22"/>
          <p:cNvSpPr>
            <a:spLocks noChangeArrowheads="1"/>
          </p:cNvSpPr>
          <p:nvPr/>
        </p:nvSpPr>
        <p:spPr bwMode="auto">
          <a:xfrm>
            <a:off x="4038600" y="34226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11" name="Rectangle 23"/>
          <p:cNvSpPr>
            <a:spLocks noChangeArrowheads="1"/>
          </p:cNvSpPr>
          <p:nvPr/>
        </p:nvSpPr>
        <p:spPr bwMode="auto">
          <a:xfrm>
            <a:off x="5821363" y="37226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12" name="Rectangle 24"/>
          <p:cNvSpPr>
            <a:spLocks noChangeArrowheads="1"/>
          </p:cNvSpPr>
          <p:nvPr/>
        </p:nvSpPr>
        <p:spPr bwMode="auto">
          <a:xfrm>
            <a:off x="5821363" y="23876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13" name="Rectangle 25"/>
          <p:cNvSpPr>
            <a:spLocks noChangeArrowheads="1"/>
          </p:cNvSpPr>
          <p:nvPr/>
        </p:nvSpPr>
        <p:spPr bwMode="auto">
          <a:xfrm>
            <a:off x="5821363" y="28225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14" name="Rectangle 26"/>
          <p:cNvSpPr>
            <a:spLocks noChangeArrowheads="1"/>
          </p:cNvSpPr>
          <p:nvPr/>
        </p:nvSpPr>
        <p:spPr bwMode="auto">
          <a:xfrm>
            <a:off x="5821363" y="33020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8315" name="AutoShape 27"/>
          <p:cNvCxnSpPr>
            <a:cxnSpLocks noChangeShapeType="1"/>
            <a:stCxn id="908307" idx="3"/>
            <a:endCxn id="908312" idx="1"/>
          </p:cNvCxnSpPr>
          <p:nvPr/>
        </p:nvCxnSpPr>
        <p:spPr bwMode="auto">
          <a:xfrm flipV="1">
            <a:off x="4084638" y="2413000"/>
            <a:ext cx="1736725" cy="233363"/>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16" name="AutoShape 28"/>
          <p:cNvCxnSpPr>
            <a:cxnSpLocks noChangeShapeType="1"/>
            <a:stCxn id="908309" idx="3"/>
            <a:endCxn id="908314" idx="1"/>
          </p:cNvCxnSpPr>
          <p:nvPr/>
        </p:nvCxnSpPr>
        <p:spPr bwMode="auto">
          <a:xfrm>
            <a:off x="4084638" y="3197225"/>
            <a:ext cx="1736725" cy="130175"/>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17" name="AutoShape 29"/>
          <p:cNvCxnSpPr>
            <a:cxnSpLocks noChangeShapeType="1"/>
            <a:stCxn id="908308" idx="3"/>
            <a:endCxn id="908311" idx="1"/>
          </p:cNvCxnSpPr>
          <p:nvPr/>
        </p:nvCxnSpPr>
        <p:spPr bwMode="auto">
          <a:xfrm>
            <a:off x="4084638" y="28971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18" name="AutoShape 30"/>
          <p:cNvCxnSpPr>
            <a:cxnSpLocks noChangeShapeType="1"/>
            <a:stCxn id="908310" idx="3"/>
            <a:endCxn id="908313" idx="1"/>
          </p:cNvCxnSpPr>
          <p:nvPr/>
        </p:nvCxnSpPr>
        <p:spPr bwMode="auto">
          <a:xfrm flipV="1">
            <a:off x="4084638" y="28463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8319" name="Rectangle 31"/>
          <p:cNvSpPr>
            <a:spLocks noChangeArrowheads="1"/>
          </p:cNvSpPr>
          <p:nvPr/>
        </p:nvSpPr>
        <p:spPr bwMode="auto">
          <a:xfrm>
            <a:off x="6435725" y="2057400"/>
            <a:ext cx="1782763" cy="1903413"/>
          </a:xfrm>
          <a:prstGeom prst="rect">
            <a:avLst/>
          </a:prstGeom>
          <a:solidFill>
            <a:srgbClr val="CCFFCC"/>
          </a:solidFill>
          <a:ln w="25400">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20" name="Rectangle 32"/>
          <p:cNvSpPr>
            <a:spLocks noChangeArrowheads="1"/>
          </p:cNvSpPr>
          <p:nvPr/>
        </p:nvSpPr>
        <p:spPr bwMode="auto">
          <a:xfrm>
            <a:off x="6400800" y="261937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21" name="Rectangle 33"/>
          <p:cNvSpPr>
            <a:spLocks noChangeArrowheads="1"/>
          </p:cNvSpPr>
          <p:nvPr/>
        </p:nvSpPr>
        <p:spPr bwMode="auto">
          <a:xfrm>
            <a:off x="6400800" y="287020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22" name="Rectangle 34"/>
          <p:cNvSpPr>
            <a:spLocks noChangeArrowheads="1"/>
          </p:cNvSpPr>
          <p:nvPr/>
        </p:nvSpPr>
        <p:spPr bwMode="auto">
          <a:xfrm>
            <a:off x="6400800" y="317023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23" name="Rectangle 35"/>
          <p:cNvSpPr>
            <a:spLocks noChangeArrowheads="1"/>
          </p:cNvSpPr>
          <p:nvPr/>
        </p:nvSpPr>
        <p:spPr bwMode="auto">
          <a:xfrm>
            <a:off x="6400800" y="34210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24" name="Rectangle 36"/>
          <p:cNvSpPr>
            <a:spLocks noChangeArrowheads="1"/>
          </p:cNvSpPr>
          <p:nvPr/>
        </p:nvSpPr>
        <p:spPr bwMode="auto">
          <a:xfrm>
            <a:off x="8183563" y="2362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25" name="Rectangle 37"/>
          <p:cNvSpPr>
            <a:spLocks noChangeArrowheads="1"/>
          </p:cNvSpPr>
          <p:nvPr/>
        </p:nvSpPr>
        <p:spPr bwMode="auto">
          <a:xfrm>
            <a:off x="8183563" y="327025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26" name="Rectangle 38"/>
          <p:cNvSpPr>
            <a:spLocks noChangeArrowheads="1"/>
          </p:cNvSpPr>
          <p:nvPr/>
        </p:nvSpPr>
        <p:spPr bwMode="auto">
          <a:xfrm>
            <a:off x="8183563" y="2820988"/>
            <a:ext cx="46037" cy="492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8327" name="Rectangle 39"/>
          <p:cNvSpPr>
            <a:spLocks noChangeArrowheads="1"/>
          </p:cNvSpPr>
          <p:nvPr/>
        </p:nvSpPr>
        <p:spPr bwMode="auto">
          <a:xfrm>
            <a:off x="8183563" y="36830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8328" name="AutoShape 40"/>
          <p:cNvCxnSpPr>
            <a:cxnSpLocks noChangeShapeType="1"/>
            <a:stCxn id="908320" idx="3"/>
            <a:endCxn id="908325" idx="1"/>
          </p:cNvCxnSpPr>
          <p:nvPr/>
        </p:nvCxnSpPr>
        <p:spPr bwMode="auto">
          <a:xfrm>
            <a:off x="6446838" y="2644775"/>
            <a:ext cx="1736725" cy="65087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29" name="AutoShape 41"/>
          <p:cNvCxnSpPr>
            <a:cxnSpLocks noChangeShapeType="1"/>
            <a:stCxn id="908322" idx="3"/>
            <a:endCxn id="908327" idx="1"/>
          </p:cNvCxnSpPr>
          <p:nvPr/>
        </p:nvCxnSpPr>
        <p:spPr bwMode="auto">
          <a:xfrm>
            <a:off x="6446838" y="3195638"/>
            <a:ext cx="1736725" cy="512762"/>
          </a:xfrm>
          <a:prstGeom prst="bentConnector3">
            <a:avLst>
              <a:gd name="adj1" fmla="val 40403"/>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30" name="AutoShape 42"/>
          <p:cNvCxnSpPr>
            <a:cxnSpLocks noChangeShapeType="1"/>
            <a:stCxn id="908321" idx="3"/>
            <a:endCxn id="908324" idx="1"/>
          </p:cNvCxnSpPr>
          <p:nvPr/>
        </p:nvCxnSpPr>
        <p:spPr bwMode="auto">
          <a:xfrm flipV="1">
            <a:off x="6446838" y="2387600"/>
            <a:ext cx="1736725" cy="508000"/>
          </a:xfrm>
          <a:prstGeom prst="bentConnector3">
            <a:avLst>
              <a:gd name="adj1" fmla="val 648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31" name="AutoShape 43"/>
          <p:cNvCxnSpPr>
            <a:cxnSpLocks noChangeShapeType="1"/>
            <a:stCxn id="908323" idx="3"/>
            <a:endCxn id="908326" idx="1"/>
          </p:cNvCxnSpPr>
          <p:nvPr/>
        </p:nvCxnSpPr>
        <p:spPr bwMode="auto">
          <a:xfrm flipV="1">
            <a:off x="6446838" y="2844800"/>
            <a:ext cx="1736725" cy="601663"/>
          </a:xfrm>
          <a:prstGeom prst="bentConnector3">
            <a:avLst>
              <a:gd name="adj1" fmla="val 755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8332" name="Text Box 44"/>
          <p:cNvSpPr txBox="1">
            <a:spLocks noChangeArrowheads="1"/>
          </p:cNvSpPr>
          <p:nvPr/>
        </p:nvSpPr>
        <p:spPr bwMode="auto">
          <a:xfrm>
            <a:off x="228600" y="10668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08333" name="Text Box 45"/>
          <p:cNvSpPr txBox="1">
            <a:spLocks noChangeArrowheads="1"/>
          </p:cNvSpPr>
          <p:nvPr/>
        </p:nvSpPr>
        <p:spPr bwMode="auto">
          <a:xfrm>
            <a:off x="228600" y="21399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08334" name="Text Box 46"/>
          <p:cNvSpPr txBox="1">
            <a:spLocks noChangeArrowheads="1"/>
          </p:cNvSpPr>
          <p:nvPr/>
        </p:nvSpPr>
        <p:spPr bwMode="auto">
          <a:xfrm>
            <a:off x="228600" y="32131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08335" name="Text Box 47"/>
          <p:cNvSpPr txBox="1">
            <a:spLocks noChangeArrowheads="1"/>
          </p:cNvSpPr>
          <p:nvPr/>
        </p:nvSpPr>
        <p:spPr bwMode="auto">
          <a:xfrm>
            <a:off x="228600" y="40386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08336" name="AutoShape 48"/>
          <p:cNvCxnSpPr>
            <a:cxnSpLocks noChangeShapeType="1"/>
            <a:stCxn id="908335" idx="3"/>
            <a:endCxn id="908297" idx="0"/>
          </p:cNvCxnSpPr>
          <p:nvPr/>
        </p:nvCxnSpPr>
        <p:spPr bwMode="auto">
          <a:xfrm flipV="1">
            <a:off x="1336675" y="3422650"/>
            <a:ext cx="439738" cy="8572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37" name="AutoShape 49"/>
          <p:cNvCxnSpPr>
            <a:cxnSpLocks noChangeShapeType="1"/>
            <a:stCxn id="908334" idx="3"/>
            <a:endCxn id="908296" idx="2"/>
          </p:cNvCxnSpPr>
          <p:nvPr/>
        </p:nvCxnSpPr>
        <p:spPr bwMode="auto">
          <a:xfrm flipV="1">
            <a:off x="1336675" y="3222625"/>
            <a:ext cx="439738"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38" name="AutoShape 50"/>
          <p:cNvCxnSpPr>
            <a:cxnSpLocks noChangeShapeType="1"/>
            <a:stCxn id="908333" idx="3"/>
            <a:endCxn id="908295" idx="0"/>
          </p:cNvCxnSpPr>
          <p:nvPr/>
        </p:nvCxnSpPr>
        <p:spPr bwMode="auto">
          <a:xfrm>
            <a:off x="1336675" y="2381250"/>
            <a:ext cx="439738" cy="490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39" name="AutoShape 51"/>
          <p:cNvCxnSpPr>
            <a:cxnSpLocks noChangeShapeType="1"/>
            <a:stCxn id="908332" idx="3"/>
            <a:endCxn id="908294" idx="0"/>
          </p:cNvCxnSpPr>
          <p:nvPr/>
        </p:nvCxnSpPr>
        <p:spPr bwMode="auto">
          <a:xfrm>
            <a:off x="1336675" y="1308100"/>
            <a:ext cx="439738" cy="13128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40" name="AutoShape 52"/>
          <p:cNvCxnSpPr>
            <a:cxnSpLocks noChangeShapeType="1"/>
            <a:stCxn id="908298" idx="1"/>
            <a:endCxn id="908310" idx="0"/>
          </p:cNvCxnSpPr>
          <p:nvPr/>
        </p:nvCxnSpPr>
        <p:spPr bwMode="auto">
          <a:xfrm flipV="1">
            <a:off x="3535363" y="3422650"/>
            <a:ext cx="527050" cy="325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41" name="AutoShape 53"/>
          <p:cNvCxnSpPr>
            <a:cxnSpLocks noChangeShapeType="1"/>
            <a:stCxn id="908299" idx="2"/>
            <a:endCxn id="908309" idx="3"/>
          </p:cNvCxnSpPr>
          <p:nvPr/>
        </p:nvCxnSpPr>
        <p:spPr bwMode="auto">
          <a:xfrm flipV="1">
            <a:off x="3559175" y="3197225"/>
            <a:ext cx="525463" cy="1254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42" name="AutoShape 54"/>
          <p:cNvCxnSpPr>
            <a:cxnSpLocks noChangeShapeType="1"/>
            <a:stCxn id="908300" idx="3"/>
            <a:endCxn id="908308" idx="3"/>
          </p:cNvCxnSpPr>
          <p:nvPr/>
        </p:nvCxnSpPr>
        <p:spPr bwMode="auto">
          <a:xfrm>
            <a:off x="3581400" y="2847975"/>
            <a:ext cx="503238" cy="492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43" name="AutoShape 55"/>
          <p:cNvCxnSpPr>
            <a:cxnSpLocks noChangeShapeType="1"/>
            <a:stCxn id="908301" idx="3"/>
            <a:endCxn id="908307" idx="0"/>
          </p:cNvCxnSpPr>
          <p:nvPr/>
        </p:nvCxnSpPr>
        <p:spPr bwMode="auto">
          <a:xfrm>
            <a:off x="3581400" y="2346325"/>
            <a:ext cx="481013" cy="2746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44" name="AutoShape 56"/>
          <p:cNvCxnSpPr>
            <a:cxnSpLocks noChangeShapeType="1"/>
            <a:stCxn id="908311" idx="3"/>
            <a:endCxn id="908323" idx="0"/>
          </p:cNvCxnSpPr>
          <p:nvPr/>
        </p:nvCxnSpPr>
        <p:spPr bwMode="auto">
          <a:xfrm flipV="1">
            <a:off x="5867400" y="3421063"/>
            <a:ext cx="557213" cy="327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45" name="AutoShape 57"/>
          <p:cNvCxnSpPr>
            <a:cxnSpLocks noChangeShapeType="1"/>
            <a:stCxn id="908314" idx="3"/>
            <a:endCxn id="908322" idx="1"/>
          </p:cNvCxnSpPr>
          <p:nvPr/>
        </p:nvCxnSpPr>
        <p:spPr bwMode="auto">
          <a:xfrm flipV="1">
            <a:off x="5867400" y="3195638"/>
            <a:ext cx="533400" cy="131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46" name="AutoShape 58"/>
          <p:cNvCxnSpPr>
            <a:cxnSpLocks noChangeShapeType="1"/>
            <a:stCxn id="908313" idx="3"/>
            <a:endCxn id="908321" idx="0"/>
          </p:cNvCxnSpPr>
          <p:nvPr/>
        </p:nvCxnSpPr>
        <p:spPr bwMode="auto">
          <a:xfrm>
            <a:off x="5867400" y="2847975"/>
            <a:ext cx="557213" cy="222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8347" name="AutoShape 59"/>
          <p:cNvCxnSpPr>
            <a:cxnSpLocks noChangeShapeType="1"/>
            <a:stCxn id="908312" idx="3"/>
            <a:endCxn id="908320" idx="1"/>
          </p:cNvCxnSpPr>
          <p:nvPr/>
        </p:nvCxnSpPr>
        <p:spPr bwMode="auto">
          <a:xfrm>
            <a:off x="5867400" y="2413000"/>
            <a:ext cx="533400"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8348" name="Text Box 60"/>
          <p:cNvSpPr txBox="1">
            <a:spLocks noChangeArrowheads="1"/>
          </p:cNvSpPr>
          <p:nvPr/>
        </p:nvSpPr>
        <p:spPr bwMode="auto">
          <a:xfrm>
            <a:off x="8353425" y="20574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08349" name="Text Box 61"/>
          <p:cNvSpPr txBox="1">
            <a:spLocks noChangeArrowheads="1"/>
          </p:cNvSpPr>
          <p:nvPr/>
        </p:nvSpPr>
        <p:spPr bwMode="auto">
          <a:xfrm>
            <a:off x="8351838" y="25781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08350" name="Text Box 62"/>
          <p:cNvSpPr txBox="1">
            <a:spLocks noChangeArrowheads="1"/>
          </p:cNvSpPr>
          <p:nvPr/>
        </p:nvSpPr>
        <p:spPr bwMode="auto">
          <a:xfrm>
            <a:off x="8351838" y="3138488"/>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08351" name="Text Box 63"/>
          <p:cNvSpPr txBox="1">
            <a:spLocks noChangeArrowheads="1"/>
          </p:cNvSpPr>
          <p:nvPr/>
        </p:nvSpPr>
        <p:spPr bwMode="auto">
          <a:xfrm>
            <a:off x="8351838" y="3673475"/>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08352" name="Text Box 64"/>
          <p:cNvSpPr txBox="1">
            <a:spLocks noChangeArrowheads="1"/>
          </p:cNvSpPr>
          <p:nvPr/>
        </p:nvSpPr>
        <p:spPr bwMode="auto">
          <a:xfrm>
            <a:off x="1822450" y="4014788"/>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Republicrat </a:t>
            </a:r>
          </a:p>
          <a:p>
            <a:r>
              <a:rPr lang="en-US"/>
              <a:t>Party</a:t>
            </a:r>
          </a:p>
        </p:txBody>
      </p:sp>
      <p:sp>
        <p:nvSpPr>
          <p:cNvPr id="908353" name="Text Box 65"/>
          <p:cNvSpPr txBox="1">
            <a:spLocks noChangeArrowheads="1"/>
          </p:cNvSpPr>
          <p:nvPr/>
        </p:nvSpPr>
        <p:spPr bwMode="auto">
          <a:xfrm>
            <a:off x="4092575" y="4038600"/>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Democrican</a:t>
            </a:r>
          </a:p>
          <a:p>
            <a:r>
              <a:rPr lang="en-US"/>
              <a:t>Party</a:t>
            </a:r>
          </a:p>
        </p:txBody>
      </p:sp>
      <p:sp>
        <p:nvSpPr>
          <p:cNvPr id="908354" name="Text Box 66"/>
          <p:cNvSpPr txBox="1">
            <a:spLocks noChangeArrowheads="1"/>
          </p:cNvSpPr>
          <p:nvPr/>
        </p:nvSpPr>
        <p:spPr bwMode="auto">
          <a:xfrm>
            <a:off x="6835775" y="4038600"/>
            <a:ext cx="1201738"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Orange</a:t>
            </a:r>
          </a:p>
          <a:p>
            <a:r>
              <a:rPr lang="en-US"/>
              <a:t>Party</a:t>
            </a:r>
          </a:p>
        </p:txBody>
      </p:sp>
      <p:sp>
        <p:nvSpPr>
          <p:cNvPr id="908355" name="Text Box 67"/>
          <p:cNvSpPr txBox="1">
            <a:spLocks noChangeArrowheads="1"/>
          </p:cNvSpPr>
          <p:nvPr/>
        </p:nvSpPr>
        <p:spPr bwMode="auto">
          <a:xfrm>
            <a:off x="762000" y="4953000"/>
            <a:ext cx="184150"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p>
        </p:txBody>
      </p:sp>
      <p:sp>
        <p:nvSpPr>
          <p:cNvPr id="908356" name="Text Box 68"/>
          <p:cNvSpPr txBox="1">
            <a:spLocks noChangeArrowheads="1"/>
          </p:cNvSpPr>
          <p:nvPr/>
        </p:nvSpPr>
        <p:spPr bwMode="auto">
          <a:xfrm>
            <a:off x="1041400" y="4872038"/>
            <a:ext cx="7121525" cy="6413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i="1">
                <a:latin typeface="Times New Roman" charset="0"/>
              </a:rPr>
              <a:t>C</a:t>
            </a:r>
            <a:r>
              <a:rPr lang="en-US" sz="3600">
                <a:latin typeface="Times New Roman" charset="0"/>
              </a:rPr>
              <a:t> = </a:t>
            </a:r>
            <a:r>
              <a:rPr lang="en-US" sz="3600" i="1">
                <a:latin typeface="Times New Roman" charset="0"/>
              </a:rPr>
              <a:t>E</a:t>
            </a:r>
            <a:r>
              <a:rPr lang="en-US" sz="3600" baseline="-25000">
                <a:latin typeface="Times New Roman" charset="0"/>
              </a:rPr>
              <a:t>KUR</a:t>
            </a:r>
            <a:r>
              <a:rPr lang="en-US" sz="3600">
                <a:latin typeface="Times New Roman" charset="0"/>
              </a:rPr>
              <a:t> [E</a:t>
            </a:r>
            <a:r>
              <a:rPr lang="en-US" sz="3600" baseline="-25000">
                <a:latin typeface="Times New Roman" charset="0"/>
              </a:rPr>
              <a:t>KUD</a:t>
            </a:r>
            <a:r>
              <a:rPr lang="en-US" sz="3600">
                <a:latin typeface="Times New Roman" charset="0"/>
              </a:rPr>
              <a:t> [E</a:t>
            </a:r>
            <a:r>
              <a:rPr lang="en-US" sz="3600" baseline="-25000">
                <a:latin typeface="Times New Roman" charset="0"/>
              </a:rPr>
              <a:t>KUG</a:t>
            </a:r>
            <a:r>
              <a:rPr lang="en-US" sz="3600">
                <a:latin typeface="Times New Roman" charset="0"/>
              </a:rPr>
              <a:t> [</a:t>
            </a:r>
            <a:r>
              <a:rPr lang="ja-JP" altLang="en-US" sz="3600">
                <a:latin typeface="Arial"/>
              </a:rPr>
              <a:t>“</a:t>
            </a:r>
            <a:r>
              <a:rPr lang="en-US" sz="3600">
                <a:latin typeface="Times New Roman" charset="0"/>
              </a:rPr>
              <a:t>Badnarik</a:t>
            </a:r>
            <a:r>
              <a:rPr lang="ja-JP" altLang="en-US" sz="3600">
                <a:latin typeface="Arial"/>
              </a:rPr>
              <a:t>”</a:t>
            </a:r>
            <a:r>
              <a:rPr lang="en-US" sz="3600">
                <a:latin typeface="Times New Roman" charset="0"/>
              </a:rPr>
              <a:t>]]]</a:t>
            </a:r>
          </a:p>
        </p:txBody>
      </p:sp>
      <p:sp>
        <p:nvSpPr>
          <p:cNvPr id="908357" name="Text Box 69"/>
          <p:cNvSpPr txBox="1">
            <a:spLocks noChangeArrowheads="1"/>
          </p:cNvSpPr>
          <p:nvPr/>
        </p:nvSpPr>
        <p:spPr bwMode="auto">
          <a:xfrm>
            <a:off x="2638425" y="5538788"/>
            <a:ext cx="36099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How well does this work?</a:t>
            </a:r>
          </a:p>
        </p:txBody>
      </p:sp>
      <p:sp>
        <p:nvSpPr>
          <p:cNvPr id="908358" name="Text Box 70"/>
          <p:cNvSpPr txBox="1">
            <a:spLocks noChangeArrowheads="1"/>
          </p:cNvSpPr>
          <p:nvPr/>
        </p:nvSpPr>
        <p:spPr bwMode="auto">
          <a:xfrm>
            <a:off x="1824038" y="5973763"/>
            <a:ext cx="7207250" cy="3667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 Note: any resemblance to real political parties is purely coincidental.</a:t>
            </a:r>
          </a:p>
        </p:txBody>
      </p:sp>
    </p:spTree>
    <p:extLst>
      <p:ext uri="{BB962C8B-B14F-4D97-AF65-F5344CB8AC3E}">
        <p14:creationId xmlns:p14="http://schemas.microsoft.com/office/powerpoint/2010/main" val="1506511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8352"/>
                                        </p:tgtEl>
                                        <p:attrNameLst>
                                          <p:attrName>style.visibility</p:attrName>
                                        </p:attrNameLst>
                                      </p:cBhvr>
                                      <p:to>
                                        <p:strVal val="visible"/>
                                      </p:to>
                                    </p:set>
                                    <p:animEffect transition="in" filter="dissolve">
                                      <p:cBhvr>
                                        <p:cTn id="7" dur="500"/>
                                        <p:tgtEl>
                                          <p:spTgt spid="9083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8353"/>
                                        </p:tgtEl>
                                        <p:attrNameLst>
                                          <p:attrName>style.visibility</p:attrName>
                                        </p:attrNameLst>
                                      </p:cBhvr>
                                      <p:to>
                                        <p:strVal val="visible"/>
                                      </p:to>
                                    </p:set>
                                    <p:animEffect transition="in" filter="dissolve">
                                      <p:cBhvr>
                                        <p:cTn id="12" dur="500"/>
                                        <p:tgtEl>
                                          <p:spTgt spid="9083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8354"/>
                                        </p:tgtEl>
                                        <p:attrNameLst>
                                          <p:attrName>style.visibility</p:attrName>
                                        </p:attrNameLst>
                                      </p:cBhvr>
                                      <p:to>
                                        <p:strVal val="visible"/>
                                      </p:to>
                                    </p:set>
                                    <p:animEffect transition="in" filter="dissolve">
                                      <p:cBhvr>
                                        <p:cTn id="17" dur="500"/>
                                        <p:tgtEl>
                                          <p:spTgt spid="90835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08358"/>
                                        </p:tgtEl>
                                        <p:attrNameLst>
                                          <p:attrName>style.visibility</p:attrName>
                                        </p:attrNameLst>
                                      </p:cBhvr>
                                      <p:to>
                                        <p:strVal val="visible"/>
                                      </p:to>
                                    </p:set>
                                    <p:animEffect transition="in" filter="dissolve">
                                      <p:cBhvr>
                                        <p:cTn id="20" dur="500"/>
                                        <p:tgtEl>
                                          <p:spTgt spid="9083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08356"/>
                                        </p:tgtEl>
                                        <p:attrNameLst>
                                          <p:attrName>style.visibility</p:attrName>
                                        </p:attrNameLst>
                                      </p:cBhvr>
                                      <p:to>
                                        <p:strVal val="visible"/>
                                      </p:to>
                                    </p:set>
                                    <p:animEffect transition="in" filter="dissolve">
                                      <p:cBhvr>
                                        <p:cTn id="25" dur="500"/>
                                        <p:tgtEl>
                                          <p:spTgt spid="9083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08357"/>
                                        </p:tgtEl>
                                        <p:attrNameLst>
                                          <p:attrName>style.visibility</p:attrName>
                                        </p:attrNameLst>
                                      </p:cBhvr>
                                      <p:to>
                                        <p:strVal val="visible"/>
                                      </p:to>
                                    </p:set>
                                    <p:animEffect transition="in" filter="dissolve">
                                      <p:cBhvr>
                                        <p:cTn id="30" dur="500"/>
                                        <p:tgtEl>
                                          <p:spTgt spid="908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352" grpId="0"/>
      <p:bldP spid="908353" grpId="0"/>
      <p:bldP spid="908354" grpId="0"/>
      <p:bldP spid="908356" grpId="0"/>
      <p:bldP spid="908357" grpId="0"/>
      <p:bldP spid="9083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Date Placeholder 3"/>
          <p:cNvSpPr>
            <a:spLocks noGrp="1"/>
          </p:cNvSpPr>
          <p:nvPr>
            <p:ph type="dt" sz="half" idx="10"/>
          </p:nvPr>
        </p:nvSpPr>
        <p:spPr/>
        <p:txBody>
          <a:bodyPr/>
          <a:lstStyle/>
          <a:p>
            <a:r>
              <a:rPr lang="en-US"/>
              <a:t>12 April 2005</a:t>
            </a:r>
          </a:p>
        </p:txBody>
      </p:sp>
      <p:sp>
        <p:nvSpPr>
          <p:cNvPr id="71" name="Footer Placeholder 4"/>
          <p:cNvSpPr>
            <a:spLocks noGrp="1"/>
          </p:cNvSpPr>
          <p:nvPr>
            <p:ph type="ftr" sz="quarter" idx="11"/>
          </p:nvPr>
        </p:nvSpPr>
        <p:spPr/>
        <p:txBody>
          <a:bodyPr/>
          <a:lstStyle/>
          <a:p>
            <a:r>
              <a:rPr lang="en-US"/>
              <a:t>University of Virginia CS 588</a:t>
            </a:r>
          </a:p>
        </p:txBody>
      </p:sp>
      <p:sp>
        <p:nvSpPr>
          <p:cNvPr id="72" name="Slide Number Placeholder 5"/>
          <p:cNvSpPr>
            <a:spLocks noGrp="1"/>
          </p:cNvSpPr>
          <p:nvPr>
            <p:ph type="sldNum" sz="quarter" idx="12"/>
          </p:nvPr>
        </p:nvSpPr>
        <p:spPr/>
        <p:txBody>
          <a:bodyPr/>
          <a:lstStyle/>
          <a:p>
            <a:fld id="{88AF1B47-C3E3-B74B-9273-41A7F88F475B}" type="slidenum">
              <a:rPr lang="en-US"/>
              <a:pPr/>
              <a:t>15</a:t>
            </a:fld>
            <a:endParaRPr lang="en-US"/>
          </a:p>
        </p:txBody>
      </p:sp>
      <p:sp>
        <p:nvSpPr>
          <p:cNvPr id="909314" name="Rectangle 2"/>
          <p:cNvSpPr>
            <a:spLocks noGrp="1" noChangeArrowheads="1"/>
          </p:cNvSpPr>
          <p:nvPr>
            <p:ph type="title"/>
          </p:nvPr>
        </p:nvSpPr>
        <p:spPr/>
        <p:txBody>
          <a:bodyPr/>
          <a:lstStyle/>
          <a:p>
            <a:r>
              <a:rPr lang="en-US"/>
              <a:t>Voting Application</a:t>
            </a:r>
          </a:p>
        </p:txBody>
      </p:sp>
      <p:grpSp>
        <p:nvGrpSpPr>
          <p:cNvPr id="909315" name="Group 3"/>
          <p:cNvGrpSpPr>
            <a:grpSpLocks/>
          </p:cNvGrpSpPr>
          <p:nvPr/>
        </p:nvGrpSpPr>
        <p:grpSpPr bwMode="auto">
          <a:xfrm>
            <a:off x="1752600" y="1754188"/>
            <a:ext cx="1828800" cy="1903412"/>
            <a:chOff x="1920" y="1057"/>
            <a:chExt cx="1920" cy="1824"/>
          </a:xfrm>
        </p:grpSpPr>
        <p:sp>
          <p:nvSpPr>
            <p:cNvPr id="909316" name="Rectangle 4"/>
            <p:cNvSpPr>
              <a:spLocks noChangeArrowheads="1"/>
            </p:cNvSpPr>
            <p:nvPr/>
          </p:nvSpPr>
          <p:spPr bwMode="auto">
            <a:xfrm>
              <a:off x="1957" y="1057"/>
              <a:ext cx="1872" cy="1824"/>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17" name="Rectangle 5"/>
            <p:cNvSpPr>
              <a:spLocks noChangeArrowheads="1"/>
            </p:cNvSpPr>
            <p:nvPr/>
          </p:nvSpPr>
          <p:spPr bwMode="auto">
            <a:xfrm>
              <a:off x="1920" y="159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18" name="Rectangle 6"/>
            <p:cNvSpPr>
              <a:spLocks noChangeArrowheads="1"/>
            </p:cNvSpPr>
            <p:nvPr/>
          </p:nvSpPr>
          <p:spPr bwMode="auto">
            <a:xfrm>
              <a:off x="1920" y="183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19" name="Rectangle 7"/>
            <p:cNvSpPr>
              <a:spLocks noChangeArrowheads="1"/>
            </p:cNvSpPr>
            <p:nvPr/>
          </p:nvSpPr>
          <p:spPr bwMode="auto">
            <a:xfrm>
              <a:off x="1920" y="212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20" name="Rectangle 8"/>
            <p:cNvSpPr>
              <a:spLocks noChangeArrowheads="1"/>
            </p:cNvSpPr>
            <p:nvPr/>
          </p:nvSpPr>
          <p:spPr bwMode="auto">
            <a:xfrm>
              <a:off x="1920" y="236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21" name="Rectangle 9"/>
            <p:cNvSpPr>
              <a:spLocks noChangeArrowheads="1"/>
            </p:cNvSpPr>
            <p:nvPr/>
          </p:nvSpPr>
          <p:spPr bwMode="auto">
            <a:xfrm>
              <a:off x="3792" y="2652"/>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22" name="Rectangle 10"/>
            <p:cNvSpPr>
              <a:spLocks noChangeArrowheads="1"/>
            </p:cNvSpPr>
            <p:nvPr/>
          </p:nvSpPr>
          <p:spPr bwMode="auto">
            <a:xfrm>
              <a:off x="3792" y="2220"/>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23" name="Rectangle 11"/>
            <p:cNvSpPr>
              <a:spLocks noChangeArrowheads="1"/>
            </p:cNvSpPr>
            <p:nvPr/>
          </p:nvSpPr>
          <p:spPr bwMode="auto">
            <a:xfrm>
              <a:off x="3792" y="178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24" name="Rectangle 12"/>
            <p:cNvSpPr>
              <a:spLocks noChangeArrowheads="1"/>
            </p:cNvSpPr>
            <p:nvPr/>
          </p:nvSpPr>
          <p:spPr bwMode="auto">
            <a:xfrm>
              <a:off x="3792" y="130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9325" name="AutoShape 13"/>
            <p:cNvCxnSpPr>
              <a:cxnSpLocks noChangeShapeType="1"/>
              <a:stCxn id="909317" idx="3"/>
              <a:endCxn id="909322" idx="1"/>
            </p:cNvCxnSpPr>
            <p:nvPr/>
          </p:nvCxnSpPr>
          <p:spPr bwMode="auto">
            <a:xfrm>
              <a:off x="1968" y="1620"/>
              <a:ext cx="1824" cy="624"/>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26" name="AutoShape 14"/>
            <p:cNvCxnSpPr>
              <a:cxnSpLocks noChangeShapeType="1"/>
              <a:stCxn id="909319" idx="3"/>
              <a:endCxn id="909324" idx="1"/>
            </p:cNvCxnSpPr>
            <p:nvPr/>
          </p:nvCxnSpPr>
          <p:spPr bwMode="auto">
            <a:xfrm flipV="1">
              <a:off x="1968" y="1332"/>
              <a:ext cx="1824" cy="816"/>
            </a:xfrm>
            <a:prstGeom prst="bentConnector3">
              <a:avLst>
                <a:gd name="adj1" fmla="val 626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27" name="AutoShape 15"/>
            <p:cNvCxnSpPr>
              <a:cxnSpLocks noChangeShapeType="1"/>
              <a:stCxn id="909318" idx="3"/>
              <a:endCxn id="909321" idx="1"/>
            </p:cNvCxnSpPr>
            <p:nvPr/>
          </p:nvCxnSpPr>
          <p:spPr bwMode="auto">
            <a:xfrm>
              <a:off x="1968" y="1860"/>
              <a:ext cx="1824" cy="816"/>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28" name="AutoShape 16"/>
            <p:cNvCxnSpPr>
              <a:cxnSpLocks noChangeShapeType="1"/>
              <a:stCxn id="909320" idx="3"/>
              <a:endCxn id="909323" idx="1"/>
            </p:cNvCxnSpPr>
            <p:nvPr/>
          </p:nvCxnSpPr>
          <p:spPr bwMode="auto">
            <a:xfrm flipV="1">
              <a:off x="1968" y="1812"/>
              <a:ext cx="1824" cy="576"/>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909329" name="Rectangle 17"/>
          <p:cNvSpPr>
            <a:spLocks noChangeArrowheads="1"/>
          </p:cNvSpPr>
          <p:nvPr/>
        </p:nvSpPr>
        <p:spPr bwMode="auto">
          <a:xfrm>
            <a:off x="4073525" y="1754188"/>
            <a:ext cx="1782763" cy="1903412"/>
          </a:xfrm>
          <a:prstGeom prst="rect">
            <a:avLst/>
          </a:prstGeom>
          <a:solidFill>
            <a:srgbClr val="99CCFF"/>
          </a:solidFill>
          <a:ln w="254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30" name="Rectangle 18"/>
          <p:cNvSpPr>
            <a:spLocks noChangeArrowheads="1"/>
          </p:cNvSpPr>
          <p:nvPr/>
        </p:nvSpPr>
        <p:spPr bwMode="auto">
          <a:xfrm>
            <a:off x="4038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31" name="Rectangle 19"/>
          <p:cNvSpPr>
            <a:spLocks noChangeArrowheads="1"/>
          </p:cNvSpPr>
          <p:nvPr/>
        </p:nvSpPr>
        <p:spPr bwMode="auto">
          <a:xfrm>
            <a:off x="4038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32" name="Rectangle 20"/>
          <p:cNvSpPr>
            <a:spLocks noChangeArrowheads="1"/>
          </p:cNvSpPr>
          <p:nvPr/>
        </p:nvSpPr>
        <p:spPr bwMode="auto">
          <a:xfrm>
            <a:off x="4038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33" name="Rectangle 21"/>
          <p:cNvSpPr>
            <a:spLocks noChangeArrowheads="1"/>
          </p:cNvSpPr>
          <p:nvPr/>
        </p:nvSpPr>
        <p:spPr bwMode="auto">
          <a:xfrm>
            <a:off x="4038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34" name="Rectangle 22"/>
          <p:cNvSpPr>
            <a:spLocks noChangeArrowheads="1"/>
          </p:cNvSpPr>
          <p:nvPr/>
        </p:nvSpPr>
        <p:spPr bwMode="auto">
          <a:xfrm>
            <a:off x="5821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35" name="Rectangle 23"/>
          <p:cNvSpPr>
            <a:spLocks noChangeArrowheads="1"/>
          </p:cNvSpPr>
          <p:nvPr/>
        </p:nvSpPr>
        <p:spPr bwMode="auto">
          <a:xfrm>
            <a:off x="5821363" y="20828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36" name="Rectangle 24"/>
          <p:cNvSpPr>
            <a:spLocks noChangeArrowheads="1"/>
          </p:cNvSpPr>
          <p:nvPr/>
        </p:nvSpPr>
        <p:spPr bwMode="auto">
          <a:xfrm>
            <a:off x="5821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37" name="Rectangle 25"/>
          <p:cNvSpPr>
            <a:spLocks noChangeArrowheads="1"/>
          </p:cNvSpPr>
          <p:nvPr/>
        </p:nvSpPr>
        <p:spPr bwMode="auto">
          <a:xfrm>
            <a:off x="5821363" y="2997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9338" name="AutoShape 26"/>
          <p:cNvCxnSpPr>
            <a:cxnSpLocks noChangeShapeType="1"/>
            <a:stCxn id="909330" idx="3"/>
            <a:endCxn id="909335" idx="1"/>
          </p:cNvCxnSpPr>
          <p:nvPr/>
        </p:nvCxnSpPr>
        <p:spPr bwMode="auto">
          <a:xfrm flipV="1">
            <a:off x="4084638" y="2108200"/>
            <a:ext cx="1736725" cy="233363"/>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39" name="AutoShape 27"/>
          <p:cNvCxnSpPr>
            <a:cxnSpLocks noChangeShapeType="1"/>
            <a:stCxn id="909332" idx="3"/>
            <a:endCxn id="909337" idx="1"/>
          </p:cNvCxnSpPr>
          <p:nvPr/>
        </p:nvCxnSpPr>
        <p:spPr bwMode="auto">
          <a:xfrm>
            <a:off x="4084638" y="2892425"/>
            <a:ext cx="1736725" cy="130175"/>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40" name="AutoShape 28"/>
          <p:cNvCxnSpPr>
            <a:cxnSpLocks noChangeShapeType="1"/>
            <a:stCxn id="909331" idx="3"/>
            <a:endCxn id="909334" idx="1"/>
          </p:cNvCxnSpPr>
          <p:nvPr/>
        </p:nvCxnSpPr>
        <p:spPr bwMode="auto">
          <a:xfrm>
            <a:off x="4084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41" name="AutoShape 29"/>
          <p:cNvCxnSpPr>
            <a:cxnSpLocks noChangeShapeType="1"/>
            <a:stCxn id="909333" idx="3"/>
            <a:endCxn id="909336" idx="1"/>
          </p:cNvCxnSpPr>
          <p:nvPr/>
        </p:nvCxnSpPr>
        <p:spPr bwMode="auto">
          <a:xfrm flipV="1">
            <a:off x="4084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9342" name="Rectangle 30"/>
          <p:cNvSpPr>
            <a:spLocks noChangeArrowheads="1"/>
          </p:cNvSpPr>
          <p:nvPr/>
        </p:nvSpPr>
        <p:spPr bwMode="auto">
          <a:xfrm>
            <a:off x="6435725" y="1752600"/>
            <a:ext cx="1782763" cy="1903413"/>
          </a:xfrm>
          <a:prstGeom prst="rect">
            <a:avLst/>
          </a:prstGeom>
          <a:solidFill>
            <a:srgbClr val="CCFFCC"/>
          </a:solidFill>
          <a:ln w="25400">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43" name="Rectangle 31"/>
          <p:cNvSpPr>
            <a:spLocks noChangeArrowheads="1"/>
          </p:cNvSpPr>
          <p:nvPr/>
        </p:nvSpPr>
        <p:spPr bwMode="auto">
          <a:xfrm>
            <a:off x="6400800" y="231457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44" name="Rectangle 32"/>
          <p:cNvSpPr>
            <a:spLocks noChangeArrowheads="1"/>
          </p:cNvSpPr>
          <p:nvPr/>
        </p:nvSpPr>
        <p:spPr bwMode="auto">
          <a:xfrm>
            <a:off x="6400800" y="256540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45" name="Rectangle 33"/>
          <p:cNvSpPr>
            <a:spLocks noChangeArrowheads="1"/>
          </p:cNvSpPr>
          <p:nvPr/>
        </p:nvSpPr>
        <p:spPr bwMode="auto">
          <a:xfrm>
            <a:off x="6400800" y="286543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46" name="Rectangle 34"/>
          <p:cNvSpPr>
            <a:spLocks noChangeArrowheads="1"/>
          </p:cNvSpPr>
          <p:nvPr/>
        </p:nvSpPr>
        <p:spPr bwMode="auto">
          <a:xfrm>
            <a:off x="6400800" y="31162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47" name="Rectangle 35"/>
          <p:cNvSpPr>
            <a:spLocks noChangeArrowheads="1"/>
          </p:cNvSpPr>
          <p:nvPr/>
        </p:nvSpPr>
        <p:spPr bwMode="auto">
          <a:xfrm>
            <a:off x="8183563" y="20574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48" name="Rectangle 36"/>
          <p:cNvSpPr>
            <a:spLocks noChangeArrowheads="1"/>
          </p:cNvSpPr>
          <p:nvPr/>
        </p:nvSpPr>
        <p:spPr bwMode="auto">
          <a:xfrm>
            <a:off x="8183563" y="296545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49" name="Rectangle 37"/>
          <p:cNvSpPr>
            <a:spLocks noChangeArrowheads="1"/>
          </p:cNvSpPr>
          <p:nvPr/>
        </p:nvSpPr>
        <p:spPr bwMode="auto">
          <a:xfrm>
            <a:off x="8183563" y="2516188"/>
            <a:ext cx="46037" cy="492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50" name="Rectangle 38"/>
          <p:cNvSpPr>
            <a:spLocks noChangeArrowheads="1"/>
          </p:cNvSpPr>
          <p:nvPr/>
        </p:nvSpPr>
        <p:spPr bwMode="auto">
          <a:xfrm>
            <a:off x="8183563" y="3378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09351" name="AutoShape 39"/>
          <p:cNvCxnSpPr>
            <a:cxnSpLocks noChangeShapeType="1"/>
            <a:stCxn id="909343" idx="3"/>
            <a:endCxn id="909348" idx="1"/>
          </p:cNvCxnSpPr>
          <p:nvPr/>
        </p:nvCxnSpPr>
        <p:spPr bwMode="auto">
          <a:xfrm>
            <a:off x="6446838" y="2339975"/>
            <a:ext cx="1736725" cy="65087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52" name="AutoShape 40"/>
          <p:cNvCxnSpPr>
            <a:cxnSpLocks noChangeShapeType="1"/>
            <a:stCxn id="909345" idx="3"/>
            <a:endCxn id="909350" idx="1"/>
          </p:cNvCxnSpPr>
          <p:nvPr/>
        </p:nvCxnSpPr>
        <p:spPr bwMode="auto">
          <a:xfrm>
            <a:off x="6446838" y="2890838"/>
            <a:ext cx="1736725" cy="512762"/>
          </a:xfrm>
          <a:prstGeom prst="bentConnector3">
            <a:avLst>
              <a:gd name="adj1" fmla="val 40403"/>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53" name="AutoShape 41"/>
          <p:cNvCxnSpPr>
            <a:cxnSpLocks noChangeShapeType="1"/>
            <a:stCxn id="909344" idx="3"/>
            <a:endCxn id="909347" idx="1"/>
          </p:cNvCxnSpPr>
          <p:nvPr/>
        </p:nvCxnSpPr>
        <p:spPr bwMode="auto">
          <a:xfrm flipV="1">
            <a:off x="6446838" y="2082800"/>
            <a:ext cx="1736725" cy="508000"/>
          </a:xfrm>
          <a:prstGeom prst="bentConnector3">
            <a:avLst>
              <a:gd name="adj1" fmla="val 648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54" name="AutoShape 42"/>
          <p:cNvCxnSpPr>
            <a:cxnSpLocks noChangeShapeType="1"/>
            <a:stCxn id="909346" idx="3"/>
            <a:endCxn id="909349" idx="1"/>
          </p:cNvCxnSpPr>
          <p:nvPr/>
        </p:nvCxnSpPr>
        <p:spPr bwMode="auto">
          <a:xfrm flipV="1">
            <a:off x="6446838" y="2540000"/>
            <a:ext cx="1736725" cy="601663"/>
          </a:xfrm>
          <a:prstGeom prst="bentConnector3">
            <a:avLst>
              <a:gd name="adj1" fmla="val 755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9355" name="Text Box 43"/>
          <p:cNvSpPr txBox="1">
            <a:spLocks noChangeArrowheads="1"/>
          </p:cNvSpPr>
          <p:nvPr/>
        </p:nvSpPr>
        <p:spPr bwMode="auto">
          <a:xfrm>
            <a:off x="228600" y="7620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09356" name="Text Box 44"/>
          <p:cNvSpPr txBox="1">
            <a:spLocks noChangeArrowheads="1"/>
          </p:cNvSpPr>
          <p:nvPr/>
        </p:nvSpPr>
        <p:spPr bwMode="auto">
          <a:xfrm>
            <a:off x="228600" y="18351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09357" name="Text Box 45"/>
          <p:cNvSpPr txBox="1">
            <a:spLocks noChangeArrowheads="1"/>
          </p:cNvSpPr>
          <p:nvPr/>
        </p:nvSpPr>
        <p:spPr bwMode="auto">
          <a:xfrm>
            <a:off x="228600" y="29083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09358" name="Text Box 46"/>
          <p:cNvSpPr txBox="1">
            <a:spLocks noChangeArrowheads="1"/>
          </p:cNvSpPr>
          <p:nvPr/>
        </p:nvSpPr>
        <p:spPr bwMode="auto">
          <a:xfrm>
            <a:off x="228600" y="37338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09359" name="AutoShape 47"/>
          <p:cNvCxnSpPr>
            <a:cxnSpLocks noChangeShapeType="1"/>
            <a:stCxn id="909358" idx="3"/>
            <a:endCxn id="909320" idx="0"/>
          </p:cNvCxnSpPr>
          <p:nvPr/>
        </p:nvCxnSpPr>
        <p:spPr bwMode="auto">
          <a:xfrm flipV="1">
            <a:off x="1336675" y="3117850"/>
            <a:ext cx="439738" cy="8572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0" name="AutoShape 48"/>
          <p:cNvCxnSpPr>
            <a:cxnSpLocks noChangeShapeType="1"/>
            <a:stCxn id="909357" idx="3"/>
            <a:endCxn id="909319" idx="2"/>
          </p:cNvCxnSpPr>
          <p:nvPr/>
        </p:nvCxnSpPr>
        <p:spPr bwMode="auto">
          <a:xfrm flipV="1">
            <a:off x="1336675" y="2917825"/>
            <a:ext cx="439738"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1" name="AutoShape 49"/>
          <p:cNvCxnSpPr>
            <a:cxnSpLocks noChangeShapeType="1"/>
            <a:stCxn id="909356" idx="3"/>
            <a:endCxn id="909318" idx="0"/>
          </p:cNvCxnSpPr>
          <p:nvPr/>
        </p:nvCxnSpPr>
        <p:spPr bwMode="auto">
          <a:xfrm>
            <a:off x="1336675" y="2076450"/>
            <a:ext cx="439738" cy="490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2" name="AutoShape 50"/>
          <p:cNvCxnSpPr>
            <a:cxnSpLocks noChangeShapeType="1"/>
            <a:stCxn id="909355" idx="3"/>
            <a:endCxn id="909317" idx="0"/>
          </p:cNvCxnSpPr>
          <p:nvPr/>
        </p:nvCxnSpPr>
        <p:spPr bwMode="auto">
          <a:xfrm>
            <a:off x="1336675" y="1003300"/>
            <a:ext cx="439738" cy="13128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3" name="AutoShape 51"/>
          <p:cNvCxnSpPr>
            <a:cxnSpLocks noChangeShapeType="1"/>
            <a:stCxn id="909321" idx="1"/>
            <a:endCxn id="909333" idx="0"/>
          </p:cNvCxnSpPr>
          <p:nvPr/>
        </p:nvCxnSpPr>
        <p:spPr bwMode="auto">
          <a:xfrm flipV="1">
            <a:off x="3535363" y="3117850"/>
            <a:ext cx="527050" cy="325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4" name="AutoShape 52"/>
          <p:cNvCxnSpPr>
            <a:cxnSpLocks noChangeShapeType="1"/>
            <a:stCxn id="909322" idx="2"/>
            <a:endCxn id="909332" idx="3"/>
          </p:cNvCxnSpPr>
          <p:nvPr/>
        </p:nvCxnSpPr>
        <p:spPr bwMode="auto">
          <a:xfrm flipV="1">
            <a:off x="3559175" y="2892425"/>
            <a:ext cx="525463" cy="1254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5" name="AutoShape 53"/>
          <p:cNvCxnSpPr>
            <a:cxnSpLocks noChangeShapeType="1"/>
            <a:stCxn id="909323" idx="3"/>
            <a:endCxn id="909331" idx="3"/>
          </p:cNvCxnSpPr>
          <p:nvPr/>
        </p:nvCxnSpPr>
        <p:spPr bwMode="auto">
          <a:xfrm>
            <a:off x="3581400" y="2543175"/>
            <a:ext cx="503238" cy="492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6" name="AutoShape 54"/>
          <p:cNvCxnSpPr>
            <a:cxnSpLocks noChangeShapeType="1"/>
            <a:stCxn id="909324" idx="3"/>
            <a:endCxn id="909330" idx="0"/>
          </p:cNvCxnSpPr>
          <p:nvPr/>
        </p:nvCxnSpPr>
        <p:spPr bwMode="auto">
          <a:xfrm>
            <a:off x="3581400" y="2041525"/>
            <a:ext cx="481013" cy="2746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7" name="AutoShape 55"/>
          <p:cNvCxnSpPr>
            <a:cxnSpLocks noChangeShapeType="1"/>
            <a:stCxn id="909334" idx="3"/>
            <a:endCxn id="909346" idx="0"/>
          </p:cNvCxnSpPr>
          <p:nvPr/>
        </p:nvCxnSpPr>
        <p:spPr bwMode="auto">
          <a:xfrm flipV="1">
            <a:off x="5867400" y="3116263"/>
            <a:ext cx="557213" cy="327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8" name="AutoShape 56"/>
          <p:cNvCxnSpPr>
            <a:cxnSpLocks noChangeShapeType="1"/>
            <a:stCxn id="909337" idx="3"/>
            <a:endCxn id="909345" idx="1"/>
          </p:cNvCxnSpPr>
          <p:nvPr/>
        </p:nvCxnSpPr>
        <p:spPr bwMode="auto">
          <a:xfrm flipV="1">
            <a:off x="5867400" y="2890838"/>
            <a:ext cx="533400" cy="131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69" name="AutoShape 57"/>
          <p:cNvCxnSpPr>
            <a:cxnSpLocks noChangeShapeType="1"/>
            <a:stCxn id="909336" idx="3"/>
            <a:endCxn id="909344" idx="0"/>
          </p:cNvCxnSpPr>
          <p:nvPr/>
        </p:nvCxnSpPr>
        <p:spPr bwMode="auto">
          <a:xfrm>
            <a:off x="5867400" y="2543175"/>
            <a:ext cx="557213" cy="222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9370" name="AutoShape 58"/>
          <p:cNvCxnSpPr>
            <a:cxnSpLocks noChangeShapeType="1"/>
            <a:stCxn id="909335" idx="3"/>
            <a:endCxn id="909343" idx="1"/>
          </p:cNvCxnSpPr>
          <p:nvPr/>
        </p:nvCxnSpPr>
        <p:spPr bwMode="auto">
          <a:xfrm>
            <a:off x="5867400" y="2108200"/>
            <a:ext cx="533400"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9371" name="Text Box 59"/>
          <p:cNvSpPr txBox="1">
            <a:spLocks noChangeArrowheads="1"/>
          </p:cNvSpPr>
          <p:nvPr/>
        </p:nvSpPr>
        <p:spPr bwMode="auto">
          <a:xfrm>
            <a:off x="8353425" y="17526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09372" name="Text Box 60"/>
          <p:cNvSpPr txBox="1">
            <a:spLocks noChangeArrowheads="1"/>
          </p:cNvSpPr>
          <p:nvPr/>
        </p:nvSpPr>
        <p:spPr bwMode="auto">
          <a:xfrm>
            <a:off x="8351838" y="22733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09373" name="Text Box 61"/>
          <p:cNvSpPr txBox="1">
            <a:spLocks noChangeArrowheads="1"/>
          </p:cNvSpPr>
          <p:nvPr/>
        </p:nvSpPr>
        <p:spPr bwMode="auto">
          <a:xfrm>
            <a:off x="8351838" y="2833688"/>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09374" name="Text Box 62"/>
          <p:cNvSpPr txBox="1">
            <a:spLocks noChangeArrowheads="1"/>
          </p:cNvSpPr>
          <p:nvPr/>
        </p:nvSpPr>
        <p:spPr bwMode="auto">
          <a:xfrm>
            <a:off x="8351838" y="3368675"/>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09375" name="Text Box 63"/>
          <p:cNvSpPr txBox="1">
            <a:spLocks noChangeArrowheads="1"/>
          </p:cNvSpPr>
          <p:nvPr/>
        </p:nvSpPr>
        <p:spPr bwMode="auto">
          <a:xfrm>
            <a:off x="1822450" y="3709988"/>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Republicrat </a:t>
            </a:r>
          </a:p>
          <a:p>
            <a:r>
              <a:rPr lang="en-US"/>
              <a:t>Party</a:t>
            </a:r>
          </a:p>
        </p:txBody>
      </p:sp>
      <p:sp>
        <p:nvSpPr>
          <p:cNvPr id="909376" name="Text Box 64"/>
          <p:cNvSpPr txBox="1">
            <a:spLocks noChangeArrowheads="1"/>
          </p:cNvSpPr>
          <p:nvPr/>
        </p:nvSpPr>
        <p:spPr bwMode="auto">
          <a:xfrm>
            <a:off x="4092575" y="3733800"/>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Democrican</a:t>
            </a:r>
          </a:p>
          <a:p>
            <a:r>
              <a:rPr lang="en-US"/>
              <a:t>Party</a:t>
            </a:r>
          </a:p>
        </p:txBody>
      </p:sp>
      <p:sp>
        <p:nvSpPr>
          <p:cNvPr id="909377" name="Text Box 65"/>
          <p:cNvSpPr txBox="1">
            <a:spLocks noChangeArrowheads="1"/>
          </p:cNvSpPr>
          <p:nvPr/>
        </p:nvSpPr>
        <p:spPr bwMode="auto">
          <a:xfrm>
            <a:off x="6835775" y="3733800"/>
            <a:ext cx="1201738"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Orange</a:t>
            </a:r>
          </a:p>
          <a:p>
            <a:r>
              <a:rPr lang="en-US"/>
              <a:t>Party</a:t>
            </a:r>
          </a:p>
        </p:txBody>
      </p:sp>
      <p:sp>
        <p:nvSpPr>
          <p:cNvPr id="909379" name="Text Box 67"/>
          <p:cNvSpPr txBox="1">
            <a:spLocks noChangeArrowheads="1"/>
          </p:cNvSpPr>
          <p:nvPr/>
        </p:nvSpPr>
        <p:spPr bwMode="auto">
          <a:xfrm>
            <a:off x="996950" y="4624388"/>
            <a:ext cx="7121525" cy="6413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i="1">
                <a:latin typeface="Times New Roman" charset="0"/>
              </a:rPr>
              <a:t>C</a:t>
            </a:r>
            <a:r>
              <a:rPr lang="en-US" sz="3600">
                <a:latin typeface="Times New Roman" charset="0"/>
              </a:rPr>
              <a:t> = </a:t>
            </a:r>
            <a:r>
              <a:rPr lang="en-US" sz="3600" i="1">
                <a:latin typeface="Times New Roman" charset="0"/>
              </a:rPr>
              <a:t>E</a:t>
            </a:r>
            <a:r>
              <a:rPr lang="en-US" sz="3600" baseline="-25000">
                <a:latin typeface="Times New Roman" charset="0"/>
              </a:rPr>
              <a:t>KUR</a:t>
            </a:r>
            <a:r>
              <a:rPr lang="en-US" sz="3600">
                <a:latin typeface="Times New Roman" charset="0"/>
              </a:rPr>
              <a:t> [E</a:t>
            </a:r>
            <a:r>
              <a:rPr lang="en-US" sz="3600" baseline="-25000">
                <a:latin typeface="Times New Roman" charset="0"/>
              </a:rPr>
              <a:t>KUD</a:t>
            </a:r>
            <a:r>
              <a:rPr lang="en-US" sz="3600">
                <a:latin typeface="Times New Roman" charset="0"/>
              </a:rPr>
              <a:t> [E</a:t>
            </a:r>
            <a:r>
              <a:rPr lang="en-US" sz="3600" baseline="-25000">
                <a:latin typeface="Times New Roman" charset="0"/>
              </a:rPr>
              <a:t>KUG</a:t>
            </a:r>
            <a:r>
              <a:rPr lang="en-US" sz="3600">
                <a:latin typeface="Times New Roman" charset="0"/>
              </a:rPr>
              <a:t> [</a:t>
            </a:r>
            <a:r>
              <a:rPr lang="ja-JP" altLang="en-US" sz="3600">
                <a:latin typeface="Arial"/>
              </a:rPr>
              <a:t>“</a:t>
            </a:r>
            <a:r>
              <a:rPr lang="en-US" sz="3600">
                <a:latin typeface="Times New Roman" charset="0"/>
              </a:rPr>
              <a:t>Badnarik</a:t>
            </a:r>
            <a:r>
              <a:rPr lang="ja-JP" altLang="en-US" sz="3600">
                <a:latin typeface="Arial"/>
              </a:rPr>
              <a:t>”</a:t>
            </a:r>
            <a:r>
              <a:rPr lang="en-US" sz="3600">
                <a:latin typeface="Times New Roman" charset="0"/>
              </a:rPr>
              <a:t>]]]</a:t>
            </a:r>
          </a:p>
        </p:txBody>
      </p:sp>
      <p:sp>
        <p:nvSpPr>
          <p:cNvPr id="909381" name="Line 69"/>
          <p:cNvSpPr>
            <a:spLocks noChangeShapeType="1"/>
          </p:cNvSpPr>
          <p:nvPr/>
        </p:nvSpPr>
        <p:spPr bwMode="auto">
          <a:xfrm>
            <a:off x="1295400" y="4572000"/>
            <a:ext cx="6781800" cy="6858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82" name="Line 70"/>
          <p:cNvSpPr>
            <a:spLocks noChangeShapeType="1"/>
          </p:cNvSpPr>
          <p:nvPr/>
        </p:nvSpPr>
        <p:spPr bwMode="auto">
          <a:xfrm flipH="1">
            <a:off x="1143000" y="4572000"/>
            <a:ext cx="6858000" cy="7620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9383" name="Text Box 71"/>
          <p:cNvSpPr txBox="1">
            <a:spLocks noChangeArrowheads="1"/>
          </p:cNvSpPr>
          <p:nvPr/>
        </p:nvSpPr>
        <p:spPr bwMode="auto">
          <a:xfrm>
            <a:off x="639763" y="5392738"/>
            <a:ext cx="7739062" cy="84772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rgbClr val="FFC8BB"/>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Each for any eavesdropper (knows public keys) to compute </a:t>
            </a:r>
            <a:r>
              <a:rPr lang="en-US" i="1">
                <a:latin typeface="Times New Roman" charset="0"/>
              </a:rPr>
              <a:t>C</a:t>
            </a:r>
            <a:r>
              <a:rPr lang="en-US"/>
              <a:t> for small set of possible messages</a:t>
            </a:r>
          </a:p>
        </p:txBody>
      </p:sp>
    </p:spTree>
    <p:extLst>
      <p:ext uri="{BB962C8B-B14F-4D97-AF65-F5344CB8AC3E}">
        <p14:creationId xmlns:p14="http://schemas.microsoft.com/office/powerpoint/2010/main" val="3743485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9379"/>
                                        </p:tgtEl>
                                        <p:attrNameLst>
                                          <p:attrName>style.visibility</p:attrName>
                                        </p:attrNameLst>
                                      </p:cBhvr>
                                      <p:to>
                                        <p:strVal val="visible"/>
                                      </p:to>
                                    </p:set>
                                    <p:animEffect transition="in" filter="dissolve">
                                      <p:cBhvr>
                                        <p:cTn id="7" dur="500"/>
                                        <p:tgtEl>
                                          <p:spTgt spid="90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Date Placeholder 3"/>
          <p:cNvSpPr>
            <a:spLocks noGrp="1"/>
          </p:cNvSpPr>
          <p:nvPr>
            <p:ph type="dt" sz="half" idx="10"/>
          </p:nvPr>
        </p:nvSpPr>
        <p:spPr/>
        <p:txBody>
          <a:bodyPr/>
          <a:lstStyle/>
          <a:p>
            <a:r>
              <a:rPr lang="en-US"/>
              <a:t>12 April 2005</a:t>
            </a:r>
          </a:p>
        </p:txBody>
      </p:sp>
      <p:sp>
        <p:nvSpPr>
          <p:cNvPr id="70" name="Footer Placeholder 4"/>
          <p:cNvSpPr>
            <a:spLocks noGrp="1"/>
          </p:cNvSpPr>
          <p:nvPr>
            <p:ph type="ftr" sz="quarter" idx="11"/>
          </p:nvPr>
        </p:nvSpPr>
        <p:spPr/>
        <p:txBody>
          <a:bodyPr/>
          <a:lstStyle/>
          <a:p>
            <a:r>
              <a:rPr lang="en-US"/>
              <a:t>University of Virginia CS 588</a:t>
            </a:r>
          </a:p>
        </p:txBody>
      </p:sp>
      <p:sp>
        <p:nvSpPr>
          <p:cNvPr id="71" name="Slide Number Placeholder 5"/>
          <p:cNvSpPr>
            <a:spLocks noGrp="1"/>
          </p:cNvSpPr>
          <p:nvPr>
            <p:ph type="sldNum" sz="quarter" idx="12"/>
          </p:nvPr>
        </p:nvSpPr>
        <p:spPr/>
        <p:txBody>
          <a:bodyPr/>
          <a:lstStyle/>
          <a:p>
            <a:fld id="{E0BAAA77-570A-D349-A4C6-C9B0E44BD2C5}" type="slidenum">
              <a:rPr lang="en-US"/>
              <a:pPr/>
              <a:t>16</a:t>
            </a:fld>
            <a:endParaRPr lang="en-US"/>
          </a:p>
        </p:txBody>
      </p:sp>
      <p:sp>
        <p:nvSpPr>
          <p:cNvPr id="910338" name="Rectangle 2"/>
          <p:cNvSpPr>
            <a:spLocks noGrp="1" noChangeArrowheads="1"/>
          </p:cNvSpPr>
          <p:nvPr>
            <p:ph type="title"/>
          </p:nvPr>
        </p:nvSpPr>
        <p:spPr/>
        <p:txBody>
          <a:bodyPr/>
          <a:lstStyle/>
          <a:p>
            <a:r>
              <a:rPr lang="en-US"/>
              <a:t>Voting Application</a:t>
            </a:r>
          </a:p>
        </p:txBody>
      </p:sp>
      <p:grpSp>
        <p:nvGrpSpPr>
          <p:cNvPr id="910339" name="Group 3"/>
          <p:cNvGrpSpPr>
            <a:grpSpLocks/>
          </p:cNvGrpSpPr>
          <p:nvPr/>
        </p:nvGrpSpPr>
        <p:grpSpPr bwMode="auto">
          <a:xfrm>
            <a:off x="1752600" y="1754188"/>
            <a:ext cx="1828800" cy="1903412"/>
            <a:chOff x="1920" y="1057"/>
            <a:chExt cx="1920" cy="1824"/>
          </a:xfrm>
        </p:grpSpPr>
        <p:sp>
          <p:nvSpPr>
            <p:cNvPr id="910340" name="Rectangle 4"/>
            <p:cNvSpPr>
              <a:spLocks noChangeArrowheads="1"/>
            </p:cNvSpPr>
            <p:nvPr/>
          </p:nvSpPr>
          <p:spPr bwMode="auto">
            <a:xfrm>
              <a:off x="1957" y="1057"/>
              <a:ext cx="1872" cy="1824"/>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41" name="Rectangle 5"/>
            <p:cNvSpPr>
              <a:spLocks noChangeArrowheads="1"/>
            </p:cNvSpPr>
            <p:nvPr/>
          </p:nvSpPr>
          <p:spPr bwMode="auto">
            <a:xfrm>
              <a:off x="1920" y="159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42" name="Rectangle 6"/>
            <p:cNvSpPr>
              <a:spLocks noChangeArrowheads="1"/>
            </p:cNvSpPr>
            <p:nvPr/>
          </p:nvSpPr>
          <p:spPr bwMode="auto">
            <a:xfrm>
              <a:off x="1920" y="183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43" name="Rectangle 7"/>
            <p:cNvSpPr>
              <a:spLocks noChangeArrowheads="1"/>
            </p:cNvSpPr>
            <p:nvPr/>
          </p:nvSpPr>
          <p:spPr bwMode="auto">
            <a:xfrm>
              <a:off x="1920" y="212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44" name="Rectangle 8"/>
            <p:cNvSpPr>
              <a:spLocks noChangeArrowheads="1"/>
            </p:cNvSpPr>
            <p:nvPr/>
          </p:nvSpPr>
          <p:spPr bwMode="auto">
            <a:xfrm>
              <a:off x="1920" y="236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45" name="Rectangle 9"/>
            <p:cNvSpPr>
              <a:spLocks noChangeArrowheads="1"/>
            </p:cNvSpPr>
            <p:nvPr/>
          </p:nvSpPr>
          <p:spPr bwMode="auto">
            <a:xfrm>
              <a:off x="3792" y="2652"/>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46" name="Rectangle 10"/>
            <p:cNvSpPr>
              <a:spLocks noChangeArrowheads="1"/>
            </p:cNvSpPr>
            <p:nvPr/>
          </p:nvSpPr>
          <p:spPr bwMode="auto">
            <a:xfrm>
              <a:off x="3792" y="2220"/>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47" name="Rectangle 11"/>
            <p:cNvSpPr>
              <a:spLocks noChangeArrowheads="1"/>
            </p:cNvSpPr>
            <p:nvPr/>
          </p:nvSpPr>
          <p:spPr bwMode="auto">
            <a:xfrm>
              <a:off x="3792" y="178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48" name="Rectangle 12"/>
            <p:cNvSpPr>
              <a:spLocks noChangeArrowheads="1"/>
            </p:cNvSpPr>
            <p:nvPr/>
          </p:nvSpPr>
          <p:spPr bwMode="auto">
            <a:xfrm>
              <a:off x="3792" y="130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0349" name="AutoShape 13"/>
            <p:cNvCxnSpPr>
              <a:cxnSpLocks noChangeShapeType="1"/>
              <a:stCxn id="910341" idx="3"/>
              <a:endCxn id="910346" idx="1"/>
            </p:cNvCxnSpPr>
            <p:nvPr/>
          </p:nvCxnSpPr>
          <p:spPr bwMode="auto">
            <a:xfrm>
              <a:off x="1968" y="1620"/>
              <a:ext cx="1824" cy="624"/>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50" name="AutoShape 14"/>
            <p:cNvCxnSpPr>
              <a:cxnSpLocks noChangeShapeType="1"/>
              <a:stCxn id="910343" idx="3"/>
              <a:endCxn id="910348" idx="1"/>
            </p:cNvCxnSpPr>
            <p:nvPr/>
          </p:nvCxnSpPr>
          <p:spPr bwMode="auto">
            <a:xfrm flipV="1">
              <a:off x="1968" y="1332"/>
              <a:ext cx="1824" cy="816"/>
            </a:xfrm>
            <a:prstGeom prst="bentConnector3">
              <a:avLst>
                <a:gd name="adj1" fmla="val 626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51" name="AutoShape 15"/>
            <p:cNvCxnSpPr>
              <a:cxnSpLocks noChangeShapeType="1"/>
              <a:stCxn id="910342" idx="3"/>
              <a:endCxn id="910345" idx="1"/>
            </p:cNvCxnSpPr>
            <p:nvPr/>
          </p:nvCxnSpPr>
          <p:spPr bwMode="auto">
            <a:xfrm>
              <a:off x="1968" y="1860"/>
              <a:ext cx="1824" cy="816"/>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52" name="AutoShape 16"/>
            <p:cNvCxnSpPr>
              <a:cxnSpLocks noChangeShapeType="1"/>
              <a:stCxn id="910344" idx="3"/>
              <a:endCxn id="910347" idx="1"/>
            </p:cNvCxnSpPr>
            <p:nvPr/>
          </p:nvCxnSpPr>
          <p:spPr bwMode="auto">
            <a:xfrm flipV="1">
              <a:off x="1968" y="1812"/>
              <a:ext cx="1824" cy="576"/>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910353" name="Rectangle 17"/>
          <p:cNvSpPr>
            <a:spLocks noChangeArrowheads="1"/>
          </p:cNvSpPr>
          <p:nvPr/>
        </p:nvSpPr>
        <p:spPr bwMode="auto">
          <a:xfrm>
            <a:off x="4073525" y="1754188"/>
            <a:ext cx="1782763" cy="1903412"/>
          </a:xfrm>
          <a:prstGeom prst="rect">
            <a:avLst/>
          </a:prstGeom>
          <a:solidFill>
            <a:srgbClr val="99CCFF"/>
          </a:solidFill>
          <a:ln w="254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54" name="Rectangle 18"/>
          <p:cNvSpPr>
            <a:spLocks noChangeArrowheads="1"/>
          </p:cNvSpPr>
          <p:nvPr/>
        </p:nvSpPr>
        <p:spPr bwMode="auto">
          <a:xfrm>
            <a:off x="4038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55" name="Rectangle 19"/>
          <p:cNvSpPr>
            <a:spLocks noChangeArrowheads="1"/>
          </p:cNvSpPr>
          <p:nvPr/>
        </p:nvSpPr>
        <p:spPr bwMode="auto">
          <a:xfrm>
            <a:off x="4038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56" name="Rectangle 20"/>
          <p:cNvSpPr>
            <a:spLocks noChangeArrowheads="1"/>
          </p:cNvSpPr>
          <p:nvPr/>
        </p:nvSpPr>
        <p:spPr bwMode="auto">
          <a:xfrm>
            <a:off x="4038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57" name="Rectangle 21"/>
          <p:cNvSpPr>
            <a:spLocks noChangeArrowheads="1"/>
          </p:cNvSpPr>
          <p:nvPr/>
        </p:nvSpPr>
        <p:spPr bwMode="auto">
          <a:xfrm>
            <a:off x="4038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58" name="Rectangle 22"/>
          <p:cNvSpPr>
            <a:spLocks noChangeArrowheads="1"/>
          </p:cNvSpPr>
          <p:nvPr/>
        </p:nvSpPr>
        <p:spPr bwMode="auto">
          <a:xfrm>
            <a:off x="5821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59" name="Rectangle 23"/>
          <p:cNvSpPr>
            <a:spLocks noChangeArrowheads="1"/>
          </p:cNvSpPr>
          <p:nvPr/>
        </p:nvSpPr>
        <p:spPr bwMode="auto">
          <a:xfrm>
            <a:off x="5821363" y="20828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60" name="Rectangle 24"/>
          <p:cNvSpPr>
            <a:spLocks noChangeArrowheads="1"/>
          </p:cNvSpPr>
          <p:nvPr/>
        </p:nvSpPr>
        <p:spPr bwMode="auto">
          <a:xfrm>
            <a:off x="5821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61" name="Rectangle 25"/>
          <p:cNvSpPr>
            <a:spLocks noChangeArrowheads="1"/>
          </p:cNvSpPr>
          <p:nvPr/>
        </p:nvSpPr>
        <p:spPr bwMode="auto">
          <a:xfrm>
            <a:off x="5821363" y="2997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0362" name="AutoShape 26"/>
          <p:cNvCxnSpPr>
            <a:cxnSpLocks noChangeShapeType="1"/>
            <a:stCxn id="910354" idx="3"/>
            <a:endCxn id="910359" idx="1"/>
          </p:cNvCxnSpPr>
          <p:nvPr/>
        </p:nvCxnSpPr>
        <p:spPr bwMode="auto">
          <a:xfrm flipV="1">
            <a:off x="4084638" y="2108200"/>
            <a:ext cx="1736725" cy="233363"/>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63" name="AutoShape 27"/>
          <p:cNvCxnSpPr>
            <a:cxnSpLocks noChangeShapeType="1"/>
            <a:stCxn id="910356" idx="3"/>
            <a:endCxn id="910361" idx="1"/>
          </p:cNvCxnSpPr>
          <p:nvPr/>
        </p:nvCxnSpPr>
        <p:spPr bwMode="auto">
          <a:xfrm>
            <a:off x="4084638" y="2892425"/>
            <a:ext cx="1736725" cy="130175"/>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64" name="AutoShape 28"/>
          <p:cNvCxnSpPr>
            <a:cxnSpLocks noChangeShapeType="1"/>
            <a:stCxn id="910355" idx="3"/>
            <a:endCxn id="910358" idx="1"/>
          </p:cNvCxnSpPr>
          <p:nvPr/>
        </p:nvCxnSpPr>
        <p:spPr bwMode="auto">
          <a:xfrm>
            <a:off x="4084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65" name="AutoShape 29"/>
          <p:cNvCxnSpPr>
            <a:cxnSpLocks noChangeShapeType="1"/>
            <a:stCxn id="910357" idx="3"/>
            <a:endCxn id="910360" idx="1"/>
          </p:cNvCxnSpPr>
          <p:nvPr/>
        </p:nvCxnSpPr>
        <p:spPr bwMode="auto">
          <a:xfrm flipV="1">
            <a:off x="4084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0366" name="Rectangle 30"/>
          <p:cNvSpPr>
            <a:spLocks noChangeArrowheads="1"/>
          </p:cNvSpPr>
          <p:nvPr/>
        </p:nvSpPr>
        <p:spPr bwMode="auto">
          <a:xfrm>
            <a:off x="6435725" y="1752600"/>
            <a:ext cx="1782763" cy="1903413"/>
          </a:xfrm>
          <a:prstGeom prst="rect">
            <a:avLst/>
          </a:prstGeom>
          <a:solidFill>
            <a:srgbClr val="CCFFCC"/>
          </a:solidFill>
          <a:ln w="25400">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67" name="Rectangle 31"/>
          <p:cNvSpPr>
            <a:spLocks noChangeArrowheads="1"/>
          </p:cNvSpPr>
          <p:nvPr/>
        </p:nvSpPr>
        <p:spPr bwMode="auto">
          <a:xfrm>
            <a:off x="6400800" y="231457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68" name="Rectangle 32"/>
          <p:cNvSpPr>
            <a:spLocks noChangeArrowheads="1"/>
          </p:cNvSpPr>
          <p:nvPr/>
        </p:nvSpPr>
        <p:spPr bwMode="auto">
          <a:xfrm>
            <a:off x="6400800" y="256540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69" name="Rectangle 33"/>
          <p:cNvSpPr>
            <a:spLocks noChangeArrowheads="1"/>
          </p:cNvSpPr>
          <p:nvPr/>
        </p:nvSpPr>
        <p:spPr bwMode="auto">
          <a:xfrm>
            <a:off x="6400800" y="286543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70" name="Rectangle 34"/>
          <p:cNvSpPr>
            <a:spLocks noChangeArrowheads="1"/>
          </p:cNvSpPr>
          <p:nvPr/>
        </p:nvSpPr>
        <p:spPr bwMode="auto">
          <a:xfrm>
            <a:off x="6400800" y="31162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71" name="Rectangle 35"/>
          <p:cNvSpPr>
            <a:spLocks noChangeArrowheads="1"/>
          </p:cNvSpPr>
          <p:nvPr/>
        </p:nvSpPr>
        <p:spPr bwMode="auto">
          <a:xfrm>
            <a:off x="8183563" y="20574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72" name="Rectangle 36"/>
          <p:cNvSpPr>
            <a:spLocks noChangeArrowheads="1"/>
          </p:cNvSpPr>
          <p:nvPr/>
        </p:nvSpPr>
        <p:spPr bwMode="auto">
          <a:xfrm>
            <a:off x="8183563" y="296545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73" name="Rectangle 37"/>
          <p:cNvSpPr>
            <a:spLocks noChangeArrowheads="1"/>
          </p:cNvSpPr>
          <p:nvPr/>
        </p:nvSpPr>
        <p:spPr bwMode="auto">
          <a:xfrm>
            <a:off x="8183563" y="2516188"/>
            <a:ext cx="46037" cy="492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374" name="Rectangle 38"/>
          <p:cNvSpPr>
            <a:spLocks noChangeArrowheads="1"/>
          </p:cNvSpPr>
          <p:nvPr/>
        </p:nvSpPr>
        <p:spPr bwMode="auto">
          <a:xfrm>
            <a:off x="8183563" y="3378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0375" name="AutoShape 39"/>
          <p:cNvCxnSpPr>
            <a:cxnSpLocks noChangeShapeType="1"/>
            <a:stCxn id="910367" idx="3"/>
            <a:endCxn id="910372" idx="1"/>
          </p:cNvCxnSpPr>
          <p:nvPr/>
        </p:nvCxnSpPr>
        <p:spPr bwMode="auto">
          <a:xfrm>
            <a:off x="6446838" y="2339975"/>
            <a:ext cx="1736725" cy="65087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76" name="AutoShape 40"/>
          <p:cNvCxnSpPr>
            <a:cxnSpLocks noChangeShapeType="1"/>
            <a:stCxn id="910369" idx="3"/>
            <a:endCxn id="910374" idx="1"/>
          </p:cNvCxnSpPr>
          <p:nvPr/>
        </p:nvCxnSpPr>
        <p:spPr bwMode="auto">
          <a:xfrm>
            <a:off x="6446838" y="2890838"/>
            <a:ext cx="1736725" cy="512762"/>
          </a:xfrm>
          <a:prstGeom prst="bentConnector3">
            <a:avLst>
              <a:gd name="adj1" fmla="val 40403"/>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77" name="AutoShape 41"/>
          <p:cNvCxnSpPr>
            <a:cxnSpLocks noChangeShapeType="1"/>
            <a:stCxn id="910368" idx="3"/>
            <a:endCxn id="910371" idx="1"/>
          </p:cNvCxnSpPr>
          <p:nvPr/>
        </p:nvCxnSpPr>
        <p:spPr bwMode="auto">
          <a:xfrm flipV="1">
            <a:off x="6446838" y="2082800"/>
            <a:ext cx="1736725" cy="508000"/>
          </a:xfrm>
          <a:prstGeom prst="bentConnector3">
            <a:avLst>
              <a:gd name="adj1" fmla="val 648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78" name="AutoShape 42"/>
          <p:cNvCxnSpPr>
            <a:cxnSpLocks noChangeShapeType="1"/>
            <a:stCxn id="910370" idx="3"/>
            <a:endCxn id="910373" idx="1"/>
          </p:cNvCxnSpPr>
          <p:nvPr/>
        </p:nvCxnSpPr>
        <p:spPr bwMode="auto">
          <a:xfrm flipV="1">
            <a:off x="6446838" y="2540000"/>
            <a:ext cx="1736725" cy="601663"/>
          </a:xfrm>
          <a:prstGeom prst="bentConnector3">
            <a:avLst>
              <a:gd name="adj1" fmla="val 755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0379" name="Text Box 43"/>
          <p:cNvSpPr txBox="1">
            <a:spLocks noChangeArrowheads="1"/>
          </p:cNvSpPr>
          <p:nvPr/>
        </p:nvSpPr>
        <p:spPr bwMode="auto">
          <a:xfrm>
            <a:off x="228600" y="7620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10380" name="Text Box 44"/>
          <p:cNvSpPr txBox="1">
            <a:spLocks noChangeArrowheads="1"/>
          </p:cNvSpPr>
          <p:nvPr/>
        </p:nvSpPr>
        <p:spPr bwMode="auto">
          <a:xfrm>
            <a:off x="228600" y="18351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10381" name="Text Box 45"/>
          <p:cNvSpPr txBox="1">
            <a:spLocks noChangeArrowheads="1"/>
          </p:cNvSpPr>
          <p:nvPr/>
        </p:nvSpPr>
        <p:spPr bwMode="auto">
          <a:xfrm>
            <a:off x="228600" y="29083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10382" name="Text Box 46"/>
          <p:cNvSpPr txBox="1">
            <a:spLocks noChangeArrowheads="1"/>
          </p:cNvSpPr>
          <p:nvPr/>
        </p:nvSpPr>
        <p:spPr bwMode="auto">
          <a:xfrm>
            <a:off x="228600" y="37338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10383" name="AutoShape 47"/>
          <p:cNvCxnSpPr>
            <a:cxnSpLocks noChangeShapeType="1"/>
            <a:stCxn id="910382" idx="3"/>
            <a:endCxn id="910344" idx="0"/>
          </p:cNvCxnSpPr>
          <p:nvPr/>
        </p:nvCxnSpPr>
        <p:spPr bwMode="auto">
          <a:xfrm flipV="1">
            <a:off x="1336675" y="3117850"/>
            <a:ext cx="439738" cy="8572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84" name="AutoShape 48"/>
          <p:cNvCxnSpPr>
            <a:cxnSpLocks noChangeShapeType="1"/>
            <a:stCxn id="910381" idx="3"/>
            <a:endCxn id="910343" idx="2"/>
          </p:cNvCxnSpPr>
          <p:nvPr/>
        </p:nvCxnSpPr>
        <p:spPr bwMode="auto">
          <a:xfrm flipV="1">
            <a:off x="1336675" y="2917825"/>
            <a:ext cx="439738"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85" name="AutoShape 49"/>
          <p:cNvCxnSpPr>
            <a:cxnSpLocks noChangeShapeType="1"/>
            <a:stCxn id="910380" idx="3"/>
            <a:endCxn id="910342" idx="0"/>
          </p:cNvCxnSpPr>
          <p:nvPr/>
        </p:nvCxnSpPr>
        <p:spPr bwMode="auto">
          <a:xfrm>
            <a:off x="1336675" y="2076450"/>
            <a:ext cx="439738" cy="490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86" name="AutoShape 50"/>
          <p:cNvCxnSpPr>
            <a:cxnSpLocks noChangeShapeType="1"/>
            <a:stCxn id="910379" idx="3"/>
            <a:endCxn id="910341" idx="0"/>
          </p:cNvCxnSpPr>
          <p:nvPr/>
        </p:nvCxnSpPr>
        <p:spPr bwMode="auto">
          <a:xfrm>
            <a:off x="1336675" y="1003300"/>
            <a:ext cx="439738" cy="13128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87" name="AutoShape 51"/>
          <p:cNvCxnSpPr>
            <a:cxnSpLocks noChangeShapeType="1"/>
            <a:stCxn id="910345" idx="1"/>
            <a:endCxn id="910357" idx="0"/>
          </p:cNvCxnSpPr>
          <p:nvPr/>
        </p:nvCxnSpPr>
        <p:spPr bwMode="auto">
          <a:xfrm flipV="1">
            <a:off x="3535363" y="3117850"/>
            <a:ext cx="527050" cy="325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88" name="AutoShape 52"/>
          <p:cNvCxnSpPr>
            <a:cxnSpLocks noChangeShapeType="1"/>
            <a:stCxn id="910346" idx="2"/>
            <a:endCxn id="910356" idx="3"/>
          </p:cNvCxnSpPr>
          <p:nvPr/>
        </p:nvCxnSpPr>
        <p:spPr bwMode="auto">
          <a:xfrm flipV="1">
            <a:off x="3559175" y="2892425"/>
            <a:ext cx="525463" cy="1254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89" name="AutoShape 53"/>
          <p:cNvCxnSpPr>
            <a:cxnSpLocks noChangeShapeType="1"/>
            <a:stCxn id="910347" idx="3"/>
            <a:endCxn id="910355" idx="3"/>
          </p:cNvCxnSpPr>
          <p:nvPr/>
        </p:nvCxnSpPr>
        <p:spPr bwMode="auto">
          <a:xfrm>
            <a:off x="3581400" y="2543175"/>
            <a:ext cx="503238" cy="492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90" name="AutoShape 54"/>
          <p:cNvCxnSpPr>
            <a:cxnSpLocks noChangeShapeType="1"/>
            <a:stCxn id="910348" idx="3"/>
            <a:endCxn id="910354" idx="0"/>
          </p:cNvCxnSpPr>
          <p:nvPr/>
        </p:nvCxnSpPr>
        <p:spPr bwMode="auto">
          <a:xfrm>
            <a:off x="3581400" y="2041525"/>
            <a:ext cx="481013" cy="2746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91" name="AutoShape 55"/>
          <p:cNvCxnSpPr>
            <a:cxnSpLocks noChangeShapeType="1"/>
            <a:stCxn id="910358" idx="3"/>
            <a:endCxn id="910370" idx="0"/>
          </p:cNvCxnSpPr>
          <p:nvPr/>
        </p:nvCxnSpPr>
        <p:spPr bwMode="auto">
          <a:xfrm flipV="1">
            <a:off x="5867400" y="3116263"/>
            <a:ext cx="557213" cy="327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92" name="AutoShape 56"/>
          <p:cNvCxnSpPr>
            <a:cxnSpLocks noChangeShapeType="1"/>
            <a:stCxn id="910361" idx="3"/>
            <a:endCxn id="910369" idx="1"/>
          </p:cNvCxnSpPr>
          <p:nvPr/>
        </p:nvCxnSpPr>
        <p:spPr bwMode="auto">
          <a:xfrm flipV="1">
            <a:off x="5867400" y="2890838"/>
            <a:ext cx="533400" cy="131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93" name="AutoShape 57"/>
          <p:cNvCxnSpPr>
            <a:cxnSpLocks noChangeShapeType="1"/>
            <a:stCxn id="910360" idx="3"/>
            <a:endCxn id="910368" idx="0"/>
          </p:cNvCxnSpPr>
          <p:nvPr/>
        </p:nvCxnSpPr>
        <p:spPr bwMode="auto">
          <a:xfrm>
            <a:off x="5867400" y="2543175"/>
            <a:ext cx="557213" cy="222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0394" name="AutoShape 58"/>
          <p:cNvCxnSpPr>
            <a:cxnSpLocks noChangeShapeType="1"/>
            <a:stCxn id="910359" idx="3"/>
            <a:endCxn id="910367" idx="1"/>
          </p:cNvCxnSpPr>
          <p:nvPr/>
        </p:nvCxnSpPr>
        <p:spPr bwMode="auto">
          <a:xfrm>
            <a:off x="5867400" y="2108200"/>
            <a:ext cx="533400"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0395" name="Text Box 59"/>
          <p:cNvSpPr txBox="1">
            <a:spLocks noChangeArrowheads="1"/>
          </p:cNvSpPr>
          <p:nvPr/>
        </p:nvSpPr>
        <p:spPr bwMode="auto">
          <a:xfrm>
            <a:off x="8353425" y="17526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10396" name="Text Box 60"/>
          <p:cNvSpPr txBox="1">
            <a:spLocks noChangeArrowheads="1"/>
          </p:cNvSpPr>
          <p:nvPr/>
        </p:nvSpPr>
        <p:spPr bwMode="auto">
          <a:xfrm>
            <a:off x="8351838" y="22733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10397" name="Text Box 61"/>
          <p:cNvSpPr txBox="1">
            <a:spLocks noChangeArrowheads="1"/>
          </p:cNvSpPr>
          <p:nvPr/>
        </p:nvSpPr>
        <p:spPr bwMode="auto">
          <a:xfrm>
            <a:off x="8351838" y="2833688"/>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10398" name="Text Box 62"/>
          <p:cNvSpPr txBox="1">
            <a:spLocks noChangeArrowheads="1"/>
          </p:cNvSpPr>
          <p:nvPr/>
        </p:nvSpPr>
        <p:spPr bwMode="auto">
          <a:xfrm>
            <a:off x="8351838" y="3368675"/>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10399" name="Text Box 63"/>
          <p:cNvSpPr txBox="1">
            <a:spLocks noChangeArrowheads="1"/>
          </p:cNvSpPr>
          <p:nvPr/>
        </p:nvSpPr>
        <p:spPr bwMode="auto">
          <a:xfrm>
            <a:off x="1822450" y="3709988"/>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Republicrat </a:t>
            </a:r>
          </a:p>
          <a:p>
            <a:r>
              <a:rPr lang="en-US"/>
              <a:t>Party</a:t>
            </a:r>
          </a:p>
        </p:txBody>
      </p:sp>
      <p:sp>
        <p:nvSpPr>
          <p:cNvPr id="910400" name="Text Box 64"/>
          <p:cNvSpPr txBox="1">
            <a:spLocks noChangeArrowheads="1"/>
          </p:cNvSpPr>
          <p:nvPr/>
        </p:nvSpPr>
        <p:spPr bwMode="auto">
          <a:xfrm>
            <a:off x="4092575" y="3733800"/>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Democrican</a:t>
            </a:r>
          </a:p>
          <a:p>
            <a:r>
              <a:rPr lang="en-US"/>
              <a:t>Party</a:t>
            </a:r>
          </a:p>
        </p:txBody>
      </p:sp>
      <p:sp>
        <p:nvSpPr>
          <p:cNvPr id="910401" name="Text Box 65"/>
          <p:cNvSpPr txBox="1">
            <a:spLocks noChangeArrowheads="1"/>
          </p:cNvSpPr>
          <p:nvPr/>
        </p:nvSpPr>
        <p:spPr bwMode="auto">
          <a:xfrm>
            <a:off x="6835775" y="3733800"/>
            <a:ext cx="1201738"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Orange</a:t>
            </a:r>
          </a:p>
          <a:p>
            <a:r>
              <a:rPr lang="en-US"/>
              <a:t>Party</a:t>
            </a:r>
          </a:p>
        </p:txBody>
      </p:sp>
      <p:sp>
        <p:nvSpPr>
          <p:cNvPr id="910402" name="Text Box 66"/>
          <p:cNvSpPr txBox="1">
            <a:spLocks noChangeArrowheads="1"/>
          </p:cNvSpPr>
          <p:nvPr/>
        </p:nvSpPr>
        <p:spPr bwMode="auto">
          <a:xfrm>
            <a:off x="746125" y="4921250"/>
            <a:ext cx="7813675" cy="6413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i="1">
                <a:latin typeface="Times New Roman" charset="0"/>
              </a:rPr>
              <a:t>C</a:t>
            </a:r>
            <a:r>
              <a:rPr lang="en-US" sz="3600">
                <a:latin typeface="Times New Roman" charset="0"/>
              </a:rPr>
              <a:t> = </a:t>
            </a:r>
            <a:r>
              <a:rPr lang="en-US" sz="3600" i="1">
                <a:latin typeface="Times New Roman" charset="0"/>
              </a:rPr>
              <a:t>E</a:t>
            </a:r>
            <a:r>
              <a:rPr lang="en-US" sz="3600" baseline="-25000">
                <a:latin typeface="Times New Roman" charset="0"/>
              </a:rPr>
              <a:t>KUR</a:t>
            </a:r>
            <a:r>
              <a:rPr lang="en-US" sz="3600">
                <a:latin typeface="Times New Roman" charset="0"/>
              </a:rPr>
              <a:t> [E</a:t>
            </a:r>
            <a:r>
              <a:rPr lang="en-US" sz="3600" baseline="-25000">
                <a:latin typeface="Times New Roman" charset="0"/>
              </a:rPr>
              <a:t>KUD</a:t>
            </a:r>
            <a:r>
              <a:rPr lang="en-US" sz="3600">
                <a:latin typeface="Times New Roman" charset="0"/>
              </a:rPr>
              <a:t> [E</a:t>
            </a:r>
            <a:r>
              <a:rPr lang="en-US" sz="3600" baseline="-25000">
                <a:latin typeface="Times New Roman" charset="0"/>
              </a:rPr>
              <a:t>KUG</a:t>
            </a:r>
            <a:r>
              <a:rPr lang="en-US" sz="3600">
                <a:latin typeface="Times New Roman" charset="0"/>
              </a:rPr>
              <a:t> [</a:t>
            </a:r>
            <a:r>
              <a:rPr lang="ja-JP" altLang="en-US" sz="3600">
                <a:latin typeface="Arial"/>
              </a:rPr>
              <a:t>“</a:t>
            </a:r>
            <a:r>
              <a:rPr lang="en-US" sz="3600">
                <a:latin typeface="Times New Roman" charset="0"/>
              </a:rPr>
              <a:t>Badnarik</a:t>
            </a:r>
            <a:r>
              <a:rPr lang="ja-JP" altLang="en-US" sz="3600">
                <a:latin typeface="Arial"/>
              </a:rPr>
              <a:t>”</a:t>
            </a:r>
            <a:r>
              <a:rPr lang="en-US" sz="3600">
                <a:latin typeface="Times New Roman" charset="0"/>
              </a:rPr>
              <a:t> || </a:t>
            </a:r>
            <a:r>
              <a:rPr lang="en-US" sz="3600" i="1">
                <a:latin typeface="Times New Roman" charset="0"/>
              </a:rPr>
              <a:t>R</a:t>
            </a:r>
            <a:r>
              <a:rPr lang="en-US" sz="3600">
                <a:latin typeface="Times New Roman" charset="0"/>
              </a:rPr>
              <a:t>]]]</a:t>
            </a:r>
          </a:p>
        </p:txBody>
      </p:sp>
      <p:sp>
        <p:nvSpPr>
          <p:cNvPr id="910406" name="Line 70"/>
          <p:cNvSpPr>
            <a:spLocks noChangeShapeType="1"/>
          </p:cNvSpPr>
          <p:nvPr/>
        </p:nvSpPr>
        <p:spPr bwMode="auto">
          <a:xfrm>
            <a:off x="762000" y="4800600"/>
            <a:ext cx="7696200" cy="7620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0407" name="Line 71"/>
          <p:cNvSpPr>
            <a:spLocks noChangeShapeType="1"/>
          </p:cNvSpPr>
          <p:nvPr/>
        </p:nvSpPr>
        <p:spPr bwMode="auto">
          <a:xfrm flipH="1">
            <a:off x="762000" y="4800600"/>
            <a:ext cx="7620000" cy="8382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935463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0402"/>
                                        </p:tgtEl>
                                        <p:attrNameLst>
                                          <p:attrName>style.visibility</p:attrName>
                                        </p:attrNameLst>
                                      </p:cBhvr>
                                      <p:to>
                                        <p:strVal val="visible"/>
                                      </p:to>
                                    </p:set>
                                    <p:animEffect transition="in" filter="dissolve">
                                      <p:cBhvr>
                                        <p:cTn id="7" dur="500"/>
                                        <p:tgtEl>
                                          <p:spTgt spid="91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4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Date Placeholder 3"/>
          <p:cNvSpPr>
            <a:spLocks noGrp="1"/>
          </p:cNvSpPr>
          <p:nvPr>
            <p:ph type="dt" sz="half" idx="10"/>
          </p:nvPr>
        </p:nvSpPr>
        <p:spPr/>
        <p:txBody>
          <a:bodyPr/>
          <a:lstStyle/>
          <a:p>
            <a:r>
              <a:rPr lang="en-US"/>
              <a:t>12 April 2005</a:t>
            </a:r>
          </a:p>
        </p:txBody>
      </p:sp>
      <p:sp>
        <p:nvSpPr>
          <p:cNvPr id="69" name="Footer Placeholder 4"/>
          <p:cNvSpPr>
            <a:spLocks noGrp="1"/>
          </p:cNvSpPr>
          <p:nvPr>
            <p:ph type="ftr" sz="quarter" idx="11"/>
          </p:nvPr>
        </p:nvSpPr>
        <p:spPr/>
        <p:txBody>
          <a:bodyPr/>
          <a:lstStyle/>
          <a:p>
            <a:r>
              <a:rPr lang="en-US"/>
              <a:t>University of Virginia CS 588</a:t>
            </a:r>
          </a:p>
        </p:txBody>
      </p:sp>
      <p:sp>
        <p:nvSpPr>
          <p:cNvPr id="70" name="Slide Number Placeholder 5"/>
          <p:cNvSpPr>
            <a:spLocks noGrp="1"/>
          </p:cNvSpPr>
          <p:nvPr>
            <p:ph type="sldNum" sz="quarter" idx="12"/>
          </p:nvPr>
        </p:nvSpPr>
        <p:spPr/>
        <p:txBody>
          <a:bodyPr/>
          <a:lstStyle/>
          <a:p>
            <a:fld id="{0629CA41-5C73-FC41-9BF2-6C47D5FF1AC2}" type="slidenum">
              <a:rPr lang="en-US"/>
              <a:pPr/>
              <a:t>17</a:t>
            </a:fld>
            <a:endParaRPr lang="en-US"/>
          </a:p>
        </p:txBody>
      </p:sp>
      <p:sp>
        <p:nvSpPr>
          <p:cNvPr id="912386" name="Rectangle 2"/>
          <p:cNvSpPr>
            <a:spLocks noGrp="1" noChangeArrowheads="1"/>
          </p:cNvSpPr>
          <p:nvPr>
            <p:ph type="title"/>
          </p:nvPr>
        </p:nvSpPr>
        <p:spPr/>
        <p:txBody>
          <a:bodyPr/>
          <a:lstStyle/>
          <a:p>
            <a:r>
              <a:rPr lang="en-US"/>
              <a:t>Voting Application</a:t>
            </a:r>
          </a:p>
        </p:txBody>
      </p:sp>
      <p:grpSp>
        <p:nvGrpSpPr>
          <p:cNvPr id="912387" name="Group 3"/>
          <p:cNvGrpSpPr>
            <a:grpSpLocks/>
          </p:cNvGrpSpPr>
          <p:nvPr/>
        </p:nvGrpSpPr>
        <p:grpSpPr bwMode="auto">
          <a:xfrm>
            <a:off x="1752600" y="1754188"/>
            <a:ext cx="1828800" cy="1903412"/>
            <a:chOff x="1920" y="1057"/>
            <a:chExt cx="1920" cy="1824"/>
          </a:xfrm>
        </p:grpSpPr>
        <p:sp>
          <p:nvSpPr>
            <p:cNvPr id="912388" name="Rectangle 4"/>
            <p:cNvSpPr>
              <a:spLocks noChangeArrowheads="1"/>
            </p:cNvSpPr>
            <p:nvPr/>
          </p:nvSpPr>
          <p:spPr bwMode="auto">
            <a:xfrm>
              <a:off x="1957" y="1057"/>
              <a:ext cx="1872" cy="1824"/>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389" name="Rectangle 5"/>
            <p:cNvSpPr>
              <a:spLocks noChangeArrowheads="1"/>
            </p:cNvSpPr>
            <p:nvPr/>
          </p:nvSpPr>
          <p:spPr bwMode="auto">
            <a:xfrm>
              <a:off x="1920" y="159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390" name="Rectangle 6"/>
            <p:cNvSpPr>
              <a:spLocks noChangeArrowheads="1"/>
            </p:cNvSpPr>
            <p:nvPr/>
          </p:nvSpPr>
          <p:spPr bwMode="auto">
            <a:xfrm>
              <a:off x="1920" y="1836"/>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391" name="Rectangle 7"/>
            <p:cNvSpPr>
              <a:spLocks noChangeArrowheads="1"/>
            </p:cNvSpPr>
            <p:nvPr/>
          </p:nvSpPr>
          <p:spPr bwMode="auto">
            <a:xfrm>
              <a:off x="1920" y="212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392" name="Rectangle 8"/>
            <p:cNvSpPr>
              <a:spLocks noChangeArrowheads="1"/>
            </p:cNvSpPr>
            <p:nvPr/>
          </p:nvSpPr>
          <p:spPr bwMode="auto">
            <a:xfrm>
              <a:off x="1920" y="2364"/>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393" name="Rectangle 9"/>
            <p:cNvSpPr>
              <a:spLocks noChangeArrowheads="1"/>
            </p:cNvSpPr>
            <p:nvPr/>
          </p:nvSpPr>
          <p:spPr bwMode="auto">
            <a:xfrm>
              <a:off x="3792" y="2652"/>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394" name="Rectangle 10"/>
            <p:cNvSpPr>
              <a:spLocks noChangeArrowheads="1"/>
            </p:cNvSpPr>
            <p:nvPr/>
          </p:nvSpPr>
          <p:spPr bwMode="auto">
            <a:xfrm>
              <a:off x="3792" y="2220"/>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395" name="Rectangle 11"/>
            <p:cNvSpPr>
              <a:spLocks noChangeArrowheads="1"/>
            </p:cNvSpPr>
            <p:nvPr/>
          </p:nvSpPr>
          <p:spPr bwMode="auto">
            <a:xfrm>
              <a:off x="3792" y="178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396" name="Rectangle 12"/>
            <p:cNvSpPr>
              <a:spLocks noChangeArrowheads="1"/>
            </p:cNvSpPr>
            <p:nvPr/>
          </p:nvSpPr>
          <p:spPr bwMode="auto">
            <a:xfrm>
              <a:off x="3792" y="1308"/>
              <a:ext cx="48" cy="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2397" name="AutoShape 13"/>
            <p:cNvCxnSpPr>
              <a:cxnSpLocks noChangeShapeType="1"/>
              <a:stCxn id="912389" idx="3"/>
              <a:endCxn id="912394" idx="1"/>
            </p:cNvCxnSpPr>
            <p:nvPr/>
          </p:nvCxnSpPr>
          <p:spPr bwMode="auto">
            <a:xfrm>
              <a:off x="1968" y="1620"/>
              <a:ext cx="1824" cy="624"/>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398" name="AutoShape 14"/>
            <p:cNvCxnSpPr>
              <a:cxnSpLocks noChangeShapeType="1"/>
              <a:stCxn id="912391" idx="3"/>
              <a:endCxn id="912396" idx="1"/>
            </p:cNvCxnSpPr>
            <p:nvPr/>
          </p:nvCxnSpPr>
          <p:spPr bwMode="auto">
            <a:xfrm flipV="1">
              <a:off x="1968" y="1332"/>
              <a:ext cx="1824" cy="816"/>
            </a:xfrm>
            <a:prstGeom prst="bentConnector3">
              <a:avLst>
                <a:gd name="adj1" fmla="val 626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399" name="AutoShape 15"/>
            <p:cNvCxnSpPr>
              <a:cxnSpLocks noChangeShapeType="1"/>
              <a:stCxn id="912390" idx="3"/>
              <a:endCxn id="912393" idx="1"/>
            </p:cNvCxnSpPr>
            <p:nvPr/>
          </p:nvCxnSpPr>
          <p:spPr bwMode="auto">
            <a:xfrm>
              <a:off x="1968" y="1860"/>
              <a:ext cx="1824" cy="816"/>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00" name="AutoShape 16"/>
            <p:cNvCxnSpPr>
              <a:cxnSpLocks noChangeShapeType="1"/>
              <a:stCxn id="912392" idx="3"/>
              <a:endCxn id="912395" idx="1"/>
            </p:cNvCxnSpPr>
            <p:nvPr/>
          </p:nvCxnSpPr>
          <p:spPr bwMode="auto">
            <a:xfrm flipV="1">
              <a:off x="1968" y="1812"/>
              <a:ext cx="1824" cy="576"/>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912401" name="Rectangle 17"/>
          <p:cNvSpPr>
            <a:spLocks noChangeArrowheads="1"/>
          </p:cNvSpPr>
          <p:nvPr/>
        </p:nvSpPr>
        <p:spPr bwMode="auto">
          <a:xfrm>
            <a:off x="4073525" y="1754188"/>
            <a:ext cx="1782763" cy="1903412"/>
          </a:xfrm>
          <a:prstGeom prst="rect">
            <a:avLst/>
          </a:prstGeom>
          <a:solidFill>
            <a:srgbClr val="99CCFF"/>
          </a:solidFill>
          <a:ln w="254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02" name="Rectangle 18"/>
          <p:cNvSpPr>
            <a:spLocks noChangeArrowheads="1"/>
          </p:cNvSpPr>
          <p:nvPr/>
        </p:nvSpPr>
        <p:spPr bwMode="auto">
          <a:xfrm>
            <a:off x="4038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03" name="Rectangle 19"/>
          <p:cNvSpPr>
            <a:spLocks noChangeArrowheads="1"/>
          </p:cNvSpPr>
          <p:nvPr/>
        </p:nvSpPr>
        <p:spPr bwMode="auto">
          <a:xfrm>
            <a:off x="4038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04" name="Rectangle 20"/>
          <p:cNvSpPr>
            <a:spLocks noChangeArrowheads="1"/>
          </p:cNvSpPr>
          <p:nvPr/>
        </p:nvSpPr>
        <p:spPr bwMode="auto">
          <a:xfrm>
            <a:off x="4038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05" name="Rectangle 21"/>
          <p:cNvSpPr>
            <a:spLocks noChangeArrowheads="1"/>
          </p:cNvSpPr>
          <p:nvPr/>
        </p:nvSpPr>
        <p:spPr bwMode="auto">
          <a:xfrm>
            <a:off x="4038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06" name="Rectangle 22"/>
          <p:cNvSpPr>
            <a:spLocks noChangeArrowheads="1"/>
          </p:cNvSpPr>
          <p:nvPr/>
        </p:nvSpPr>
        <p:spPr bwMode="auto">
          <a:xfrm>
            <a:off x="5821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07" name="Rectangle 23"/>
          <p:cNvSpPr>
            <a:spLocks noChangeArrowheads="1"/>
          </p:cNvSpPr>
          <p:nvPr/>
        </p:nvSpPr>
        <p:spPr bwMode="auto">
          <a:xfrm>
            <a:off x="5821363" y="20828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08" name="Rectangle 24"/>
          <p:cNvSpPr>
            <a:spLocks noChangeArrowheads="1"/>
          </p:cNvSpPr>
          <p:nvPr/>
        </p:nvSpPr>
        <p:spPr bwMode="auto">
          <a:xfrm>
            <a:off x="5821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09" name="Rectangle 25"/>
          <p:cNvSpPr>
            <a:spLocks noChangeArrowheads="1"/>
          </p:cNvSpPr>
          <p:nvPr/>
        </p:nvSpPr>
        <p:spPr bwMode="auto">
          <a:xfrm>
            <a:off x="5821363" y="2997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2410" name="AutoShape 26"/>
          <p:cNvCxnSpPr>
            <a:cxnSpLocks noChangeShapeType="1"/>
            <a:stCxn id="912402" idx="3"/>
            <a:endCxn id="912407" idx="1"/>
          </p:cNvCxnSpPr>
          <p:nvPr/>
        </p:nvCxnSpPr>
        <p:spPr bwMode="auto">
          <a:xfrm flipV="1">
            <a:off x="4084638" y="2108200"/>
            <a:ext cx="1736725" cy="233363"/>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11" name="AutoShape 27"/>
          <p:cNvCxnSpPr>
            <a:cxnSpLocks noChangeShapeType="1"/>
            <a:stCxn id="912404" idx="3"/>
            <a:endCxn id="912409" idx="1"/>
          </p:cNvCxnSpPr>
          <p:nvPr/>
        </p:nvCxnSpPr>
        <p:spPr bwMode="auto">
          <a:xfrm>
            <a:off x="4084638" y="2892425"/>
            <a:ext cx="1736725" cy="130175"/>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12" name="AutoShape 28"/>
          <p:cNvCxnSpPr>
            <a:cxnSpLocks noChangeShapeType="1"/>
            <a:stCxn id="912403" idx="3"/>
            <a:endCxn id="912406" idx="1"/>
          </p:cNvCxnSpPr>
          <p:nvPr/>
        </p:nvCxnSpPr>
        <p:spPr bwMode="auto">
          <a:xfrm>
            <a:off x="4084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13" name="AutoShape 29"/>
          <p:cNvCxnSpPr>
            <a:cxnSpLocks noChangeShapeType="1"/>
            <a:stCxn id="912405" idx="3"/>
            <a:endCxn id="912408" idx="1"/>
          </p:cNvCxnSpPr>
          <p:nvPr/>
        </p:nvCxnSpPr>
        <p:spPr bwMode="auto">
          <a:xfrm flipV="1">
            <a:off x="4084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2414" name="Rectangle 30"/>
          <p:cNvSpPr>
            <a:spLocks noChangeArrowheads="1"/>
          </p:cNvSpPr>
          <p:nvPr/>
        </p:nvSpPr>
        <p:spPr bwMode="auto">
          <a:xfrm>
            <a:off x="6435725" y="1752600"/>
            <a:ext cx="1782763" cy="1903413"/>
          </a:xfrm>
          <a:prstGeom prst="rect">
            <a:avLst/>
          </a:prstGeom>
          <a:solidFill>
            <a:srgbClr val="CCFFCC"/>
          </a:solidFill>
          <a:ln w="25400">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15" name="Rectangle 31"/>
          <p:cNvSpPr>
            <a:spLocks noChangeArrowheads="1"/>
          </p:cNvSpPr>
          <p:nvPr/>
        </p:nvSpPr>
        <p:spPr bwMode="auto">
          <a:xfrm>
            <a:off x="6400800" y="231457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16" name="Rectangle 32"/>
          <p:cNvSpPr>
            <a:spLocks noChangeArrowheads="1"/>
          </p:cNvSpPr>
          <p:nvPr/>
        </p:nvSpPr>
        <p:spPr bwMode="auto">
          <a:xfrm>
            <a:off x="6400800" y="256540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17" name="Rectangle 33"/>
          <p:cNvSpPr>
            <a:spLocks noChangeArrowheads="1"/>
          </p:cNvSpPr>
          <p:nvPr/>
        </p:nvSpPr>
        <p:spPr bwMode="auto">
          <a:xfrm>
            <a:off x="6400800" y="286543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18" name="Rectangle 34"/>
          <p:cNvSpPr>
            <a:spLocks noChangeArrowheads="1"/>
          </p:cNvSpPr>
          <p:nvPr/>
        </p:nvSpPr>
        <p:spPr bwMode="auto">
          <a:xfrm>
            <a:off x="6400800" y="31162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19" name="Rectangle 35"/>
          <p:cNvSpPr>
            <a:spLocks noChangeArrowheads="1"/>
          </p:cNvSpPr>
          <p:nvPr/>
        </p:nvSpPr>
        <p:spPr bwMode="auto">
          <a:xfrm>
            <a:off x="8183563" y="20574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20" name="Rectangle 36"/>
          <p:cNvSpPr>
            <a:spLocks noChangeArrowheads="1"/>
          </p:cNvSpPr>
          <p:nvPr/>
        </p:nvSpPr>
        <p:spPr bwMode="auto">
          <a:xfrm>
            <a:off x="8183563" y="296545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21" name="Rectangle 37"/>
          <p:cNvSpPr>
            <a:spLocks noChangeArrowheads="1"/>
          </p:cNvSpPr>
          <p:nvPr/>
        </p:nvSpPr>
        <p:spPr bwMode="auto">
          <a:xfrm>
            <a:off x="8183563" y="2516188"/>
            <a:ext cx="46037" cy="492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2422" name="Rectangle 38"/>
          <p:cNvSpPr>
            <a:spLocks noChangeArrowheads="1"/>
          </p:cNvSpPr>
          <p:nvPr/>
        </p:nvSpPr>
        <p:spPr bwMode="auto">
          <a:xfrm>
            <a:off x="8183563" y="3378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2423" name="AutoShape 39"/>
          <p:cNvCxnSpPr>
            <a:cxnSpLocks noChangeShapeType="1"/>
            <a:stCxn id="912415" idx="3"/>
            <a:endCxn id="912420" idx="1"/>
          </p:cNvCxnSpPr>
          <p:nvPr/>
        </p:nvCxnSpPr>
        <p:spPr bwMode="auto">
          <a:xfrm>
            <a:off x="6446838" y="2339975"/>
            <a:ext cx="1736725" cy="65087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24" name="AutoShape 40"/>
          <p:cNvCxnSpPr>
            <a:cxnSpLocks noChangeShapeType="1"/>
            <a:stCxn id="912417" idx="3"/>
            <a:endCxn id="912422" idx="1"/>
          </p:cNvCxnSpPr>
          <p:nvPr/>
        </p:nvCxnSpPr>
        <p:spPr bwMode="auto">
          <a:xfrm>
            <a:off x="6446838" y="2890838"/>
            <a:ext cx="1736725" cy="512762"/>
          </a:xfrm>
          <a:prstGeom prst="bentConnector3">
            <a:avLst>
              <a:gd name="adj1" fmla="val 40403"/>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25" name="AutoShape 41"/>
          <p:cNvCxnSpPr>
            <a:cxnSpLocks noChangeShapeType="1"/>
            <a:stCxn id="912416" idx="3"/>
            <a:endCxn id="912419" idx="1"/>
          </p:cNvCxnSpPr>
          <p:nvPr/>
        </p:nvCxnSpPr>
        <p:spPr bwMode="auto">
          <a:xfrm flipV="1">
            <a:off x="6446838" y="2082800"/>
            <a:ext cx="1736725" cy="508000"/>
          </a:xfrm>
          <a:prstGeom prst="bentConnector3">
            <a:avLst>
              <a:gd name="adj1" fmla="val 6480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26" name="AutoShape 42"/>
          <p:cNvCxnSpPr>
            <a:cxnSpLocks noChangeShapeType="1"/>
            <a:stCxn id="912418" idx="3"/>
            <a:endCxn id="912421" idx="1"/>
          </p:cNvCxnSpPr>
          <p:nvPr/>
        </p:nvCxnSpPr>
        <p:spPr bwMode="auto">
          <a:xfrm flipV="1">
            <a:off x="6446838" y="2540000"/>
            <a:ext cx="1736725" cy="601663"/>
          </a:xfrm>
          <a:prstGeom prst="bentConnector3">
            <a:avLst>
              <a:gd name="adj1" fmla="val 755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2427" name="Text Box 43"/>
          <p:cNvSpPr txBox="1">
            <a:spLocks noChangeArrowheads="1"/>
          </p:cNvSpPr>
          <p:nvPr/>
        </p:nvSpPr>
        <p:spPr bwMode="auto">
          <a:xfrm>
            <a:off x="228600" y="7620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12428" name="Text Box 44"/>
          <p:cNvSpPr txBox="1">
            <a:spLocks noChangeArrowheads="1"/>
          </p:cNvSpPr>
          <p:nvPr/>
        </p:nvSpPr>
        <p:spPr bwMode="auto">
          <a:xfrm>
            <a:off x="228600" y="18351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12429" name="Text Box 45"/>
          <p:cNvSpPr txBox="1">
            <a:spLocks noChangeArrowheads="1"/>
          </p:cNvSpPr>
          <p:nvPr/>
        </p:nvSpPr>
        <p:spPr bwMode="auto">
          <a:xfrm>
            <a:off x="228600" y="29083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12430" name="Text Box 46"/>
          <p:cNvSpPr txBox="1">
            <a:spLocks noChangeArrowheads="1"/>
          </p:cNvSpPr>
          <p:nvPr/>
        </p:nvSpPr>
        <p:spPr bwMode="auto">
          <a:xfrm>
            <a:off x="228600" y="37338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12431" name="AutoShape 47"/>
          <p:cNvCxnSpPr>
            <a:cxnSpLocks noChangeShapeType="1"/>
            <a:stCxn id="912430" idx="3"/>
            <a:endCxn id="912392" idx="0"/>
          </p:cNvCxnSpPr>
          <p:nvPr/>
        </p:nvCxnSpPr>
        <p:spPr bwMode="auto">
          <a:xfrm flipV="1">
            <a:off x="1336675" y="3117850"/>
            <a:ext cx="439738" cy="8572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32" name="AutoShape 48"/>
          <p:cNvCxnSpPr>
            <a:cxnSpLocks noChangeShapeType="1"/>
            <a:stCxn id="912429" idx="3"/>
            <a:endCxn id="912391" idx="2"/>
          </p:cNvCxnSpPr>
          <p:nvPr/>
        </p:nvCxnSpPr>
        <p:spPr bwMode="auto">
          <a:xfrm flipV="1">
            <a:off x="1336675" y="2917825"/>
            <a:ext cx="439738"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33" name="AutoShape 49"/>
          <p:cNvCxnSpPr>
            <a:cxnSpLocks noChangeShapeType="1"/>
            <a:stCxn id="912428" idx="3"/>
            <a:endCxn id="912390" idx="0"/>
          </p:cNvCxnSpPr>
          <p:nvPr/>
        </p:nvCxnSpPr>
        <p:spPr bwMode="auto">
          <a:xfrm>
            <a:off x="1336675" y="2076450"/>
            <a:ext cx="439738" cy="490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34" name="AutoShape 50"/>
          <p:cNvCxnSpPr>
            <a:cxnSpLocks noChangeShapeType="1"/>
            <a:stCxn id="912427" idx="3"/>
            <a:endCxn id="912389" idx="0"/>
          </p:cNvCxnSpPr>
          <p:nvPr/>
        </p:nvCxnSpPr>
        <p:spPr bwMode="auto">
          <a:xfrm>
            <a:off x="1336675" y="1003300"/>
            <a:ext cx="439738" cy="13128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35" name="AutoShape 51"/>
          <p:cNvCxnSpPr>
            <a:cxnSpLocks noChangeShapeType="1"/>
            <a:stCxn id="912393" idx="1"/>
            <a:endCxn id="912405" idx="0"/>
          </p:cNvCxnSpPr>
          <p:nvPr/>
        </p:nvCxnSpPr>
        <p:spPr bwMode="auto">
          <a:xfrm flipV="1">
            <a:off x="3535363" y="3117850"/>
            <a:ext cx="527050" cy="325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36" name="AutoShape 52"/>
          <p:cNvCxnSpPr>
            <a:cxnSpLocks noChangeShapeType="1"/>
            <a:stCxn id="912394" idx="2"/>
            <a:endCxn id="912404" idx="3"/>
          </p:cNvCxnSpPr>
          <p:nvPr/>
        </p:nvCxnSpPr>
        <p:spPr bwMode="auto">
          <a:xfrm flipV="1">
            <a:off x="3559175" y="2892425"/>
            <a:ext cx="525463" cy="1254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37" name="AutoShape 53"/>
          <p:cNvCxnSpPr>
            <a:cxnSpLocks noChangeShapeType="1"/>
            <a:stCxn id="912395" idx="3"/>
            <a:endCxn id="912403" idx="3"/>
          </p:cNvCxnSpPr>
          <p:nvPr/>
        </p:nvCxnSpPr>
        <p:spPr bwMode="auto">
          <a:xfrm>
            <a:off x="3581400" y="2543175"/>
            <a:ext cx="503238" cy="492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38" name="AutoShape 54"/>
          <p:cNvCxnSpPr>
            <a:cxnSpLocks noChangeShapeType="1"/>
            <a:stCxn id="912396" idx="3"/>
            <a:endCxn id="912402" idx="0"/>
          </p:cNvCxnSpPr>
          <p:nvPr/>
        </p:nvCxnSpPr>
        <p:spPr bwMode="auto">
          <a:xfrm>
            <a:off x="3581400" y="2041525"/>
            <a:ext cx="481013" cy="2746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39" name="AutoShape 55"/>
          <p:cNvCxnSpPr>
            <a:cxnSpLocks noChangeShapeType="1"/>
            <a:stCxn id="912406" idx="3"/>
            <a:endCxn id="912418" idx="0"/>
          </p:cNvCxnSpPr>
          <p:nvPr/>
        </p:nvCxnSpPr>
        <p:spPr bwMode="auto">
          <a:xfrm flipV="1">
            <a:off x="5867400" y="3116263"/>
            <a:ext cx="557213" cy="327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40" name="AutoShape 56"/>
          <p:cNvCxnSpPr>
            <a:cxnSpLocks noChangeShapeType="1"/>
            <a:stCxn id="912409" idx="3"/>
            <a:endCxn id="912417" idx="1"/>
          </p:cNvCxnSpPr>
          <p:nvPr/>
        </p:nvCxnSpPr>
        <p:spPr bwMode="auto">
          <a:xfrm flipV="1">
            <a:off x="5867400" y="2890838"/>
            <a:ext cx="533400" cy="131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41" name="AutoShape 57"/>
          <p:cNvCxnSpPr>
            <a:cxnSpLocks noChangeShapeType="1"/>
            <a:stCxn id="912408" idx="3"/>
            <a:endCxn id="912416" idx="0"/>
          </p:cNvCxnSpPr>
          <p:nvPr/>
        </p:nvCxnSpPr>
        <p:spPr bwMode="auto">
          <a:xfrm>
            <a:off x="5867400" y="2543175"/>
            <a:ext cx="557213" cy="222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2442" name="AutoShape 58"/>
          <p:cNvCxnSpPr>
            <a:cxnSpLocks noChangeShapeType="1"/>
            <a:stCxn id="912407" idx="3"/>
            <a:endCxn id="912415" idx="1"/>
          </p:cNvCxnSpPr>
          <p:nvPr/>
        </p:nvCxnSpPr>
        <p:spPr bwMode="auto">
          <a:xfrm>
            <a:off x="5867400" y="2108200"/>
            <a:ext cx="533400"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2443" name="Text Box 59"/>
          <p:cNvSpPr txBox="1">
            <a:spLocks noChangeArrowheads="1"/>
          </p:cNvSpPr>
          <p:nvPr/>
        </p:nvSpPr>
        <p:spPr bwMode="auto">
          <a:xfrm>
            <a:off x="8353425" y="17526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12444" name="Text Box 60"/>
          <p:cNvSpPr txBox="1">
            <a:spLocks noChangeArrowheads="1"/>
          </p:cNvSpPr>
          <p:nvPr/>
        </p:nvSpPr>
        <p:spPr bwMode="auto">
          <a:xfrm>
            <a:off x="8351838" y="22733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12445" name="Text Box 61"/>
          <p:cNvSpPr txBox="1">
            <a:spLocks noChangeArrowheads="1"/>
          </p:cNvSpPr>
          <p:nvPr/>
        </p:nvSpPr>
        <p:spPr bwMode="auto">
          <a:xfrm>
            <a:off x="8351838" y="2833688"/>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12446" name="Text Box 62"/>
          <p:cNvSpPr txBox="1">
            <a:spLocks noChangeArrowheads="1"/>
          </p:cNvSpPr>
          <p:nvPr/>
        </p:nvSpPr>
        <p:spPr bwMode="auto">
          <a:xfrm>
            <a:off x="8351838" y="3368675"/>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12447" name="Text Box 63"/>
          <p:cNvSpPr txBox="1">
            <a:spLocks noChangeArrowheads="1"/>
          </p:cNvSpPr>
          <p:nvPr/>
        </p:nvSpPr>
        <p:spPr bwMode="auto">
          <a:xfrm>
            <a:off x="1822450" y="3709988"/>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Republicrat </a:t>
            </a:r>
          </a:p>
          <a:p>
            <a:r>
              <a:rPr lang="en-US"/>
              <a:t>Party</a:t>
            </a:r>
          </a:p>
        </p:txBody>
      </p:sp>
      <p:sp>
        <p:nvSpPr>
          <p:cNvPr id="912448" name="Text Box 64"/>
          <p:cNvSpPr txBox="1">
            <a:spLocks noChangeArrowheads="1"/>
          </p:cNvSpPr>
          <p:nvPr/>
        </p:nvSpPr>
        <p:spPr bwMode="auto">
          <a:xfrm>
            <a:off x="4092575" y="3733800"/>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Democrican</a:t>
            </a:r>
          </a:p>
          <a:p>
            <a:r>
              <a:rPr lang="en-US"/>
              <a:t>Party</a:t>
            </a:r>
          </a:p>
        </p:txBody>
      </p:sp>
      <p:sp>
        <p:nvSpPr>
          <p:cNvPr id="912449" name="Text Box 65"/>
          <p:cNvSpPr txBox="1">
            <a:spLocks noChangeArrowheads="1"/>
          </p:cNvSpPr>
          <p:nvPr/>
        </p:nvSpPr>
        <p:spPr bwMode="auto">
          <a:xfrm>
            <a:off x="6835775" y="3733800"/>
            <a:ext cx="1201738"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Orange</a:t>
            </a:r>
          </a:p>
          <a:p>
            <a:r>
              <a:rPr lang="en-US"/>
              <a:t>Party</a:t>
            </a:r>
          </a:p>
        </p:txBody>
      </p:sp>
      <p:sp>
        <p:nvSpPr>
          <p:cNvPr id="912450" name="Text Box 66"/>
          <p:cNvSpPr txBox="1">
            <a:spLocks noChangeArrowheads="1"/>
          </p:cNvSpPr>
          <p:nvPr/>
        </p:nvSpPr>
        <p:spPr bwMode="auto">
          <a:xfrm>
            <a:off x="61913" y="4938713"/>
            <a:ext cx="9058275" cy="6413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i="1">
                <a:latin typeface="Times New Roman" charset="0"/>
              </a:rPr>
              <a:t>C</a:t>
            </a:r>
            <a:r>
              <a:rPr lang="en-US" sz="3600">
                <a:latin typeface="Times New Roman" charset="0"/>
              </a:rPr>
              <a:t> = </a:t>
            </a:r>
            <a:r>
              <a:rPr lang="en-US" sz="3600" i="1">
                <a:latin typeface="Times New Roman" charset="0"/>
              </a:rPr>
              <a:t>E</a:t>
            </a:r>
            <a:r>
              <a:rPr lang="en-US" sz="3600" baseline="-25000">
                <a:latin typeface="Times New Roman" charset="0"/>
              </a:rPr>
              <a:t>KUR</a:t>
            </a:r>
            <a:r>
              <a:rPr lang="en-US" sz="3600">
                <a:latin typeface="Times New Roman" charset="0"/>
              </a:rPr>
              <a:t> [E</a:t>
            </a:r>
            <a:r>
              <a:rPr lang="en-US" sz="3600" baseline="-25000">
                <a:latin typeface="Times New Roman" charset="0"/>
              </a:rPr>
              <a:t>KUD</a:t>
            </a:r>
            <a:r>
              <a:rPr lang="en-US" sz="3600">
                <a:latin typeface="Times New Roman" charset="0"/>
              </a:rPr>
              <a:t> [E</a:t>
            </a:r>
            <a:r>
              <a:rPr lang="en-US" sz="3600" baseline="-25000">
                <a:latin typeface="Times New Roman" charset="0"/>
              </a:rPr>
              <a:t>KUG</a:t>
            </a:r>
            <a:r>
              <a:rPr lang="en-US" sz="3600">
                <a:latin typeface="Times New Roman" charset="0"/>
              </a:rPr>
              <a:t> [</a:t>
            </a:r>
            <a:r>
              <a:rPr lang="ja-JP" altLang="en-US" sz="3600">
                <a:latin typeface="Arial"/>
              </a:rPr>
              <a:t>“</a:t>
            </a:r>
            <a:r>
              <a:rPr lang="en-US" sz="3600">
                <a:latin typeface="Times New Roman" charset="0"/>
              </a:rPr>
              <a:t>Badnarik</a:t>
            </a:r>
            <a:r>
              <a:rPr lang="ja-JP" altLang="en-US" sz="3600">
                <a:latin typeface="Arial"/>
              </a:rPr>
              <a:t>”</a:t>
            </a:r>
            <a:r>
              <a:rPr lang="en-US" sz="3600">
                <a:latin typeface="Times New Roman" charset="0"/>
              </a:rPr>
              <a:t> || </a:t>
            </a:r>
            <a:r>
              <a:rPr lang="en-US" sz="3600" i="1">
                <a:latin typeface="Times New Roman" charset="0"/>
              </a:rPr>
              <a:t>R</a:t>
            </a:r>
            <a:r>
              <a:rPr lang="en-US" sz="3600" baseline="-25000">
                <a:latin typeface="Times New Roman" charset="0"/>
              </a:rPr>
              <a:t>1</a:t>
            </a:r>
            <a:r>
              <a:rPr lang="en-US" sz="3600">
                <a:latin typeface="Times New Roman" charset="0"/>
              </a:rPr>
              <a:t>] </a:t>
            </a:r>
            <a:r>
              <a:rPr lang="en-US" sz="3600" i="1">
                <a:latin typeface="Times New Roman" charset="0"/>
              </a:rPr>
              <a:t>R</a:t>
            </a:r>
            <a:r>
              <a:rPr lang="en-US" sz="3600" baseline="-25000">
                <a:latin typeface="Times New Roman" charset="0"/>
              </a:rPr>
              <a:t>2</a:t>
            </a:r>
            <a:r>
              <a:rPr lang="en-US" sz="3600">
                <a:latin typeface="Times New Roman" charset="0"/>
              </a:rPr>
              <a:t>] </a:t>
            </a:r>
            <a:r>
              <a:rPr lang="en-US" sz="3600" i="1">
                <a:latin typeface="Times New Roman" charset="0"/>
              </a:rPr>
              <a:t>R</a:t>
            </a:r>
            <a:r>
              <a:rPr lang="en-US" sz="3600" baseline="-25000">
                <a:latin typeface="Times New Roman" charset="0"/>
              </a:rPr>
              <a:t>3</a:t>
            </a:r>
            <a:r>
              <a:rPr lang="en-US" sz="3600">
                <a:latin typeface="Times New Roman" charset="0"/>
              </a:rPr>
              <a:t>]</a:t>
            </a:r>
          </a:p>
        </p:txBody>
      </p:sp>
      <p:sp>
        <p:nvSpPr>
          <p:cNvPr id="912451" name="Text Box 67"/>
          <p:cNvSpPr txBox="1">
            <a:spLocks noChangeArrowheads="1"/>
          </p:cNvSpPr>
          <p:nvPr/>
        </p:nvSpPr>
        <p:spPr bwMode="auto">
          <a:xfrm>
            <a:off x="960438" y="5667375"/>
            <a:ext cx="7080250"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Each mux decrypts with private key and removes </a:t>
            </a:r>
            <a:r>
              <a:rPr lang="en-US" i="1">
                <a:latin typeface="Times New Roman" charset="0"/>
              </a:rPr>
              <a:t>R</a:t>
            </a:r>
          </a:p>
        </p:txBody>
      </p:sp>
    </p:spTree>
    <p:extLst>
      <p:ext uri="{BB962C8B-B14F-4D97-AF65-F5344CB8AC3E}">
        <p14:creationId xmlns:p14="http://schemas.microsoft.com/office/powerpoint/2010/main" val="1423481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2450"/>
                                        </p:tgtEl>
                                        <p:attrNameLst>
                                          <p:attrName>style.visibility</p:attrName>
                                        </p:attrNameLst>
                                      </p:cBhvr>
                                      <p:to>
                                        <p:strVal val="visible"/>
                                      </p:to>
                                    </p:set>
                                    <p:animEffect transition="in" filter="dissolve">
                                      <p:cBhvr>
                                        <p:cTn id="7" dur="500"/>
                                        <p:tgtEl>
                                          <p:spTgt spid="91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4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Date Placeholder 3"/>
          <p:cNvSpPr>
            <a:spLocks noGrp="1"/>
          </p:cNvSpPr>
          <p:nvPr>
            <p:ph type="dt" sz="half" idx="10"/>
          </p:nvPr>
        </p:nvSpPr>
        <p:spPr/>
        <p:txBody>
          <a:bodyPr/>
          <a:lstStyle/>
          <a:p>
            <a:r>
              <a:rPr lang="en-US"/>
              <a:t>12 April 2005</a:t>
            </a:r>
          </a:p>
        </p:txBody>
      </p:sp>
      <p:sp>
        <p:nvSpPr>
          <p:cNvPr id="74" name="Footer Placeholder 4"/>
          <p:cNvSpPr>
            <a:spLocks noGrp="1"/>
          </p:cNvSpPr>
          <p:nvPr>
            <p:ph type="ftr" sz="quarter" idx="11"/>
          </p:nvPr>
        </p:nvSpPr>
        <p:spPr/>
        <p:txBody>
          <a:bodyPr/>
          <a:lstStyle/>
          <a:p>
            <a:r>
              <a:rPr lang="en-US"/>
              <a:t>University of Virginia CS 588</a:t>
            </a:r>
          </a:p>
        </p:txBody>
      </p:sp>
      <p:sp>
        <p:nvSpPr>
          <p:cNvPr id="75" name="Slide Number Placeholder 5"/>
          <p:cNvSpPr>
            <a:spLocks noGrp="1"/>
          </p:cNvSpPr>
          <p:nvPr>
            <p:ph type="sldNum" sz="quarter" idx="12"/>
          </p:nvPr>
        </p:nvSpPr>
        <p:spPr/>
        <p:txBody>
          <a:bodyPr/>
          <a:lstStyle/>
          <a:p>
            <a:fld id="{D956506E-2039-A548-9803-C682AC1FA7B2}" type="slidenum">
              <a:rPr lang="en-US"/>
              <a:pPr/>
              <a:t>18</a:t>
            </a:fld>
            <a:endParaRPr lang="en-US"/>
          </a:p>
        </p:txBody>
      </p:sp>
      <p:sp>
        <p:nvSpPr>
          <p:cNvPr id="911362" name="Rectangle 2"/>
          <p:cNvSpPr>
            <a:spLocks noGrp="1" noChangeArrowheads="1"/>
          </p:cNvSpPr>
          <p:nvPr>
            <p:ph type="title"/>
          </p:nvPr>
        </p:nvSpPr>
        <p:spPr/>
        <p:txBody>
          <a:bodyPr/>
          <a:lstStyle/>
          <a:p>
            <a:r>
              <a:rPr lang="en-US"/>
              <a:t>Voting Application</a:t>
            </a:r>
          </a:p>
        </p:txBody>
      </p:sp>
      <p:sp>
        <p:nvSpPr>
          <p:cNvPr id="911364" name="Rectangle 4"/>
          <p:cNvSpPr>
            <a:spLocks noChangeArrowheads="1"/>
          </p:cNvSpPr>
          <p:nvPr/>
        </p:nvSpPr>
        <p:spPr bwMode="auto">
          <a:xfrm>
            <a:off x="1787525" y="1754188"/>
            <a:ext cx="1782763" cy="1903412"/>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65" name="Rectangle 5"/>
          <p:cNvSpPr>
            <a:spLocks noChangeArrowheads="1"/>
          </p:cNvSpPr>
          <p:nvPr/>
        </p:nvSpPr>
        <p:spPr bwMode="auto">
          <a:xfrm>
            <a:off x="1752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66" name="Rectangle 6"/>
          <p:cNvSpPr>
            <a:spLocks noChangeArrowheads="1"/>
          </p:cNvSpPr>
          <p:nvPr/>
        </p:nvSpPr>
        <p:spPr bwMode="auto">
          <a:xfrm>
            <a:off x="1752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67" name="Rectangle 7"/>
          <p:cNvSpPr>
            <a:spLocks noChangeArrowheads="1"/>
          </p:cNvSpPr>
          <p:nvPr/>
        </p:nvSpPr>
        <p:spPr bwMode="auto">
          <a:xfrm>
            <a:off x="1752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68" name="Rectangle 8"/>
          <p:cNvSpPr>
            <a:spLocks noChangeArrowheads="1"/>
          </p:cNvSpPr>
          <p:nvPr/>
        </p:nvSpPr>
        <p:spPr bwMode="auto">
          <a:xfrm>
            <a:off x="1752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69" name="Rectangle 9"/>
          <p:cNvSpPr>
            <a:spLocks noChangeArrowheads="1"/>
          </p:cNvSpPr>
          <p:nvPr/>
        </p:nvSpPr>
        <p:spPr bwMode="auto">
          <a:xfrm>
            <a:off x="3535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70" name="Rectangle 10"/>
          <p:cNvSpPr>
            <a:spLocks noChangeArrowheads="1"/>
          </p:cNvSpPr>
          <p:nvPr/>
        </p:nvSpPr>
        <p:spPr bwMode="auto">
          <a:xfrm>
            <a:off x="3535363" y="296703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71" name="Rectangle 11"/>
          <p:cNvSpPr>
            <a:spLocks noChangeArrowheads="1"/>
          </p:cNvSpPr>
          <p:nvPr/>
        </p:nvSpPr>
        <p:spPr bwMode="auto">
          <a:xfrm>
            <a:off x="3535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72" name="Rectangle 12"/>
          <p:cNvSpPr>
            <a:spLocks noChangeArrowheads="1"/>
          </p:cNvSpPr>
          <p:nvPr/>
        </p:nvSpPr>
        <p:spPr bwMode="auto">
          <a:xfrm>
            <a:off x="3535363" y="2016125"/>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1373" name="AutoShape 13"/>
          <p:cNvCxnSpPr>
            <a:cxnSpLocks noChangeShapeType="1"/>
            <a:stCxn id="911365" idx="3"/>
            <a:endCxn id="911370" idx="1"/>
          </p:cNvCxnSpPr>
          <p:nvPr/>
        </p:nvCxnSpPr>
        <p:spPr bwMode="auto">
          <a:xfrm>
            <a:off x="1798638" y="2341563"/>
            <a:ext cx="1736725" cy="65087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374" name="AutoShape 14"/>
          <p:cNvCxnSpPr>
            <a:cxnSpLocks noChangeShapeType="1"/>
            <a:stCxn id="911367" idx="3"/>
            <a:endCxn id="911427" idx="2"/>
          </p:cNvCxnSpPr>
          <p:nvPr/>
        </p:nvCxnSpPr>
        <p:spPr bwMode="auto">
          <a:xfrm flipV="1">
            <a:off x="1798638" y="2298700"/>
            <a:ext cx="1168400" cy="593725"/>
          </a:xfrm>
          <a:prstGeom prst="bentConnector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375" name="AutoShape 15"/>
          <p:cNvCxnSpPr>
            <a:cxnSpLocks noChangeShapeType="1"/>
            <a:stCxn id="911366" idx="3"/>
            <a:endCxn id="911369" idx="1"/>
          </p:cNvCxnSpPr>
          <p:nvPr/>
        </p:nvCxnSpPr>
        <p:spPr bwMode="auto">
          <a:xfrm>
            <a:off x="1798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376" name="AutoShape 16"/>
          <p:cNvCxnSpPr>
            <a:cxnSpLocks noChangeShapeType="1"/>
            <a:stCxn id="911368" idx="3"/>
            <a:endCxn id="911371" idx="1"/>
          </p:cNvCxnSpPr>
          <p:nvPr/>
        </p:nvCxnSpPr>
        <p:spPr bwMode="auto">
          <a:xfrm flipV="1">
            <a:off x="1798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1377" name="Rectangle 17"/>
          <p:cNvSpPr>
            <a:spLocks noChangeArrowheads="1"/>
          </p:cNvSpPr>
          <p:nvPr/>
        </p:nvSpPr>
        <p:spPr bwMode="auto">
          <a:xfrm>
            <a:off x="4073525" y="1754188"/>
            <a:ext cx="1782763" cy="1903412"/>
          </a:xfrm>
          <a:prstGeom prst="rect">
            <a:avLst/>
          </a:prstGeom>
          <a:solidFill>
            <a:srgbClr val="99CCFF"/>
          </a:solidFill>
          <a:ln w="254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78" name="Rectangle 18"/>
          <p:cNvSpPr>
            <a:spLocks noChangeArrowheads="1"/>
          </p:cNvSpPr>
          <p:nvPr/>
        </p:nvSpPr>
        <p:spPr bwMode="auto">
          <a:xfrm>
            <a:off x="4038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79" name="Rectangle 19"/>
          <p:cNvSpPr>
            <a:spLocks noChangeArrowheads="1"/>
          </p:cNvSpPr>
          <p:nvPr/>
        </p:nvSpPr>
        <p:spPr bwMode="auto">
          <a:xfrm>
            <a:off x="4038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80" name="Rectangle 20"/>
          <p:cNvSpPr>
            <a:spLocks noChangeArrowheads="1"/>
          </p:cNvSpPr>
          <p:nvPr/>
        </p:nvSpPr>
        <p:spPr bwMode="auto">
          <a:xfrm>
            <a:off x="4038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81" name="Rectangle 21"/>
          <p:cNvSpPr>
            <a:spLocks noChangeArrowheads="1"/>
          </p:cNvSpPr>
          <p:nvPr/>
        </p:nvSpPr>
        <p:spPr bwMode="auto">
          <a:xfrm>
            <a:off x="4038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82" name="Rectangle 22"/>
          <p:cNvSpPr>
            <a:spLocks noChangeArrowheads="1"/>
          </p:cNvSpPr>
          <p:nvPr/>
        </p:nvSpPr>
        <p:spPr bwMode="auto">
          <a:xfrm>
            <a:off x="5821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83" name="Rectangle 23"/>
          <p:cNvSpPr>
            <a:spLocks noChangeArrowheads="1"/>
          </p:cNvSpPr>
          <p:nvPr/>
        </p:nvSpPr>
        <p:spPr bwMode="auto">
          <a:xfrm>
            <a:off x="5821363" y="20828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84" name="Rectangle 24"/>
          <p:cNvSpPr>
            <a:spLocks noChangeArrowheads="1"/>
          </p:cNvSpPr>
          <p:nvPr/>
        </p:nvSpPr>
        <p:spPr bwMode="auto">
          <a:xfrm>
            <a:off x="5821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85" name="Rectangle 25"/>
          <p:cNvSpPr>
            <a:spLocks noChangeArrowheads="1"/>
          </p:cNvSpPr>
          <p:nvPr/>
        </p:nvSpPr>
        <p:spPr bwMode="auto">
          <a:xfrm>
            <a:off x="5821363" y="2997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1386" name="AutoShape 26"/>
          <p:cNvCxnSpPr>
            <a:cxnSpLocks noChangeShapeType="1"/>
            <a:stCxn id="911378" idx="3"/>
            <a:endCxn id="911383" idx="1"/>
          </p:cNvCxnSpPr>
          <p:nvPr/>
        </p:nvCxnSpPr>
        <p:spPr bwMode="auto">
          <a:xfrm flipV="1">
            <a:off x="4084638" y="2108200"/>
            <a:ext cx="1736725" cy="233363"/>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387" name="AutoShape 27"/>
          <p:cNvCxnSpPr>
            <a:cxnSpLocks noChangeShapeType="1"/>
            <a:stCxn id="911380" idx="3"/>
            <a:endCxn id="911385" idx="1"/>
          </p:cNvCxnSpPr>
          <p:nvPr/>
        </p:nvCxnSpPr>
        <p:spPr bwMode="auto">
          <a:xfrm>
            <a:off x="4084638" y="2892425"/>
            <a:ext cx="1736725" cy="130175"/>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388" name="AutoShape 28"/>
          <p:cNvCxnSpPr>
            <a:cxnSpLocks noChangeShapeType="1"/>
            <a:stCxn id="911379" idx="3"/>
            <a:endCxn id="911382" idx="1"/>
          </p:cNvCxnSpPr>
          <p:nvPr/>
        </p:nvCxnSpPr>
        <p:spPr bwMode="auto">
          <a:xfrm>
            <a:off x="4084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389" name="AutoShape 29"/>
          <p:cNvCxnSpPr>
            <a:cxnSpLocks noChangeShapeType="1"/>
            <a:stCxn id="911381" idx="3"/>
            <a:endCxn id="911384" idx="1"/>
          </p:cNvCxnSpPr>
          <p:nvPr/>
        </p:nvCxnSpPr>
        <p:spPr bwMode="auto">
          <a:xfrm flipV="1">
            <a:off x="4084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1390" name="Rectangle 30"/>
          <p:cNvSpPr>
            <a:spLocks noChangeArrowheads="1"/>
          </p:cNvSpPr>
          <p:nvPr/>
        </p:nvSpPr>
        <p:spPr bwMode="auto">
          <a:xfrm>
            <a:off x="6435725" y="1752600"/>
            <a:ext cx="1782763" cy="1903413"/>
          </a:xfrm>
          <a:prstGeom prst="rect">
            <a:avLst/>
          </a:prstGeom>
          <a:solidFill>
            <a:srgbClr val="CCFFCC"/>
          </a:solidFill>
          <a:ln w="25400">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91" name="Rectangle 31"/>
          <p:cNvSpPr>
            <a:spLocks noChangeArrowheads="1"/>
          </p:cNvSpPr>
          <p:nvPr/>
        </p:nvSpPr>
        <p:spPr bwMode="auto">
          <a:xfrm>
            <a:off x="6400800" y="231457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92" name="Rectangle 32"/>
          <p:cNvSpPr>
            <a:spLocks noChangeArrowheads="1"/>
          </p:cNvSpPr>
          <p:nvPr/>
        </p:nvSpPr>
        <p:spPr bwMode="auto">
          <a:xfrm>
            <a:off x="6400800" y="256540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93" name="Rectangle 33"/>
          <p:cNvSpPr>
            <a:spLocks noChangeArrowheads="1"/>
          </p:cNvSpPr>
          <p:nvPr/>
        </p:nvSpPr>
        <p:spPr bwMode="auto">
          <a:xfrm>
            <a:off x="6400800" y="286543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94" name="Rectangle 34"/>
          <p:cNvSpPr>
            <a:spLocks noChangeArrowheads="1"/>
          </p:cNvSpPr>
          <p:nvPr/>
        </p:nvSpPr>
        <p:spPr bwMode="auto">
          <a:xfrm>
            <a:off x="6400800" y="31162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95" name="Rectangle 35"/>
          <p:cNvSpPr>
            <a:spLocks noChangeArrowheads="1"/>
          </p:cNvSpPr>
          <p:nvPr/>
        </p:nvSpPr>
        <p:spPr bwMode="auto">
          <a:xfrm>
            <a:off x="6888163" y="20574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96" name="Rectangle 36"/>
          <p:cNvSpPr>
            <a:spLocks noChangeArrowheads="1"/>
          </p:cNvSpPr>
          <p:nvPr/>
        </p:nvSpPr>
        <p:spPr bwMode="auto">
          <a:xfrm>
            <a:off x="6888163" y="296545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97" name="Rectangle 37"/>
          <p:cNvSpPr>
            <a:spLocks noChangeArrowheads="1"/>
          </p:cNvSpPr>
          <p:nvPr/>
        </p:nvSpPr>
        <p:spPr bwMode="auto">
          <a:xfrm>
            <a:off x="6888163" y="2516188"/>
            <a:ext cx="46037" cy="492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398" name="Rectangle 38"/>
          <p:cNvSpPr>
            <a:spLocks noChangeArrowheads="1"/>
          </p:cNvSpPr>
          <p:nvPr/>
        </p:nvSpPr>
        <p:spPr bwMode="auto">
          <a:xfrm>
            <a:off x="6888163" y="3378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1399" name="AutoShape 39"/>
          <p:cNvCxnSpPr>
            <a:cxnSpLocks noChangeShapeType="1"/>
            <a:stCxn id="911391" idx="3"/>
            <a:endCxn id="911396" idx="1"/>
          </p:cNvCxnSpPr>
          <p:nvPr/>
        </p:nvCxnSpPr>
        <p:spPr bwMode="auto">
          <a:xfrm>
            <a:off x="6446838" y="2339975"/>
            <a:ext cx="441325" cy="650875"/>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00" name="AutoShape 40"/>
          <p:cNvCxnSpPr>
            <a:cxnSpLocks noChangeShapeType="1"/>
            <a:stCxn id="911393" idx="3"/>
            <a:endCxn id="911398" idx="1"/>
          </p:cNvCxnSpPr>
          <p:nvPr/>
        </p:nvCxnSpPr>
        <p:spPr bwMode="auto">
          <a:xfrm>
            <a:off x="6446838" y="2890838"/>
            <a:ext cx="441325" cy="512762"/>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01" name="AutoShape 41"/>
          <p:cNvCxnSpPr>
            <a:cxnSpLocks noChangeShapeType="1"/>
            <a:stCxn id="911392" idx="3"/>
            <a:endCxn id="911395" idx="1"/>
          </p:cNvCxnSpPr>
          <p:nvPr/>
        </p:nvCxnSpPr>
        <p:spPr bwMode="auto">
          <a:xfrm flipV="1">
            <a:off x="6446838" y="2082800"/>
            <a:ext cx="441325" cy="508000"/>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02" name="AutoShape 42"/>
          <p:cNvCxnSpPr>
            <a:cxnSpLocks noChangeShapeType="1"/>
            <a:stCxn id="911394" idx="3"/>
            <a:endCxn id="911397" idx="1"/>
          </p:cNvCxnSpPr>
          <p:nvPr/>
        </p:nvCxnSpPr>
        <p:spPr bwMode="auto">
          <a:xfrm flipV="1">
            <a:off x="6446838" y="2541588"/>
            <a:ext cx="441325" cy="600075"/>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1403" name="Text Box 43"/>
          <p:cNvSpPr txBox="1">
            <a:spLocks noChangeArrowheads="1"/>
          </p:cNvSpPr>
          <p:nvPr/>
        </p:nvSpPr>
        <p:spPr bwMode="auto">
          <a:xfrm>
            <a:off x="228600" y="7620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11404" name="Text Box 44"/>
          <p:cNvSpPr txBox="1">
            <a:spLocks noChangeArrowheads="1"/>
          </p:cNvSpPr>
          <p:nvPr/>
        </p:nvSpPr>
        <p:spPr bwMode="auto">
          <a:xfrm>
            <a:off x="228600" y="18351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11405" name="Text Box 45"/>
          <p:cNvSpPr txBox="1">
            <a:spLocks noChangeArrowheads="1"/>
          </p:cNvSpPr>
          <p:nvPr/>
        </p:nvSpPr>
        <p:spPr bwMode="auto">
          <a:xfrm>
            <a:off x="228600" y="29083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11406" name="Text Box 46"/>
          <p:cNvSpPr txBox="1">
            <a:spLocks noChangeArrowheads="1"/>
          </p:cNvSpPr>
          <p:nvPr/>
        </p:nvSpPr>
        <p:spPr bwMode="auto">
          <a:xfrm>
            <a:off x="228600" y="37338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11407" name="AutoShape 47"/>
          <p:cNvCxnSpPr>
            <a:cxnSpLocks noChangeShapeType="1"/>
            <a:stCxn id="911406" idx="3"/>
            <a:endCxn id="911368" idx="0"/>
          </p:cNvCxnSpPr>
          <p:nvPr/>
        </p:nvCxnSpPr>
        <p:spPr bwMode="auto">
          <a:xfrm flipV="1">
            <a:off x="1336675" y="3117850"/>
            <a:ext cx="439738" cy="8572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08" name="AutoShape 48"/>
          <p:cNvCxnSpPr>
            <a:cxnSpLocks noChangeShapeType="1"/>
            <a:stCxn id="911405" idx="3"/>
            <a:endCxn id="911367" idx="2"/>
          </p:cNvCxnSpPr>
          <p:nvPr/>
        </p:nvCxnSpPr>
        <p:spPr bwMode="auto">
          <a:xfrm flipV="1">
            <a:off x="1336675" y="2917825"/>
            <a:ext cx="439738"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09" name="AutoShape 49"/>
          <p:cNvCxnSpPr>
            <a:cxnSpLocks noChangeShapeType="1"/>
            <a:stCxn id="911404" idx="3"/>
            <a:endCxn id="911366" idx="0"/>
          </p:cNvCxnSpPr>
          <p:nvPr/>
        </p:nvCxnSpPr>
        <p:spPr bwMode="auto">
          <a:xfrm>
            <a:off x="1336675" y="2076450"/>
            <a:ext cx="439738" cy="490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10" name="AutoShape 50"/>
          <p:cNvCxnSpPr>
            <a:cxnSpLocks noChangeShapeType="1"/>
            <a:stCxn id="911403" idx="3"/>
            <a:endCxn id="911365" idx="0"/>
          </p:cNvCxnSpPr>
          <p:nvPr/>
        </p:nvCxnSpPr>
        <p:spPr bwMode="auto">
          <a:xfrm>
            <a:off x="1336675" y="1003300"/>
            <a:ext cx="439738" cy="13128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11" name="AutoShape 51"/>
          <p:cNvCxnSpPr>
            <a:cxnSpLocks noChangeShapeType="1"/>
            <a:stCxn id="911369" idx="1"/>
            <a:endCxn id="911381" idx="0"/>
          </p:cNvCxnSpPr>
          <p:nvPr/>
        </p:nvCxnSpPr>
        <p:spPr bwMode="auto">
          <a:xfrm flipV="1">
            <a:off x="3535363" y="3117850"/>
            <a:ext cx="527050" cy="325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12" name="AutoShape 52"/>
          <p:cNvCxnSpPr>
            <a:cxnSpLocks noChangeShapeType="1"/>
            <a:stCxn id="911370" idx="2"/>
            <a:endCxn id="911380" idx="3"/>
          </p:cNvCxnSpPr>
          <p:nvPr/>
        </p:nvCxnSpPr>
        <p:spPr bwMode="auto">
          <a:xfrm flipV="1">
            <a:off x="3559175" y="2892425"/>
            <a:ext cx="525463" cy="1254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13" name="AutoShape 53"/>
          <p:cNvCxnSpPr>
            <a:cxnSpLocks noChangeShapeType="1"/>
            <a:stCxn id="911371" idx="3"/>
            <a:endCxn id="911379" idx="3"/>
          </p:cNvCxnSpPr>
          <p:nvPr/>
        </p:nvCxnSpPr>
        <p:spPr bwMode="auto">
          <a:xfrm>
            <a:off x="3581400" y="2543175"/>
            <a:ext cx="503238" cy="492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15" name="AutoShape 55"/>
          <p:cNvCxnSpPr>
            <a:cxnSpLocks noChangeShapeType="1"/>
            <a:stCxn id="911382" idx="3"/>
            <a:endCxn id="911394" idx="0"/>
          </p:cNvCxnSpPr>
          <p:nvPr/>
        </p:nvCxnSpPr>
        <p:spPr bwMode="auto">
          <a:xfrm flipV="1">
            <a:off x="5867400" y="3116263"/>
            <a:ext cx="557213" cy="327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16" name="AutoShape 56"/>
          <p:cNvCxnSpPr>
            <a:cxnSpLocks noChangeShapeType="1"/>
            <a:stCxn id="911385" idx="3"/>
            <a:endCxn id="911393" idx="1"/>
          </p:cNvCxnSpPr>
          <p:nvPr/>
        </p:nvCxnSpPr>
        <p:spPr bwMode="auto">
          <a:xfrm flipV="1">
            <a:off x="5867400" y="2890838"/>
            <a:ext cx="533400" cy="131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17" name="AutoShape 57"/>
          <p:cNvCxnSpPr>
            <a:cxnSpLocks noChangeShapeType="1"/>
            <a:stCxn id="911384" idx="3"/>
            <a:endCxn id="911392" idx="0"/>
          </p:cNvCxnSpPr>
          <p:nvPr/>
        </p:nvCxnSpPr>
        <p:spPr bwMode="auto">
          <a:xfrm>
            <a:off x="5867400" y="2543175"/>
            <a:ext cx="557213" cy="222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1419" name="Text Box 59"/>
          <p:cNvSpPr txBox="1">
            <a:spLocks noChangeArrowheads="1"/>
          </p:cNvSpPr>
          <p:nvPr/>
        </p:nvSpPr>
        <p:spPr bwMode="auto">
          <a:xfrm>
            <a:off x="8353425" y="17526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11420" name="Text Box 60"/>
          <p:cNvSpPr txBox="1">
            <a:spLocks noChangeArrowheads="1"/>
          </p:cNvSpPr>
          <p:nvPr/>
        </p:nvSpPr>
        <p:spPr bwMode="auto">
          <a:xfrm>
            <a:off x="8351838" y="22733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11421" name="Text Box 61"/>
          <p:cNvSpPr txBox="1">
            <a:spLocks noChangeArrowheads="1"/>
          </p:cNvSpPr>
          <p:nvPr/>
        </p:nvSpPr>
        <p:spPr bwMode="auto">
          <a:xfrm>
            <a:off x="8351838" y="2833688"/>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11422" name="Text Box 62"/>
          <p:cNvSpPr txBox="1">
            <a:spLocks noChangeArrowheads="1"/>
          </p:cNvSpPr>
          <p:nvPr/>
        </p:nvSpPr>
        <p:spPr bwMode="auto">
          <a:xfrm>
            <a:off x="8351838" y="3368675"/>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11423" name="Text Box 63"/>
          <p:cNvSpPr txBox="1">
            <a:spLocks noChangeArrowheads="1"/>
          </p:cNvSpPr>
          <p:nvPr/>
        </p:nvSpPr>
        <p:spPr bwMode="auto">
          <a:xfrm>
            <a:off x="1822450" y="3709988"/>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Republicrat </a:t>
            </a:r>
          </a:p>
          <a:p>
            <a:r>
              <a:rPr lang="en-US"/>
              <a:t>Party</a:t>
            </a:r>
          </a:p>
        </p:txBody>
      </p:sp>
      <p:sp>
        <p:nvSpPr>
          <p:cNvPr id="911424" name="Text Box 64"/>
          <p:cNvSpPr txBox="1">
            <a:spLocks noChangeArrowheads="1"/>
          </p:cNvSpPr>
          <p:nvPr/>
        </p:nvSpPr>
        <p:spPr bwMode="auto">
          <a:xfrm>
            <a:off x="4092575" y="3733800"/>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Democrican</a:t>
            </a:r>
          </a:p>
          <a:p>
            <a:r>
              <a:rPr lang="en-US"/>
              <a:t>Party</a:t>
            </a:r>
          </a:p>
        </p:txBody>
      </p:sp>
      <p:sp>
        <p:nvSpPr>
          <p:cNvPr id="911425" name="Text Box 65"/>
          <p:cNvSpPr txBox="1">
            <a:spLocks noChangeArrowheads="1"/>
          </p:cNvSpPr>
          <p:nvPr/>
        </p:nvSpPr>
        <p:spPr bwMode="auto">
          <a:xfrm>
            <a:off x="6835775" y="3733800"/>
            <a:ext cx="1201738"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Orange</a:t>
            </a:r>
          </a:p>
          <a:p>
            <a:r>
              <a:rPr lang="en-US"/>
              <a:t>Party</a:t>
            </a:r>
          </a:p>
        </p:txBody>
      </p:sp>
      <p:sp>
        <p:nvSpPr>
          <p:cNvPr id="911427" name="AutoShape 67"/>
          <p:cNvSpPr>
            <a:spLocks noChangeArrowheads="1"/>
          </p:cNvSpPr>
          <p:nvPr/>
        </p:nvSpPr>
        <p:spPr bwMode="auto">
          <a:xfrm>
            <a:off x="2667000" y="1828800"/>
            <a:ext cx="762000" cy="457200"/>
          </a:xfrm>
          <a:prstGeom prst="irregularSeal1">
            <a:avLst/>
          </a:prstGeom>
          <a:solidFill>
            <a:srgbClr val="FFC8BB"/>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1428" name="AutoShape 68"/>
          <p:cNvCxnSpPr>
            <a:cxnSpLocks noChangeShapeType="1"/>
            <a:stCxn id="911383" idx="3"/>
            <a:endCxn id="911391" idx="0"/>
          </p:cNvCxnSpPr>
          <p:nvPr/>
        </p:nvCxnSpPr>
        <p:spPr bwMode="auto">
          <a:xfrm>
            <a:off x="5867400" y="2108200"/>
            <a:ext cx="557213" cy="206375"/>
          </a:xfrm>
          <a:prstGeom prst="straightConnector1">
            <a:avLst/>
          </a:prstGeom>
          <a:noFill/>
          <a:ln w="349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1429" name="Text Box 69"/>
          <p:cNvSpPr txBox="1">
            <a:spLocks noChangeArrowheads="1"/>
          </p:cNvSpPr>
          <p:nvPr/>
        </p:nvSpPr>
        <p:spPr bwMode="auto">
          <a:xfrm>
            <a:off x="6992938" y="1970088"/>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1430" name="Text Box 70"/>
          <p:cNvSpPr txBox="1">
            <a:spLocks noChangeArrowheads="1"/>
          </p:cNvSpPr>
          <p:nvPr/>
        </p:nvSpPr>
        <p:spPr bwMode="auto">
          <a:xfrm>
            <a:off x="6992938" y="234315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1431" name="Text Box 71"/>
          <p:cNvSpPr txBox="1">
            <a:spLocks noChangeArrowheads="1"/>
          </p:cNvSpPr>
          <p:nvPr/>
        </p:nvSpPr>
        <p:spPr bwMode="auto">
          <a:xfrm>
            <a:off x="6992938" y="271780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1432" name="Text Box 72"/>
          <p:cNvSpPr txBox="1">
            <a:spLocks noChangeArrowheads="1"/>
          </p:cNvSpPr>
          <p:nvPr/>
        </p:nvSpPr>
        <p:spPr bwMode="auto">
          <a:xfrm>
            <a:off x="6992938" y="309245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cxnSp>
        <p:nvCxnSpPr>
          <p:cNvPr id="911433" name="AutoShape 73"/>
          <p:cNvCxnSpPr>
            <a:cxnSpLocks noChangeShapeType="1"/>
            <a:stCxn id="911432" idx="3"/>
          </p:cNvCxnSpPr>
          <p:nvPr/>
        </p:nvCxnSpPr>
        <p:spPr bwMode="auto">
          <a:xfrm>
            <a:off x="7866063" y="3260725"/>
            <a:ext cx="439737" cy="920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34" name="AutoShape 74"/>
          <p:cNvCxnSpPr>
            <a:cxnSpLocks noChangeShapeType="1"/>
            <a:stCxn id="911431" idx="3"/>
            <a:endCxn id="911421" idx="1"/>
          </p:cNvCxnSpPr>
          <p:nvPr/>
        </p:nvCxnSpPr>
        <p:spPr bwMode="auto">
          <a:xfrm>
            <a:off x="7866063" y="2886075"/>
            <a:ext cx="473075" cy="1889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35" name="AutoShape 75"/>
          <p:cNvCxnSpPr>
            <a:cxnSpLocks noChangeShapeType="1"/>
            <a:stCxn id="911430" idx="3"/>
            <a:endCxn id="911420" idx="1"/>
          </p:cNvCxnSpPr>
          <p:nvPr/>
        </p:nvCxnSpPr>
        <p:spPr bwMode="auto">
          <a:xfrm>
            <a:off x="7866063" y="2511425"/>
            <a:ext cx="473075"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1436" name="AutoShape 76"/>
          <p:cNvCxnSpPr>
            <a:cxnSpLocks noChangeShapeType="1"/>
            <a:stCxn id="911429" idx="3"/>
            <a:endCxn id="911419" idx="1"/>
          </p:cNvCxnSpPr>
          <p:nvPr/>
        </p:nvCxnSpPr>
        <p:spPr bwMode="auto">
          <a:xfrm flipV="1">
            <a:off x="7866063" y="1993900"/>
            <a:ext cx="474662" cy="1444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682105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1411"/>
                                        </p:tgtEl>
                                        <p:attrNameLst>
                                          <p:attrName>style.visibility</p:attrName>
                                        </p:attrNameLst>
                                      </p:cBhvr>
                                      <p:to>
                                        <p:strVal val="visible"/>
                                      </p:to>
                                    </p:set>
                                    <p:animEffect transition="in" filter="dissolve">
                                      <p:cBhvr>
                                        <p:cTn id="7" dur="500"/>
                                        <p:tgtEl>
                                          <p:spTgt spid="911411"/>
                                        </p:tgtEl>
                                      </p:cBhvr>
                                    </p:animEffect>
                                  </p:childTnLst>
                                </p:cTn>
                              </p:par>
                              <p:par>
                                <p:cTn id="8" presetID="9" presetClass="entr" presetSubtype="0" fill="hold" nodeType="withEffect">
                                  <p:stCondLst>
                                    <p:cond delay="0"/>
                                  </p:stCondLst>
                                  <p:childTnLst>
                                    <p:set>
                                      <p:cBhvr>
                                        <p:cTn id="9" dur="1" fill="hold">
                                          <p:stCondLst>
                                            <p:cond delay="0"/>
                                          </p:stCondLst>
                                        </p:cTn>
                                        <p:tgtEl>
                                          <p:spTgt spid="911412"/>
                                        </p:tgtEl>
                                        <p:attrNameLst>
                                          <p:attrName>style.visibility</p:attrName>
                                        </p:attrNameLst>
                                      </p:cBhvr>
                                      <p:to>
                                        <p:strVal val="visible"/>
                                      </p:to>
                                    </p:set>
                                    <p:animEffect transition="in" filter="dissolve">
                                      <p:cBhvr>
                                        <p:cTn id="10" dur="500"/>
                                        <p:tgtEl>
                                          <p:spTgt spid="911412"/>
                                        </p:tgtEl>
                                      </p:cBhvr>
                                    </p:animEffect>
                                  </p:childTnLst>
                                </p:cTn>
                              </p:par>
                              <p:par>
                                <p:cTn id="11" presetID="9" presetClass="entr" presetSubtype="0" fill="hold" nodeType="withEffect">
                                  <p:stCondLst>
                                    <p:cond delay="0"/>
                                  </p:stCondLst>
                                  <p:childTnLst>
                                    <p:set>
                                      <p:cBhvr>
                                        <p:cTn id="12" dur="1" fill="hold">
                                          <p:stCondLst>
                                            <p:cond delay="0"/>
                                          </p:stCondLst>
                                        </p:cTn>
                                        <p:tgtEl>
                                          <p:spTgt spid="911413"/>
                                        </p:tgtEl>
                                        <p:attrNameLst>
                                          <p:attrName>style.visibility</p:attrName>
                                        </p:attrNameLst>
                                      </p:cBhvr>
                                      <p:to>
                                        <p:strVal val="visible"/>
                                      </p:to>
                                    </p:set>
                                    <p:animEffect transition="in" filter="dissolve">
                                      <p:cBhvr>
                                        <p:cTn id="13" dur="500"/>
                                        <p:tgtEl>
                                          <p:spTgt spid="9114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11377"/>
                                        </p:tgtEl>
                                        <p:attrNameLst>
                                          <p:attrName>style.visibility</p:attrName>
                                        </p:attrNameLst>
                                      </p:cBhvr>
                                      <p:to>
                                        <p:strVal val="visible"/>
                                      </p:to>
                                    </p:set>
                                    <p:animEffect transition="in" filter="dissolve">
                                      <p:cBhvr>
                                        <p:cTn id="18" dur="500"/>
                                        <p:tgtEl>
                                          <p:spTgt spid="911377"/>
                                        </p:tgtEl>
                                      </p:cBhvr>
                                    </p:animEffect>
                                  </p:childTnLst>
                                </p:cTn>
                              </p:par>
                              <p:par>
                                <p:cTn id="19" presetID="9" presetClass="entr" presetSubtype="0" fill="hold" grpId="0" nodeType="withEffect" nodePh="1">
                                  <p:stCondLst>
                                    <p:cond delay="0"/>
                                  </p:stCondLst>
                                  <p:endCondLst>
                                    <p:cond evt="begin" delay="0">
                                      <p:tn val="19"/>
                                    </p:cond>
                                  </p:endCondLst>
                                  <p:childTnLst>
                                    <p:set>
                                      <p:cBhvr>
                                        <p:cTn id="20" dur="1" fill="hold">
                                          <p:stCondLst>
                                            <p:cond delay="0"/>
                                          </p:stCondLst>
                                        </p:cTn>
                                        <p:tgtEl>
                                          <p:spTgt spid="911378"/>
                                        </p:tgtEl>
                                        <p:attrNameLst>
                                          <p:attrName>style.visibility</p:attrName>
                                        </p:attrNameLst>
                                      </p:cBhvr>
                                      <p:to>
                                        <p:strVal val="visible"/>
                                      </p:to>
                                    </p:set>
                                    <p:animEffect transition="in" filter="dissolve">
                                      <p:cBhvr>
                                        <p:cTn id="21" dur="500"/>
                                        <p:tgtEl>
                                          <p:spTgt spid="911378"/>
                                        </p:tgtEl>
                                      </p:cBhvr>
                                    </p:animEffect>
                                  </p:childTnLst>
                                </p:cTn>
                              </p:par>
                              <p:par>
                                <p:cTn id="22" presetID="9" presetClass="entr" presetSubtype="0" fill="hold" grpId="0" nodeType="withEffect" nodePh="1">
                                  <p:stCondLst>
                                    <p:cond delay="0"/>
                                  </p:stCondLst>
                                  <p:endCondLst>
                                    <p:cond evt="begin" delay="0">
                                      <p:tn val="22"/>
                                    </p:cond>
                                  </p:endCondLst>
                                  <p:childTnLst>
                                    <p:set>
                                      <p:cBhvr>
                                        <p:cTn id="23" dur="1" fill="hold">
                                          <p:stCondLst>
                                            <p:cond delay="0"/>
                                          </p:stCondLst>
                                        </p:cTn>
                                        <p:tgtEl>
                                          <p:spTgt spid="911379"/>
                                        </p:tgtEl>
                                        <p:attrNameLst>
                                          <p:attrName>style.visibility</p:attrName>
                                        </p:attrNameLst>
                                      </p:cBhvr>
                                      <p:to>
                                        <p:strVal val="visible"/>
                                      </p:to>
                                    </p:set>
                                    <p:animEffect transition="in" filter="dissolve">
                                      <p:cBhvr>
                                        <p:cTn id="24" dur="500"/>
                                        <p:tgtEl>
                                          <p:spTgt spid="911379"/>
                                        </p:tgtEl>
                                      </p:cBhvr>
                                    </p:animEffect>
                                  </p:childTnLst>
                                </p:cTn>
                              </p:par>
                              <p:par>
                                <p:cTn id="25" presetID="9" presetClass="entr" presetSubtype="0" fill="hold" grpId="0" nodeType="withEffect" nodePh="1">
                                  <p:stCondLst>
                                    <p:cond delay="0"/>
                                  </p:stCondLst>
                                  <p:endCondLst>
                                    <p:cond evt="begin" delay="0">
                                      <p:tn val="25"/>
                                    </p:cond>
                                  </p:endCondLst>
                                  <p:childTnLst>
                                    <p:set>
                                      <p:cBhvr>
                                        <p:cTn id="26" dur="1" fill="hold">
                                          <p:stCondLst>
                                            <p:cond delay="0"/>
                                          </p:stCondLst>
                                        </p:cTn>
                                        <p:tgtEl>
                                          <p:spTgt spid="911380"/>
                                        </p:tgtEl>
                                        <p:attrNameLst>
                                          <p:attrName>style.visibility</p:attrName>
                                        </p:attrNameLst>
                                      </p:cBhvr>
                                      <p:to>
                                        <p:strVal val="visible"/>
                                      </p:to>
                                    </p:set>
                                    <p:animEffect transition="in" filter="dissolve">
                                      <p:cBhvr>
                                        <p:cTn id="27" dur="500"/>
                                        <p:tgtEl>
                                          <p:spTgt spid="911380"/>
                                        </p:tgtEl>
                                      </p:cBhvr>
                                    </p:animEffect>
                                  </p:childTnLst>
                                </p:cTn>
                              </p:par>
                              <p:par>
                                <p:cTn id="28" presetID="9" presetClass="entr" presetSubtype="0" fill="hold" grpId="0" nodeType="withEffect" nodePh="1">
                                  <p:stCondLst>
                                    <p:cond delay="0"/>
                                  </p:stCondLst>
                                  <p:endCondLst>
                                    <p:cond evt="begin" delay="0">
                                      <p:tn val="28"/>
                                    </p:cond>
                                  </p:endCondLst>
                                  <p:childTnLst>
                                    <p:set>
                                      <p:cBhvr>
                                        <p:cTn id="29" dur="1" fill="hold">
                                          <p:stCondLst>
                                            <p:cond delay="0"/>
                                          </p:stCondLst>
                                        </p:cTn>
                                        <p:tgtEl>
                                          <p:spTgt spid="911381"/>
                                        </p:tgtEl>
                                        <p:attrNameLst>
                                          <p:attrName>style.visibility</p:attrName>
                                        </p:attrNameLst>
                                      </p:cBhvr>
                                      <p:to>
                                        <p:strVal val="visible"/>
                                      </p:to>
                                    </p:set>
                                    <p:animEffect transition="in" filter="dissolve">
                                      <p:cBhvr>
                                        <p:cTn id="30" dur="500"/>
                                        <p:tgtEl>
                                          <p:spTgt spid="911381"/>
                                        </p:tgtEl>
                                      </p:cBhvr>
                                    </p:animEffect>
                                  </p:childTnLst>
                                </p:cTn>
                              </p:par>
                              <p:par>
                                <p:cTn id="31" presetID="9" presetClass="entr" presetSubtype="0" fill="hold" grpId="0" nodeType="withEffect" nodePh="1">
                                  <p:stCondLst>
                                    <p:cond delay="0"/>
                                  </p:stCondLst>
                                  <p:endCondLst>
                                    <p:cond evt="begin" delay="0">
                                      <p:tn val="31"/>
                                    </p:cond>
                                  </p:endCondLst>
                                  <p:childTnLst>
                                    <p:set>
                                      <p:cBhvr>
                                        <p:cTn id="32" dur="1" fill="hold">
                                          <p:stCondLst>
                                            <p:cond delay="0"/>
                                          </p:stCondLst>
                                        </p:cTn>
                                        <p:tgtEl>
                                          <p:spTgt spid="911382"/>
                                        </p:tgtEl>
                                        <p:attrNameLst>
                                          <p:attrName>style.visibility</p:attrName>
                                        </p:attrNameLst>
                                      </p:cBhvr>
                                      <p:to>
                                        <p:strVal val="visible"/>
                                      </p:to>
                                    </p:set>
                                    <p:animEffect transition="in" filter="dissolve">
                                      <p:cBhvr>
                                        <p:cTn id="33" dur="500"/>
                                        <p:tgtEl>
                                          <p:spTgt spid="911382"/>
                                        </p:tgtEl>
                                      </p:cBhvr>
                                    </p:animEffect>
                                  </p:childTnLst>
                                </p:cTn>
                              </p:par>
                              <p:par>
                                <p:cTn id="34" presetID="9" presetClass="entr" presetSubtype="0" fill="hold" grpId="0" nodeType="withEffect" nodePh="1">
                                  <p:stCondLst>
                                    <p:cond delay="0"/>
                                  </p:stCondLst>
                                  <p:endCondLst>
                                    <p:cond evt="begin" delay="0">
                                      <p:tn val="34"/>
                                    </p:cond>
                                  </p:endCondLst>
                                  <p:childTnLst>
                                    <p:set>
                                      <p:cBhvr>
                                        <p:cTn id="35" dur="1" fill="hold">
                                          <p:stCondLst>
                                            <p:cond delay="0"/>
                                          </p:stCondLst>
                                        </p:cTn>
                                        <p:tgtEl>
                                          <p:spTgt spid="911383"/>
                                        </p:tgtEl>
                                        <p:attrNameLst>
                                          <p:attrName>style.visibility</p:attrName>
                                        </p:attrNameLst>
                                      </p:cBhvr>
                                      <p:to>
                                        <p:strVal val="visible"/>
                                      </p:to>
                                    </p:set>
                                    <p:animEffect transition="in" filter="dissolve">
                                      <p:cBhvr>
                                        <p:cTn id="36" dur="500"/>
                                        <p:tgtEl>
                                          <p:spTgt spid="911383"/>
                                        </p:tgtEl>
                                      </p:cBhvr>
                                    </p:animEffect>
                                  </p:childTnLst>
                                </p:cTn>
                              </p:par>
                              <p:par>
                                <p:cTn id="37" presetID="9" presetClass="entr" presetSubtype="0" fill="hold" grpId="0" nodeType="withEffect" nodePh="1">
                                  <p:stCondLst>
                                    <p:cond delay="0"/>
                                  </p:stCondLst>
                                  <p:endCondLst>
                                    <p:cond evt="begin" delay="0">
                                      <p:tn val="37"/>
                                    </p:cond>
                                  </p:endCondLst>
                                  <p:childTnLst>
                                    <p:set>
                                      <p:cBhvr>
                                        <p:cTn id="38" dur="1" fill="hold">
                                          <p:stCondLst>
                                            <p:cond delay="0"/>
                                          </p:stCondLst>
                                        </p:cTn>
                                        <p:tgtEl>
                                          <p:spTgt spid="911384"/>
                                        </p:tgtEl>
                                        <p:attrNameLst>
                                          <p:attrName>style.visibility</p:attrName>
                                        </p:attrNameLst>
                                      </p:cBhvr>
                                      <p:to>
                                        <p:strVal val="visible"/>
                                      </p:to>
                                    </p:set>
                                    <p:animEffect transition="in" filter="dissolve">
                                      <p:cBhvr>
                                        <p:cTn id="39" dur="500"/>
                                        <p:tgtEl>
                                          <p:spTgt spid="911384"/>
                                        </p:tgtEl>
                                      </p:cBhvr>
                                    </p:animEffect>
                                  </p:childTnLst>
                                </p:cTn>
                              </p:par>
                              <p:par>
                                <p:cTn id="40" presetID="9" presetClass="entr" presetSubtype="0" fill="hold" grpId="0" nodeType="withEffect" nodePh="1">
                                  <p:stCondLst>
                                    <p:cond delay="0"/>
                                  </p:stCondLst>
                                  <p:endCondLst>
                                    <p:cond evt="begin" delay="0">
                                      <p:tn val="40"/>
                                    </p:cond>
                                  </p:endCondLst>
                                  <p:childTnLst>
                                    <p:set>
                                      <p:cBhvr>
                                        <p:cTn id="41" dur="1" fill="hold">
                                          <p:stCondLst>
                                            <p:cond delay="0"/>
                                          </p:stCondLst>
                                        </p:cTn>
                                        <p:tgtEl>
                                          <p:spTgt spid="911385"/>
                                        </p:tgtEl>
                                        <p:attrNameLst>
                                          <p:attrName>style.visibility</p:attrName>
                                        </p:attrNameLst>
                                      </p:cBhvr>
                                      <p:to>
                                        <p:strVal val="visible"/>
                                      </p:to>
                                    </p:set>
                                    <p:animEffect transition="in" filter="dissolve">
                                      <p:cBhvr>
                                        <p:cTn id="42" dur="500"/>
                                        <p:tgtEl>
                                          <p:spTgt spid="911385"/>
                                        </p:tgtEl>
                                      </p:cBhvr>
                                    </p:animEffect>
                                  </p:childTnLst>
                                </p:cTn>
                              </p:par>
                              <p:par>
                                <p:cTn id="43" presetID="9" presetClass="entr" presetSubtype="0" fill="hold" nodeType="withEffect">
                                  <p:stCondLst>
                                    <p:cond delay="0"/>
                                  </p:stCondLst>
                                  <p:childTnLst>
                                    <p:set>
                                      <p:cBhvr>
                                        <p:cTn id="44" dur="1" fill="hold">
                                          <p:stCondLst>
                                            <p:cond delay="0"/>
                                          </p:stCondLst>
                                        </p:cTn>
                                        <p:tgtEl>
                                          <p:spTgt spid="911386"/>
                                        </p:tgtEl>
                                        <p:attrNameLst>
                                          <p:attrName>style.visibility</p:attrName>
                                        </p:attrNameLst>
                                      </p:cBhvr>
                                      <p:to>
                                        <p:strVal val="visible"/>
                                      </p:to>
                                    </p:set>
                                    <p:animEffect transition="in" filter="dissolve">
                                      <p:cBhvr>
                                        <p:cTn id="45" dur="500"/>
                                        <p:tgtEl>
                                          <p:spTgt spid="911386"/>
                                        </p:tgtEl>
                                      </p:cBhvr>
                                    </p:animEffect>
                                  </p:childTnLst>
                                </p:cTn>
                              </p:par>
                              <p:par>
                                <p:cTn id="46" presetID="9" presetClass="entr" presetSubtype="0" fill="hold" nodeType="withEffect">
                                  <p:stCondLst>
                                    <p:cond delay="0"/>
                                  </p:stCondLst>
                                  <p:childTnLst>
                                    <p:set>
                                      <p:cBhvr>
                                        <p:cTn id="47" dur="1" fill="hold">
                                          <p:stCondLst>
                                            <p:cond delay="0"/>
                                          </p:stCondLst>
                                        </p:cTn>
                                        <p:tgtEl>
                                          <p:spTgt spid="911387"/>
                                        </p:tgtEl>
                                        <p:attrNameLst>
                                          <p:attrName>style.visibility</p:attrName>
                                        </p:attrNameLst>
                                      </p:cBhvr>
                                      <p:to>
                                        <p:strVal val="visible"/>
                                      </p:to>
                                    </p:set>
                                    <p:animEffect transition="in" filter="dissolve">
                                      <p:cBhvr>
                                        <p:cTn id="48" dur="500"/>
                                        <p:tgtEl>
                                          <p:spTgt spid="911387"/>
                                        </p:tgtEl>
                                      </p:cBhvr>
                                    </p:animEffect>
                                  </p:childTnLst>
                                </p:cTn>
                              </p:par>
                              <p:par>
                                <p:cTn id="49" presetID="9" presetClass="entr" presetSubtype="0" fill="hold" nodeType="withEffect">
                                  <p:stCondLst>
                                    <p:cond delay="0"/>
                                  </p:stCondLst>
                                  <p:childTnLst>
                                    <p:set>
                                      <p:cBhvr>
                                        <p:cTn id="50" dur="1" fill="hold">
                                          <p:stCondLst>
                                            <p:cond delay="0"/>
                                          </p:stCondLst>
                                        </p:cTn>
                                        <p:tgtEl>
                                          <p:spTgt spid="911388"/>
                                        </p:tgtEl>
                                        <p:attrNameLst>
                                          <p:attrName>style.visibility</p:attrName>
                                        </p:attrNameLst>
                                      </p:cBhvr>
                                      <p:to>
                                        <p:strVal val="visible"/>
                                      </p:to>
                                    </p:set>
                                    <p:animEffect transition="in" filter="dissolve">
                                      <p:cBhvr>
                                        <p:cTn id="51" dur="500"/>
                                        <p:tgtEl>
                                          <p:spTgt spid="911388"/>
                                        </p:tgtEl>
                                      </p:cBhvr>
                                    </p:animEffect>
                                  </p:childTnLst>
                                </p:cTn>
                              </p:par>
                              <p:par>
                                <p:cTn id="52" presetID="9" presetClass="entr" presetSubtype="0" fill="hold" nodeType="withEffect">
                                  <p:stCondLst>
                                    <p:cond delay="0"/>
                                  </p:stCondLst>
                                  <p:childTnLst>
                                    <p:set>
                                      <p:cBhvr>
                                        <p:cTn id="53" dur="1" fill="hold">
                                          <p:stCondLst>
                                            <p:cond delay="0"/>
                                          </p:stCondLst>
                                        </p:cTn>
                                        <p:tgtEl>
                                          <p:spTgt spid="911389"/>
                                        </p:tgtEl>
                                        <p:attrNameLst>
                                          <p:attrName>style.visibility</p:attrName>
                                        </p:attrNameLst>
                                      </p:cBhvr>
                                      <p:to>
                                        <p:strVal val="visible"/>
                                      </p:to>
                                    </p:set>
                                    <p:animEffect transition="in" filter="dissolve">
                                      <p:cBhvr>
                                        <p:cTn id="54" dur="500"/>
                                        <p:tgtEl>
                                          <p:spTgt spid="911389"/>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11424"/>
                                        </p:tgtEl>
                                        <p:attrNameLst>
                                          <p:attrName>style.visibility</p:attrName>
                                        </p:attrNameLst>
                                      </p:cBhvr>
                                      <p:to>
                                        <p:strVal val="visible"/>
                                      </p:to>
                                    </p:set>
                                    <p:animEffect transition="in" filter="dissolve">
                                      <p:cBhvr>
                                        <p:cTn id="57" dur="500"/>
                                        <p:tgtEl>
                                          <p:spTgt spid="9114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911415"/>
                                        </p:tgtEl>
                                        <p:attrNameLst>
                                          <p:attrName>style.visibility</p:attrName>
                                        </p:attrNameLst>
                                      </p:cBhvr>
                                      <p:to>
                                        <p:strVal val="visible"/>
                                      </p:to>
                                    </p:set>
                                    <p:animEffect transition="in" filter="dissolve">
                                      <p:cBhvr>
                                        <p:cTn id="62" dur="500"/>
                                        <p:tgtEl>
                                          <p:spTgt spid="911415"/>
                                        </p:tgtEl>
                                      </p:cBhvr>
                                    </p:animEffect>
                                  </p:childTnLst>
                                </p:cTn>
                              </p:par>
                              <p:par>
                                <p:cTn id="63" presetID="9" presetClass="entr" presetSubtype="0" fill="hold" nodeType="withEffect">
                                  <p:stCondLst>
                                    <p:cond delay="0"/>
                                  </p:stCondLst>
                                  <p:childTnLst>
                                    <p:set>
                                      <p:cBhvr>
                                        <p:cTn id="64" dur="1" fill="hold">
                                          <p:stCondLst>
                                            <p:cond delay="0"/>
                                          </p:stCondLst>
                                        </p:cTn>
                                        <p:tgtEl>
                                          <p:spTgt spid="911416"/>
                                        </p:tgtEl>
                                        <p:attrNameLst>
                                          <p:attrName>style.visibility</p:attrName>
                                        </p:attrNameLst>
                                      </p:cBhvr>
                                      <p:to>
                                        <p:strVal val="visible"/>
                                      </p:to>
                                    </p:set>
                                    <p:animEffect transition="in" filter="dissolve">
                                      <p:cBhvr>
                                        <p:cTn id="65" dur="500"/>
                                        <p:tgtEl>
                                          <p:spTgt spid="911416"/>
                                        </p:tgtEl>
                                      </p:cBhvr>
                                    </p:animEffect>
                                  </p:childTnLst>
                                </p:cTn>
                              </p:par>
                              <p:par>
                                <p:cTn id="66" presetID="9" presetClass="entr" presetSubtype="0" fill="hold" nodeType="withEffect">
                                  <p:stCondLst>
                                    <p:cond delay="0"/>
                                  </p:stCondLst>
                                  <p:childTnLst>
                                    <p:set>
                                      <p:cBhvr>
                                        <p:cTn id="67" dur="1" fill="hold">
                                          <p:stCondLst>
                                            <p:cond delay="0"/>
                                          </p:stCondLst>
                                        </p:cTn>
                                        <p:tgtEl>
                                          <p:spTgt spid="911417"/>
                                        </p:tgtEl>
                                        <p:attrNameLst>
                                          <p:attrName>style.visibility</p:attrName>
                                        </p:attrNameLst>
                                      </p:cBhvr>
                                      <p:to>
                                        <p:strVal val="visible"/>
                                      </p:to>
                                    </p:set>
                                    <p:animEffect transition="in" filter="dissolve">
                                      <p:cBhvr>
                                        <p:cTn id="68" dur="500"/>
                                        <p:tgtEl>
                                          <p:spTgt spid="91141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911428"/>
                                        </p:tgtEl>
                                        <p:attrNameLst>
                                          <p:attrName>style.visibility</p:attrName>
                                        </p:attrNameLst>
                                      </p:cBhvr>
                                      <p:to>
                                        <p:strVal val="visible"/>
                                      </p:to>
                                    </p:set>
                                    <p:animEffect transition="in" filter="dissolve">
                                      <p:cBhvr>
                                        <p:cTn id="73" dur="500"/>
                                        <p:tgtEl>
                                          <p:spTgt spid="91142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911390"/>
                                        </p:tgtEl>
                                        <p:attrNameLst>
                                          <p:attrName>style.visibility</p:attrName>
                                        </p:attrNameLst>
                                      </p:cBhvr>
                                      <p:to>
                                        <p:strVal val="visible"/>
                                      </p:to>
                                    </p:set>
                                    <p:animEffect transition="in" filter="dissolve">
                                      <p:cBhvr>
                                        <p:cTn id="78" dur="500"/>
                                        <p:tgtEl>
                                          <p:spTgt spid="911390"/>
                                        </p:tgtEl>
                                      </p:cBhvr>
                                    </p:animEffect>
                                  </p:childTnLst>
                                </p:cTn>
                              </p:par>
                              <p:par>
                                <p:cTn id="79" presetID="9" presetClass="entr" presetSubtype="0" fill="hold" grpId="0" nodeType="withEffect" nodePh="1">
                                  <p:stCondLst>
                                    <p:cond delay="0"/>
                                  </p:stCondLst>
                                  <p:endCondLst>
                                    <p:cond evt="begin" delay="0">
                                      <p:tn val="79"/>
                                    </p:cond>
                                  </p:endCondLst>
                                  <p:childTnLst>
                                    <p:set>
                                      <p:cBhvr>
                                        <p:cTn id="80" dur="1" fill="hold">
                                          <p:stCondLst>
                                            <p:cond delay="0"/>
                                          </p:stCondLst>
                                        </p:cTn>
                                        <p:tgtEl>
                                          <p:spTgt spid="911391"/>
                                        </p:tgtEl>
                                        <p:attrNameLst>
                                          <p:attrName>style.visibility</p:attrName>
                                        </p:attrNameLst>
                                      </p:cBhvr>
                                      <p:to>
                                        <p:strVal val="visible"/>
                                      </p:to>
                                    </p:set>
                                    <p:animEffect transition="in" filter="dissolve">
                                      <p:cBhvr>
                                        <p:cTn id="81" dur="500"/>
                                        <p:tgtEl>
                                          <p:spTgt spid="911391"/>
                                        </p:tgtEl>
                                      </p:cBhvr>
                                    </p:animEffect>
                                  </p:childTnLst>
                                </p:cTn>
                              </p:par>
                              <p:par>
                                <p:cTn id="82" presetID="9" presetClass="entr" presetSubtype="0" fill="hold" grpId="0" nodeType="withEffect" nodePh="1">
                                  <p:stCondLst>
                                    <p:cond delay="0"/>
                                  </p:stCondLst>
                                  <p:endCondLst>
                                    <p:cond evt="begin" delay="0">
                                      <p:tn val="82"/>
                                    </p:cond>
                                  </p:endCondLst>
                                  <p:childTnLst>
                                    <p:set>
                                      <p:cBhvr>
                                        <p:cTn id="83" dur="1" fill="hold">
                                          <p:stCondLst>
                                            <p:cond delay="0"/>
                                          </p:stCondLst>
                                        </p:cTn>
                                        <p:tgtEl>
                                          <p:spTgt spid="911392"/>
                                        </p:tgtEl>
                                        <p:attrNameLst>
                                          <p:attrName>style.visibility</p:attrName>
                                        </p:attrNameLst>
                                      </p:cBhvr>
                                      <p:to>
                                        <p:strVal val="visible"/>
                                      </p:to>
                                    </p:set>
                                    <p:animEffect transition="in" filter="dissolve">
                                      <p:cBhvr>
                                        <p:cTn id="84" dur="500"/>
                                        <p:tgtEl>
                                          <p:spTgt spid="911392"/>
                                        </p:tgtEl>
                                      </p:cBhvr>
                                    </p:animEffect>
                                  </p:childTnLst>
                                </p:cTn>
                              </p:par>
                              <p:par>
                                <p:cTn id="85" presetID="9" presetClass="entr" presetSubtype="0" fill="hold" grpId="0" nodeType="withEffect" nodePh="1">
                                  <p:stCondLst>
                                    <p:cond delay="0"/>
                                  </p:stCondLst>
                                  <p:endCondLst>
                                    <p:cond evt="begin" delay="0">
                                      <p:tn val="85"/>
                                    </p:cond>
                                  </p:endCondLst>
                                  <p:childTnLst>
                                    <p:set>
                                      <p:cBhvr>
                                        <p:cTn id="86" dur="1" fill="hold">
                                          <p:stCondLst>
                                            <p:cond delay="0"/>
                                          </p:stCondLst>
                                        </p:cTn>
                                        <p:tgtEl>
                                          <p:spTgt spid="911393"/>
                                        </p:tgtEl>
                                        <p:attrNameLst>
                                          <p:attrName>style.visibility</p:attrName>
                                        </p:attrNameLst>
                                      </p:cBhvr>
                                      <p:to>
                                        <p:strVal val="visible"/>
                                      </p:to>
                                    </p:set>
                                    <p:animEffect transition="in" filter="dissolve">
                                      <p:cBhvr>
                                        <p:cTn id="87" dur="500"/>
                                        <p:tgtEl>
                                          <p:spTgt spid="911393"/>
                                        </p:tgtEl>
                                      </p:cBhvr>
                                    </p:animEffect>
                                  </p:childTnLst>
                                </p:cTn>
                              </p:par>
                              <p:par>
                                <p:cTn id="88" presetID="9" presetClass="entr" presetSubtype="0" fill="hold" grpId="0" nodeType="withEffect" nodePh="1">
                                  <p:stCondLst>
                                    <p:cond delay="0"/>
                                  </p:stCondLst>
                                  <p:endCondLst>
                                    <p:cond evt="begin" delay="0">
                                      <p:tn val="88"/>
                                    </p:cond>
                                  </p:endCondLst>
                                  <p:childTnLst>
                                    <p:set>
                                      <p:cBhvr>
                                        <p:cTn id="89" dur="1" fill="hold">
                                          <p:stCondLst>
                                            <p:cond delay="0"/>
                                          </p:stCondLst>
                                        </p:cTn>
                                        <p:tgtEl>
                                          <p:spTgt spid="911394"/>
                                        </p:tgtEl>
                                        <p:attrNameLst>
                                          <p:attrName>style.visibility</p:attrName>
                                        </p:attrNameLst>
                                      </p:cBhvr>
                                      <p:to>
                                        <p:strVal val="visible"/>
                                      </p:to>
                                    </p:set>
                                    <p:animEffect transition="in" filter="dissolve">
                                      <p:cBhvr>
                                        <p:cTn id="90" dur="500"/>
                                        <p:tgtEl>
                                          <p:spTgt spid="911394"/>
                                        </p:tgtEl>
                                      </p:cBhvr>
                                    </p:animEffect>
                                  </p:childTnLst>
                                </p:cTn>
                              </p:par>
                              <p:par>
                                <p:cTn id="91" presetID="9" presetClass="entr" presetSubtype="0" fill="hold" grpId="0" nodeType="withEffect" nodePh="1">
                                  <p:stCondLst>
                                    <p:cond delay="0"/>
                                  </p:stCondLst>
                                  <p:endCondLst>
                                    <p:cond evt="begin" delay="0">
                                      <p:tn val="91"/>
                                    </p:cond>
                                  </p:endCondLst>
                                  <p:childTnLst>
                                    <p:set>
                                      <p:cBhvr>
                                        <p:cTn id="92" dur="1" fill="hold">
                                          <p:stCondLst>
                                            <p:cond delay="0"/>
                                          </p:stCondLst>
                                        </p:cTn>
                                        <p:tgtEl>
                                          <p:spTgt spid="911395"/>
                                        </p:tgtEl>
                                        <p:attrNameLst>
                                          <p:attrName>style.visibility</p:attrName>
                                        </p:attrNameLst>
                                      </p:cBhvr>
                                      <p:to>
                                        <p:strVal val="visible"/>
                                      </p:to>
                                    </p:set>
                                    <p:animEffect transition="in" filter="dissolve">
                                      <p:cBhvr>
                                        <p:cTn id="93" dur="500"/>
                                        <p:tgtEl>
                                          <p:spTgt spid="911395"/>
                                        </p:tgtEl>
                                      </p:cBhvr>
                                    </p:animEffect>
                                  </p:childTnLst>
                                </p:cTn>
                              </p:par>
                              <p:par>
                                <p:cTn id="94" presetID="9" presetClass="entr" presetSubtype="0" fill="hold" grpId="0" nodeType="withEffect" nodePh="1">
                                  <p:stCondLst>
                                    <p:cond delay="0"/>
                                  </p:stCondLst>
                                  <p:endCondLst>
                                    <p:cond evt="begin" delay="0">
                                      <p:tn val="94"/>
                                    </p:cond>
                                  </p:endCondLst>
                                  <p:childTnLst>
                                    <p:set>
                                      <p:cBhvr>
                                        <p:cTn id="95" dur="1" fill="hold">
                                          <p:stCondLst>
                                            <p:cond delay="0"/>
                                          </p:stCondLst>
                                        </p:cTn>
                                        <p:tgtEl>
                                          <p:spTgt spid="911396"/>
                                        </p:tgtEl>
                                        <p:attrNameLst>
                                          <p:attrName>style.visibility</p:attrName>
                                        </p:attrNameLst>
                                      </p:cBhvr>
                                      <p:to>
                                        <p:strVal val="visible"/>
                                      </p:to>
                                    </p:set>
                                    <p:animEffect transition="in" filter="dissolve">
                                      <p:cBhvr>
                                        <p:cTn id="96" dur="500"/>
                                        <p:tgtEl>
                                          <p:spTgt spid="911396"/>
                                        </p:tgtEl>
                                      </p:cBhvr>
                                    </p:animEffect>
                                  </p:childTnLst>
                                </p:cTn>
                              </p:par>
                              <p:par>
                                <p:cTn id="97" presetID="9" presetClass="entr" presetSubtype="0" fill="hold" grpId="0" nodeType="withEffect" nodePh="1">
                                  <p:stCondLst>
                                    <p:cond delay="0"/>
                                  </p:stCondLst>
                                  <p:endCondLst>
                                    <p:cond evt="begin" delay="0">
                                      <p:tn val="97"/>
                                    </p:cond>
                                  </p:endCondLst>
                                  <p:childTnLst>
                                    <p:set>
                                      <p:cBhvr>
                                        <p:cTn id="98" dur="1" fill="hold">
                                          <p:stCondLst>
                                            <p:cond delay="0"/>
                                          </p:stCondLst>
                                        </p:cTn>
                                        <p:tgtEl>
                                          <p:spTgt spid="911397"/>
                                        </p:tgtEl>
                                        <p:attrNameLst>
                                          <p:attrName>style.visibility</p:attrName>
                                        </p:attrNameLst>
                                      </p:cBhvr>
                                      <p:to>
                                        <p:strVal val="visible"/>
                                      </p:to>
                                    </p:set>
                                    <p:animEffect transition="in" filter="dissolve">
                                      <p:cBhvr>
                                        <p:cTn id="99" dur="500"/>
                                        <p:tgtEl>
                                          <p:spTgt spid="911397"/>
                                        </p:tgtEl>
                                      </p:cBhvr>
                                    </p:animEffect>
                                  </p:childTnLst>
                                </p:cTn>
                              </p:par>
                              <p:par>
                                <p:cTn id="100" presetID="9" presetClass="entr" presetSubtype="0" fill="hold" grpId="0" nodeType="withEffect" nodePh="1">
                                  <p:stCondLst>
                                    <p:cond delay="0"/>
                                  </p:stCondLst>
                                  <p:endCondLst>
                                    <p:cond evt="begin" delay="0">
                                      <p:tn val="100"/>
                                    </p:cond>
                                  </p:endCondLst>
                                  <p:childTnLst>
                                    <p:set>
                                      <p:cBhvr>
                                        <p:cTn id="101" dur="1" fill="hold">
                                          <p:stCondLst>
                                            <p:cond delay="0"/>
                                          </p:stCondLst>
                                        </p:cTn>
                                        <p:tgtEl>
                                          <p:spTgt spid="911398"/>
                                        </p:tgtEl>
                                        <p:attrNameLst>
                                          <p:attrName>style.visibility</p:attrName>
                                        </p:attrNameLst>
                                      </p:cBhvr>
                                      <p:to>
                                        <p:strVal val="visible"/>
                                      </p:to>
                                    </p:set>
                                    <p:animEffect transition="in" filter="dissolve">
                                      <p:cBhvr>
                                        <p:cTn id="102" dur="500"/>
                                        <p:tgtEl>
                                          <p:spTgt spid="911398"/>
                                        </p:tgtEl>
                                      </p:cBhvr>
                                    </p:animEffect>
                                  </p:childTnLst>
                                </p:cTn>
                              </p:par>
                              <p:par>
                                <p:cTn id="103" presetID="9" presetClass="entr" presetSubtype="0" fill="hold" nodeType="withEffect">
                                  <p:stCondLst>
                                    <p:cond delay="0"/>
                                  </p:stCondLst>
                                  <p:childTnLst>
                                    <p:set>
                                      <p:cBhvr>
                                        <p:cTn id="104" dur="1" fill="hold">
                                          <p:stCondLst>
                                            <p:cond delay="0"/>
                                          </p:stCondLst>
                                        </p:cTn>
                                        <p:tgtEl>
                                          <p:spTgt spid="911399"/>
                                        </p:tgtEl>
                                        <p:attrNameLst>
                                          <p:attrName>style.visibility</p:attrName>
                                        </p:attrNameLst>
                                      </p:cBhvr>
                                      <p:to>
                                        <p:strVal val="visible"/>
                                      </p:to>
                                    </p:set>
                                    <p:animEffect transition="in" filter="dissolve">
                                      <p:cBhvr>
                                        <p:cTn id="105" dur="500"/>
                                        <p:tgtEl>
                                          <p:spTgt spid="911399"/>
                                        </p:tgtEl>
                                      </p:cBhvr>
                                    </p:animEffect>
                                  </p:childTnLst>
                                </p:cTn>
                              </p:par>
                              <p:par>
                                <p:cTn id="106" presetID="9" presetClass="entr" presetSubtype="0" fill="hold" nodeType="withEffect">
                                  <p:stCondLst>
                                    <p:cond delay="0"/>
                                  </p:stCondLst>
                                  <p:childTnLst>
                                    <p:set>
                                      <p:cBhvr>
                                        <p:cTn id="107" dur="1" fill="hold">
                                          <p:stCondLst>
                                            <p:cond delay="0"/>
                                          </p:stCondLst>
                                        </p:cTn>
                                        <p:tgtEl>
                                          <p:spTgt spid="911400"/>
                                        </p:tgtEl>
                                        <p:attrNameLst>
                                          <p:attrName>style.visibility</p:attrName>
                                        </p:attrNameLst>
                                      </p:cBhvr>
                                      <p:to>
                                        <p:strVal val="visible"/>
                                      </p:to>
                                    </p:set>
                                    <p:animEffect transition="in" filter="dissolve">
                                      <p:cBhvr>
                                        <p:cTn id="108" dur="500"/>
                                        <p:tgtEl>
                                          <p:spTgt spid="911400"/>
                                        </p:tgtEl>
                                      </p:cBhvr>
                                    </p:animEffect>
                                  </p:childTnLst>
                                </p:cTn>
                              </p:par>
                              <p:par>
                                <p:cTn id="109" presetID="9" presetClass="entr" presetSubtype="0" fill="hold" nodeType="withEffect">
                                  <p:stCondLst>
                                    <p:cond delay="0"/>
                                  </p:stCondLst>
                                  <p:childTnLst>
                                    <p:set>
                                      <p:cBhvr>
                                        <p:cTn id="110" dur="1" fill="hold">
                                          <p:stCondLst>
                                            <p:cond delay="0"/>
                                          </p:stCondLst>
                                        </p:cTn>
                                        <p:tgtEl>
                                          <p:spTgt spid="911401"/>
                                        </p:tgtEl>
                                        <p:attrNameLst>
                                          <p:attrName>style.visibility</p:attrName>
                                        </p:attrNameLst>
                                      </p:cBhvr>
                                      <p:to>
                                        <p:strVal val="visible"/>
                                      </p:to>
                                    </p:set>
                                    <p:animEffect transition="in" filter="dissolve">
                                      <p:cBhvr>
                                        <p:cTn id="111" dur="500"/>
                                        <p:tgtEl>
                                          <p:spTgt spid="911401"/>
                                        </p:tgtEl>
                                      </p:cBhvr>
                                    </p:animEffect>
                                  </p:childTnLst>
                                </p:cTn>
                              </p:par>
                              <p:par>
                                <p:cTn id="112" presetID="9" presetClass="entr" presetSubtype="0" fill="hold" nodeType="withEffect">
                                  <p:stCondLst>
                                    <p:cond delay="0"/>
                                  </p:stCondLst>
                                  <p:childTnLst>
                                    <p:set>
                                      <p:cBhvr>
                                        <p:cTn id="113" dur="1" fill="hold">
                                          <p:stCondLst>
                                            <p:cond delay="0"/>
                                          </p:stCondLst>
                                        </p:cTn>
                                        <p:tgtEl>
                                          <p:spTgt spid="911402"/>
                                        </p:tgtEl>
                                        <p:attrNameLst>
                                          <p:attrName>style.visibility</p:attrName>
                                        </p:attrNameLst>
                                      </p:cBhvr>
                                      <p:to>
                                        <p:strVal val="visible"/>
                                      </p:to>
                                    </p:set>
                                    <p:animEffect transition="in" filter="dissolve">
                                      <p:cBhvr>
                                        <p:cTn id="114" dur="500"/>
                                        <p:tgtEl>
                                          <p:spTgt spid="911402"/>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911425"/>
                                        </p:tgtEl>
                                        <p:attrNameLst>
                                          <p:attrName>style.visibility</p:attrName>
                                        </p:attrNameLst>
                                      </p:cBhvr>
                                      <p:to>
                                        <p:strVal val="visible"/>
                                      </p:to>
                                    </p:set>
                                    <p:animEffect transition="in" filter="dissolve">
                                      <p:cBhvr>
                                        <p:cTn id="117" dur="500"/>
                                        <p:tgtEl>
                                          <p:spTgt spid="91142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911432"/>
                                        </p:tgtEl>
                                        <p:attrNameLst>
                                          <p:attrName>style.visibility</p:attrName>
                                        </p:attrNameLst>
                                      </p:cBhvr>
                                      <p:to>
                                        <p:strVal val="visible"/>
                                      </p:to>
                                    </p:set>
                                    <p:animEffect transition="in" filter="dissolve">
                                      <p:cBhvr>
                                        <p:cTn id="122" dur="500"/>
                                        <p:tgtEl>
                                          <p:spTgt spid="911432"/>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911431"/>
                                        </p:tgtEl>
                                        <p:attrNameLst>
                                          <p:attrName>style.visibility</p:attrName>
                                        </p:attrNameLst>
                                      </p:cBhvr>
                                      <p:to>
                                        <p:strVal val="visible"/>
                                      </p:to>
                                    </p:set>
                                    <p:animEffect transition="in" filter="dissolve">
                                      <p:cBhvr>
                                        <p:cTn id="125" dur="500"/>
                                        <p:tgtEl>
                                          <p:spTgt spid="911431"/>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911430"/>
                                        </p:tgtEl>
                                        <p:attrNameLst>
                                          <p:attrName>style.visibility</p:attrName>
                                        </p:attrNameLst>
                                      </p:cBhvr>
                                      <p:to>
                                        <p:strVal val="visible"/>
                                      </p:to>
                                    </p:set>
                                    <p:animEffect transition="in" filter="dissolve">
                                      <p:cBhvr>
                                        <p:cTn id="128" dur="500"/>
                                        <p:tgtEl>
                                          <p:spTgt spid="91143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911429"/>
                                        </p:tgtEl>
                                        <p:attrNameLst>
                                          <p:attrName>style.visibility</p:attrName>
                                        </p:attrNameLst>
                                      </p:cBhvr>
                                      <p:to>
                                        <p:strVal val="visible"/>
                                      </p:to>
                                    </p:set>
                                    <p:animEffect transition="in" filter="dissolve">
                                      <p:cBhvr>
                                        <p:cTn id="131" dur="500"/>
                                        <p:tgtEl>
                                          <p:spTgt spid="911429"/>
                                        </p:tgtEl>
                                      </p:cBhvr>
                                    </p:animEffect>
                                  </p:childTnLst>
                                </p:cTn>
                              </p:par>
                              <p:par>
                                <p:cTn id="132" presetID="9" presetClass="entr" presetSubtype="0" fill="hold" nodeType="withEffect">
                                  <p:stCondLst>
                                    <p:cond delay="0"/>
                                  </p:stCondLst>
                                  <p:childTnLst>
                                    <p:set>
                                      <p:cBhvr>
                                        <p:cTn id="133" dur="1" fill="hold">
                                          <p:stCondLst>
                                            <p:cond delay="0"/>
                                          </p:stCondLst>
                                        </p:cTn>
                                        <p:tgtEl>
                                          <p:spTgt spid="911436"/>
                                        </p:tgtEl>
                                        <p:attrNameLst>
                                          <p:attrName>style.visibility</p:attrName>
                                        </p:attrNameLst>
                                      </p:cBhvr>
                                      <p:to>
                                        <p:strVal val="visible"/>
                                      </p:to>
                                    </p:set>
                                    <p:animEffect transition="in" filter="dissolve">
                                      <p:cBhvr>
                                        <p:cTn id="134" dur="500"/>
                                        <p:tgtEl>
                                          <p:spTgt spid="911436"/>
                                        </p:tgtEl>
                                      </p:cBhvr>
                                    </p:animEffect>
                                  </p:childTnLst>
                                </p:cTn>
                              </p:par>
                              <p:par>
                                <p:cTn id="135" presetID="9" presetClass="entr" presetSubtype="0" fill="hold" nodeType="withEffect">
                                  <p:stCondLst>
                                    <p:cond delay="0"/>
                                  </p:stCondLst>
                                  <p:childTnLst>
                                    <p:set>
                                      <p:cBhvr>
                                        <p:cTn id="136" dur="1" fill="hold">
                                          <p:stCondLst>
                                            <p:cond delay="0"/>
                                          </p:stCondLst>
                                        </p:cTn>
                                        <p:tgtEl>
                                          <p:spTgt spid="911435"/>
                                        </p:tgtEl>
                                        <p:attrNameLst>
                                          <p:attrName>style.visibility</p:attrName>
                                        </p:attrNameLst>
                                      </p:cBhvr>
                                      <p:to>
                                        <p:strVal val="visible"/>
                                      </p:to>
                                    </p:set>
                                    <p:animEffect transition="in" filter="dissolve">
                                      <p:cBhvr>
                                        <p:cTn id="137" dur="500"/>
                                        <p:tgtEl>
                                          <p:spTgt spid="911435"/>
                                        </p:tgtEl>
                                      </p:cBhvr>
                                    </p:animEffect>
                                  </p:childTnLst>
                                </p:cTn>
                              </p:par>
                              <p:par>
                                <p:cTn id="138" presetID="9" presetClass="entr" presetSubtype="0" fill="hold" nodeType="withEffect">
                                  <p:stCondLst>
                                    <p:cond delay="0"/>
                                  </p:stCondLst>
                                  <p:childTnLst>
                                    <p:set>
                                      <p:cBhvr>
                                        <p:cTn id="139" dur="1" fill="hold">
                                          <p:stCondLst>
                                            <p:cond delay="0"/>
                                          </p:stCondLst>
                                        </p:cTn>
                                        <p:tgtEl>
                                          <p:spTgt spid="911434"/>
                                        </p:tgtEl>
                                        <p:attrNameLst>
                                          <p:attrName>style.visibility</p:attrName>
                                        </p:attrNameLst>
                                      </p:cBhvr>
                                      <p:to>
                                        <p:strVal val="visible"/>
                                      </p:to>
                                    </p:set>
                                    <p:animEffect transition="in" filter="dissolve">
                                      <p:cBhvr>
                                        <p:cTn id="140" dur="500"/>
                                        <p:tgtEl>
                                          <p:spTgt spid="911434"/>
                                        </p:tgtEl>
                                      </p:cBhvr>
                                    </p:animEffect>
                                  </p:childTnLst>
                                </p:cTn>
                              </p:par>
                              <p:par>
                                <p:cTn id="141" presetID="9" presetClass="entr" presetSubtype="0" fill="hold" nodeType="withEffect">
                                  <p:stCondLst>
                                    <p:cond delay="0"/>
                                  </p:stCondLst>
                                  <p:childTnLst>
                                    <p:set>
                                      <p:cBhvr>
                                        <p:cTn id="142" dur="1" fill="hold">
                                          <p:stCondLst>
                                            <p:cond delay="0"/>
                                          </p:stCondLst>
                                        </p:cTn>
                                        <p:tgtEl>
                                          <p:spTgt spid="911433"/>
                                        </p:tgtEl>
                                        <p:attrNameLst>
                                          <p:attrName>style.visibility</p:attrName>
                                        </p:attrNameLst>
                                      </p:cBhvr>
                                      <p:to>
                                        <p:strVal val="visible"/>
                                      </p:to>
                                    </p:set>
                                    <p:animEffect transition="in" filter="dissolve">
                                      <p:cBhvr>
                                        <p:cTn id="143" dur="500"/>
                                        <p:tgtEl>
                                          <p:spTgt spid="911433"/>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911422"/>
                                        </p:tgtEl>
                                        <p:attrNameLst>
                                          <p:attrName>style.visibility</p:attrName>
                                        </p:attrNameLst>
                                      </p:cBhvr>
                                      <p:to>
                                        <p:strVal val="visible"/>
                                      </p:to>
                                    </p:set>
                                    <p:animEffect transition="in" filter="dissolve">
                                      <p:cBhvr>
                                        <p:cTn id="146" dur="500"/>
                                        <p:tgtEl>
                                          <p:spTgt spid="911422"/>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911421"/>
                                        </p:tgtEl>
                                        <p:attrNameLst>
                                          <p:attrName>style.visibility</p:attrName>
                                        </p:attrNameLst>
                                      </p:cBhvr>
                                      <p:to>
                                        <p:strVal val="visible"/>
                                      </p:to>
                                    </p:set>
                                    <p:animEffect transition="in" filter="dissolve">
                                      <p:cBhvr>
                                        <p:cTn id="149" dur="500"/>
                                        <p:tgtEl>
                                          <p:spTgt spid="911421"/>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911420"/>
                                        </p:tgtEl>
                                        <p:attrNameLst>
                                          <p:attrName>style.visibility</p:attrName>
                                        </p:attrNameLst>
                                      </p:cBhvr>
                                      <p:to>
                                        <p:strVal val="visible"/>
                                      </p:to>
                                    </p:set>
                                    <p:animEffect transition="in" filter="dissolve">
                                      <p:cBhvr>
                                        <p:cTn id="152" dur="500"/>
                                        <p:tgtEl>
                                          <p:spTgt spid="911420"/>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911419"/>
                                        </p:tgtEl>
                                        <p:attrNameLst>
                                          <p:attrName>style.visibility</p:attrName>
                                        </p:attrNameLst>
                                      </p:cBhvr>
                                      <p:to>
                                        <p:strVal val="visible"/>
                                      </p:to>
                                    </p:set>
                                    <p:animEffect transition="in" filter="dissolve">
                                      <p:cBhvr>
                                        <p:cTn id="155" dur="500"/>
                                        <p:tgtEl>
                                          <p:spTgt spid="911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7" grpId="0" animBg="1"/>
      <p:bldP spid="911378" grpId="0" animBg="1"/>
      <p:bldP spid="911379" grpId="0" animBg="1"/>
      <p:bldP spid="911380" grpId="0" animBg="1"/>
      <p:bldP spid="911381" grpId="0" animBg="1"/>
      <p:bldP spid="911382" grpId="0" animBg="1"/>
      <p:bldP spid="911383" grpId="0" animBg="1"/>
      <p:bldP spid="911384" grpId="0" animBg="1"/>
      <p:bldP spid="911385" grpId="0" animBg="1"/>
      <p:bldP spid="911390" grpId="0" animBg="1"/>
      <p:bldP spid="911391" grpId="0" animBg="1"/>
      <p:bldP spid="911392" grpId="0" animBg="1"/>
      <p:bldP spid="911393" grpId="0" animBg="1"/>
      <p:bldP spid="911394" grpId="0" animBg="1"/>
      <p:bldP spid="911395" grpId="0" animBg="1"/>
      <p:bldP spid="911396" grpId="0" animBg="1"/>
      <p:bldP spid="911397" grpId="0" animBg="1"/>
      <p:bldP spid="911398" grpId="0" animBg="1"/>
      <p:bldP spid="911419" grpId="0" animBg="1"/>
      <p:bldP spid="911420" grpId="0" animBg="1"/>
      <p:bldP spid="911421" grpId="0" animBg="1"/>
      <p:bldP spid="911422" grpId="0" animBg="1"/>
      <p:bldP spid="911424" grpId="0"/>
      <p:bldP spid="911425" grpId="0"/>
      <p:bldP spid="911429" grpId="0"/>
      <p:bldP spid="911430" grpId="0"/>
      <p:bldP spid="911431" grpId="0"/>
      <p:bldP spid="9114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Date Placeholder 3"/>
          <p:cNvSpPr>
            <a:spLocks noGrp="1"/>
          </p:cNvSpPr>
          <p:nvPr>
            <p:ph type="dt" sz="half" idx="10"/>
          </p:nvPr>
        </p:nvSpPr>
        <p:spPr/>
        <p:txBody>
          <a:bodyPr/>
          <a:lstStyle/>
          <a:p>
            <a:r>
              <a:rPr lang="en-US"/>
              <a:t>12 April 2005</a:t>
            </a:r>
          </a:p>
        </p:txBody>
      </p:sp>
      <p:sp>
        <p:nvSpPr>
          <p:cNvPr id="77" name="Footer Placeholder 4"/>
          <p:cNvSpPr>
            <a:spLocks noGrp="1"/>
          </p:cNvSpPr>
          <p:nvPr>
            <p:ph type="ftr" sz="quarter" idx="11"/>
          </p:nvPr>
        </p:nvSpPr>
        <p:spPr/>
        <p:txBody>
          <a:bodyPr/>
          <a:lstStyle/>
          <a:p>
            <a:r>
              <a:rPr lang="en-US"/>
              <a:t>University of Virginia CS 588</a:t>
            </a:r>
          </a:p>
        </p:txBody>
      </p:sp>
      <p:sp>
        <p:nvSpPr>
          <p:cNvPr id="78" name="Slide Number Placeholder 5"/>
          <p:cNvSpPr>
            <a:spLocks noGrp="1"/>
          </p:cNvSpPr>
          <p:nvPr>
            <p:ph type="sldNum" sz="quarter" idx="12"/>
          </p:nvPr>
        </p:nvSpPr>
        <p:spPr/>
        <p:txBody>
          <a:bodyPr/>
          <a:lstStyle/>
          <a:p>
            <a:fld id="{A2751BC9-3991-CC4F-B488-199743C0743C}" type="slidenum">
              <a:rPr lang="en-US"/>
              <a:pPr/>
              <a:t>19</a:t>
            </a:fld>
            <a:endParaRPr lang="en-US"/>
          </a:p>
        </p:txBody>
      </p:sp>
      <p:sp>
        <p:nvSpPr>
          <p:cNvPr id="914434" name="Rectangle 2"/>
          <p:cNvSpPr>
            <a:spLocks noGrp="1" noChangeArrowheads="1"/>
          </p:cNvSpPr>
          <p:nvPr>
            <p:ph type="title"/>
          </p:nvPr>
        </p:nvSpPr>
        <p:spPr/>
        <p:txBody>
          <a:bodyPr/>
          <a:lstStyle/>
          <a:p>
            <a:r>
              <a:rPr lang="en-US"/>
              <a:t>Voting Application</a:t>
            </a:r>
          </a:p>
        </p:txBody>
      </p:sp>
      <p:sp>
        <p:nvSpPr>
          <p:cNvPr id="914435" name="Rectangle 3"/>
          <p:cNvSpPr>
            <a:spLocks noChangeArrowheads="1"/>
          </p:cNvSpPr>
          <p:nvPr/>
        </p:nvSpPr>
        <p:spPr bwMode="auto">
          <a:xfrm>
            <a:off x="1787525" y="1754188"/>
            <a:ext cx="1782763" cy="1903412"/>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36" name="Rectangle 4"/>
          <p:cNvSpPr>
            <a:spLocks noChangeArrowheads="1"/>
          </p:cNvSpPr>
          <p:nvPr/>
        </p:nvSpPr>
        <p:spPr bwMode="auto">
          <a:xfrm>
            <a:off x="1752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37" name="Rectangle 5"/>
          <p:cNvSpPr>
            <a:spLocks noChangeArrowheads="1"/>
          </p:cNvSpPr>
          <p:nvPr/>
        </p:nvSpPr>
        <p:spPr bwMode="auto">
          <a:xfrm>
            <a:off x="1752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38" name="Rectangle 6"/>
          <p:cNvSpPr>
            <a:spLocks noChangeArrowheads="1"/>
          </p:cNvSpPr>
          <p:nvPr/>
        </p:nvSpPr>
        <p:spPr bwMode="auto">
          <a:xfrm>
            <a:off x="1752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39" name="Rectangle 7"/>
          <p:cNvSpPr>
            <a:spLocks noChangeArrowheads="1"/>
          </p:cNvSpPr>
          <p:nvPr/>
        </p:nvSpPr>
        <p:spPr bwMode="auto">
          <a:xfrm>
            <a:off x="1752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40" name="Rectangle 8"/>
          <p:cNvSpPr>
            <a:spLocks noChangeArrowheads="1"/>
          </p:cNvSpPr>
          <p:nvPr/>
        </p:nvSpPr>
        <p:spPr bwMode="auto">
          <a:xfrm>
            <a:off x="3535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41" name="Rectangle 9"/>
          <p:cNvSpPr>
            <a:spLocks noChangeArrowheads="1"/>
          </p:cNvSpPr>
          <p:nvPr/>
        </p:nvSpPr>
        <p:spPr bwMode="auto">
          <a:xfrm>
            <a:off x="3535363" y="296703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42" name="Rectangle 10"/>
          <p:cNvSpPr>
            <a:spLocks noChangeArrowheads="1"/>
          </p:cNvSpPr>
          <p:nvPr/>
        </p:nvSpPr>
        <p:spPr bwMode="auto">
          <a:xfrm>
            <a:off x="3535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43" name="Rectangle 11"/>
          <p:cNvSpPr>
            <a:spLocks noChangeArrowheads="1"/>
          </p:cNvSpPr>
          <p:nvPr/>
        </p:nvSpPr>
        <p:spPr bwMode="auto">
          <a:xfrm>
            <a:off x="3535363" y="2016125"/>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4444" name="AutoShape 12"/>
          <p:cNvCxnSpPr>
            <a:cxnSpLocks noChangeShapeType="1"/>
            <a:stCxn id="914436" idx="3"/>
            <a:endCxn id="914441" idx="1"/>
          </p:cNvCxnSpPr>
          <p:nvPr/>
        </p:nvCxnSpPr>
        <p:spPr bwMode="auto">
          <a:xfrm>
            <a:off x="1798638" y="2341563"/>
            <a:ext cx="1736725" cy="65087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45" name="AutoShape 13"/>
          <p:cNvCxnSpPr>
            <a:cxnSpLocks noChangeShapeType="1"/>
            <a:stCxn id="914438" idx="3"/>
            <a:endCxn id="914495" idx="2"/>
          </p:cNvCxnSpPr>
          <p:nvPr/>
        </p:nvCxnSpPr>
        <p:spPr bwMode="auto">
          <a:xfrm flipV="1">
            <a:off x="1798638" y="2298700"/>
            <a:ext cx="1168400" cy="593725"/>
          </a:xfrm>
          <a:prstGeom prst="bentConnector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46" name="AutoShape 14"/>
          <p:cNvCxnSpPr>
            <a:cxnSpLocks noChangeShapeType="1"/>
            <a:stCxn id="914437" idx="3"/>
            <a:endCxn id="914440" idx="1"/>
          </p:cNvCxnSpPr>
          <p:nvPr/>
        </p:nvCxnSpPr>
        <p:spPr bwMode="auto">
          <a:xfrm>
            <a:off x="1798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47" name="AutoShape 15"/>
          <p:cNvCxnSpPr>
            <a:cxnSpLocks noChangeShapeType="1"/>
            <a:stCxn id="914439" idx="3"/>
            <a:endCxn id="914442" idx="1"/>
          </p:cNvCxnSpPr>
          <p:nvPr/>
        </p:nvCxnSpPr>
        <p:spPr bwMode="auto">
          <a:xfrm flipV="1">
            <a:off x="1798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4448" name="Rectangle 16"/>
          <p:cNvSpPr>
            <a:spLocks noChangeArrowheads="1"/>
          </p:cNvSpPr>
          <p:nvPr/>
        </p:nvSpPr>
        <p:spPr bwMode="auto">
          <a:xfrm>
            <a:off x="4073525" y="1754188"/>
            <a:ext cx="1782763" cy="1903412"/>
          </a:xfrm>
          <a:prstGeom prst="rect">
            <a:avLst/>
          </a:prstGeom>
          <a:solidFill>
            <a:srgbClr val="99CCFF"/>
          </a:solidFill>
          <a:ln w="254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49" name="Rectangle 17"/>
          <p:cNvSpPr>
            <a:spLocks noChangeArrowheads="1"/>
          </p:cNvSpPr>
          <p:nvPr/>
        </p:nvSpPr>
        <p:spPr bwMode="auto">
          <a:xfrm>
            <a:off x="4038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50" name="Rectangle 18"/>
          <p:cNvSpPr>
            <a:spLocks noChangeArrowheads="1"/>
          </p:cNvSpPr>
          <p:nvPr/>
        </p:nvSpPr>
        <p:spPr bwMode="auto">
          <a:xfrm>
            <a:off x="4038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51" name="Rectangle 19"/>
          <p:cNvSpPr>
            <a:spLocks noChangeArrowheads="1"/>
          </p:cNvSpPr>
          <p:nvPr/>
        </p:nvSpPr>
        <p:spPr bwMode="auto">
          <a:xfrm>
            <a:off x="4038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52" name="Rectangle 20"/>
          <p:cNvSpPr>
            <a:spLocks noChangeArrowheads="1"/>
          </p:cNvSpPr>
          <p:nvPr/>
        </p:nvSpPr>
        <p:spPr bwMode="auto">
          <a:xfrm>
            <a:off x="4038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53" name="Rectangle 21"/>
          <p:cNvSpPr>
            <a:spLocks noChangeArrowheads="1"/>
          </p:cNvSpPr>
          <p:nvPr/>
        </p:nvSpPr>
        <p:spPr bwMode="auto">
          <a:xfrm>
            <a:off x="5821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54" name="Rectangle 22"/>
          <p:cNvSpPr>
            <a:spLocks noChangeArrowheads="1"/>
          </p:cNvSpPr>
          <p:nvPr/>
        </p:nvSpPr>
        <p:spPr bwMode="auto">
          <a:xfrm>
            <a:off x="5821363" y="20828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55" name="Rectangle 23"/>
          <p:cNvSpPr>
            <a:spLocks noChangeArrowheads="1"/>
          </p:cNvSpPr>
          <p:nvPr/>
        </p:nvSpPr>
        <p:spPr bwMode="auto">
          <a:xfrm>
            <a:off x="5821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56" name="Rectangle 24"/>
          <p:cNvSpPr>
            <a:spLocks noChangeArrowheads="1"/>
          </p:cNvSpPr>
          <p:nvPr/>
        </p:nvSpPr>
        <p:spPr bwMode="auto">
          <a:xfrm>
            <a:off x="5821363" y="2997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4457" name="AutoShape 25"/>
          <p:cNvCxnSpPr>
            <a:cxnSpLocks noChangeShapeType="1"/>
            <a:stCxn id="914449" idx="3"/>
            <a:endCxn id="914454" idx="1"/>
          </p:cNvCxnSpPr>
          <p:nvPr/>
        </p:nvCxnSpPr>
        <p:spPr bwMode="auto">
          <a:xfrm flipV="1">
            <a:off x="4084638" y="2108200"/>
            <a:ext cx="1736725" cy="233363"/>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58" name="AutoShape 26"/>
          <p:cNvCxnSpPr>
            <a:cxnSpLocks noChangeShapeType="1"/>
            <a:stCxn id="914451" idx="3"/>
            <a:endCxn id="914456" idx="1"/>
          </p:cNvCxnSpPr>
          <p:nvPr/>
        </p:nvCxnSpPr>
        <p:spPr bwMode="auto">
          <a:xfrm>
            <a:off x="4084638" y="2892425"/>
            <a:ext cx="1736725" cy="130175"/>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59" name="AutoShape 27"/>
          <p:cNvCxnSpPr>
            <a:cxnSpLocks noChangeShapeType="1"/>
            <a:stCxn id="914450" idx="3"/>
            <a:endCxn id="914453" idx="1"/>
          </p:cNvCxnSpPr>
          <p:nvPr/>
        </p:nvCxnSpPr>
        <p:spPr bwMode="auto">
          <a:xfrm>
            <a:off x="4084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60" name="AutoShape 28"/>
          <p:cNvCxnSpPr>
            <a:cxnSpLocks noChangeShapeType="1"/>
            <a:stCxn id="914452" idx="3"/>
            <a:endCxn id="914455" idx="1"/>
          </p:cNvCxnSpPr>
          <p:nvPr/>
        </p:nvCxnSpPr>
        <p:spPr bwMode="auto">
          <a:xfrm flipV="1">
            <a:off x="4084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4461" name="Rectangle 29"/>
          <p:cNvSpPr>
            <a:spLocks noChangeArrowheads="1"/>
          </p:cNvSpPr>
          <p:nvPr/>
        </p:nvSpPr>
        <p:spPr bwMode="auto">
          <a:xfrm>
            <a:off x="6435725" y="1752600"/>
            <a:ext cx="1782763" cy="1903413"/>
          </a:xfrm>
          <a:prstGeom prst="rect">
            <a:avLst/>
          </a:prstGeom>
          <a:solidFill>
            <a:srgbClr val="CCFFCC"/>
          </a:solidFill>
          <a:ln w="25400">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62" name="Rectangle 30"/>
          <p:cNvSpPr>
            <a:spLocks noChangeArrowheads="1"/>
          </p:cNvSpPr>
          <p:nvPr/>
        </p:nvSpPr>
        <p:spPr bwMode="auto">
          <a:xfrm>
            <a:off x="6400800" y="231457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63" name="Rectangle 31"/>
          <p:cNvSpPr>
            <a:spLocks noChangeArrowheads="1"/>
          </p:cNvSpPr>
          <p:nvPr/>
        </p:nvSpPr>
        <p:spPr bwMode="auto">
          <a:xfrm>
            <a:off x="6400800" y="256540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64" name="Rectangle 32"/>
          <p:cNvSpPr>
            <a:spLocks noChangeArrowheads="1"/>
          </p:cNvSpPr>
          <p:nvPr/>
        </p:nvSpPr>
        <p:spPr bwMode="auto">
          <a:xfrm>
            <a:off x="6400800" y="286543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65" name="Rectangle 33"/>
          <p:cNvSpPr>
            <a:spLocks noChangeArrowheads="1"/>
          </p:cNvSpPr>
          <p:nvPr/>
        </p:nvSpPr>
        <p:spPr bwMode="auto">
          <a:xfrm>
            <a:off x="6400800" y="31162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66" name="Rectangle 34"/>
          <p:cNvSpPr>
            <a:spLocks noChangeArrowheads="1"/>
          </p:cNvSpPr>
          <p:nvPr/>
        </p:nvSpPr>
        <p:spPr bwMode="auto">
          <a:xfrm>
            <a:off x="6888163" y="20574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67" name="Rectangle 35"/>
          <p:cNvSpPr>
            <a:spLocks noChangeArrowheads="1"/>
          </p:cNvSpPr>
          <p:nvPr/>
        </p:nvSpPr>
        <p:spPr bwMode="auto">
          <a:xfrm>
            <a:off x="6888163" y="296545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68" name="Rectangle 36"/>
          <p:cNvSpPr>
            <a:spLocks noChangeArrowheads="1"/>
          </p:cNvSpPr>
          <p:nvPr/>
        </p:nvSpPr>
        <p:spPr bwMode="auto">
          <a:xfrm>
            <a:off x="6888163" y="2516188"/>
            <a:ext cx="46037" cy="492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4469" name="Rectangle 37"/>
          <p:cNvSpPr>
            <a:spLocks noChangeArrowheads="1"/>
          </p:cNvSpPr>
          <p:nvPr/>
        </p:nvSpPr>
        <p:spPr bwMode="auto">
          <a:xfrm>
            <a:off x="6888163" y="3378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4470" name="AutoShape 38"/>
          <p:cNvCxnSpPr>
            <a:cxnSpLocks noChangeShapeType="1"/>
            <a:stCxn id="914462" idx="3"/>
            <a:endCxn id="914467" idx="1"/>
          </p:cNvCxnSpPr>
          <p:nvPr/>
        </p:nvCxnSpPr>
        <p:spPr bwMode="auto">
          <a:xfrm>
            <a:off x="6446838" y="2339975"/>
            <a:ext cx="441325" cy="650875"/>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71" name="AutoShape 39"/>
          <p:cNvCxnSpPr>
            <a:cxnSpLocks noChangeShapeType="1"/>
            <a:stCxn id="914464" idx="3"/>
            <a:endCxn id="914469" idx="1"/>
          </p:cNvCxnSpPr>
          <p:nvPr/>
        </p:nvCxnSpPr>
        <p:spPr bwMode="auto">
          <a:xfrm>
            <a:off x="6446838" y="2890838"/>
            <a:ext cx="441325" cy="512762"/>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72" name="AutoShape 40"/>
          <p:cNvCxnSpPr>
            <a:cxnSpLocks noChangeShapeType="1"/>
            <a:stCxn id="914463" idx="3"/>
            <a:endCxn id="914466" idx="1"/>
          </p:cNvCxnSpPr>
          <p:nvPr/>
        </p:nvCxnSpPr>
        <p:spPr bwMode="auto">
          <a:xfrm flipV="1">
            <a:off x="6446838" y="2082800"/>
            <a:ext cx="441325" cy="508000"/>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73" name="AutoShape 41"/>
          <p:cNvCxnSpPr>
            <a:cxnSpLocks noChangeShapeType="1"/>
            <a:stCxn id="914465" idx="3"/>
            <a:endCxn id="914468" idx="1"/>
          </p:cNvCxnSpPr>
          <p:nvPr/>
        </p:nvCxnSpPr>
        <p:spPr bwMode="auto">
          <a:xfrm flipV="1">
            <a:off x="6446838" y="2541588"/>
            <a:ext cx="441325" cy="600075"/>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4474" name="Text Box 42"/>
          <p:cNvSpPr txBox="1">
            <a:spLocks noChangeArrowheads="1"/>
          </p:cNvSpPr>
          <p:nvPr/>
        </p:nvSpPr>
        <p:spPr bwMode="auto">
          <a:xfrm>
            <a:off x="228600" y="7620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14475" name="Text Box 43"/>
          <p:cNvSpPr txBox="1">
            <a:spLocks noChangeArrowheads="1"/>
          </p:cNvSpPr>
          <p:nvPr/>
        </p:nvSpPr>
        <p:spPr bwMode="auto">
          <a:xfrm>
            <a:off x="228600" y="18351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14476" name="Text Box 44"/>
          <p:cNvSpPr txBox="1">
            <a:spLocks noChangeArrowheads="1"/>
          </p:cNvSpPr>
          <p:nvPr/>
        </p:nvSpPr>
        <p:spPr bwMode="auto">
          <a:xfrm>
            <a:off x="228600" y="29083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14477" name="Text Box 45"/>
          <p:cNvSpPr txBox="1">
            <a:spLocks noChangeArrowheads="1"/>
          </p:cNvSpPr>
          <p:nvPr/>
        </p:nvSpPr>
        <p:spPr bwMode="auto">
          <a:xfrm>
            <a:off x="228600" y="37338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14478" name="AutoShape 46"/>
          <p:cNvCxnSpPr>
            <a:cxnSpLocks noChangeShapeType="1"/>
            <a:stCxn id="914477" idx="3"/>
            <a:endCxn id="914439" idx="0"/>
          </p:cNvCxnSpPr>
          <p:nvPr/>
        </p:nvCxnSpPr>
        <p:spPr bwMode="auto">
          <a:xfrm flipV="1">
            <a:off x="1336675" y="3117850"/>
            <a:ext cx="439738" cy="8572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79" name="AutoShape 47"/>
          <p:cNvCxnSpPr>
            <a:cxnSpLocks noChangeShapeType="1"/>
            <a:stCxn id="914476" idx="3"/>
            <a:endCxn id="914438" idx="2"/>
          </p:cNvCxnSpPr>
          <p:nvPr/>
        </p:nvCxnSpPr>
        <p:spPr bwMode="auto">
          <a:xfrm flipV="1">
            <a:off x="1336675" y="2917825"/>
            <a:ext cx="439738"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80" name="AutoShape 48"/>
          <p:cNvCxnSpPr>
            <a:cxnSpLocks noChangeShapeType="1"/>
            <a:stCxn id="914475" idx="3"/>
            <a:endCxn id="914437" idx="0"/>
          </p:cNvCxnSpPr>
          <p:nvPr/>
        </p:nvCxnSpPr>
        <p:spPr bwMode="auto">
          <a:xfrm>
            <a:off x="1336675" y="2076450"/>
            <a:ext cx="439738" cy="490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81" name="AutoShape 49"/>
          <p:cNvCxnSpPr>
            <a:cxnSpLocks noChangeShapeType="1"/>
            <a:stCxn id="914474" idx="3"/>
            <a:endCxn id="914436" idx="0"/>
          </p:cNvCxnSpPr>
          <p:nvPr/>
        </p:nvCxnSpPr>
        <p:spPr bwMode="auto">
          <a:xfrm>
            <a:off x="1336675" y="1003300"/>
            <a:ext cx="439738" cy="13128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82" name="AutoShape 50"/>
          <p:cNvCxnSpPr>
            <a:cxnSpLocks noChangeShapeType="1"/>
            <a:stCxn id="914440" idx="1"/>
            <a:endCxn id="914452" idx="0"/>
          </p:cNvCxnSpPr>
          <p:nvPr/>
        </p:nvCxnSpPr>
        <p:spPr bwMode="auto">
          <a:xfrm flipV="1">
            <a:off x="3535363" y="3117850"/>
            <a:ext cx="527050" cy="325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83" name="AutoShape 51"/>
          <p:cNvCxnSpPr>
            <a:cxnSpLocks noChangeShapeType="1"/>
            <a:stCxn id="914441" idx="2"/>
            <a:endCxn id="914451" idx="3"/>
          </p:cNvCxnSpPr>
          <p:nvPr/>
        </p:nvCxnSpPr>
        <p:spPr bwMode="auto">
          <a:xfrm flipV="1">
            <a:off x="3559175" y="2892425"/>
            <a:ext cx="525463" cy="1254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84" name="AutoShape 52"/>
          <p:cNvCxnSpPr>
            <a:cxnSpLocks noChangeShapeType="1"/>
            <a:stCxn id="914442" idx="3"/>
            <a:endCxn id="914450" idx="3"/>
          </p:cNvCxnSpPr>
          <p:nvPr/>
        </p:nvCxnSpPr>
        <p:spPr bwMode="auto">
          <a:xfrm>
            <a:off x="3581400" y="2543175"/>
            <a:ext cx="503238" cy="492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85" name="AutoShape 53"/>
          <p:cNvCxnSpPr>
            <a:cxnSpLocks noChangeShapeType="1"/>
            <a:stCxn id="914453" idx="3"/>
            <a:endCxn id="914465" idx="0"/>
          </p:cNvCxnSpPr>
          <p:nvPr/>
        </p:nvCxnSpPr>
        <p:spPr bwMode="auto">
          <a:xfrm flipV="1">
            <a:off x="5867400" y="3116263"/>
            <a:ext cx="557213" cy="327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86" name="AutoShape 54"/>
          <p:cNvCxnSpPr>
            <a:cxnSpLocks noChangeShapeType="1"/>
            <a:stCxn id="914456" idx="3"/>
            <a:endCxn id="914464" idx="1"/>
          </p:cNvCxnSpPr>
          <p:nvPr/>
        </p:nvCxnSpPr>
        <p:spPr bwMode="auto">
          <a:xfrm flipV="1">
            <a:off x="5867400" y="2890838"/>
            <a:ext cx="533400" cy="131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487" name="AutoShape 55"/>
          <p:cNvCxnSpPr>
            <a:cxnSpLocks noChangeShapeType="1"/>
            <a:stCxn id="914455" idx="3"/>
            <a:endCxn id="914463" idx="0"/>
          </p:cNvCxnSpPr>
          <p:nvPr/>
        </p:nvCxnSpPr>
        <p:spPr bwMode="auto">
          <a:xfrm>
            <a:off x="5867400" y="2543175"/>
            <a:ext cx="557213" cy="222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4488" name="Text Box 56"/>
          <p:cNvSpPr txBox="1">
            <a:spLocks noChangeArrowheads="1"/>
          </p:cNvSpPr>
          <p:nvPr/>
        </p:nvSpPr>
        <p:spPr bwMode="auto">
          <a:xfrm>
            <a:off x="8353425" y="17526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14489" name="Text Box 57"/>
          <p:cNvSpPr txBox="1">
            <a:spLocks noChangeArrowheads="1"/>
          </p:cNvSpPr>
          <p:nvPr/>
        </p:nvSpPr>
        <p:spPr bwMode="auto">
          <a:xfrm>
            <a:off x="8351838" y="22733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14490" name="Text Box 58"/>
          <p:cNvSpPr txBox="1">
            <a:spLocks noChangeArrowheads="1"/>
          </p:cNvSpPr>
          <p:nvPr/>
        </p:nvSpPr>
        <p:spPr bwMode="auto">
          <a:xfrm>
            <a:off x="8351838" y="2833688"/>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14491" name="Text Box 59"/>
          <p:cNvSpPr txBox="1">
            <a:spLocks noChangeArrowheads="1"/>
          </p:cNvSpPr>
          <p:nvPr/>
        </p:nvSpPr>
        <p:spPr bwMode="auto">
          <a:xfrm>
            <a:off x="8351838" y="3368675"/>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14492" name="Text Box 60"/>
          <p:cNvSpPr txBox="1">
            <a:spLocks noChangeArrowheads="1"/>
          </p:cNvSpPr>
          <p:nvPr/>
        </p:nvSpPr>
        <p:spPr bwMode="auto">
          <a:xfrm>
            <a:off x="1822450" y="3709988"/>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Republicrat </a:t>
            </a:r>
          </a:p>
          <a:p>
            <a:r>
              <a:rPr lang="en-US"/>
              <a:t>Party</a:t>
            </a:r>
          </a:p>
        </p:txBody>
      </p:sp>
      <p:sp>
        <p:nvSpPr>
          <p:cNvPr id="914493" name="Text Box 61"/>
          <p:cNvSpPr txBox="1">
            <a:spLocks noChangeArrowheads="1"/>
          </p:cNvSpPr>
          <p:nvPr/>
        </p:nvSpPr>
        <p:spPr bwMode="auto">
          <a:xfrm>
            <a:off x="4092575" y="3733800"/>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Democrican</a:t>
            </a:r>
          </a:p>
          <a:p>
            <a:r>
              <a:rPr lang="en-US"/>
              <a:t>Party</a:t>
            </a:r>
          </a:p>
        </p:txBody>
      </p:sp>
      <p:sp>
        <p:nvSpPr>
          <p:cNvPr id="914494" name="Text Box 62"/>
          <p:cNvSpPr txBox="1">
            <a:spLocks noChangeArrowheads="1"/>
          </p:cNvSpPr>
          <p:nvPr/>
        </p:nvSpPr>
        <p:spPr bwMode="auto">
          <a:xfrm>
            <a:off x="6835775" y="3733800"/>
            <a:ext cx="1201738"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Orange</a:t>
            </a:r>
          </a:p>
          <a:p>
            <a:r>
              <a:rPr lang="en-US"/>
              <a:t>Party</a:t>
            </a:r>
          </a:p>
        </p:txBody>
      </p:sp>
      <p:sp>
        <p:nvSpPr>
          <p:cNvPr id="914495" name="AutoShape 63"/>
          <p:cNvSpPr>
            <a:spLocks noChangeArrowheads="1"/>
          </p:cNvSpPr>
          <p:nvPr/>
        </p:nvSpPr>
        <p:spPr bwMode="auto">
          <a:xfrm>
            <a:off x="2667000" y="1828800"/>
            <a:ext cx="762000" cy="457200"/>
          </a:xfrm>
          <a:prstGeom prst="irregularSeal1">
            <a:avLst/>
          </a:prstGeom>
          <a:solidFill>
            <a:srgbClr val="FFC8BB"/>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4496" name="AutoShape 64"/>
          <p:cNvCxnSpPr>
            <a:cxnSpLocks noChangeShapeType="1"/>
            <a:stCxn id="914454" idx="3"/>
            <a:endCxn id="914462" idx="0"/>
          </p:cNvCxnSpPr>
          <p:nvPr/>
        </p:nvCxnSpPr>
        <p:spPr bwMode="auto">
          <a:xfrm>
            <a:off x="5867400" y="2108200"/>
            <a:ext cx="557213" cy="206375"/>
          </a:xfrm>
          <a:prstGeom prst="straightConnector1">
            <a:avLst/>
          </a:prstGeom>
          <a:noFill/>
          <a:ln w="349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4497" name="Text Box 65"/>
          <p:cNvSpPr txBox="1">
            <a:spLocks noChangeArrowheads="1"/>
          </p:cNvSpPr>
          <p:nvPr/>
        </p:nvSpPr>
        <p:spPr bwMode="auto">
          <a:xfrm>
            <a:off x="6992938" y="1970088"/>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4498" name="Text Box 66"/>
          <p:cNvSpPr txBox="1">
            <a:spLocks noChangeArrowheads="1"/>
          </p:cNvSpPr>
          <p:nvPr/>
        </p:nvSpPr>
        <p:spPr bwMode="auto">
          <a:xfrm>
            <a:off x="6992938" y="234315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4499" name="Text Box 67"/>
          <p:cNvSpPr txBox="1">
            <a:spLocks noChangeArrowheads="1"/>
          </p:cNvSpPr>
          <p:nvPr/>
        </p:nvSpPr>
        <p:spPr bwMode="auto">
          <a:xfrm>
            <a:off x="6992938" y="271780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4500" name="Text Box 68"/>
          <p:cNvSpPr txBox="1">
            <a:spLocks noChangeArrowheads="1"/>
          </p:cNvSpPr>
          <p:nvPr/>
        </p:nvSpPr>
        <p:spPr bwMode="auto">
          <a:xfrm>
            <a:off x="6992938" y="309245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cxnSp>
        <p:nvCxnSpPr>
          <p:cNvPr id="914501" name="AutoShape 69"/>
          <p:cNvCxnSpPr>
            <a:cxnSpLocks noChangeShapeType="1"/>
            <a:stCxn id="914500" idx="3"/>
          </p:cNvCxnSpPr>
          <p:nvPr/>
        </p:nvCxnSpPr>
        <p:spPr bwMode="auto">
          <a:xfrm>
            <a:off x="7866063" y="3260725"/>
            <a:ext cx="439737" cy="920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502" name="AutoShape 70"/>
          <p:cNvCxnSpPr>
            <a:cxnSpLocks noChangeShapeType="1"/>
            <a:stCxn id="914499" idx="3"/>
            <a:endCxn id="914490" idx="1"/>
          </p:cNvCxnSpPr>
          <p:nvPr/>
        </p:nvCxnSpPr>
        <p:spPr bwMode="auto">
          <a:xfrm>
            <a:off x="7866063" y="2886075"/>
            <a:ext cx="473075" cy="1889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503" name="AutoShape 71"/>
          <p:cNvCxnSpPr>
            <a:cxnSpLocks noChangeShapeType="1"/>
            <a:stCxn id="914498" idx="3"/>
            <a:endCxn id="914489" idx="1"/>
          </p:cNvCxnSpPr>
          <p:nvPr/>
        </p:nvCxnSpPr>
        <p:spPr bwMode="auto">
          <a:xfrm>
            <a:off x="7866063" y="2511425"/>
            <a:ext cx="473075"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4504" name="AutoShape 72"/>
          <p:cNvCxnSpPr>
            <a:cxnSpLocks noChangeShapeType="1"/>
            <a:stCxn id="914497" idx="3"/>
            <a:endCxn id="914488" idx="1"/>
          </p:cNvCxnSpPr>
          <p:nvPr/>
        </p:nvCxnSpPr>
        <p:spPr bwMode="auto">
          <a:xfrm flipV="1">
            <a:off x="7866063" y="1993900"/>
            <a:ext cx="474662" cy="1444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4505" name="Text Box 73"/>
          <p:cNvSpPr txBox="1">
            <a:spLocks noChangeArrowheads="1"/>
          </p:cNvSpPr>
          <p:nvPr/>
        </p:nvSpPr>
        <p:spPr bwMode="auto">
          <a:xfrm>
            <a:off x="2768600" y="4711700"/>
            <a:ext cx="5262563" cy="6413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i="1">
                <a:latin typeface="Times New Roman" charset="0"/>
              </a:rPr>
              <a:t>C</a:t>
            </a:r>
            <a:r>
              <a:rPr lang="en-US" sz="3600">
                <a:latin typeface="Times New Roman" charset="0"/>
              </a:rPr>
              <a:t> = E</a:t>
            </a:r>
            <a:r>
              <a:rPr lang="en-US" sz="3600" baseline="-25000">
                <a:latin typeface="Times New Roman" charset="0"/>
              </a:rPr>
              <a:t>KUG</a:t>
            </a:r>
            <a:r>
              <a:rPr lang="en-US" sz="3600">
                <a:latin typeface="Times New Roman" charset="0"/>
              </a:rPr>
              <a:t> [</a:t>
            </a:r>
            <a:r>
              <a:rPr lang="ja-JP" altLang="en-US" sz="3600">
                <a:latin typeface="Arial"/>
              </a:rPr>
              <a:t>“</a:t>
            </a:r>
            <a:r>
              <a:rPr lang="en-US" sz="3600">
                <a:latin typeface="Times New Roman" charset="0"/>
              </a:rPr>
              <a:t>Badnarik</a:t>
            </a:r>
            <a:r>
              <a:rPr lang="ja-JP" altLang="en-US" sz="3600">
                <a:latin typeface="Arial"/>
              </a:rPr>
              <a:t>”</a:t>
            </a:r>
            <a:r>
              <a:rPr lang="en-US" sz="3600">
                <a:latin typeface="Times New Roman" charset="0"/>
              </a:rPr>
              <a:t> || </a:t>
            </a:r>
            <a:r>
              <a:rPr lang="en-US" sz="3600" i="1">
                <a:latin typeface="Times New Roman" charset="0"/>
              </a:rPr>
              <a:t>R</a:t>
            </a:r>
            <a:r>
              <a:rPr lang="en-US" sz="3600" baseline="-25000">
                <a:latin typeface="Times New Roman" charset="0"/>
              </a:rPr>
              <a:t>1</a:t>
            </a:r>
            <a:r>
              <a:rPr lang="en-US" sz="3600">
                <a:latin typeface="Times New Roman" charset="0"/>
              </a:rPr>
              <a:t>]</a:t>
            </a:r>
          </a:p>
        </p:txBody>
      </p:sp>
      <p:sp>
        <p:nvSpPr>
          <p:cNvPr id="914506" name="Text Box 74"/>
          <p:cNvSpPr txBox="1">
            <a:spLocks noChangeArrowheads="1"/>
          </p:cNvSpPr>
          <p:nvPr/>
        </p:nvSpPr>
        <p:spPr bwMode="auto">
          <a:xfrm>
            <a:off x="2286000" y="5486400"/>
            <a:ext cx="4670425" cy="57943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a:t>Does publishing </a:t>
            </a:r>
            <a:r>
              <a:rPr lang="en-US" sz="3200" i="1">
                <a:latin typeface="Times New Roman" charset="0"/>
              </a:rPr>
              <a:t>R</a:t>
            </a:r>
            <a:r>
              <a:rPr lang="en-US" sz="3200" baseline="-25000">
                <a:latin typeface="Times New Roman" charset="0"/>
              </a:rPr>
              <a:t>1</a:t>
            </a:r>
            <a:r>
              <a:rPr lang="en-US" sz="3200"/>
              <a:t> help?</a:t>
            </a:r>
          </a:p>
        </p:txBody>
      </p:sp>
      <p:sp>
        <p:nvSpPr>
          <p:cNvPr id="914507" name="AutoShape 75"/>
          <p:cNvSpPr>
            <a:spLocks noChangeArrowheads="1"/>
          </p:cNvSpPr>
          <p:nvPr/>
        </p:nvSpPr>
        <p:spPr bwMode="auto">
          <a:xfrm>
            <a:off x="249238" y="4427538"/>
            <a:ext cx="990600" cy="1219200"/>
          </a:xfrm>
          <a:prstGeom prst="smileyFace">
            <a:avLst>
              <a:gd name="adj" fmla="val 4653"/>
            </a:avLst>
          </a:prstGeom>
          <a:solidFill>
            <a:srgbClr val="CCFFFF"/>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355758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4482"/>
                                        </p:tgtEl>
                                        <p:attrNameLst>
                                          <p:attrName>style.visibility</p:attrName>
                                        </p:attrNameLst>
                                      </p:cBhvr>
                                      <p:to>
                                        <p:strVal val="visible"/>
                                      </p:to>
                                    </p:set>
                                    <p:animEffect transition="in" filter="dissolve">
                                      <p:cBhvr>
                                        <p:cTn id="7" dur="500"/>
                                        <p:tgtEl>
                                          <p:spTgt spid="914482"/>
                                        </p:tgtEl>
                                      </p:cBhvr>
                                    </p:animEffect>
                                  </p:childTnLst>
                                </p:cTn>
                              </p:par>
                              <p:par>
                                <p:cTn id="8" presetID="9" presetClass="entr" presetSubtype="0" fill="hold" nodeType="withEffect">
                                  <p:stCondLst>
                                    <p:cond delay="0"/>
                                  </p:stCondLst>
                                  <p:childTnLst>
                                    <p:set>
                                      <p:cBhvr>
                                        <p:cTn id="9" dur="1" fill="hold">
                                          <p:stCondLst>
                                            <p:cond delay="0"/>
                                          </p:stCondLst>
                                        </p:cTn>
                                        <p:tgtEl>
                                          <p:spTgt spid="914483"/>
                                        </p:tgtEl>
                                        <p:attrNameLst>
                                          <p:attrName>style.visibility</p:attrName>
                                        </p:attrNameLst>
                                      </p:cBhvr>
                                      <p:to>
                                        <p:strVal val="visible"/>
                                      </p:to>
                                    </p:set>
                                    <p:animEffect transition="in" filter="dissolve">
                                      <p:cBhvr>
                                        <p:cTn id="10" dur="500"/>
                                        <p:tgtEl>
                                          <p:spTgt spid="914483"/>
                                        </p:tgtEl>
                                      </p:cBhvr>
                                    </p:animEffect>
                                  </p:childTnLst>
                                </p:cTn>
                              </p:par>
                              <p:par>
                                <p:cTn id="11" presetID="9" presetClass="entr" presetSubtype="0" fill="hold" nodeType="withEffect">
                                  <p:stCondLst>
                                    <p:cond delay="0"/>
                                  </p:stCondLst>
                                  <p:childTnLst>
                                    <p:set>
                                      <p:cBhvr>
                                        <p:cTn id="12" dur="1" fill="hold">
                                          <p:stCondLst>
                                            <p:cond delay="0"/>
                                          </p:stCondLst>
                                        </p:cTn>
                                        <p:tgtEl>
                                          <p:spTgt spid="914484"/>
                                        </p:tgtEl>
                                        <p:attrNameLst>
                                          <p:attrName>style.visibility</p:attrName>
                                        </p:attrNameLst>
                                      </p:cBhvr>
                                      <p:to>
                                        <p:strVal val="visible"/>
                                      </p:to>
                                    </p:set>
                                    <p:animEffect transition="in" filter="dissolve">
                                      <p:cBhvr>
                                        <p:cTn id="13" dur="500"/>
                                        <p:tgtEl>
                                          <p:spTgt spid="9144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14448"/>
                                        </p:tgtEl>
                                        <p:attrNameLst>
                                          <p:attrName>style.visibility</p:attrName>
                                        </p:attrNameLst>
                                      </p:cBhvr>
                                      <p:to>
                                        <p:strVal val="visible"/>
                                      </p:to>
                                    </p:set>
                                    <p:animEffect transition="in" filter="dissolve">
                                      <p:cBhvr>
                                        <p:cTn id="18" dur="500"/>
                                        <p:tgtEl>
                                          <p:spTgt spid="914448"/>
                                        </p:tgtEl>
                                      </p:cBhvr>
                                    </p:animEffect>
                                  </p:childTnLst>
                                </p:cTn>
                              </p:par>
                              <p:par>
                                <p:cTn id="19" presetID="9" presetClass="entr" presetSubtype="0" fill="hold" grpId="0" nodeType="withEffect" nodePh="1">
                                  <p:stCondLst>
                                    <p:cond delay="0"/>
                                  </p:stCondLst>
                                  <p:endCondLst>
                                    <p:cond evt="begin" delay="0">
                                      <p:tn val="19"/>
                                    </p:cond>
                                  </p:endCondLst>
                                  <p:childTnLst>
                                    <p:set>
                                      <p:cBhvr>
                                        <p:cTn id="20" dur="1" fill="hold">
                                          <p:stCondLst>
                                            <p:cond delay="0"/>
                                          </p:stCondLst>
                                        </p:cTn>
                                        <p:tgtEl>
                                          <p:spTgt spid="914449"/>
                                        </p:tgtEl>
                                        <p:attrNameLst>
                                          <p:attrName>style.visibility</p:attrName>
                                        </p:attrNameLst>
                                      </p:cBhvr>
                                      <p:to>
                                        <p:strVal val="visible"/>
                                      </p:to>
                                    </p:set>
                                    <p:animEffect transition="in" filter="dissolve">
                                      <p:cBhvr>
                                        <p:cTn id="21" dur="500"/>
                                        <p:tgtEl>
                                          <p:spTgt spid="914449"/>
                                        </p:tgtEl>
                                      </p:cBhvr>
                                    </p:animEffect>
                                  </p:childTnLst>
                                </p:cTn>
                              </p:par>
                              <p:par>
                                <p:cTn id="22" presetID="9" presetClass="entr" presetSubtype="0" fill="hold" grpId="0" nodeType="withEffect" nodePh="1">
                                  <p:stCondLst>
                                    <p:cond delay="0"/>
                                  </p:stCondLst>
                                  <p:endCondLst>
                                    <p:cond evt="begin" delay="0">
                                      <p:tn val="22"/>
                                    </p:cond>
                                  </p:endCondLst>
                                  <p:childTnLst>
                                    <p:set>
                                      <p:cBhvr>
                                        <p:cTn id="23" dur="1" fill="hold">
                                          <p:stCondLst>
                                            <p:cond delay="0"/>
                                          </p:stCondLst>
                                        </p:cTn>
                                        <p:tgtEl>
                                          <p:spTgt spid="914450"/>
                                        </p:tgtEl>
                                        <p:attrNameLst>
                                          <p:attrName>style.visibility</p:attrName>
                                        </p:attrNameLst>
                                      </p:cBhvr>
                                      <p:to>
                                        <p:strVal val="visible"/>
                                      </p:to>
                                    </p:set>
                                    <p:animEffect transition="in" filter="dissolve">
                                      <p:cBhvr>
                                        <p:cTn id="24" dur="500"/>
                                        <p:tgtEl>
                                          <p:spTgt spid="914450"/>
                                        </p:tgtEl>
                                      </p:cBhvr>
                                    </p:animEffect>
                                  </p:childTnLst>
                                </p:cTn>
                              </p:par>
                              <p:par>
                                <p:cTn id="25" presetID="9" presetClass="entr" presetSubtype="0" fill="hold" grpId="0" nodeType="withEffect" nodePh="1">
                                  <p:stCondLst>
                                    <p:cond delay="0"/>
                                  </p:stCondLst>
                                  <p:endCondLst>
                                    <p:cond evt="begin" delay="0">
                                      <p:tn val="25"/>
                                    </p:cond>
                                  </p:endCondLst>
                                  <p:childTnLst>
                                    <p:set>
                                      <p:cBhvr>
                                        <p:cTn id="26" dur="1" fill="hold">
                                          <p:stCondLst>
                                            <p:cond delay="0"/>
                                          </p:stCondLst>
                                        </p:cTn>
                                        <p:tgtEl>
                                          <p:spTgt spid="914451"/>
                                        </p:tgtEl>
                                        <p:attrNameLst>
                                          <p:attrName>style.visibility</p:attrName>
                                        </p:attrNameLst>
                                      </p:cBhvr>
                                      <p:to>
                                        <p:strVal val="visible"/>
                                      </p:to>
                                    </p:set>
                                    <p:animEffect transition="in" filter="dissolve">
                                      <p:cBhvr>
                                        <p:cTn id="27" dur="500"/>
                                        <p:tgtEl>
                                          <p:spTgt spid="914451"/>
                                        </p:tgtEl>
                                      </p:cBhvr>
                                    </p:animEffect>
                                  </p:childTnLst>
                                </p:cTn>
                              </p:par>
                              <p:par>
                                <p:cTn id="28" presetID="9" presetClass="entr" presetSubtype="0" fill="hold" grpId="0" nodeType="withEffect" nodePh="1">
                                  <p:stCondLst>
                                    <p:cond delay="0"/>
                                  </p:stCondLst>
                                  <p:endCondLst>
                                    <p:cond evt="begin" delay="0">
                                      <p:tn val="28"/>
                                    </p:cond>
                                  </p:endCondLst>
                                  <p:childTnLst>
                                    <p:set>
                                      <p:cBhvr>
                                        <p:cTn id="29" dur="1" fill="hold">
                                          <p:stCondLst>
                                            <p:cond delay="0"/>
                                          </p:stCondLst>
                                        </p:cTn>
                                        <p:tgtEl>
                                          <p:spTgt spid="914452"/>
                                        </p:tgtEl>
                                        <p:attrNameLst>
                                          <p:attrName>style.visibility</p:attrName>
                                        </p:attrNameLst>
                                      </p:cBhvr>
                                      <p:to>
                                        <p:strVal val="visible"/>
                                      </p:to>
                                    </p:set>
                                    <p:animEffect transition="in" filter="dissolve">
                                      <p:cBhvr>
                                        <p:cTn id="30" dur="500"/>
                                        <p:tgtEl>
                                          <p:spTgt spid="914452"/>
                                        </p:tgtEl>
                                      </p:cBhvr>
                                    </p:animEffect>
                                  </p:childTnLst>
                                </p:cTn>
                              </p:par>
                              <p:par>
                                <p:cTn id="31" presetID="9" presetClass="entr" presetSubtype="0" fill="hold" grpId="0" nodeType="withEffect" nodePh="1">
                                  <p:stCondLst>
                                    <p:cond delay="0"/>
                                  </p:stCondLst>
                                  <p:endCondLst>
                                    <p:cond evt="begin" delay="0">
                                      <p:tn val="31"/>
                                    </p:cond>
                                  </p:endCondLst>
                                  <p:childTnLst>
                                    <p:set>
                                      <p:cBhvr>
                                        <p:cTn id="32" dur="1" fill="hold">
                                          <p:stCondLst>
                                            <p:cond delay="0"/>
                                          </p:stCondLst>
                                        </p:cTn>
                                        <p:tgtEl>
                                          <p:spTgt spid="914453"/>
                                        </p:tgtEl>
                                        <p:attrNameLst>
                                          <p:attrName>style.visibility</p:attrName>
                                        </p:attrNameLst>
                                      </p:cBhvr>
                                      <p:to>
                                        <p:strVal val="visible"/>
                                      </p:to>
                                    </p:set>
                                    <p:animEffect transition="in" filter="dissolve">
                                      <p:cBhvr>
                                        <p:cTn id="33" dur="500"/>
                                        <p:tgtEl>
                                          <p:spTgt spid="914453"/>
                                        </p:tgtEl>
                                      </p:cBhvr>
                                    </p:animEffect>
                                  </p:childTnLst>
                                </p:cTn>
                              </p:par>
                              <p:par>
                                <p:cTn id="34" presetID="9" presetClass="entr" presetSubtype="0" fill="hold" grpId="0" nodeType="withEffect" nodePh="1">
                                  <p:stCondLst>
                                    <p:cond delay="0"/>
                                  </p:stCondLst>
                                  <p:endCondLst>
                                    <p:cond evt="begin" delay="0">
                                      <p:tn val="34"/>
                                    </p:cond>
                                  </p:endCondLst>
                                  <p:childTnLst>
                                    <p:set>
                                      <p:cBhvr>
                                        <p:cTn id="35" dur="1" fill="hold">
                                          <p:stCondLst>
                                            <p:cond delay="0"/>
                                          </p:stCondLst>
                                        </p:cTn>
                                        <p:tgtEl>
                                          <p:spTgt spid="914454"/>
                                        </p:tgtEl>
                                        <p:attrNameLst>
                                          <p:attrName>style.visibility</p:attrName>
                                        </p:attrNameLst>
                                      </p:cBhvr>
                                      <p:to>
                                        <p:strVal val="visible"/>
                                      </p:to>
                                    </p:set>
                                    <p:animEffect transition="in" filter="dissolve">
                                      <p:cBhvr>
                                        <p:cTn id="36" dur="500"/>
                                        <p:tgtEl>
                                          <p:spTgt spid="914454"/>
                                        </p:tgtEl>
                                      </p:cBhvr>
                                    </p:animEffect>
                                  </p:childTnLst>
                                </p:cTn>
                              </p:par>
                              <p:par>
                                <p:cTn id="37" presetID="9" presetClass="entr" presetSubtype="0" fill="hold" grpId="0" nodeType="withEffect" nodePh="1">
                                  <p:stCondLst>
                                    <p:cond delay="0"/>
                                  </p:stCondLst>
                                  <p:endCondLst>
                                    <p:cond evt="begin" delay="0">
                                      <p:tn val="37"/>
                                    </p:cond>
                                  </p:endCondLst>
                                  <p:childTnLst>
                                    <p:set>
                                      <p:cBhvr>
                                        <p:cTn id="38" dur="1" fill="hold">
                                          <p:stCondLst>
                                            <p:cond delay="0"/>
                                          </p:stCondLst>
                                        </p:cTn>
                                        <p:tgtEl>
                                          <p:spTgt spid="914455"/>
                                        </p:tgtEl>
                                        <p:attrNameLst>
                                          <p:attrName>style.visibility</p:attrName>
                                        </p:attrNameLst>
                                      </p:cBhvr>
                                      <p:to>
                                        <p:strVal val="visible"/>
                                      </p:to>
                                    </p:set>
                                    <p:animEffect transition="in" filter="dissolve">
                                      <p:cBhvr>
                                        <p:cTn id="39" dur="500"/>
                                        <p:tgtEl>
                                          <p:spTgt spid="914455"/>
                                        </p:tgtEl>
                                      </p:cBhvr>
                                    </p:animEffect>
                                  </p:childTnLst>
                                </p:cTn>
                              </p:par>
                              <p:par>
                                <p:cTn id="40" presetID="9" presetClass="entr" presetSubtype="0" fill="hold" grpId="0" nodeType="withEffect" nodePh="1">
                                  <p:stCondLst>
                                    <p:cond delay="0"/>
                                  </p:stCondLst>
                                  <p:endCondLst>
                                    <p:cond evt="begin" delay="0">
                                      <p:tn val="40"/>
                                    </p:cond>
                                  </p:endCondLst>
                                  <p:childTnLst>
                                    <p:set>
                                      <p:cBhvr>
                                        <p:cTn id="41" dur="1" fill="hold">
                                          <p:stCondLst>
                                            <p:cond delay="0"/>
                                          </p:stCondLst>
                                        </p:cTn>
                                        <p:tgtEl>
                                          <p:spTgt spid="914456"/>
                                        </p:tgtEl>
                                        <p:attrNameLst>
                                          <p:attrName>style.visibility</p:attrName>
                                        </p:attrNameLst>
                                      </p:cBhvr>
                                      <p:to>
                                        <p:strVal val="visible"/>
                                      </p:to>
                                    </p:set>
                                    <p:animEffect transition="in" filter="dissolve">
                                      <p:cBhvr>
                                        <p:cTn id="42" dur="500"/>
                                        <p:tgtEl>
                                          <p:spTgt spid="914456"/>
                                        </p:tgtEl>
                                      </p:cBhvr>
                                    </p:animEffect>
                                  </p:childTnLst>
                                </p:cTn>
                              </p:par>
                              <p:par>
                                <p:cTn id="43" presetID="9" presetClass="entr" presetSubtype="0" fill="hold" nodeType="withEffect">
                                  <p:stCondLst>
                                    <p:cond delay="0"/>
                                  </p:stCondLst>
                                  <p:childTnLst>
                                    <p:set>
                                      <p:cBhvr>
                                        <p:cTn id="44" dur="1" fill="hold">
                                          <p:stCondLst>
                                            <p:cond delay="0"/>
                                          </p:stCondLst>
                                        </p:cTn>
                                        <p:tgtEl>
                                          <p:spTgt spid="914457"/>
                                        </p:tgtEl>
                                        <p:attrNameLst>
                                          <p:attrName>style.visibility</p:attrName>
                                        </p:attrNameLst>
                                      </p:cBhvr>
                                      <p:to>
                                        <p:strVal val="visible"/>
                                      </p:to>
                                    </p:set>
                                    <p:animEffect transition="in" filter="dissolve">
                                      <p:cBhvr>
                                        <p:cTn id="45" dur="500"/>
                                        <p:tgtEl>
                                          <p:spTgt spid="914457"/>
                                        </p:tgtEl>
                                      </p:cBhvr>
                                    </p:animEffect>
                                  </p:childTnLst>
                                </p:cTn>
                              </p:par>
                              <p:par>
                                <p:cTn id="46" presetID="9" presetClass="entr" presetSubtype="0" fill="hold" nodeType="withEffect">
                                  <p:stCondLst>
                                    <p:cond delay="0"/>
                                  </p:stCondLst>
                                  <p:childTnLst>
                                    <p:set>
                                      <p:cBhvr>
                                        <p:cTn id="47" dur="1" fill="hold">
                                          <p:stCondLst>
                                            <p:cond delay="0"/>
                                          </p:stCondLst>
                                        </p:cTn>
                                        <p:tgtEl>
                                          <p:spTgt spid="914458"/>
                                        </p:tgtEl>
                                        <p:attrNameLst>
                                          <p:attrName>style.visibility</p:attrName>
                                        </p:attrNameLst>
                                      </p:cBhvr>
                                      <p:to>
                                        <p:strVal val="visible"/>
                                      </p:to>
                                    </p:set>
                                    <p:animEffect transition="in" filter="dissolve">
                                      <p:cBhvr>
                                        <p:cTn id="48" dur="500"/>
                                        <p:tgtEl>
                                          <p:spTgt spid="914458"/>
                                        </p:tgtEl>
                                      </p:cBhvr>
                                    </p:animEffect>
                                  </p:childTnLst>
                                </p:cTn>
                              </p:par>
                              <p:par>
                                <p:cTn id="49" presetID="9" presetClass="entr" presetSubtype="0" fill="hold" nodeType="withEffect">
                                  <p:stCondLst>
                                    <p:cond delay="0"/>
                                  </p:stCondLst>
                                  <p:childTnLst>
                                    <p:set>
                                      <p:cBhvr>
                                        <p:cTn id="50" dur="1" fill="hold">
                                          <p:stCondLst>
                                            <p:cond delay="0"/>
                                          </p:stCondLst>
                                        </p:cTn>
                                        <p:tgtEl>
                                          <p:spTgt spid="914459"/>
                                        </p:tgtEl>
                                        <p:attrNameLst>
                                          <p:attrName>style.visibility</p:attrName>
                                        </p:attrNameLst>
                                      </p:cBhvr>
                                      <p:to>
                                        <p:strVal val="visible"/>
                                      </p:to>
                                    </p:set>
                                    <p:animEffect transition="in" filter="dissolve">
                                      <p:cBhvr>
                                        <p:cTn id="51" dur="500"/>
                                        <p:tgtEl>
                                          <p:spTgt spid="914459"/>
                                        </p:tgtEl>
                                      </p:cBhvr>
                                    </p:animEffect>
                                  </p:childTnLst>
                                </p:cTn>
                              </p:par>
                              <p:par>
                                <p:cTn id="52" presetID="9" presetClass="entr" presetSubtype="0" fill="hold" nodeType="withEffect">
                                  <p:stCondLst>
                                    <p:cond delay="0"/>
                                  </p:stCondLst>
                                  <p:childTnLst>
                                    <p:set>
                                      <p:cBhvr>
                                        <p:cTn id="53" dur="1" fill="hold">
                                          <p:stCondLst>
                                            <p:cond delay="0"/>
                                          </p:stCondLst>
                                        </p:cTn>
                                        <p:tgtEl>
                                          <p:spTgt spid="914460"/>
                                        </p:tgtEl>
                                        <p:attrNameLst>
                                          <p:attrName>style.visibility</p:attrName>
                                        </p:attrNameLst>
                                      </p:cBhvr>
                                      <p:to>
                                        <p:strVal val="visible"/>
                                      </p:to>
                                    </p:set>
                                    <p:animEffect transition="in" filter="dissolve">
                                      <p:cBhvr>
                                        <p:cTn id="54" dur="500"/>
                                        <p:tgtEl>
                                          <p:spTgt spid="91446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14493"/>
                                        </p:tgtEl>
                                        <p:attrNameLst>
                                          <p:attrName>style.visibility</p:attrName>
                                        </p:attrNameLst>
                                      </p:cBhvr>
                                      <p:to>
                                        <p:strVal val="visible"/>
                                      </p:to>
                                    </p:set>
                                    <p:animEffect transition="in" filter="dissolve">
                                      <p:cBhvr>
                                        <p:cTn id="57" dur="500"/>
                                        <p:tgtEl>
                                          <p:spTgt spid="9144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914485"/>
                                        </p:tgtEl>
                                        <p:attrNameLst>
                                          <p:attrName>style.visibility</p:attrName>
                                        </p:attrNameLst>
                                      </p:cBhvr>
                                      <p:to>
                                        <p:strVal val="visible"/>
                                      </p:to>
                                    </p:set>
                                    <p:animEffect transition="in" filter="dissolve">
                                      <p:cBhvr>
                                        <p:cTn id="62" dur="500"/>
                                        <p:tgtEl>
                                          <p:spTgt spid="914485"/>
                                        </p:tgtEl>
                                      </p:cBhvr>
                                    </p:animEffect>
                                  </p:childTnLst>
                                </p:cTn>
                              </p:par>
                              <p:par>
                                <p:cTn id="63" presetID="9" presetClass="entr" presetSubtype="0" fill="hold" nodeType="withEffect">
                                  <p:stCondLst>
                                    <p:cond delay="0"/>
                                  </p:stCondLst>
                                  <p:childTnLst>
                                    <p:set>
                                      <p:cBhvr>
                                        <p:cTn id="64" dur="1" fill="hold">
                                          <p:stCondLst>
                                            <p:cond delay="0"/>
                                          </p:stCondLst>
                                        </p:cTn>
                                        <p:tgtEl>
                                          <p:spTgt spid="914486"/>
                                        </p:tgtEl>
                                        <p:attrNameLst>
                                          <p:attrName>style.visibility</p:attrName>
                                        </p:attrNameLst>
                                      </p:cBhvr>
                                      <p:to>
                                        <p:strVal val="visible"/>
                                      </p:to>
                                    </p:set>
                                    <p:animEffect transition="in" filter="dissolve">
                                      <p:cBhvr>
                                        <p:cTn id="65" dur="500"/>
                                        <p:tgtEl>
                                          <p:spTgt spid="914486"/>
                                        </p:tgtEl>
                                      </p:cBhvr>
                                    </p:animEffect>
                                  </p:childTnLst>
                                </p:cTn>
                              </p:par>
                              <p:par>
                                <p:cTn id="66" presetID="9" presetClass="entr" presetSubtype="0" fill="hold" nodeType="withEffect">
                                  <p:stCondLst>
                                    <p:cond delay="0"/>
                                  </p:stCondLst>
                                  <p:childTnLst>
                                    <p:set>
                                      <p:cBhvr>
                                        <p:cTn id="67" dur="1" fill="hold">
                                          <p:stCondLst>
                                            <p:cond delay="0"/>
                                          </p:stCondLst>
                                        </p:cTn>
                                        <p:tgtEl>
                                          <p:spTgt spid="914487"/>
                                        </p:tgtEl>
                                        <p:attrNameLst>
                                          <p:attrName>style.visibility</p:attrName>
                                        </p:attrNameLst>
                                      </p:cBhvr>
                                      <p:to>
                                        <p:strVal val="visible"/>
                                      </p:to>
                                    </p:set>
                                    <p:animEffect transition="in" filter="dissolve">
                                      <p:cBhvr>
                                        <p:cTn id="68" dur="500"/>
                                        <p:tgtEl>
                                          <p:spTgt spid="91448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914496"/>
                                        </p:tgtEl>
                                        <p:attrNameLst>
                                          <p:attrName>style.visibility</p:attrName>
                                        </p:attrNameLst>
                                      </p:cBhvr>
                                      <p:to>
                                        <p:strVal val="visible"/>
                                      </p:to>
                                    </p:set>
                                    <p:animEffect transition="in" filter="dissolve">
                                      <p:cBhvr>
                                        <p:cTn id="73" dur="500"/>
                                        <p:tgtEl>
                                          <p:spTgt spid="91449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914461"/>
                                        </p:tgtEl>
                                        <p:attrNameLst>
                                          <p:attrName>style.visibility</p:attrName>
                                        </p:attrNameLst>
                                      </p:cBhvr>
                                      <p:to>
                                        <p:strVal val="visible"/>
                                      </p:to>
                                    </p:set>
                                    <p:animEffect transition="in" filter="dissolve">
                                      <p:cBhvr>
                                        <p:cTn id="78" dur="500"/>
                                        <p:tgtEl>
                                          <p:spTgt spid="914461"/>
                                        </p:tgtEl>
                                      </p:cBhvr>
                                    </p:animEffect>
                                  </p:childTnLst>
                                </p:cTn>
                              </p:par>
                              <p:par>
                                <p:cTn id="79" presetID="9" presetClass="entr" presetSubtype="0" fill="hold" grpId="0" nodeType="withEffect" nodePh="1">
                                  <p:stCondLst>
                                    <p:cond delay="0"/>
                                  </p:stCondLst>
                                  <p:endCondLst>
                                    <p:cond evt="begin" delay="0">
                                      <p:tn val="79"/>
                                    </p:cond>
                                  </p:endCondLst>
                                  <p:childTnLst>
                                    <p:set>
                                      <p:cBhvr>
                                        <p:cTn id="80" dur="1" fill="hold">
                                          <p:stCondLst>
                                            <p:cond delay="0"/>
                                          </p:stCondLst>
                                        </p:cTn>
                                        <p:tgtEl>
                                          <p:spTgt spid="914462"/>
                                        </p:tgtEl>
                                        <p:attrNameLst>
                                          <p:attrName>style.visibility</p:attrName>
                                        </p:attrNameLst>
                                      </p:cBhvr>
                                      <p:to>
                                        <p:strVal val="visible"/>
                                      </p:to>
                                    </p:set>
                                    <p:animEffect transition="in" filter="dissolve">
                                      <p:cBhvr>
                                        <p:cTn id="81" dur="500"/>
                                        <p:tgtEl>
                                          <p:spTgt spid="914462"/>
                                        </p:tgtEl>
                                      </p:cBhvr>
                                    </p:animEffect>
                                  </p:childTnLst>
                                </p:cTn>
                              </p:par>
                              <p:par>
                                <p:cTn id="82" presetID="9" presetClass="entr" presetSubtype="0" fill="hold" grpId="0" nodeType="withEffect" nodePh="1">
                                  <p:stCondLst>
                                    <p:cond delay="0"/>
                                  </p:stCondLst>
                                  <p:endCondLst>
                                    <p:cond evt="begin" delay="0">
                                      <p:tn val="82"/>
                                    </p:cond>
                                  </p:endCondLst>
                                  <p:childTnLst>
                                    <p:set>
                                      <p:cBhvr>
                                        <p:cTn id="83" dur="1" fill="hold">
                                          <p:stCondLst>
                                            <p:cond delay="0"/>
                                          </p:stCondLst>
                                        </p:cTn>
                                        <p:tgtEl>
                                          <p:spTgt spid="914463"/>
                                        </p:tgtEl>
                                        <p:attrNameLst>
                                          <p:attrName>style.visibility</p:attrName>
                                        </p:attrNameLst>
                                      </p:cBhvr>
                                      <p:to>
                                        <p:strVal val="visible"/>
                                      </p:to>
                                    </p:set>
                                    <p:animEffect transition="in" filter="dissolve">
                                      <p:cBhvr>
                                        <p:cTn id="84" dur="500"/>
                                        <p:tgtEl>
                                          <p:spTgt spid="914463"/>
                                        </p:tgtEl>
                                      </p:cBhvr>
                                    </p:animEffect>
                                  </p:childTnLst>
                                </p:cTn>
                              </p:par>
                              <p:par>
                                <p:cTn id="85" presetID="9" presetClass="entr" presetSubtype="0" fill="hold" grpId="0" nodeType="withEffect" nodePh="1">
                                  <p:stCondLst>
                                    <p:cond delay="0"/>
                                  </p:stCondLst>
                                  <p:endCondLst>
                                    <p:cond evt="begin" delay="0">
                                      <p:tn val="85"/>
                                    </p:cond>
                                  </p:endCondLst>
                                  <p:childTnLst>
                                    <p:set>
                                      <p:cBhvr>
                                        <p:cTn id="86" dur="1" fill="hold">
                                          <p:stCondLst>
                                            <p:cond delay="0"/>
                                          </p:stCondLst>
                                        </p:cTn>
                                        <p:tgtEl>
                                          <p:spTgt spid="914464"/>
                                        </p:tgtEl>
                                        <p:attrNameLst>
                                          <p:attrName>style.visibility</p:attrName>
                                        </p:attrNameLst>
                                      </p:cBhvr>
                                      <p:to>
                                        <p:strVal val="visible"/>
                                      </p:to>
                                    </p:set>
                                    <p:animEffect transition="in" filter="dissolve">
                                      <p:cBhvr>
                                        <p:cTn id="87" dur="500"/>
                                        <p:tgtEl>
                                          <p:spTgt spid="914464"/>
                                        </p:tgtEl>
                                      </p:cBhvr>
                                    </p:animEffect>
                                  </p:childTnLst>
                                </p:cTn>
                              </p:par>
                              <p:par>
                                <p:cTn id="88" presetID="9" presetClass="entr" presetSubtype="0" fill="hold" grpId="0" nodeType="withEffect" nodePh="1">
                                  <p:stCondLst>
                                    <p:cond delay="0"/>
                                  </p:stCondLst>
                                  <p:endCondLst>
                                    <p:cond evt="begin" delay="0">
                                      <p:tn val="88"/>
                                    </p:cond>
                                  </p:endCondLst>
                                  <p:childTnLst>
                                    <p:set>
                                      <p:cBhvr>
                                        <p:cTn id="89" dur="1" fill="hold">
                                          <p:stCondLst>
                                            <p:cond delay="0"/>
                                          </p:stCondLst>
                                        </p:cTn>
                                        <p:tgtEl>
                                          <p:spTgt spid="914465"/>
                                        </p:tgtEl>
                                        <p:attrNameLst>
                                          <p:attrName>style.visibility</p:attrName>
                                        </p:attrNameLst>
                                      </p:cBhvr>
                                      <p:to>
                                        <p:strVal val="visible"/>
                                      </p:to>
                                    </p:set>
                                    <p:animEffect transition="in" filter="dissolve">
                                      <p:cBhvr>
                                        <p:cTn id="90" dur="500"/>
                                        <p:tgtEl>
                                          <p:spTgt spid="914465"/>
                                        </p:tgtEl>
                                      </p:cBhvr>
                                    </p:animEffect>
                                  </p:childTnLst>
                                </p:cTn>
                              </p:par>
                              <p:par>
                                <p:cTn id="91" presetID="9" presetClass="entr" presetSubtype="0" fill="hold" grpId="0" nodeType="withEffect" nodePh="1">
                                  <p:stCondLst>
                                    <p:cond delay="0"/>
                                  </p:stCondLst>
                                  <p:endCondLst>
                                    <p:cond evt="begin" delay="0">
                                      <p:tn val="91"/>
                                    </p:cond>
                                  </p:endCondLst>
                                  <p:childTnLst>
                                    <p:set>
                                      <p:cBhvr>
                                        <p:cTn id="92" dur="1" fill="hold">
                                          <p:stCondLst>
                                            <p:cond delay="0"/>
                                          </p:stCondLst>
                                        </p:cTn>
                                        <p:tgtEl>
                                          <p:spTgt spid="914466"/>
                                        </p:tgtEl>
                                        <p:attrNameLst>
                                          <p:attrName>style.visibility</p:attrName>
                                        </p:attrNameLst>
                                      </p:cBhvr>
                                      <p:to>
                                        <p:strVal val="visible"/>
                                      </p:to>
                                    </p:set>
                                    <p:animEffect transition="in" filter="dissolve">
                                      <p:cBhvr>
                                        <p:cTn id="93" dur="500"/>
                                        <p:tgtEl>
                                          <p:spTgt spid="914466"/>
                                        </p:tgtEl>
                                      </p:cBhvr>
                                    </p:animEffect>
                                  </p:childTnLst>
                                </p:cTn>
                              </p:par>
                              <p:par>
                                <p:cTn id="94" presetID="9" presetClass="entr" presetSubtype="0" fill="hold" grpId="0" nodeType="withEffect" nodePh="1">
                                  <p:stCondLst>
                                    <p:cond delay="0"/>
                                  </p:stCondLst>
                                  <p:endCondLst>
                                    <p:cond evt="begin" delay="0">
                                      <p:tn val="94"/>
                                    </p:cond>
                                  </p:endCondLst>
                                  <p:childTnLst>
                                    <p:set>
                                      <p:cBhvr>
                                        <p:cTn id="95" dur="1" fill="hold">
                                          <p:stCondLst>
                                            <p:cond delay="0"/>
                                          </p:stCondLst>
                                        </p:cTn>
                                        <p:tgtEl>
                                          <p:spTgt spid="914467"/>
                                        </p:tgtEl>
                                        <p:attrNameLst>
                                          <p:attrName>style.visibility</p:attrName>
                                        </p:attrNameLst>
                                      </p:cBhvr>
                                      <p:to>
                                        <p:strVal val="visible"/>
                                      </p:to>
                                    </p:set>
                                    <p:animEffect transition="in" filter="dissolve">
                                      <p:cBhvr>
                                        <p:cTn id="96" dur="500"/>
                                        <p:tgtEl>
                                          <p:spTgt spid="914467"/>
                                        </p:tgtEl>
                                      </p:cBhvr>
                                    </p:animEffect>
                                  </p:childTnLst>
                                </p:cTn>
                              </p:par>
                              <p:par>
                                <p:cTn id="97" presetID="9" presetClass="entr" presetSubtype="0" fill="hold" grpId="0" nodeType="withEffect" nodePh="1">
                                  <p:stCondLst>
                                    <p:cond delay="0"/>
                                  </p:stCondLst>
                                  <p:endCondLst>
                                    <p:cond evt="begin" delay="0">
                                      <p:tn val="97"/>
                                    </p:cond>
                                  </p:endCondLst>
                                  <p:childTnLst>
                                    <p:set>
                                      <p:cBhvr>
                                        <p:cTn id="98" dur="1" fill="hold">
                                          <p:stCondLst>
                                            <p:cond delay="0"/>
                                          </p:stCondLst>
                                        </p:cTn>
                                        <p:tgtEl>
                                          <p:spTgt spid="914468"/>
                                        </p:tgtEl>
                                        <p:attrNameLst>
                                          <p:attrName>style.visibility</p:attrName>
                                        </p:attrNameLst>
                                      </p:cBhvr>
                                      <p:to>
                                        <p:strVal val="visible"/>
                                      </p:to>
                                    </p:set>
                                    <p:animEffect transition="in" filter="dissolve">
                                      <p:cBhvr>
                                        <p:cTn id="99" dur="500"/>
                                        <p:tgtEl>
                                          <p:spTgt spid="914468"/>
                                        </p:tgtEl>
                                      </p:cBhvr>
                                    </p:animEffect>
                                  </p:childTnLst>
                                </p:cTn>
                              </p:par>
                              <p:par>
                                <p:cTn id="100" presetID="9" presetClass="entr" presetSubtype="0" fill="hold" grpId="0" nodeType="withEffect" nodePh="1">
                                  <p:stCondLst>
                                    <p:cond delay="0"/>
                                  </p:stCondLst>
                                  <p:endCondLst>
                                    <p:cond evt="begin" delay="0">
                                      <p:tn val="100"/>
                                    </p:cond>
                                  </p:endCondLst>
                                  <p:childTnLst>
                                    <p:set>
                                      <p:cBhvr>
                                        <p:cTn id="101" dur="1" fill="hold">
                                          <p:stCondLst>
                                            <p:cond delay="0"/>
                                          </p:stCondLst>
                                        </p:cTn>
                                        <p:tgtEl>
                                          <p:spTgt spid="914469"/>
                                        </p:tgtEl>
                                        <p:attrNameLst>
                                          <p:attrName>style.visibility</p:attrName>
                                        </p:attrNameLst>
                                      </p:cBhvr>
                                      <p:to>
                                        <p:strVal val="visible"/>
                                      </p:to>
                                    </p:set>
                                    <p:animEffect transition="in" filter="dissolve">
                                      <p:cBhvr>
                                        <p:cTn id="102" dur="500"/>
                                        <p:tgtEl>
                                          <p:spTgt spid="914469"/>
                                        </p:tgtEl>
                                      </p:cBhvr>
                                    </p:animEffect>
                                  </p:childTnLst>
                                </p:cTn>
                              </p:par>
                              <p:par>
                                <p:cTn id="103" presetID="9" presetClass="entr" presetSubtype="0" fill="hold" nodeType="withEffect">
                                  <p:stCondLst>
                                    <p:cond delay="0"/>
                                  </p:stCondLst>
                                  <p:childTnLst>
                                    <p:set>
                                      <p:cBhvr>
                                        <p:cTn id="104" dur="1" fill="hold">
                                          <p:stCondLst>
                                            <p:cond delay="0"/>
                                          </p:stCondLst>
                                        </p:cTn>
                                        <p:tgtEl>
                                          <p:spTgt spid="914470"/>
                                        </p:tgtEl>
                                        <p:attrNameLst>
                                          <p:attrName>style.visibility</p:attrName>
                                        </p:attrNameLst>
                                      </p:cBhvr>
                                      <p:to>
                                        <p:strVal val="visible"/>
                                      </p:to>
                                    </p:set>
                                    <p:animEffect transition="in" filter="dissolve">
                                      <p:cBhvr>
                                        <p:cTn id="105" dur="500"/>
                                        <p:tgtEl>
                                          <p:spTgt spid="914470"/>
                                        </p:tgtEl>
                                      </p:cBhvr>
                                    </p:animEffect>
                                  </p:childTnLst>
                                </p:cTn>
                              </p:par>
                              <p:par>
                                <p:cTn id="106" presetID="9" presetClass="entr" presetSubtype="0" fill="hold" nodeType="withEffect">
                                  <p:stCondLst>
                                    <p:cond delay="0"/>
                                  </p:stCondLst>
                                  <p:childTnLst>
                                    <p:set>
                                      <p:cBhvr>
                                        <p:cTn id="107" dur="1" fill="hold">
                                          <p:stCondLst>
                                            <p:cond delay="0"/>
                                          </p:stCondLst>
                                        </p:cTn>
                                        <p:tgtEl>
                                          <p:spTgt spid="914471"/>
                                        </p:tgtEl>
                                        <p:attrNameLst>
                                          <p:attrName>style.visibility</p:attrName>
                                        </p:attrNameLst>
                                      </p:cBhvr>
                                      <p:to>
                                        <p:strVal val="visible"/>
                                      </p:to>
                                    </p:set>
                                    <p:animEffect transition="in" filter="dissolve">
                                      <p:cBhvr>
                                        <p:cTn id="108" dur="500"/>
                                        <p:tgtEl>
                                          <p:spTgt spid="914471"/>
                                        </p:tgtEl>
                                      </p:cBhvr>
                                    </p:animEffect>
                                  </p:childTnLst>
                                </p:cTn>
                              </p:par>
                              <p:par>
                                <p:cTn id="109" presetID="9" presetClass="entr" presetSubtype="0" fill="hold" nodeType="withEffect">
                                  <p:stCondLst>
                                    <p:cond delay="0"/>
                                  </p:stCondLst>
                                  <p:childTnLst>
                                    <p:set>
                                      <p:cBhvr>
                                        <p:cTn id="110" dur="1" fill="hold">
                                          <p:stCondLst>
                                            <p:cond delay="0"/>
                                          </p:stCondLst>
                                        </p:cTn>
                                        <p:tgtEl>
                                          <p:spTgt spid="914472"/>
                                        </p:tgtEl>
                                        <p:attrNameLst>
                                          <p:attrName>style.visibility</p:attrName>
                                        </p:attrNameLst>
                                      </p:cBhvr>
                                      <p:to>
                                        <p:strVal val="visible"/>
                                      </p:to>
                                    </p:set>
                                    <p:animEffect transition="in" filter="dissolve">
                                      <p:cBhvr>
                                        <p:cTn id="111" dur="500"/>
                                        <p:tgtEl>
                                          <p:spTgt spid="914472"/>
                                        </p:tgtEl>
                                      </p:cBhvr>
                                    </p:animEffect>
                                  </p:childTnLst>
                                </p:cTn>
                              </p:par>
                              <p:par>
                                <p:cTn id="112" presetID="9" presetClass="entr" presetSubtype="0" fill="hold" nodeType="withEffect">
                                  <p:stCondLst>
                                    <p:cond delay="0"/>
                                  </p:stCondLst>
                                  <p:childTnLst>
                                    <p:set>
                                      <p:cBhvr>
                                        <p:cTn id="113" dur="1" fill="hold">
                                          <p:stCondLst>
                                            <p:cond delay="0"/>
                                          </p:stCondLst>
                                        </p:cTn>
                                        <p:tgtEl>
                                          <p:spTgt spid="914473"/>
                                        </p:tgtEl>
                                        <p:attrNameLst>
                                          <p:attrName>style.visibility</p:attrName>
                                        </p:attrNameLst>
                                      </p:cBhvr>
                                      <p:to>
                                        <p:strVal val="visible"/>
                                      </p:to>
                                    </p:set>
                                    <p:animEffect transition="in" filter="dissolve">
                                      <p:cBhvr>
                                        <p:cTn id="114" dur="500"/>
                                        <p:tgtEl>
                                          <p:spTgt spid="91447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914494"/>
                                        </p:tgtEl>
                                        <p:attrNameLst>
                                          <p:attrName>style.visibility</p:attrName>
                                        </p:attrNameLst>
                                      </p:cBhvr>
                                      <p:to>
                                        <p:strVal val="visible"/>
                                      </p:to>
                                    </p:set>
                                    <p:animEffect transition="in" filter="dissolve">
                                      <p:cBhvr>
                                        <p:cTn id="117" dur="500"/>
                                        <p:tgtEl>
                                          <p:spTgt spid="91449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914500"/>
                                        </p:tgtEl>
                                        <p:attrNameLst>
                                          <p:attrName>style.visibility</p:attrName>
                                        </p:attrNameLst>
                                      </p:cBhvr>
                                      <p:to>
                                        <p:strVal val="visible"/>
                                      </p:to>
                                    </p:set>
                                    <p:animEffect transition="in" filter="dissolve">
                                      <p:cBhvr>
                                        <p:cTn id="122" dur="500"/>
                                        <p:tgtEl>
                                          <p:spTgt spid="914500"/>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914499"/>
                                        </p:tgtEl>
                                        <p:attrNameLst>
                                          <p:attrName>style.visibility</p:attrName>
                                        </p:attrNameLst>
                                      </p:cBhvr>
                                      <p:to>
                                        <p:strVal val="visible"/>
                                      </p:to>
                                    </p:set>
                                    <p:animEffect transition="in" filter="dissolve">
                                      <p:cBhvr>
                                        <p:cTn id="125" dur="500"/>
                                        <p:tgtEl>
                                          <p:spTgt spid="91449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914498"/>
                                        </p:tgtEl>
                                        <p:attrNameLst>
                                          <p:attrName>style.visibility</p:attrName>
                                        </p:attrNameLst>
                                      </p:cBhvr>
                                      <p:to>
                                        <p:strVal val="visible"/>
                                      </p:to>
                                    </p:set>
                                    <p:animEffect transition="in" filter="dissolve">
                                      <p:cBhvr>
                                        <p:cTn id="128" dur="500"/>
                                        <p:tgtEl>
                                          <p:spTgt spid="914498"/>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914497"/>
                                        </p:tgtEl>
                                        <p:attrNameLst>
                                          <p:attrName>style.visibility</p:attrName>
                                        </p:attrNameLst>
                                      </p:cBhvr>
                                      <p:to>
                                        <p:strVal val="visible"/>
                                      </p:to>
                                    </p:set>
                                    <p:animEffect transition="in" filter="dissolve">
                                      <p:cBhvr>
                                        <p:cTn id="131" dur="500"/>
                                        <p:tgtEl>
                                          <p:spTgt spid="914497"/>
                                        </p:tgtEl>
                                      </p:cBhvr>
                                    </p:animEffect>
                                  </p:childTnLst>
                                </p:cTn>
                              </p:par>
                              <p:par>
                                <p:cTn id="132" presetID="9" presetClass="entr" presetSubtype="0" fill="hold" nodeType="withEffect">
                                  <p:stCondLst>
                                    <p:cond delay="0"/>
                                  </p:stCondLst>
                                  <p:childTnLst>
                                    <p:set>
                                      <p:cBhvr>
                                        <p:cTn id="133" dur="1" fill="hold">
                                          <p:stCondLst>
                                            <p:cond delay="0"/>
                                          </p:stCondLst>
                                        </p:cTn>
                                        <p:tgtEl>
                                          <p:spTgt spid="914504"/>
                                        </p:tgtEl>
                                        <p:attrNameLst>
                                          <p:attrName>style.visibility</p:attrName>
                                        </p:attrNameLst>
                                      </p:cBhvr>
                                      <p:to>
                                        <p:strVal val="visible"/>
                                      </p:to>
                                    </p:set>
                                    <p:animEffect transition="in" filter="dissolve">
                                      <p:cBhvr>
                                        <p:cTn id="134" dur="500"/>
                                        <p:tgtEl>
                                          <p:spTgt spid="914504"/>
                                        </p:tgtEl>
                                      </p:cBhvr>
                                    </p:animEffect>
                                  </p:childTnLst>
                                </p:cTn>
                              </p:par>
                              <p:par>
                                <p:cTn id="135" presetID="9" presetClass="entr" presetSubtype="0" fill="hold" nodeType="withEffect">
                                  <p:stCondLst>
                                    <p:cond delay="0"/>
                                  </p:stCondLst>
                                  <p:childTnLst>
                                    <p:set>
                                      <p:cBhvr>
                                        <p:cTn id="136" dur="1" fill="hold">
                                          <p:stCondLst>
                                            <p:cond delay="0"/>
                                          </p:stCondLst>
                                        </p:cTn>
                                        <p:tgtEl>
                                          <p:spTgt spid="914503"/>
                                        </p:tgtEl>
                                        <p:attrNameLst>
                                          <p:attrName>style.visibility</p:attrName>
                                        </p:attrNameLst>
                                      </p:cBhvr>
                                      <p:to>
                                        <p:strVal val="visible"/>
                                      </p:to>
                                    </p:set>
                                    <p:animEffect transition="in" filter="dissolve">
                                      <p:cBhvr>
                                        <p:cTn id="137" dur="500"/>
                                        <p:tgtEl>
                                          <p:spTgt spid="914503"/>
                                        </p:tgtEl>
                                      </p:cBhvr>
                                    </p:animEffect>
                                  </p:childTnLst>
                                </p:cTn>
                              </p:par>
                              <p:par>
                                <p:cTn id="138" presetID="9" presetClass="entr" presetSubtype="0" fill="hold" nodeType="withEffect">
                                  <p:stCondLst>
                                    <p:cond delay="0"/>
                                  </p:stCondLst>
                                  <p:childTnLst>
                                    <p:set>
                                      <p:cBhvr>
                                        <p:cTn id="139" dur="1" fill="hold">
                                          <p:stCondLst>
                                            <p:cond delay="0"/>
                                          </p:stCondLst>
                                        </p:cTn>
                                        <p:tgtEl>
                                          <p:spTgt spid="914502"/>
                                        </p:tgtEl>
                                        <p:attrNameLst>
                                          <p:attrName>style.visibility</p:attrName>
                                        </p:attrNameLst>
                                      </p:cBhvr>
                                      <p:to>
                                        <p:strVal val="visible"/>
                                      </p:to>
                                    </p:set>
                                    <p:animEffect transition="in" filter="dissolve">
                                      <p:cBhvr>
                                        <p:cTn id="140" dur="500"/>
                                        <p:tgtEl>
                                          <p:spTgt spid="914502"/>
                                        </p:tgtEl>
                                      </p:cBhvr>
                                    </p:animEffect>
                                  </p:childTnLst>
                                </p:cTn>
                              </p:par>
                              <p:par>
                                <p:cTn id="141" presetID="9" presetClass="entr" presetSubtype="0" fill="hold" nodeType="withEffect">
                                  <p:stCondLst>
                                    <p:cond delay="0"/>
                                  </p:stCondLst>
                                  <p:childTnLst>
                                    <p:set>
                                      <p:cBhvr>
                                        <p:cTn id="142" dur="1" fill="hold">
                                          <p:stCondLst>
                                            <p:cond delay="0"/>
                                          </p:stCondLst>
                                        </p:cTn>
                                        <p:tgtEl>
                                          <p:spTgt spid="914501"/>
                                        </p:tgtEl>
                                        <p:attrNameLst>
                                          <p:attrName>style.visibility</p:attrName>
                                        </p:attrNameLst>
                                      </p:cBhvr>
                                      <p:to>
                                        <p:strVal val="visible"/>
                                      </p:to>
                                    </p:set>
                                    <p:animEffect transition="in" filter="dissolve">
                                      <p:cBhvr>
                                        <p:cTn id="143" dur="500"/>
                                        <p:tgtEl>
                                          <p:spTgt spid="914501"/>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914491"/>
                                        </p:tgtEl>
                                        <p:attrNameLst>
                                          <p:attrName>style.visibility</p:attrName>
                                        </p:attrNameLst>
                                      </p:cBhvr>
                                      <p:to>
                                        <p:strVal val="visible"/>
                                      </p:to>
                                    </p:set>
                                    <p:animEffect transition="in" filter="dissolve">
                                      <p:cBhvr>
                                        <p:cTn id="146" dur="500"/>
                                        <p:tgtEl>
                                          <p:spTgt spid="91449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914490"/>
                                        </p:tgtEl>
                                        <p:attrNameLst>
                                          <p:attrName>style.visibility</p:attrName>
                                        </p:attrNameLst>
                                      </p:cBhvr>
                                      <p:to>
                                        <p:strVal val="visible"/>
                                      </p:to>
                                    </p:set>
                                    <p:animEffect transition="in" filter="dissolve">
                                      <p:cBhvr>
                                        <p:cTn id="149" dur="500"/>
                                        <p:tgtEl>
                                          <p:spTgt spid="91449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914489"/>
                                        </p:tgtEl>
                                        <p:attrNameLst>
                                          <p:attrName>style.visibility</p:attrName>
                                        </p:attrNameLst>
                                      </p:cBhvr>
                                      <p:to>
                                        <p:strVal val="visible"/>
                                      </p:to>
                                    </p:set>
                                    <p:animEffect transition="in" filter="dissolve">
                                      <p:cBhvr>
                                        <p:cTn id="152" dur="500"/>
                                        <p:tgtEl>
                                          <p:spTgt spid="914489"/>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914488"/>
                                        </p:tgtEl>
                                        <p:attrNameLst>
                                          <p:attrName>style.visibility</p:attrName>
                                        </p:attrNameLst>
                                      </p:cBhvr>
                                      <p:to>
                                        <p:strVal val="visible"/>
                                      </p:to>
                                    </p:set>
                                    <p:animEffect transition="in" filter="dissolve">
                                      <p:cBhvr>
                                        <p:cTn id="155" dur="500"/>
                                        <p:tgtEl>
                                          <p:spTgt spid="914488"/>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914505"/>
                                        </p:tgtEl>
                                        <p:attrNameLst>
                                          <p:attrName>style.visibility</p:attrName>
                                        </p:attrNameLst>
                                      </p:cBhvr>
                                      <p:to>
                                        <p:strVal val="visible"/>
                                      </p:to>
                                    </p:set>
                                    <p:animEffect transition="in" filter="dissolve">
                                      <p:cBhvr>
                                        <p:cTn id="160" dur="500"/>
                                        <p:tgtEl>
                                          <p:spTgt spid="914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48" grpId="0" animBg="1"/>
      <p:bldP spid="914449" grpId="0" animBg="1"/>
      <p:bldP spid="914450" grpId="0" animBg="1"/>
      <p:bldP spid="914451" grpId="0" animBg="1"/>
      <p:bldP spid="914452" grpId="0" animBg="1"/>
      <p:bldP spid="914453" grpId="0" animBg="1"/>
      <p:bldP spid="914454" grpId="0" animBg="1"/>
      <p:bldP spid="914455" grpId="0" animBg="1"/>
      <p:bldP spid="914456" grpId="0" animBg="1"/>
      <p:bldP spid="914461" grpId="0" animBg="1"/>
      <p:bldP spid="914462" grpId="0" animBg="1"/>
      <p:bldP spid="914463" grpId="0" animBg="1"/>
      <p:bldP spid="914464" grpId="0" animBg="1"/>
      <p:bldP spid="914465" grpId="0" animBg="1"/>
      <p:bldP spid="914466" grpId="0" animBg="1"/>
      <p:bldP spid="914467" grpId="0" animBg="1"/>
      <p:bldP spid="914468" grpId="0" animBg="1"/>
      <p:bldP spid="914469" grpId="0" animBg="1"/>
      <p:bldP spid="914488" grpId="0" animBg="1"/>
      <p:bldP spid="914489" grpId="0" animBg="1"/>
      <p:bldP spid="914490" grpId="0" animBg="1"/>
      <p:bldP spid="914491" grpId="0" animBg="1"/>
      <p:bldP spid="914493" grpId="0"/>
      <p:bldP spid="914494" grpId="0"/>
      <p:bldP spid="914497" grpId="0"/>
      <p:bldP spid="914498" grpId="0"/>
      <p:bldP spid="914499" grpId="0"/>
      <p:bldP spid="914500" grpId="0"/>
      <p:bldP spid="9145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Analysis</a:t>
            </a:r>
            <a:endParaRPr lang="en-US" dirty="0"/>
          </a:p>
        </p:txBody>
      </p:sp>
      <p:sp>
        <p:nvSpPr>
          <p:cNvPr id="3" name="Content Placeholder 2"/>
          <p:cNvSpPr>
            <a:spLocks noGrp="1"/>
          </p:cNvSpPr>
          <p:nvPr>
            <p:ph idx="1"/>
          </p:nvPr>
        </p:nvSpPr>
        <p:spPr/>
        <p:txBody>
          <a:bodyPr/>
          <a:lstStyle/>
          <a:p>
            <a:r>
              <a:rPr lang="en-US" dirty="0" smtClean="0"/>
              <a:t>HTTPS: encrypt traffic between two endpoints…but what if the mere presence of traffic is enough?</a:t>
            </a:r>
          </a:p>
          <a:p>
            <a:endParaRPr lang="en-US" dirty="0"/>
          </a:p>
          <a:p>
            <a:r>
              <a:rPr lang="en-US" dirty="0" smtClean="0"/>
              <a:t>[ good historical example? – tracking down a spy/dissident?]</a:t>
            </a:r>
          </a:p>
          <a:p>
            <a:endParaRPr lang="en-US" dirty="0"/>
          </a:p>
        </p:txBody>
      </p:sp>
    </p:spTree>
    <p:extLst>
      <p:ext uri="{BB962C8B-B14F-4D97-AF65-F5344CB8AC3E}">
        <p14:creationId xmlns:p14="http://schemas.microsoft.com/office/powerpoint/2010/main" val="224692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12 April 2005</a:t>
            </a:r>
          </a:p>
        </p:txBody>
      </p:sp>
      <p:sp>
        <p:nvSpPr>
          <p:cNvPr id="6" name="Footer Placeholder 4"/>
          <p:cNvSpPr>
            <a:spLocks noGrp="1"/>
          </p:cNvSpPr>
          <p:nvPr>
            <p:ph type="ftr" sz="quarter" idx="11"/>
          </p:nvPr>
        </p:nvSpPr>
        <p:spPr/>
        <p:txBody>
          <a:bodyPr/>
          <a:lstStyle/>
          <a:p>
            <a:r>
              <a:rPr lang="en-US"/>
              <a:t>University of Virginia CS 588</a:t>
            </a:r>
          </a:p>
        </p:txBody>
      </p:sp>
      <p:sp>
        <p:nvSpPr>
          <p:cNvPr id="7" name="Slide Number Placeholder 5"/>
          <p:cNvSpPr>
            <a:spLocks noGrp="1"/>
          </p:cNvSpPr>
          <p:nvPr>
            <p:ph type="sldNum" sz="quarter" idx="12"/>
          </p:nvPr>
        </p:nvSpPr>
        <p:spPr/>
        <p:txBody>
          <a:bodyPr/>
          <a:lstStyle/>
          <a:p>
            <a:fld id="{20B81200-5E48-B541-BE76-AA73A0A820FF}" type="slidenum">
              <a:rPr lang="en-US"/>
              <a:pPr/>
              <a:t>20</a:t>
            </a:fld>
            <a:endParaRPr lang="en-US"/>
          </a:p>
        </p:txBody>
      </p:sp>
      <p:sp>
        <p:nvSpPr>
          <p:cNvPr id="915458" name="Rectangle 2"/>
          <p:cNvSpPr>
            <a:spLocks noGrp="1" noChangeArrowheads="1"/>
          </p:cNvSpPr>
          <p:nvPr>
            <p:ph type="title"/>
          </p:nvPr>
        </p:nvSpPr>
        <p:spPr/>
        <p:txBody>
          <a:bodyPr/>
          <a:lstStyle/>
          <a:p>
            <a:r>
              <a:rPr lang="en-US"/>
              <a:t> Publishing </a:t>
            </a:r>
            <a:r>
              <a:rPr lang="en-US" i="1">
                <a:latin typeface="Times New Roman" charset="0"/>
              </a:rPr>
              <a:t>R</a:t>
            </a:r>
            <a:r>
              <a:rPr lang="en-US" baseline="-25000">
                <a:latin typeface="Times New Roman" charset="0"/>
              </a:rPr>
              <a:t>1</a:t>
            </a:r>
          </a:p>
        </p:txBody>
      </p:sp>
      <p:sp>
        <p:nvSpPr>
          <p:cNvPr id="915459" name="Rectangle 3"/>
          <p:cNvSpPr>
            <a:spLocks noGrp="1" noChangeArrowheads="1"/>
          </p:cNvSpPr>
          <p:nvPr>
            <p:ph type="body" idx="1"/>
          </p:nvPr>
        </p:nvSpPr>
        <p:spPr/>
        <p:txBody>
          <a:bodyPr/>
          <a:lstStyle/>
          <a:p>
            <a:pPr>
              <a:lnSpc>
                <a:spcPct val="90000"/>
              </a:lnSpc>
            </a:pPr>
            <a:r>
              <a:rPr lang="en-US"/>
              <a:t>Voters could prove their vote is misrecorded (or left out), but only by revealing for whom they voted</a:t>
            </a:r>
          </a:p>
          <a:p>
            <a:pPr>
              <a:lnSpc>
                <a:spcPct val="90000"/>
              </a:lnSpc>
            </a:pPr>
            <a:endParaRPr lang="en-US"/>
          </a:p>
          <a:p>
            <a:pPr>
              <a:lnSpc>
                <a:spcPct val="90000"/>
              </a:lnSpc>
            </a:pPr>
            <a:r>
              <a:rPr lang="en-US"/>
              <a:t>Voters can prove to someone else for whom they voted</a:t>
            </a:r>
          </a:p>
          <a:p>
            <a:pPr>
              <a:lnSpc>
                <a:spcPct val="90000"/>
              </a:lnSpc>
            </a:pPr>
            <a:r>
              <a:rPr lang="en-US"/>
              <a:t>If Orange doesn</a:t>
            </a:r>
            <a:r>
              <a:rPr lang="ja-JP" altLang="en-US">
                <a:latin typeface="Arial"/>
              </a:rPr>
              <a:t>’</a:t>
            </a:r>
            <a:r>
              <a:rPr lang="en-US"/>
              <a:t>t like result, can still disrupt election</a:t>
            </a:r>
          </a:p>
        </p:txBody>
      </p:sp>
      <p:sp>
        <p:nvSpPr>
          <p:cNvPr id="915460" name="Text Box 4"/>
          <p:cNvSpPr txBox="1">
            <a:spLocks noChangeArrowheads="1"/>
          </p:cNvSpPr>
          <p:nvPr/>
        </p:nvSpPr>
        <p:spPr bwMode="auto">
          <a:xfrm>
            <a:off x="1339850" y="2928870"/>
            <a:ext cx="7118350" cy="5191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i="1" dirty="0">
                <a:latin typeface="Times New Roman" charset="0"/>
              </a:rPr>
              <a:t>C</a:t>
            </a:r>
            <a:r>
              <a:rPr lang="en-US" sz="2800" dirty="0">
                <a:latin typeface="Times New Roman" charset="0"/>
              </a:rPr>
              <a:t> = </a:t>
            </a:r>
            <a:r>
              <a:rPr lang="en-US" sz="2800" i="1" dirty="0">
                <a:latin typeface="Times New Roman" charset="0"/>
              </a:rPr>
              <a:t>E</a:t>
            </a:r>
            <a:r>
              <a:rPr lang="en-US" sz="2800" baseline="-25000" dirty="0">
                <a:latin typeface="Times New Roman" charset="0"/>
              </a:rPr>
              <a:t>KUR</a:t>
            </a:r>
            <a:r>
              <a:rPr lang="en-US" sz="2800" dirty="0">
                <a:latin typeface="Times New Roman" charset="0"/>
              </a:rPr>
              <a:t> [E</a:t>
            </a:r>
            <a:r>
              <a:rPr lang="en-US" sz="2800" baseline="-25000" dirty="0">
                <a:latin typeface="Times New Roman" charset="0"/>
              </a:rPr>
              <a:t>KUD</a:t>
            </a:r>
            <a:r>
              <a:rPr lang="en-US" sz="2800" dirty="0">
                <a:latin typeface="Times New Roman" charset="0"/>
              </a:rPr>
              <a:t> [E</a:t>
            </a:r>
            <a:r>
              <a:rPr lang="en-US" sz="2800" baseline="-25000" dirty="0">
                <a:latin typeface="Times New Roman" charset="0"/>
              </a:rPr>
              <a:t>KUG</a:t>
            </a:r>
            <a:r>
              <a:rPr lang="en-US" sz="2800" dirty="0">
                <a:latin typeface="Times New Roman" charset="0"/>
              </a:rPr>
              <a:t> [</a:t>
            </a:r>
            <a:r>
              <a:rPr lang="ja-JP" altLang="en-US" sz="2800" dirty="0">
                <a:latin typeface="Arial"/>
              </a:rPr>
              <a:t>“</a:t>
            </a:r>
            <a:r>
              <a:rPr lang="en-US" sz="2800" dirty="0" err="1">
                <a:latin typeface="Times New Roman" charset="0"/>
              </a:rPr>
              <a:t>Badnarik</a:t>
            </a:r>
            <a:r>
              <a:rPr lang="ja-JP" altLang="en-US" sz="2800" dirty="0">
                <a:latin typeface="Arial"/>
              </a:rPr>
              <a:t>”</a:t>
            </a:r>
            <a:r>
              <a:rPr lang="en-US" sz="2800" dirty="0">
                <a:latin typeface="Times New Roman" charset="0"/>
              </a:rPr>
              <a:t> || </a:t>
            </a:r>
            <a:r>
              <a:rPr lang="en-US" sz="2800" i="1" dirty="0">
                <a:latin typeface="Times New Roman" charset="0"/>
              </a:rPr>
              <a:t>R</a:t>
            </a:r>
            <a:r>
              <a:rPr lang="en-US" sz="2800" baseline="-25000" dirty="0">
                <a:latin typeface="Times New Roman" charset="0"/>
              </a:rPr>
              <a:t>1</a:t>
            </a:r>
            <a:r>
              <a:rPr lang="en-US" sz="2800" dirty="0">
                <a:latin typeface="Times New Roman" charset="0"/>
              </a:rPr>
              <a:t>] </a:t>
            </a:r>
            <a:r>
              <a:rPr lang="en-US" sz="2800" i="1" dirty="0">
                <a:latin typeface="Times New Roman" charset="0"/>
              </a:rPr>
              <a:t>R</a:t>
            </a:r>
            <a:r>
              <a:rPr lang="en-US" sz="2800" baseline="-25000" dirty="0">
                <a:latin typeface="Times New Roman" charset="0"/>
              </a:rPr>
              <a:t>2</a:t>
            </a:r>
            <a:r>
              <a:rPr lang="en-US" sz="2800" dirty="0">
                <a:latin typeface="Times New Roman" charset="0"/>
              </a:rPr>
              <a:t>] </a:t>
            </a:r>
            <a:r>
              <a:rPr lang="en-US" sz="2800" i="1" dirty="0">
                <a:latin typeface="Times New Roman" charset="0"/>
              </a:rPr>
              <a:t>R</a:t>
            </a:r>
            <a:r>
              <a:rPr lang="en-US" sz="2800" baseline="-25000" dirty="0">
                <a:latin typeface="Times New Roman" charset="0"/>
              </a:rPr>
              <a:t>3</a:t>
            </a:r>
            <a:r>
              <a:rPr lang="en-US" sz="2800" dirty="0">
                <a:latin typeface="Times New Roman" charset="0"/>
              </a:rPr>
              <a:t>]</a:t>
            </a:r>
          </a:p>
        </p:txBody>
      </p:sp>
    </p:spTree>
    <p:extLst>
      <p:ext uri="{BB962C8B-B14F-4D97-AF65-F5344CB8AC3E}">
        <p14:creationId xmlns:p14="http://schemas.microsoft.com/office/powerpoint/2010/main" val="296937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Date Placeholder 3"/>
          <p:cNvSpPr>
            <a:spLocks noGrp="1"/>
          </p:cNvSpPr>
          <p:nvPr>
            <p:ph type="dt" sz="half" idx="10"/>
          </p:nvPr>
        </p:nvSpPr>
        <p:spPr/>
        <p:txBody>
          <a:bodyPr/>
          <a:lstStyle/>
          <a:p>
            <a:r>
              <a:rPr lang="en-US"/>
              <a:t>12 April 2005</a:t>
            </a:r>
          </a:p>
        </p:txBody>
      </p:sp>
      <p:sp>
        <p:nvSpPr>
          <p:cNvPr id="86" name="Footer Placeholder 4"/>
          <p:cNvSpPr>
            <a:spLocks noGrp="1"/>
          </p:cNvSpPr>
          <p:nvPr>
            <p:ph type="ftr" sz="quarter" idx="11"/>
          </p:nvPr>
        </p:nvSpPr>
        <p:spPr/>
        <p:txBody>
          <a:bodyPr/>
          <a:lstStyle/>
          <a:p>
            <a:r>
              <a:rPr lang="en-US"/>
              <a:t>University of Virginia CS 588</a:t>
            </a:r>
          </a:p>
        </p:txBody>
      </p:sp>
      <p:sp>
        <p:nvSpPr>
          <p:cNvPr id="87" name="Slide Number Placeholder 5"/>
          <p:cNvSpPr>
            <a:spLocks noGrp="1"/>
          </p:cNvSpPr>
          <p:nvPr>
            <p:ph type="sldNum" sz="quarter" idx="12"/>
          </p:nvPr>
        </p:nvSpPr>
        <p:spPr/>
        <p:txBody>
          <a:bodyPr/>
          <a:lstStyle/>
          <a:p>
            <a:fld id="{8DCD1575-4323-574B-B5BF-0A0CA8898807}" type="slidenum">
              <a:rPr lang="en-US"/>
              <a:pPr/>
              <a:t>21</a:t>
            </a:fld>
            <a:endParaRPr lang="en-US"/>
          </a:p>
        </p:txBody>
      </p:sp>
      <p:sp>
        <p:nvSpPr>
          <p:cNvPr id="916482" name="Rectangle 2"/>
          <p:cNvSpPr>
            <a:spLocks noGrp="1" noChangeArrowheads="1"/>
          </p:cNvSpPr>
          <p:nvPr>
            <p:ph type="title"/>
          </p:nvPr>
        </p:nvSpPr>
        <p:spPr>
          <a:xfrm>
            <a:off x="668338" y="227013"/>
            <a:ext cx="7772400" cy="1143000"/>
          </a:xfrm>
        </p:spPr>
        <p:txBody>
          <a:bodyPr/>
          <a:lstStyle/>
          <a:p>
            <a:r>
              <a:rPr lang="en-US"/>
              <a:t>Auditing Muxes</a:t>
            </a:r>
          </a:p>
        </p:txBody>
      </p:sp>
      <p:sp>
        <p:nvSpPr>
          <p:cNvPr id="916483" name="Rectangle 3"/>
          <p:cNvSpPr>
            <a:spLocks noChangeArrowheads="1"/>
          </p:cNvSpPr>
          <p:nvPr/>
        </p:nvSpPr>
        <p:spPr bwMode="auto">
          <a:xfrm>
            <a:off x="1787525" y="1754188"/>
            <a:ext cx="1782763" cy="1903412"/>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84" name="Rectangle 4"/>
          <p:cNvSpPr>
            <a:spLocks noChangeArrowheads="1"/>
          </p:cNvSpPr>
          <p:nvPr/>
        </p:nvSpPr>
        <p:spPr bwMode="auto">
          <a:xfrm>
            <a:off x="1752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85" name="Rectangle 5"/>
          <p:cNvSpPr>
            <a:spLocks noChangeArrowheads="1"/>
          </p:cNvSpPr>
          <p:nvPr/>
        </p:nvSpPr>
        <p:spPr bwMode="auto">
          <a:xfrm>
            <a:off x="1752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86" name="Rectangle 6"/>
          <p:cNvSpPr>
            <a:spLocks noChangeArrowheads="1"/>
          </p:cNvSpPr>
          <p:nvPr/>
        </p:nvSpPr>
        <p:spPr bwMode="auto">
          <a:xfrm>
            <a:off x="1752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87" name="Rectangle 7"/>
          <p:cNvSpPr>
            <a:spLocks noChangeArrowheads="1"/>
          </p:cNvSpPr>
          <p:nvPr/>
        </p:nvSpPr>
        <p:spPr bwMode="auto">
          <a:xfrm>
            <a:off x="1752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88" name="Rectangle 8"/>
          <p:cNvSpPr>
            <a:spLocks noChangeArrowheads="1"/>
          </p:cNvSpPr>
          <p:nvPr/>
        </p:nvSpPr>
        <p:spPr bwMode="auto">
          <a:xfrm>
            <a:off x="3535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89" name="Rectangle 9"/>
          <p:cNvSpPr>
            <a:spLocks noChangeArrowheads="1"/>
          </p:cNvSpPr>
          <p:nvPr/>
        </p:nvSpPr>
        <p:spPr bwMode="auto">
          <a:xfrm>
            <a:off x="3535363" y="296703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90" name="Rectangle 10"/>
          <p:cNvSpPr>
            <a:spLocks noChangeArrowheads="1"/>
          </p:cNvSpPr>
          <p:nvPr/>
        </p:nvSpPr>
        <p:spPr bwMode="auto">
          <a:xfrm>
            <a:off x="3535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91" name="Rectangle 11"/>
          <p:cNvSpPr>
            <a:spLocks noChangeArrowheads="1"/>
          </p:cNvSpPr>
          <p:nvPr/>
        </p:nvSpPr>
        <p:spPr bwMode="auto">
          <a:xfrm>
            <a:off x="3535363" y="2016125"/>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6492" name="AutoShape 12"/>
          <p:cNvCxnSpPr>
            <a:cxnSpLocks noChangeShapeType="1"/>
            <a:stCxn id="916484" idx="3"/>
            <a:endCxn id="916489" idx="1"/>
          </p:cNvCxnSpPr>
          <p:nvPr/>
        </p:nvCxnSpPr>
        <p:spPr bwMode="auto">
          <a:xfrm>
            <a:off x="1798638" y="2341563"/>
            <a:ext cx="1736725" cy="65087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493" name="AutoShape 13"/>
          <p:cNvCxnSpPr>
            <a:cxnSpLocks noChangeShapeType="1"/>
            <a:stCxn id="916486" idx="3"/>
            <a:endCxn id="916543" idx="2"/>
          </p:cNvCxnSpPr>
          <p:nvPr/>
        </p:nvCxnSpPr>
        <p:spPr bwMode="auto">
          <a:xfrm flipV="1">
            <a:off x="1798638" y="2298700"/>
            <a:ext cx="1168400" cy="593725"/>
          </a:xfrm>
          <a:prstGeom prst="bentConnector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494" name="AutoShape 14"/>
          <p:cNvCxnSpPr>
            <a:cxnSpLocks noChangeShapeType="1"/>
            <a:stCxn id="916485" idx="3"/>
            <a:endCxn id="916488" idx="1"/>
          </p:cNvCxnSpPr>
          <p:nvPr/>
        </p:nvCxnSpPr>
        <p:spPr bwMode="auto">
          <a:xfrm>
            <a:off x="1798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495" name="AutoShape 15"/>
          <p:cNvCxnSpPr>
            <a:cxnSpLocks noChangeShapeType="1"/>
            <a:stCxn id="916487" idx="3"/>
            <a:endCxn id="916490" idx="1"/>
          </p:cNvCxnSpPr>
          <p:nvPr/>
        </p:nvCxnSpPr>
        <p:spPr bwMode="auto">
          <a:xfrm flipV="1">
            <a:off x="1798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6496" name="Rectangle 16"/>
          <p:cNvSpPr>
            <a:spLocks noChangeArrowheads="1"/>
          </p:cNvSpPr>
          <p:nvPr/>
        </p:nvSpPr>
        <p:spPr bwMode="auto">
          <a:xfrm>
            <a:off x="4073525" y="1754188"/>
            <a:ext cx="1782763" cy="1903412"/>
          </a:xfrm>
          <a:prstGeom prst="rect">
            <a:avLst/>
          </a:prstGeom>
          <a:solidFill>
            <a:srgbClr val="99CCFF"/>
          </a:solidFill>
          <a:ln w="254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97" name="Rectangle 17"/>
          <p:cNvSpPr>
            <a:spLocks noChangeArrowheads="1"/>
          </p:cNvSpPr>
          <p:nvPr/>
        </p:nvSpPr>
        <p:spPr bwMode="auto">
          <a:xfrm>
            <a:off x="4038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98" name="Rectangle 18"/>
          <p:cNvSpPr>
            <a:spLocks noChangeArrowheads="1"/>
          </p:cNvSpPr>
          <p:nvPr/>
        </p:nvSpPr>
        <p:spPr bwMode="auto">
          <a:xfrm>
            <a:off x="4038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499" name="Rectangle 19"/>
          <p:cNvSpPr>
            <a:spLocks noChangeArrowheads="1"/>
          </p:cNvSpPr>
          <p:nvPr/>
        </p:nvSpPr>
        <p:spPr bwMode="auto">
          <a:xfrm>
            <a:off x="4038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00" name="Rectangle 20"/>
          <p:cNvSpPr>
            <a:spLocks noChangeArrowheads="1"/>
          </p:cNvSpPr>
          <p:nvPr/>
        </p:nvSpPr>
        <p:spPr bwMode="auto">
          <a:xfrm>
            <a:off x="4038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01" name="Rectangle 21"/>
          <p:cNvSpPr>
            <a:spLocks noChangeArrowheads="1"/>
          </p:cNvSpPr>
          <p:nvPr/>
        </p:nvSpPr>
        <p:spPr bwMode="auto">
          <a:xfrm>
            <a:off x="5821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02" name="Rectangle 22"/>
          <p:cNvSpPr>
            <a:spLocks noChangeArrowheads="1"/>
          </p:cNvSpPr>
          <p:nvPr/>
        </p:nvSpPr>
        <p:spPr bwMode="auto">
          <a:xfrm>
            <a:off x="5821363" y="20828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03" name="Rectangle 23"/>
          <p:cNvSpPr>
            <a:spLocks noChangeArrowheads="1"/>
          </p:cNvSpPr>
          <p:nvPr/>
        </p:nvSpPr>
        <p:spPr bwMode="auto">
          <a:xfrm>
            <a:off x="5821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04" name="Rectangle 24"/>
          <p:cNvSpPr>
            <a:spLocks noChangeArrowheads="1"/>
          </p:cNvSpPr>
          <p:nvPr/>
        </p:nvSpPr>
        <p:spPr bwMode="auto">
          <a:xfrm>
            <a:off x="5821363" y="2997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6505" name="AutoShape 25"/>
          <p:cNvCxnSpPr>
            <a:cxnSpLocks noChangeShapeType="1"/>
            <a:stCxn id="916497" idx="3"/>
            <a:endCxn id="916502" idx="1"/>
          </p:cNvCxnSpPr>
          <p:nvPr/>
        </p:nvCxnSpPr>
        <p:spPr bwMode="auto">
          <a:xfrm flipV="1">
            <a:off x="4084638" y="2108200"/>
            <a:ext cx="1736725" cy="233363"/>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06" name="AutoShape 26"/>
          <p:cNvCxnSpPr>
            <a:cxnSpLocks noChangeShapeType="1"/>
            <a:stCxn id="916499" idx="3"/>
            <a:endCxn id="916504" idx="1"/>
          </p:cNvCxnSpPr>
          <p:nvPr/>
        </p:nvCxnSpPr>
        <p:spPr bwMode="auto">
          <a:xfrm>
            <a:off x="4084638" y="2892425"/>
            <a:ext cx="1736725" cy="130175"/>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07" name="AutoShape 27"/>
          <p:cNvCxnSpPr>
            <a:cxnSpLocks noChangeShapeType="1"/>
            <a:stCxn id="916498" idx="3"/>
            <a:endCxn id="916501" idx="1"/>
          </p:cNvCxnSpPr>
          <p:nvPr/>
        </p:nvCxnSpPr>
        <p:spPr bwMode="auto">
          <a:xfrm>
            <a:off x="4084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08" name="AutoShape 28"/>
          <p:cNvCxnSpPr>
            <a:cxnSpLocks noChangeShapeType="1"/>
            <a:stCxn id="916500" idx="3"/>
            <a:endCxn id="916503" idx="1"/>
          </p:cNvCxnSpPr>
          <p:nvPr/>
        </p:nvCxnSpPr>
        <p:spPr bwMode="auto">
          <a:xfrm flipV="1">
            <a:off x="4084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6509" name="Rectangle 29"/>
          <p:cNvSpPr>
            <a:spLocks noChangeArrowheads="1"/>
          </p:cNvSpPr>
          <p:nvPr/>
        </p:nvSpPr>
        <p:spPr bwMode="auto">
          <a:xfrm>
            <a:off x="6435725" y="1752600"/>
            <a:ext cx="1782763" cy="1903413"/>
          </a:xfrm>
          <a:prstGeom prst="rect">
            <a:avLst/>
          </a:prstGeom>
          <a:solidFill>
            <a:srgbClr val="CCFFCC"/>
          </a:solidFill>
          <a:ln w="25400">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10" name="Rectangle 30"/>
          <p:cNvSpPr>
            <a:spLocks noChangeArrowheads="1"/>
          </p:cNvSpPr>
          <p:nvPr/>
        </p:nvSpPr>
        <p:spPr bwMode="auto">
          <a:xfrm>
            <a:off x="6400800" y="231457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11" name="Rectangle 31"/>
          <p:cNvSpPr>
            <a:spLocks noChangeArrowheads="1"/>
          </p:cNvSpPr>
          <p:nvPr/>
        </p:nvSpPr>
        <p:spPr bwMode="auto">
          <a:xfrm>
            <a:off x="6400800" y="256540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12" name="Rectangle 32"/>
          <p:cNvSpPr>
            <a:spLocks noChangeArrowheads="1"/>
          </p:cNvSpPr>
          <p:nvPr/>
        </p:nvSpPr>
        <p:spPr bwMode="auto">
          <a:xfrm>
            <a:off x="6400800" y="286543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13" name="Rectangle 33"/>
          <p:cNvSpPr>
            <a:spLocks noChangeArrowheads="1"/>
          </p:cNvSpPr>
          <p:nvPr/>
        </p:nvSpPr>
        <p:spPr bwMode="auto">
          <a:xfrm>
            <a:off x="6400800" y="31162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14" name="Rectangle 34"/>
          <p:cNvSpPr>
            <a:spLocks noChangeArrowheads="1"/>
          </p:cNvSpPr>
          <p:nvPr/>
        </p:nvSpPr>
        <p:spPr bwMode="auto">
          <a:xfrm>
            <a:off x="6888163" y="20574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15" name="Rectangle 35"/>
          <p:cNvSpPr>
            <a:spLocks noChangeArrowheads="1"/>
          </p:cNvSpPr>
          <p:nvPr/>
        </p:nvSpPr>
        <p:spPr bwMode="auto">
          <a:xfrm>
            <a:off x="6888163" y="296545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16" name="Rectangle 36"/>
          <p:cNvSpPr>
            <a:spLocks noChangeArrowheads="1"/>
          </p:cNvSpPr>
          <p:nvPr/>
        </p:nvSpPr>
        <p:spPr bwMode="auto">
          <a:xfrm>
            <a:off x="6888163" y="2516188"/>
            <a:ext cx="46037" cy="492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17" name="Rectangle 37"/>
          <p:cNvSpPr>
            <a:spLocks noChangeArrowheads="1"/>
          </p:cNvSpPr>
          <p:nvPr/>
        </p:nvSpPr>
        <p:spPr bwMode="auto">
          <a:xfrm>
            <a:off x="6888163" y="3378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6518" name="AutoShape 38"/>
          <p:cNvCxnSpPr>
            <a:cxnSpLocks noChangeShapeType="1"/>
            <a:stCxn id="916510" idx="3"/>
            <a:endCxn id="916515" idx="1"/>
          </p:cNvCxnSpPr>
          <p:nvPr/>
        </p:nvCxnSpPr>
        <p:spPr bwMode="auto">
          <a:xfrm>
            <a:off x="6446838" y="2339975"/>
            <a:ext cx="441325" cy="650875"/>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19" name="AutoShape 39"/>
          <p:cNvCxnSpPr>
            <a:cxnSpLocks noChangeShapeType="1"/>
            <a:stCxn id="916512" idx="3"/>
            <a:endCxn id="916517" idx="1"/>
          </p:cNvCxnSpPr>
          <p:nvPr/>
        </p:nvCxnSpPr>
        <p:spPr bwMode="auto">
          <a:xfrm>
            <a:off x="6446838" y="2890838"/>
            <a:ext cx="441325" cy="512762"/>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20" name="AutoShape 40"/>
          <p:cNvCxnSpPr>
            <a:cxnSpLocks noChangeShapeType="1"/>
            <a:stCxn id="916511" idx="3"/>
            <a:endCxn id="916514" idx="1"/>
          </p:cNvCxnSpPr>
          <p:nvPr/>
        </p:nvCxnSpPr>
        <p:spPr bwMode="auto">
          <a:xfrm flipV="1">
            <a:off x="6446838" y="2082800"/>
            <a:ext cx="441325" cy="508000"/>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21" name="AutoShape 41"/>
          <p:cNvCxnSpPr>
            <a:cxnSpLocks noChangeShapeType="1"/>
            <a:stCxn id="916513" idx="3"/>
            <a:endCxn id="916516" idx="1"/>
          </p:cNvCxnSpPr>
          <p:nvPr/>
        </p:nvCxnSpPr>
        <p:spPr bwMode="auto">
          <a:xfrm flipV="1">
            <a:off x="6446838" y="2541588"/>
            <a:ext cx="441325" cy="600075"/>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6522" name="Text Box 42"/>
          <p:cNvSpPr txBox="1">
            <a:spLocks noChangeArrowheads="1"/>
          </p:cNvSpPr>
          <p:nvPr/>
        </p:nvSpPr>
        <p:spPr bwMode="auto">
          <a:xfrm>
            <a:off x="228600" y="7620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16523" name="Text Box 43"/>
          <p:cNvSpPr txBox="1">
            <a:spLocks noChangeArrowheads="1"/>
          </p:cNvSpPr>
          <p:nvPr/>
        </p:nvSpPr>
        <p:spPr bwMode="auto">
          <a:xfrm>
            <a:off x="228600" y="18351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16524" name="Text Box 44"/>
          <p:cNvSpPr txBox="1">
            <a:spLocks noChangeArrowheads="1"/>
          </p:cNvSpPr>
          <p:nvPr/>
        </p:nvSpPr>
        <p:spPr bwMode="auto">
          <a:xfrm>
            <a:off x="228600" y="29083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16525" name="Text Box 45"/>
          <p:cNvSpPr txBox="1">
            <a:spLocks noChangeArrowheads="1"/>
          </p:cNvSpPr>
          <p:nvPr/>
        </p:nvSpPr>
        <p:spPr bwMode="auto">
          <a:xfrm>
            <a:off x="228600" y="37338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16526" name="AutoShape 46"/>
          <p:cNvCxnSpPr>
            <a:cxnSpLocks noChangeShapeType="1"/>
            <a:stCxn id="916525" idx="3"/>
            <a:endCxn id="916487" idx="0"/>
          </p:cNvCxnSpPr>
          <p:nvPr/>
        </p:nvCxnSpPr>
        <p:spPr bwMode="auto">
          <a:xfrm flipV="1">
            <a:off x="1336675" y="3117850"/>
            <a:ext cx="439738" cy="8572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27" name="AutoShape 47"/>
          <p:cNvCxnSpPr>
            <a:cxnSpLocks noChangeShapeType="1"/>
            <a:stCxn id="916524" idx="3"/>
            <a:endCxn id="916486" idx="2"/>
          </p:cNvCxnSpPr>
          <p:nvPr/>
        </p:nvCxnSpPr>
        <p:spPr bwMode="auto">
          <a:xfrm flipV="1">
            <a:off x="1336675" y="2917825"/>
            <a:ext cx="439738"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28" name="AutoShape 48"/>
          <p:cNvCxnSpPr>
            <a:cxnSpLocks noChangeShapeType="1"/>
            <a:stCxn id="916523" idx="3"/>
            <a:endCxn id="916485" idx="0"/>
          </p:cNvCxnSpPr>
          <p:nvPr/>
        </p:nvCxnSpPr>
        <p:spPr bwMode="auto">
          <a:xfrm>
            <a:off x="1336675" y="2076450"/>
            <a:ext cx="439738" cy="490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29" name="AutoShape 49"/>
          <p:cNvCxnSpPr>
            <a:cxnSpLocks noChangeShapeType="1"/>
            <a:stCxn id="916522" idx="3"/>
            <a:endCxn id="916484" idx="0"/>
          </p:cNvCxnSpPr>
          <p:nvPr/>
        </p:nvCxnSpPr>
        <p:spPr bwMode="auto">
          <a:xfrm>
            <a:off x="1336675" y="1003300"/>
            <a:ext cx="439738" cy="13128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30" name="AutoShape 50"/>
          <p:cNvCxnSpPr>
            <a:cxnSpLocks noChangeShapeType="1"/>
            <a:stCxn id="916488" idx="1"/>
            <a:endCxn id="916500" idx="0"/>
          </p:cNvCxnSpPr>
          <p:nvPr/>
        </p:nvCxnSpPr>
        <p:spPr bwMode="auto">
          <a:xfrm flipV="1">
            <a:off x="3535363" y="3117850"/>
            <a:ext cx="527050" cy="325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31" name="AutoShape 51"/>
          <p:cNvCxnSpPr>
            <a:cxnSpLocks noChangeShapeType="1"/>
            <a:stCxn id="916489" idx="2"/>
            <a:endCxn id="916499" idx="3"/>
          </p:cNvCxnSpPr>
          <p:nvPr/>
        </p:nvCxnSpPr>
        <p:spPr bwMode="auto">
          <a:xfrm flipV="1">
            <a:off x="3559175" y="2892425"/>
            <a:ext cx="525463" cy="1254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32" name="AutoShape 52"/>
          <p:cNvCxnSpPr>
            <a:cxnSpLocks noChangeShapeType="1"/>
            <a:stCxn id="916490" idx="3"/>
            <a:endCxn id="916498" idx="3"/>
          </p:cNvCxnSpPr>
          <p:nvPr/>
        </p:nvCxnSpPr>
        <p:spPr bwMode="auto">
          <a:xfrm>
            <a:off x="3581400" y="2543175"/>
            <a:ext cx="503238" cy="492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33" name="AutoShape 53"/>
          <p:cNvCxnSpPr>
            <a:cxnSpLocks noChangeShapeType="1"/>
            <a:stCxn id="916501" idx="3"/>
            <a:endCxn id="916513" idx="0"/>
          </p:cNvCxnSpPr>
          <p:nvPr/>
        </p:nvCxnSpPr>
        <p:spPr bwMode="auto">
          <a:xfrm flipV="1">
            <a:off x="5867400" y="3116263"/>
            <a:ext cx="557213" cy="327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34" name="AutoShape 54"/>
          <p:cNvCxnSpPr>
            <a:cxnSpLocks noChangeShapeType="1"/>
            <a:stCxn id="916504" idx="3"/>
            <a:endCxn id="916512" idx="1"/>
          </p:cNvCxnSpPr>
          <p:nvPr/>
        </p:nvCxnSpPr>
        <p:spPr bwMode="auto">
          <a:xfrm flipV="1">
            <a:off x="5867400" y="2890838"/>
            <a:ext cx="533400" cy="131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35" name="AutoShape 55"/>
          <p:cNvCxnSpPr>
            <a:cxnSpLocks noChangeShapeType="1"/>
            <a:stCxn id="916503" idx="3"/>
            <a:endCxn id="916511" idx="0"/>
          </p:cNvCxnSpPr>
          <p:nvPr/>
        </p:nvCxnSpPr>
        <p:spPr bwMode="auto">
          <a:xfrm>
            <a:off x="5867400" y="2543175"/>
            <a:ext cx="557213" cy="222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6536" name="Text Box 56"/>
          <p:cNvSpPr txBox="1">
            <a:spLocks noChangeArrowheads="1"/>
          </p:cNvSpPr>
          <p:nvPr/>
        </p:nvSpPr>
        <p:spPr bwMode="auto">
          <a:xfrm>
            <a:off x="8353425" y="17526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16537" name="Text Box 57"/>
          <p:cNvSpPr txBox="1">
            <a:spLocks noChangeArrowheads="1"/>
          </p:cNvSpPr>
          <p:nvPr/>
        </p:nvSpPr>
        <p:spPr bwMode="auto">
          <a:xfrm>
            <a:off x="8351838" y="22733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16538" name="Text Box 58"/>
          <p:cNvSpPr txBox="1">
            <a:spLocks noChangeArrowheads="1"/>
          </p:cNvSpPr>
          <p:nvPr/>
        </p:nvSpPr>
        <p:spPr bwMode="auto">
          <a:xfrm>
            <a:off x="8351838" y="2833688"/>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16539" name="Text Box 59"/>
          <p:cNvSpPr txBox="1">
            <a:spLocks noChangeArrowheads="1"/>
          </p:cNvSpPr>
          <p:nvPr/>
        </p:nvSpPr>
        <p:spPr bwMode="auto">
          <a:xfrm>
            <a:off x="8351838" y="3368675"/>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16540" name="Text Box 60"/>
          <p:cNvSpPr txBox="1">
            <a:spLocks noChangeArrowheads="1"/>
          </p:cNvSpPr>
          <p:nvPr/>
        </p:nvSpPr>
        <p:spPr bwMode="auto">
          <a:xfrm>
            <a:off x="1822450" y="3709988"/>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Republicrat </a:t>
            </a:r>
          </a:p>
          <a:p>
            <a:r>
              <a:rPr lang="en-US"/>
              <a:t>Party</a:t>
            </a:r>
          </a:p>
        </p:txBody>
      </p:sp>
      <p:sp>
        <p:nvSpPr>
          <p:cNvPr id="916541" name="Text Box 61"/>
          <p:cNvSpPr txBox="1">
            <a:spLocks noChangeArrowheads="1"/>
          </p:cNvSpPr>
          <p:nvPr/>
        </p:nvSpPr>
        <p:spPr bwMode="auto">
          <a:xfrm>
            <a:off x="4092575" y="3733800"/>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Democrican</a:t>
            </a:r>
          </a:p>
          <a:p>
            <a:r>
              <a:rPr lang="en-US"/>
              <a:t>Party</a:t>
            </a:r>
          </a:p>
        </p:txBody>
      </p:sp>
      <p:sp>
        <p:nvSpPr>
          <p:cNvPr id="916542" name="Text Box 62"/>
          <p:cNvSpPr txBox="1">
            <a:spLocks noChangeArrowheads="1"/>
          </p:cNvSpPr>
          <p:nvPr/>
        </p:nvSpPr>
        <p:spPr bwMode="auto">
          <a:xfrm>
            <a:off x="6835775" y="3733800"/>
            <a:ext cx="1201738"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Orange</a:t>
            </a:r>
          </a:p>
          <a:p>
            <a:r>
              <a:rPr lang="en-US"/>
              <a:t>Party</a:t>
            </a:r>
          </a:p>
        </p:txBody>
      </p:sp>
      <p:sp>
        <p:nvSpPr>
          <p:cNvPr id="916543" name="AutoShape 63"/>
          <p:cNvSpPr>
            <a:spLocks noChangeArrowheads="1"/>
          </p:cNvSpPr>
          <p:nvPr/>
        </p:nvSpPr>
        <p:spPr bwMode="auto">
          <a:xfrm>
            <a:off x="2667000" y="1828800"/>
            <a:ext cx="762000" cy="457200"/>
          </a:xfrm>
          <a:prstGeom prst="irregularSeal1">
            <a:avLst/>
          </a:prstGeom>
          <a:solidFill>
            <a:srgbClr val="FFC8BB"/>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6544" name="AutoShape 64"/>
          <p:cNvCxnSpPr>
            <a:cxnSpLocks noChangeShapeType="1"/>
            <a:stCxn id="916502" idx="3"/>
            <a:endCxn id="916510" idx="0"/>
          </p:cNvCxnSpPr>
          <p:nvPr/>
        </p:nvCxnSpPr>
        <p:spPr bwMode="auto">
          <a:xfrm>
            <a:off x="5867400" y="2108200"/>
            <a:ext cx="557213" cy="206375"/>
          </a:xfrm>
          <a:prstGeom prst="straightConnector1">
            <a:avLst/>
          </a:prstGeom>
          <a:noFill/>
          <a:ln w="349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6545" name="Text Box 65"/>
          <p:cNvSpPr txBox="1">
            <a:spLocks noChangeArrowheads="1"/>
          </p:cNvSpPr>
          <p:nvPr/>
        </p:nvSpPr>
        <p:spPr bwMode="auto">
          <a:xfrm>
            <a:off x="6992938" y="1970088"/>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6546" name="Text Box 66"/>
          <p:cNvSpPr txBox="1">
            <a:spLocks noChangeArrowheads="1"/>
          </p:cNvSpPr>
          <p:nvPr/>
        </p:nvSpPr>
        <p:spPr bwMode="auto">
          <a:xfrm>
            <a:off x="6992938" y="234315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6547" name="Text Box 67"/>
          <p:cNvSpPr txBox="1">
            <a:spLocks noChangeArrowheads="1"/>
          </p:cNvSpPr>
          <p:nvPr/>
        </p:nvSpPr>
        <p:spPr bwMode="auto">
          <a:xfrm>
            <a:off x="6992938" y="271780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6548" name="Text Box 68"/>
          <p:cNvSpPr txBox="1">
            <a:spLocks noChangeArrowheads="1"/>
          </p:cNvSpPr>
          <p:nvPr/>
        </p:nvSpPr>
        <p:spPr bwMode="auto">
          <a:xfrm>
            <a:off x="6992938" y="309245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cxnSp>
        <p:nvCxnSpPr>
          <p:cNvPr id="916549" name="AutoShape 69"/>
          <p:cNvCxnSpPr>
            <a:cxnSpLocks noChangeShapeType="1"/>
            <a:stCxn id="916548" idx="3"/>
          </p:cNvCxnSpPr>
          <p:nvPr/>
        </p:nvCxnSpPr>
        <p:spPr bwMode="auto">
          <a:xfrm>
            <a:off x="7866063" y="3260725"/>
            <a:ext cx="439737" cy="920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50" name="AutoShape 70"/>
          <p:cNvCxnSpPr>
            <a:cxnSpLocks noChangeShapeType="1"/>
            <a:stCxn id="916547" idx="3"/>
            <a:endCxn id="916538" idx="1"/>
          </p:cNvCxnSpPr>
          <p:nvPr/>
        </p:nvCxnSpPr>
        <p:spPr bwMode="auto">
          <a:xfrm>
            <a:off x="7866063" y="2886075"/>
            <a:ext cx="473075" cy="1889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51" name="AutoShape 71"/>
          <p:cNvCxnSpPr>
            <a:cxnSpLocks noChangeShapeType="1"/>
            <a:stCxn id="916546" idx="3"/>
            <a:endCxn id="916537" idx="1"/>
          </p:cNvCxnSpPr>
          <p:nvPr/>
        </p:nvCxnSpPr>
        <p:spPr bwMode="auto">
          <a:xfrm>
            <a:off x="7866063" y="2511425"/>
            <a:ext cx="473075"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52" name="AutoShape 72"/>
          <p:cNvCxnSpPr>
            <a:cxnSpLocks noChangeShapeType="1"/>
            <a:stCxn id="916545" idx="3"/>
            <a:endCxn id="916536" idx="1"/>
          </p:cNvCxnSpPr>
          <p:nvPr/>
        </p:nvCxnSpPr>
        <p:spPr bwMode="auto">
          <a:xfrm flipV="1">
            <a:off x="7866063" y="1993900"/>
            <a:ext cx="474662" cy="1444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6555" name="AutoShape 75"/>
          <p:cNvSpPr>
            <a:spLocks noChangeArrowheads="1"/>
          </p:cNvSpPr>
          <p:nvPr/>
        </p:nvSpPr>
        <p:spPr bwMode="auto">
          <a:xfrm>
            <a:off x="249238" y="4427538"/>
            <a:ext cx="990600" cy="1219200"/>
          </a:xfrm>
          <a:prstGeom prst="smileyFace">
            <a:avLst>
              <a:gd name="adj" fmla="val 4653"/>
            </a:avLst>
          </a:prstGeom>
          <a:solidFill>
            <a:srgbClr val="CCFFFF"/>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6556" name="AutoShape 76"/>
          <p:cNvCxnSpPr>
            <a:cxnSpLocks noChangeShapeType="1"/>
            <a:stCxn id="916522" idx="3"/>
            <a:endCxn id="916560" idx="0"/>
          </p:cNvCxnSpPr>
          <p:nvPr/>
        </p:nvCxnSpPr>
        <p:spPr bwMode="auto">
          <a:xfrm>
            <a:off x="1336675" y="1003300"/>
            <a:ext cx="3060700" cy="774700"/>
          </a:xfrm>
          <a:prstGeom prst="curvedConnector2">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57" name="AutoShape 77"/>
          <p:cNvCxnSpPr>
            <a:cxnSpLocks noChangeShapeType="1"/>
            <a:stCxn id="916523" idx="3"/>
            <a:endCxn id="916561" idx="0"/>
          </p:cNvCxnSpPr>
          <p:nvPr/>
        </p:nvCxnSpPr>
        <p:spPr bwMode="auto">
          <a:xfrm flipV="1">
            <a:off x="1336675" y="1778000"/>
            <a:ext cx="3365500" cy="298450"/>
          </a:xfrm>
          <a:prstGeom prst="curvedConnector4">
            <a:avLst>
              <a:gd name="adj1" fmla="val 5704"/>
              <a:gd name="adj2" fmla="val 218083"/>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58" name="AutoShape 78"/>
          <p:cNvCxnSpPr>
            <a:cxnSpLocks noChangeShapeType="1"/>
            <a:stCxn id="916524" idx="3"/>
            <a:endCxn id="916496" idx="0"/>
          </p:cNvCxnSpPr>
          <p:nvPr/>
        </p:nvCxnSpPr>
        <p:spPr bwMode="auto">
          <a:xfrm flipV="1">
            <a:off x="1336675" y="1741488"/>
            <a:ext cx="3629025" cy="1408112"/>
          </a:xfrm>
          <a:prstGeom prst="bentConnector4">
            <a:avLst>
              <a:gd name="adj1" fmla="val 2667"/>
              <a:gd name="adj2" fmla="val 130778"/>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6559" name="AutoShape 79"/>
          <p:cNvCxnSpPr>
            <a:cxnSpLocks noChangeShapeType="1"/>
            <a:stCxn id="916525" idx="3"/>
            <a:endCxn id="916562" idx="0"/>
          </p:cNvCxnSpPr>
          <p:nvPr/>
        </p:nvCxnSpPr>
        <p:spPr bwMode="auto">
          <a:xfrm flipV="1">
            <a:off x="1336675" y="1752600"/>
            <a:ext cx="3898900" cy="2222500"/>
          </a:xfrm>
          <a:prstGeom prst="bentConnector4">
            <a:avLst>
              <a:gd name="adj1" fmla="val 6593"/>
              <a:gd name="adj2" fmla="val 128782"/>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6560" name="Rectangle 80"/>
          <p:cNvSpPr>
            <a:spLocks noChangeArrowheads="1"/>
          </p:cNvSpPr>
          <p:nvPr/>
        </p:nvSpPr>
        <p:spPr bwMode="auto">
          <a:xfrm>
            <a:off x="4373563" y="17780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61" name="Rectangle 81"/>
          <p:cNvSpPr>
            <a:spLocks noChangeArrowheads="1"/>
          </p:cNvSpPr>
          <p:nvPr/>
        </p:nvSpPr>
        <p:spPr bwMode="auto">
          <a:xfrm>
            <a:off x="4678363" y="17780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62" name="Rectangle 82"/>
          <p:cNvSpPr>
            <a:spLocks noChangeArrowheads="1"/>
          </p:cNvSpPr>
          <p:nvPr/>
        </p:nvSpPr>
        <p:spPr bwMode="auto">
          <a:xfrm>
            <a:off x="5211763" y="17526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6563" name="Text Box 83"/>
          <p:cNvSpPr txBox="1">
            <a:spLocks noChangeArrowheads="1"/>
          </p:cNvSpPr>
          <p:nvPr/>
        </p:nvSpPr>
        <p:spPr bwMode="auto">
          <a:xfrm>
            <a:off x="1870075" y="4611688"/>
            <a:ext cx="4030663"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Send inputs to next 2 muxes</a:t>
            </a:r>
          </a:p>
        </p:txBody>
      </p:sp>
      <p:sp>
        <p:nvSpPr>
          <p:cNvPr id="916564" name="Text Box 84"/>
          <p:cNvSpPr txBox="1">
            <a:spLocks noChangeArrowheads="1"/>
          </p:cNvSpPr>
          <p:nvPr/>
        </p:nvSpPr>
        <p:spPr bwMode="auto">
          <a:xfrm>
            <a:off x="1919288" y="5045075"/>
            <a:ext cx="5707062"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i="1">
                <a:latin typeface="Times New Roman" charset="0"/>
              </a:rPr>
              <a:t>D</a:t>
            </a:r>
            <a:r>
              <a:rPr lang="en-US"/>
              <a:t> mux picks </a:t>
            </a:r>
            <a:r>
              <a:rPr lang="en-US" i="1">
                <a:latin typeface="Times New Roman" charset="0"/>
              </a:rPr>
              <a:t>n</a:t>
            </a:r>
            <a:r>
              <a:rPr lang="en-US"/>
              <a:t> random inputs</a:t>
            </a:r>
          </a:p>
          <a:p>
            <a:pPr algn="l"/>
            <a:r>
              <a:rPr lang="en-US"/>
              <a:t>Asks </a:t>
            </a:r>
            <a:r>
              <a:rPr lang="en-US" i="1">
                <a:latin typeface="Times New Roman" charset="0"/>
              </a:rPr>
              <a:t>R</a:t>
            </a:r>
            <a:r>
              <a:rPr lang="en-US"/>
              <a:t> to prove they were done correctly</a:t>
            </a:r>
          </a:p>
        </p:txBody>
      </p:sp>
      <p:cxnSp>
        <p:nvCxnSpPr>
          <p:cNvPr id="916565" name="AutoShape 85"/>
          <p:cNvCxnSpPr>
            <a:cxnSpLocks noChangeShapeType="1"/>
          </p:cNvCxnSpPr>
          <p:nvPr/>
        </p:nvCxnSpPr>
        <p:spPr bwMode="auto">
          <a:xfrm>
            <a:off x="3494088" y="2120900"/>
            <a:ext cx="557212" cy="206375"/>
          </a:xfrm>
          <a:prstGeom prst="straightConnector1">
            <a:avLst/>
          </a:prstGeom>
          <a:noFill/>
          <a:ln w="349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6566" name="Text Box 86"/>
          <p:cNvSpPr txBox="1">
            <a:spLocks noChangeArrowheads="1"/>
          </p:cNvSpPr>
          <p:nvPr/>
        </p:nvSpPr>
        <p:spPr bwMode="auto">
          <a:xfrm>
            <a:off x="5207000" y="5807075"/>
            <a:ext cx="3065463"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How does </a:t>
            </a:r>
            <a:r>
              <a:rPr lang="en-US" i="1">
                <a:latin typeface="Times New Roman" charset="0"/>
              </a:rPr>
              <a:t>R</a:t>
            </a:r>
            <a:r>
              <a:rPr lang="en-US"/>
              <a:t> prove it?</a:t>
            </a:r>
          </a:p>
        </p:txBody>
      </p:sp>
    </p:spTree>
    <p:extLst>
      <p:ext uri="{BB962C8B-B14F-4D97-AF65-F5344CB8AC3E}">
        <p14:creationId xmlns:p14="http://schemas.microsoft.com/office/powerpoint/2010/main" val="58715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Date Placeholder 3"/>
          <p:cNvSpPr>
            <a:spLocks noGrp="1"/>
          </p:cNvSpPr>
          <p:nvPr>
            <p:ph type="dt" sz="half" idx="10"/>
          </p:nvPr>
        </p:nvSpPr>
        <p:spPr/>
        <p:txBody>
          <a:bodyPr/>
          <a:lstStyle/>
          <a:p>
            <a:r>
              <a:rPr lang="en-US"/>
              <a:t>12 April 2005</a:t>
            </a:r>
          </a:p>
        </p:txBody>
      </p:sp>
      <p:sp>
        <p:nvSpPr>
          <p:cNvPr id="85" name="Footer Placeholder 4"/>
          <p:cNvSpPr>
            <a:spLocks noGrp="1"/>
          </p:cNvSpPr>
          <p:nvPr>
            <p:ph type="ftr" sz="quarter" idx="11"/>
          </p:nvPr>
        </p:nvSpPr>
        <p:spPr/>
        <p:txBody>
          <a:bodyPr/>
          <a:lstStyle/>
          <a:p>
            <a:r>
              <a:rPr lang="en-US"/>
              <a:t>University of Virginia CS 588</a:t>
            </a:r>
          </a:p>
        </p:txBody>
      </p:sp>
      <p:sp>
        <p:nvSpPr>
          <p:cNvPr id="86" name="Slide Number Placeholder 5"/>
          <p:cNvSpPr>
            <a:spLocks noGrp="1"/>
          </p:cNvSpPr>
          <p:nvPr>
            <p:ph type="sldNum" sz="quarter" idx="12"/>
          </p:nvPr>
        </p:nvSpPr>
        <p:spPr/>
        <p:txBody>
          <a:bodyPr/>
          <a:lstStyle/>
          <a:p>
            <a:fld id="{BC1E24CF-905F-E445-B38D-D9391C9B077A}" type="slidenum">
              <a:rPr lang="en-US"/>
              <a:pPr/>
              <a:t>22</a:t>
            </a:fld>
            <a:endParaRPr lang="en-US"/>
          </a:p>
        </p:txBody>
      </p:sp>
      <p:sp>
        <p:nvSpPr>
          <p:cNvPr id="917506" name="Rectangle 2"/>
          <p:cNvSpPr>
            <a:spLocks noGrp="1" noChangeArrowheads="1"/>
          </p:cNvSpPr>
          <p:nvPr>
            <p:ph type="title"/>
          </p:nvPr>
        </p:nvSpPr>
        <p:spPr>
          <a:xfrm>
            <a:off x="668338" y="227013"/>
            <a:ext cx="7772400" cy="1143000"/>
          </a:xfrm>
        </p:spPr>
        <p:txBody>
          <a:bodyPr/>
          <a:lstStyle/>
          <a:p>
            <a:r>
              <a:rPr lang="en-US"/>
              <a:t>Auditing Muxes</a:t>
            </a:r>
          </a:p>
        </p:txBody>
      </p:sp>
      <p:sp>
        <p:nvSpPr>
          <p:cNvPr id="917507" name="Rectangle 3"/>
          <p:cNvSpPr>
            <a:spLocks noChangeArrowheads="1"/>
          </p:cNvSpPr>
          <p:nvPr/>
        </p:nvSpPr>
        <p:spPr bwMode="auto">
          <a:xfrm>
            <a:off x="1787525" y="1754188"/>
            <a:ext cx="1782763" cy="1903412"/>
          </a:xfrm>
          <a:prstGeom prst="rect">
            <a:avLst/>
          </a:prstGeom>
          <a:solidFill>
            <a:srgbClr val="FFC8BB"/>
          </a:solidFill>
          <a:ln w="25400">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08" name="Rectangle 4"/>
          <p:cNvSpPr>
            <a:spLocks noChangeArrowheads="1"/>
          </p:cNvSpPr>
          <p:nvPr/>
        </p:nvSpPr>
        <p:spPr bwMode="auto">
          <a:xfrm>
            <a:off x="1752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09" name="Rectangle 5"/>
          <p:cNvSpPr>
            <a:spLocks noChangeArrowheads="1"/>
          </p:cNvSpPr>
          <p:nvPr/>
        </p:nvSpPr>
        <p:spPr bwMode="auto">
          <a:xfrm>
            <a:off x="1752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10" name="Rectangle 6"/>
          <p:cNvSpPr>
            <a:spLocks noChangeArrowheads="1"/>
          </p:cNvSpPr>
          <p:nvPr/>
        </p:nvSpPr>
        <p:spPr bwMode="auto">
          <a:xfrm>
            <a:off x="1752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11" name="Rectangle 7"/>
          <p:cNvSpPr>
            <a:spLocks noChangeArrowheads="1"/>
          </p:cNvSpPr>
          <p:nvPr/>
        </p:nvSpPr>
        <p:spPr bwMode="auto">
          <a:xfrm>
            <a:off x="1752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12" name="Rectangle 8"/>
          <p:cNvSpPr>
            <a:spLocks noChangeArrowheads="1"/>
          </p:cNvSpPr>
          <p:nvPr/>
        </p:nvSpPr>
        <p:spPr bwMode="auto">
          <a:xfrm>
            <a:off x="3535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13" name="Rectangle 9"/>
          <p:cNvSpPr>
            <a:spLocks noChangeArrowheads="1"/>
          </p:cNvSpPr>
          <p:nvPr/>
        </p:nvSpPr>
        <p:spPr bwMode="auto">
          <a:xfrm>
            <a:off x="3535363" y="296703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14" name="Rectangle 10"/>
          <p:cNvSpPr>
            <a:spLocks noChangeArrowheads="1"/>
          </p:cNvSpPr>
          <p:nvPr/>
        </p:nvSpPr>
        <p:spPr bwMode="auto">
          <a:xfrm>
            <a:off x="3535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15" name="Rectangle 11"/>
          <p:cNvSpPr>
            <a:spLocks noChangeArrowheads="1"/>
          </p:cNvSpPr>
          <p:nvPr/>
        </p:nvSpPr>
        <p:spPr bwMode="auto">
          <a:xfrm>
            <a:off x="3535363" y="2016125"/>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7516" name="AutoShape 12"/>
          <p:cNvCxnSpPr>
            <a:cxnSpLocks noChangeShapeType="1"/>
            <a:stCxn id="917508" idx="3"/>
            <a:endCxn id="917513" idx="1"/>
          </p:cNvCxnSpPr>
          <p:nvPr/>
        </p:nvCxnSpPr>
        <p:spPr bwMode="auto">
          <a:xfrm>
            <a:off x="1798638" y="2341563"/>
            <a:ext cx="1736725" cy="65087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17" name="AutoShape 13"/>
          <p:cNvCxnSpPr>
            <a:cxnSpLocks noChangeShapeType="1"/>
            <a:stCxn id="917510" idx="3"/>
            <a:endCxn id="917567" idx="2"/>
          </p:cNvCxnSpPr>
          <p:nvPr/>
        </p:nvCxnSpPr>
        <p:spPr bwMode="auto">
          <a:xfrm flipV="1">
            <a:off x="1798638" y="2298700"/>
            <a:ext cx="1168400" cy="593725"/>
          </a:xfrm>
          <a:prstGeom prst="bentConnector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18" name="AutoShape 14"/>
          <p:cNvCxnSpPr>
            <a:cxnSpLocks noChangeShapeType="1"/>
            <a:stCxn id="917509" idx="3"/>
            <a:endCxn id="917512" idx="1"/>
          </p:cNvCxnSpPr>
          <p:nvPr/>
        </p:nvCxnSpPr>
        <p:spPr bwMode="auto">
          <a:xfrm>
            <a:off x="1798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19" name="AutoShape 15"/>
          <p:cNvCxnSpPr>
            <a:cxnSpLocks noChangeShapeType="1"/>
            <a:stCxn id="917511" idx="3"/>
            <a:endCxn id="917514" idx="1"/>
          </p:cNvCxnSpPr>
          <p:nvPr/>
        </p:nvCxnSpPr>
        <p:spPr bwMode="auto">
          <a:xfrm flipV="1">
            <a:off x="1798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7520" name="Rectangle 16"/>
          <p:cNvSpPr>
            <a:spLocks noChangeArrowheads="1"/>
          </p:cNvSpPr>
          <p:nvPr/>
        </p:nvSpPr>
        <p:spPr bwMode="auto">
          <a:xfrm>
            <a:off x="4073525" y="1754188"/>
            <a:ext cx="1782763" cy="1903412"/>
          </a:xfrm>
          <a:prstGeom prst="rect">
            <a:avLst/>
          </a:prstGeom>
          <a:solidFill>
            <a:srgbClr val="99CCFF"/>
          </a:solidFill>
          <a:ln w="254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21" name="Rectangle 17"/>
          <p:cNvSpPr>
            <a:spLocks noChangeArrowheads="1"/>
          </p:cNvSpPr>
          <p:nvPr/>
        </p:nvSpPr>
        <p:spPr bwMode="auto">
          <a:xfrm>
            <a:off x="4038600" y="23161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22" name="Rectangle 18"/>
          <p:cNvSpPr>
            <a:spLocks noChangeArrowheads="1"/>
          </p:cNvSpPr>
          <p:nvPr/>
        </p:nvSpPr>
        <p:spPr bwMode="auto">
          <a:xfrm>
            <a:off x="4038600" y="256698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23" name="Rectangle 19"/>
          <p:cNvSpPr>
            <a:spLocks noChangeArrowheads="1"/>
          </p:cNvSpPr>
          <p:nvPr/>
        </p:nvSpPr>
        <p:spPr bwMode="auto">
          <a:xfrm>
            <a:off x="4038600" y="286702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24" name="Rectangle 20"/>
          <p:cNvSpPr>
            <a:spLocks noChangeArrowheads="1"/>
          </p:cNvSpPr>
          <p:nvPr/>
        </p:nvSpPr>
        <p:spPr bwMode="auto">
          <a:xfrm>
            <a:off x="4038600" y="311785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25" name="Rectangle 21"/>
          <p:cNvSpPr>
            <a:spLocks noChangeArrowheads="1"/>
          </p:cNvSpPr>
          <p:nvPr/>
        </p:nvSpPr>
        <p:spPr bwMode="auto">
          <a:xfrm>
            <a:off x="5821363" y="3417888"/>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26" name="Rectangle 22"/>
          <p:cNvSpPr>
            <a:spLocks noChangeArrowheads="1"/>
          </p:cNvSpPr>
          <p:nvPr/>
        </p:nvSpPr>
        <p:spPr bwMode="auto">
          <a:xfrm>
            <a:off x="5821363" y="20828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27" name="Rectangle 23"/>
          <p:cNvSpPr>
            <a:spLocks noChangeArrowheads="1"/>
          </p:cNvSpPr>
          <p:nvPr/>
        </p:nvSpPr>
        <p:spPr bwMode="auto">
          <a:xfrm>
            <a:off x="5821363" y="2517775"/>
            <a:ext cx="46037" cy="492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28" name="Rectangle 24"/>
          <p:cNvSpPr>
            <a:spLocks noChangeArrowheads="1"/>
          </p:cNvSpPr>
          <p:nvPr/>
        </p:nvSpPr>
        <p:spPr bwMode="auto">
          <a:xfrm>
            <a:off x="5821363" y="2997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7529" name="AutoShape 25"/>
          <p:cNvCxnSpPr>
            <a:cxnSpLocks noChangeShapeType="1"/>
            <a:stCxn id="917521" idx="3"/>
            <a:endCxn id="917526" idx="1"/>
          </p:cNvCxnSpPr>
          <p:nvPr/>
        </p:nvCxnSpPr>
        <p:spPr bwMode="auto">
          <a:xfrm flipV="1">
            <a:off x="4084638" y="2108200"/>
            <a:ext cx="1736725" cy="233363"/>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30" name="AutoShape 26"/>
          <p:cNvCxnSpPr>
            <a:cxnSpLocks noChangeShapeType="1"/>
            <a:stCxn id="917523" idx="3"/>
            <a:endCxn id="917528" idx="1"/>
          </p:cNvCxnSpPr>
          <p:nvPr/>
        </p:nvCxnSpPr>
        <p:spPr bwMode="auto">
          <a:xfrm>
            <a:off x="4084638" y="2892425"/>
            <a:ext cx="1736725" cy="130175"/>
          </a:xfrm>
          <a:prstGeom prst="bentConnector3">
            <a:avLst>
              <a:gd name="adj1" fmla="val 4990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31" name="AutoShape 27"/>
          <p:cNvCxnSpPr>
            <a:cxnSpLocks noChangeShapeType="1"/>
            <a:stCxn id="917522" idx="3"/>
            <a:endCxn id="917525" idx="1"/>
          </p:cNvCxnSpPr>
          <p:nvPr/>
        </p:nvCxnSpPr>
        <p:spPr bwMode="auto">
          <a:xfrm>
            <a:off x="4084638" y="2592388"/>
            <a:ext cx="1736725" cy="850900"/>
          </a:xfrm>
          <a:prstGeom prst="bentConnector3">
            <a:avLst>
              <a:gd name="adj1" fmla="val 4035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32" name="AutoShape 28"/>
          <p:cNvCxnSpPr>
            <a:cxnSpLocks noChangeShapeType="1"/>
            <a:stCxn id="917524" idx="3"/>
            <a:endCxn id="917527" idx="1"/>
          </p:cNvCxnSpPr>
          <p:nvPr/>
        </p:nvCxnSpPr>
        <p:spPr bwMode="auto">
          <a:xfrm flipV="1">
            <a:off x="4084638" y="2541588"/>
            <a:ext cx="1736725" cy="601662"/>
          </a:xfrm>
          <a:prstGeom prst="bentConnector3">
            <a:avLst>
              <a:gd name="adj1" fmla="val 30426"/>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7533" name="Rectangle 29"/>
          <p:cNvSpPr>
            <a:spLocks noChangeArrowheads="1"/>
          </p:cNvSpPr>
          <p:nvPr/>
        </p:nvSpPr>
        <p:spPr bwMode="auto">
          <a:xfrm>
            <a:off x="6435725" y="1752600"/>
            <a:ext cx="1782763" cy="1903413"/>
          </a:xfrm>
          <a:prstGeom prst="rect">
            <a:avLst/>
          </a:prstGeom>
          <a:solidFill>
            <a:srgbClr val="CCFFCC"/>
          </a:solidFill>
          <a:ln w="25400">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34" name="Rectangle 30"/>
          <p:cNvSpPr>
            <a:spLocks noChangeArrowheads="1"/>
          </p:cNvSpPr>
          <p:nvPr/>
        </p:nvSpPr>
        <p:spPr bwMode="auto">
          <a:xfrm>
            <a:off x="6400800" y="2314575"/>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35" name="Rectangle 31"/>
          <p:cNvSpPr>
            <a:spLocks noChangeArrowheads="1"/>
          </p:cNvSpPr>
          <p:nvPr/>
        </p:nvSpPr>
        <p:spPr bwMode="auto">
          <a:xfrm>
            <a:off x="6400800" y="2565400"/>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36" name="Rectangle 32"/>
          <p:cNvSpPr>
            <a:spLocks noChangeArrowheads="1"/>
          </p:cNvSpPr>
          <p:nvPr/>
        </p:nvSpPr>
        <p:spPr bwMode="auto">
          <a:xfrm>
            <a:off x="6400800" y="2865438"/>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37" name="Rectangle 33"/>
          <p:cNvSpPr>
            <a:spLocks noChangeArrowheads="1"/>
          </p:cNvSpPr>
          <p:nvPr/>
        </p:nvSpPr>
        <p:spPr bwMode="auto">
          <a:xfrm>
            <a:off x="6400800" y="3116263"/>
            <a:ext cx="46038"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38" name="Rectangle 34"/>
          <p:cNvSpPr>
            <a:spLocks noChangeArrowheads="1"/>
          </p:cNvSpPr>
          <p:nvPr/>
        </p:nvSpPr>
        <p:spPr bwMode="auto">
          <a:xfrm>
            <a:off x="6888163" y="20574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39" name="Rectangle 35"/>
          <p:cNvSpPr>
            <a:spLocks noChangeArrowheads="1"/>
          </p:cNvSpPr>
          <p:nvPr/>
        </p:nvSpPr>
        <p:spPr bwMode="auto">
          <a:xfrm>
            <a:off x="6888163" y="296545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40" name="Rectangle 36"/>
          <p:cNvSpPr>
            <a:spLocks noChangeArrowheads="1"/>
          </p:cNvSpPr>
          <p:nvPr/>
        </p:nvSpPr>
        <p:spPr bwMode="auto">
          <a:xfrm>
            <a:off x="6888163" y="2516188"/>
            <a:ext cx="46037" cy="4921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41" name="Rectangle 37"/>
          <p:cNvSpPr>
            <a:spLocks noChangeArrowheads="1"/>
          </p:cNvSpPr>
          <p:nvPr/>
        </p:nvSpPr>
        <p:spPr bwMode="auto">
          <a:xfrm>
            <a:off x="6888163" y="33782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7542" name="AutoShape 38"/>
          <p:cNvCxnSpPr>
            <a:cxnSpLocks noChangeShapeType="1"/>
            <a:stCxn id="917534" idx="3"/>
            <a:endCxn id="917539" idx="1"/>
          </p:cNvCxnSpPr>
          <p:nvPr/>
        </p:nvCxnSpPr>
        <p:spPr bwMode="auto">
          <a:xfrm>
            <a:off x="6446838" y="2339975"/>
            <a:ext cx="441325" cy="650875"/>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43" name="AutoShape 39"/>
          <p:cNvCxnSpPr>
            <a:cxnSpLocks noChangeShapeType="1"/>
            <a:stCxn id="917536" idx="3"/>
            <a:endCxn id="917541" idx="1"/>
          </p:cNvCxnSpPr>
          <p:nvPr/>
        </p:nvCxnSpPr>
        <p:spPr bwMode="auto">
          <a:xfrm>
            <a:off x="6446838" y="2890838"/>
            <a:ext cx="441325" cy="512762"/>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44" name="AutoShape 40"/>
          <p:cNvCxnSpPr>
            <a:cxnSpLocks noChangeShapeType="1"/>
            <a:stCxn id="917535" idx="3"/>
            <a:endCxn id="917538" idx="1"/>
          </p:cNvCxnSpPr>
          <p:nvPr/>
        </p:nvCxnSpPr>
        <p:spPr bwMode="auto">
          <a:xfrm flipV="1">
            <a:off x="6446838" y="2082800"/>
            <a:ext cx="441325" cy="508000"/>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45" name="AutoShape 41"/>
          <p:cNvCxnSpPr>
            <a:cxnSpLocks noChangeShapeType="1"/>
            <a:stCxn id="917537" idx="3"/>
            <a:endCxn id="917540" idx="1"/>
          </p:cNvCxnSpPr>
          <p:nvPr/>
        </p:nvCxnSpPr>
        <p:spPr bwMode="auto">
          <a:xfrm flipV="1">
            <a:off x="6446838" y="2541588"/>
            <a:ext cx="441325" cy="600075"/>
          </a:xfrm>
          <a:prstGeom prst="bentConnector3">
            <a:avLst>
              <a:gd name="adj1" fmla="val 4963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7546" name="Text Box 42"/>
          <p:cNvSpPr txBox="1">
            <a:spLocks noChangeArrowheads="1"/>
          </p:cNvSpPr>
          <p:nvPr/>
        </p:nvSpPr>
        <p:spPr bwMode="auto">
          <a:xfrm>
            <a:off x="228600" y="7620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C1</a:t>
            </a:r>
          </a:p>
        </p:txBody>
      </p:sp>
      <p:sp>
        <p:nvSpPr>
          <p:cNvPr id="917547" name="Text Box 43"/>
          <p:cNvSpPr txBox="1">
            <a:spLocks noChangeArrowheads="1"/>
          </p:cNvSpPr>
          <p:nvPr/>
        </p:nvSpPr>
        <p:spPr bwMode="auto">
          <a:xfrm>
            <a:off x="228600" y="183515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C2</a:t>
            </a:r>
          </a:p>
        </p:txBody>
      </p:sp>
      <p:sp>
        <p:nvSpPr>
          <p:cNvPr id="917548" name="Text Box 44"/>
          <p:cNvSpPr txBox="1">
            <a:spLocks noChangeArrowheads="1"/>
          </p:cNvSpPr>
          <p:nvPr/>
        </p:nvSpPr>
        <p:spPr bwMode="auto">
          <a:xfrm>
            <a:off x="228600" y="29083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C3</a:t>
            </a:r>
          </a:p>
        </p:txBody>
      </p:sp>
      <p:sp>
        <p:nvSpPr>
          <p:cNvPr id="917549" name="Text Box 45"/>
          <p:cNvSpPr txBox="1">
            <a:spLocks noChangeArrowheads="1"/>
          </p:cNvSpPr>
          <p:nvPr/>
        </p:nvSpPr>
        <p:spPr bwMode="auto">
          <a:xfrm>
            <a:off x="228600" y="3733800"/>
            <a:ext cx="10953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C4</a:t>
            </a:r>
          </a:p>
        </p:txBody>
      </p:sp>
      <p:cxnSp>
        <p:nvCxnSpPr>
          <p:cNvPr id="917550" name="AutoShape 46"/>
          <p:cNvCxnSpPr>
            <a:cxnSpLocks noChangeShapeType="1"/>
            <a:stCxn id="917549" idx="3"/>
            <a:endCxn id="917511" idx="0"/>
          </p:cNvCxnSpPr>
          <p:nvPr/>
        </p:nvCxnSpPr>
        <p:spPr bwMode="auto">
          <a:xfrm flipV="1">
            <a:off x="1336675" y="3117850"/>
            <a:ext cx="439738" cy="8572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51" name="AutoShape 47"/>
          <p:cNvCxnSpPr>
            <a:cxnSpLocks noChangeShapeType="1"/>
            <a:stCxn id="917548" idx="3"/>
            <a:endCxn id="917510" idx="2"/>
          </p:cNvCxnSpPr>
          <p:nvPr/>
        </p:nvCxnSpPr>
        <p:spPr bwMode="auto">
          <a:xfrm flipV="1">
            <a:off x="1336675" y="2917825"/>
            <a:ext cx="439738" cy="2317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52" name="AutoShape 48"/>
          <p:cNvCxnSpPr>
            <a:cxnSpLocks noChangeShapeType="1"/>
            <a:stCxn id="917547" idx="3"/>
            <a:endCxn id="917509" idx="0"/>
          </p:cNvCxnSpPr>
          <p:nvPr/>
        </p:nvCxnSpPr>
        <p:spPr bwMode="auto">
          <a:xfrm>
            <a:off x="1336675" y="2076450"/>
            <a:ext cx="439738" cy="490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53" name="AutoShape 49"/>
          <p:cNvCxnSpPr>
            <a:cxnSpLocks noChangeShapeType="1"/>
            <a:stCxn id="917546" idx="3"/>
            <a:endCxn id="917508" idx="0"/>
          </p:cNvCxnSpPr>
          <p:nvPr/>
        </p:nvCxnSpPr>
        <p:spPr bwMode="auto">
          <a:xfrm>
            <a:off x="1336675" y="1003300"/>
            <a:ext cx="439738" cy="13128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54" name="AutoShape 50"/>
          <p:cNvCxnSpPr>
            <a:cxnSpLocks noChangeShapeType="1"/>
            <a:stCxn id="917512" idx="1"/>
            <a:endCxn id="917524" idx="0"/>
          </p:cNvCxnSpPr>
          <p:nvPr/>
        </p:nvCxnSpPr>
        <p:spPr bwMode="auto">
          <a:xfrm flipV="1">
            <a:off x="3535363" y="3117850"/>
            <a:ext cx="527050" cy="325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55" name="AutoShape 51"/>
          <p:cNvCxnSpPr>
            <a:cxnSpLocks noChangeShapeType="1"/>
            <a:stCxn id="917513" idx="2"/>
            <a:endCxn id="917523" idx="3"/>
          </p:cNvCxnSpPr>
          <p:nvPr/>
        </p:nvCxnSpPr>
        <p:spPr bwMode="auto">
          <a:xfrm flipV="1">
            <a:off x="3559175" y="2892425"/>
            <a:ext cx="525463" cy="1254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56" name="AutoShape 52"/>
          <p:cNvCxnSpPr>
            <a:cxnSpLocks noChangeShapeType="1"/>
            <a:stCxn id="917514" idx="3"/>
            <a:endCxn id="917522" idx="3"/>
          </p:cNvCxnSpPr>
          <p:nvPr/>
        </p:nvCxnSpPr>
        <p:spPr bwMode="auto">
          <a:xfrm>
            <a:off x="3581400" y="2543175"/>
            <a:ext cx="503238" cy="492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57" name="AutoShape 53"/>
          <p:cNvCxnSpPr>
            <a:cxnSpLocks noChangeShapeType="1"/>
            <a:stCxn id="917525" idx="3"/>
            <a:endCxn id="917537" idx="0"/>
          </p:cNvCxnSpPr>
          <p:nvPr/>
        </p:nvCxnSpPr>
        <p:spPr bwMode="auto">
          <a:xfrm flipV="1">
            <a:off x="5867400" y="3116263"/>
            <a:ext cx="557213" cy="327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58" name="AutoShape 54"/>
          <p:cNvCxnSpPr>
            <a:cxnSpLocks noChangeShapeType="1"/>
            <a:stCxn id="917528" idx="3"/>
            <a:endCxn id="917536" idx="1"/>
          </p:cNvCxnSpPr>
          <p:nvPr/>
        </p:nvCxnSpPr>
        <p:spPr bwMode="auto">
          <a:xfrm flipV="1">
            <a:off x="5867400" y="2890838"/>
            <a:ext cx="533400" cy="131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59" name="AutoShape 55"/>
          <p:cNvCxnSpPr>
            <a:cxnSpLocks noChangeShapeType="1"/>
            <a:stCxn id="917527" idx="3"/>
            <a:endCxn id="917535" idx="0"/>
          </p:cNvCxnSpPr>
          <p:nvPr/>
        </p:nvCxnSpPr>
        <p:spPr bwMode="auto">
          <a:xfrm>
            <a:off x="5867400" y="2543175"/>
            <a:ext cx="557213" cy="222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7560" name="Text Box 56"/>
          <p:cNvSpPr txBox="1">
            <a:spLocks noChangeArrowheads="1"/>
          </p:cNvSpPr>
          <p:nvPr/>
        </p:nvSpPr>
        <p:spPr bwMode="auto">
          <a:xfrm>
            <a:off x="8353425" y="17526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M1</a:t>
            </a:r>
          </a:p>
        </p:txBody>
      </p:sp>
      <p:sp>
        <p:nvSpPr>
          <p:cNvPr id="917561" name="Text Box 57"/>
          <p:cNvSpPr txBox="1">
            <a:spLocks noChangeArrowheads="1"/>
          </p:cNvSpPr>
          <p:nvPr/>
        </p:nvSpPr>
        <p:spPr bwMode="auto">
          <a:xfrm>
            <a:off x="8351838" y="2273300"/>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M2</a:t>
            </a:r>
          </a:p>
        </p:txBody>
      </p:sp>
      <p:sp>
        <p:nvSpPr>
          <p:cNvPr id="917562" name="Text Box 58"/>
          <p:cNvSpPr txBox="1">
            <a:spLocks noChangeArrowheads="1"/>
          </p:cNvSpPr>
          <p:nvPr/>
        </p:nvSpPr>
        <p:spPr bwMode="auto">
          <a:xfrm>
            <a:off x="8351838" y="2833688"/>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M3</a:t>
            </a:r>
          </a:p>
        </p:txBody>
      </p:sp>
      <p:sp>
        <p:nvSpPr>
          <p:cNvPr id="917563" name="Text Box 59"/>
          <p:cNvSpPr txBox="1">
            <a:spLocks noChangeArrowheads="1"/>
          </p:cNvSpPr>
          <p:nvPr/>
        </p:nvSpPr>
        <p:spPr bwMode="auto">
          <a:xfrm>
            <a:off x="8351838" y="3368675"/>
            <a:ext cx="638175" cy="482600"/>
          </a:xfrm>
          <a:prstGeom prst="rect">
            <a:avLst/>
          </a:prstGeom>
          <a:solidFill>
            <a:srgbClr val="FFFF66"/>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M4</a:t>
            </a:r>
          </a:p>
        </p:txBody>
      </p:sp>
      <p:sp>
        <p:nvSpPr>
          <p:cNvPr id="917564" name="Text Box 60"/>
          <p:cNvSpPr txBox="1">
            <a:spLocks noChangeArrowheads="1"/>
          </p:cNvSpPr>
          <p:nvPr/>
        </p:nvSpPr>
        <p:spPr bwMode="auto">
          <a:xfrm>
            <a:off x="1822450" y="3709988"/>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Republicrat </a:t>
            </a:r>
          </a:p>
          <a:p>
            <a:r>
              <a:rPr lang="en-US"/>
              <a:t>Party</a:t>
            </a:r>
          </a:p>
        </p:txBody>
      </p:sp>
      <p:sp>
        <p:nvSpPr>
          <p:cNvPr id="917565" name="Text Box 61"/>
          <p:cNvSpPr txBox="1">
            <a:spLocks noChangeArrowheads="1"/>
          </p:cNvSpPr>
          <p:nvPr/>
        </p:nvSpPr>
        <p:spPr bwMode="auto">
          <a:xfrm>
            <a:off x="4092575" y="3733800"/>
            <a:ext cx="181292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Democrican</a:t>
            </a:r>
          </a:p>
          <a:p>
            <a:r>
              <a:rPr lang="en-US"/>
              <a:t>Party</a:t>
            </a:r>
          </a:p>
        </p:txBody>
      </p:sp>
      <p:sp>
        <p:nvSpPr>
          <p:cNvPr id="917566" name="Text Box 62"/>
          <p:cNvSpPr txBox="1">
            <a:spLocks noChangeArrowheads="1"/>
          </p:cNvSpPr>
          <p:nvPr/>
        </p:nvSpPr>
        <p:spPr bwMode="auto">
          <a:xfrm>
            <a:off x="6835775" y="3733800"/>
            <a:ext cx="1201738"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Orange</a:t>
            </a:r>
          </a:p>
          <a:p>
            <a:r>
              <a:rPr lang="en-US"/>
              <a:t>Party</a:t>
            </a:r>
          </a:p>
        </p:txBody>
      </p:sp>
      <p:sp>
        <p:nvSpPr>
          <p:cNvPr id="917567" name="AutoShape 63"/>
          <p:cNvSpPr>
            <a:spLocks noChangeArrowheads="1"/>
          </p:cNvSpPr>
          <p:nvPr/>
        </p:nvSpPr>
        <p:spPr bwMode="auto">
          <a:xfrm>
            <a:off x="2667000" y="1828800"/>
            <a:ext cx="762000" cy="457200"/>
          </a:xfrm>
          <a:prstGeom prst="irregularSeal1">
            <a:avLst/>
          </a:prstGeom>
          <a:solidFill>
            <a:srgbClr val="FFC8BB"/>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7568" name="AutoShape 64"/>
          <p:cNvCxnSpPr>
            <a:cxnSpLocks noChangeShapeType="1"/>
            <a:stCxn id="917526" idx="3"/>
            <a:endCxn id="917534" idx="0"/>
          </p:cNvCxnSpPr>
          <p:nvPr/>
        </p:nvCxnSpPr>
        <p:spPr bwMode="auto">
          <a:xfrm>
            <a:off x="5867400" y="2108200"/>
            <a:ext cx="557213" cy="206375"/>
          </a:xfrm>
          <a:prstGeom prst="straightConnector1">
            <a:avLst/>
          </a:prstGeom>
          <a:noFill/>
          <a:ln w="349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7569" name="Text Box 65"/>
          <p:cNvSpPr txBox="1">
            <a:spLocks noChangeArrowheads="1"/>
          </p:cNvSpPr>
          <p:nvPr/>
        </p:nvSpPr>
        <p:spPr bwMode="auto">
          <a:xfrm>
            <a:off x="6992938" y="1970088"/>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7570" name="Text Box 66"/>
          <p:cNvSpPr txBox="1">
            <a:spLocks noChangeArrowheads="1"/>
          </p:cNvSpPr>
          <p:nvPr/>
        </p:nvSpPr>
        <p:spPr bwMode="auto">
          <a:xfrm>
            <a:off x="6992938" y="234315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7571" name="Text Box 67"/>
          <p:cNvSpPr txBox="1">
            <a:spLocks noChangeArrowheads="1"/>
          </p:cNvSpPr>
          <p:nvPr/>
        </p:nvSpPr>
        <p:spPr bwMode="auto">
          <a:xfrm>
            <a:off x="6992938" y="271780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sp>
        <p:nvSpPr>
          <p:cNvPr id="917572" name="Text Box 68"/>
          <p:cNvSpPr txBox="1">
            <a:spLocks noChangeArrowheads="1"/>
          </p:cNvSpPr>
          <p:nvPr/>
        </p:nvSpPr>
        <p:spPr bwMode="auto">
          <a:xfrm>
            <a:off x="6992938" y="3092450"/>
            <a:ext cx="873125" cy="3365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latin typeface="Arial"/>
              </a:rPr>
              <a:t>“</a:t>
            </a:r>
            <a:r>
              <a:rPr lang="en-US" sz="1600"/>
              <a:t>Nader</a:t>
            </a:r>
            <a:r>
              <a:rPr lang="ja-JP" altLang="en-US" sz="1600">
                <a:latin typeface="Arial"/>
              </a:rPr>
              <a:t>”</a:t>
            </a:r>
            <a:endParaRPr lang="en-US" sz="1600"/>
          </a:p>
        </p:txBody>
      </p:sp>
      <p:cxnSp>
        <p:nvCxnSpPr>
          <p:cNvPr id="917573" name="AutoShape 69"/>
          <p:cNvCxnSpPr>
            <a:cxnSpLocks noChangeShapeType="1"/>
            <a:stCxn id="917572" idx="3"/>
          </p:cNvCxnSpPr>
          <p:nvPr/>
        </p:nvCxnSpPr>
        <p:spPr bwMode="auto">
          <a:xfrm>
            <a:off x="7866063" y="3260725"/>
            <a:ext cx="439737" cy="920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74" name="AutoShape 70"/>
          <p:cNvCxnSpPr>
            <a:cxnSpLocks noChangeShapeType="1"/>
            <a:stCxn id="917571" idx="3"/>
            <a:endCxn id="917562" idx="1"/>
          </p:cNvCxnSpPr>
          <p:nvPr/>
        </p:nvCxnSpPr>
        <p:spPr bwMode="auto">
          <a:xfrm>
            <a:off x="7866063" y="2886075"/>
            <a:ext cx="473075" cy="1889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75" name="AutoShape 71"/>
          <p:cNvCxnSpPr>
            <a:cxnSpLocks noChangeShapeType="1"/>
            <a:stCxn id="917570" idx="3"/>
            <a:endCxn id="917561" idx="1"/>
          </p:cNvCxnSpPr>
          <p:nvPr/>
        </p:nvCxnSpPr>
        <p:spPr bwMode="auto">
          <a:xfrm>
            <a:off x="7866063" y="2511425"/>
            <a:ext cx="473075"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76" name="AutoShape 72"/>
          <p:cNvCxnSpPr>
            <a:cxnSpLocks noChangeShapeType="1"/>
            <a:stCxn id="917569" idx="3"/>
            <a:endCxn id="917560" idx="1"/>
          </p:cNvCxnSpPr>
          <p:nvPr/>
        </p:nvCxnSpPr>
        <p:spPr bwMode="auto">
          <a:xfrm flipV="1">
            <a:off x="7866063" y="1993900"/>
            <a:ext cx="474662" cy="1444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78" name="AutoShape 74"/>
          <p:cNvCxnSpPr>
            <a:cxnSpLocks noChangeShapeType="1"/>
            <a:stCxn id="917546" idx="3"/>
            <a:endCxn id="917582" idx="0"/>
          </p:cNvCxnSpPr>
          <p:nvPr/>
        </p:nvCxnSpPr>
        <p:spPr bwMode="auto">
          <a:xfrm>
            <a:off x="1336675" y="1003300"/>
            <a:ext cx="3060700" cy="774700"/>
          </a:xfrm>
          <a:prstGeom prst="curvedConnector2">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79" name="AutoShape 75"/>
          <p:cNvCxnSpPr>
            <a:cxnSpLocks noChangeShapeType="1"/>
            <a:stCxn id="917547" idx="3"/>
            <a:endCxn id="917583" idx="0"/>
          </p:cNvCxnSpPr>
          <p:nvPr/>
        </p:nvCxnSpPr>
        <p:spPr bwMode="auto">
          <a:xfrm flipV="1">
            <a:off x="1336675" y="1778000"/>
            <a:ext cx="3365500" cy="298450"/>
          </a:xfrm>
          <a:prstGeom prst="curvedConnector4">
            <a:avLst>
              <a:gd name="adj1" fmla="val 5704"/>
              <a:gd name="adj2" fmla="val 218083"/>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80" name="AutoShape 76"/>
          <p:cNvCxnSpPr>
            <a:cxnSpLocks noChangeShapeType="1"/>
            <a:stCxn id="917548" idx="3"/>
            <a:endCxn id="917520" idx="0"/>
          </p:cNvCxnSpPr>
          <p:nvPr/>
        </p:nvCxnSpPr>
        <p:spPr bwMode="auto">
          <a:xfrm flipV="1">
            <a:off x="1336675" y="1741488"/>
            <a:ext cx="3629025" cy="1408112"/>
          </a:xfrm>
          <a:prstGeom prst="bentConnector4">
            <a:avLst>
              <a:gd name="adj1" fmla="val 2667"/>
              <a:gd name="adj2" fmla="val 130778"/>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7581" name="AutoShape 77"/>
          <p:cNvCxnSpPr>
            <a:cxnSpLocks noChangeShapeType="1"/>
            <a:stCxn id="917549" idx="3"/>
            <a:endCxn id="917584" idx="0"/>
          </p:cNvCxnSpPr>
          <p:nvPr/>
        </p:nvCxnSpPr>
        <p:spPr bwMode="auto">
          <a:xfrm flipV="1">
            <a:off x="1336675" y="1752600"/>
            <a:ext cx="3898900" cy="2222500"/>
          </a:xfrm>
          <a:prstGeom prst="bentConnector4">
            <a:avLst>
              <a:gd name="adj1" fmla="val 6593"/>
              <a:gd name="adj2" fmla="val 128782"/>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7582" name="Rectangle 78"/>
          <p:cNvSpPr>
            <a:spLocks noChangeArrowheads="1"/>
          </p:cNvSpPr>
          <p:nvPr/>
        </p:nvSpPr>
        <p:spPr bwMode="auto">
          <a:xfrm>
            <a:off x="4373563" y="17780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83" name="Rectangle 79"/>
          <p:cNvSpPr>
            <a:spLocks noChangeArrowheads="1"/>
          </p:cNvSpPr>
          <p:nvPr/>
        </p:nvSpPr>
        <p:spPr bwMode="auto">
          <a:xfrm>
            <a:off x="4678363" y="17780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7584" name="Rectangle 80"/>
          <p:cNvSpPr>
            <a:spLocks noChangeArrowheads="1"/>
          </p:cNvSpPr>
          <p:nvPr/>
        </p:nvSpPr>
        <p:spPr bwMode="auto">
          <a:xfrm>
            <a:off x="5211763" y="1752600"/>
            <a:ext cx="46037" cy="50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917587" name="AutoShape 83"/>
          <p:cNvCxnSpPr>
            <a:cxnSpLocks noChangeShapeType="1"/>
          </p:cNvCxnSpPr>
          <p:nvPr/>
        </p:nvCxnSpPr>
        <p:spPr bwMode="auto">
          <a:xfrm>
            <a:off x="3494088" y="2120900"/>
            <a:ext cx="557212" cy="206375"/>
          </a:xfrm>
          <a:prstGeom prst="straightConnector1">
            <a:avLst/>
          </a:prstGeom>
          <a:noFill/>
          <a:ln w="349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17589" name="Text Box 85"/>
          <p:cNvSpPr txBox="1">
            <a:spLocks noChangeArrowheads="1"/>
          </p:cNvSpPr>
          <p:nvPr/>
        </p:nvSpPr>
        <p:spPr bwMode="auto">
          <a:xfrm>
            <a:off x="1676400" y="4495800"/>
            <a:ext cx="6240463" cy="5191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i="1">
                <a:latin typeface="Times New Roman" charset="0"/>
              </a:rPr>
              <a:t>Input</a:t>
            </a:r>
            <a:r>
              <a:rPr lang="en-US" sz="2800" i="1" baseline="-25000">
                <a:latin typeface="Times New Roman" charset="0"/>
              </a:rPr>
              <a:t>i</a:t>
            </a:r>
            <a:r>
              <a:rPr lang="en-US" sz="2800">
                <a:latin typeface="Times New Roman" charset="0"/>
              </a:rPr>
              <a:t> = </a:t>
            </a:r>
            <a:r>
              <a:rPr lang="en-US" sz="2800" i="1">
                <a:latin typeface="Times New Roman" charset="0"/>
              </a:rPr>
              <a:t>E</a:t>
            </a:r>
            <a:r>
              <a:rPr lang="en-US" sz="2800" baseline="-25000">
                <a:latin typeface="Times New Roman" charset="0"/>
              </a:rPr>
              <a:t>KUR</a:t>
            </a:r>
            <a:r>
              <a:rPr lang="en-US" sz="2800">
                <a:latin typeface="Times New Roman" charset="0"/>
              </a:rPr>
              <a:t> [</a:t>
            </a:r>
            <a:r>
              <a:rPr lang="en-US" sz="2800" i="1">
                <a:latin typeface="Times New Roman" charset="0"/>
              </a:rPr>
              <a:t>E</a:t>
            </a:r>
            <a:r>
              <a:rPr lang="en-US" sz="2800" baseline="-25000">
                <a:latin typeface="Times New Roman" charset="0"/>
              </a:rPr>
              <a:t>KUD</a:t>
            </a:r>
            <a:r>
              <a:rPr lang="en-US" sz="2800">
                <a:latin typeface="Times New Roman" charset="0"/>
              </a:rPr>
              <a:t> [</a:t>
            </a:r>
            <a:r>
              <a:rPr lang="en-US" sz="2800" i="1">
                <a:latin typeface="Times New Roman" charset="0"/>
              </a:rPr>
              <a:t>E</a:t>
            </a:r>
            <a:r>
              <a:rPr lang="en-US" sz="2800" baseline="-25000">
                <a:latin typeface="Times New Roman" charset="0"/>
              </a:rPr>
              <a:t>KUG</a:t>
            </a:r>
            <a:r>
              <a:rPr lang="en-US" sz="2800">
                <a:latin typeface="Times New Roman" charset="0"/>
              </a:rPr>
              <a:t> [</a:t>
            </a:r>
            <a:r>
              <a:rPr lang="en-US" sz="2800" i="1">
                <a:latin typeface="Times New Roman" charset="0"/>
              </a:rPr>
              <a:t>v</a:t>
            </a:r>
            <a:r>
              <a:rPr lang="en-US" sz="2800">
                <a:latin typeface="Times New Roman" charset="0"/>
              </a:rPr>
              <a:t> || </a:t>
            </a:r>
            <a:r>
              <a:rPr lang="en-US" sz="2800" i="1">
                <a:latin typeface="Times New Roman" charset="0"/>
              </a:rPr>
              <a:t>R</a:t>
            </a:r>
            <a:r>
              <a:rPr lang="en-US" sz="2800" baseline="-25000">
                <a:latin typeface="Times New Roman" charset="0"/>
              </a:rPr>
              <a:t>1</a:t>
            </a:r>
            <a:r>
              <a:rPr lang="en-US" sz="2800">
                <a:latin typeface="Times New Roman" charset="0"/>
              </a:rPr>
              <a:t>] </a:t>
            </a:r>
            <a:r>
              <a:rPr lang="en-US" sz="2800" i="1">
                <a:latin typeface="Times New Roman" charset="0"/>
              </a:rPr>
              <a:t>R</a:t>
            </a:r>
            <a:r>
              <a:rPr lang="en-US" sz="2800" baseline="-25000">
                <a:latin typeface="Times New Roman" charset="0"/>
              </a:rPr>
              <a:t>2</a:t>
            </a:r>
            <a:r>
              <a:rPr lang="en-US" sz="2800">
                <a:latin typeface="Times New Roman" charset="0"/>
              </a:rPr>
              <a:t>] </a:t>
            </a:r>
            <a:r>
              <a:rPr lang="en-US" sz="2800" i="1">
                <a:latin typeface="Times New Roman" charset="0"/>
              </a:rPr>
              <a:t>R</a:t>
            </a:r>
            <a:r>
              <a:rPr lang="en-US" sz="2800" baseline="-25000">
                <a:latin typeface="Times New Roman" charset="0"/>
              </a:rPr>
              <a:t>3</a:t>
            </a:r>
            <a:r>
              <a:rPr lang="en-US" sz="2800">
                <a:latin typeface="Times New Roman" charset="0"/>
              </a:rPr>
              <a:t>]</a:t>
            </a:r>
          </a:p>
        </p:txBody>
      </p:sp>
      <p:sp>
        <p:nvSpPr>
          <p:cNvPr id="917590" name="Text Box 86"/>
          <p:cNvSpPr txBox="1">
            <a:spLocks noChangeArrowheads="1"/>
          </p:cNvSpPr>
          <p:nvPr/>
        </p:nvSpPr>
        <p:spPr bwMode="auto">
          <a:xfrm>
            <a:off x="1679575" y="5073650"/>
            <a:ext cx="4995863" cy="519113"/>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i="1">
                <a:latin typeface="Times New Roman" charset="0"/>
              </a:rPr>
              <a:t>Output</a:t>
            </a:r>
            <a:r>
              <a:rPr lang="en-US" sz="2800" i="1" baseline="-25000">
                <a:latin typeface="Times New Roman" charset="0"/>
              </a:rPr>
              <a:t>j</a:t>
            </a:r>
            <a:r>
              <a:rPr lang="en-US" sz="2800">
                <a:latin typeface="Times New Roman" charset="0"/>
              </a:rPr>
              <a:t> = </a:t>
            </a:r>
            <a:r>
              <a:rPr lang="en-US" sz="2800" i="1">
                <a:latin typeface="Times New Roman" charset="0"/>
              </a:rPr>
              <a:t>E</a:t>
            </a:r>
            <a:r>
              <a:rPr lang="en-US" sz="2800" baseline="-25000">
                <a:latin typeface="Times New Roman" charset="0"/>
              </a:rPr>
              <a:t>KUD</a:t>
            </a:r>
            <a:r>
              <a:rPr lang="en-US" sz="2800">
                <a:latin typeface="Times New Roman" charset="0"/>
              </a:rPr>
              <a:t> [</a:t>
            </a:r>
            <a:r>
              <a:rPr lang="en-US" sz="2800" i="1">
                <a:latin typeface="Times New Roman" charset="0"/>
              </a:rPr>
              <a:t>E</a:t>
            </a:r>
            <a:r>
              <a:rPr lang="en-US" sz="2800" baseline="-25000">
                <a:latin typeface="Times New Roman" charset="0"/>
              </a:rPr>
              <a:t>KUG</a:t>
            </a:r>
            <a:r>
              <a:rPr lang="en-US" sz="2800">
                <a:latin typeface="Times New Roman" charset="0"/>
              </a:rPr>
              <a:t> [</a:t>
            </a:r>
            <a:r>
              <a:rPr lang="en-US" sz="2800" i="1">
                <a:latin typeface="Times New Roman" charset="0"/>
              </a:rPr>
              <a:t>v</a:t>
            </a:r>
            <a:r>
              <a:rPr lang="en-US" sz="2800">
                <a:latin typeface="Times New Roman" charset="0"/>
              </a:rPr>
              <a:t> || </a:t>
            </a:r>
            <a:r>
              <a:rPr lang="en-US" sz="2800" i="1">
                <a:latin typeface="Times New Roman" charset="0"/>
              </a:rPr>
              <a:t>R</a:t>
            </a:r>
            <a:r>
              <a:rPr lang="en-US" sz="2800" baseline="-25000">
                <a:latin typeface="Times New Roman" charset="0"/>
              </a:rPr>
              <a:t>1</a:t>
            </a:r>
            <a:r>
              <a:rPr lang="en-US" sz="2800">
                <a:latin typeface="Times New Roman" charset="0"/>
              </a:rPr>
              <a:t>] </a:t>
            </a:r>
            <a:r>
              <a:rPr lang="en-US" sz="2800" i="1">
                <a:latin typeface="Times New Roman" charset="0"/>
              </a:rPr>
              <a:t>R</a:t>
            </a:r>
            <a:r>
              <a:rPr lang="en-US" sz="2800" baseline="-25000">
                <a:latin typeface="Times New Roman" charset="0"/>
              </a:rPr>
              <a:t>2</a:t>
            </a:r>
            <a:r>
              <a:rPr lang="en-US" sz="2800">
                <a:latin typeface="Times New Roman" charset="0"/>
              </a:rPr>
              <a:t>]</a:t>
            </a:r>
          </a:p>
        </p:txBody>
      </p:sp>
      <p:sp>
        <p:nvSpPr>
          <p:cNvPr id="917591" name="Text Box 87"/>
          <p:cNvSpPr txBox="1">
            <a:spLocks noChangeArrowheads="1"/>
          </p:cNvSpPr>
          <p:nvPr/>
        </p:nvSpPr>
        <p:spPr bwMode="auto">
          <a:xfrm>
            <a:off x="609600" y="5715000"/>
            <a:ext cx="8364538"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t>If </a:t>
            </a:r>
            <a:r>
              <a:rPr lang="en-US" i="1">
                <a:latin typeface="Times New Roman" charset="0"/>
              </a:rPr>
              <a:t>R</a:t>
            </a:r>
            <a:r>
              <a:rPr lang="en-US"/>
              <a:t> reveals </a:t>
            </a:r>
            <a:r>
              <a:rPr lang="en-US" i="1">
                <a:latin typeface="Times New Roman" charset="0"/>
              </a:rPr>
              <a:t>j</a:t>
            </a:r>
            <a:r>
              <a:rPr lang="en-US"/>
              <a:t> and </a:t>
            </a:r>
            <a:r>
              <a:rPr lang="en-US" i="1">
                <a:latin typeface="Times New Roman" charset="0"/>
              </a:rPr>
              <a:t>R</a:t>
            </a:r>
            <a:r>
              <a:rPr lang="en-US" baseline="-25000">
                <a:latin typeface="Times New Roman" charset="0"/>
              </a:rPr>
              <a:t>3</a:t>
            </a:r>
            <a:r>
              <a:rPr lang="en-US"/>
              <a:t>, </a:t>
            </a:r>
            <a:r>
              <a:rPr lang="en-US" i="1">
                <a:latin typeface="Times New Roman" charset="0"/>
              </a:rPr>
              <a:t>D</a:t>
            </a:r>
            <a:r>
              <a:rPr lang="en-US"/>
              <a:t> can check </a:t>
            </a:r>
            <a:r>
              <a:rPr lang="en-US" i="1">
                <a:latin typeface="Times New Roman" charset="0"/>
              </a:rPr>
              <a:t>E</a:t>
            </a:r>
            <a:r>
              <a:rPr lang="en-US" baseline="-25000">
                <a:latin typeface="Times New Roman" charset="0"/>
              </a:rPr>
              <a:t>KUR</a:t>
            </a:r>
            <a:r>
              <a:rPr lang="en-US">
                <a:latin typeface="Times New Roman" charset="0"/>
              </a:rPr>
              <a:t> [</a:t>
            </a:r>
            <a:r>
              <a:rPr lang="en-US" i="1">
                <a:latin typeface="Times New Roman" charset="0"/>
              </a:rPr>
              <a:t>Output</a:t>
            </a:r>
            <a:r>
              <a:rPr lang="en-US" i="1" baseline="-25000">
                <a:latin typeface="Times New Roman" charset="0"/>
              </a:rPr>
              <a:t>j</a:t>
            </a:r>
            <a:r>
              <a:rPr lang="en-US">
                <a:latin typeface="Times New Roman" charset="0"/>
              </a:rPr>
              <a:t> || </a:t>
            </a:r>
            <a:r>
              <a:rPr lang="en-US" i="1">
                <a:latin typeface="Times New Roman" charset="0"/>
              </a:rPr>
              <a:t>R</a:t>
            </a:r>
            <a:r>
              <a:rPr lang="en-US" baseline="-25000">
                <a:latin typeface="Times New Roman" charset="0"/>
              </a:rPr>
              <a:t>3</a:t>
            </a:r>
            <a:r>
              <a:rPr lang="en-US">
                <a:latin typeface="Times New Roman" charset="0"/>
              </a:rPr>
              <a:t>] = </a:t>
            </a:r>
            <a:r>
              <a:rPr lang="en-US" i="1">
                <a:latin typeface="Times New Roman" charset="0"/>
              </a:rPr>
              <a:t>Input</a:t>
            </a:r>
            <a:r>
              <a:rPr lang="en-US" i="1" baseline="-25000">
                <a:latin typeface="Times New Roman" charset="0"/>
              </a:rPr>
              <a:t>i</a:t>
            </a:r>
          </a:p>
        </p:txBody>
      </p:sp>
    </p:spTree>
    <p:extLst>
      <p:ext uri="{BB962C8B-B14F-4D97-AF65-F5344CB8AC3E}">
        <p14:creationId xmlns:p14="http://schemas.microsoft.com/office/powerpoint/2010/main" val="605425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7591"/>
                                        </p:tgtEl>
                                        <p:attrNameLst>
                                          <p:attrName>style.visibility</p:attrName>
                                        </p:attrNameLst>
                                      </p:cBhvr>
                                      <p:to>
                                        <p:strVal val="visible"/>
                                      </p:to>
                                    </p:set>
                                    <p:animEffect transition="in" filter="dissolve">
                                      <p:cBhvr>
                                        <p:cTn id="7" dur="500"/>
                                        <p:tgtEl>
                                          <p:spTgt spid="91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F10F3F66-48D2-E848-9A7C-3E16003E98E6}" type="slidenum">
              <a:rPr lang="en-US"/>
              <a:pPr/>
              <a:t>23</a:t>
            </a:fld>
            <a:endParaRPr lang="en-US"/>
          </a:p>
        </p:txBody>
      </p:sp>
      <p:sp>
        <p:nvSpPr>
          <p:cNvPr id="918530" name="Rectangle 2"/>
          <p:cNvSpPr>
            <a:spLocks noGrp="1" noChangeArrowheads="1"/>
          </p:cNvSpPr>
          <p:nvPr>
            <p:ph type="title"/>
          </p:nvPr>
        </p:nvSpPr>
        <p:spPr/>
        <p:txBody>
          <a:bodyPr/>
          <a:lstStyle/>
          <a:p>
            <a:r>
              <a:rPr lang="en-US"/>
              <a:t>Auditing Tradeoffs</a:t>
            </a:r>
          </a:p>
        </p:txBody>
      </p:sp>
      <p:sp>
        <p:nvSpPr>
          <p:cNvPr id="918531" name="Rectangle 3"/>
          <p:cNvSpPr>
            <a:spLocks noGrp="1" noChangeArrowheads="1"/>
          </p:cNvSpPr>
          <p:nvPr>
            <p:ph type="body" idx="1"/>
          </p:nvPr>
        </p:nvSpPr>
        <p:spPr/>
        <p:txBody>
          <a:bodyPr/>
          <a:lstStyle/>
          <a:p>
            <a:r>
              <a:rPr lang="en-US"/>
              <a:t>For every audit, one input-output mapping is revealed</a:t>
            </a:r>
          </a:p>
          <a:p>
            <a:r>
              <a:rPr lang="en-US"/>
              <a:t>The more audits, the more likelihood of catching cheater</a:t>
            </a:r>
          </a:p>
          <a:p>
            <a:endParaRPr lang="en-US"/>
          </a:p>
          <a:p>
            <a:r>
              <a:rPr lang="en-US"/>
              <a:t>What if each mux audits ½ of the values?</a:t>
            </a:r>
          </a:p>
        </p:txBody>
      </p:sp>
    </p:spTree>
    <p:extLst>
      <p:ext uri="{BB962C8B-B14F-4D97-AF65-F5344CB8AC3E}">
        <p14:creationId xmlns:p14="http://schemas.microsoft.com/office/powerpoint/2010/main" val="1771415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12 April 2005</a:t>
            </a:r>
          </a:p>
        </p:txBody>
      </p:sp>
      <p:sp>
        <p:nvSpPr>
          <p:cNvPr id="8" name="Footer Placeholder 4"/>
          <p:cNvSpPr>
            <a:spLocks noGrp="1"/>
          </p:cNvSpPr>
          <p:nvPr>
            <p:ph type="ftr" sz="quarter" idx="11"/>
          </p:nvPr>
        </p:nvSpPr>
        <p:spPr/>
        <p:txBody>
          <a:bodyPr/>
          <a:lstStyle/>
          <a:p>
            <a:r>
              <a:rPr lang="en-US"/>
              <a:t>University of Virginia CS 588</a:t>
            </a:r>
          </a:p>
        </p:txBody>
      </p:sp>
      <p:sp>
        <p:nvSpPr>
          <p:cNvPr id="9" name="Slide Number Placeholder 5"/>
          <p:cNvSpPr>
            <a:spLocks noGrp="1"/>
          </p:cNvSpPr>
          <p:nvPr>
            <p:ph type="sldNum" sz="quarter" idx="12"/>
          </p:nvPr>
        </p:nvSpPr>
        <p:spPr/>
        <p:txBody>
          <a:bodyPr/>
          <a:lstStyle/>
          <a:p>
            <a:fld id="{568E6AA1-ECF0-0641-BEF7-FF6A958AF39B}" type="slidenum">
              <a:rPr lang="en-US"/>
              <a:pPr/>
              <a:t>24</a:t>
            </a:fld>
            <a:endParaRPr lang="en-US"/>
          </a:p>
        </p:txBody>
      </p:sp>
      <p:sp>
        <p:nvSpPr>
          <p:cNvPr id="913410" name="Rectangle 2"/>
          <p:cNvSpPr>
            <a:spLocks noGrp="1" noChangeArrowheads="1"/>
          </p:cNvSpPr>
          <p:nvPr>
            <p:ph type="title"/>
          </p:nvPr>
        </p:nvSpPr>
        <p:spPr/>
        <p:txBody>
          <a:bodyPr/>
          <a:lstStyle/>
          <a:p>
            <a:r>
              <a:rPr lang="en-US"/>
              <a:t>Catching Cheaters</a:t>
            </a:r>
          </a:p>
        </p:txBody>
      </p:sp>
      <p:sp>
        <p:nvSpPr>
          <p:cNvPr id="913411" name="Rectangle 3"/>
          <p:cNvSpPr>
            <a:spLocks noGrp="1" noChangeArrowheads="1"/>
          </p:cNvSpPr>
          <p:nvPr>
            <p:ph type="body" idx="1"/>
          </p:nvPr>
        </p:nvSpPr>
        <p:spPr/>
        <p:txBody>
          <a:bodyPr/>
          <a:lstStyle/>
          <a:p>
            <a:r>
              <a:rPr lang="en-US" dirty="0"/>
              <a:t>Probability a mux can cheats on </a:t>
            </a:r>
            <a:r>
              <a:rPr lang="en-US" i="1" dirty="0">
                <a:latin typeface="Times New Roman" charset="0"/>
              </a:rPr>
              <a:t>k</a:t>
            </a:r>
            <a:r>
              <a:rPr lang="en-US" dirty="0"/>
              <a:t> votes without getting caught =</a:t>
            </a:r>
          </a:p>
          <a:p>
            <a:r>
              <a:rPr lang="en-US" dirty="0"/>
              <a:t>Probability a voters vote is revealed to eavesdropper</a:t>
            </a:r>
          </a:p>
          <a:p>
            <a:endParaRPr lang="en-US" dirty="0"/>
          </a:p>
          <a:p>
            <a:endParaRPr lang="en-US" dirty="0"/>
          </a:p>
          <a:p>
            <a:r>
              <a:rPr lang="en-US" dirty="0"/>
              <a:t>If </a:t>
            </a:r>
            <a:r>
              <a:rPr lang="en-US" dirty="0" err="1"/>
              <a:t>muxes</a:t>
            </a:r>
            <a:r>
              <a:rPr lang="en-US" dirty="0"/>
              <a:t> collude, all bets are off</a:t>
            </a:r>
          </a:p>
        </p:txBody>
      </p:sp>
      <p:sp>
        <p:nvSpPr>
          <p:cNvPr id="913412" name="Text Box 4"/>
          <p:cNvSpPr txBox="1">
            <a:spLocks noChangeArrowheads="1"/>
          </p:cNvSpPr>
          <p:nvPr/>
        </p:nvSpPr>
        <p:spPr bwMode="auto">
          <a:xfrm>
            <a:off x="5482667" y="2178050"/>
            <a:ext cx="850900" cy="70167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4000" dirty="0"/>
              <a:t>½</a:t>
            </a:r>
            <a:r>
              <a:rPr lang="en-US" sz="4000" i="1" baseline="30000" dirty="0">
                <a:latin typeface="Times New Roman" charset="0"/>
              </a:rPr>
              <a:t>k</a:t>
            </a:r>
            <a:r>
              <a:rPr lang="en-US" sz="4000" dirty="0"/>
              <a:t>  </a:t>
            </a:r>
          </a:p>
        </p:txBody>
      </p:sp>
      <p:sp>
        <p:nvSpPr>
          <p:cNvPr id="913413" name="Text Box 5"/>
          <p:cNvSpPr txBox="1">
            <a:spLocks noChangeArrowheads="1"/>
          </p:cNvSpPr>
          <p:nvPr/>
        </p:nvSpPr>
        <p:spPr bwMode="auto">
          <a:xfrm>
            <a:off x="1546225" y="4087813"/>
            <a:ext cx="1785938" cy="10668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3200" i="1">
                <a:latin typeface="Times New Roman" charset="0"/>
              </a:rPr>
              <a:t>m</a:t>
            </a:r>
            <a:r>
              <a:rPr lang="en-US" sz="3200"/>
              <a:t> muxes</a:t>
            </a:r>
          </a:p>
          <a:p>
            <a:pPr algn="l"/>
            <a:r>
              <a:rPr lang="en-US" sz="3200"/>
              <a:t>½</a:t>
            </a:r>
            <a:r>
              <a:rPr lang="en-US" sz="3200" i="1" baseline="30000">
                <a:latin typeface="Times New Roman" charset="0"/>
              </a:rPr>
              <a:t>m</a:t>
            </a:r>
            <a:endParaRPr lang="en-US" sz="3200" baseline="30000">
              <a:latin typeface="Times New Roman" charset="0"/>
            </a:endParaRPr>
          </a:p>
        </p:txBody>
      </p:sp>
      <p:sp>
        <p:nvSpPr>
          <p:cNvPr id="913414" name="Text Box 6"/>
          <p:cNvSpPr txBox="1">
            <a:spLocks noChangeArrowheads="1"/>
          </p:cNvSpPr>
          <p:nvPr/>
        </p:nvSpPr>
        <p:spPr bwMode="auto">
          <a:xfrm>
            <a:off x="3617913" y="4219575"/>
            <a:ext cx="4219575" cy="8223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t>Note: unaudited votes only be</a:t>
            </a:r>
          </a:p>
          <a:p>
            <a:pPr algn="l"/>
            <a:r>
              <a:rPr lang="en-US"/>
              <a:t>one of </a:t>
            </a:r>
            <a:r>
              <a:rPr lang="en-US" i="1">
                <a:latin typeface="Times New Roman" charset="0"/>
              </a:rPr>
              <a:t>n</a:t>
            </a:r>
            <a:r>
              <a:rPr lang="en-US"/>
              <a:t>/2 possible outputs!</a:t>
            </a:r>
          </a:p>
        </p:txBody>
      </p:sp>
    </p:spTree>
    <p:extLst>
      <p:ext uri="{BB962C8B-B14F-4D97-AF65-F5344CB8AC3E}">
        <p14:creationId xmlns:p14="http://schemas.microsoft.com/office/powerpoint/2010/main" val="136795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Effect transition="in" filter="dissolve">
                                      <p:cBhvr>
                                        <p:cTn id="7" dur="500"/>
                                        <p:tgtEl>
                                          <p:spTgt spid="91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3412"/>
                                        </p:tgtEl>
                                        <p:attrNameLst>
                                          <p:attrName>style.visibility</p:attrName>
                                        </p:attrNameLst>
                                      </p:cBhvr>
                                      <p:to>
                                        <p:strVal val="visible"/>
                                      </p:to>
                                    </p:set>
                                    <p:animEffect transition="in" filter="dissolve">
                                      <p:cBhvr>
                                        <p:cTn id="12" dur="500"/>
                                        <p:tgtEl>
                                          <p:spTgt spid="913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13411">
                                            <p:txEl>
                                              <p:pRg st="1" end="1"/>
                                            </p:txEl>
                                          </p:spTgt>
                                        </p:tgtEl>
                                        <p:attrNameLst>
                                          <p:attrName>style.visibility</p:attrName>
                                        </p:attrNameLst>
                                      </p:cBhvr>
                                      <p:to>
                                        <p:strVal val="visible"/>
                                      </p:to>
                                    </p:set>
                                    <p:animEffect transition="in" filter="dissolve">
                                      <p:cBhvr>
                                        <p:cTn id="17" dur="500"/>
                                        <p:tgtEl>
                                          <p:spTgt spid="9134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913413"/>
                                        </p:tgtEl>
                                        <p:attrNameLst>
                                          <p:attrName>style.visibility</p:attrName>
                                        </p:attrNameLst>
                                      </p:cBhvr>
                                      <p:to>
                                        <p:strVal val="visible"/>
                                      </p:to>
                                    </p:set>
                                    <p:animEffect transition="in" filter="diamond(in)">
                                      <p:cBhvr>
                                        <p:cTn id="22" dur="1000"/>
                                        <p:tgtEl>
                                          <p:spTgt spid="9134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13411">
                                            <p:txEl>
                                              <p:pRg st="4" end="4"/>
                                            </p:txEl>
                                          </p:spTgt>
                                        </p:tgtEl>
                                        <p:attrNameLst>
                                          <p:attrName>style.visibility</p:attrName>
                                        </p:attrNameLst>
                                      </p:cBhvr>
                                      <p:to>
                                        <p:strVal val="visible"/>
                                      </p:to>
                                    </p:set>
                                    <p:animEffect transition="in" filter="dissolve">
                                      <p:cBhvr>
                                        <p:cTn id="27" dur="500"/>
                                        <p:tgtEl>
                                          <p:spTgt spid="913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13414"/>
                                        </p:tgtEl>
                                        <p:attrNameLst>
                                          <p:attrName>style.visibility</p:attrName>
                                        </p:attrNameLst>
                                      </p:cBhvr>
                                      <p:to>
                                        <p:strVal val="visible"/>
                                      </p:to>
                                    </p:set>
                                    <p:animEffect transition="in" filter="dissolve">
                                      <p:cBhvr>
                                        <p:cTn id="32" dur="500"/>
                                        <p:tgtEl>
                                          <p:spTgt spid="913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1" grpId="0" build="p"/>
      <p:bldP spid="913412" grpId="0"/>
      <p:bldP spid="913413" grpId="0"/>
      <p:bldP spid="9134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CB9FD57F-D265-D842-8EA6-C76BF5F30A5F}" type="slidenum">
              <a:rPr lang="en-US"/>
              <a:pPr/>
              <a:t>25</a:t>
            </a:fld>
            <a:endParaRPr lang="en-US"/>
          </a:p>
        </p:txBody>
      </p:sp>
      <p:pic>
        <p:nvPicPr>
          <p:cNvPr id="948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50" y="249238"/>
            <a:ext cx="6134100" cy="54197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48229" name="Text Box 5"/>
          <p:cNvSpPr txBox="1">
            <a:spLocks noChangeArrowheads="1"/>
          </p:cNvSpPr>
          <p:nvPr/>
        </p:nvSpPr>
        <p:spPr bwMode="auto">
          <a:xfrm>
            <a:off x="5635625" y="5816600"/>
            <a:ext cx="3030538"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Artist: Levente Jakab</a:t>
            </a:r>
          </a:p>
        </p:txBody>
      </p:sp>
    </p:spTree>
    <p:extLst>
      <p:ext uri="{BB962C8B-B14F-4D97-AF65-F5344CB8AC3E}">
        <p14:creationId xmlns:p14="http://schemas.microsoft.com/office/powerpoint/2010/main" val="3893439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C886E894-8381-524E-B8E6-349C57BC5C03}" type="slidenum">
              <a:rPr lang="en-US"/>
              <a:pPr/>
              <a:t>26</a:t>
            </a:fld>
            <a:endParaRPr lang="en-US"/>
          </a:p>
        </p:txBody>
      </p:sp>
      <p:sp>
        <p:nvSpPr>
          <p:cNvPr id="947204" name="Rectangle 4"/>
          <p:cNvSpPr>
            <a:spLocks noChangeArrowheads="1"/>
          </p:cNvSpPr>
          <p:nvPr/>
        </p:nvSpPr>
        <p:spPr bwMode="auto">
          <a:xfrm>
            <a:off x="361950" y="144463"/>
            <a:ext cx="4800600" cy="593407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l"/>
            <a:r>
              <a:rPr lang="en-US"/>
              <a:t>Title 18, Section 474:</a:t>
            </a:r>
          </a:p>
          <a:p>
            <a:pPr algn="l"/>
            <a:r>
              <a:rPr lang="en-US" i="1"/>
              <a:t>Whoever prints, photographs, or in any other manner makes or executes any engraving, photograph, print, or impression in the likeness of any such obligation or other security, or any part thereof, or sells any such engraving, photograph, print, or impression, except to the United States, or brings into the United States, any such engraving, photograph, print, or impression, except by direction of some proper officer of the United States - is guilty of a class B felony.</a:t>
            </a:r>
          </a:p>
        </p:txBody>
      </p:sp>
      <p:sp>
        <p:nvSpPr>
          <p:cNvPr id="947205" name="Text Box 5"/>
          <p:cNvSpPr txBox="1">
            <a:spLocks noChangeArrowheads="1"/>
          </p:cNvSpPr>
          <p:nvPr/>
        </p:nvSpPr>
        <p:spPr bwMode="auto">
          <a:xfrm>
            <a:off x="5075238" y="227013"/>
            <a:ext cx="4024312" cy="60706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sz="2800"/>
              <a:t>First Amendment:</a:t>
            </a:r>
          </a:p>
          <a:p>
            <a:pPr algn="l"/>
            <a:r>
              <a:rPr lang="en-US" sz="2800"/>
              <a:t>Congress shall make no law respecting an establishment of religion, or prohibiting the free exercise thereof; or abridging the freedom of speech, or of the press; or the right of the people peaceably to assemble, and to petition the government for a redress of grievances. </a:t>
            </a:r>
          </a:p>
        </p:txBody>
      </p:sp>
    </p:spTree>
    <p:extLst>
      <p:ext uri="{BB962C8B-B14F-4D97-AF65-F5344CB8AC3E}">
        <p14:creationId xmlns:p14="http://schemas.microsoft.com/office/powerpoint/2010/main" val="2603918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B86577B6-4A37-1E4A-86AE-0F7B6038E27C}" type="slidenum">
              <a:rPr lang="en-US"/>
              <a:pPr/>
              <a:t>27</a:t>
            </a:fld>
            <a:endParaRPr lang="en-US"/>
          </a:p>
        </p:txBody>
      </p:sp>
      <p:sp>
        <p:nvSpPr>
          <p:cNvPr id="920578" name="Rectangle 2"/>
          <p:cNvSpPr>
            <a:spLocks noGrp="1" noChangeArrowheads="1"/>
          </p:cNvSpPr>
          <p:nvPr>
            <p:ph type="title"/>
          </p:nvPr>
        </p:nvSpPr>
        <p:spPr>
          <a:xfrm>
            <a:off x="646113" y="241300"/>
            <a:ext cx="7772400" cy="1143000"/>
          </a:xfrm>
        </p:spPr>
        <p:txBody>
          <a:bodyPr/>
          <a:lstStyle/>
          <a:p>
            <a:r>
              <a:rPr lang="en-US"/>
              <a:t>Properties of Physical Cash</a:t>
            </a:r>
          </a:p>
        </p:txBody>
      </p:sp>
      <p:sp>
        <p:nvSpPr>
          <p:cNvPr id="920579" name="Rectangle 3"/>
          <p:cNvSpPr>
            <a:spLocks noGrp="1" noChangeArrowheads="1"/>
          </p:cNvSpPr>
          <p:nvPr>
            <p:ph type="body" idx="1"/>
          </p:nvPr>
        </p:nvSpPr>
        <p:spPr>
          <a:xfrm>
            <a:off x="539750" y="1203325"/>
            <a:ext cx="8229600" cy="4937125"/>
          </a:xfrm>
        </p:spPr>
        <p:txBody>
          <a:bodyPr/>
          <a:lstStyle/>
          <a:p>
            <a:pPr>
              <a:lnSpc>
                <a:spcPct val="90000"/>
              </a:lnSpc>
            </a:pPr>
            <a:r>
              <a:rPr lang="en-US" sz="2800" dirty="0"/>
              <a:t>Universally recognized as valuable</a:t>
            </a:r>
          </a:p>
          <a:p>
            <a:pPr>
              <a:lnSpc>
                <a:spcPct val="90000"/>
              </a:lnSpc>
            </a:pPr>
            <a:r>
              <a:rPr lang="en-US" sz="2800" dirty="0"/>
              <a:t>Easy to transfer</a:t>
            </a:r>
          </a:p>
          <a:p>
            <a:pPr>
              <a:lnSpc>
                <a:spcPct val="90000"/>
              </a:lnSpc>
            </a:pPr>
            <a:r>
              <a:rPr lang="en-US" sz="2800" dirty="0"/>
              <a:t>Anonymous</a:t>
            </a:r>
          </a:p>
          <a:p>
            <a:pPr>
              <a:lnSpc>
                <a:spcPct val="90000"/>
              </a:lnSpc>
            </a:pPr>
            <a:r>
              <a:rPr lang="en-US" sz="2800" dirty="0"/>
              <a:t>Works even when the banks are closed</a:t>
            </a:r>
          </a:p>
          <a:p>
            <a:pPr>
              <a:lnSpc>
                <a:spcPct val="90000"/>
              </a:lnSpc>
            </a:pPr>
            <a:r>
              <a:rPr lang="en-US" sz="2800" dirty="0"/>
              <a:t>Big and Heavy</a:t>
            </a:r>
          </a:p>
          <a:p>
            <a:pPr lvl="1">
              <a:lnSpc>
                <a:spcPct val="90000"/>
              </a:lnSpc>
            </a:pPr>
            <a:r>
              <a:rPr lang="en-US" sz="2400" dirty="0"/>
              <a:t>Average bank robbery takes $4552</a:t>
            </a:r>
          </a:p>
          <a:p>
            <a:pPr lvl="1">
              <a:lnSpc>
                <a:spcPct val="90000"/>
              </a:lnSpc>
            </a:pPr>
            <a:r>
              <a:rPr lang="en-US" sz="2400" dirty="0"/>
              <a:t>500 US bills / pound</a:t>
            </a:r>
          </a:p>
          <a:p>
            <a:pPr lvl="1">
              <a:lnSpc>
                <a:spcPct val="90000"/>
              </a:lnSpc>
            </a:pPr>
            <a:r>
              <a:rPr lang="en-US" sz="2400" dirty="0"/>
              <a:t>Bill Gates net worth would be ~200 tons in $100 bills</a:t>
            </a:r>
          </a:p>
          <a:p>
            <a:pPr>
              <a:lnSpc>
                <a:spcPct val="90000"/>
              </a:lnSpc>
            </a:pPr>
            <a:r>
              <a:rPr lang="en-US" sz="2800" dirty="0"/>
              <a:t>Moderately difficult to </a:t>
            </a:r>
            <a:r>
              <a:rPr lang="en-US" sz="2800" dirty="0" smtClean="0"/>
              <a:t>counterfeit </a:t>
            </a:r>
            <a:r>
              <a:rPr lang="en-US" sz="2800" dirty="0"/>
              <a:t>small quantities</a:t>
            </a:r>
          </a:p>
          <a:p>
            <a:pPr>
              <a:lnSpc>
                <a:spcPct val="90000"/>
              </a:lnSpc>
            </a:pPr>
            <a:r>
              <a:rPr lang="en-US" sz="2800" dirty="0"/>
              <a:t>Extremely difficult to get away with counterfeiting large quantities (unless you are Iran or Syria)</a:t>
            </a:r>
          </a:p>
        </p:txBody>
      </p:sp>
    </p:spTree>
    <p:extLst>
      <p:ext uri="{BB962C8B-B14F-4D97-AF65-F5344CB8AC3E}">
        <p14:creationId xmlns:p14="http://schemas.microsoft.com/office/powerpoint/2010/main" val="535124189"/>
      </p:ext>
    </p:extLst>
  </p:cSld>
  <p:clrMapOvr>
    <a:masterClrMapping/>
  </p:clrMapOvr>
  <p:transition xmlns:p14="http://schemas.microsoft.com/office/powerpoint/2010/main">
    <p:pull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0579">
                                            <p:txEl>
                                              <p:pRg st="0" end="0"/>
                                            </p:txEl>
                                          </p:spTgt>
                                        </p:tgtEl>
                                        <p:attrNameLst>
                                          <p:attrName>style.visibility</p:attrName>
                                        </p:attrNameLst>
                                      </p:cBhvr>
                                      <p:to>
                                        <p:strVal val="visible"/>
                                      </p:to>
                                    </p:set>
                                    <p:anim calcmode="lin" valueType="num">
                                      <p:cBhvr additive="base">
                                        <p:cTn id="7" dur="500" fill="hold"/>
                                        <p:tgtEl>
                                          <p:spTgt spid="920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0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0579">
                                            <p:txEl>
                                              <p:pRg st="1" end="1"/>
                                            </p:txEl>
                                          </p:spTgt>
                                        </p:tgtEl>
                                        <p:attrNameLst>
                                          <p:attrName>style.visibility</p:attrName>
                                        </p:attrNameLst>
                                      </p:cBhvr>
                                      <p:to>
                                        <p:strVal val="visible"/>
                                      </p:to>
                                    </p:set>
                                    <p:anim calcmode="lin" valueType="num">
                                      <p:cBhvr additive="base">
                                        <p:cTn id="13" dur="500" fill="hold"/>
                                        <p:tgtEl>
                                          <p:spTgt spid="920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0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0579">
                                            <p:txEl>
                                              <p:pRg st="2" end="2"/>
                                            </p:txEl>
                                          </p:spTgt>
                                        </p:tgtEl>
                                        <p:attrNameLst>
                                          <p:attrName>style.visibility</p:attrName>
                                        </p:attrNameLst>
                                      </p:cBhvr>
                                      <p:to>
                                        <p:strVal val="visible"/>
                                      </p:to>
                                    </p:set>
                                    <p:anim calcmode="lin" valueType="num">
                                      <p:cBhvr additive="base">
                                        <p:cTn id="19" dur="500" fill="hold"/>
                                        <p:tgtEl>
                                          <p:spTgt spid="920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0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0579">
                                            <p:txEl>
                                              <p:pRg st="3" end="3"/>
                                            </p:txEl>
                                          </p:spTgt>
                                        </p:tgtEl>
                                        <p:attrNameLst>
                                          <p:attrName>style.visibility</p:attrName>
                                        </p:attrNameLst>
                                      </p:cBhvr>
                                      <p:to>
                                        <p:strVal val="visible"/>
                                      </p:to>
                                    </p:set>
                                    <p:anim calcmode="lin" valueType="num">
                                      <p:cBhvr additive="base">
                                        <p:cTn id="25" dur="500" fill="hold"/>
                                        <p:tgtEl>
                                          <p:spTgt spid="920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0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0579">
                                            <p:txEl>
                                              <p:pRg st="4" end="4"/>
                                            </p:txEl>
                                          </p:spTgt>
                                        </p:tgtEl>
                                        <p:attrNameLst>
                                          <p:attrName>style.visibility</p:attrName>
                                        </p:attrNameLst>
                                      </p:cBhvr>
                                      <p:to>
                                        <p:strVal val="visible"/>
                                      </p:to>
                                    </p:set>
                                    <p:anim calcmode="lin" valueType="num">
                                      <p:cBhvr additive="base">
                                        <p:cTn id="31" dur="500" fill="hold"/>
                                        <p:tgtEl>
                                          <p:spTgt spid="9205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0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0579">
                                            <p:txEl>
                                              <p:pRg st="5" end="5"/>
                                            </p:txEl>
                                          </p:spTgt>
                                        </p:tgtEl>
                                        <p:attrNameLst>
                                          <p:attrName>style.visibility</p:attrName>
                                        </p:attrNameLst>
                                      </p:cBhvr>
                                      <p:to>
                                        <p:strVal val="visible"/>
                                      </p:to>
                                    </p:set>
                                    <p:anim calcmode="lin" valueType="num">
                                      <p:cBhvr additive="base">
                                        <p:cTn id="37" dur="500" fill="hold"/>
                                        <p:tgtEl>
                                          <p:spTgt spid="9205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0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20579">
                                            <p:txEl>
                                              <p:pRg st="6" end="6"/>
                                            </p:txEl>
                                          </p:spTgt>
                                        </p:tgtEl>
                                        <p:attrNameLst>
                                          <p:attrName>style.visibility</p:attrName>
                                        </p:attrNameLst>
                                      </p:cBhvr>
                                      <p:to>
                                        <p:strVal val="visible"/>
                                      </p:to>
                                    </p:set>
                                    <p:anim calcmode="lin" valueType="num">
                                      <p:cBhvr additive="base">
                                        <p:cTn id="43" dur="500" fill="hold"/>
                                        <p:tgtEl>
                                          <p:spTgt spid="9205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205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20579">
                                            <p:txEl>
                                              <p:pRg st="7" end="7"/>
                                            </p:txEl>
                                          </p:spTgt>
                                        </p:tgtEl>
                                        <p:attrNameLst>
                                          <p:attrName>style.visibility</p:attrName>
                                        </p:attrNameLst>
                                      </p:cBhvr>
                                      <p:to>
                                        <p:strVal val="visible"/>
                                      </p:to>
                                    </p:set>
                                    <p:anim calcmode="lin" valueType="num">
                                      <p:cBhvr additive="base">
                                        <p:cTn id="49" dur="500" fill="hold"/>
                                        <p:tgtEl>
                                          <p:spTgt spid="92057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205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20579">
                                            <p:txEl>
                                              <p:pRg st="8" end="8"/>
                                            </p:txEl>
                                          </p:spTgt>
                                        </p:tgtEl>
                                        <p:attrNameLst>
                                          <p:attrName>style.visibility</p:attrName>
                                        </p:attrNameLst>
                                      </p:cBhvr>
                                      <p:to>
                                        <p:strVal val="visible"/>
                                      </p:to>
                                    </p:set>
                                    <p:anim calcmode="lin" valueType="num">
                                      <p:cBhvr additive="base">
                                        <p:cTn id="55" dur="500" fill="hold"/>
                                        <p:tgtEl>
                                          <p:spTgt spid="92057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205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20579">
                                            <p:txEl>
                                              <p:pRg st="9" end="9"/>
                                            </p:txEl>
                                          </p:spTgt>
                                        </p:tgtEl>
                                        <p:attrNameLst>
                                          <p:attrName>style.visibility</p:attrName>
                                        </p:attrNameLst>
                                      </p:cBhvr>
                                      <p:to>
                                        <p:strVal val="visible"/>
                                      </p:to>
                                    </p:set>
                                    <p:anim calcmode="lin" valueType="num">
                                      <p:cBhvr additive="base">
                                        <p:cTn id="61" dur="500" fill="hold"/>
                                        <p:tgtEl>
                                          <p:spTgt spid="92057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205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79"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a:t>12 April 2005</a:t>
            </a:r>
          </a:p>
        </p:txBody>
      </p:sp>
      <p:sp>
        <p:nvSpPr>
          <p:cNvPr id="20" name="Footer Placeholder 4"/>
          <p:cNvSpPr>
            <a:spLocks noGrp="1"/>
          </p:cNvSpPr>
          <p:nvPr>
            <p:ph type="ftr" sz="quarter" idx="11"/>
          </p:nvPr>
        </p:nvSpPr>
        <p:spPr/>
        <p:txBody>
          <a:bodyPr/>
          <a:lstStyle/>
          <a:p>
            <a:r>
              <a:rPr lang="en-US"/>
              <a:t>University of Virginia CS 588</a:t>
            </a:r>
          </a:p>
        </p:txBody>
      </p:sp>
      <p:sp>
        <p:nvSpPr>
          <p:cNvPr id="21" name="Slide Number Placeholder 5"/>
          <p:cNvSpPr>
            <a:spLocks noGrp="1"/>
          </p:cNvSpPr>
          <p:nvPr>
            <p:ph type="sldNum" sz="quarter" idx="12"/>
          </p:nvPr>
        </p:nvSpPr>
        <p:spPr/>
        <p:txBody>
          <a:bodyPr/>
          <a:lstStyle/>
          <a:p>
            <a:fld id="{FDC3AD74-76E8-784D-9DF1-C945C00014C4}" type="slidenum">
              <a:rPr lang="en-US"/>
              <a:pPr/>
              <a:t>28</a:t>
            </a:fld>
            <a:endParaRPr lang="en-US"/>
          </a:p>
        </p:txBody>
      </p:sp>
      <p:sp>
        <p:nvSpPr>
          <p:cNvPr id="921602" name="Rectangle 2"/>
          <p:cNvSpPr>
            <a:spLocks noGrp="1" noChangeArrowheads="1"/>
          </p:cNvSpPr>
          <p:nvPr>
            <p:ph type="title"/>
          </p:nvPr>
        </p:nvSpPr>
        <p:spPr>
          <a:xfrm>
            <a:off x="762000" y="30163"/>
            <a:ext cx="7772400" cy="1143000"/>
          </a:xfrm>
        </p:spPr>
        <p:txBody>
          <a:bodyPr/>
          <a:lstStyle/>
          <a:p>
            <a:r>
              <a:rPr lang="en-US"/>
              <a:t>Bank IOU Protocol</a:t>
            </a:r>
          </a:p>
        </p:txBody>
      </p:sp>
      <p:sp>
        <p:nvSpPr>
          <p:cNvPr id="921603" name="Text Box 3"/>
          <p:cNvSpPr txBox="1">
            <a:spLocks noChangeArrowheads="1"/>
          </p:cNvSpPr>
          <p:nvPr/>
        </p:nvSpPr>
        <p:spPr bwMode="auto">
          <a:xfrm>
            <a:off x="1227138" y="32115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Alice</a:t>
            </a:r>
          </a:p>
        </p:txBody>
      </p:sp>
      <p:sp>
        <p:nvSpPr>
          <p:cNvPr id="921604" name="AutoShape 4"/>
          <p:cNvSpPr>
            <a:spLocks noChangeArrowheads="1"/>
          </p:cNvSpPr>
          <p:nvPr/>
        </p:nvSpPr>
        <p:spPr bwMode="auto">
          <a:xfrm>
            <a:off x="1143000" y="18557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1605" name="Oval 5"/>
          <p:cNvSpPr>
            <a:spLocks noChangeArrowheads="1"/>
          </p:cNvSpPr>
          <p:nvPr/>
        </p:nvSpPr>
        <p:spPr bwMode="auto">
          <a:xfrm>
            <a:off x="1371600" y="22367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1606" name="Oval 6"/>
          <p:cNvSpPr>
            <a:spLocks noChangeArrowheads="1"/>
          </p:cNvSpPr>
          <p:nvPr/>
        </p:nvSpPr>
        <p:spPr bwMode="auto">
          <a:xfrm>
            <a:off x="1447800" y="22685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1607" name="Oval 7"/>
          <p:cNvSpPr>
            <a:spLocks noChangeArrowheads="1"/>
          </p:cNvSpPr>
          <p:nvPr/>
        </p:nvSpPr>
        <p:spPr bwMode="auto">
          <a:xfrm>
            <a:off x="1724025" y="22367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1608" name="Oval 8"/>
          <p:cNvSpPr>
            <a:spLocks noChangeArrowheads="1"/>
          </p:cNvSpPr>
          <p:nvPr/>
        </p:nvSpPr>
        <p:spPr bwMode="auto">
          <a:xfrm>
            <a:off x="1800225" y="22685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1609" name="Text Box 9"/>
          <p:cNvSpPr txBox="1">
            <a:spLocks noChangeArrowheads="1"/>
          </p:cNvSpPr>
          <p:nvPr/>
        </p:nvSpPr>
        <p:spPr bwMode="auto">
          <a:xfrm>
            <a:off x="885825" y="3613150"/>
            <a:ext cx="167322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{KU</a:t>
            </a:r>
            <a:r>
              <a:rPr lang="en-US" baseline="-25000"/>
              <a:t>A</a:t>
            </a:r>
            <a:r>
              <a:rPr lang="en-US"/>
              <a:t>, KR</a:t>
            </a:r>
            <a:r>
              <a:rPr lang="en-US" baseline="-25000"/>
              <a:t>A</a:t>
            </a:r>
            <a:r>
              <a:rPr lang="en-US"/>
              <a:t>}</a:t>
            </a:r>
          </a:p>
        </p:txBody>
      </p:sp>
      <p:sp>
        <p:nvSpPr>
          <p:cNvPr id="921610" name="Line 10"/>
          <p:cNvSpPr>
            <a:spLocks noChangeShapeType="1"/>
          </p:cNvSpPr>
          <p:nvPr/>
        </p:nvSpPr>
        <p:spPr bwMode="auto">
          <a:xfrm>
            <a:off x="2438400" y="2268538"/>
            <a:ext cx="411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1611" name="AutoShape 11"/>
          <p:cNvSpPr>
            <a:spLocks noChangeArrowheads="1"/>
          </p:cNvSpPr>
          <p:nvPr/>
        </p:nvSpPr>
        <p:spPr bwMode="auto">
          <a:xfrm>
            <a:off x="6753225" y="1533525"/>
            <a:ext cx="1676400" cy="2971800"/>
          </a:xfrm>
          <a:prstGeom prst="can">
            <a:avLst>
              <a:gd name="adj" fmla="val 44318"/>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4000"/>
              <a:t>Trusty </a:t>
            </a:r>
          </a:p>
          <a:p>
            <a:r>
              <a:rPr lang="en-US" sz="4000"/>
              <a:t>Bank</a:t>
            </a:r>
          </a:p>
        </p:txBody>
      </p:sp>
      <p:sp>
        <p:nvSpPr>
          <p:cNvPr id="921612" name="Text Box 12"/>
          <p:cNvSpPr txBox="1">
            <a:spLocks noChangeArrowheads="1"/>
          </p:cNvSpPr>
          <p:nvPr/>
        </p:nvSpPr>
        <p:spPr bwMode="auto">
          <a:xfrm>
            <a:off x="6786563" y="4648200"/>
            <a:ext cx="19208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{KU</a:t>
            </a:r>
            <a:r>
              <a:rPr lang="en-US" baseline="-25000"/>
              <a:t>TB</a:t>
            </a:r>
            <a:r>
              <a:rPr lang="en-US"/>
              <a:t>, KR</a:t>
            </a:r>
            <a:r>
              <a:rPr lang="en-US" baseline="-25000"/>
              <a:t>TB</a:t>
            </a:r>
            <a:r>
              <a:rPr lang="en-US"/>
              <a:t>}</a:t>
            </a:r>
          </a:p>
        </p:txBody>
      </p:sp>
      <p:pic>
        <p:nvPicPr>
          <p:cNvPr id="921613" name="Picture 13" descr="old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350" y="1379538"/>
            <a:ext cx="2373313" cy="904875"/>
          </a:xfrm>
          <a:prstGeom prst="rect">
            <a:avLst/>
          </a:prstGeom>
          <a:noFill/>
          <a:extLst>
            <a:ext uri="{909E8E84-426E-40dd-AFC4-6F175D3DCCD1}">
              <a14:hiddenFill xmlns:a14="http://schemas.microsoft.com/office/drawing/2010/main">
                <a:solidFill>
                  <a:srgbClr val="FFFFFF"/>
                </a:solidFill>
              </a14:hiddenFill>
            </a:ext>
          </a:extLst>
        </p:spPr>
      </p:pic>
      <p:grpSp>
        <p:nvGrpSpPr>
          <p:cNvPr id="921614" name="Group 14"/>
          <p:cNvGrpSpPr>
            <a:grpSpLocks/>
          </p:cNvGrpSpPr>
          <p:nvPr/>
        </p:nvGrpSpPr>
        <p:grpSpPr bwMode="auto">
          <a:xfrm>
            <a:off x="2514600" y="2649538"/>
            <a:ext cx="4038600" cy="2432050"/>
            <a:chOff x="1584" y="1776"/>
            <a:chExt cx="2544" cy="1532"/>
          </a:xfrm>
        </p:grpSpPr>
        <p:sp>
          <p:nvSpPr>
            <p:cNvPr id="921615" name="Rectangle 15"/>
            <p:cNvSpPr>
              <a:spLocks noChangeArrowheads="1"/>
            </p:cNvSpPr>
            <p:nvPr/>
          </p:nvSpPr>
          <p:spPr bwMode="auto">
            <a:xfrm>
              <a:off x="2064" y="2157"/>
              <a:ext cx="672" cy="291"/>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i="1"/>
                <a:t>M</a:t>
              </a:r>
            </a:p>
          </p:txBody>
        </p:sp>
        <p:sp>
          <p:nvSpPr>
            <p:cNvPr id="921616" name="Text Box 16"/>
            <p:cNvSpPr txBox="1">
              <a:spLocks noChangeArrowheads="1"/>
            </p:cNvSpPr>
            <p:nvPr/>
          </p:nvSpPr>
          <p:spPr bwMode="auto">
            <a:xfrm>
              <a:off x="1929" y="2560"/>
              <a:ext cx="2030" cy="74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i="1"/>
                <a:t>M</a:t>
              </a:r>
              <a:r>
                <a:rPr lang="en-US"/>
                <a:t> = </a:t>
              </a:r>
              <a:r>
                <a:rPr lang="ja-JP" altLang="en-US">
                  <a:latin typeface="Arial"/>
                </a:rPr>
                <a:t>“</a:t>
              </a:r>
              <a:r>
                <a:rPr lang="en-US"/>
                <a:t>The Trusty Bank owes the holder of this message $100.</a:t>
              </a:r>
              <a:r>
                <a:rPr lang="ja-JP" altLang="en-US">
                  <a:latin typeface="Arial"/>
                </a:rPr>
                <a:t>”</a:t>
              </a:r>
              <a:endParaRPr lang="en-US"/>
            </a:p>
          </p:txBody>
        </p:sp>
        <p:sp>
          <p:nvSpPr>
            <p:cNvPr id="921617" name="Rectangle 17"/>
            <p:cNvSpPr>
              <a:spLocks noChangeArrowheads="1"/>
            </p:cNvSpPr>
            <p:nvPr/>
          </p:nvSpPr>
          <p:spPr bwMode="auto">
            <a:xfrm>
              <a:off x="2746" y="2157"/>
              <a:ext cx="1034" cy="29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E</a:t>
              </a:r>
              <a:r>
                <a:rPr lang="en-US" sz="2000" baseline="-25000"/>
                <a:t>KR</a:t>
              </a:r>
              <a:r>
                <a:rPr lang="en-US" sz="2000" baseline="-40000"/>
                <a:t>TB</a:t>
              </a:r>
              <a:r>
                <a:rPr lang="en-US"/>
                <a:t>[</a:t>
              </a:r>
              <a:r>
                <a:rPr lang="en-US" i="1"/>
                <a:t>H</a:t>
              </a:r>
              <a:r>
                <a:rPr lang="en-US"/>
                <a:t>(</a:t>
              </a:r>
              <a:r>
                <a:rPr lang="en-US" i="1"/>
                <a:t>M</a:t>
              </a:r>
              <a:r>
                <a:rPr lang="en-US"/>
                <a:t>)]</a:t>
              </a:r>
            </a:p>
          </p:txBody>
        </p:sp>
        <p:sp>
          <p:nvSpPr>
            <p:cNvPr id="921618" name="Line 18"/>
            <p:cNvSpPr>
              <a:spLocks noChangeShapeType="1"/>
            </p:cNvSpPr>
            <p:nvPr/>
          </p:nvSpPr>
          <p:spPr bwMode="auto">
            <a:xfrm flipH="1">
              <a:off x="1584" y="1776"/>
              <a:ext cx="25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76810575"/>
      </p:ext>
    </p:extLst>
  </p:cSld>
  <p:clrMapOvr>
    <a:masterClrMapping/>
  </p:clrMapOvr>
  <p:transition xmlns:p14="http://schemas.microsoft.com/office/powerpoint/2010/main">
    <p:strips dir="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1614"/>
                                        </p:tgtEl>
                                        <p:attrNameLst>
                                          <p:attrName>style.visibility</p:attrName>
                                        </p:attrNameLst>
                                      </p:cBhvr>
                                      <p:to>
                                        <p:strVal val="visible"/>
                                      </p:to>
                                    </p:set>
                                    <p:animEffect transition="in" filter="dissolve">
                                      <p:cBhvr>
                                        <p:cTn id="7" dur="500"/>
                                        <p:tgtEl>
                                          <p:spTgt spid="921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r>
              <a:rPr lang="en-US"/>
              <a:t>12 April 2005</a:t>
            </a:r>
          </a:p>
        </p:txBody>
      </p:sp>
      <p:sp>
        <p:nvSpPr>
          <p:cNvPr id="31" name="Footer Placeholder 4"/>
          <p:cNvSpPr>
            <a:spLocks noGrp="1"/>
          </p:cNvSpPr>
          <p:nvPr>
            <p:ph type="ftr" sz="quarter" idx="11"/>
          </p:nvPr>
        </p:nvSpPr>
        <p:spPr/>
        <p:txBody>
          <a:bodyPr/>
          <a:lstStyle/>
          <a:p>
            <a:r>
              <a:rPr lang="en-US"/>
              <a:t>University of Virginia CS 588</a:t>
            </a:r>
          </a:p>
        </p:txBody>
      </p:sp>
      <p:sp>
        <p:nvSpPr>
          <p:cNvPr id="32" name="Slide Number Placeholder 5"/>
          <p:cNvSpPr>
            <a:spLocks noGrp="1"/>
          </p:cNvSpPr>
          <p:nvPr>
            <p:ph type="sldNum" sz="quarter" idx="12"/>
          </p:nvPr>
        </p:nvSpPr>
        <p:spPr/>
        <p:txBody>
          <a:bodyPr/>
          <a:lstStyle/>
          <a:p>
            <a:fld id="{F727C1AB-BCF8-2142-B485-FC27F489C85E}" type="slidenum">
              <a:rPr lang="en-US"/>
              <a:pPr/>
              <a:t>29</a:t>
            </a:fld>
            <a:endParaRPr lang="en-US"/>
          </a:p>
        </p:txBody>
      </p:sp>
      <p:sp>
        <p:nvSpPr>
          <p:cNvPr id="922626" name="Rectangle 2"/>
          <p:cNvSpPr>
            <a:spLocks noGrp="1" noChangeArrowheads="1"/>
          </p:cNvSpPr>
          <p:nvPr>
            <p:ph type="title"/>
          </p:nvPr>
        </p:nvSpPr>
        <p:spPr>
          <a:xfrm>
            <a:off x="762000" y="30163"/>
            <a:ext cx="7772400" cy="1143000"/>
          </a:xfrm>
        </p:spPr>
        <p:txBody>
          <a:bodyPr/>
          <a:lstStyle/>
          <a:p>
            <a:r>
              <a:rPr lang="en-US"/>
              <a:t>Bank IOU Protocol</a:t>
            </a:r>
          </a:p>
        </p:txBody>
      </p:sp>
      <p:sp>
        <p:nvSpPr>
          <p:cNvPr id="922627" name="Text Box 3"/>
          <p:cNvSpPr txBox="1">
            <a:spLocks noChangeArrowheads="1"/>
          </p:cNvSpPr>
          <p:nvPr/>
        </p:nvSpPr>
        <p:spPr bwMode="auto">
          <a:xfrm>
            <a:off x="1227138" y="32115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Alice</a:t>
            </a:r>
          </a:p>
        </p:txBody>
      </p:sp>
      <p:sp>
        <p:nvSpPr>
          <p:cNvPr id="922628" name="AutoShape 4"/>
          <p:cNvSpPr>
            <a:spLocks noChangeArrowheads="1"/>
          </p:cNvSpPr>
          <p:nvPr/>
        </p:nvSpPr>
        <p:spPr bwMode="auto">
          <a:xfrm>
            <a:off x="1143000" y="18557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29" name="Oval 5"/>
          <p:cNvSpPr>
            <a:spLocks noChangeArrowheads="1"/>
          </p:cNvSpPr>
          <p:nvPr/>
        </p:nvSpPr>
        <p:spPr bwMode="auto">
          <a:xfrm>
            <a:off x="1371600" y="22367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30" name="Oval 6"/>
          <p:cNvSpPr>
            <a:spLocks noChangeArrowheads="1"/>
          </p:cNvSpPr>
          <p:nvPr/>
        </p:nvSpPr>
        <p:spPr bwMode="auto">
          <a:xfrm>
            <a:off x="1447800" y="22685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31" name="Oval 7"/>
          <p:cNvSpPr>
            <a:spLocks noChangeArrowheads="1"/>
          </p:cNvSpPr>
          <p:nvPr/>
        </p:nvSpPr>
        <p:spPr bwMode="auto">
          <a:xfrm>
            <a:off x="1724025" y="22367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32" name="Oval 8"/>
          <p:cNvSpPr>
            <a:spLocks noChangeArrowheads="1"/>
          </p:cNvSpPr>
          <p:nvPr/>
        </p:nvSpPr>
        <p:spPr bwMode="auto">
          <a:xfrm>
            <a:off x="1800225" y="22685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33" name="Text Box 9"/>
          <p:cNvSpPr txBox="1">
            <a:spLocks noChangeArrowheads="1"/>
          </p:cNvSpPr>
          <p:nvPr/>
        </p:nvSpPr>
        <p:spPr bwMode="auto">
          <a:xfrm>
            <a:off x="885825" y="3613150"/>
            <a:ext cx="167322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{KU</a:t>
            </a:r>
            <a:r>
              <a:rPr lang="en-US" baseline="-25000"/>
              <a:t>A</a:t>
            </a:r>
            <a:r>
              <a:rPr lang="en-US"/>
              <a:t>, KR</a:t>
            </a:r>
            <a:r>
              <a:rPr lang="en-US" baseline="-25000"/>
              <a:t>A</a:t>
            </a:r>
            <a:r>
              <a:rPr lang="en-US"/>
              <a:t>}</a:t>
            </a:r>
          </a:p>
        </p:txBody>
      </p:sp>
      <p:sp>
        <p:nvSpPr>
          <p:cNvPr id="922634" name="Line 10"/>
          <p:cNvSpPr>
            <a:spLocks noChangeShapeType="1"/>
          </p:cNvSpPr>
          <p:nvPr/>
        </p:nvSpPr>
        <p:spPr bwMode="auto">
          <a:xfrm>
            <a:off x="2438400" y="2268538"/>
            <a:ext cx="411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35" name="AutoShape 11"/>
          <p:cNvSpPr>
            <a:spLocks noChangeArrowheads="1"/>
          </p:cNvSpPr>
          <p:nvPr/>
        </p:nvSpPr>
        <p:spPr bwMode="auto">
          <a:xfrm>
            <a:off x="6753225" y="1533525"/>
            <a:ext cx="1676400" cy="1666875"/>
          </a:xfrm>
          <a:prstGeom prst="can">
            <a:avLst>
              <a:gd name="adj" fmla="val 25000"/>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4000"/>
              <a:t>Trusty </a:t>
            </a:r>
          </a:p>
          <a:p>
            <a:r>
              <a:rPr lang="en-US" sz="4000"/>
              <a:t>Bank</a:t>
            </a:r>
          </a:p>
        </p:txBody>
      </p:sp>
      <p:sp>
        <p:nvSpPr>
          <p:cNvPr id="922636" name="Text Box 12"/>
          <p:cNvSpPr txBox="1">
            <a:spLocks noChangeArrowheads="1"/>
          </p:cNvSpPr>
          <p:nvPr/>
        </p:nvSpPr>
        <p:spPr bwMode="auto">
          <a:xfrm>
            <a:off x="7086600" y="3276600"/>
            <a:ext cx="19208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{KU</a:t>
            </a:r>
            <a:r>
              <a:rPr lang="en-US" baseline="-25000"/>
              <a:t>TB</a:t>
            </a:r>
            <a:r>
              <a:rPr lang="en-US"/>
              <a:t>, KR</a:t>
            </a:r>
            <a:r>
              <a:rPr lang="en-US" baseline="-25000"/>
              <a:t>TB</a:t>
            </a:r>
            <a:r>
              <a:rPr lang="en-US"/>
              <a:t>}</a:t>
            </a:r>
          </a:p>
        </p:txBody>
      </p:sp>
      <p:pic>
        <p:nvPicPr>
          <p:cNvPr id="922637" name="Picture 13" descr="old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350" y="1379538"/>
            <a:ext cx="2373313" cy="904875"/>
          </a:xfrm>
          <a:prstGeom prst="rect">
            <a:avLst/>
          </a:prstGeom>
          <a:noFill/>
          <a:extLst>
            <a:ext uri="{909E8E84-426E-40dd-AFC4-6F175D3DCCD1}">
              <a14:hiddenFill xmlns:a14="http://schemas.microsoft.com/office/drawing/2010/main">
                <a:solidFill>
                  <a:srgbClr val="FFFFFF"/>
                </a:solidFill>
              </a14:hiddenFill>
            </a:ext>
          </a:extLst>
        </p:spPr>
      </p:pic>
      <p:sp>
        <p:nvSpPr>
          <p:cNvPr id="922638" name="Rectangle 14"/>
          <p:cNvSpPr>
            <a:spLocks noChangeArrowheads="1"/>
          </p:cNvSpPr>
          <p:nvPr/>
        </p:nvSpPr>
        <p:spPr bwMode="auto">
          <a:xfrm>
            <a:off x="3352800" y="3048000"/>
            <a:ext cx="1066800" cy="46196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i="1"/>
              <a:t>M</a:t>
            </a:r>
          </a:p>
        </p:txBody>
      </p:sp>
      <p:sp>
        <p:nvSpPr>
          <p:cNvPr id="922639" name="Rectangle 15"/>
          <p:cNvSpPr>
            <a:spLocks noChangeArrowheads="1"/>
          </p:cNvSpPr>
          <p:nvPr/>
        </p:nvSpPr>
        <p:spPr bwMode="auto">
          <a:xfrm>
            <a:off x="4435475" y="3048000"/>
            <a:ext cx="1641475" cy="460375"/>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E</a:t>
            </a:r>
            <a:r>
              <a:rPr lang="en-US" sz="2000" baseline="-25000"/>
              <a:t>KR</a:t>
            </a:r>
            <a:r>
              <a:rPr lang="en-US" sz="2000" baseline="-40000"/>
              <a:t>TB</a:t>
            </a:r>
            <a:r>
              <a:rPr lang="en-US"/>
              <a:t>[</a:t>
            </a:r>
            <a:r>
              <a:rPr lang="en-US" i="1"/>
              <a:t>H</a:t>
            </a:r>
            <a:r>
              <a:rPr lang="en-US"/>
              <a:t>(</a:t>
            </a:r>
            <a:r>
              <a:rPr lang="en-US" i="1"/>
              <a:t>M</a:t>
            </a:r>
            <a:r>
              <a:rPr lang="en-US"/>
              <a:t>)]</a:t>
            </a:r>
          </a:p>
        </p:txBody>
      </p:sp>
      <p:sp>
        <p:nvSpPr>
          <p:cNvPr id="922640" name="Line 16"/>
          <p:cNvSpPr>
            <a:spLocks noChangeShapeType="1"/>
          </p:cNvSpPr>
          <p:nvPr/>
        </p:nvSpPr>
        <p:spPr bwMode="auto">
          <a:xfrm flipH="1">
            <a:off x="2514600" y="2649538"/>
            <a:ext cx="403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41" name="Text Box 17"/>
          <p:cNvSpPr txBox="1">
            <a:spLocks noChangeArrowheads="1"/>
          </p:cNvSpPr>
          <p:nvPr/>
        </p:nvSpPr>
        <p:spPr bwMode="auto">
          <a:xfrm>
            <a:off x="6203950" y="5286375"/>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Bob</a:t>
            </a:r>
          </a:p>
        </p:txBody>
      </p:sp>
      <p:sp>
        <p:nvSpPr>
          <p:cNvPr id="922642" name="AutoShape 18"/>
          <p:cNvSpPr>
            <a:spLocks noChangeArrowheads="1"/>
          </p:cNvSpPr>
          <p:nvPr/>
        </p:nvSpPr>
        <p:spPr bwMode="auto">
          <a:xfrm>
            <a:off x="6019800" y="38862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43" name="Oval 19"/>
          <p:cNvSpPr>
            <a:spLocks noChangeArrowheads="1"/>
          </p:cNvSpPr>
          <p:nvPr/>
        </p:nvSpPr>
        <p:spPr bwMode="auto">
          <a:xfrm>
            <a:off x="6296025" y="42672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44" name="Oval 20"/>
          <p:cNvSpPr>
            <a:spLocks noChangeArrowheads="1"/>
          </p:cNvSpPr>
          <p:nvPr/>
        </p:nvSpPr>
        <p:spPr bwMode="auto">
          <a:xfrm>
            <a:off x="6372225" y="42989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45" name="Oval 21"/>
          <p:cNvSpPr>
            <a:spLocks noChangeArrowheads="1"/>
          </p:cNvSpPr>
          <p:nvPr/>
        </p:nvSpPr>
        <p:spPr bwMode="auto">
          <a:xfrm>
            <a:off x="6600825" y="42672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46" name="Oval 22"/>
          <p:cNvSpPr>
            <a:spLocks noChangeArrowheads="1"/>
          </p:cNvSpPr>
          <p:nvPr/>
        </p:nvSpPr>
        <p:spPr bwMode="auto">
          <a:xfrm>
            <a:off x="6677025" y="42989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22647" name="Group 23"/>
          <p:cNvGrpSpPr>
            <a:grpSpLocks/>
          </p:cNvGrpSpPr>
          <p:nvPr/>
        </p:nvGrpSpPr>
        <p:grpSpPr bwMode="auto">
          <a:xfrm>
            <a:off x="2514600" y="3505200"/>
            <a:ext cx="3657600" cy="919163"/>
            <a:chOff x="1584" y="2208"/>
            <a:chExt cx="2304" cy="579"/>
          </a:xfrm>
        </p:grpSpPr>
        <p:sp>
          <p:nvSpPr>
            <p:cNvPr id="922648" name="Rectangle 24"/>
            <p:cNvSpPr>
              <a:spLocks noChangeArrowheads="1"/>
            </p:cNvSpPr>
            <p:nvPr/>
          </p:nvSpPr>
          <p:spPr bwMode="auto">
            <a:xfrm>
              <a:off x="1862" y="2496"/>
              <a:ext cx="672" cy="291"/>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i="1"/>
                <a:t>M</a:t>
              </a:r>
            </a:p>
          </p:txBody>
        </p:sp>
        <p:sp>
          <p:nvSpPr>
            <p:cNvPr id="922649" name="Rectangle 25"/>
            <p:cNvSpPr>
              <a:spLocks noChangeArrowheads="1"/>
            </p:cNvSpPr>
            <p:nvPr/>
          </p:nvSpPr>
          <p:spPr bwMode="auto">
            <a:xfrm>
              <a:off x="2544" y="2496"/>
              <a:ext cx="1034" cy="29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E</a:t>
              </a:r>
              <a:r>
                <a:rPr lang="en-US" sz="2000" baseline="-25000"/>
                <a:t>KR</a:t>
              </a:r>
              <a:r>
                <a:rPr lang="en-US" sz="2000" baseline="-40000"/>
                <a:t>TB</a:t>
              </a:r>
              <a:r>
                <a:rPr lang="en-US"/>
                <a:t>[</a:t>
              </a:r>
              <a:r>
                <a:rPr lang="en-US" i="1"/>
                <a:t>H</a:t>
              </a:r>
              <a:r>
                <a:rPr lang="en-US"/>
                <a:t>(</a:t>
              </a:r>
              <a:r>
                <a:rPr lang="en-US" i="1"/>
                <a:t>M</a:t>
              </a:r>
              <a:r>
                <a:rPr lang="en-US"/>
                <a:t>)]</a:t>
              </a:r>
            </a:p>
          </p:txBody>
        </p:sp>
        <p:sp>
          <p:nvSpPr>
            <p:cNvPr id="922650" name="Line 26"/>
            <p:cNvSpPr>
              <a:spLocks noChangeShapeType="1"/>
            </p:cNvSpPr>
            <p:nvPr/>
          </p:nvSpPr>
          <p:spPr bwMode="auto">
            <a:xfrm>
              <a:off x="1584" y="2208"/>
              <a:ext cx="230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922651" name="Line 27"/>
          <p:cNvSpPr>
            <a:spLocks noChangeShapeType="1"/>
          </p:cNvSpPr>
          <p:nvPr/>
        </p:nvSpPr>
        <p:spPr bwMode="auto">
          <a:xfrm flipH="1">
            <a:off x="2595563" y="4598988"/>
            <a:ext cx="3381375" cy="280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52" name="Rectangle 28"/>
          <p:cNvSpPr>
            <a:spLocks noChangeArrowheads="1"/>
          </p:cNvSpPr>
          <p:nvPr/>
        </p:nvSpPr>
        <p:spPr bwMode="auto">
          <a:xfrm>
            <a:off x="1652588" y="5013325"/>
            <a:ext cx="4267200" cy="557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i="1"/>
              <a:t>     Bob</a:t>
            </a:r>
            <a:r>
              <a:rPr lang="ja-JP" altLang="en-US" i="1">
                <a:latin typeface="Arial"/>
              </a:rPr>
              <a:t>’</a:t>
            </a:r>
            <a:r>
              <a:rPr lang="en-US" i="1"/>
              <a:t>s secret curry recipe</a:t>
            </a:r>
            <a:endParaRPr lang="en-US"/>
          </a:p>
        </p:txBody>
      </p:sp>
      <p:sp>
        <p:nvSpPr>
          <p:cNvPr id="922653" name="Rectangle 29"/>
          <p:cNvSpPr>
            <a:spLocks noChangeArrowheads="1"/>
          </p:cNvSpPr>
          <p:nvPr/>
        </p:nvSpPr>
        <p:spPr bwMode="auto">
          <a:xfrm>
            <a:off x="1649413" y="5024438"/>
            <a:ext cx="4267200" cy="5572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E</a:t>
            </a:r>
            <a:r>
              <a:rPr lang="en-US" sz="2000" baseline="-25000"/>
              <a:t>KU</a:t>
            </a:r>
            <a:r>
              <a:rPr lang="en-US" sz="2000" baseline="-40000"/>
              <a:t>A</a:t>
            </a:r>
            <a:r>
              <a:rPr lang="en-US"/>
              <a:t>[</a:t>
            </a:r>
            <a:r>
              <a:rPr lang="en-US" i="1"/>
              <a:t>Bob</a:t>
            </a:r>
            <a:r>
              <a:rPr lang="ja-JP" altLang="en-US" i="1">
                <a:latin typeface="Arial"/>
              </a:rPr>
              <a:t>’</a:t>
            </a:r>
            <a:r>
              <a:rPr lang="en-US" i="1"/>
              <a:t>s secret curry recipe</a:t>
            </a:r>
            <a:r>
              <a:rPr lang="en-US"/>
              <a:t>]</a:t>
            </a:r>
          </a:p>
        </p:txBody>
      </p:sp>
    </p:spTree>
    <p:extLst>
      <p:ext uri="{BB962C8B-B14F-4D97-AF65-F5344CB8AC3E}">
        <p14:creationId xmlns:p14="http://schemas.microsoft.com/office/powerpoint/2010/main" val="269769273"/>
      </p:ext>
    </p:extLst>
  </p:cSld>
  <p:clrMapOvr>
    <a:masterClrMapping/>
  </p:clrMapOvr>
  <p:transition xmlns:p14="http://schemas.microsoft.com/office/powerpoint/2010/main">
    <p:split orient="vert" dir="in"/>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2647"/>
                                        </p:tgtEl>
                                        <p:attrNameLst>
                                          <p:attrName>style.visibility</p:attrName>
                                        </p:attrNameLst>
                                      </p:cBhvr>
                                      <p:to>
                                        <p:strVal val="visible"/>
                                      </p:to>
                                    </p:set>
                                    <p:animEffect transition="in" filter="dissolve">
                                      <p:cBhvr>
                                        <p:cTn id="7" dur="500"/>
                                        <p:tgtEl>
                                          <p:spTgt spid="922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22652"/>
                                        </p:tgtEl>
                                        <p:attrNameLst>
                                          <p:attrName>style.visibility</p:attrName>
                                        </p:attrNameLst>
                                      </p:cBhvr>
                                      <p:to>
                                        <p:strVal val="visible"/>
                                      </p:to>
                                    </p:set>
                                    <p:animEffect transition="in" filter="randombar(horizontal)">
                                      <p:cBhvr>
                                        <p:cTn id="12" dur="500"/>
                                        <p:tgtEl>
                                          <p:spTgt spid="922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22651"/>
                                        </p:tgtEl>
                                        <p:attrNameLst>
                                          <p:attrName>style.visibility</p:attrName>
                                        </p:attrNameLst>
                                      </p:cBhvr>
                                      <p:to>
                                        <p:strVal val="visible"/>
                                      </p:to>
                                    </p:set>
                                    <p:animEffect transition="in" filter="randombar(horizontal)">
                                      <p:cBhvr>
                                        <p:cTn id="17" dur="500"/>
                                        <p:tgtEl>
                                          <p:spTgt spid="9226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22653"/>
                                        </p:tgtEl>
                                        <p:attrNameLst>
                                          <p:attrName>style.visibility</p:attrName>
                                        </p:attrNameLst>
                                      </p:cBhvr>
                                      <p:to>
                                        <p:strVal val="visible"/>
                                      </p:to>
                                    </p:set>
                                    <p:animEffect transition="in" filter="checkerboard(across)">
                                      <p:cBhvr>
                                        <p:cTn id="22" dur="500"/>
                                        <p:tgtEl>
                                          <p:spTgt spid="922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51" grpId="0" animBg="1"/>
      <p:bldP spid="922652" grpId="0" animBg="1" autoUpdateAnimBg="0"/>
      <p:bldP spid="92265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12 April 2005</a:t>
            </a:r>
          </a:p>
        </p:txBody>
      </p:sp>
      <p:sp>
        <p:nvSpPr>
          <p:cNvPr id="13" name="Footer Placeholder 4"/>
          <p:cNvSpPr>
            <a:spLocks noGrp="1"/>
          </p:cNvSpPr>
          <p:nvPr>
            <p:ph type="ftr" sz="quarter" idx="11"/>
          </p:nvPr>
        </p:nvSpPr>
        <p:spPr/>
        <p:txBody>
          <a:bodyPr/>
          <a:lstStyle/>
          <a:p>
            <a:r>
              <a:rPr lang="en-US"/>
              <a:t>University of Virginia CS 588</a:t>
            </a:r>
          </a:p>
        </p:txBody>
      </p:sp>
      <p:sp>
        <p:nvSpPr>
          <p:cNvPr id="14" name="Slide Number Placeholder 5"/>
          <p:cNvSpPr>
            <a:spLocks noGrp="1"/>
          </p:cNvSpPr>
          <p:nvPr>
            <p:ph type="sldNum" sz="quarter" idx="12"/>
          </p:nvPr>
        </p:nvSpPr>
        <p:spPr/>
        <p:txBody>
          <a:bodyPr/>
          <a:lstStyle/>
          <a:p>
            <a:fld id="{9D0AB8DD-1B45-8D47-AE4A-FE418731F922}" type="slidenum">
              <a:rPr lang="en-US"/>
              <a:pPr/>
              <a:t>3</a:t>
            </a:fld>
            <a:endParaRPr lang="en-US"/>
          </a:p>
        </p:txBody>
      </p:sp>
      <p:sp>
        <p:nvSpPr>
          <p:cNvPr id="845838" name="Freeform 14"/>
          <p:cNvSpPr>
            <a:spLocks/>
          </p:cNvSpPr>
          <p:nvPr/>
        </p:nvSpPr>
        <p:spPr bwMode="auto">
          <a:xfrm>
            <a:off x="715963" y="1827213"/>
            <a:ext cx="7594600" cy="3787775"/>
          </a:xfrm>
          <a:custGeom>
            <a:avLst/>
            <a:gdLst>
              <a:gd name="T0" fmla="*/ 706 w 4784"/>
              <a:gd name="T1" fmla="*/ 1734 h 2386"/>
              <a:gd name="T2" fmla="*/ 837 w 4784"/>
              <a:gd name="T3" fmla="*/ 1936 h 2386"/>
              <a:gd name="T4" fmla="*/ 893 w 4784"/>
              <a:gd name="T5" fmla="*/ 1830 h 2386"/>
              <a:gd name="T6" fmla="*/ 933 w 4784"/>
              <a:gd name="T7" fmla="*/ 1623 h 2386"/>
              <a:gd name="T8" fmla="*/ 474 w 4784"/>
              <a:gd name="T9" fmla="*/ 1315 h 2386"/>
              <a:gd name="T10" fmla="*/ 150 w 4784"/>
              <a:gd name="T11" fmla="*/ 1244 h 2386"/>
              <a:gd name="T12" fmla="*/ 115 w 4784"/>
              <a:gd name="T13" fmla="*/ 718 h 2386"/>
              <a:gd name="T14" fmla="*/ 226 w 4784"/>
              <a:gd name="T15" fmla="*/ 304 h 2386"/>
              <a:gd name="T16" fmla="*/ 474 w 4784"/>
              <a:gd name="T17" fmla="*/ 446 h 2386"/>
              <a:gd name="T18" fmla="*/ 514 w 4784"/>
              <a:gd name="T19" fmla="*/ 693 h 2386"/>
              <a:gd name="T20" fmla="*/ 726 w 4784"/>
              <a:gd name="T21" fmla="*/ 602 h 2386"/>
              <a:gd name="T22" fmla="*/ 863 w 4784"/>
              <a:gd name="T23" fmla="*/ 355 h 2386"/>
              <a:gd name="T24" fmla="*/ 1358 w 4784"/>
              <a:gd name="T25" fmla="*/ 577 h 2386"/>
              <a:gd name="T26" fmla="*/ 1954 w 4784"/>
              <a:gd name="T27" fmla="*/ 638 h 2386"/>
              <a:gd name="T28" fmla="*/ 2293 w 4784"/>
              <a:gd name="T29" fmla="*/ 916 h 2386"/>
              <a:gd name="T30" fmla="*/ 2368 w 4784"/>
              <a:gd name="T31" fmla="*/ 1118 h 2386"/>
              <a:gd name="T32" fmla="*/ 3338 w 4784"/>
              <a:gd name="T33" fmla="*/ 1092 h 2386"/>
              <a:gd name="T34" fmla="*/ 3561 w 4784"/>
              <a:gd name="T35" fmla="*/ 910 h 2386"/>
              <a:gd name="T36" fmla="*/ 2813 w 4784"/>
              <a:gd name="T37" fmla="*/ 880 h 2386"/>
              <a:gd name="T38" fmla="*/ 2560 w 4784"/>
              <a:gd name="T39" fmla="*/ 1153 h 2386"/>
              <a:gd name="T40" fmla="*/ 3288 w 4784"/>
              <a:gd name="T41" fmla="*/ 1456 h 2386"/>
              <a:gd name="T42" fmla="*/ 4349 w 4784"/>
              <a:gd name="T43" fmla="*/ 1335 h 2386"/>
              <a:gd name="T44" fmla="*/ 4688 w 4784"/>
              <a:gd name="T45" fmla="*/ 1416 h 2386"/>
              <a:gd name="T46" fmla="*/ 4784 w 4784"/>
              <a:gd name="T47" fmla="*/ 2062 h 2386"/>
              <a:gd name="T48" fmla="*/ 3925 w 4784"/>
              <a:gd name="T49" fmla="*/ 2164 h 2386"/>
              <a:gd name="T50" fmla="*/ 3803 w 4784"/>
              <a:gd name="T51" fmla="*/ 1860 h 2386"/>
              <a:gd name="T52" fmla="*/ 4091 w 4784"/>
              <a:gd name="T53" fmla="*/ 1178 h 2386"/>
              <a:gd name="T54" fmla="*/ 4632 w 4784"/>
              <a:gd name="T55" fmla="*/ 1042 h 2386"/>
              <a:gd name="T56" fmla="*/ 4465 w 4784"/>
              <a:gd name="T57" fmla="*/ 334 h 2386"/>
              <a:gd name="T58" fmla="*/ 3374 w 4784"/>
              <a:gd name="T59" fmla="*/ 355 h 2386"/>
              <a:gd name="T60" fmla="*/ 2965 w 4784"/>
              <a:gd name="T61" fmla="*/ 693 h 2386"/>
              <a:gd name="T62" fmla="*/ 2742 w 4784"/>
              <a:gd name="T63" fmla="*/ 759 h 2386"/>
              <a:gd name="T64" fmla="*/ 2217 w 4784"/>
              <a:gd name="T65" fmla="*/ 936 h 2386"/>
              <a:gd name="T66" fmla="*/ 1904 w 4784"/>
              <a:gd name="T67" fmla="*/ 885 h 2386"/>
              <a:gd name="T68" fmla="*/ 1974 w 4784"/>
              <a:gd name="T69" fmla="*/ 264 h 2386"/>
              <a:gd name="T70" fmla="*/ 2853 w 4784"/>
              <a:gd name="T71" fmla="*/ 769 h 2386"/>
              <a:gd name="T72" fmla="*/ 2919 w 4784"/>
              <a:gd name="T73" fmla="*/ 1138 h 2386"/>
              <a:gd name="T74" fmla="*/ 3061 w 4784"/>
              <a:gd name="T75" fmla="*/ 1350 h 2386"/>
              <a:gd name="T76" fmla="*/ 3141 w 4784"/>
              <a:gd name="T77" fmla="*/ 1588 h 2386"/>
              <a:gd name="T78" fmla="*/ 2464 w 4784"/>
              <a:gd name="T79" fmla="*/ 2158 h 2386"/>
              <a:gd name="T80" fmla="*/ 1777 w 4784"/>
              <a:gd name="T81" fmla="*/ 2138 h 2386"/>
              <a:gd name="T82" fmla="*/ 1413 w 4784"/>
              <a:gd name="T83" fmla="*/ 1764 h 2386"/>
              <a:gd name="T84" fmla="*/ 2272 w 4784"/>
              <a:gd name="T85" fmla="*/ 1446 h 2386"/>
              <a:gd name="T86" fmla="*/ 2535 w 4784"/>
              <a:gd name="T87" fmla="*/ 1552 h 2386"/>
              <a:gd name="T88" fmla="*/ 2661 w 4784"/>
              <a:gd name="T89" fmla="*/ 1466 h 2386"/>
              <a:gd name="T90" fmla="*/ 2752 w 4784"/>
              <a:gd name="T91" fmla="*/ 1234 h 2386"/>
              <a:gd name="T92" fmla="*/ 2773 w 4784"/>
              <a:gd name="T93" fmla="*/ 1153 h 2386"/>
              <a:gd name="T94" fmla="*/ 2672 w 4784"/>
              <a:gd name="T95" fmla="*/ 607 h 2386"/>
              <a:gd name="T96" fmla="*/ 2646 w 4784"/>
              <a:gd name="T97" fmla="*/ 526 h 2386"/>
              <a:gd name="T98" fmla="*/ 2596 w 4784"/>
              <a:gd name="T99" fmla="*/ 294 h 2386"/>
              <a:gd name="T100" fmla="*/ 2545 w 4784"/>
              <a:gd name="T101" fmla="*/ 208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84" h="2386">
                <a:moveTo>
                  <a:pt x="272" y="1759"/>
                </a:moveTo>
                <a:cubicBezTo>
                  <a:pt x="417" y="1741"/>
                  <a:pt x="561" y="1741"/>
                  <a:pt x="706" y="1734"/>
                </a:cubicBezTo>
                <a:cubicBezTo>
                  <a:pt x="718" y="1731"/>
                  <a:pt x="734" y="1714"/>
                  <a:pt x="741" y="1724"/>
                </a:cubicBezTo>
                <a:cubicBezTo>
                  <a:pt x="785" y="1792"/>
                  <a:pt x="769" y="1885"/>
                  <a:pt x="837" y="1936"/>
                </a:cubicBezTo>
                <a:cubicBezTo>
                  <a:pt x="846" y="1934"/>
                  <a:pt x="856" y="1936"/>
                  <a:pt x="863" y="1931"/>
                </a:cubicBezTo>
                <a:cubicBezTo>
                  <a:pt x="892" y="1911"/>
                  <a:pt x="885" y="1864"/>
                  <a:pt x="893" y="1830"/>
                </a:cubicBezTo>
                <a:cubicBezTo>
                  <a:pt x="920" y="1707"/>
                  <a:pt x="899" y="1764"/>
                  <a:pt x="923" y="1704"/>
                </a:cubicBezTo>
                <a:cubicBezTo>
                  <a:pt x="926" y="1677"/>
                  <a:pt x="930" y="1650"/>
                  <a:pt x="933" y="1623"/>
                </a:cubicBezTo>
                <a:cubicBezTo>
                  <a:pt x="941" y="1549"/>
                  <a:pt x="992" y="1302"/>
                  <a:pt x="918" y="1284"/>
                </a:cubicBezTo>
                <a:cubicBezTo>
                  <a:pt x="767" y="1291"/>
                  <a:pt x="624" y="1304"/>
                  <a:pt x="474" y="1315"/>
                </a:cubicBezTo>
                <a:cubicBezTo>
                  <a:pt x="372" y="1312"/>
                  <a:pt x="297" y="1305"/>
                  <a:pt x="201" y="1294"/>
                </a:cubicBezTo>
                <a:cubicBezTo>
                  <a:pt x="156" y="1279"/>
                  <a:pt x="175" y="1294"/>
                  <a:pt x="150" y="1244"/>
                </a:cubicBezTo>
                <a:cubicBezTo>
                  <a:pt x="138" y="1052"/>
                  <a:pt x="150" y="1237"/>
                  <a:pt x="125" y="870"/>
                </a:cubicBezTo>
                <a:cubicBezTo>
                  <a:pt x="122" y="819"/>
                  <a:pt x="115" y="718"/>
                  <a:pt x="115" y="718"/>
                </a:cubicBezTo>
                <a:cubicBezTo>
                  <a:pt x="122" y="0"/>
                  <a:pt x="0" y="101"/>
                  <a:pt x="145" y="233"/>
                </a:cubicBezTo>
                <a:cubicBezTo>
                  <a:pt x="172" y="257"/>
                  <a:pt x="194" y="289"/>
                  <a:pt x="226" y="304"/>
                </a:cubicBezTo>
                <a:cubicBezTo>
                  <a:pt x="242" y="312"/>
                  <a:pt x="375" y="329"/>
                  <a:pt x="408" y="334"/>
                </a:cubicBezTo>
                <a:cubicBezTo>
                  <a:pt x="440" y="358"/>
                  <a:pt x="460" y="409"/>
                  <a:pt x="474" y="446"/>
                </a:cubicBezTo>
                <a:cubicBezTo>
                  <a:pt x="496" y="598"/>
                  <a:pt x="473" y="426"/>
                  <a:pt x="489" y="607"/>
                </a:cubicBezTo>
                <a:cubicBezTo>
                  <a:pt x="496" y="692"/>
                  <a:pt x="474" y="680"/>
                  <a:pt x="514" y="693"/>
                </a:cubicBezTo>
                <a:cubicBezTo>
                  <a:pt x="541" y="690"/>
                  <a:pt x="570" y="694"/>
                  <a:pt x="595" y="683"/>
                </a:cubicBezTo>
                <a:cubicBezTo>
                  <a:pt x="642" y="663"/>
                  <a:pt x="681" y="626"/>
                  <a:pt x="726" y="602"/>
                </a:cubicBezTo>
                <a:cubicBezTo>
                  <a:pt x="748" y="590"/>
                  <a:pt x="773" y="585"/>
                  <a:pt x="797" y="577"/>
                </a:cubicBezTo>
                <a:cubicBezTo>
                  <a:pt x="859" y="515"/>
                  <a:pt x="847" y="436"/>
                  <a:pt x="863" y="355"/>
                </a:cubicBezTo>
                <a:cubicBezTo>
                  <a:pt x="800" y="192"/>
                  <a:pt x="500" y="351"/>
                  <a:pt x="428" y="451"/>
                </a:cubicBezTo>
                <a:cubicBezTo>
                  <a:pt x="703" y="606"/>
                  <a:pt x="1054" y="562"/>
                  <a:pt x="1358" y="577"/>
                </a:cubicBezTo>
                <a:cubicBezTo>
                  <a:pt x="1505" y="606"/>
                  <a:pt x="1316" y="570"/>
                  <a:pt x="1742" y="592"/>
                </a:cubicBezTo>
                <a:cubicBezTo>
                  <a:pt x="1808" y="595"/>
                  <a:pt x="1889" y="623"/>
                  <a:pt x="1954" y="638"/>
                </a:cubicBezTo>
                <a:cubicBezTo>
                  <a:pt x="2037" y="707"/>
                  <a:pt x="2070" y="804"/>
                  <a:pt x="2166" y="865"/>
                </a:cubicBezTo>
                <a:cubicBezTo>
                  <a:pt x="2205" y="889"/>
                  <a:pt x="2253" y="895"/>
                  <a:pt x="2293" y="916"/>
                </a:cubicBezTo>
                <a:cubicBezTo>
                  <a:pt x="2318" y="958"/>
                  <a:pt x="2311" y="940"/>
                  <a:pt x="2323" y="1012"/>
                </a:cubicBezTo>
                <a:cubicBezTo>
                  <a:pt x="2328" y="1044"/>
                  <a:pt x="2318" y="1110"/>
                  <a:pt x="2368" y="1118"/>
                </a:cubicBezTo>
                <a:cubicBezTo>
                  <a:pt x="2391" y="1122"/>
                  <a:pt x="2415" y="1121"/>
                  <a:pt x="2439" y="1123"/>
                </a:cubicBezTo>
                <a:cubicBezTo>
                  <a:pt x="2739" y="1113"/>
                  <a:pt x="3040" y="1123"/>
                  <a:pt x="3338" y="1092"/>
                </a:cubicBezTo>
                <a:cubicBezTo>
                  <a:pt x="3339" y="1092"/>
                  <a:pt x="3593" y="976"/>
                  <a:pt x="3642" y="961"/>
                </a:cubicBezTo>
                <a:cubicBezTo>
                  <a:pt x="3685" y="918"/>
                  <a:pt x="3680" y="935"/>
                  <a:pt x="3561" y="910"/>
                </a:cubicBezTo>
                <a:cubicBezTo>
                  <a:pt x="3321" y="860"/>
                  <a:pt x="3335" y="867"/>
                  <a:pt x="3126" y="855"/>
                </a:cubicBezTo>
                <a:cubicBezTo>
                  <a:pt x="3022" y="863"/>
                  <a:pt x="2917" y="869"/>
                  <a:pt x="2813" y="880"/>
                </a:cubicBezTo>
                <a:cubicBezTo>
                  <a:pt x="2739" y="888"/>
                  <a:pt x="2591" y="910"/>
                  <a:pt x="2591" y="910"/>
                </a:cubicBezTo>
                <a:cubicBezTo>
                  <a:pt x="2548" y="942"/>
                  <a:pt x="2561" y="1130"/>
                  <a:pt x="2560" y="1153"/>
                </a:cubicBezTo>
                <a:cubicBezTo>
                  <a:pt x="2576" y="1471"/>
                  <a:pt x="2489" y="1502"/>
                  <a:pt x="2732" y="1512"/>
                </a:cubicBezTo>
                <a:cubicBezTo>
                  <a:pt x="2921" y="1501"/>
                  <a:pt x="3101" y="1470"/>
                  <a:pt x="3288" y="1456"/>
                </a:cubicBezTo>
                <a:cubicBezTo>
                  <a:pt x="3538" y="1437"/>
                  <a:pt x="3787" y="1428"/>
                  <a:pt x="4036" y="1396"/>
                </a:cubicBezTo>
                <a:cubicBezTo>
                  <a:pt x="4143" y="1382"/>
                  <a:pt x="4243" y="1352"/>
                  <a:pt x="4349" y="1335"/>
                </a:cubicBezTo>
                <a:cubicBezTo>
                  <a:pt x="4402" y="1314"/>
                  <a:pt x="4460" y="1314"/>
                  <a:pt x="4516" y="1310"/>
                </a:cubicBezTo>
                <a:cubicBezTo>
                  <a:pt x="4629" y="1334"/>
                  <a:pt x="4572" y="1310"/>
                  <a:pt x="4688" y="1416"/>
                </a:cubicBezTo>
                <a:cubicBezTo>
                  <a:pt x="4697" y="1424"/>
                  <a:pt x="4713" y="1441"/>
                  <a:pt x="4713" y="1441"/>
                </a:cubicBezTo>
                <a:cubicBezTo>
                  <a:pt x="4752" y="1636"/>
                  <a:pt x="4707" y="1886"/>
                  <a:pt x="4784" y="2062"/>
                </a:cubicBezTo>
                <a:cubicBezTo>
                  <a:pt x="4686" y="2090"/>
                  <a:pt x="4581" y="2096"/>
                  <a:pt x="4480" y="2108"/>
                </a:cubicBezTo>
                <a:cubicBezTo>
                  <a:pt x="4285" y="2157"/>
                  <a:pt x="4130" y="2226"/>
                  <a:pt x="3925" y="2164"/>
                </a:cubicBezTo>
                <a:cubicBezTo>
                  <a:pt x="3886" y="2152"/>
                  <a:pt x="3871" y="2103"/>
                  <a:pt x="3844" y="2073"/>
                </a:cubicBezTo>
                <a:cubicBezTo>
                  <a:pt x="3827" y="1995"/>
                  <a:pt x="3812" y="1939"/>
                  <a:pt x="3803" y="1860"/>
                </a:cubicBezTo>
                <a:cubicBezTo>
                  <a:pt x="3851" y="1354"/>
                  <a:pt x="3766" y="1972"/>
                  <a:pt x="3985" y="1305"/>
                </a:cubicBezTo>
                <a:cubicBezTo>
                  <a:pt x="4006" y="1242"/>
                  <a:pt x="4021" y="1196"/>
                  <a:pt x="4091" y="1178"/>
                </a:cubicBezTo>
                <a:cubicBezTo>
                  <a:pt x="4244" y="1090"/>
                  <a:pt x="4440" y="1106"/>
                  <a:pt x="4607" y="1097"/>
                </a:cubicBezTo>
                <a:cubicBezTo>
                  <a:pt x="4619" y="1079"/>
                  <a:pt x="4627" y="1063"/>
                  <a:pt x="4632" y="1042"/>
                </a:cubicBezTo>
                <a:cubicBezTo>
                  <a:pt x="4641" y="861"/>
                  <a:pt x="4628" y="681"/>
                  <a:pt x="4576" y="506"/>
                </a:cubicBezTo>
                <a:cubicBezTo>
                  <a:pt x="4548" y="411"/>
                  <a:pt x="4560" y="387"/>
                  <a:pt x="4465" y="334"/>
                </a:cubicBezTo>
                <a:cubicBezTo>
                  <a:pt x="4350" y="270"/>
                  <a:pt x="4169" y="280"/>
                  <a:pt x="4041" y="274"/>
                </a:cubicBezTo>
                <a:cubicBezTo>
                  <a:pt x="3794" y="287"/>
                  <a:pt x="3605" y="296"/>
                  <a:pt x="3374" y="355"/>
                </a:cubicBezTo>
                <a:cubicBezTo>
                  <a:pt x="3364" y="363"/>
                  <a:pt x="3353" y="370"/>
                  <a:pt x="3344" y="380"/>
                </a:cubicBezTo>
                <a:cubicBezTo>
                  <a:pt x="3126" y="632"/>
                  <a:pt x="3226" y="605"/>
                  <a:pt x="2965" y="693"/>
                </a:cubicBezTo>
                <a:cubicBezTo>
                  <a:pt x="2955" y="696"/>
                  <a:pt x="2944" y="700"/>
                  <a:pt x="2934" y="703"/>
                </a:cubicBezTo>
                <a:cubicBezTo>
                  <a:pt x="2871" y="722"/>
                  <a:pt x="2806" y="743"/>
                  <a:pt x="2742" y="759"/>
                </a:cubicBezTo>
                <a:cubicBezTo>
                  <a:pt x="2678" y="775"/>
                  <a:pt x="2550" y="804"/>
                  <a:pt x="2550" y="804"/>
                </a:cubicBezTo>
                <a:cubicBezTo>
                  <a:pt x="2420" y="877"/>
                  <a:pt x="2356" y="913"/>
                  <a:pt x="2217" y="936"/>
                </a:cubicBezTo>
                <a:cubicBezTo>
                  <a:pt x="2119" y="929"/>
                  <a:pt x="2021" y="932"/>
                  <a:pt x="1924" y="916"/>
                </a:cubicBezTo>
                <a:cubicBezTo>
                  <a:pt x="1912" y="914"/>
                  <a:pt x="1906" y="897"/>
                  <a:pt x="1904" y="885"/>
                </a:cubicBezTo>
                <a:cubicBezTo>
                  <a:pt x="1901" y="868"/>
                  <a:pt x="1855" y="455"/>
                  <a:pt x="1818" y="345"/>
                </a:cubicBezTo>
                <a:cubicBezTo>
                  <a:pt x="1832" y="270"/>
                  <a:pt x="1911" y="272"/>
                  <a:pt x="1974" y="264"/>
                </a:cubicBezTo>
                <a:cubicBezTo>
                  <a:pt x="2119" y="307"/>
                  <a:pt x="2244" y="461"/>
                  <a:pt x="2358" y="542"/>
                </a:cubicBezTo>
                <a:cubicBezTo>
                  <a:pt x="2503" y="645"/>
                  <a:pt x="2682" y="722"/>
                  <a:pt x="2853" y="769"/>
                </a:cubicBezTo>
                <a:cubicBezTo>
                  <a:pt x="2892" y="797"/>
                  <a:pt x="2879" y="838"/>
                  <a:pt x="2884" y="885"/>
                </a:cubicBezTo>
                <a:cubicBezTo>
                  <a:pt x="2890" y="943"/>
                  <a:pt x="2905" y="1069"/>
                  <a:pt x="2919" y="1138"/>
                </a:cubicBezTo>
                <a:cubicBezTo>
                  <a:pt x="2939" y="1236"/>
                  <a:pt x="2920" y="1250"/>
                  <a:pt x="2975" y="1294"/>
                </a:cubicBezTo>
                <a:cubicBezTo>
                  <a:pt x="3001" y="1315"/>
                  <a:pt x="3033" y="1330"/>
                  <a:pt x="3061" y="1350"/>
                </a:cubicBezTo>
                <a:cubicBezTo>
                  <a:pt x="3071" y="1357"/>
                  <a:pt x="3091" y="1370"/>
                  <a:pt x="3091" y="1370"/>
                </a:cubicBezTo>
                <a:cubicBezTo>
                  <a:pt x="3125" y="1438"/>
                  <a:pt x="3114" y="1518"/>
                  <a:pt x="3141" y="1588"/>
                </a:cubicBezTo>
                <a:cubicBezTo>
                  <a:pt x="2957" y="1707"/>
                  <a:pt x="2751" y="1837"/>
                  <a:pt x="2596" y="1997"/>
                </a:cubicBezTo>
                <a:cubicBezTo>
                  <a:pt x="2548" y="2047"/>
                  <a:pt x="2513" y="2109"/>
                  <a:pt x="2464" y="2158"/>
                </a:cubicBezTo>
                <a:cubicBezTo>
                  <a:pt x="2377" y="2245"/>
                  <a:pt x="2243" y="2360"/>
                  <a:pt x="2111" y="2386"/>
                </a:cubicBezTo>
                <a:cubicBezTo>
                  <a:pt x="1932" y="2323"/>
                  <a:pt x="2059" y="2377"/>
                  <a:pt x="1777" y="2138"/>
                </a:cubicBezTo>
                <a:cubicBezTo>
                  <a:pt x="1731" y="2099"/>
                  <a:pt x="1668" y="2080"/>
                  <a:pt x="1626" y="2037"/>
                </a:cubicBezTo>
                <a:cubicBezTo>
                  <a:pt x="1545" y="1954"/>
                  <a:pt x="1413" y="1764"/>
                  <a:pt x="1413" y="1764"/>
                </a:cubicBezTo>
                <a:cubicBezTo>
                  <a:pt x="1357" y="1595"/>
                  <a:pt x="1548" y="1572"/>
                  <a:pt x="1656" y="1552"/>
                </a:cubicBezTo>
                <a:cubicBezTo>
                  <a:pt x="1861" y="1514"/>
                  <a:pt x="2068" y="1486"/>
                  <a:pt x="2272" y="1446"/>
                </a:cubicBezTo>
                <a:cubicBezTo>
                  <a:pt x="2306" y="1425"/>
                  <a:pt x="2343" y="1486"/>
                  <a:pt x="2363" y="1507"/>
                </a:cubicBezTo>
                <a:cubicBezTo>
                  <a:pt x="2382" y="1527"/>
                  <a:pt x="2524" y="1550"/>
                  <a:pt x="2535" y="1552"/>
                </a:cubicBezTo>
                <a:cubicBezTo>
                  <a:pt x="2567" y="1547"/>
                  <a:pt x="2604" y="1555"/>
                  <a:pt x="2631" y="1537"/>
                </a:cubicBezTo>
                <a:cubicBezTo>
                  <a:pt x="2652" y="1523"/>
                  <a:pt x="2649" y="1489"/>
                  <a:pt x="2661" y="1466"/>
                </a:cubicBezTo>
                <a:cubicBezTo>
                  <a:pt x="2683" y="1425"/>
                  <a:pt x="2708" y="1385"/>
                  <a:pt x="2732" y="1345"/>
                </a:cubicBezTo>
                <a:cubicBezTo>
                  <a:pt x="2739" y="1308"/>
                  <a:pt x="2744" y="1271"/>
                  <a:pt x="2752" y="1234"/>
                </a:cubicBezTo>
                <a:cubicBezTo>
                  <a:pt x="2754" y="1225"/>
                  <a:pt x="2760" y="1218"/>
                  <a:pt x="2762" y="1209"/>
                </a:cubicBezTo>
                <a:cubicBezTo>
                  <a:pt x="2767" y="1191"/>
                  <a:pt x="2773" y="1153"/>
                  <a:pt x="2773" y="1153"/>
                </a:cubicBezTo>
                <a:cubicBezTo>
                  <a:pt x="2759" y="913"/>
                  <a:pt x="2783" y="941"/>
                  <a:pt x="2732" y="809"/>
                </a:cubicBezTo>
                <a:cubicBezTo>
                  <a:pt x="2716" y="722"/>
                  <a:pt x="2728" y="663"/>
                  <a:pt x="2672" y="607"/>
                </a:cubicBezTo>
                <a:cubicBezTo>
                  <a:pt x="2667" y="590"/>
                  <a:pt x="2661" y="574"/>
                  <a:pt x="2656" y="557"/>
                </a:cubicBezTo>
                <a:cubicBezTo>
                  <a:pt x="2653" y="547"/>
                  <a:pt x="2646" y="526"/>
                  <a:pt x="2646" y="526"/>
                </a:cubicBezTo>
                <a:cubicBezTo>
                  <a:pt x="2641" y="489"/>
                  <a:pt x="2638" y="452"/>
                  <a:pt x="2631" y="415"/>
                </a:cubicBezTo>
                <a:cubicBezTo>
                  <a:pt x="2628" y="380"/>
                  <a:pt x="2630" y="317"/>
                  <a:pt x="2596" y="294"/>
                </a:cubicBezTo>
                <a:cubicBezTo>
                  <a:pt x="2561" y="243"/>
                  <a:pt x="2577" y="262"/>
                  <a:pt x="2550" y="233"/>
                </a:cubicBezTo>
                <a:cubicBezTo>
                  <a:pt x="2544" y="215"/>
                  <a:pt x="2545" y="223"/>
                  <a:pt x="2545" y="208"/>
                </a:cubicBezTo>
              </a:path>
            </a:pathLst>
          </a:custGeom>
          <a:noFill/>
          <a:ln w="25400" cap="flat" cmpd="sng">
            <a:solidFill>
              <a:schemeClr val="accent2"/>
            </a:solidFill>
            <a:prstDash val="solid"/>
            <a:round/>
            <a:headEnd/>
            <a:tailEnd type="triangle" w="med" len="med"/>
          </a:ln>
          <a:effectLst/>
          <a:extLst>
            <a:ext uri="{909E8E84-426E-40dd-AFC4-6F175D3DCCD1}">
              <a14:hiddenFill xmlns:a14="http://schemas.microsoft.com/office/drawing/2010/main">
                <a:solidFill>
                  <a:srgbClr val="FFC8BB"/>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845826" name="Rectangle 2"/>
          <p:cNvSpPr>
            <a:spLocks noGrp="1" noChangeArrowheads="1"/>
          </p:cNvSpPr>
          <p:nvPr>
            <p:ph type="title"/>
          </p:nvPr>
        </p:nvSpPr>
        <p:spPr>
          <a:xfrm>
            <a:off x="677863" y="257175"/>
            <a:ext cx="7772400" cy="1143000"/>
          </a:xfrm>
        </p:spPr>
        <p:txBody>
          <a:bodyPr/>
          <a:lstStyle/>
          <a:p>
            <a:r>
              <a:rPr lang="en-US"/>
              <a:t>Untrusted Third Party</a:t>
            </a:r>
          </a:p>
        </p:txBody>
      </p:sp>
      <p:sp>
        <p:nvSpPr>
          <p:cNvPr id="845827" name="Text Box 3"/>
          <p:cNvSpPr txBox="1">
            <a:spLocks noChangeArrowheads="1"/>
          </p:cNvSpPr>
          <p:nvPr/>
        </p:nvSpPr>
        <p:spPr bwMode="auto">
          <a:xfrm>
            <a:off x="247650" y="5630863"/>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Bob</a:t>
            </a:r>
          </a:p>
        </p:txBody>
      </p:sp>
      <p:sp>
        <p:nvSpPr>
          <p:cNvPr id="845828" name="AutoShape 4"/>
          <p:cNvSpPr>
            <a:spLocks noChangeArrowheads="1"/>
          </p:cNvSpPr>
          <p:nvPr/>
        </p:nvSpPr>
        <p:spPr bwMode="auto">
          <a:xfrm>
            <a:off x="152400" y="43434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5829" name="Oval 5"/>
          <p:cNvSpPr>
            <a:spLocks noChangeArrowheads="1"/>
          </p:cNvSpPr>
          <p:nvPr/>
        </p:nvSpPr>
        <p:spPr bwMode="auto">
          <a:xfrm>
            <a:off x="428625" y="4724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5830" name="Oval 6"/>
          <p:cNvSpPr>
            <a:spLocks noChangeArrowheads="1"/>
          </p:cNvSpPr>
          <p:nvPr/>
        </p:nvSpPr>
        <p:spPr bwMode="auto">
          <a:xfrm>
            <a:off x="504825" y="4756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5831" name="Oval 7"/>
          <p:cNvSpPr>
            <a:spLocks noChangeArrowheads="1"/>
          </p:cNvSpPr>
          <p:nvPr/>
        </p:nvSpPr>
        <p:spPr bwMode="auto">
          <a:xfrm>
            <a:off x="733425" y="4724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5832" name="Oval 8"/>
          <p:cNvSpPr>
            <a:spLocks noChangeArrowheads="1"/>
          </p:cNvSpPr>
          <p:nvPr/>
        </p:nvSpPr>
        <p:spPr bwMode="auto">
          <a:xfrm>
            <a:off x="809625" y="4756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5834" name="Text Box 10"/>
          <p:cNvSpPr txBox="1">
            <a:spLocks noChangeArrowheads="1"/>
          </p:cNvSpPr>
          <p:nvPr/>
        </p:nvSpPr>
        <p:spPr bwMode="auto">
          <a:xfrm>
            <a:off x="1131888" y="3594100"/>
            <a:ext cx="1947862" cy="660400"/>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3600"/>
              <a:t>E</a:t>
            </a:r>
            <a:r>
              <a:rPr lang="en-US" sz="3600" i="1" baseline="-25000">
                <a:latin typeface="Times New Roman" charset="0"/>
              </a:rPr>
              <a:t>H</a:t>
            </a:r>
            <a:r>
              <a:rPr lang="en-US" sz="3600" baseline="-25000">
                <a:latin typeface="Times New Roman" charset="0"/>
              </a:rPr>
              <a:t>(</a:t>
            </a:r>
            <a:r>
              <a:rPr lang="en-US" sz="3600" i="1" baseline="-25000">
                <a:latin typeface="Times New Roman" charset="0"/>
              </a:rPr>
              <a:t>W</a:t>
            </a:r>
            <a:r>
              <a:rPr lang="en-US" sz="3600" baseline="-25000">
                <a:latin typeface="Times New Roman" charset="0"/>
              </a:rPr>
              <a:t>) </a:t>
            </a:r>
            <a:r>
              <a:rPr lang="en-US" sz="3600"/>
              <a:t>[</a:t>
            </a:r>
            <a:r>
              <a:rPr lang="en-US" sz="3600">
                <a:latin typeface="Times New Roman" charset="0"/>
              </a:rPr>
              <a:t>W</a:t>
            </a:r>
            <a:r>
              <a:rPr lang="en-US" sz="3600"/>
              <a:t>]</a:t>
            </a:r>
          </a:p>
        </p:txBody>
      </p:sp>
      <p:sp>
        <p:nvSpPr>
          <p:cNvPr id="845835" name="AutoShape 11"/>
          <p:cNvSpPr>
            <a:spLocks noChangeArrowheads="1"/>
          </p:cNvSpPr>
          <p:nvPr/>
        </p:nvSpPr>
        <p:spPr bwMode="auto">
          <a:xfrm>
            <a:off x="2971800" y="1371600"/>
            <a:ext cx="3438525" cy="774700"/>
          </a:xfrm>
          <a:prstGeom prst="cube">
            <a:avLst>
              <a:gd name="adj"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HashMatcher.com</a:t>
            </a:r>
          </a:p>
        </p:txBody>
      </p:sp>
    </p:spTree>
    <p:extLst>
      <p:ext uri="{BB962C8B-B14F-4D97-AF65-F5344CB8AC3E}">
        <p14:creationId xmlns:p14="http://schemas.microsoft.com/office/powerpoint/2010/main" val="311273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3"/>
          <p:cNvSpPr>
            <a:spLocks noGrp="1"/>
          </p:cNvSpPr>
          <p:nvPr>
            <p:ph type="dt" sz="half" idx="10"/>
          </p:nvPr>
        </p:nvSpPr>
        <p:spPr/>
        <p:txBody>
          <a:bodyPr/>
          <a:lstStyle/>
          <a:p>
            <a:r>
              <a:rPr lang="en-US"/>
              <a:t>12 April 2005</a:t>
            </a:r>
          </a:p>
        </p:txBody>
      </p:sp>
      <p:sp>
        <p:nvSpPr>
          <p:cNvPr id="28" name="Footer Placeholder 4"/>
          <p:cNvSpPr>
            <a:spLocks noGrp="1"/>
          </p:cNvSpPr>
          <p:nvPr>
            <p:ph type="ftr" sz="quarter" idx="11"/>
          </p:nvPr>
        </p:nvSpPr>
        <p:spPr/>
        <p:txBody>
          <a:bodyPr/>
          <a:lstStyle/>
          <a:p>
            <a:r>
              <a:rPr lang="en-US"/>
              <a:t>University of Virginia CS 588</a:t>
            </a:r>
          </a:p>
        </p:txBody>
      </p:sp>
      <p:sp>
        <p:nvSpPr>
          <p:cNvPr id="29" name="Slide Number Placeholder 5"/>
          <p:cNvSpPr>
            <a:spLocks noGrp="1"/>
          </p:cNvSpPr>
          <p:nvPr>
            <p:ph type="sldNum" sz="quarter" idx="12"/>
          </p:nvPr>
        </p:nvSpPr>
        <p:spPr/>
        <p:txBody>
          <a:bodyPr/>
          <a:lstStyle/>
          <a:p>
            <a:fld id="{35339EBB-E1D6-0142-B9CC-9EEE32150FD3}" type="slidenum">
              <a:rPr lang="en-US"/>
              <a:pPr/>
              <a:t>30</a:t>
            </a:fld>
            <a:endParaRPr lang="en-US"/>
          </a:p>
        </p:txBody>
      </p:sp>
      <p:sp>
        <p:nvSpPr>
          <p:cNvPr id="923650" name="Rectangle 2"/>
          <p:cNvSpPr>
            <a:spLocks noGrp="1" noChangeArrowheads="1"/>
          </p:cNvSpPr>
          <p:nvPr>
            <p:ph type="title"/>
          </p:nvPr>
        </p:nvSpPr>
        <p:spPr>
          <a:xfrm>
            <a:off x="762000" y="30163"/>
            <a:ext cx="7772400" cy="1143000"/>
          </a:xfrm>
        </p:spPr>
        <p:txBody>
          <a:bodyPr/>
          <a:lstStyle/>
          <a:p>
            <a:r>
              <a:rPr lang="en-US"/>
              <a:t>Bank IOU Protocol</a:t>
            </a:r>
          </a:p>
        </p:txBody>
      </p:sp>
      <p:sp>
        <p:nvSpPr>
          <p:cNvPr id="923651" name="Line 3"/>
          <p:cNvSpPr>
            <a:spLocks noChangeShapeType="1"/>
          </p:cNvSpPr>
          <p:nvPr/>
        </p:nvSpPr>
        <p:spPr bwMode="auto">
          <a:xfrm>
            <a:off x="2438400" y="2268538"/>
            <a:ext cx="411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652" name="AutoShape 4"/>
          <p:cNvSpPr>
            <a:spLocks noChangeArrowheads="1"/>
          </p:cNvSpPr>
          <p:nvPr/>
        </p:nvSpPr>
        <p:spPr bwMode="auto">
          <a:xfrm>
            <a:off x="6753225" y="1533525"/>
            <a:ext cx="1676400" cy="4638675"/>
          </a:xfrm>
          <a:prstGeom prst="can">
            <a:avLst>
              <a:gd name="adj" fmla="val 69176"/>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4000"/>
              <a:t>Trusty </a:t>
            </a:r>
          </a:p>
          <a:p>
            <a:r>
              <a:rPr lang="en-US" sz="4000"/>
              <a:t>Bank</a:t>
            </a:r>
          </a:p>
        </p:txBody>
      </p:sp>
      <p:pic>
        <p:nvPicPr>
          <p:cNvPr id="923653" name="Picture 5" descr="old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819400"/>
            <a:ext cx="1981200" cy="755650"/>
          </a:xfrm>
          <a:prstGeom prst="rect">
            <a:avLst/>
          </a:prstGeom>
          <a:noFill/>
          <a:extLst>
            <a:ext uri="{909E8E84-426E-40dd-AFC4-6F175D3DCCD1}">
              <a14:hiddenFill xmlns:a14="http://schemas.microsoft.com/office/drawing/2010/main">
                <a:solidFill>
                  <a:srgbClr val="FFFFFF"/>
                </a:solidFill>
              </a14:hiddenFill>
            </a:ext>
          </a:extLst>
        </p:spPr>
      </p:pic>
      <p:sp>
        <p:nvSpPr>
          <p:cNvPr id="923654" name="Rectangle 6"/>
          <p:cNvSpPr>
            <a:spLocks noChangeArrowheads="1"/>
          </p:cNvSpPr>
          <p:nvPr/>
        </p:nvSpPr>
        <p:spPr bwMode="auto">
          <a:xfrm>
            <a:off x="2971800" y="1524000"/>
            <a:ext cx="1066800" cy="46196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i="1"/>
              <a:t>M</a:t>
            </a:r>
          </a:p>
        </p:txBody>
      </p:sp>
      <p:sp>
        <p:nvSpPr>
          <p:cNvPr id="923655" name="Rectangle 7"/>
          <p:cNvSpPr>
            <a:spLocks noChangeArrowheads="1"/>
          </p:cNvSpPr>
          <p:nvPr/>
        </p:nvSpPr>
        <p:spPr bwMode="auto">
          <a:xfrm>
            <a:off x="4054475" y="1524000"/>
            <a:ext cx="1641475" cy="460375"/>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E</a:t>
            </a:r>
            <a:r>
              <a:rPr lang="en-US" sz="2000" baseline="-25000"/>
              <a:t>KR</a:t>
            </a:r>
            <a:r>
              <a:rPr lang="en-US" sz="2000" baseline="-40000"/>
              <a:t>TB</a:t>
            </a:r>
            <a:r>
              <a:rPr lang="en-US"/>
              <a:t>[</a:t>
            </a:r>
            <a:r>
              <a:rPr lang="en-US" i="1"/>
              <a:t>H</a:t>
            </a:r>
            <a:r>
              <a:rPr lang="en-US"/>
              <a:t>(</a:t>
            </a:r>
            <a:r>
              <a:rPr lang="en-US" i="1"/>
              <a:t>M</a:t>
            </a:r>
            <a:r>
              <a:rPr lang="en-US"/>
              <a:t>)]</a:t>
            </a:r>
          </a:p>
        </p:txBody>
      </p:sp>
      <p:sp>
        <p:nvSpPr>
          <p:cNvPr id="923656" name="Line 8"/>
          <p:cNvSpPr>
            <a:spLocks noChangeShapeType="1"/>
          </p:cNvSpPr>
          <p:nvPr/>
        </p:nvSpPr>
        <p:spPr bwMode="auto">
          <a:xfrm flipH="1">
            <a:off x="2514600" y="2649538"/>
            <a:ext cx="4038600" cy="16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657" name="Text Box 9"/>
          <p:cNvSpPr txBox="1">
            <a:spLocks noChangeArrowheads="1"/>
          </p:cNvSpPr>
          <p:nvPr/>
        </p:nvSpPr>
        <p:spPr bwMode="auto">
          <a:xfrm>
            <a:off x="1327150" y="2771775"/>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Bob</a:t>
            </a:r>
          </a:p>
        </p:txBody>
      </p:sp>
      <p:sp>
        <p:nvSpPr>
          <p:cNvPr id="923658" name="AutoShape 10"/>
          <p:cNvSpPr>
            <a:spLocks noChangeArrowheads="1"/>
          </p:cNvSpPr>
          <p:nvPr/>
        </p:nvSpPr>
        <p:spPr bwMode="auto">
          <a:xfrm>
            <a:off x="1143000" y="13716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659" name="Oval 11"/>
          <p:cNvSpPr>
            <a:spLocks noChangeArrowheads="1"/>
          </p:cNvSpPr>
          <p:nvPr/>
        </p:nvSpPr>
        <p:spPr bwMode="auto">
          <a:xfrm>
            <a:off x="1419225" y="17526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660" name="Oval 12"/>
          <p:cNvSpPr>
            <a:spLocks noChangeArrowheads="1"/>
          </p:cNvSpPr>
          <p:nvPr/>
        </p:nvSpPr>
        <p:spPr bwMode="auto">
          <a:xfrm>
            <a:off x="1495425" y="17843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661" name="Oval 13"/>
          <p:cNvSpPr>
            <a:spLocks noChangeArrowheads="1"/>
          </p:cNvSpPr>
          <p:nvPr/>
        </p:nvSpPr>
        <p:spPr bwMode="auto">
          <a:xfrm>
            <a:off x="1724025" y="17526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662" name="Oval 14"/>
          <p:cNvSpPr>
            <a:spLocks noChangeArrowheads="1"/>
          </p:cNvSpPr>
          <p:nvPr/>
        </p:nvSpPr>
        <p:spPr bwMode="auto">
          <a:xfrm>
            <a:off x="1800225" y="17843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663" name="Line 15"/>
          <p:cNvSpPr>
            <a:spLocks noChangeShapeType="1"/>
          </p:cNvSpPr>
          <p:nvPr/>
        </p:nvSpPr>
        <p:spPr bwMode="auto">
          <a:xfrm>
            <a:off x="2438400" y="4021138"/>
            <a:ext cx="4098925" cy="212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923664" name="Picture 16" descr="old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343400"/>
            <a:ext cx="1644650" cy="627063"/>
          </a:xfrm>
          <a:prstGeom prst="rect">
            <a:avLst/>
          </a:prstGeom>
          <a:noFill/>
          <a:extLst>
            <a:ext uri="{909E8E84-426E-40dd-AFC4-6F175D3DCCD1}">
              <a14:hiddenFill xmlns:a14="http://schemas.microsoft.com/office/drawing/2010/main">
                <a:solidFill>
                  <a:srgbClr val="FFFFFF"/>
                </a:solidFill>
              </a14:hiddenFill>
            </a:ext>
          </a:extLst>
        </p:spPr>
      </p:pic>
      <p:grpSp>
        <p:nvGrpSpPr>
          <p:cNvPr id="923665" name="Group 17"/>
          <p:cNvGrpSpPr>
            <a:grpSpLocks/>
          </p:cNvGrpSpPr>
          <p:nvPr/>
        </p:nvGrpSpPr>
        <p:grpSpPr bwMode="auto">
          <a:xfrm>
            <a:off x="3276600" y="3733800"/>
            <a:ext cx="2301875" cy="304800"/>
            <a:chOff x="1910" y="2736"/>
            <a:chExt cx="1716" cy="291"/>
          </a:xfrm>
        </p:grpSpPr>
        <p:sp>
          <p:nvSpPr>
            <p:cNvPr id="923666" name="Rectangle 18"/>
            <p:cNvSpPr>
              <a:spLocks noChangeArrowheads="1"/>
            </p:cNvSpPr>
            <p:nvPr/>
          </p:nvSpPr>
          <p:spPr bwMode="auto">
            <a:xfrm>
              <a:off x="1910" y="2736"/>
              <a:ext cx="672" cy="291"/>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i="1"/>
                <a:t>M</a:t>
              </a:r>
            </a:p>
          </p:txBody>
        </p:sp>
        <p:sp>
          <p:nvSpPr>
            <p:cNvPr id="923667" name="Rectangle 19"/>
            <p:cNvSpPr>
              <a:spLocks noChangeArrowheads="1"/>
            </p:cNvSpPr>
            <p:nvPr/>
          </p:nvSpPr>
          <p:spPr bwMode="auto">
            <a:xfrm>
              <a:off x="2592" y="2736"/>
              <a:ext cx="1034" cy="29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E</a:t>
              </a:r>
              <a:r>
                <a:rPr lang="en-US" sz="1400" baseline="-25000"/>
                <a:t>KR</a:t>
              </a:r>
              <a:r>
                <a:rPr lang="en-US" sz="1400" baseline="-40000"/>
                <a:t>TB</a:t>
              </a:r>
              <a:r>
                <a:rPr lang="en-US" sz="1600"/>
                <a:t>[</a:t>
              </a:r>
              <a:r>
                <a:rPr lang="en-US" sz="1600" i="1"/>
                <a:t>H</a:t>
              </a:r>
              <a:r>
                <a:rPr lang="en-US" sz="1600"/>
                <a:t>(</a:t>
              </a:r>
              <a:r>
                <a:rPr lang="en-US" sz="1600" i="1"/>
                <a:t>M</a:t>
              </a:r>
              <a:r>
                <a:rPr lang="en-US" sz="1600"/>
                <a:t>)]</a:t>
              </a:r>
            </a:p>
          </p:txBody>
        </p:sp>
      </p:grpSp>
      <p:sp>
        <p:nvSpPr>
          <p:cNvPr id="923668" name="Line 20"/>
          <p:cNvSpPr>
            <a:spLocks noChangeShapeType="1"/>
          </p:cNvSpPr>
          <p:nvPr/>
        </p:nvSpPr>
        <p:spPr bwMode="auto">
          <a:xfrm flipH="1">
            <a:off x="2506663" y="4265613"/>
            <a:ext cx="4014787" cy="104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669" name="Line 21"/>
          <p:cNvSpPr>
            <a:spLocks noChangeShapeType="1"/>
          </p:cNvSpPr>
          <p:nvPr/>
        </p:nvSpPr>
        <p:spPr bwMode="auto">
          <a:xfrm>
            <a:off x="2514600" y="5240338"/>
            <a:ext cx="4098925" cy="212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923670" name="Picture 22" descr="old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438" y="5626100"/>
            <a:ext cx="1644650" cy="627063"/>
          </a:xfrm>
          <a:prstGeom prst="rect">
            <a:avLst/>
          </a:prstGeom>
          <a:noFill/>
          <a:extLst>
            <a:ext uri="{909E8E84-426E-40dd-AFC4-6F175D3DCCD1}">
              <a14:hiddenFill xmlns:a14="http://schemas.microsoft.com/office/drawing/2010/main">
                <a:solidFill>
                  <a:srgbClr val="FFFFFF"/>
                </a:solidFill>
              </a14:hiddenFill>
            </a:ext>
          </a:extLst>
        </p:spPr>
      </p:pic>
      <p:grpSp>
        <p:nvGrpSpPr>
          <p:cNvPr id="923671" name="Group 23"/>
          <p:cNvGrpSpPr>
            <a:grpSpLocks/>
          </p:cNvGrpSpPr>
          <p:nvPr/>
        </p:nvGrpSpPr>
        <p:grpSpPr bwMode="auto">
          <a:xfrm>
            <a:off x="3352800" y="4953000"/>
            <a:ext cx="2301875" cy="304800"/>
            <a:chOff x="1910" y="2736"/>
            <a:chExt cx="1716" cy="291"/>
          </a:xfrm>
        </p:grpSpPr>
        <p:sp>
          <p:nvSpPr>
            <p:cNvPr id="923672" name="Rectangle 24"/>
            <p:cNvSpPr>
              <a:spLocks noChangeArrowheads="1"/>
            </p:cNvSpPr>
            <p:nvPr/>
          </p:nvSpPr>
          <p:spPr bwMode="auto">
            <a:xfrm>
              <a:off x="1910" y="2736"/>
              <a:ext cx="672" cy="291"/>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i="1"/>
                <a:t>M</a:t>
              </a:r>
            </a:p>
          </p:txBody>
        </p:sp>
        <p:sp>
          <p:nvSpPr>
            <p:cNvPr id="923673" name="Rectangle 25"/>
            <p:cNvSpPr>
              <a:spLocks noChangeArrowheads="1"/>
            </p:cNvSpPr>
            <p:nvPr/>
          </p:nvSpPr>
          <p:spPr bwMode="auto">
            <a:xfrm>
              <a:off x="2592" y="2736"/>
              <a:ext cx="1034" cy="29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E</a:t>
              </a:r>
              <a:r>
                <a:rPr lang="en-US" sz="1400" baseline="-25000"/>
                <a:t>KR</a:t>
              </a:r>
              <a:r>
                <a:rPr lang="en-US" sz="1400" baseline="-40000"/>
                <a:t>TB</a:t>
              </a:r>
              <a:r>
                <a:rPr lang="en-US" sz="1600"/>
                <a:t>[</a:t>
              </a:r>
              <a:r>
                <a:rPr lang="en-US" sz="1600" i="1"/>
                <a:t>H</a:t>
              </a:r>
              <a:r>
                <a:rPr lang="en-US" sz="1600"/>
                <a:t>(</a:t>
              </a:r>
              <a:r>
                <a:rPr lang="en-US" sz="1600" i="1"/>
                <a:t>M</a:t>
              </a:r>
              <a:r>
                <a:rPr lang="en-US" sz="1600"/>
                <a:t>)]</a:t>
              </a:r>
            </a:p>
          </p:txBody>
        </p:sp>
      </p:grpSp>
      <p:sp>
        <p:nvSpPr>
          <p:cNvPr id="923674" name="Line 26"/>
          <p:cNvSpPr>
            <a:spLocks noChangeShapeType="1"/>
          </p:cNvSpPr>
          <p:nvPr/>
        </p:nvSpPr>
        <p:spPr bwMode="auto">
          <a:xfrm flipH="1">
            <a:off x="2582863" y="5484813"/>
            <a:ext cx="4014787" cy="104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254497878"/>
      </p:ext>
    </p:extLst>
  </p:cSld>
  <p:clrMapOvr>
    <a:masterClrMapping/>
  </p:clrMapOvr>
  <p:transition xmlns:p14="http://schemas.microsoft.com/office/powerpoint/2010/main">
    <p:split orient="vert"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D3D65C6D-9917-AE45-A3F1-C30F8546BFEB}" type="slidenum">
              <a:rPr lang="en-US"/>
              <a:pPr/>
              <a:t>31</a:t>
            </a:fld>
            <a:endParaRPr lang="en-US"/>
          </a:p>
        </p:txBody>
      </p:sp>
      <p:sp>
        <p:nvSpPr>
          <p:cNvPr id="924674" name="Rectangle 2"/>
          <p:cNvSpPr>
            <a:spLocks noGrp="1" noChangeArrowheads="1"/>
          </p:cNvSpPr>
          <p:nvPr>
            <p:ph type="title"/>
          </p:nvPr>
        </p:nvSpPr>
        <p:spPr>
          <a:xfrm>
            <a:off x="685800" y="168275"/>
            <a:ext cx="7772400" cy="1143000"/>
          </a:xfrm>
        </p:spPr>
        <p:txBody>
          <a:bodyPr/>
          <a:lstStyle/>
          <a:p>
            <a:r>
              <a:rPr lang="en-US"/>
              <a:t>Bank IOU Protocol</a:t>
            </a:r>
          </a:p>
        </p:txBody>
      </p:sp>
      <p:sp>
        <p:nvSpPr>
          <p:cNvPr id="924675" name="Rectangle 3"/>
          <p:cNvSpPr>
            <a:spLocks noGrp="1" noChangeArrowheads="1"/>
          </p:cNvSpPr>
          <p:nvPr>
            <p:ph type="body" idx="1"/>
          </p:nvPr>
        </p:nvSpPr>
        <p:spPr>
          <a:xfrm>
            <a:off x="717550" y="1169988"/>
            <a:ext cx="7772400" cy="5002212"/>
          </a:xfrm>
        </p:spPr>
        <p:txBody>
          <a:bodyPr/>
          <a:lstStyle/>
          <a:p>
            <a:pPr>
              <a:buClr>
                <a:schemeClr val="folHlink"/>
              </a:buClr>
              <a:buFont typeface="Arial" charset="0"/>
              <a:buChar char="¥"/>
            </a:pPr>
            <a:r>
              <a:rPr lang="en-US"/>
              <a:t>Universally recognized as valuable</a:t>
            </a:r>
          </a:p>
          <a:p>
            <a:pPr>
              <a:buClr>
                <a:schemeClr val="folHlink"/>
              </a:buClr>
              <a:buFont typeface="Arial" charset="0"/>
              <a:buChar char="€"/>
            </a:pPr>
            <a:r>
              <a:rPr lang="en-US"/>
              <a:t>Easy to transfer</a:t>
            </a:r>
          </a:p>
          <a:p>
            <a:pPr>
              <a:buClr>
                <a:schemeClr val="folHlink"/>
              </a:buClr>
              <a:buFont typeface="Arial" charset="0"/>
              <a:buChar char="£"/>
            </a:pPr>
            <a:r>
              <a:rPr lang="en-US"/>
              <a:t>Anonymous</a:t>
            </a:r>
          </a:p>
          <a:p>
            <a:pPr>
              <a:buClr>
                <a:schemeClr val="hlink"/>
              </a:buClr>
              <a:buFontTx/>
              <a:buChar char="x"/>
            </a:pPr>
            <a:r>
              <a:rPr lang="en-US"/>
              <a:t>Heavy</a:t>
            </a:r>
          </a:p>
          <a:p>
            <a:pPr>
              <a:buClr>
                <a:schemeClr val="hlink"/>
              </a:buClr>
              <a:buFont typeface="Arial" charset="0"/>
              <a:buChar char="x"/>
            </a:pPr>
            <a:r>
              <a:rPr lang="en-US"/>
              <a:t>Moderately difficult to counterfeit in small quantities</a:t>
            </a:r>
          </a:p>
          <a:p>
            <a:pPr>
              <a:buClr>
                <a:schemeClr val="hlink"/>
              </a:buClr>
              <a:buFontTx/>
              <a:buChar char="x"/>
            </a:pPr>
            <a:r>
              <a:rPr lang="en-US"/>
              <a:t>Extremely difficult to get away with counterfeiting large quantities</a:t>
            </a:r>
          </a:p>
        </p:txBody>
      </p:sp>
    </p:spTree>
    <p:extLst>
      <p:ext uri="{BB962C8B-B14F-4D97-AF65-F5344CB8AC3E}">
        <p14:creationId xmlns:p14="http://schemas.microsoft.com/office/powerpoint/2010/main" val="202737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48984935-EFCA-CD4E-9C48-3BA3AEEE8162}" type="slidenum">
              <a:rPr lang="en-US"/>
              <a:pPr/>
              <a:t>32</a:t>
            </a:fld>
            <a:endParaRPr lang="en-US"/>
          </a:p>
        </p:txBody>
      </p:sp>
      <p:sp>
        <p:nvSpPr>
          <p:cNvPr id="925698" name="Rectangle 2"/>
          <p:cNvSpPr>
            <a:spLocks noGrp="1" noChangeArrowheads="1"/>
          </p:cNvSpPr>
          <p:nvPr>
            <p:ph type="title"/>
          </p:nvPr>
        </p:nvSpPr>
        <p:spPr>
          <a:xfrm>
            <a:off x="709613" y="263525"/>
            <a:ext cx="7772400" cy="1143000"/>
          </a:xfrm>
        </p:spPr>
        <p:txBody>
          <a:bodyPr/>
          <a:lstStyle/>
          <a:p>
            <a:r>
              <a:rPr lang="en-US"/>
              <a:t>Bank Identifiers</a:t>
            </a:r>
          </a:p>
        </p:txBody>
      </p:sp>
      <p:sp>
        <p:nvSpPr>
          <p:cNvPr id="925699" name="Rectangle 3"/>
          <p:cNvSpPr>
            <a:spLocks noGrp="1" noChangeArrowheads="1"/>
          </p:cNvSpPr>
          <p:nvPr>
            <p:ph type="body" idx="1"/>
          </p:nvPr>
        </p:nvSpPr>
        <p:spPr>
          <a:xfrm>
            <a:off x="685800" y="1371600"/>
            <a:ext cx="7772400" cy="4724400"/>
          </a:xfrm>
        </p:spPr>
        <p:txBody>
          <a:bodyPr/>
          <a:lstStyle/>
          <a:p>
            <a:pPr>
              <a:lnSpc>
                <a:spcPct val="90000"/>
              </a:lnSpc>
            </a:pPr>
            <a:r>
              <a:rPr lang="en-US"/>
              <a:t>Bank adds a unique tag to each IOU it generates</a:t>
            </a:r>
          </a:p>
          <a:p>
            <a:pPr>
              <a:lnSpc>
                <a:spcPct val="90000"/>
              </a:lnSpc>
            </a:pPr>
            <a:r>
              <a:rPr lang="en-US"/>
              <a:t>When someone cashes an IOU, bank checks that that IOU has not already been cashed</a:t>
            </a:r>
          </a:p>
          <a:p>
            <a:pPr>
              <a:lnSpc>
                <a:spcPct val="90000"/>
              </a:lnSpc>
            </a:pPr>
            <a:r>
              <a:rPr lang="en-US"/>
              <a:t>Can</a:t>
            </a:r>
            <a:r>
              <a:rPr lang="ja-JP" altLang="en-US">
                <a:latin typeface="Arial"/>
              </a:rPr>
              <a:t>’</a:t>
            </a:r>
            <a:r>
              <a:rPr lang="en-US"/>
              <a:t>t tell if it was Alice or Bob who cheated</a:t>
            </a:r>
          </a:p>
          <a:p>
            <a:pPr>
              <a:lnSpc>
                <a:spcPct val="90000"/>
              </a:lnSpc>
            </a:pPr>
            <a:r>
              <a:rPr lang="en-US"/>
              <a:t>Alice loses her anonymity – the bank can tell where she spends her money</a:t>
            </a:r>
          </a:p>
        </p:txBody>
      </p:sp>
    </p:spTree>
    <p:extLst>
      <p:ext uri="{BB962C8B-B14F-4D97-AF65-F5344CB8AC3E}">
        <p14:creationId xmlns:p14="http://schemas.microsoft.com/office/powerpoint/2010/main" val="4665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animEffect transition="in" filter="dissolve">
                                      <p:cBhvr>
                                        <p:cTn id="7" dur="500"/>
                                        <p:tgtEl>
                                          <p:spTgt spid="92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5699">
                                            <p:txEl>
                                              <p:pRg st="1" end="1"/>
                                            </p:txEl>
                                          </p:spTgt>
                                        </p:tgtEl>
                                        <p:attrNameLst>
                                          <p:attrName>style.visibility</p:attrName>
                                        </p:attrNameLst>
                                      </p:cBhvr>
                                      <p:to>
                                        <p:strVal val="visible"/>
                                      </p:to>
                                    </p:set>
                                    <p:animEffect transition="in" filter="dissolve">
                                      <p:cBhvr>
                                        <p:cTn id="12" dur="500"/>
                                        <p:tgtEl>
                                          <p:spTgt spid="925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5699">
                                            <p:txEl>
                                              <p:pRg st="2" end="2"/>
                                            </p:txEl>
                                          </p:spTgt>
                                        </p:tgtEl>
                                        <p:attrNameLst>
                                          <p:attrName>style.visibility</p:attrName>
                                        </p:attrNameLst>
                                      </p:cBhvr>
                                      <p:to>
                                        <p:strVal val="visible"/>
                                      </p:to>
                                    </p:set>
                                    <p:animEffect transition="in" filter="dissolve">
                                      <p:cBhvr>
                                        <p:cTn id="17" dur="500"/>
                                        <p:tgtEl>
                                          <p:spTgt spid="925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5699">
                                            <p:txEl>
                                              <p:pRg st="3" end="3"/>
                                            </p:txEl>
                                          </p:spTgt>
                                        </p:tgtEl>
                                        <p:attrNameLst>
                                          <p:attrName>style.visibility</p:attrName>
                                        </p:attrNameLst>
                                      </p:cBhvr>
                                      <p:to>
                                        <p:strVal val="visible"/>
                                      </p:to>
                                    </p:set>
                                    <p:animEffect transition="in" filter="dissolve">
                                      <p:cBhvr>
                                        <p:cTn id="22" dur="500"/>
                                        <p:tgtEl>
                                          <p:spTgt spid="925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C4A98E81-1313-C549-81E4-F82A20CAC587}" type="slidenum">
              <a:rPr lang="en-US"/>
              <a:pPr/>
              <a:t>33</a:t>
            </a:fld>
            <a:endParaRPr lang="en-US"/>
          </a:p>
        </p:txBody>
      </p:sp>
      <p:sp>
        <p:nvSpPr>
          <p:cNvPr id="926722" name="Rectangle 2"/>
          <p:cNvSpPr>
            <a:spLocks noGrp="1" noChangeArrowheads="1"/>
          </p:cNvSpPr>
          <p:nvPr>
            <p:ph type="title"/>
          </p:nvPr>
        </p:nvSpPr>
        <p:spPr>
          <a:xfrm>
            <a:off x="693738" y="38100"/>
            <a:ext cx="7772400" cy="1143000"/>
          </a:xfrm>
        </p:spPr>
        <p:txBody>
          <a:bodyPr/>
          <a:lstStyle/>
          <a:p>
            <a:r>
              <a:rPr lang="en-US"/>
              <a:t>Digital Cash, Protocol #1</a:t>
            </a:r>
          </a:p>
        </p:txBody>
      </p:sp>
      <p:sp>
        <p:nvSpPr>
          <p:cNvPr id="926723" name="Rectangle 3"/>
          <p:cNvSpPr>
            <a:spLocks noGrp="1" noChangeArrowheads="1"/>
          </p:cNvSpPr>
          <p:nvPr>
            <p:ph type="body" idx="1"/>
          </p:nvPr>
        </p:nvSpPr>
        <p:spPr>
          <a:xfrm>
            <a:off x="381000" y="990600"/>
            <a:ext cx="8242300" cy="5410200"/>
          </a:xfrm>
        </p:spPr>
        <p:txBody>
          <a:bodyPr/>
          <a:lstStyle/>
          <a:p>
            <a:pPr marL="609600" indent="-609600">
              <a:buFontTx/>
              <a:buAutoNum type="arabicPeriod"/>
            </a:pPr>
            <a:r>
              <a:rPr lang="en-US"/>
              <a:t>Alice prepares 100 money orders for $1000 each.</a:t>
            </a:r>
          </a:p>
          <a:p>
            <a:pPr marL="609600" indent="-609600">
              <a:buFontTx/>
              <a:buAutoNum type="arabicPeriod"/>
            </a:pPr>
            <a:r>
              <a:rPr lang="en-US"/>
              <a:t>Puts each one in a different sealed envelope, with a piece of carbon paper.</a:t>
            </a:r>
          </a:p>
          <a:p>
            <a:pPr marL="609600" indent="-609600">
              <a:buFontTx/>
              <a:buAutoNum type="arabicPeriod"/>
            </a:pPr>
            <a:r>
              <a:rPr lang="en-US"/>
              <a:t>Gives envelopes to bank.</a:t>
            </a:r>
          </a:p>
          <a:p>
            <a:pPr marL="609600" indent="-609600">
              <a:buFontTx/>
              <a:buAutoNum type="arabicPeriod"/>
            </a:pPr>
            <a:r>
              <a:rPr lang="en-US"/>
              <a:t>Bank opens 99 envelopes and checks they contain money order for $1000.</a:t>
            </a:r>
          </a:p>
          <a:p>
            <a:pPr marL="609600" indent="-609600">
              <a:buFontTx/>
              <a:buAutoNum type="arabicPeriod"/>
            </a:pPr>
            <a:r>
              <a:rPr lang="en-US"/>
              <a:t>Bank signs the remaining envelope without opening it (signature goes through carbon paper).</a:t>
            </a:r>
          </a:p>
        </p:txBody>
      </p:sp>
    </p:spTree>
    <p:extLst>
      <p:ext uri="{BB962C8B-B14F-4D97-AF65-F5344CB8AC3E}">
        <p14:creationId xmlns:p14="http://schemas.microsoft.com/office/powerpoint/2010/main" val="4058151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8592263B-954B-D648-B1FE-D8778CDAC85A}" type="slidenum">
              <a:rPr lang="en-US"/>
              <a:pPr/>
              <a:t>34</a:t>
            </a:fld>
            <a:endParaRPr lang="en-US"/>
          </a:p>
        </p:txBody>
      </p:sp>
      <p:sp>
        <p:nvSpPr>
          <p:cNvPr id="927746" name="Rectangle 2"/>
          <p:cNvSpPr>
            <a:spLocks noGrp="1" noChangeArrowheads="1"/>
          </p:cNvSpPr>
          <p:nvPr>
            <p:ph type="title"/>
          </p:nvPr>
        </p:nvSpPr>
        <p:spPr>
          <a:xfrm>
            <a:off x="701675" y="192088"/>
            <a:ext cx="7772400" cy="1143000"/>
          </a:xfrm>
        </p:spPr>
        <p:txBody>
          <a:bodyPr/>
          <a:lstStyle/>
          <a:p>
            <a:r>
              <a:rPr lang="en-US"/>
              <a:t>Digital Cash, Protocol #1 cont.</a:t>
            </a:r>
          </a:p>
        </p:txBody>
      </p:sp>
      <p:sp>
        <p:nvSpPr>
          <p:cNvPr id="927747" name="Rectangle 3"/>
          <p:cNvSpPr>
            <a:spLocks noGrp="1" noChangeArrowheads="1"/>
          </p:cNvSpPr>
          <p:nvPr>
            <p:ph type="body" idx="1"/>
          </p:nvPr>
        </p:nvSpPr>
        <p:spPr>
          <a:xfrm>
            <a:off x="533400" y="1463675"/>
            <a:ext cx="8321675" cy="4556125"/>
          </a:xfrm>
        </p:spPr>
        <p:txBody>
          <a:bodyPr/>
          <a:lstStyle/>
          <a:p>
            <a:pPr marL="609600" indent="-609600">
              <a:buFontTx/>
              <a:buAutoNum type="arabicPeriod" startAt="6"/>
            </a:pPr>
            <a:r>
              <a:rPr lang="en-US"/>
              <a:t>Bank returns envelope to Alice and deducts $1000 from her account.</a:t>
            </a:r>
          </a:p>
          <a:p>
            <a:pPr marL="609600" indent="-609600">
              <a:buFontTx/>
              <a:buAutoNum type="arabicPeriod" startAt="6"/>
            </a:pPr>
            <a:r>
              <a:rPr lang="en-US"/>
              <a:t>Alice opens envelope, and spends the money order.</a:t>
            </a:r>
          </a:p>
          <a:p>
            <a:pPr marL="609600" indent="-609600">
              <a:buFontTx/>
              <a:buAutoNum type="arabicPeriod" startAt="6"/>
            </a:pPr>
            <a:r>
              <a:rPr lang="en-US"/>
              <a:t>Merchant checks the Bank</a:t>
            </a:r>
            <a:r>
              <a:rPr lang="ja-JP" altLang="en-US">
                <a:latin typeface="Arial"/>
              </a:rPr>
              <a:t>’</a:t>
            </a:r>
            <a:r>
              <a:rPr lang="en-US"/>
              <a:t>s signature.</a:t>
            </a:r>
          </a:p>
          <a:p>
            <a:pPr marL="609600" indent="-609600">
              <a:buFontTx/>
              <a:buAutoNum type="arabicPeriod" startAt="6"/>
            </a:pPr>
            <a:r>
              <a:rPr lang="en-US"/>
              <a:t>Merchant deposits money order.  </a:t>
            </a:r>
          </a:p>
          <a:p>
            <a:pPr marL="609600" indent="-609600">
              <a:buFontTx/>
              <a:buAutoNum type="arabicPeriod" startAt="6"/>
            </a:pPr>
            <a:r>
              <a:rPr lang="en-US"/>
              <a:t>Bank verifies its signature and credits Merchant</a:t>
            </a:r>
            <a:r>
              <a:rPr lang="ja-JP" altLang="en-US">
                <a:latin typeface="Arial"/>
              </a:rPr>
              <a:t>’</a:t>
            </a:r>
            <a:r>
              <a:rPr lang="en-US"/>
              <a:t>s account.</a:t>
            </a:r>
          </a:p>
          <a:p>
            <a:pPr marL="609600" indent="-609600"/>
            <a:endParaRPr lang="en-US"/>
          </a:p>
        </p:txBody>
      </p:sp>
    </p:spTree>
    <p:extLst>
      <p:ext uri="{BB962C8B-B14F-4D97-AF65-F5344CB8AC3E}">
        <p14:creationId xmlns:p14="http://schemas.microsoft.com/office/powerpoint/2010/main" val="3541837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DDDDB1B8-E584-C94B-8A90-B0FFDC48B876}" type="slidenum">
              <a:rPr lang="en-US"/>
              <a:pPr/>
              <a:t>35</a:t>
            </a:fld>
            <a:endParaRPr lang="en-US"/>
          </a:p>
        </p:txBody>
      </p:sp>
      <p:sp>
        <p:nvSpPr>
          <p:cNvPr id="928770" name="Rectangle 2"/>
          <p:cNvSpPr>
            <a:spLocks noGrp="1" noChangeArrowheads="1"/>
          </p:cNvSpPr>
          <p:nvPr>
            <p:ph type="title"/>
          </p:nvPr>
        </p:nvSpPr>
        <p:spPr>
          <a:xfrm>
            <a:off x="660400" y="296863"/>
            <a:ext cx="7772400" cy="1143000"/>
          </a:xfrm>
        </p:spPr>
        <p:txBody>
          <a:bodyPr/>
          <a:lstStyle/>
          <a:p>
            <a:r>
              <a:rPr lang="en-US"/>
              <a:t>Digital Cash, Protocol #1</a:t>
            </a:r>
          </a:p>
        </p:txBody>
      </p:sp>
      <p:sp>
        <p:nvSpPr>
          <p:cNvPr id="928771" name="Rectangle 3"/>
          <p:cNvSpPr>
            <a:spLocks noGrp="1" noChangeArrowheads="1"/>
          </p:cNvSpPr>
          <p:nvPr>
            <p:ph type="body" idx="1"/>
          </p:nvPr>
        </p:nvSpPr>
        <p:spPr>
          <a:xfrm>
            <a:off x="152400" y="1371600"/>
            <a:ext cx="8991600" cy="4972050"/>
          </a:xfrm>
        </p:spPr>
        <p:txBody>
          <a:bodyPr/>
          <a:lstStyle/>
          <a:p>
            <a:r>
              <a:rPr lang="en-US"/>
              <a:t>Is it anonymous?</a:t>
            </a:r>
          </a:p>
          <a:p>
            <a:r>
              <a:rPr lang="en-US"/>
              <a:t>Can Alice cheat?</a:t>
            </a:r>
          </a:p>
          <a:p>
            <a:pPr lvl="1"/>
            <a:r>
              <a:rPr lang="en-US"/>
              <a:t>Make one of the money orders for $100000, 1% chance of picking right bill, 99% chance bank detects attempted fraud.</a:t>
            </a:r>
          </a:p>
          <a:p>
            <a:pPr lvl="2"/>
            <a:r>
              <a:rPr lang="en-US"/>
              <a:t>Better make the penalty for this high (e.g., jail)</a:t>
            </a:r>
          </a:p>
          <a:p>
            <a:pPr lvl="1"/>
            <a:r>
              <a:rPr lang="en-US" b="1"/>
              <a:t>Copy the signed money order and re-spend it.</a:t>
            </a:r>
          </a:p>
          <a:p>
            <a:r>
              <a:rPr lang="en-US"/>
              <a:t>Can Merchant cheat?</a:t>
            </a:r>
          </a:p>
          <a:p>
            <a:pPr lvl="1"/>
            <a:r>
              <a:rPr lang="en-US" b="1"/>
              <a:t>Copy the signed money order and re-deposit it.</a:t>
            </a:r>
          </a:p>
        </p:txBody>
      </p:sp>
    </p:spTree>
    <p:extLst>
      <p:ext uri="{BB962C8B-B14F-4D97-AF65-F5344CB8AC3E}">
        <p14:creationId xmlns:p14="http://schemas.microsoft.com/office/powerpoint/2010/main" val="3606072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16A970FC-8B53-0A48-96AC-55DDE2D03360}" type="slidenum">
              <a:rPr lang="en-US"/>
              <a:pPr/>
              <a:t>36</a:t>
            </a:fld>
            <a:endParaRPr lang="en-US"/>
          </a:p>
        </p:txBody>
      </p:sp>
      <p:sp>
        <p:nvSpPr>
          <p:cNvPr id="929794" name="Rectangle 2"/>
          <p:cNvSpPr>
            <a:spLocks noGrp="1" noChangeArrowheads="1"/>
          </p:cNvSpPr>
          <p:nvPr>
            <p:ph type="title"/>
          </p:nvPr>
        </p:nvSpPr>
        <p:spPr/>
        <p:txBody>
          <a:bodyPr/>
          <a:lstStyle/>
          <a:p>
            <a:r>
              <a:rPr lang="en-US"/>
              <a:t>Digital Cash, Protocol #2</a:t>
            </a:r>
          </a:p>
        </p:txBody>
      </p:sp>
      <p:sp>
        <p:nvSpPr>
          <p:cNvPr id="929795" name="Rectangle 3"/>
          <p:cNvSpPr>
            <a:spLocks noGrp="1" noChangeArrowheads="1"/>
          </p:cNvSpPr>
          <p:nvPr>
            <p:ph type="body" idx="1"/>
          </p:nvPr>
        </p:nvSpPr>
        <p:spPr/>
        <p:txBody>
          <a:bodyPr/>
          <a:lstStyle/>
          <a:p>
            <a:r>
              <a:rPr lang="en-US"/>
              <a:t>Idea: prevent double-spending by giving each money order a unique ID.</a:t>
            </a:r>
          </a:p>
          <a:p>
            <a:r>
              <a:rPr lang="en-US"/>
              <a:t>Problem: how do we provide unique IDs without losing anonymity?</a:t>
            </a:r>
          </a:p>
          <a:p>
            <a:r>
              <a:rPr lang="en-US"/>
              <a:t>Solution: let Alice generate the unique IDs, and keep them secret from bank.</a:t>
            </a:r>
          </a:p>
        </p:txBody>
      </p:sp>
    </p:spTree>
    <p:extLst>
      <p:ext uri="{BB962C8B-B14F-4D97-AF65-F5344CB8AC3E}">
        <p14:creationId xmlns:p14="http://schemas.microsoft.com/office/powerpoint/2010/main" val="2231299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2F868F1A-CAB3-9542-BF41-E0080E662657}" type="slidenum">
              <a:rPr lang="en-US"/>
              <a:pPr/>
              <a:t>37</a:t>
            </a:fld>
            <a:endParaRPr lang="en-US"/>
          </a:p>
        </p:txBody>
      </p:sp>
      <p:sp>
        <p:nvSpPr>
          <p:cNvPr id="930818" name="Rectangle 2"/>
          <p:cNvSpPr>
            <a:spLocks noGrp="1" noChangeArrowheads="1"/>
          </p:cNvSpPr>
          <p:nvPr>
            <p:ph type="title"/>
          </p:nvPr>
        </p:nvSpPr>
        <p:spPr>
          <a:xfrm>
            <a:off x="693738" y="38100"/>
            <a:ext cx="7772400" cy="1143000"/>
          </a:xfrm>
        </p:spPr>
        <p:txBody>
          <a:bodyPr/>
          <a:lstStyle/>
          <a:p>
            <a:r>
              <a:rPr lang="en-US"/>
              <a:t>Digital Cash, Protocol #2</a:t>
            </a:r>
          </a:p>
        </p:txBody>
      </p:sp>
      <p:sp>
        <p:nvSpPr>
          <p:cNvPr id="930819" name="Rectangle 3"/>
          <p:cNvSpPr>
            <a:spLocks noGrp="1" noChangeArrowheads="1"/>
          </p:cNvSpPr>
          <p:nvPr>
            <p:ph type="body" idx="1"/>
          </p:nvPr>
        </p:nvSpPr>
        <p:spPr>
          <a:xfrm>
            <a:off x="381000" y="990600"/>
            <a:ext cx="8534400" cy="5410200"/>
          </a:xfrm>
        </p:spPr>
        <p:txBody>
          <a:bodyPr/>
          <a:lstStyle/>
          <a:p>
            <a:pPr marL="609600" indent="-609600">
              <a:buFontTx/>
              <a:buAutoNum type="arabicPeriod"/>
            </a:pPr>
            <a:r>
              <a:rPr lang="en-US"/>
              <a:t>Alice prepares 100 money orders for $1000 each, </a:t>
            </a:r>
            <a:r>
              <a:rPr lang="en-US">
                <a:solidFill>
                  <a:srgbClr val="33CC33"/>
                </a:solidFill>
              </a:rPr>
              <a:t>adds a long, unique random ID to each note</a:t>
            </a:r>
            <a:r>
              <a:rPr lang="en-US"/>
              <a:t>.</a:t>
            </a:r>
          </a:p>
          <a:p>
            <a:pPr marL="609600" indent="-609600">
              <a:buFontTx/>
              <a:buAutoNum type="arabicPeriod"/>
            </a:pPr>
            <a:r>
              <a:rPr lang="en-US"/>
              <a:t>Puts each one in a different sealed envelope, with a piece of carbon paper.</a:t>
            </a:r>
          </a:p>
          <a:p>
            <a:pPr marL="609600" indent="-609600">
              <a:buFontTx/>
              <a:buAutoNum type="arabicPeriod"/>
            </a:pPr>
            <a:r>
              <a:rPr lang="en-US"/>
              <a:t>Gives envelopes to bank.</a:t>
            </a:r>
          </a:p>
          <a:p>
            <a:pPr marL="609600" indent="-609600">
              <a:buFontTx/>
              <a:buAutoNum type="arabicPeriod"/>
            </a:pPr>
            <a:r>
              <a:rPr lang="en-US"/>
              <a:t>Bank opens 99 envelopes and checks they contain money order for $1000.</a:t>
            </a:r>
          </a:p>
          <a:p>
            <a:pPr marL="609600" indent="-609600">
              <a:buFontTx/>
              <a:buAutoNum type="arabicPeriod"/>
            </a:pPr>
            <a:r>
              <a:rPr lang="en-US"/>
              <a:t>Bank signs the remaining envelope without opening it.</a:t>
            </a:r>
          </a:p>
        </p:txBody>
      </p:sp>
    </p:spTree>
    <p:extLst>
      <p:ext uri="{BB962C8B-B14F-4D97-AF65-F5344CB8AC3E}">
        <p14:creationId xmlns:p14="http://schemas.microsoft.com/office/powerpoint/2010/main" val="1841260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0A7C82B0-0716-4C4F-A967-84082B627AB4}" type="slidenum">
              <a:rPr lang="en-US"/>
              <a:pPr/>
              <a:t>38</a:t>
            </a:fld>
            <a:endParaRPr lang="en-US"/>
          </a:p>
        </p:txBody>
      </p:sp>
      <p:sp>
        <p:nvSpPr>
          <p:cNvPr id="931842" name="Rectangle 2"/>
          <p:cNvSpPr>
            <a:spLocks noGrp="1" noChangeArrowheads="1"/>
          </p:cNvSpPr>
          <p:nvPr>
            <p:ph type="title"/>
          </p:nvPr>
        </p:nvSpPr>
        <p:spPr>
          <a:xfrm>
            <a:off x="709613" y="47625"/>
            <a:ext cx="7772400" cy="1143000"/>
          </a:xfrm>
        </p:spPr>
        <p:txBody>
          <a:bodyPr/>
          <a:lstStyle/>
          <a:p>
            <a:r>
              <a:rPr lang="en-US"/>
              <a:t>Digital Cash, Protocol #2 cont.</a:t>
            </a:r>
          </a:p>
        </p:txBody>
      </p:sp>
      <p:sp>
        <p:nvSpPr>
          <p:cNvPr id="931843" name="Rectangle 3"/>
          <p:cNvSpPr>
            <a:spLocks noGrp="1" noChangeArrowheads="1"/>
          </p:cNvSpPr>
          <p:nvPr>
            <p:ph type="body" idx="1"/>
          </p:nvPr>
        </p:nvSpPr>
        <p:spPr>
          <a:xfrm>
            <a:off x="388938" y="965200"/>
            <a:ext cx="8458200" cy="5178425"/>
          </a:xfrm>
        </p:spPr>
        <p:txBody>
          <a:bodyPr/>
          <a:lstStyle/>
          <a:p>
            <a:pPr marL="609600" indent="-609600">
              <a:lnSpc>
                <a:spcPct val="90000"/>
              </a:lnSpc>
              <a:buFontTx/>
              <a:buAutoNum type="arabicPeriod" startAt="6"/>
            </a:pPr>
            <a:r>
              <a:rPr lang="en-US"/>
              <a:t>Bank returns envelope to Alice and deducts $1000 from her account.</a:t>
            </a:r>
          </a:p>
          <a:p>
            <a:pPr marL="609600" indent="-609600">
              <a:lnSpc>
                <a:spcPct val="90000"/>
              </a:lnSpc>
              <a:buFontTx/>
              <a:buAutoNum type="arabicPeriod" startAt="6"/>
            </a:pPr>
            <a:r>
              <a:rPr lang="en-US"/>
              <a:t>Alice opens envelope, and spends the money order.</a:t>
            </a:r>
          </a:p>
          <a:p>
            <a:pPr marL="609600" indent="-609600">
              <a:lnSpc>
                <a:spcPct val="90000"/>
              </a:lnSpc>
              <a:buFontTx/>
              <a:buAutoNum type="arabicPeriod" startAt="6"/>
            </a:pPr>
            <a:r>
              <a:rPr lang="en-US"/>
              <a:t>Merchant checks the Bank</a:t>
            </a:r>
            <a:r>
              <a:rPr lang="ja-JP" altLang="en-US">
                <a:latin typeface="Arial"/>
              </a:rPr>
              <a:t>’</a:t>
            </a:r>
            <a:r>
              <a:rPr lang="en-US"/>
              <a:t>s signature.</a:t>
            </a:r>
          </a:p>
          <a:p>
            <a:pPr marL="609600" indent="-609600">
              <a:lnSpc>
                <a:spcPct val="90000"/>
              </a:lnSpc>
              <a:buFontTx/>
              <a:buAutoNum type="arabicPeriod" startAt="6"/>
            </a:pPr>
            <a:r>
              <a:rPr lang="en-US"/>
              <a:t>Merchant deposits money order.  </a:t>
            </a:r>
          </a:p>
          <a:p>
            <a:pPr marL="609600" indent="-609600">
              <a:lnSpc>
                <a:spcPct val="90000"/>
              </a:lnSpc>
              <a:buFontTx/>
              <a:buAutoNum type="arabicPeriod" startAt="6"/>
            </a:pPr>
            <a:r>
              <a:rPr lang="en-US"/>
              <a:t>Bank verifies its signature, </a:t>
            </a:r>
            <a:r>
              <a:rPr lang="en-US">
                <a:solidFill>
                  <a:srgbClr val="33CC33"/>
                </a:solidFill>
              </a:rPr>
              <a:t>checks that the unique random ID has not already been spent</a:t>
            </a:r>
            <a:r>
              <a:rPr lang="en-US"/>
              <a:t>, credits Merchant</a:t>
            </a:r>
            <a:r>
              <a:rPr lang="ja-JP" altLang="en-US">
                <a:latin typeface="Arial"/>
              </a:rPr>
              <a:t>’</a:t>
            </a:r>
            <a:r>
              <a:rPr lang="en-US"/>
              <a:t>s account, and records the </a:t>
            </a:r>
            <a:r>
              <a:rPr lang="en-US">
                <a:solidFill>
                  <a:srgbClr val="33CC33"/>
                </a:solidFill>
              </a:rPr>
              <a:t>unique random ID</a:t>
            </a:r>
            <a:r>
              <a:rPr lang="en-US"/>
              <a:t>.</a:t>
            </a:r>
          </a:p>
          <a:p>
            <a:pPr marL="609600" indent="-609600">
              <a:lnSpc>
                <a:spcPct val="90000"/>
              </a:lnSpc>
            </a:pPr>
            <a:endParaRPr lang="en-US"/>
          </a:p>
        </p:txBody>
      </p:sp>
    </p:spTree>
    <p:extLst>
      <p:ext uri="{BB962C8B-B14F-4D97-AF65-F5344CB8AC3E}">
        <p14:creationId xmlns:p14="http://schemas.microsoft.com/office/powerpoint/2010/main" val="1610720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C4A09FB4-D85A-0346-9315-4809DD9BBC77}" type="slidenum">
              <a:rPr lang="en-US"/>
              <a:pPr/>
              <a:t>39</a:t>
            </a:fld>
            <a:endParaRPr lang="en-US"/>
          </a:p>
        </p:txBody>
      </p:sp>
      <p:sp>
        <p:nvSpPr>
          <p:cNvPr id="932866" name="Rectangle 2"/>
          <p:cNvSpPr>
            <a:spLocks noGrp="1" noChangeArrowheads="1"/>
          </p:cNvSpPr>
          <p:nvPr>
            <p:ph type="title"/>
          </p:nvPr>
        </p:nvSpPr>
        <p:spPr/>
        <p:txBody>
          <a:bodyPr/>
          <a:lstStyle/>
          <a:p>
            <a:r>
              <a:rPr lang="en-US"/>
              <a:t>Digital Cash, Protocol #2</a:t>
            </a:r>
          </a:p>
        </p:txBody>
      </p:sp>
      <p:sp>
        <p:nvSpPr>
          <p:cNvPr id="932867" name="Rectangle 3"/>
          <p:cNvSpPr>
            <a:spLocks noGrp="1" noChangeArrowheads="1"/>
          </p:cNvSpPr>
          <p:nvPr>
            <p:ph type="body" idx="1"/>
          </p:nvPr>
        </p:nvSpPr>
        <p:spPr/>
        <p:txBody>
          <a:bodyPr/>
          <a:lstStyle/>
          <a:p>
            <a:r>
              <a:rPr lang="en-US"/>
              <a:t>Is it anonymous?</a:t>
            </a:r>
          </a:p>
          <a:p>
            <a:r>
              <a:rPr lang="en-US"/>
              <a:t>Can Alice cheat?</a:t>
            </a:r>
          </a:p>
          <a:p>
            <a:r>
              <a:rPr lang="en-US"/>
              <a:t>Can Merchant cheat?</a:t>
            </a:r>
          </a:p>
          <a:p>
            <a:r>
              <a:rPr lang="en-US"/>
              <a:t>Can bank catch cheaters?</a:t>
            </a:r>
          </a:p>
          <a:p>
            <a:endParaRPr lang="en-US"/>
          </a:p>
        </p:txBody>
      </p:sp>
    </p:spTree>
    <p:extLst>
      <p:ext uri="{BB962C8B-B14F-4D97-AF65-F5344CB8AC3E}">
        <p14:creationId xmlns:p14="http://schemas.microsoft.com/office/powerpoint/2010/main" val="3628632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r>
              <a:rPr lang="en-US"/>
              <a:t>12 April 2005</a:t>
            </a:r>
          </a:p>
        </p:txBody>
      </p:sp>
      <p:sp>
        <p:nvSpPr>
          <p:cNvPr id="27" name="Footer Placeholder 4"/>
          <p:cNvSpPr>
            <a:spLocks noGrp="1"/>
          </p:cNvSpPr>
          <p:nvPr>
            <p:ph type="ftr" sz="quarter" idx="11"/>
          </p:nvPr>
        </p:nvSpPr>
        <p:spPr/>
        <p:txBody>
          <a:bodyPr/>
          <a:lstStyle/>
          <a:p>
            <a:r>
              <a:rPr lang="en-US"/>
              <a:t>University of Virginia CS 588</a:t>
            </a:r>
          </a:p>
        </p:txBody>
      </p:sp>
      <p:sp>
        <p:nvSpPr>
          <p:cNvPr id="28" name="Slide Number Placeholder 5"/>
          <p:cNvSpPr>
            <a:spLocks noGrp="1"/>
          </p:cNvSpPr>
          <p:nvPr>
            <p:ph type="sldNum" sz="quarter" idx="12"/>
          </p:nvPr>
        </p:nvSpPr>
        <p:spPr/>
        <p:txBody>
          <a:bodyPr/>
          <a:lstStyle/>
          <a:p>
            <a:fld id="{4200AAE2-ADC2-C04B-B3E2-FADDF06B0872}" type="slidenum">
              <a:rPr lang="en-US"/>
              <a:pPr/>
              <a:t>4</a:t>
            </a:fld>
            <a:endParaRPr lang="en-US"/>
          </a:p>
        </p:txBody>
      </p:sp>
      <p:sp>
        <p:nvSpPr>
          <p:cNvPr id="842754" name="Rectangle 2"/>
          <p:cNvSpPr>
            <a:spLocks noGrp="1" noChangeArrowheads="1"/>
          </p:cNvSpPr>
          <p:nvPr>
            <p:ph type="title"/>
          </p:nvPr>
        </p:nvSpPr>
        <p:spPr/>
        <p:txBody>
          <a:bodyPr>
            <a:normAutofit fontScale="90000"/>
          </a:bodyPr>
          <a:lstStyle/>
          <a:p>
            <a:r>
              <a:rPr lang="en-US"/>
              <a:t>How can we send a message to HashMaker without it knowing who sent it?</a:t>
            </a:r>
          </a:p>
        </p:txBody>
      </p:sp>
      <p:grpSp>
        <p:nvGrpSpPr>
          <p:cNvPr id="842758" name="Group 6"/>
          <p:cNvGrpSpPr>
            <a:grpSpLocks/>
          </p:cNvGrpSpPr>
          <p:nvPr/>
        </p:nvGrpSpPr>
        <p:grpSpPr bwMode="auto">
          <a:xfrm>
            <a:off x="2133600" y="3200400"/>
            <a:ext cx="4800600" cy="1676400"/>
            <a:chOff x="1344" y="2016"/>
            <a:chExt cx="3024" cy="1056"/>
          </a:xfrm>
        </p:grpSpPr>
        <p:sp>
          <p:nvSpPr>
            <p:cNvPr id="842756" name="Rectangle 4"/>
            <p:cNvSpPr>
              <a:spLocks noChangeArrowheads="1"/>
            </p:cNvSpPr>
            <p:nvPr/>
          </p:nvSpPr>
          <p:spPr bwMode="auto">
            <a:xfrm>
              <a:off x="1344" y="2016"/>
              <a:ext cx="3024" cy="1056"/>
            </a:xfrm>
            <a:prstGeom prst="rect">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l"/>
              <a:endParaRPr lang="en-US"/>
            </a:p>
            <a:p>
              <a:pPr algn="l"/>
              <a:endParaRPr lang="en-US"/>
            </a:p>
            <a:p>
              <a:pPr lvl="2" algn="l"/>
              <a:r>
                <a:rPr lang="en-US"/>
                <a:t>To: HashMaker</a:t>
              </a:r>
            </a:p>
            <a:p>
              <a:pPr lvl="2" algn="l"/>
              <a:r>
                <a:rPr lang="en-US"/>
                <a:t>From: Anonymous</a:t>
              </a:r>
            </a:p>
          </p:txBody>
        </p:sp>
        <p:sp>
          <p:nvSpPr>
            <p:cNvPr id="842757" name="AutoShape 5"/>
            <p:cNvSpPr>
              <a:spLocks noChangeArrowheads="1"/>
            </p:cNvSpPr>
            <p:nvPr/>
          </p:nvSpPr>
          <p:spPr bwMode="auto">
            <a:xfrm flipV="1">
              <a:off x="1344" y="2016"/>
              <a:ext cx="3024" cy="384"/>
            </a:xfrm>
            <a:prstGeom prst="triangle">
              <a:avLst>
                <a:gd name="adj" fmla="val 498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842764" name="Group 12"/>
          <p:cNvGrpSpPr>
            <a:grpSpLocks/>
          </p:cNvGrpSpPr>
          <p:nvPr/>
        </p:nvGrpSpPr>
        <p:grpSpPr bwMode="auto">
          <a:xfrm>
            <a:off x="1905000" y="3048000"/>
            <a:ext cx="5181600" cy="1981200"/>
            <a:chOff x="1200" y="1920"/>
            <a:chExt cx="3264" cy="1248"/>
          </a:xfrm>
        </p:grpSpPr>
        <p:grpSp>
          <p:nvGrpSpPr>
            <p:cNvPr id="842759" name="Group 7"/>
            <p:cNvGrpSpPr>
              <a:grpSpLocks/>
            </p:cNvGrpSpPr>
            <p:nvPr/>
          </p:nvGrpSpPr>
          <p:grpSpPr bwMode="auto">
            <a:xfrm>
              <a:off x="1200" y="1920"/>
              <a:ext cx="3264" cy="1248"/>
              <a:chOff x="1344" y="2016"/>
              <a:chExt cx="3024" cy="1056"/>
            </a:xfrm>
          </p:grpSpPr>
          <p:sp>
            <p:nvSpPr>
              <p:cNvPr id="842760" name="Rectangle 8"/>
              <p:cNvSpPr>
                <a:spLocks noChangeArrowheads="1"/>
              </p:cNvSpPr>
              <p:nvPr/>
            </p:nvSpPr>
            <p:spPr bwMode="auto">
              <a:xfrm>
                <a:off x="1344" y="2016"/>
                <a:ext cx="3024" cy="1056"/>
              </a:xfrm>
              <a:prstGeom prst="rect">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l"/>
                <a:endParaRPr lang="en-US"/>
              </a:p>
              <a:p>
                <a:pPr algn="l"/>
                <a:endParaRPr lang="en-US"/>
              </a:p>
            </p:txBody>
          </p:sp>
          <p:sp>
            <p:nvSpPr>
              <p:cNvPr id="842761" name="AutoShape 9"/>
              <p:cNvSpPr>
                <a:spLocks noChangeArrowheads="1"/>
              </p:cNvSpPr>
              <p:nvPr/>
            </p:nvSpPr>
            <p:spPr bwMode="auto">
              <a:xfrm flipV="1">
                <a:off x="1344" y="2016"/>
                <a:ext cx="3024" cy="384"/>
              </a:xfrm>
              <a:prstGeom prst="triangle">
                <a:avLst>
                  <a:gd name="adj" fmla="val 498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42763" name="Text Box 11"/>
            <p:cNvSpPr txBox="1">
              <a:spLocks noChangeArrowheads="1"/>
            </p:cNvSpPr>
            <p:nvPr/>
          </p:nvSpPr>
          <p:spPr bwMode="auto">
            <a:xfrm>
              <a:off x="2208" y="2544"/>
              <a:ext cx="1136"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To: Router4</a:t>
              </a:r>
            </a:p>
          </p:txBody>
        </p:sp>
      </p:grpSp>
      <p:grpSp>
        <p:nvGrpSpPr>
          <p:cNvPr id="842765" name="Group 13"/>
          <p:cNvGrpSpPr>
            <a:grpSpLocks/>
          </p:cNvGrpSpPr>
          <p:nvPr/>
        </p:nvGrpSpPr>
        <p:grpSpPr bwMode="auto">
          <a:xfrm>
            <a:off x="1752600" y="2971800"/>
            <a:ext cx="5715000" cy="2362200"/>
            <a:chOff x="1200" y="1920"/>
            <a:chExt cx="3264" cy="1248"/>
          </a:xfrm>
        </p:grpSpPr>
        <p:grpSp>
          <p:nvGrpSpPr>
            <p:cNvPr id="842766" name="Group 14"/>
            <p:cNvGrpSpPr>
              <a:grpSpLocks/>
            </p:cNvGrpSpPr>
            <p:nvPr/>
          </p:nvGrpSpPr>
          <p:grpSpPr bwMode="auto">
            <a:xfrm>
              <a:off x="1200" y="1920"/>
              <a:ext cx="3264" cy="1248"/>
              <a:chOff x="1344" y="2016"/>
              <a:chExt cx="3024" cy="1056"/>
            </a:xfrm>
          </p:grpSpPr>
          <p:sp>
            <p:nvSpPr>
              <p:cNvPr id="842767" name="Rectangle 15"/>
              <p:cNvSpPr>
                <a:spLocks noChangeArrowheads="1"/>
              </p:cNvSpPr>
              <p:nvPr/>
            </p:nvSpPr>
            <p:spPr bwMode="auto">
              <a:xfrm>
                <a:off x="1344" y="2016"/>
                <a:ext cx="3024" cy="1056"/>
              </a:xfrm>
              <a:prstGeom prst="rect">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l"/>
                <a:endParaRPr lang="en-US"/>
              </a:p>
              <a:p>
                <a:pPr algn="l"/>
                <a:endParaRPr lang="en-US"/>
              </a:p>
            </p:txBody>
          </p:sp>
          <p:sp>
            <p:nvSpPr>
              <p:cNvPr id="842768" name="AutoShape 16"/>
              <p:cNvSpPr>
                <a:spLocks noChangeArrowheads="1"/>
              </p:cNvSpPr>
              <p:nvPr/>
            </p:nvSpPr>
            <p:spPr bwMode="auto">
              <a:xfrm flipV="1">
                <a:off x="1344" y="2016"/>
                <a:ext cx="3024" cy="384"/>
              </a:xfrm>
              <a:prstGeom prst="triangle">
                <a:avLst>
                  <a:gd name="adj" fmla="val 498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42769" name="Text Box 17"/>
            <p:cNvSpPr txBox="1">
              <a:spLocks noChangeArrowheads="1"/>
            </p:cNvSpPr>
            <p:nvPr/>
          </p:nvSpPr>
          <p:spPr bwMode="auto">
            <a:xfrm>
              <a:off x="2261" y="2544"/>
              <a:ext cx="1030" cy="2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To: Router3</a:t>
              </a:r>
            </a:p>
          </p:txBody>
        </p:sp>
      </p:grpSp>
      <p:grpSp>
        <p:nvGrpSpPr>
          <p:cNvPr id="842770" name="Group 18"/>
          <p:cNvGrpSpPr>
            <a:grpSpLocks/>
          </p:cNvGrpSpPr>
          <p:nvPr/>
        </p:nvGrpSpPr>
        <p:grpSpPr bwMode="auto">
          <a:xfrm>
            <a:off x="1600200" y="2819400"/>
            <a:ext cx="6019800" cy="2667000"/>
            <a:chOff x="1200" y="1920"/>
            <a:chExt cx="3264" cy="1248"/>
          </a:xfrm>
        </p:grpSpPr>
        <p:grpSp>
          <p:nvGrpSpPr>
            <p:cNvPr id="842771" name="Group 19"/>
            <p:cNvGrpSpPr>
              <a:grpSpLocks/>
            </p:cNvGrpSpPr>
            <p:nvPr/>
          </p:nvGrpSpPr>
          <p:grpSpPr bwMode="auto">
            <a:xfrm>
              <a:off x="1200" y="1920"/>
              <a:ext cx="3264" cy="1248"/>
              <a:chOff x="1344" y="2016"/>
              <a:chExt cx="3024" cy="1056"/>
            </a:xfrm>
          </p:grpSpPr>
          <p:sp>
            <p:nvSpPr>
              <p:cNvPr id="842772" name="Rectangle 20"/>
              <p:cNvSpPr>
                <a:spLocks noChangeArrowheads="1"/>
              </p:cNvSpPr>
              <p:nvPr/>
            </p:nvSpPr>
            <p:spPr bwMode="auto">
              <a:xfrm>
                <a:off x="1344" y="2016"/>
                <a:ext cx="3024" cy="1056"/>
              </a:xfrm>
              <a:prstGeom prst="rect">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l"/>
                <a:endParaRPr lang="en-US"/>
              </a:p>
              <a:p>
                <a:pPr algn="l"/>
                <a:endParaRPr lang="en-US"/>
              </a:p>
            </p:txBody>
          </p:sp>
          <p:sp>
            <p:nvSpPr>
              <p:cNvPr id="842773" name="AutoShape 21"/>
              <p:cNvSpPr>
                <a:spLocks noChangeArrowheads="1"/>
              </p:cNvSpPr>
              <p:nvPr/>
            </p:nvSpPr>
            <p:spPr bwMode="auto">
              <a:xfrm flipV="1">
                <a:off x="1344" y="2016"/>
                <a:ext cx="3024" cy="384"/>
              </a:xfrm>
              <a:prstGeom prst="triangle">
                <a:avLst>
                  <a:gd name="adj" fmla="val 498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42774" name="Text Box 22"/>
            <p:cNvSpPr txBox="1">
              <a:spLocks noChangeArrowheads="1"/>
            </p:cNvSpPr>
            <p:nvPr/>
          </p:nvSpPr>
          <p:spPr bwMode="auto">
            <a:xfrm>
              <a:off x="2287" y="2544"/>
              <a:ext cx="978" cy="2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To: Router2</a:t>
              </a:r>
            </a:p>
          </p:txBody>
        </p:sp>
      </p:grpSp>
      <p:grpSp>
        <p:nvGrpSpPr>
          <p:cNvPr id="842775" name="Group 23"/>
          <p:cNvGrpSpPr>
            <a:grpSpLocks/>
          </p:cNvGrpSpPr>
          <p:nvPr/>
        </p:nvGrpSpPr>
        <p:grpSpPr bwMode="auto">
          <a:xfrm>
            <a:off x="1371600" y="2667000"/>
            <a:ext cx="6324600" cy="3048000"/>
            <a:chOff x="1200" y="1920"/>
            <a:chExt cx="3264" cy="1248"/>
          </a:xfrm>
        </p:grpSpPr>
        <p:grpSp>
          <p:nvGrpSpPr>
            <p:cNvPr id="842776" name="Group 24"/>
            <p:cNvGrpSpPr>
              <a:grpSpLocks/>
            </p:cNvGrpSpPr>
            <p:nvPr/>
          </p:nvGrpSpPr>
          <p:grpSpPr bwMode="auto">
            <a:xfrm>
              <a:off x="1200" y="1920"/>
              <a:ext cx="3264" cy="1248"/>
              <a:chOff x="1344" y="2016"/>
              <a:chExt cx="3024" cy="1056"/>
            </a:xfrm>
          </p:grpSpPr>
          <p:sp>
            <p:nvSpPr>
              <p:cNvPr id="842777" name="Rectangle 25"/>
              <p:cNvSpPr>
                <a:spLocks noChangeArrowheads="1"/>
              </p:cNvSpPr>
              <p:nvPr/>
            </p:nvSpPr>
            <p:spPr bwMode="auto">
              <a:xfrm>
                <a:off x="1344" y="2016"/>
                <a:ext cx="3024" cy="1056"/>
              </a:xfrm>
              <a:prstGeom prst="rect">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l"/>
                <a:endParaRPr lang="en-US"/>
              </a:p>
              <a:p>
                <a:pPr algn="l"/>
                <a:endParaRPr lang="en-US"/>
              </a:p>
            </p:txBody>
          </p:sp>
          <p:sp>
            <p:nvSpPr>
              <p:cNvPr id="842778" name="AutoShape 26"/>
              <p:cNvSpPr>
                <a:spLocks noChangeArrowheads="1"/>
              </p:cNvSpPr>
              <p:nvPr/>
            </p:nvSpPr>
            <p:spPr bwMode="auto">
              <a:xfrm flipV="1">
                <a:off x="1344" y="2016"/>
                <a:ext cx="3024" cy="384"/>
              </a:xfrm>
              <a:prstGeom prst="triangle">
                <a:avLst>
                  <a:gd name="adj" fmla="val 498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42779" name="Text Box 27"/>
            <p:cNvSpPr txBox="1">
              <a:spLocks noChangeArrowheads="1"/>
            </p:cNvSpPr>
            <p:nvPr/>
          </p:nvSpPr>
          <p:spPr bwMode="auto">
            <a:xfrm>
              <a:off x="2311" y="2544"/>
              <a:ext cx="931" cy="34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t>To: Router1</a:t>
              </a:r>
            </a:p>
            <a:p>
              <a:pPr algn="l"/>
              <a:r>
                <a:rPr lang="en-US"/>
                <a:t>From: Bob</a:t>
              </a:r>
            </a:p>
          </p:txBody>
        </p:sp>
      </p:grpSp>
      <p:sp>
        <p:nvSpPr>
          <p:cNvPr id="2" name="TextBox 1"/>
          <p:cNvSpPr txBox="1"/>
          <p:nvPr/>
        </p:nvSpPr>
        <p:spPr>
          <a:xfrm>
            <a:off x="690023" y="1821163"/>
            <a:ext cx="471866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4000" dirty="0" smtClean="0"/>
              <a:t>Demo with envelopes</a:t>
            </a:r>
            <a:endParaRPr lang="en-US" sz="4000" dirty="0"/>
          </a:p>
        </p:txBody>
      </p:sp>
    </p:spTree>
    <p:extLst>
      <p:ext uri="{BB962C8B-B14F-4D97-AF65-F5344CB8AC3E}">
        <p14:creationId xmlns:p14="http://schemas.microsoft.com/office/powerpoint/2010/main" val="220913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42764"/>
                                        </p:tgtEl>
                                        <p:attrNameLst>
                                          <p:attrName>style.visibility</p:attrName>
                                        </p:attrNameLst>
                                      </p:cBhvr>
                                      <p:to>
                                        <p:strVal val="visible"/>
                                      </p:to>
                                    </p:set>
                                    <p:animEffect transition="in" filter="box(in)">
                                      <p:cBhvr>
                                        <p:cTn id="7" dur="500"/>
                                        <p:tgtEl>
                                          <p:spTgt spid="842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42765"/>
                                        </p:tgtEl>
                                        <p:attrNameLst>
                                          <p:attrName>style.visibility</p:attrName>
                                        </p:attrNameLst>
                                      </p:cBhvr>
                                      <p:to>
                                        <p:strVal val="visible"/>
                                      </p:to>
                                    </p:set>
                                    <p:animEffect transition="in" filter="checkerboard(across)">
                                      <p:cBhvr>
                                        <p:cTn id="12" dur="500"/>
                                        <p:tgtEl>
                                          <p:spTgt spid="8427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42770"/>
                                        </p:tgtEl>
                                        <p:attrNameLst>
                                          <p:attrName>style.visibility</p:attrName>
                                        </p:attrNameLst>
                                      </p:cBhvr>
                                      <p:to>
                                        <p:strVal val="visible"/>
                                      </p:to>
                                    </p:set>
                                    <p:animEffect transition="in" filter="checkerboard(across)">
                                      <p:cBhvr>
                                        <p:cTn id="17" dur="500"/>
                                        <p:tgtEl>
                                          <p:spTgt spid="8427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42775"/>
                                        </p:tgtEl>
                                        <p:attrNameLst>
                                          <p:attrName>style.visibility</p:attrName>
                                        </p:attrNameLst>
                                      </p:cBhvr>
                                      <p:to>
                                        <p:strVal val="visible"/>
                                      </p:to>
                                    </p:set>
                                    <p:animEffect transition="in" filter="dissolve">
                                      <p:cBhvr>
                                        <p:cTn id="22" dur="500"/>
                                        <p:tgtEl>
                                          <p:spTgt spid="84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D2CDED21-765D-BA4A-904A-4A1279197C6D}" type="slidenum">
              <a:rPr lang="en-US"/>
              <a:pPr/>
              <a:t>40</a:t>
            </a:fld>
            <a:endParaRPr lang="en-US"/>
          </a:p>
        </p:txBody>
      </p:sp>
      <p:sp>
        <p:nvSpPr>
          <p:cNvPr id="933890" name="Rectangle 2"/>
          <p:cNvSpPr>
            <a:spLocks noGrp="1" noChangeArrowheads="1"/>
          </p:cNvSpPr>
          <p:nvPr>
            <p:ph type="title"/>
          </p:nvPr>
        </p:nvSpPr>
        <p:spPr/>
        <p:txBody>
          <a:bodyPr/>
          <a:lstStyle/>
          <a:p>
            <a:r>
              <a:rPr lang="en-US"/>
              <a:t>Mimicking Carbon Paper</a:t>
            </a:r>
          </a:p>
        </p:txBody>
      </p:sp>
      <p:sp>
        <p:nvSpPr>
          <p:cNvPr id="933891" name="Rectangle 3"/>
          <p:cNvSpPr>
            <a:spLocks noGrp="1" noChangeArrowheads="1"/>
          </p:cNvSpPr>
          <p:nvPr>
            <p:ph type="body" idx="1"/>
          </p:nvPr>
        </p:nvSpPr>
        <p:spPr/>
        <p:txBody>
          <a:bodyPr/>
          <a:lstStyle/>
          <a:p>
            <a:pPr>
              <a:lnSpc>
                <a:spcPct val="90000"/>
              </a:lnSpc>
            </a:pPr>
            <a:r>
              <a:rPr lang="en-US"/>
              <a:t>How does bank sign the envelope without knowing what it contains?</a:t>
            </a:r>
          </a:p>
          <a:p>
            <a:pPr>
              <a:lnSpc>
                <a:spcPct val="90000"/>
              </a:lnSpc>
            </a:pPr>
            <a:r>
              <a:rPr lang="en-US"/>
              <a:t>Normal signatures</a:t>
            </a:r>
          </a:p>
          <a:p>
            <a:pPr lvl="1">
              <a:lnSpc>
                <a:spcPct val="90000"/>
              </a:lnSpc>
              <a:buFontTx/>
              <a:buNone/>
            </a:pPr>
            <a:r>
              <a:rPr lang="en-US"/>
              <a:t>	Alice sends bank </a:t>
            </a:r>
            <a:r>
              <a:rPr lang="en-US" i="1"/>
              <a:t>M</a:t>
            </a:r>
            <a:endParaRPr lang="en-US"/>
          </a:p>
          <a:p>
            <a:pPr lvl="1">
              <a:lnSpc>
                <a:spcPct val="90000"/>
              </a:lnSpc>
              <a:buFontTx/>
              <a:buNone/>
            </a:pPr>
            <a:r>
              <a:rPr lang="en-US"/>
              <a:t>	Bank sends Alice, S</a:t>
            </a:r>
            <a:r>
              <a:rPr lang="en-US" baseline="-25000"/>
              <a:t>M</a:t>
            </a:r>
            <a:r>
              <a:rPr lang="en-US"/>
              <a:t> = </a:t>
            </a:r>
            <a:r>
              <a:rPr lang="en-US" i="1"/>
              <a:t>E</a:t>
            </a:r>
            <a:r>
              <a:rPr lang="en-US" baseline="-25000"/>
              <a:t>KR</a:t>
            </a:r>
            <a:r>
              <a:rPr lang="en-US" baseline="-34000"/>
              <a:t>Bank</a:t>
            </a:r>
            <a:r>
              <a:rPr lang="en-US"/>
              <a:t> (</a:t>
            </a:r>
            <a:r>
              <a:rPr lang="en-US" i="1"/>
              <a:t>M</a:t>
            </a:r>
            <a:r>
              <a:rPr lang="en-US"/>
              <a:t>)</a:t>
            </a:r>
          </a:p>
          <a:p>
            <a:pPr lvl="1">
              <a:lnSpc>
                <a:spcPct val="90000"/>
              </a:lnSpc>
              <a:buFontTx/>
              <a:buNone/>
            </a:pPr>
            <a:r>
              <a:rPr lang="en-US"/>
              <a:t>	Alice shows S</a:t>
            </a:r>
            <a:r>
              <a:rPr lang="en-US" baseline="-25000"/>
              <a:t>M</a:t>
            </a:r>
            <a:r>
              <a:rPr lang="en-US"/>
              <a:t> to Bob who decrypts with banks public key.</a:t>
            </a:r>
          </a:p>
          <a:p>
            <a:pPr lvl="1">
              <a:lnSpc>
                <a:spcPct val="90000"/>
              </a:lnSpc>
              <a:buFontTx/>
              <a:buNone/>
            </a:pPr>
            <a:r>
              <a:rPr lang="en-US"/>
              <a:t>	</a:t>
            </a:r>
          </a:p>
        </p:txBody>
      </p:sp>
    </p:spTree>
    <p:extLst>
      <p:ext uri="{BB962C8B-B14F-4D97-AF65-F5344CB8AC3E}">
        <p14:creationId xmlns:p14="http://schemas.microsoft.com/office/powerpoint/2010/main" val="1578278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D171F8E2-D9F5-FA4D-A40D-7183F78220A1}" type="slidenum">
              <a:rPr lang="en-US"/>
              <a:pPr/>
              <a:t>41</a:t>
            </a:fld>
            <a:endParaRPr lang="en-US"/>
          </a:p>
        </p:txBody>
      </p:sp>
      <p:sp>
        <p:nvSpPr>
          <p:cNvPr id="934914" name="Rectangle 2"/>
          <p:cNvSpPr>
            <a:spLocks noGrp="1" noChangeArrowheads="1"/>
          </p:cNvSpPr>
          <p:nvPr>
            <p:ph type="title"/>
          </p:nvPr>
        </p:nvSpPr>
        <p:spPr>
          <a:xfrm>
            <a:off x="677863" y="128588"/>
            <a:ext cx="7772400" cy="1143000"/>
          </a:xfrm>
        </p:spPr>
        <p:txBody>
          <a:bodyPr/>
          <a:lstStyle/>
          <a:p>
            <a:r>
              <a:rPr lang="en-US"/>
              <a:t>Blind Signatures</a:t>
            </a:r>
          </a:p>
        </p:txBody>
      </p:sp>
      <p:sp>
        <p:nvSpPr>
          <p:cNvPr id="934915" name="Rectangle 3"/>
          <p:cNvSpPr>
            <a:spLocks noGrp="1" noChangeArrowheads="1"/>
          </p:cNvSpPr>
          <p:nvPr>
            <p:ph type="body" idx="1"/>
          </p:nvPr>
        </p:nvSpPr>
        <p:spPr>
          <a:xfrm>
            <a:off x="685800" y="1271588"/>
            <a:ext cx="7848600" cy="4900612"/>
          </a:xfrm>
        </p:spPr>
        <p:txBody>
          <a:bodyPr/>
          <a:lstStyle/>
          <a:p>
            <a:r>
              <a:rPr lang="en-US"/>
              <a:t>Alice picks random </a:t>
            </a:r>
            <a:r>
              <a:rPr lang="en-US" i="1">
                <a:latin typeface="Times New Roman" charset="0"/>
              </a:rPr>
              <a:t>k</a:t>
            </a:r>
            <a:r>
              <a:rPr lang="en-US"/>
              <a:t> between 1 and n.</a:t>
            </a:r>
          </a:p>
          <a:p>
            <a:r>
              <a:rPr lang="en-US"/>
              <a:t>Sends bank </a:t>
            </a:r>
            <a:r>
              <a:rPr lang="en-US" i="1">
                <a:latin typeface="Times New Roman" charset="0"/>
              </a:rPr>
              <a:t>t</a:t>
            </a:r>
            <a:r>
              <a:rPr lang="en-US">
                <a:latin typeface="Times New Roman" charset="0"/>
              </a:rPr>
              <a:t> = </a:t>
            </a:r>
            <a:r>
              <a:rPr lang="en-US" i="1">
                <a:latin typeface="Times New Roman" charset="0"/>
              </a:rPr>
              <a:t>mk</a:t>
            </a:r>
            <a:r>
              <a:rPr lang="en-US" i="1" baseline="30000">
                <a:latin typeface="Times New Roman" charset="0"/>
              </a:rPr>
              <a:t>e</a:t>
            </a:r>
            <a:r>
              <a:rPr lang="en-US">
                <a:latin typeface="Times New Roman" charset="0"/>
              </a:rPr>
              <a:t> mod </a:t>
            </a:r>
            <a:r>
              <a:rPr lang="en-US" i="1">
                <a:latin typeface="Times New Roman" charset="0"/>
              </a:rPr>
              <a:t>n</a:t>
            </a:r>
            <a:r>
              <a:rPr lang="en-US"/>
              <a:t>.  (</a:t>
            </a:r>
            <a:r>
              <a:rPr lang="en-US" i="1">
                <a:latin typeface="Times New Roman" charset="0"/>
              </a:rPr>
              <a:t>e</a:t>
            </a:r>
            <a:r>
              <a:rPr lang="en-US"/>
              <a:t> from Bank</a:t>
            </a:r>
            <a:r>
              <a:rPr lang="ja-JP" altLang="en-US">
                <a:latin typeface="Arial"/>
              </a:rPr>
              <a:t>’</a:t>
            </a:r>
            <a:r>
              <a:rPr lang="en-US"/>
              <a:t>s public key).</a:t>
            </a:r>
          </a:p>
          <a:p>
            <a:r>
              <a:rPr lang="en-US"/>
              <a:t>Bank signs </a:t>
            </a:r>
            <a:r>
              <a:rPr lang="en-US" i="1">
                <a:latin typeface="Times New Roman" charset="0"/>
              </a:rPr>
              <a:t>t</a:t>
            </a:r>
            <a:r>
              <a:rPr lang="en-US"/>
              <a:t> using private key </a:t>
            </a:r>
            <a:r>
              <a:rPr lang="en-US" i="1">
                <a:latin typeface="Times New Roman" charset="0"/>
              </a:rPr>
              <a:t>d</a:t>
            </a:r>
            <a:r>
              <a:rPr lang="en-US"/>
              <a:t>. Sends Alice:</a:t>
            </a:r>
            <a:r>
              <a:rPr lang="en-US">
                <a:latin typeface="Times New Roman" charset="0"/>
              </a:rPr>
              <a:t> </a:t>
            </a:r>
          </a:p>
          <a:p>
            <a:pPr lvl="1">
              <a:buFontTx/>
              <a:buNone/>
            </a:pPr>
            <a:r>
              <a:rPr lang="en-US" i="1">
                <a:latin typeface="Times New Roman" charset="0"/>
              </a:rPr>
              <a:t>		t</a:t>
            </a:r>
            <a:r>
              <a:rPr lang="en-US" i="1" baseline="30000">
                <a:latin typeface="Times New Roman" charset="0"/>
              </a:rPr>
              <a:t>d</a:t>
            </a:r>
            <a:r>
              <a:rPr lang="en-US" i="1">
                <a:latin typeface="Times New Roman" charset="0"/>
              </a:rPr>
              <a:t> = </a:t>
            </a:r>
            <a:r>
              <a:rPr lang="en-US">
                <a:latin typeface="Times New Roman" charset="0"/>
              </a:rPr>
              <a:t>(</a:t>
            </a:r>
            <a:r>
              <a:rPr lang="en-US" i="1">
                <a:latin typeface="Times New Roman" charset="0"/>
              </a:rPr>
              <a:t>mk</a:t>
            </a:r>
            <a:r>
              <a:rPr lang="en-US" i="1" baseline="30000">
                <a:latin typeface="Times New Roman" charset="0"/>
              </a:rPr>
              <a:t>e</a:t>
            </a:r>
            <a:r>
              <a:rPr lang="en-US" baseline="30000">
                <a:latin typeface="Times New Roman" charset="0"/>
              </a:rPr>
              <a:t> </a:t>
            </a:r>
            <a:r>
              <a:rPr lang="en-US">
                <a:latin typeface="Times New Roman" charset="0"/>
              </a:rPr>
              <a:t>mod </a:t>
            </a:r>
            <a:r>
              <a:rPr lang="en-US" i="1">
                <a:latin typeface="Times New Roman" charset="0"/>
              </a:rPr>
              <a:t>n</a:t>
            </a:r>
            <a:r>
              <a:rPr lang="en-US"/>
              <a:t>)</a:t>
            </a:r>
            <a:r>
              <a:rPr lang="en-US" i="1" baseline="30000">
                <a:latin typeface="Times New Roman" charset="0"/>
              </a:rPr>
              <a:t>d </a:t>
            </a:r>
            <a:r>
              <a:rPr lang="en-US">
                <a:latin typeface="Times New Roman" charset="0"/>
              </a:rPr>
              <a:t>mod </a:t>
            </a:r>
            <a:r>
              <a:rPr lang="en-US" i="1">
                <a:latin typeface="Times New Roman" charset="0"/>
              </a:rPr>
              <a:t>n</a:t>
            </a:r>
          </a:p>
          <a:p>
            <a:pPr lvl="1">
              <a:buFontTx/>
              <a:buNone/>
            </a:pPr>
            <a:r>
              <a:rPr lang="en-US" i="1">
                <a:latin typeface="Times New Roman" charset="0"/>
              </a:rPr>
              <a:t>		    = </a:t>
            </a:r>
            <a:r>
              <a:rPr lang="en-US">
                <a:latin typeface="Times New Roman" charset="0"/>
              </a:rPr>
              <a:t>(</a:t>
            </a:r>
            <a:r>
              <a:rPr lang="en-US" i="1">
                <a:latin typeface="Times New Roman" charset="0"/>
              </a:rPr>
              <a:t>mk</a:t>
            </a:r>
            <a:r>
              <a:rPr lang="en-US" i="1" baseline="30000">
                <a:latin typeface="Times New Roman" charset="0"/>
              </a:rPr>
              <a:t>e</a:t>
            </a:r>
            <a:r>
              <a:rPr lang="en-US"/>
              <a:t>)</a:t>
            </a:r>
            <a:r>
              <a:rPr lang="en-US" i="1" baseline="30000">
                <a:latin typeface="Times New Roman" charset="0"/>
              </a:rPr>
              <a:t>d</a:t>
            </a:r>
            <a:r>
              <a:rPr lang="en-US" baseline="30000">
                <a:latin typeface="Times New Roman" charset="0"/>
              </a:rPr>
              <a:t> </a:t>
            </a:r>
            <a:r>
              <a:rPr lang="en-US">
                <a:latin typeface="Times New Roman" charset="0"/>
              </a:rPr>
              <a:t>mod </a:t>
            </a:r>
            <a:r>
              <a:rPr lang="en-US" i="1">
                <a:latin typeface="Times New Roman" charset="0"/>
              </a:rPr>
              <a:t>n </a:t>
            </a:r>
            <a:r>
              <a:rPr lang="en-US">
                <a:latin typeface="Times New Roman" charset="0"/>
                <a:sym typeface="Symbol" charset="0"/>
              </a:rPr>
              <a:t> </a:t>
            </a:r>
            <a:r>
              <a:rPr lang="en-US" i="1">
                <a:latin typeface="Times New Roman" charset="0"/>
              </a:rPr>
              <a:t>m</a:t>
            </a:r>
            <a:r>
              <a:rPr lang="en-US" i="1" baseline="30000">
                <a:latin typeface="Times New Roman" charset="0"/>
              </a:rPr>
              <a:t>d</a:t>
            </a:r>
            <a:r>
              <a:rPr lang="en-US" i="1">
                <a:latin typeface="Times New Roman" charset="0"/>
              </a:rPr>
              <a:t>k</a:t>
            </a:r>
            <a:r>
              <a:rPr lang="en-US" i="1" baseline="30000">
                <a:latin typeface="Times New Roman" charset="0"/>
              </a:rPr>
              <a:t>ed</a:t>
            </a:r>
            <a:r>
              <a:rPr lang="en-US" baseline="30000">
                <a:latin typeface="Times New Roman" charset="0"/>
              </a:rPr>
              <a:t> </a:t>
            </a:r>
            <a:r>
              <a:rPr lang="en-US">
                <a:latin typeface="Times New Roman" charset="0"/>
              </a:rPr>
              <a:t>mod </a:t>
            </a:r>
            <a:r>
              <a:rPr lang="en-US" i="1">
                <a:latin typeface="Times New Roman" charset="0"/>
              </a:rPr>
              <a:t>n	</a:t>
            </a:r>
          </a:p>
          <a:p>
            <a:pPr lvl="1">
              <a:buFontTx/>
              <a:buNone/>
            </a:pPr>
            <a:r>
              <a:rPr lang="en-US" i="1">
                <a:latin typeface="Times New Roman" charset="0"/>
              </a:rPr>
              <a:t>		    = </a:t>
            </a:r>
            <a:r>
              <a:rPr lang="en-US">
                <a:latin typeface="Times New Roman" charset="0"/>
              </a:rPr>
              <a:t>(</a:t>
            </a:r>
            <a:r>
              <a:rPr lang="en-US" i="1">
                <a:latin typeface="Times New Roman" charset="0"/>
              </a:rPr>
              <a:t>mk</a:t>
            </a:r>
            <a:r>
              <a:rPr lang="en-US" i="1" baseline="30000">
                <a:latin typeface="Times New Roman" charset="0"/>
              </a:rPr>
              <a:t>e</a:t>
            </a:r>
            <a:r>
              <a:rPr lang="en-US"/>
              <a:t>)</a:t>
            </a:r>
            <a:r>
              <a:rPr lang="en-US" i="1" baseline="30000">
                <a:latin typeface="Times New Roman" charset="0"/>
              </a:rPr>
              <a:t>d</a:t>
            </a:r>
            <a:r>
              <a:rPr lang="en-US" baseline="30000">
                <a:latin typeface="Times New Roman" charset="0"/>
              </a:rPr>
              <a:t> </a:t>
            </a:r>
            <a:r>
              <a:rPr lang="en-US">
                <a:latin typeface="Times New Roman" charset="0"/>
              </a:rPr>
              <a:t>mod </a:t>
            </a:r>
            <a:r>
              <a:rPr lang="en-US" i="1">
                <a:latin typeface="Times New Roman" charset="0"/>
              </a:rPr>
              <a:t>n </a:t>
            </a:r>
            <a:r>
              <a:rPr lang="en-US">
                <a:latin typeface="Times New Roman" charset="0"/>
                <a:sym typeface="Symbol" charset="0"/>
              </a:rPr>
              <a:t> </a:t>
            </a:r>
            <a:r>
              <a:rPr lang="en-US" i="1">
                <a:latin typeface="Times New Roman" charset="0"/>
              </a:rPr>
              <a:t>m</a:t>
            </a:r>
            <a:r>
              <a:rPr lang="en-US" i="1" baseline="30000">
                <a:latin typeface="Times New Roman" charset="0"/>
              </a:rPr>
              <a:t>d</a:t>
            </a:r>
            <a:r>
              <a:rPr lang="en-US" i="1">
                <a:latin typeface="Times New Roman" charset="0"/>
              </a:rPr>
              <a:t>k</a:t>
            </a:r>
            <a:r>
              <a:rPr lang="en-US" i="1" baseline="30000">
                <a:latin typeface="Times New Roman" charset="0"/>
              </a:rPr>
              <a:t>ed</a:t>
            </a:r>
            <a:r>
              <a:rPr lang="en-US" baseline="30000">
                <a:latin typeface="Times New Roman" charset="0"/>
              </a:rPr>
              <a:t> </a:t>
            </a:r>
            <a:r>
              <a:rPr lang="en-US">
                <a:latin typeface="Times New Roman" charset="0"/>
              </a:rPr>
              <a:t>mod </a:t>
            </a:r>
            <a:r>
              <a:rPr lang="en-US" i="1">
                <a:latin typeface="Times New Roman" charset="0"/>
              </a:rPr>
              <a:t>n	</a:t>
            </a:r>
          </a:p>
          <a:p>
            <a:pPr>
              <a:buFontTx/>
              <a:buNone/>
            </a:pPr>
            <a:r>
              <a:rPr lang="en-US"/>
              <a:t>	What do we know about </a:t>
            </a:r>
            <a:r>
              <a:rPr lang="en-US" i="1">
                <a:latin typeface="Times New Roman" charset="0"/>
              </a:rPr>
              <a:t>k</a:t>
            </a:r>
            <a:r>
              <a:rPr lang="en-US" i="1" baseline="30000">
                <a:latin typeface="Times New Roman" charset="0"/>
              </a:rPr>
              <a:t>ed</a:t>
            </a:r>
            <a:r>
              <a:rPr lang="en-US" baseline="30000">
                <a:latin typeface="Times New Roman" charset="0"/>
              </a:rPr>
              <a:t> </a:t>
            </a:r>
            <a:r>
              <a:rPr lang="en-US">
                <a:latin typeface="Times New Roman" charset="0"/>
              </a:rPr>
              <a:t>mod </a:t>
            </a:r>
            <a:r>
              <a:rPr lang="en-US" i="1">
                <a:latin typeface="Times New Roman" charset="0"/>
              </a:rPr>
              <a:t>n</a:t>
            </a:r>
            <a:r>
              <a:rPr lang="en-US"/>
              <a:t>?</a:t>
            </a:r>
          </a:p>
        </p:txBody>
      </p:sp>
    </p:spTree>
    <p:extLst>
      <p:ext uri="{BB962C8B-B14F-4D97-AF65-F5344CB8AC3E}">
        <p14:creationId xmlns:p14="http://schemas.microsoft.com/office/powerpoint/2010/main" val="233909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76AD3139-18B0-0545-8C3E-813723032270}" type="slidenum">
              <a:rPr lang="en-US"/>
              <a:pPr/>
              <a:t>42</a:t>
            </a:fld>
            <a:endParaRPr lang="en-US"/>
          </a:p>
        </p:txBody>
      </p:sp>
      <p:sp>
        <p:nvSpPr>
          <p:cNvPr id="935938" name="Rectangle 2"/>
          <p:cNvSpPr>
            <a:spLocks noGrp="1" noChangeArrowheads="1"/>
          </p:cNvSpPr>
          <p:nvPr>
            <p:ph type="title"/>
          </p:nvPr>
        </p:nvSpPr>
        <p:spPr/>
        <p:txBody>
          <a:bodyPr/>
          <a:lstStyle/>
          <a:p>
            <a:r>
              <a:rPr lang="en-US"/>
              <a:t>Blind Signatures</a:t>
            </a:r>
          </a:p>
        </p:txBody>
      </p:sp>
      <p:sp>
        <p:nvSpPr>
          <p:cNvPr id="935939" name="Rectangle 3"/>
          <p:cNvSpPr>
            <a:spLocks noGrp="1" noChangeArrowheads="1"/>
          </p:cNvSpPr>
          <p:nvPr>
            <p:ph type="body" idx="1"/>
          </p:nvPr>
        </p:nvSpPr>
        <p:spPr/>
        <p:txBody>
          <a:bodyPr/>
          <a:lstStyle/>
          <a:p>
            <a:r>
              <a:rPr lang="en-US"/>
              <a:t>Alice gets</a:t>
            </a:r>
          </a:p>
          <a:p>
            <a:pPr lvl="1">
              <a:buFontTx/>
              <a:buNone/>
            </a:pPr>
            <a:r>
              <a:rPr lang="en-US" i="1">
                <a:latin typeface="Times New Roman" charset="0"/>
              </a:rPr>
              <a:t>t</a:t>
            </a:r>
            <a:r>
              <a:rPr lang="en-US" i="1" baseline="30000">
                <a:latin typeface="Times New Roman" charset="0"/>
              </a:rPr>
              <a:t>d</a:t>
            </a:r>
            <a:r>
              <a:rPr lang="en-US" i="1">
                <a:latin typeface="Times New Roman" charset="0"/>
              </a:rPr>
              <a:t> </a:t>
            </a:r>
            <a:r>
              <a:rPr lang="en-US">
                <a:latin typeface="Times New Roman" charset="0"/>
                <a:sym typeface="Symbol" charset="0"/>
              </a:rPr>
              <a:t> </a:t>
            </a:r>
            <a:r>
              <a:rPr lang="en-US" i="1">
                <a:latin typeface="Times New Roman" charset="0"/>
              </a:rPr>
              <a:t>m</a:t>
            </a:r>
            <a:r>
              <a:rPr lang="en-US" i="1" baseline="30000">
                <a:latin typeface="Times New Roman" charset="0"/>
              </a:rPr>
              <a:t>d</a:t>
            </a:r>
            <a:r>
              <a:rPr lang="en-US" i="1">
                <a:latin typeface="Times New Roman" charset="0"/>
              </a:rPr>
              <a:t>k</a:t>
            </a:r>
            <a:r>
              <a:rPr lang="en-US" baseline="30000">
                <a:latin typeface="Times New Roman" charset="0"/>
              </a:rPr>
              <a:t> </a:t>
            </a:r>
            <a:r>
              <a:rPr lang="en-US">
                <a:latin typeface="Times New Roman" charset="0"/>
              </a:rPr>
              <a:t>mod </a:t>
            </a:r>
            <a:r>
              <a:rPr lang="en-US" i="1">
                <a:latin typeface="Times New Roman" charset="0"/>
              </a:rPr>
              <a:t>n</a:t>
            </a:r>
          </a:p>
          <a:p>
            <a:r>
              <a:rPr lang="en-US"/>
              <a:t>Alice divides by </a:t>
            </a:r>
            <a:r>
              <a:rPr lang="en-US" i="1">
                <a:latin typeface="Times New Roman" charset="0"/>
              </a:rPr>
              <a:t>k</a:t>
            </a:r>
            <a:r>
              <a:rPr lang="en-US"/>
              <a:t> to get</a:t>
            </a:r>
          </a:p>
          <a:p>
            <a:pPr lvl="1">
              <a:buFontTx/>
              <a:buNone/>
            </a:pPr>
            <a:r>
              <a:rPr lang="en-US" i="1">
                <a:latin typeface="Times New Roman" charset="0"/>
              </a:rPr>
              <a:t>s</a:t>
            </a:r>
            <a:r>
              <a:rPr lang="en-US" i="1" baseline="-25000">
                <a:latin typeface="Times New Roman" charset="0"/>
              </a:rPr>
              <a:t>m</a:t>
            </a:r>
            <a:r>
              <a:rPr lang="en-US" i="1">
                <a:latin typeface="Times New Roman" charset="0"/>
              </a:rPr>
              <a:t> </a:t>
            </a:r>
            <a:r>
              <a:rPr lang="en-US">
                <a:latin typeface="Times New Roman" charset="0"/>
                <a:sym typeface="Symbol" charset="0"/>
              </a:rPr>
              <a:t> </a:t>
            </a:r>
            <a:r>
              <a:rPr lang="en-US" i="1">
                <a:latin typeface="Times New Roman" charset="0"/>
              </a:rPr>
              <a:t>m</a:t>
            </a:r>
            <a:r>
              <a:rPr lang="en-US" i="1" baseline="30000">
                <a:latin typeface="Times New Roman" charset="0"/>
              </a:rPr>
              <a:t>d</a:t>
            </a:r>
            <a:r>
              <a:rPr lang="en-US" i="1">
                <a:latin typeface="Times New Roman" charset="0"/>
              </a:rPr>
              <a:t>k</a:t>
            </a:r>
            <a:r>
              <a:rPr lang="en-US" baseline="30000">
                <a:latin typeface="Times New Roman" charset="0"/>
              </a:rPr>
              <a:t> </a:t>
            </a:r>
            <a:r>
              <a:rPr lang="en-US" i="1">
                <a:latin typeface="Times New Roman" charset="0"/>
              </a:rPr>
              <a:t>/ k </a:t>
            </a:r>
            <a:r>
              <a:rPr lang="en-US">
                <a:latin typeface="Times New Roman" charset="0"/>
                <a:sym typeface="Symbol" charset="0"/>
              </a:rPr>
              <a:t></a:t>
            </a:r>
            <a:r>
              <a:rPr lang="en-US" i="1">
                <a:latin typeface="Times New Roman" charset="0"/>
              </a:rPr>
              <a:t> m</a:t>
            </a:r>
            <a:r>
              <a:rPr lang="en-US" i="1" baseline="30000">
                <a:latin typeface="Times New Roman" charset="0"/>
              </a:rPr>
              <a:t>d </a:t>
            </a:r>
            <a:r>
              <a:rPr lang="en-US">
                <a:latin typeface="Times New Roman" charset="0"/>
              </a:rPr>
              <a:t>mod </a:t>
            </a:r>
            <a:r>
              <a:rPr lang="en-US" i="1">
                <a:latin typeface="Times New Roman" charset="0"/>
              </a:rPr>
              <a:t>n</a:t>
            </a:r>
            <a:r>
              <a:rPr lang="en-US"/>
              <a:t>.</a:t>
            </a:r>
          </a:p>
          <a:p>
            <a:endParaRPr lang="en-US"/>
          </a:p>
          <a:p>
            <a:r>
              <a:rPr lang="en-US"/>
              <a:t>Hence: bank can sign money orders without opening them!</a:t>
            </a:r>
            <a:endParaRPr lang="en-US" i="1">
              <a:latin typeface="Times New Roman" charset="0"/>
            </a:endParaRPr>
          </a:p>
        </p:txBody>
      </p:sp>
    </p:spTree>
    <p:extLst>
      <p:ext uri="{BB962C8B-B14F-4D97-AF65-F5344CB8AC3E}">
        <p14:creationId xmlns:p14="http://schemas.microsoft.com/office/powerpoint/2010/main" val="2328976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C4A6C32E-B5BC-0047-BDF3-53462257D124}" type="slidenum">
              <a:rPr lang="en-US"/>
              <a:pPr/>
              <a:t>43</a:t>
            </a:fld>
            <a:endParaRPr lang="en-US"/>
          </a:p>
        </p:txBody>
      </p:sp>
      <p:sp>
        <p:nvSpPr>
          <p:cNvPr id="936962" name="Rectangle 2"/>
          <p:cNvSpPr>
            <a:spLocks noGrp="1" noChangeArrowheads="1"/>
          </p:cNvSpPr>
          <p:nvPr>
            <p:ph type="title"/>
          </p:nvPr>
        </p:nvSpPr>
        <p:spPr>
          <a:xfrm>
            <a:off x="762000" y="228600"/>
            <a:ext cx="7772400" cy="1143000"/>
          </a:xfrm>
        </p:spPr>
        <p:txBody>
          <a:bodyPr/>
          <a:lstStyle/>
          <a:p>
            <a:r>
              <a:rPr lang="en-US"/>
              <a:t>Digital Cash Protocol #2</a:t>
            </a:r>
          </a:p>
        </p:txBody>
      </p:sp>
      <p:sp>
        <p:nvSpPr>
          <p:cNvPr id="936963" name="Rectangle 3"/>
          <p:cNvSpPr>
            <a:spLocks noGrp="1" noChangeArrowheads="1"/>
          </p:cNvSpPr>
          <p:nvPr>
            <p:ph type="body" idx="1"/>
          </p:nvPr>
        </p:nvSpPr>
        <p:spPr>
          <a:xfrm>
            <a:off x="677863" y="1435100"/>
            <a:ext cx="7772400" cy="4813300"/>
          </a:xfrm>
        </p:spPr>
        <p:txBody>
          <a:bodyPr/>
          <a:lstStyle/>
          <a:p>
            <a:r>
              <a:rPr lang="en-US"/>
              <a:t>Instead of envelopes, Alice blinds each money order using a different randomly selected </a:t>
            </a:r>
            <a:r>
              <a:rPr lang="en-US" i="1">
                <a:latin typeface="Times New Roman" charset="0"/>
              </a:rPr>
              <a:t>k</a:t>
            </a:r>
            <a:r>
              <a:rPr lang="en-US" i="1" baseline="-25000">
                <a:latin typeface="Times New Roman" charset="0"/>
              </a:rPr>
              <a:t>i</a:t>
            </a:r>
            <a:r>
              <a:rPr lang="en-US"/>
              <a:t>.</a:t>
            </a:r>
          </a:p>
          <a:p>
            <a:r>
              <a:rPr lang="en-US"/>
              <a:t>The bank asks for any 99 of the </a:t>
            </a:r>
            <a:r>
              <a:rPr lang="en-US" i="1">
                <a:latin typeface="Times New Roman" charset="0"/>
              </a:rPr>
              <a:t>k</a:t>
            </a:r>
            <a:r>
              <a:rPr lang="en-US" i="1" baseline="-25000">
                <a:latin typeface="Times New Roman" charset="0"/>
              </a:rPr>
              <a:t>i</a:t>
            </a:r>
            <a:r>
              <a:rPr lang="ja-JP" altLang="en-US">
                <a:latin typeface="Arial"/>
              </a:rPr>
              <a:t>’</a:t>
            </a:r>
            <a:r>
              <a:rPr lang="en-US"/>
              <a:t>s.  The bank unblinds the messages (by dividing) and checks they are valid.</a:t>
            </a:r>
          </a:p>
          <a:p>
            <a:r>
              <a:rPr lang="en-US"/>
              <a:t>The bank signs the other money order.</a:t>
            </a:r>
          </a:p>
          <a:p>
            <a:r>
              <a:rPr lang="en-US"/>
              <a:t>Still haven</a:t>
            </a:r>
            <a:r>
              <a:rPr lang="ja-JP" altLang="en-US">
                <a:latin typeface="Arial"/>
              </a:rPr>
              <a:t>’</a:t>
            </a:r>
            <a:r>
              <a:rPr lang="en-US"/>
              <a:t>t solved the catching cheaters problem!</a:t>
            </a:r>
          </a:p>
        </p:txBody>
      </p:sp>
    </p:spTree>
    <p:extLst>
      <p:ext uri="{BB962C8B-B14F-4D97-AF65-F5344CB8AC3E}">
        <p14:creationId xmlns:p14="http://schemas.microsoft.com/office/powerpoint/2010/main" val="131044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40D8A218-0D35-1E4E-9637-8324E50C087C}" type="slidenum">
              <a:rPr lang="en-US"/>
              <a:pPr/>
              <a:t>44</a:t>
            </a:fld>
            <a:endParaRPr lang="en-US"/>
          </a:p>
        </p:txBody>
      </p:sp>
      <p:sp>
        <p:nvSpPr>
          <p:cNvPr id="937986" name="Rectangle 2"/>
          <p:cNvSpPr>
            <a:spLocks noGrp="1" noChangeArrowheads="1"/>
          </p:cNvSpPr>
          <p:nvPr>
            <p:ph type="title"/>
          </p:nvPr>
        </p:nvSpPr>
        <p:spPr/>
        <p:txBody>
          <a:bodyPr/>
          <a:lstStyle/>
          <a:p>
            <a:r>
              <a:rPr lang="en-US"/>
              <a:t>Anonymity for Non-Cheaters</a:t>
            </a:r>
          </a:p>
        </p:txBody>
      </p:sp>
      <p:sp>
        <p:nvSpPr>
          <p:cNvPr id="937987" name="Rectangle 3"/>
          <p:cNvSpPr>
            <a:spLocks noGrp="1" noChangeArrowheads="1"/>
          </p:cNvSpPr>
          <p:nvPr>
            <p:ph type="body" idx="1"/>
          </p:nvPr>
        </p:nvSpPr>
        <p:spPr/>
        <p:txBody>
          <a:bodyPr/>
          <a:lstStyle/>
          <a:p>
            <a:r>
              <a:rPr lang="en-US"/>
              <a:t>Spend a bill once – maintain anonymity</a:t>
            </a:r>
          </a:p>
          <a:p>
            <a:r>
              <a:rPr lang="en-US"/>
              <a:t>Spend a bill twice – lose anonymity</a:t>
            </a:r>
          </a:p>
          <a:p>
            <a:endParaRPr lang="en-US"/>
          </a:p>
          <a:p>
            <a:endParaRPr lang="en-US"/>
          </a:p>
          <a:p>
            <a:r>
              <a:rPr lang="en-US"/>
              <a:t>Have we seen anything like this?</a:t>
            </a:r>
          </a:p>
        </p:txBody>
      </p:sp>
    </p:spTree>
    <p:extLst>
      <p:ext uri="{BB962C8B-B14F-4D97-AF65-F5344CB8AC3E}">
        <p14:creationId xmlns:p14="http://schemas.microsoft.com/office/powerpoint/2010/main" val="4234186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85365D41-D011-7046-A7AC-FC50ECF28D23}" type="slidenum">
              <a:rPr lang="en-US"/>
              <a:pPr/>
              <a:t>45</a:t>
            </a:fld>
            <a:endParaRPr lang="en-US"/>
          </a:p>
        </p:txBody>
      </p:sp>
      <p:sp>
        <p:nvSpPr>
          <p:cNvPr id="939010" name="Rectangle 2"/>
          <p:cNvSpPr>
            <a:spLocks noGrp="1" noChangeArrowheads="1"/>
          </p:cNvSpPr>
          <p:nvPr>
            <p:ph type="title"/>
          </p:nvPr>
        </p:nvSpPr>
        <p:spPr>
          <a:xfrm>
            <a:off x="693738" y="38100"/>
            <a:ext cx="7772400" cy="876300"/>
          </a:xfrm>
        </p:spPr>
        <p:txBody>
          <a:bodyPr/>
          <a:lstStyle/>
          <a:p>
            <a:r>
              <a:rPr lang="en-US"/>
              <a:t>Digital Cash</a:t>
            </a:r>
          </a:p>
        </p:txBody>
      </p:sp>
      <p:sp>
        <p:nvSpPr>
          <p:cNvPr id="939011" name="Rectangle 3"/>
          <p:cNvSpPr>
            <a:spLocks noGrp="1" noChangeArrowheads="1"/>
          </p:cNvSpPr>
          <p:nvPr>
            <p:ph type="body" idx="1"/>
          </p:nvPr>
        </p:nvSpPr>
        <p:spPr>
          <a:xfrm>
            <a:off x="347663" y="914400"/>
            <a:ext cx="8534400" cy="5486400"/>
          </a:xfrm>
        </p:spPr>
        <p:txBody>
          <a:bodyPr/>
          <a:lstStyle/>
          <a:p>
            <a:pPr marL="609600" indent="-609600">
              <a:buFontTx/>
              <a:buAutoNum type="arabicPeriod"/>
            </a:pPr>
            <a:r>
              <a:rPr lang="en-US"/>
              <a:t>Alice prepares </a:t>
            </a:r>
            <a:r>
              <a:rPr lang="en-US" i="1"/>
              <a:t>n</a:t>
            </a:r>
            <a:r>
              <a:rPr lang="en-US"/>
              <a:t> money orders each containing:</a:t>
            </a:r>
          </a:p>
          <a:p>
            <a:pPr marL="990600" lvl="1" indent="-533400">
              <a:buFontTx/>
              <a:buNone/>
            </a:pPr>
            <a:r>
              <a:rPr lang="en-US"/>
              <a:t>	Amount		Uniqueness String: </a:t>
            </a:r>
            <a:r>
              <a:rPr lang="en-US" i="1">
                <a:latin typeface="Times New Roman" charset="0"/>
              </a:rPr>
              <a:t>X</a:t>
            </a:r>
          </a:p>
          <a:p>
            <a:pPr marL="990600" lvl="1" indent="-533400">
              <a:buFontTx/>
              <a:buNone/>
            </a:pPr>
            <a:r>
              <a:rPr lang="en-US"/>
              <a:t>	Identity Strings: 	</a:t>
            </a:r>
            <a:r>
              <a:rPr lang="en-US" i="1">
                <a:latin typeface="Times New Roman" charset="0"/>
              </a:rPr>
              <a:t>I</a:t>
            </a:r>
            <a:r>
              <a:rPr lang="en-US" baseline="-25000">
                <a:latin typeface="Times New Roman" charset="0"/>
              </a:rPr>
              <a:t>1</a:t>
            </a:r>
            <a:r>
              <a:rPr lang="en-US">
                <a:latin typeface="Times New Roman" charset="0"/>
              </a:rPr>
              <a:t> = (</a:t>
            </a:r>
            <a:r>
              <a:rPr lang="en-US" i="1">
                <a:latin typeface="Times New Roman" charset="0"/>
              </a:rPr>
              <a:t>h</a:t>
            </a:r>
            <a:r>
              <a:rPr lang="en-US">
                <a:latin typeface="Times New Roman" charset="0"/>
              </a:rPr>
              <a:t>(</a:t>
            </a:r>
            <a:r>
              <a:rPr lang="en-US" i="1">
                <a:latin typeface="Times New Roman" charset="0"/>
              </a:rPr>
              <a:t>I</a:t>
            </a:r>
            <a:r>
              <a:rPr lang="en-US" baseline="-25000">
                <a:latin typeface="Times New Roman" charset="0"/>
              </a:rPr>
              <a:t>1L</a:t>
            </a:r>
            <a:r>
              <a:rPr lang="en-US">
                <a:latin typeface="Times New Roman" charset="0"/>
              </a:rPr>
              <a:t>), </a:t>
            </a:r>
            <a:r>
              <a:rPr lang="en-US" i="1">
                <a:latin typeface="Times New Roman" charset="0"/>
              </a:rPr>
              <a:t>h</a:t>
            </a:r>
            <a:r>
              <a:rPr lang="en-US">
                <a:latin typeface="Times New Roman" charset="0"/>
              </a:rPr>
              <a:t>(</a:t>
            </a:r>
            <a:r>
              <a:rPr lang="en-US" i="1">
                <a:latin typeface="Times New Roman" charset="0"/>
              </a:rPr>
              <a:t>I</a:t>
            </a:r>
            <a:r>
              <a:rPr lang="en-US" baseline="-25000">
                <a:latin typeface="Times New Roman" charset="0"/>
              </a:rPr>
              <a:t>1R</a:t>
            </a:r>
            <a:r>
              <a:rPr lang="en-US">
                <a:latin typeface="Times New Roman" charset="0"/>
              </a:rPr>
              <a:t>))</a:t>
            </a:r>
          </a:p>
          <a:p>
            <a:pPr marL="990600" lvl="1" indent="-533400">
              <a:buFontTx/>
              <a:buNone/>
            </a:pPr>
            <a:r>
              <a:rPr lang="en-US">
                <a:latin typeface="Times New Roman" charset="0"/>
              </a:rPr>
              <a:t>				...</a:t>
            </a:r>
          </a:p>
          <a:p>
            <a:pPr marL="990600" lvl="1" indent="-533400">
              <a:buFontTx/>
              <a:buNone/>
            </a:pPr>
            <a:r>
              <a:rPr lang="en-US">
                <a:latin typeface="Times New Roman" charset="0"/>
              </a:rPr>
              <a:t>				</a:t>
            </a:r>
            <a:r>
              <a:rPr lang="en-US" i="1">
                <a:latin typeface="Times New Roman" charset="0"/>
              </a:rPr>
              <a:t>I</a:t>
            </a:r>
            <a:r>
              <a:rPr lang="en-US" baseline="-25000">
                <a:latin typeface="Times New Roman" charset="0"/>
              </a:rPr>
              <a:t>n</a:t>
            </a:r>
            <a:r>
              <a:rPr lang="en-US">
                <a:latin typeface="Times New Roman" charset="0"/>
              </a:rPr>
              <a:t> = (</a:t>
            </a:r>
            <a:r>
              <a:rPr lang="en-US" i="1">
                <a:latin typeface="Times New Roman" charset="0"/>
              </a:rPr>
              <a:t>h</a:t>
            </a:r>
            <a:r>
              <a:rPr lang="en-US">
                <a:latin typeface="Times New Roman" charset="0"/>
              </a:rPr>
              <a:t>(</a:t>
            </a:r>
            <a:r>
              <a:rPr lang="en-US" i="1">
                <a:latin typeface="Times New Roman" charset="0"/>
              </a:rPr>
              <a:t>I</a:t>
            </a:r>
            <a:r>
              <a:rPr lang="en-US" baseline="-25000">
                <a:latin typeface="Times New Roman" charset="0"/>
              </a:rPr>
              <a:t>nL</a:t>
            </a:r>
            <a:r>
              <a:rPr lang="en-US">
                <a:latin typeface="Times New Roman" charset="0"/>
              </a:rPr>
              <a:t>), </a:t>
            </a:r>
            <a:r>
              <a:rPr lang="en-US" i="1">
                <a:latin typeface="Times New Roman" charset="0"/>
              </a:rPr>
              <a:t>h</a:t>
            </a:r>
            <a:r>
              <a:rPr lang="en-US">
                <a:latin typeface="Times New Roman" charset="0"/>
              </a:rPr>
              <a:t>(</a:t>
            </a:r>
            <a:r>
              <a:rPr lang="en-US" i="1">
                <a:latin typeface="Times New Roman" charset="0"/>
              </a:rPr>
              <a:t>I</a:t>
            </a:r>
            <a:r>
              <a:rPr lang="en-US" baseline="-25000">
                <a:latin typeface="Times New Roman" charset="0"/>
              </a:rPr>
              <a:t>nR</a:t>
            </a:r>
            <a:r>
              <a:rPr lang="en-US">
                <a:latin typeface="Times New Roman" charset="0"/>
              </a:rPr>
              <a:t>))</a:t>
            </a:r>
          </a:p>
          <a:p>
            <a:pPr marL="609600" indent="-609600">
              <a:buFontTx/>
              <a:buNone/>
            </a:pPr>
            <a:r>
              <a:rPr lang="en-US"/>
              <a:t>	Each </a:t>
            </a:r>
            <a:r>
              <a:rPr lang="en-US" i="1">
                <a:latin typeface="Times New Roman" charset="0"/>
              </a:rPr>
              <a:t>I</a:t>
            </a:r>
            <a:r>
              <a:rPr lang="en-US" baseline="-25000">
                <a:latin typeface="Times New Roman" charset="0"/>
              </a:rPr>
              <a:t>n</a:t>
            </a:r>
            <a:r>
              <a:rPr lang="en-US"/>
              <a:t> pair reveals Alice</a:t>
            </a:r>
            <a:r>
              <a:rPr lang="ja-JP" altLang="en-US">
                <a:latin typeface="Arial"/>
              </a:rPr>
              <a:t>’</a:t>
            </a:r>
            <a:r>
              <a:rPr lang="en-US"/>
              <a:t>s identity (name, address, etc.). </a:t>
            </a:r>
            <a:r>
              <a:rPr lang="en-US" i="1">
                <a:latin typeface="Times New Roman" charset="0"/>
              </a:rPr>
              <a:t>I = I</a:t>
            </a:r>
            <a:r>
              <a:rPr lang="en-US" baseline="-25000">
                <a:latin typeface="Times New Roman" charset="0"/>
              </a:rPr>
              <a:t>iL</a:t>
            </a:r>
            <a:r>
              <a:rPr lang="en-US"/>
              <a:t> </a:t>
            </a:r>
            <a:r>
              <a:rPr lang="en-US">
                <a:sym typeface="Symbol" charset="0"/>
              </a:rPr>
              <a:t> </a:t>
            </a:r>
            <a:r>
              <a:rPr lang="en-US" i="1">
                <a:latin typeface="Times New Roman" charset="0"/>
              </a:rPr>
              <a:t>I</a:t>
            </a:r>
            <a:r>
              <a:rPr lang="en-US" baseline="-25000">
                <a:latin typeface="Times New Roman" charset="0"/>
              </a:rPr>
              <a:t>iR</a:t>
            </a:r>
            <a:r>
              <a:rPr lang="en-US"/>
              <a:t>. </a:t>
            </a:r>
          </a:p>
          <a:p>
            <a:pPr marL="609600" indent="-609600">
              <a:buFontTx/>
              <a:buNone/>
            </a:pPr>
            <a:r>
              <a:rPr lang="en-US"/>
              <a:t>	</a:t>
            </a:r>
            <a:r>
              <a:rPr lang="en-US" i="1">
                <a:latin typeface="Times New Roman" charset="0"/>
              </a:rPr>
              <a:t>h </a:t>
            </a:r>
            <a:r>
              <a:rPr lang="en-US"/>
              <a:t>is a secure, one-way hash function.</a:t>
            </a:r>
          </a:p>
        </p:txBody>
      </p:sp>
    </p:spTree>
    <p:extLst>
      <p:ext uri="{BB962C8B-B14F-4D97-AF65-F5344CB8AC3E}">
        <p14:creationId xmlns:p14="http://schemas.microsoft.com/office/powerpoint/2010/main" val="2084173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13DB364F-56E3-7146-8777-37B302F43055}" type="slidenum">
              <a:rPr lang="en-US"/>
              <a:pPr/>
              <a:t>46</a:t>
            </a:fld>
            <a:endParaRPr lang="en-US"/>
          </a:p>
        </p:txBody>
      </p:sp>
      <p:sp>
        <p:nvSpPr>
          <p:cNvPr id="940034" name="Rectangle 2"/>
          <p:cNvSpPr>
            <a:spLocks noGrp="1" noChangeArrowheads="1"/>
          </p:cNvSpPr>
          <p:nvPr>
            <p:ph type="title"/>
          </p:nvPr>
        </p:nvSpPr>
        <p:spPr>
          <a:xfrm>
            <a:off x="685800" y="228600"/>
            <a:ext cx="7772400" cy="1143000"/>
          </a:xfrm>
        </p:spPr>
        <p:txBody>
          <a:bodyPr/>
          <a:lstStyle/>
          <a:p>
            <a:r>
              <a:rPr lang="en-US"/>
              <a:t>Digital Cash, cont.</a:t>
            </a:r>
          </a:p>
        </p:txBody>
      </p:sp>
      <p:sp>
        <p:nvSpPr>
          <p:cNvPr id="940035" name="Rectangle 3"/>
          <p:cNvSpPr>
            <a:spLocks noGrp="1" noChangeArrowheads="1"/>
          </p:cNvSpPr>
          <p:nvPr>
            <p:ph type="body" idx="1"/>
          </p:nvPr>
        </p:nvSpPr>
        <p:spPr>
          <a:xfrm>
            <a:off x="685800" y="1371600"/>
            <a:ext cx="8153400" cy="4572000"/>
          </a:xfrm>
        </p:spPr>
        <p:txBody>
          <a:bodyPr/>
          <a:lstStyle/>
          <a:p>
            <a:pPr marL="609600" indent="-609600">
              <a:buFontTx/>
              <a:buAutoNum type="arabicPeriod" startAt="2"/>
            </a:pPr>
            <a:r>
              <a:rPr lang="en-US"/>
              <a:t>Alice blinds (multiplies by random </a:t>
            </a:r>
            <a:r>
              <a:rPr lang="en-US" i="1">
                <a:latin typeface="Times New Roman" charset="0"/>
              </a:rPr>
              <a:t>k</a:t>
            </a:r>
            <a:r>
              <a:rPr lang="en-US"/>
              <a:t>) all </a:t>
            </a:r>
            <a:r>
              <a:rPr lang="en-US" i="1">
                <a:latin typeface="Times New Roman" charset="0"/>
              </a:rPr>
              <a:t>n</a:t>
            </a:r>
            <a:r>
              <a:rPr lang="en-US"/>
              <a:t> money orders and sends them to bank.</a:t>
            </a:r>
          </a:p>
          <a:p>
            <a:pPr marL="609600" indent="-609600">
              <a:buFontTx/>
              <a:buAutoNum type="arabicPeriod" startAt="2"/>
            </a:pPr>
            <a:r>
              <a:rPr lang="en-US"/>
              <a:t>Bank asks for any </a:t>
            </a:r>
            <a:r>
              <a:rPr lang="en-US" i="1">
                <a:latin typeface="Times New Roman" charset="0"/>
              </a:rPr>
              <a:t>n</a:t>
            </a:r>
            <a:r>
              <a:rPr lang="en-US">
                <a:latin typeface="Times New Roman" charset="0"/>
              </a:rPr>
              <a:t>-1</a:t>
            </a:r>
            <a:r>
              <a:rPr lang="en-US"/>
              <a:t> of the random </a:t>
            </a:r>
            <a:r>
              <a:rPr lang="en-US" i="1">
                <a:latin typeface="Times New Roman" charset="0"/>
              </a:rPr>
              <a:t>k</a:t>
            </a:r>
            <a:r>
              <a:rPr lang="en-US" i="1" baseline="-25000">
                <a:latin typeface="Times New Roman" charset="0"/>
              </a:rPr>
              <a:t>i</a:t>
            </a:r>
            <a:r>
              <a:rPr lang="en-US"/>
              <a:t>s and all its corresponding identity strings.</a:t>
            </a:r>
          </a:p>
          <a:p>
            <a:pPr marL="609600" indent="-609600">
              <a:buFontTx/>
              <a:buAutoNum type="arabicPeriod" startAt="2"/>
            </a:pPr>
            <a:r>
              <a:rPr lang="en-US"/>
              <a:t>Bank checks money orders.  If okay, signs the remaining blinded money order, and deducts amount from Alice</a:t>
            </a:r>
            <a:r>
              <a:rPr lang="ja-JP" altLang="en-US">
                <a:latin typeface="Arial"/>
              </a:rPr>
              <a:t>’</a:t>
            </a:r>
            <a:r>
              <a:rPr lang="en-US"/>
              <a:t>s account.</a:t>
            </a:r>
          </a:p>
        </p:txBody>
      </p:sp>
    </p:spTree>
    <p:extLst>
      <p:ext uri="{BB962C8B-B14F-4D97-AF65-F5344CB8AC3E}">
        <p14:creationId xmlns:p14="http://schemas.microsoft.com/office/powerpoint/2010/main" val="356928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7FFA6C7C-482C-4544-953B-D74BA122C011}" type="slidenum">
              <a:rPr lang="en-US"/>
              <a:pPr/>
              <a:t>47</a:t>
            </a:fld>
            <a:endParaRPr lang="en-US"/>
          </a:p>
        </p:txBody>
      </p:sp>
      <p:sp>
        <p:nvSpPr>
          <p:cNvPr id="941058" name="Rectangle 2"/>
          <p:cNvSpPr>
            <a:spLocks noGrp="1" noChangeArrowheads="1"/>
          </p:cNvSpPr>
          <p:nvPr>
            <p:ph type="title"/>
          </p:nvPr>
        </p:nvSpPr>
        <p:spPr>
          <a:xfrm>
            <a:off x="677863" y="223838"/>
            <a:ext cx="7772400" cy="1143000"/>
          </a:xfrm>
        </p:spPr>
        <p:txBody>
          <a:bodyPr/>
          <a:lstStyle/>
          <a:p>
            <a:r>
              <a:rPr lang="en-US"/>
              <a:t>Digital Cash, cont.</a:t>
            </a:r>
          </a:p>
        </p:txBody>
      </p:sp>
      <p:sp>
        <p:nvSpPr>
          <p:cNvPr id="941059" name="Rectangle 3"/>
          <p:cNvSpPr>
            <a:spLocks noGrp="1" noChangeArrowheads="1"/>
          </p:cNvSpPr>
          <p:nvPr>
            <p:ph type="body" idx="1"/>
          </p:nvPr>
        </p:nvSpPr>
        <p:spPr>
          <a:xfrm>
            <a:off x="638175" y="1355725"/>
            <a:ext cx="8261350" cy="4740275"/>
          </a:xfrm>
        </p:spPr>
        <p:txBody>
          <a:bodyPr/>
          <a:lstStyle/>
          <a:p>
            <a:pPr marL="609600" indent="-609600">
              <a:lnSpc>
                <a:spcPct val="90000"/>
              </a:lnSpc>
              <a:buFontTx/>
              <a:buAutoNum type="arabicPeriod" startAt="5"/>
            </a:pPr>
            <a:r>
              <a:rPr lang="en-US"/>
              <a:t>Alice unblinds the signed note, and spends it with a Merchant.</a:t>
            </a:r>
          </a:p>
          <a:p>
            <a:pPr marL="609600" indent="-609600">
              <a:lnSpc>
                <a:spcPct val="90000"/>
              </a:lnSpc>
              <a:buFontTx/>
              <a:buAutoNum type="arabicPeriod" startAt="5"/>
            </a:pPr>
            <a:r>
              <a:rPr lang="en-US"/>
              <a:t>Merchant asks Alice to randomly reveal either </a:t>
            </a:r>
            <a:r>
              <a:rPr lang="en-US" i="1">
                <a:latin typeface="Times New Roman" charset="0"/>
              </a:rPr>
              <a:t>I</a:t>
            </a:r>
            <a:r>
              <a:rPr lang="en-US" baseline="-25000">
                <a:latin typeface="Times New Roman" charset="0"/>
              </a:rPr>
              <a:t>iL</a:t>
            </a:r>
            <a:r>
              <a:rPr lang="en-US"/>
              <a:t> or </a:t>
            </a:r>
            <a:r>
              <a:rPr lang="en-US" i="1">
                <a:latin typeface="Times New Roman" charset="0"/>
              </a:rPr>
              <a:t>I</a:t>
            </a:r>
            <a:r>
              <a:rPr lang="en-US" baseline="-25000">
                <a:latin typeface="Times New Roman" charset="0"/>
              </a:rPr>
              <a:t>iR</a:t>
            </a:r>
            <a:r>
              <a:rPr lang="en-US"/>
              <a:t> for each </a:t>
            </a:r>
            <a:r>
              <a:rPr lang="en-US" i="1">
                <a:latin typeface="Times New Roman" charset="0"/>
              </a:rPr>
              <a:t>i</a:t>
            </a:r>
            <a:r>
              <a:rPr lang="en-US"/>
              <a:t>.  (Merchant chooses </a:t>
            </a:r>
            <a:r>
              <a:rPr lang="en-US" i="1">
                <a:latin typeface="Times New Roman" charset="0"/>
              </a:rPr>
              <a:t>n</a:t>
            </a:r>
            <a:r>
              <a:rPr lang="en-US"/>
              <a:t>-bit selector string.)</a:t>
            </a:r>
          </a:p>
          <a:p>
            <a:pPr marL="609600" indent="-609600">
              <a:lnSpc>
                <a:spcPct val="90000"/>
              </a:lnSpc>
              <a:buFontTx/>
              <a:buAutoNum type="arabicPeriod" startAt="5"/>
            </a:pPr>
            <a:r>
              <a:rPr lang="en-US"/>
              <a:t>Alice sends Merchant corresponding </a:t>
            </a:r>
            <a:r>
              <a:rPr lang="en-US" i="1">
                <a:latin typeface="Times New Roman" charset="0"/>
              </a:rPr>
              <a:t>I</a:t>
            </a:r>
            <a:r>
              <a:rPr lang="en-US" baseline="-25000">
                <a:latin typeface="Times New Roman" charset="0"/>
              </a:rPr>
              <a:t>iL</a:t>
            </a:r>
            <a:r>
              <a:rPr lang="ja-JP" altLang="en-US">
                <a:latin typeface="Arial"/>
              </a:rPr>
              <a:t>’</a:t>
            </a:r>
            <a:r>
              <a:rPr lang="en-US"/>
              <a:t>s or </a:t>
            </a:r>
            <a:r>
              <a:rPr lang="en-US" i="1">
                <a:latin typeface="Times New Roman" charset="0"/>
              </a:rPr>
              <a:t>I</a:t>
            </a:r>
            <a:r>
              <a:rPr lang="en-US" baseline="-25000">
                <a:latin typeface="Times New Roman" charset="0"/>
              </a:rPr>
              <a:t>iR</a:t>
            </a:r>
            <a:r>
              <a:rPr lang="ja-JP" altLang="en-US">
                <a:latin typeface="Arial"/>
              </a:rPr>
              <a:t>’</a:t>
            </a:r>
            <a:r>
              <a:rPr lang="en-US"/>
              <a:t>s.</a:t>
            </a:r>
          </a:p>
          <a:p>
            <a:pPr marL="609600" indent="-609600">
              <a:lnSpc>
                <a:spcPct val="90000"/>
              </a:lnSpc>
              <a:buFontTx/>
              <a:buAutoNum type="arabicPeriod" startAt="5"/>
            </a:pPr>
            <a:r>
              <a:rPr lang="en-US"/>
              <a:t>Merchant uses </a:t>
            </a:r>
            <a:r>
              <a:rPr lang="en-US" i="1">
                <a:latin typeface="Times New Roman" charset="0"/>
              </a:rPr>
              <a:t>h</a:t>
            </a:r>
            <a:r>
              <a:rPr lang="en-US"/>
              <a:t> to confirm Alice didn</a:t>
            </a:r>
            <a:r>
              <a:rPr lang="ja-JP" altLang="en-US">
                <a:latin typeface="Arial"/>
              </a:rPr>
              <a:t>’</a:t>
            </a:r>
            <a:r>
              <a:rPr lang="en-US"/>
              <a:t>t cheat.</a:t>
            </a:r>
          </a:p>
          <a:p>
            <a:pPr marL="609600" indent="-609600">
              <a:lnSpc>
                <a:spcPct val="90000"/>
              </a:lnSpc>
            </a:pPr>
            <a:endParaRPr lang="en-US"/>
          </a:p>
        </p:txBody>
      </p:sp>
    </p:spTree>
    <p:extLst>
      <p:ext uri="{BB962C8B-B14F-4D97-AF65-F5344CB8AC3E}">
        <p14:creationId xmlns:p14="http://schemas.microsoft.com/office/powerpoint/2010/main" val="141137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0809AC6F-B3C5-414E-8AED-482B5B4CC6A3}" type="slidenum">
              <a:rPr lang="en-US"/>
              <a:pPr/>
              <a:t>48</a:t>
            </a:fld>
            <a:endParaRPr lang="en-US"/>
          </a:p>
        </p:txBody>
      </p:sp>
      <p:sp>
        <p:nvSpPr>
          <p:cNvPr id="942082" name="Rectangle 2"/>
          <p:cNvSpPr>
            <a:spLocks noGrp="1" noChangeArrowheads="1"/>
          </p:cNvSpPr>
          <p:nvPr>
            <p:ph type="title"/>
          </p:nvPr>
        </p:nvSpPr>
        <p:spPr>
          <a:xfrm>
            <a:off x="685800" y="381000"/>
            <a:ext cx="7772400" cy="1143000"/>
          </a:xfrm>
        </p:spPr>
        <p:txBody>
          <a:bodyPr/>
          <a:lstStyle/>
          <a:p>
            <a:r>
              <a:rPr lang="en-US"/>
              <a:t>Digital Cash, cont.</a:t>
            </a:r>
          </a:p>
        </p:txBody>
      </p:sp>
      <p:sp>
        <p:nvSpPr>
          <p:cNvPr id="942083" name="Rectangle 3"/>
          <p:cNvSpPr>
            <a:spLocks noGrp="1" noChangeArrowheads="1"/>
          </p:cNvSpPr>
          <p:nvPr>
            <p:ph type="body" idx="1"/>
          </p:nvPr>
        </p:nvSpPr>
        <p:spPr>
          <a:xfrm>
            <a:off x="533400" y="1676400"/>
            <a:ext cx="8077200" cy="4114800"/>
          </a:xfrm>
        </p:spPr>
        <p:txBody>
          <a:bodyPr/>
          <a:lstStyle/>
          <a:p>
            <a:pPr marL="609600" indent="-609600">
              <a:buFontTx/>
              <a:buAutoNum type="arabicPeriod" startAt="9"/>
            </a:pPr>
            <a:r>
              <a:rPr lang="en-US"/>
              <a:t>Merchant takes money order and identity string halves to bank.</a:t>
            </a:r>
          </a:p>
          <a:p>
            <a:pPr marL="609600" indent="-609600">
              <a:buFontTx/>
              <a:buAutoNum type="arabicPeriod" startAt="9"/>
            </a:pPr>
            <a:r>
              <a:rPr lang="en-US"/>
              <a:t>Bank verifies its signature, and checks uniqueness string.  If it has not been previously deposited, bank credits Merchant and records uniqueness string and identity string halves.</a:t>
            </a:r>
          </a:p>
        </p:txBody>
      </p:sp>
    </p:spTree>
    <p:extLst>
      <p:ext uri="{BB962C8B-B14F-4D97-AF65-F5344CB8AC3E}">
        <p14:creationId xmlns:p14="http://schemas.microsoft.com/office/powerpoint/2010/main" val="1049517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460F2981-A487-8B4F-B59A-BE476A30ECFD}" type="slidenum">
              <a:rPr lang="en-US"/>
              <a:pPr/>
              <a:t>49</a:t>
            </a:fld>
            <a:endParaRPr lang="en-US"/>
          </a:p>
        </p:txBody>
      </p:sp>
      <p:sp>
        <p:nvSpPr>
          <p:cNvPr id="943106" name="Rectangle 2"/>
          <p:cNvSpPr>
            <a:spLocks noGrp="1" noChangeArrowheads="1"/>
          </p:cNvSpPr>
          <p:nvPr>
            <p:ph type="title"/>
          </p:nvPr>
        </p:nvSpPr>
        <p:spPr/>
        <p:txBody>
          <a:bodyPr/>
          <a:lstStyle/>
          <a:p>
            <a:r>
              <a:rPr lang="en-US"/>
              <a:t>Digital Cash, cont.</a:t>
            </a:r>
          </a:p>
        </p:txBody>
      </p:sp>
      <p:sp>
        <p:nvSpPr>
          <p:cNvPr id="943107" name="Rectangle 3"/>
          <p:cNvSpPr>
            <a:spLocks noGrp="1" noChangeArrowheads="1"/>
          </p:cNvSpPr>
          <p:nvPr>
            <p:ph type="body" idx="1"/>
          </p:nvPr>
        </p:nvSpPr>
        <p:spPr/>
        <p:txBody>
          <a:bodyPr/>
          <a:lstStyle/>
          <a:p>
            <a:pPr marL="609600" indent="-609600">
              <a:buFontTx/>
              <a:buAutoNum type="arabicPeriod" startAt="11"/>
            </a:pPr>
            <a:r>
              <a:rPr lang="en-US"/>
              <a:t>If it has been previously deposited, bank looks up previous identity string halves.  Finds one where both </a:t>
            </a:r>
            <a:r>
              <a:rPr lang="en-US" i="1">
                <a:latin typeface="Times New Roman" charset="0"/>
              </a:rPr>
              <a:t>L</a:t>
            </a:r>
            <a:r>
              <a:rPr lang="en-US"/>
              <a:t> and </a:t>
            </a:r>
            <a:r>
              <a:rPr lang="en-US" i="1">
                <a:latin typeface="Times New Roman" charset="0"/>
              </a:rPr>
              <a:t>R</a:t>
            </a:r>
            <a:r>
              <a:rPr lang="en-US"/>
              <a:t> halves are known, and calculates </a:t>
            </a:r>
            <a:r>
              <a:rPr lang="en-US" i="1">
                <a:latin typeface="Times New Roman" charset="0"/>
              </a:rPr>
              <a:t>I</a:t>
            </a:r>
            <a:r>
              <a:rPr lang="en-US"/>
              <a:t>.  Arrests Alice.  </a:t>
            </a:r>
          </a:p>
          <a:p>
            <a:pPr marL="609600" indent="-609600">
              <a:buFontTx/>
              <a:buAutoNum type="arabicPeriod" startAt="11"/>
            </a:pPr>
            <a:r>
              <a:rPr lang="en-US"/>
              <a:t>If there are no </a:t>
            </a:r>
            <a:r>
              <a:rPr lang="en-US" i="1">
                <a:latin typeface="Times New Roman" charset="0"/>
              </a:rPr>
              <a:t>i</a:t>
            </a:r>
            <a:r>
              <a:rPr lang="ja-JP" altLang="en-US">
                <a:latin typeface="Arial"/>
              </a:rPr>
              <a:t>’</a:t>
            </a:r>
            <a:r>
              <a:rPr lang="en-US"/>
              <a:t>s, where different halves are known, arrest Merchant.</a:t>
            </a:r>
          </a:p>
          <a:p>
            <a:pPr marL="609600" indent="-609600">
              <a:buFontTx/>
              <a:buAutoNum type="arabicPeriod" startAt="11"/>
            </a:pPr>
            <a:endParaRPr lang="en-US"/>
          </a:p>
          <a:p>
            <a:pPr marL="609600" indent="-609600"/>
            <a:endParaRPr lang="en-US" sz="3600"/>
          </a:p>
        </p:txBody>
      </p:sp>
    </p:spTree>
    <p:extLst>
      <p:ext uri="{BB962C8B-B14F-4D97-AF65-F5344CB8AC3E}">
        <p14:creationId xmlns:p14="http://schemas.microsoft.com/office/powerpoint/2010/main" val="2047278897"/>
      </p:ext>
    </p:extLst>
  </p:cSld>
  <p:clrMapOvr>
    <a:masterClrMapping/>
  </p:clrMapOvr>
  <p:transition xmlns:p14="http://schemas.microsoft.com/office/powerpoint/2010/main">
    <p:pull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3107">
                                            <p:txEl>
                                              <p:pRg st="0" end="0"/>
                                            </p:txEl>
                                          </p:spTgt>
                                        </p:tgtEl>
                                        <p:attrNameLst>
                                          <p:attrName>style.visibility</p:attrName>
                                        </p:attrNameLst>
                                      </p:cBhvr>
                                      <p:to>
                                        <p:strVal val="visible"/>
                                      </p:to>
                                    </p:set>
                                    <p:anim calcmode="lin" valueType="num">
                                      <p:cBhvr additive="base">
                                        <p:cTn id="7" dur="500" fill="hold"/>
                                        <p:tgtEl>
                                          <p:spTgt spid="943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3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3107">
                                            <p:txEl>
                                              <p:pRg st="1" end="1"/>
                                            </p:txEl>
                                          </p:spTgt>
                                        </p:tgtEl>
                                        <p:attrNameLst>
                                          <p:attrName>style.visibility</p:attrName>
                                        </p:attrNameLst>
                                      </p:cBhvr>
                                      <p:to>
                                        <p:strVal val="visible"/>
                                      </p:to>
                                    </p:set>
                                    <p:anim calcmode="lin" valueType="num">
                                      <p:cBhvr additive="base">
                                        <p:cTn id="13" dur="500" fill="hold"/>
                                        <p:tgtEl>
                                          <p:spTgt spid="943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31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t>Onion Routing</a:t>
            </a:r>
          </a:p>
        </p:txBody>
      </p:sp>
      <p:sp>
        <p:nvSpPr>
          <p:cNvPr id="846852" name="Rectangle 4"/>
          <p:cNvSpPr>
            <a:spLocks noChangeArrowheads="1"/>
          </p:cNvSpPr>
          <p:nvPr/>
        </p:nvSpPr>
        <p:spPr bwMode="auto">
          <a:xfrm>
            <a:off x="4724400" y="41910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R5</a:t>
            </a:r>
          </a:p>
        </p:txBody>
      </p:sp>
      <p:sp>
        <p:nvSpPr>
          <p:cNvPr id="846854" name="Rectangle 6"/>
          <p:cNvSpPr>
            <a:spLocks noChangeArrowheads="1"/>
          </p:cNvSpPr>
          <p:nvPr/>
        </p:nvSpPr>
        <p:spPr bwMode="auto">
          <a:xfrm>
            <a:off x="5562600" y="30480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R4</a:t>
            </a:r>
          </a:p>
        </p:txBody>
      </p:sp>
      <p:sp>
        <p:nvSpPr>
          <p:cNvPr id="846855" name="Rectangle 7"/>
          <p:cNvSpPr>
            <a:spLocks noChangeArrowheads="1"/>
          </p:cNvSpPr>
          <p:nvPr/>
        </p:nvSpPr>
        <p:spPr bwMode="auto">
          <a:xfrm>
            <a:off x="3810000" y="18288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R3</a:t>
            </a:r>
          </a:p>
        </p:txBody>
      </p:sp>
      <p:sp>
        <p:nvSpPr>
          <p:cNvPr id="846856" name="Rectangle 8"/>
          <p:cNvSpPr>
            <a:spLocks noChangeArrowheads="1"/>
          </p:cNvSpPr>
          <p:nvPr/>
        </p:nvSpPr>
        <p:spPr bwMode="auto">
          <a:xfrm>
            <a:off x="2209800" y="29718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R2</a:t>
            </a:r>
          </a:p>
        </p:txBody>
      </p:sp>
      <p:sp>
        <p:nvSpPr>
          <p:cNvPr id="846857" name="Rectangle 9"/>
          <p:cNvSpPr>
            <a:spLocks noChangeArrowheads="1"/>
          </p:cNvSpPr>
          <p:nvPr/>
        </p:nvSpPr>
        <p:spPr bwMode="auto">
          <a:xfrm>
            <a:off x="2579688" y="3990975"/>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R1</a:t>
            </a:r>
          </a:p>
        </p:txBody>
      </p:sp>
      <p:sp>
        <p:nvSpPr>
          <p:cNvPr id="846859" name="Text Box 11"/>
          <p:cNvSpPr txBox="1">
            <a:spLocks noChangeArrowheads="1"/>
          </p:cNvSpPr>
          <p:nvPr/>
        </p:nvSpPr>
        <p:spPr bwMode="auto">
          <a:xfrm>
            <a:off x="247650" y="2811463"/>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Bob</a:t>
            </a:r>
          </a:p>
        </p:txBody>
      </p:sp>
      <p:sp>
        <p:nvSpPr>
          <p:cNvPr id="846860" name="AutoShape 12"/>
          <p:cNvSpPr>
            <a:spLocks noChangeArrowheads="1"/>
          </p:cNvSpPr>
          <p:nvPr/>
        </p:nvSpPr>
        <p:spPr bwMode="auto">
          <a:xfrm>
            <a:off x="152400" y="15240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6861" name="Oval 13"/>
          <p:cNvSpPr>
            <a:spLocks noChangeArrowheads="1"/>
          </p:cNvSpPr>
          <p:nvPr/>
        </p:nvSpPr>
        <p:spPr bwMode="auto">
          <a:xfrm>
            <a:off x="428625" y="19050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6862" name="Oval 14"/>
          <p:cNvSpPr>
            <a:spLocks noChangeArrowheads="1"/>
          </p:cNvSpPr>
          <p:nvPr/>
        </p:nvSpPr>
        <p:spPr bwMode="auto">
          <a:xfrm>
            <a:off x="504825" y="19367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6863" name="Oval 15"/>
          <p:cNvSpPr>
            <a:spLocks noChangeArrowheads="1"/>
          </p:cNvSpPr>
          <p:nvPr/>
        </p:nvSpPr>
        <p:spPr bwMode="auto">
          <a:xfrm>
            <a:off x="733425" y="19050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6864" name="Oval 16"/>
          <p:cNvSpPr>
            <a:spLocks noChangeArrowheads="1"/>
          </p:cNvSpPr>
          <p:nvPr/>
        </p:nvSpPr>
        <p:spPr bwMode="auto">
          <a:xfrm>
            <a:off x="809625" y="19367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6866" name="AutoShape 18"/>
          <p:cNvSpPr>
            <a:spLocks noChangeArrowheads="1"/>
          </p:cNvSpPr>
          <p:nvPr/>
        </p:nvSpPr>
        <p:spPr bwMode="auto">
          <a:xfrm>
            <a:off x="5943600" y="5410200"/>
            <a:ext cx="2895600" cy="774700"/>
          </a:xfrm>
          <a:prstGeom prst="cube">
            <a:avLst>
              <a:gd name="adj"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Alice</a:t>
            </a:r>
            <a:endParaRPr lang="en-US" dirty="0"/>
          </a:p>
        </p:txBody>
      </p:sp>
      <p:sp>
        <p:nvSpPr>
          <p:cNvPr id="846873" name="Text Box 25"/>
          <p:cNvSpPr txBox="1">
            <a:spLocks noChangeArrowheads="1"/>
          </p:cNvSpPr>
          <p:nvPr/>
        </p:nvSpPr>
        <p:spPr bwMode="auto">
          <a:xfrm>
            <a:off x="217488" y="4926013"/>
            <a:ext cx="4467225" cy="118745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t>Pick </a:t>
            </a:r>
            <a:r>
              <a:rPr lang="en-US" i="1">
                <a:latin typeface="Times New Roman" charset="0"/>
              </a:rPr>
              <a:t>n</a:t>
            </a:r>
            <a:r>
              <a:rPr lang="en-US"/>
              <a:t> random routers, R</a:t>
            </a:r>
            <a:r>
              <a:rPr lang="en-US" i="1" baseline="-25000">
                <a:latin typeface="Times New Roman" charset="0"/>
              </a:rPr>
              <a:t>i</a:t>
            </a:r>
            <a:r>
              <a:rPr lang="en-US" baseline="-38000">
                <a:latin typeface="Times New Roman" charset="0"/>
              </a:rPr>
              <a:t>1</a:t>
            </a:r>
            <a:r>
              <a:rPr lang="en-US"/>
              <a:t>…R</a:t>
            </a:r>
            <a:r>
              <a:rPr lang="en-US" i="1" baseline="-25000">
                <a:latin typeface="Times New Roman" charset="0"/>
              </a:rPr>
              <a:t>i</a:t>
            </a:r>
            <a:r>
              <a:rPr lang="en-US" i="1" baseline="-38000">
                <a:latin typeface="Times New Roman" charset="0"/>
              </a:rPr>
              <a:t>n</a:t>
            </a:r>
          </a:p>
          <a:p>
            <a:pPr algn="l"/>
            <a:r>
              <a:rPr lang="en-US"/>
              <a:t>R</a:t>
            </a:r>
            <a:r>
              <a:rPr lang="en-US" i="1" baseline="-25000">
                <a:latin typeface="Times New Roman" charset="0"/>
              </a:rPr>
              <a:t>i</a:t>
            </a:r>
            <a:r>
              <a:rPr lang="en-US" i="1" baseline="-38000">
                <a:latin typeface="Times New Roman" charset="0"/>
              </a:rPr>
              <a:t>k </a:t>
            </a:r>
            <a:r>
              <a:rPr lang="en-US"/>
              <a:t>gets a message M</a:t>
            </a:r>
            <a:r>
              <a:rPr lang="en-US" i="1" baseline="-25000">
                <a:latin typeface="Times New Roman" charset="0"/>
              </a:rPr>
              <a:t>k</a:t>
            </a:r>
            <a:r>
              <a:rPr lang="en-US"/>
              <a:t>:</a:t>
            </a:r>
          </a:p>
          <a:p>
            <a:pPr algn="l"/>
            <a:r>
              <a:rPr lang="en-US"/>
              <a:t>	E</a:t>
            </a:r>
            <a:r>
              <a:rPr lang="en-US" baseline="-25000"/>
              <a:t>KU</a:t>
            </a:r>
            <a:r>
              <a:rPr lang="en-US" baseline="-50000"/>
              <a:t>R</a:t>
            </a:r>
            <a:r>
              <a:rPr lang="en-US" i="1" baseline="-50000">
                <a:latin typeface="Times New Roman" charset="0"/>
              </a:rPr>
              <a:t>ik</a:t>
            </a:r>
            <a:r>
              <a:rPr lang="en-US" i="1" baseline="-38000">
                <a:latin typeface="Times New Roman" charset="0"/>
              </a:rPr>
              <a:t> </a:t>
            </a:r>
            <a:r>
              <a:rPr lang="en-US"/>
              <a:t>(To: R</a:t>
            </a:r>
            <a:r>
              <a:rPr lang="en-US" i="1" baseline="-25000">
                <a:latin typeface="Times New Roman" charset="0"/>
              </a:rPr>
              <a:t>i</a:t>
            </a:r>
            <a:r>
              <a:rPr lang="en-US" i="1" baseline="-38000">
                <a:latin typeface="Times New Roman" charset="0"/>
              </a:rPr>
              <a:t>k</a:t>
            </a:r>
            <a:r>
              <a:rPr lang="en-US" baseline="-38000">
                <a:latin typeface="Times New Roman" charset="0"/>
              </a:rPr>
              <a:t>+1 </a:t>
            </a:r>
            <a:r>
              <a:rPr lang="en-US">
                <a:latin typeface="Times New Roman" charset="0"/>
              </a:rPr>
              <a:t>||</a:t>
            </a:r>
            <a:r>
              <a:rPr lang="en-US" baseline="-38000">
                <a:latin typeface="Times New Roman" charset="0"/>
              </a:rPr>
              <a:t> </a:t>
            </a:r>
            <a:r>
              <a:rPr lang="en-US"/>
              <a:t>M</a:t>
            </a:r>
            <a:r>
              <a:rPr lang="en-US" i="1" baseline="-25000">
                <a:latin typeface="Times New Roman" charset="0"/>
              </a:rPr>
              <a:t>k+</a:t>
            </a:r>
            <a:r>
              <a:rPr lang="en-US" baseline="-25000">
                <a:latin typeface="Times New Roman" charset="0"/>
              </a:rPr>
              <a:t>1</a:t>
            </a:r>
            <a:r>
              <a:rPr lang="en-US"/>
              <a:t>)</a:t>
            </a:r>
          </a:p>
        </p:txBody>
      </p:sp>
      <p:sp>
        <p:nvSpPr>
          <p:cNvPr id="2" name="TextBox 1"/>
          <p:cNvSpPr txBox="1"/>
          <p:nvPr/>
        </p:nvSpPr>
        <p:spPr>
          <a:xfrm>
            <a:off x="5943600" y="1417638"/>
            <a:ext cx="4044121" cy="17543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smtClean="0"/>
              <a:t>Let’s say the last randomly selected</a:t>
            </a:r>
          </a:p>
          <a:p>
            <a:r>
              <a:rPr lang="en-US" dirty="0"/>
              <a:t>r</a:t>
            </a:r>
            <a:r>
              <a:rPr lang="en-US" dirty="0" smtClean="0"/>
              <a:t>outer is R4.  What should R4 get?</a:t>
            </a:r>
          </a:p>
          <a:p>
            <a:r>
              <a:rPr lang="en-US" dirty="0" smtClean="0"/>
              <a:t>[ ] </a:t>
            </a:r>
            <a:r>
              <a:rPr lang="en-US" dirty="0" err="1" smtClean="0"/>
              <a:t>E_KU_Alice</a:t>
            </a:r>
            <a:r>
              <a:rPr lang="en-US" dirty="0" smtClean="0"/>
              <a:t>(To: Alice || E_KU_R4(M)) </a:t>
            </a:r>
          </a:p>
          <a:p>
            <a:r>
              <a:rPr lang="en-US" dirty="0"/>
              <a:t>(</a:t>
            </a:r>
            <a:r>
              <a:rPr lang="en-US" dirty="0" smtClean="0"/>
              <a:t>X</a:t>
            </a:r>
            <a:r>
              <a:rPr lang="en-US" dirty="0"/>
              <a:t>)</a:t>
            </a:r>
            <a:r>
              <a:rPr lang="en-US" dirty="0" smtClean="0"/>
              <a:t> E_KU_R4(To: Alice || </a:t>
            </a:r>
            <a:r>
              <a:rPr lang="en-US" dirty="0" err="1" smtClean="0"/>
              <a:t>E_KU_Alice</a:t>
            </a:r>
            <a:r>
              <a:rPr lang="en-US" dirty="0" smtClean="0"/>
              <a:t>(M)) </a:t>
            </a:r>
          </a:p>
          <a:p>
            <a:r>
              <a:rPr lang="en-US" dirty="0" smtClean="0"/>
              <a:t>[ ] </a:t>
            </a:r>
            <a:r>
              <a:rPr lang="en-US" dirty="0" err="1" smtClean="0"/>
              <a:t>E_KR_Bob</a:t>
            </a:r>
            <a:r>
              <a:rPr lang="en-US" dirty="0" smtClean="0"/>
              <a:t>(To: Alice || E_KU_R4(M)) </a:t>
            </a:r>
          </a:p>
          <a:p>
            <a:r>
              <a:rPr lang="en-US" dirty="0" smtClean="0"/>
              <a:t>[ ] </a:t>
            </a:r>
            <a:r>
              <a:rPr lang="en-US" dirty="0" err="1" smtClean="0"/>
              <a:t>E_KR_Bob</a:t>
            </a:r>
            <a:r>
              <a:rPr lang="en-US" dirty="0" smtClean="0"/>
              <a:t>(To: Alice || </a:t>
            </a:r>
            <a:r>
              <a:rPr lang="en-US" dirty="0" err="1" smtClean="0"/>
              <a:t>E_KU_Alice</a:t>
            </a:r>
            <a:r>
              <a:rPr lang="en-US" dirty="0" smtClean="0"/>
              <a:t>(M)) </a:t>
            </a:r>
          </a:p>
        </p:txBody>
      </p:sp>
      <p:sp>
        <p:nvSpPr>
          <p:cNvPr id="20" name="TextBox 19"/>
          <p:cNvSpPr txBox="1"/>
          <p:nvPr/>
        </p:nvSpPr>
        <p:spPr>
          <a:xfrm>
            <a:off x="5562600" y="3990975"/>
            <a:ext cx="4113664" cy="2031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smtClean="0"/>
              <a:t>M4 = E_KU_R4(To: Alice || …)</a:t>
            </a:r>
          </a:p>
          <a:p>
            <a:r>
              <a:rPr lang="en-US" dirty="0" smtClean="0"/>
              <a:t>Let’s say the router change is [R2, R5, R4].  </a:t>
            </a:r>
          </a:p>
          <a:p>
            <a:r>
              <a:rPr lang="en-US" dirty="0" smtClean="0"/>
              <a:t>What should Bob send to R2?</a:t>
            </a:r>
          </a:p>
          <a:p>
            <a:r>
              <a:rPr lang="en-US" dirty="0" smtClean="0"/>
              <a:t>[ ] E_KU_R2(E_KU_R5(M4)) </a:t>
            </a:r>
          </a:p>
          <a:p>
            <a:r>
              <a:rPr lang="en-US" dirty="0" smtClean="0"/>
              <a:t>[ ] E_KU_R5(E_KU_R2(M4)) </a:t>
            </a:r>
          </a:p>
          <a:p>
            <a:r>
              <a:rPr lang="en-US" dirty="0"/>
              <a:t>(</a:t>
            </a:r>
            <a:r>
              <a:rPr lang="en-US" dirty="0" smtClean="0"/>
              <a:t>X) E_KU_R2(To: R5 || E_KU_R5(M4)) </a:t>
            </a:r>
          </a:p>
          <a:p>
            <a:r>
              <a:rPr lang="en-US" dirty="0" smtClean="0"/>
              <a:t>() E_KU_R2(To: R4 || E_KU_R5(M4)) </a:t>
            </a:r>
          </a:p>
        </p:txBody>
      </p:sp>
    </p:spTree>
    <p:extLst>
      <p:ext uri="{BB962C8B-B14F-4D97-AF65-F5344CB8AC3E}">
        <p14:creationId xmlns:p14="http://schemas.microsoft.com/office/powerpoint/2010/main" val="177395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C95CF05B-4378-EE4C-980B-1E6949A1626E}" type="slidenum">
              <a:rPr lang="en-US"/>
              <a:pPr/>
              <a:t>50</a:t>
            </a:fld>
            <a:endParaRPr lang="en-US"/>
          </a:p>
        </p:txBody>
      </p:sp>
      <p:sp>
        <p:nvSpPr>
          <p:cNvPr id="944130" name="Rectangle 2"/>
          <p:cNvSpPr>
            <a:spLocks noGrp="1" noChangeArrowheads="1"/>
          </p:cNvSpPr>
          <p:nvPr>
            <p:ph type="title"/>
          </p:nvPr>
        </p:nvSpPr>
        <p:spPr>
          <a:xfrm>
            <a:off x="685800" y="168275"/>
            <a:ext cx="7772400" cy="1143000"/>
          </a:xfrm>
        </p:spPr>
        <p:txBody>
          <a:bodyPr/>
          <a:lstStyle/>
          <a:p>
            <a:r>
              <a:rPr lang="en-US"/>
              <a:t>Digital Cash Protocol</a:t>
            </a:r>
          </a:p>
        </p:txBody>
      </p:sp>
      <p:sp>
        <p:nvSpPr>
          <p:cNvPr id="944131" name="Rectangle 3"/>
          <p:cNvSpPr>
            <a:spLocks noGrp="1" noChangeArrowheads="1"/>
          </p:cNvSpPr>
          <p:nvPr>
            <p:ph type="body" idx="1"/>
          </p:nvPr>
        </p:nvSpPr>
        <p:spPr>
          <a:xfrm>
            <a:off x="717550" y="1169988"/>
            <a:ext cx="7772400" cy="5002212"/>
          </a:xfrm>
        </p:spPr>
        <p:txBody>
          <a:bodyPr/>
          <a:lstStyle/>
          <a:p>
            <a:pPr>
              <a:buClr>
                <a:schemeClr val="folHlink"/>
              </a:buClr>
              <a:buFont typeface="Wingdings" charset="0"/>
              <a:buChar char="ü"/>
            </a:pPr>
            <a:r>
              <a:rPr lang="en-US"/>
              <a:t>Universally recognized as valuable</a:t>
            </a:r>
          </a:p>
          <a:p>
            <a:pPr>
              <a:buClr>
                <a:schemeClr val="folHlink"/>
              </a:buClr>
              <a:buFont typeface="Wingdings" charset="0"/>
              <a:buChar char="ü"/>
            </a:pPr>
            <a:r>
              <a:rPr lang="en-US"/>
              <a:t>Easy to transfer</a:t>
            </a:r>
          </a:p>
          <a:p>
            <a:pPr>
              <a:buClr>
                <a:schemeClr val="folHlink"/>
              </a:buClr>
              <a:buFont typeface="Wingdings" charset="0"/>
              <a:buChar char="ü"/>
            </a:pPr>
            <a:r>
              <a:rPr lang="en-US"/>
              <a:t>Anonymous</a:t>
            </a:r>
          </a:p>
          <a:p>
            <a:pPr>
              <a:buClr>
                <a:schemeClr val="hlink"/>
              </a:buClr>
              <a:buFontTx/>
              <a:buChar char="x"/>
            </a:pPr>
            <a:r>
              <a:rPr lang="en-US"/>
              <a:t>Heavy</a:t>
            </a:r>
          </a:p>
          <a:p>
            <a:pPr>
              <a:buClr>
                <a:schemeClr val="folHlink"/>
              </a:buClr>
              <a:buFont typeface="Wingdings" charset="0"/>
              <a:buChar char="ü"/>
            </a:pPr>
            <a:r>
              <a:rPr lang="en-US"/>
              <a:t>Moderately difficult to counterfeit in small quantities</a:t>
            </a:r>
          </a:p>
          <a:p>
            <a:pPr>
              <a:buFontTx/>
              <a:buChar char="?"/>
            </a:pPr>
            <a:r>
              <a:rPr lang="en-US"/>
              <a:t>Extremely difficult to get away with counterfeiting large quantities</a:t>
            </a:r>
          </a:p>
        </p:txBody>
      </p:sp>
    </p:spTree>
    <p:extLst>
      <p:ext uri="{BB962C8B-B14F-4D97-AF65-F5344CB8AC3E}">
        <p14:creationId xmlns:p14="http://schemas.microsoft.com/office/powerpoint/2010/main" val="1168715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12 April 2005</a:t>
            </a:r>
          </a:p>
        </p:txBody>
      </p:sp>
      <p:sp>
        <p:nvSpPr>
          <p:cNvPr id="5" name="Footer Placeholder 4"/>
          <p:cNvSpPr>
            <a:spLocks noGrp="1"/>
          </p:cNvSpPr>
          <p:nvPr>
            <p:ph type="ftr" sz="quarter" idx="11"/>
          </p:nvPr>
        </p:nvSpPr>
        <p:spPr/>
        <p:txBody>
          <a:bodyPr/>
          <a:lstStyle/>
          <a:p>
            <a:r>
              <a:rPr lang="en-US"/>
              <a:t>University of Virginia CS 588</a:t>
            </a:r>
          </a:p>
        </p:txBody>
      </p:sp>
      <p:sp>
        <p:nvSpPr>
          <p:cNvPr id="6" name="Slide Number Placeholder 5"/>
          <p:cNvSpPr>
            <a:spLocks noGrp="1"/>
          </p:cNvSpPr>
          <p:nvPr>
            <p:ph type="sldNum" sz="quarter" idx="12"/>
          </p:nvPr>
        </p:nvSpPr>
        <p:spPr/>
        <p:txBody>
          <a:bodyPr/>
          <a:lstStyle/>
          <a:p>
            <a:fld id="{545FAC4D-0864-444C-B3FF-CE37411FDFB1}" type="slidenum">
              <a:rPr lang="en-US"/>
              <a:pPr/>
              <a:t>51</a:t>
            </a:fld>
            <a:endParaRPr lang="en-US"/>
          </a:p>
        </p:txBody>
      </p:sp>
      <p:sp>
        <p:nvSpPr>
          <p:cNvPr id="945154" name="Rectangle 2"/>
          <p:cNvSpPr>
            <a:spLocks noGrp="1" noChangeArrowheads="1"/>
          </p:cNvSpPr>
          <p:nvPr>
            <p:ph type="title"/>
          </p:nvPr>
        </p:nvSpPr>
        <p:spPr>
          <a:xfrm>
            <a:off x="630238" y="128588"/>
            <a:ext cx="7772400" cy="1143000"/>
          </a:xfrm>
        </p:spPr>
        <p:txBody>
          <a:bodyPr/>
          <a:lstStyle/>
          <a:p>
            <a:r>
              <a:rPr lang="en-US"/>
              <a:t>Digital Cash Summary</a:t>
            </a:r>
          </a:p>
        </p:txBody>
      </p:sp>
      <p:sp>
        <p:nvSpPr>
          <p:cNvPr id="945155" name="Rectangle 3"/>
          <p:cNvSpPr>
            <a:spLocks noGrp="1" noChangeArrowheads="1"/>
          </p:cNvSpPr>
          <p:nvPr>
            <p:ph type="body" idx="1"/>
          </p:nvPr>
        </p:nvSpPr>
        <p:spPr>
          <a:xfrm>
            <a:off x="669925" y="1139825"/>
            <a:ext cx="8016875" cy="5032375"/>
          </a:xfrm>
        </p:spPr>
        <p:txBody>
          <a:bodyPr/>
          <a:lstStyle/>
          <a:p>
            <a:pPr>
              <a:lnSpc>
                <a:spcPct val="90000"/>
              </a:lnSpc>
            </a:pPr>
            <a:r>
              <a:rPr lang="en-US"/>
              <a:t>Preserves anonymity of non-cheating spenders (assuming large bank and standard denominations)</a:t>
            </a:r>
          </a:p>
          <a:p>
            <a:pPr>
              <a:lnSpc>
                <a:spcPct val="90000"/>
              </a:lnSpc>
            </a:pPr>
            <a:r>
              <a:rPr lang="en-US"/>
              <a:t>Doesn</a:t>
            </a:r>
            <a:r>
              <a:rPr lang="ja-JP" altLang="en-US">
                <a:latin typeface="Arial"/>
              </a:rPr>
              <a:t>’</a:t>
            </a:r>
            <a:r>
              <a:rPr lang="en-US"/>
              <a:t>t preserve anonymity of Merchants</a:t>
            </a:r>
          </a:p>
          <a:p>
            <a:pPr>
              <a:lnSpc>
                <a:spcPct val="90000"/>
              </a:lnSpc>
            </a:pPr>
            <a:r>
              <a:rPr lang="en-US"/>
              <a:t>Requires a trusted off-line bank</a:t>
            </a:r>
          </a:p>
          <a:p>
            <a:pPr>
              <a:lnSpc>
                <a:spcPct val="90000"/>
              </a:lnSpc>
            </a:pPr>
            <a:r>
              <a:rPr lang="en-US"/>
              <a:t>Expensive – lots of computation for one transaction</a:t>
            </a:r>
          </a:p>
          <a:p>
            <a:pPr>
              <a:lnSpc>
                <a:spcPct val="90000"/>
              </a:lnSpc>
            </a:pPr>
            <a:r>
              <a:rPr lang="en-US"/>
              <a:t>Other schemes (Peppercoin, Millicent, CyberCoin, NetBill, etc.) proposed for smaller transactions</a:t>
            </a:r>
          </a:p>
        </p:txBody>
      </p:sp>
    </p:spTree>
    <p:extLst>
      <p:ext uri="{BB962C8B-B14F-4D97-AF65-F5344CB8AC3E}">
        <p14:creationId xmlns:p14="http://schemas.microsoft.com/office/powerpoint/2010/main" val="108164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7" name="Rectangle 3"/>
          <p:cNvSpPr>
            <a:spLocks noGrp="1" noChangeArrowheads="1"/>
          </p:cNvSpPr>
          <p:nvPr>
            <p:ph type="body" idx="1"/>
          </p:nvPr>
        </p:nvSpPr>
        <p:spPr>
          <a:xfrm>
            <a:off x="962970" y="2063886"/>
            <a:ext cx="6558764" cy="838200"/>
          </a:xfrm>
        </p:spPr>
        <p:txBody>
          <a:bodyPr>
            <a:normAutofit/>
          </a:bodyPr>
          <a:lstStyle/>
          <a:p>
            <a:pPr>
              <a:buFontTx/>
              <a:buNone/>
            </a:pPr>
            <a:r>
              <a:rPr lang="en-US" dirty="0" smtClean="0">
                <a:solidFill>
                  <a:srgbClr val="0000FF"/>
                </a:solidFill>
              </a:rPr>
              <a:t>https://</a:t>
            </a:r>
            <a:r>
              <a:rPr lang="en-US" dirty="0" err="1" smtClean="0">
                <a:solidFill>
                  <a:srgbClr val="0000FF"/>
                </a:solidFill>
              </a:rPr>
              <a:t>www.torproject.org</a:t>
            </a:r>
            <a:r>
              <a:rPr lang="en-US" dirty="0" smtClean="0">
                <a:solidFill>
                  <a:srgbClr val="0000FF"/>
                </a:solidFill>
              </a:rPr>
              <a:t>/</a:t>
            </a:r>
            <a:endParaRPr lang="en-US" dirty="0">
              <a:solidFill>
                <a:srgbClr val="0000FF"/>
              </a:solidFill>
            </a:endParaRPr>
          </a:p>
        </p:txBody>
      </p:sp>
    </p:spTree>
    <p:extLst>
      <p:ext uri="{BB962C8B-B14F-4D97-AF65-F5344CB8AC3E}">
        <p14:creationId xmlns:p14="http://schemas.microsoft.com/office/powerpoint/2010/main" val="140166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Bob know the list of routers?</a:t>
            </a:r>
            <a:endParaRPr lang="en-US" dirty="0"/>
          </a:p>
        </p:txBody>
      </p:sp>
      <p:sp>
        <p:nvSpPr>
          <p:cNvPr id="3" name="Content Placeholder 2"/>
          <p:cNvSpPr>
            <a:spLocks noGrp="1"/>
          </p:cNvSpPr>
          <p:nvPr>
            <p:ph idx="1"/>
          </p:nvPr>
        </p:nvSpPr>
        <p:spPr/>
        <p:txBody>
          <a:bodyPr/>
          <a:lstStyle/>
          <a:p>
            <a:pPr marL="0" indent="0">
              <a:buNone/>
            </a:pPr>
            <a:r>
              <a:rPr lang="en-US" dirty="0" smtClean="0"/>
              <a:t>[ ] Ask Alice</a:t>
            </a:r>
          </a:p>
          <a:p>
            <a:pPr marL="0" indent="0">
              <a:buNone/>
            </a:pPr>
            <a:r>
              <a:rPr lang="en-US" dirty="0" smtClean="0"/>
              <a:t>[ ] Download them from a known directory service</a:t>
            </a:r>
          </a:p>
          <a:p>
            <a:pPr marL="0" indent="0">
              <a:buNone/>
            </a:pPr>
            <a:r>
              <a:rPr lang="en-US" dirty="0" smtClean="0"/>
              <a:t>[ ] Send messages to randomly selected Internet nodes to find them</a:t>
            </a:r>
          </a:p>
          <a:p>
            <a:pPr marL="0" indent="0">
              <a:buNone/>
            </a:pPr>
            <a:r>
              <a:rPr lang="en-US" dirty="0" smtClean="0"/>
              <a:t>[ ] Every router should implement the TOR protocol.</a:t>
            </a:r>
            <a:endParaRPr lang="en-US" dirty="0"/>
          </a:p>
        </p:txBody>
      </p:sp>
      <p:sp>
        <p:nvSpPr>
          <p:cNvPr id="5" name="TextBox 4"/>
          <p:cNvSpPr txBox="1"/>
          <p:nvPr/>
        </p:nvSpPr>
        <p:spPr>
          <a:xfrm>
            <a:off x="1381543" y="5652485"/>
            <a:ext cx="7305257" cy="923330"/>
          </a:xfrm>
          <a:prstGeom prst="rect">
            <a:avLst/>
          </a:prstGeom>
          <a:noFill/>
        </p:spPr>
        <p:txBody>
          <a:bodyPr wrap="square" rtlCol="0">
            <a:spAutoFit/>
          </a:bodyPr>
          <a:lstStyle/>
          <a:p>
            <a:r>
              <a:rPr lang="en-US" dirty="0" smtClean="0"/>
              <a:t>None of these are very satisfying…need a way to know the participating</a:t>
            </a:r>
          </a:p>
          <a:p>
            <a:r>
              <a:rPr lang="en-US" dirty="0"/>
              <a:t>r</a:t>
            </a:r>
            <a:r>
              <a:rPr lang="en-US" dirty="0" smtClean="0"/>
              <a:t>outers, but also keep them hidden from adversaries that want to prevent anonymous communication!</a:t>
            </a:r>
            <a:endParaRPr lang="en-US" dirty="0"/>
          </a:p>
        </p:txBody>
      </p:sp>
    </p:spTree>
    <p:extLst>
      <p:ext uri="{BB962C8B-B14F-4D97-AF65-F5344CB8AC3E}">
        <p14:creationId xmlns:p14="http://schemas.microsoft.com/office/powerpoint/2010/main" val="48344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a:t>12 April 2005</a:t>
            </a:r>
          </a:p>
        </p:txBody>
      </p:sp>
      <p:sp>
        <p:nvSpPr>
          <p:cNvPr id="20" name="Footer Placeholder 4"/>
          <p:cNvSpPr>
            <a:spLocks noGrp="1"/>
          </p:cNvSpPr>
          <p:nvPr>
            <p:ph type="ftr" sz="quarter" idx="11"/>
          </p:nvPr>
        </p:nvSpPr>
        <p:spPr/>
        <p:txBody>
          <a:bodyPr/>
          <a:lstStyle/>
          <a:p>
            <a:r>
              <a:rPr lang="en-US"/>
              <a:t>University of Virginia CS 588</a:t>
            </a:r>
          </a:p>
        </p:txBody>
      </p:sp>
      <p:sp>
        <p:nvSpPr>
          <p:cNvPr id="21" name="Slide Number Placeholder 5"/>
          <p:cNvSpPr>
            <a:spLocks noGrp="1"/>
          </p:cNvSpPr>
          <p:nvPr>
            <p:ph type="sldNum" sz="quarter" idx="12"/>
          </p:nvPr>
        </p:nvSpPr>
        <p:spPr/>
        <p:txBody>
          <a:bodyPr/>
          <a:lstStyle/>
          <a:p>
            <a:fld id="{3B49D626-C07D-EF4E-AE2F-26B86F68F2EE}" type="slidenum">
              <a:rPr lang="en-US"/>
              <a:pPr/>
              <a:t>8</a:t>
            </a:fld>
            <a:endParaRPr lang="en-US"/>
          </a:p>
        </p:txBody>
      </p:sp>
      <p:sp>
        <p:nvSpPr>
          <p:cNvPr id="904194" name="Rectangle 2"/>
          <p:cNvSpPr>
            <a:spLocks noGrp="1" noChangeArrowheads="1"/>
          </p:cNvSpPr>
          <p:nvPr>
            <p:ph type="title"/>
          </p:nvPr>
        </p:nvSpPr>
        <p:spPr/>
        <p:txBody>
          <a:bodyPr/>
          <a:lstStyle/>
          <a:p>
            <a:r>
              <a:rPr lang="en-US"/>
              <a:t>Traffic Analysis</a:t>
            </a:r>
          </a:p>
        </p:txBody>
      </p:sp>
      <p:sp>
        <p:nvSpPr>
          <p:cNvPr id="904195" name="Rectangle 3"/>
          <p:cNvSpPr>
            <a:spLocks noChangeArrowheads="1"/>
          </p:cNvSpPr>
          <p:nvPr/>
        </p:nvSpPr>
        <p:spPr bwMode="auto">
          <a:xfrm>
            <a:off x="4724400" y="41910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R5</a:t>
            </a:r>
          </a:p>
        </p:txBody>
      </p:sp>
      <p:sp>
        <p:nvSpPr>
          <p:cNvPr id="904196" name="Rectangle 4"/>
          <p:cNvSpPr>
            <a:spLocks noChangeArrowheads="1"/>
          </p:cNvSpPr>
          <p:nvPr/>
        </p:nvSpPr>
        <p:spPr bwMode="auto">
          <a:xfrm>
            <a:off x="5257800" y="29718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R4</a:t>
            </a:r>
          </a:p>
        </p:txBody>
      </p:sp>
      <p:sp>
        <p:nvSpPr>
          <p:cNvPr id="904197" name="Rectangle 5"/>
          <p:cNvSpPr>
            <a:spLocks noChangeArrowheads="1"/>
          </p:cNvSpPr>
          <p:nvPr/>
        </p:nvSpPr>
        <p:spPr bwMode="auto">
          <a:xfrm>
            <a:off x="3810000" y="18288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R3</a:t>
            </a:r>
          </a:p>
        </p:txBody>
      </p:sp>
      <p:sp>
        <p:nvSpPr>
          <p:cNvPr id="904198" name="Rectangle 6"/>
          <p:cNvSpPr>
            <a:spLocks noChangeArrowheads="1"/>
          </p:cNvSpPr>
          <p:nvPr/>
        </p:nvSpPr>
        <p:spPr bwMode="auto">
          <a:xfrm>
            <a:off x="2209800" y="29718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R2</a:t>
            </a:r>
          </a:p>
        </p:txBody>
      </p:sp>
      <p:sp>
        <p:nvSpPr>
          <p:cNvPr id="904199" name="Rectangle 7"/>
          <p:cNvSpPr>
            <a:spLocks noChangeArrowheads="1"/>
          </p:cNvSpPr>
          <p:nvPr/>
        </p:nvSpPr>
        <p:spPr bwMode="auto">
          <a:xfrm>
            <a:off x="2579688" y="3990975"/>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R1</a:t>
            </a:r>
          </a:p>
        </p:txBody>
      </p:sp>
      <p:sp>
        <p:nvSpPr>
          <p:cNvPr id="904200" name="Text Box 8"/>
          <p:cNvSpPr txBox="1">
            <a:spLocks noChangeArrowheads="1"/>
          </p:cNvSpPr>
          <p:nvPr/>
        </p:nvSpPr>
        <p:spPr bwMode="auto">
          <a:xfrm>
            <a:off x="247650" y="2811463"/>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Bob</a:t>
            </a:r>
          </a:p>
        </p:txBody>
      </p:sp>
      <p:sp>
        <p:nvSpPr>
          <p:cNvPr id="904201" name="AutoShape 9"/>
          <p:cNvSpPr>
            <a:spLocks noChangeArrowheads="1"/>
          </p:cNvSpPr>
          <p:nvPr/>
        </p:nvSpPr>
        <p:spPr bwMode="auto">
          <a:xfrm>
            <a:off x="152400" y="15240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4202" name="Oval 10"/>
          <p:cNvSpPr>
            <a:spLocks noChangeArrowheads="1"/>
          </p:cNvSpPr>
          <p:nvPr/>
        </p:nvSpPr>
        <p:spPr bwMode="auto">
          <a:xfrm>
            <a:off x="428625" y="19050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4203" name="Oval 11"/>
          <p:cNvSpPr>
            <a:spLocks noChangeArrowheads="1"/>
          </p:cNvSpPr>
          <p:nvPr/>
        </p:nvSpPr>
        <p:spPr bwMode="auto">
          <a:xfrm>
            <a:off x="504825" y="19367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4204" name="Oval 12"/>
          <p:cNvSpPr>
            <a:spLocks noChangeArrowheads="1"/>
          </p:cNvSpPr>
          <p:nvPr/>
        </p:nvSpPr>
        <p:spPr bwMode="auto">
          <a:xfrm>
            <a:off x="733425" y="19050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4205" name="Oval 13"/>
          <p:cNvSpPr>
            <a:spLocks noChangeArrowheads="1"/>
          </p:cNvSpPr>
          <p:nvPr/>
        </p:nvSpPr>
        <p:spPr bwMode="auto">
          <a:xfrm>
            <a:off x="809625" y="19367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4206" name="AutoShape 14"/>
          <p:cNvSpPr>
            <a:spLocks noChangeArrowheads="1"/>
          </p:cNvSpPr>
          <p:nvPr/>
        </p:nvSpPr>
        <p:spPr bwMode="auto">
          <a:xfrm>
            <a:off x="6019800" y="1752600"/>
            <a:ext cx="2895600" cy="774700"/>
          </a:xfrm>
          <a:prstGeom prst="cube">
            <a:avLst>
              <a:gd name="adj"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HashMatcher.com</a:t>
            </a:r>
          </a:p>
        </p:txBody>
      </p:sp>
      <p:cxnSp>
        <p:nvCxnSpPr>
          <p:cNvPr id="904208" name="AutoShape 16"/>
          <p:cNvCxnSpPr>
            <a:cxnSpLocks noChangeShapeType="1"/>
            <a:stCxn id="904201" idx="6"/>
            <a:endCxn id="904198" idx="1"/>
          </p:cNvCxnSpPr>
          <p:nvPr/>
        </p:nvCxnSpPr>
        <p:spPr bwMode="auto">
          <a:xfrm>
            <a:off x="1219200" y="2171700"/>
            <a:ext cx="990600" cy="1181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4209" name="AutoShape 17"/>
          <p:cNvCxnSpPr>
            <a:cxnSpLocks noChangeShapeType="1"/>
            <a:stCxn id="904198" idx="3"/>
            <a:endCxn id="904195" idx="0"/>
          </p:cNvCxnSpPr>
          <p:nvPr/>
        </p:nvCxnSpPr>
        <p:spPr bwMode="auto">
          <a:xfrm>
            <a:off x="3886200" y="3352800"/>
            <a:ext cx="16764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4210" name="AutoShape 18"/>
          <p:cNvCxnSpPr>
            <a:cxnSpLocks noChangeShapeType="1"/>
            <a:stCxn id="904195" idx="3"/>
            <a:endCxn id="904206" idx="3"/>
          </p:cNvCxnSpPr>
          <p:nvPr/>
        </p:nvCxnSpPr>
        <p:spPr bwMode="auto">
          <a:xfrm flipV="1">
            <a:off x="6400800" y="2527300"/>
            <a:ext cx="969963" cy="20447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4211" name="Text Box 19"/>
          <p:cNvSpPr txBox="1">
            <a:spLocks noChangeArrowheads="1"/>
          </p:cNvSpPr>
          <p:nvPr/>
        </p:nvSpPr>
        <p:spPr bwMode="auto">
          <a:xfrm>
            <a:off x="966788" y="5192713"/>
            <a:ext cx="7173912" cy="8509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C8BB"/>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If these are the only packets on the network, someone observing the network know it was Bob</a:t>
            </a:r>
          </a:p>
        </p:txBody>
      </p:sp>
    </p:spTree>
    <p:extLst>
      <p:ext uri="{BB962C8B-B14F-4D97-AF65-F5344CB8AC3E}">
        <p14:creationId xmlns:p14="http://schemas.microsoft.com/office/powerpoint/2010/main" val="3480269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4211"/>
                                        </p:tgtEl>
                                        <p:attrNameLst>
                                          <p:attrName>style.visibility</p:attrName>
                                        </p:attrNameLst>
                                      </p:cBhvr>
                                      <p:to>
                                        <p:strVal val="visible"/>
                                      </p:to>
                                    </p:set>
                                    <p:animEffect transition="in" filter="dissolve">
                                      <p:cBhvr>
                                        <p:cTn id="7" dur="500"/>
                                        <p:tgtEl>
                                          <p:spTgt spid="90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2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3"/>
          <p:cNvSpPr>
            <a:spLocks noGrp="1"/>
          </p:cNvSpPr>
          <p:nvPr>
            <p:ph type="dt" sz="half" idx="10"/>
          </p:nvPr>
        </p:nvSpPr>
        <p:spPr/>
        <p:txBody>
          <a:bodyPr/>
          <a:lstStyle/>
          <a:p>
            <a:r>
              <a:rPr lang="en-US"/>
              <a:t>12 April 2005</a:t>
            </a:r>
          </a:p>
        </p:txBody>
      </p:sp>
      <p:sp>
        <p:nvSpPr>
          <p:cNvPr id="28" name="Footer Placeholder 4"/>
          <p:cNvSpPr>
            <a:spLocks noGrp="1"/>
          </p:cNvSpPr>
          <p:nvPr>
            <p:ph type="ftr" sz="quarter" idx="11"/>
          </p:nvPr>
        </p:nvSpPr>
        <p:spPr/>
        <p:txBody>
          <a:bodyPr/>
          <a:lstStyle/>
          <a:p>
            <a:r>
              <a:rPr lang="en-US"/>
              <a:t>University of Virginia CS 588</a:t>
            </a:r>
          </a:p>
        </p:txBody>
      </p:sp>
      <p:sp>
        <p:nvSpPr>
          <p:cNvPr id="29" name="Slide Number Placeholder 5"/>
          <p:cNvSpPr>
            <a:spLocks noGrp="1"/>
          </p:cNvSpPr>
          <p:nvPr>
            <p:ph type="sldNum" sz="quarter" idx="12"/>
          </p:nvPr>
        </p:nvSpPr>
        <p:spPr/>
        <p:txBody>
          <a:bodyPr/>
          <a:lstStyle/>
          <a:p>
            <a:fld id="{4A03AAC0-72E9-EE44-B0EB-3894E6395B5E}" type="slidenum">
              <a:rPr lang="en-US"/>
              <a:pPr/>
              <a:t>9</a:t>
            </a:fld>
            <a:endParaRPr lang="en-US"/>
          </a:p>
        </p:txBody>
      </p:sp>
      <p:sp>
        <p:nvSpPr>
          <p:cNvPr id="905218" name="Rectangle 2"/>
          <p:cNvSpPr>
            <a:spLocks noGrp="1" noChangeArrowheads="1"/>
          </p:cNvSpPr>
          <p:nvPr>
            <p:ph type="title"/>
          </p:nvPr>
        </p:nvSpPr>
        <p:spPr/>
        <p:txBody>
          <a:bodyPr/>
          <a:lstStyle/>
          <a:p>
            <a:r>
              <a:rPr lang="en-US"/>
              <a:t>Preventing Traffic Analysis</a:t>
            </a:r>
          </a:p>
        </p:txBody>
      </p:sp>
      <p:sp>
        <p:nvSpPr>
          <p:cNvPr id="905219" name="Rectangle 3"/>
          <p:cNvSpPr>
            <a:spLocks noChangeArrowheads="1"/>
          </p:cNvSpPr>
          <p:nvPr/>
        </p:nvSpPr>
        <p:spPr bwMode="auto">
          <a:xfrm>
            <a:off x="4724400" y="41910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R5</a:t>
            </a:r>
          </a:p>
        </p:txBody>
      </p:sp>
      <p:sp>
        <p:nvSpPr>
          <p:cNvPr id="905220" name="Rectangle 4"/>
          <p:cNvSpPr>
            <a:spLocks noChangeArrowheads="1"/>
          </p:cNvSpPr>
          <p:nvPr/>
        </p:nvSpPr>
        <p:spPr bwMode="auto">
          <a:xfrm>
            <a:off x="5257800" y="29718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R4</a:t>
            </a:r>
          </a:p>
        </p:txBody>
      </p:sp>
      <p:sp>
        <p:nvSpPr>
          <p:cNvPr id="905221" name="Rectangle 5"/>
          <p:cNvSpPr>
            <a:spLocks noChangeArrowheads="1"/>
          </p:cNvSpPr>
          <p:nvPr/>
        </p:nvSpPr>
        <p:spPr bwMode="auto">
          <a:xfrm>
            <a:off x="3810000" y="18288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R3</a:t>
            </a:r>
          </a:p>
        </p:txBody>
      </p:sp>
      <p:sp>
        <p:nvSpPr>
          <p:cNvPr id="905222" name="Rectangle 6"/>
          <p:cNvSpPr>
            <a:spLocks noChangeArrowheads="1"/>
          </p:cNvSpPr>
          <p:nvPr/>
        </p:nvSpPr>
        <p:spPr bwMode="auto">
          <a:xfrm>
            <a:off x="2209800" y="2971800"/>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R2</a:t>
            </a:r>
          </a:p>
        </p:txBody>
      </p:sp>
      <p:sp>
        <p:nvSpPr>
          <p:cNvPr id="905223" name="Rectangle 7"/>
          <p:cNvSpPr>
            <a:spLocks noChangeArrowheads="1"/>
          </p:cNvSpPr>
          <p:nvPr/>
        </p:nvSpPr>
        <p:spPr bwMode="auto">
          <a:xfrm>
            <a:off x="2579688" y="3990975"/>
            <a:ext cx="1676400" cy="7620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R1</a:t>
            </a:r>
          </a:p>
        </p:txBody>
      </p:sp>
      <p:sp>
        <p:nvSpPr>
          <p:cNvPr id="905224" name="Text Box 8"/>
          <p:cNvSpPr txBox="1">
            <a:spLocks noChangeArrowheads="1"/>
          </p:cNvSpPr>
          <p:nvPr/>
        </p:nvSpPr>
        <p:spPr bwMode="auto">
          <a:xfrm>
            <a:off x="247650" y="2811463"/>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Bob</a:t>
            </a:r>
          </a:p>
        </p:txBody>
      </p:sp>
      <p:sp>
        <p:nvSpPr>
          <p:cNvPr id="905225" name="AutoShape 9"/>
          <p:cNvSpPr>
            <a:spLocks noChangeArrowheads="1"/>
          </p:cNvSpPr>
          <p:nvPr/>
        </p:nvSpPr>
        <p:spPr bwMode="auto">
          <a:xfrm>
            <a:off x="152400" y="15240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5226" name="Oval 10"/>
          <p:cNvSpPr>
            <a:spLocks noChangeArrowheads="1"/>
          </p:cNvSpPr>
          <p:nvPr/>
        </p:nvSpPr>
        <p:spPr bwMode="auto">
          <a:xfrm>
            <a:off x="428625" y="19050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5227" name="Oval 11"/>
          <p:cNvSpPr>
            <a:spLocks noChangeArrowheads="1"/>
          </p:cNvSpPr>
          <p:nvPr/>
        </p:nvSpPr>
        <p:spPr bwMode="auto">
          <a:xfrm>
            <a:off x="504825" y="19367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5228" name="Oval 12"/>
          <p:cNvSpPr>
            <a:spLocks noChangeArrowheads="1"/>
          </p:cNvSpPr>
          <p:nvPr/>
        </p:nvSpPr>
        <p:spPr bwMode="auto">
          <a:xfrm>
            <a:off x="733425" y="19050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5229" name="Oval 13"/>
          <p:cNvSpPr>
            <a:spLocks noChangeArrowheads="1"/>
          </p:cNvSpPr>
          <p:nvPr/>
        </p:nvSpPr>
        <p:spPr bwMode="auto">
          <a:xfrm>
            <a:off x="809625" y="19367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5230" name="AutoShape 14"/>
          <p:cNvSpPr>
            <a:spLocks noChangeArrowheads="1"/>
          </p:cNvSpPr>
          <p:nvPr/>
        </p:nvSpPr>
        <p:spPr bwMode="auto">
          <a:xfrm>
            <a:off x="6019800" y="1752600"/>
            <a:ext cx="2895600" cy="774700"/>
          </a:xfrm>
          <a:prstGeom prst="cube">
            <a:avLst>
              <a:gd name="adj"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t>HashMatcher.com</a:t>
            </a:r>
          </a:p>
        </p:txBody>
      </p:sp>
      <p:cxnSp>
        <p:nvCxnSpPr>
          <p:cNvPr id="905231" name="AutoShape 15"/>
          <p:cNvCxnSpPr>
            <a:cxnSpLocks noChangeShapeType="1"/>
            <a:stCxn id="905225" idx="6"/>
            <a:endCxn id="905222" idx="1"/>
          </p:cNvCxnSpPr>
          <p:nvPr/>
        </p:nvCxnSpPr>
        <p:spPr bwMode="auto">
          <a:xfrm>
            <a:off x="1219200" y="2171700"/>
            <a:ext cx="990600" cy="1181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32" name="AutoShape 16"/>
          <p:cNvCxnSpPr>
            <a:cxnSpLocks noChangeShapeType="1"/>
            <a:stCxn id="905222" idx="3"/>
            <a:endCxn id="905219" idx="0"/>
          </p:cNvCxnSpPr>
          <p:nvPr/>
        </p:nvCxnSpPr>
        <p:spPr bwMode="auto">
          <a:xfrm>
            <a:off x="3886200" y="3352800"/>
            <a:ext cx="16764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33" name="AutoShape 17"/>
          <p:cNvCxnSpPr>
            <a:cxnSpLocks noChangeShapeType="1"/>
            <a:stCxn id="905219" idx="3"/>
            <a:endCxn id="905230" idx="3"/>
          </p:cNvCxnSpPr>
          <p:nvPr/>
        </p:nvCxnSpPr>
        <p:spPr bwMode="auto">
          <a:xfrm flipV="1">
            <a:off x="6400800" y="2527300"/>
            <a:ext cx="969963" cy="20447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35" name="AutoShape 19"/>
          <p:cNvCxnSpPr>
            <a:cxnSpLocks noChangeShapeType="1"/>
            <a:stCxn id="905222" idx="2"/>
            <a:endCxn id="905223" idx="0"/>
          </p:cNvCxnSpPr>
          <p:nvPr/>
        </p:nvCxnSpPr>
        <p:spPr bwMode="auto">
          <a:xfrm>
            <a:off x="3048000" y="3733800"/>
            <a:ext cx="369888" cy="257175"/>
          </a:xfrm>
          <a:prstGeom prst="straightConnector1">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36" name="AutoShape 20"/>
          <p:cNvCxnSpPr>
            <a:cxnSpLocks noChangeShapeType="1"/>
            <a:stCxn id="905222" idx="0"/>
            <a:endCxn id="905221" idx="1"/>
          </p:cNvCxnSpPr>
          <p:nvPr/>
        </p:nvCxnSpPr>
        <p:spPr bwMode="auto">
          <a:xfrm flipV="1">
            <a:off x="3048000" y="2209800"/>
            <a:ext cx="762000" cy="762000"/>
          </a:xfrm>
          <a:prstGeom prst="straightConnector1">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37" name="AutoShape 21"/>
          <p:cNvCxnSpPr>
            <a:cxnSpLocks noChangeShapeType="1"/>
            <a:stCxn id="905220" idx="1"/>
            <a:endCxn id="905222" idx="3"/>
          </p:cNvCxnSpPr>
          <p:nvPr/>
        </p:nvCxnSpPr>
        <p:spPr bwMode="auto">
          <a:xfrm flipH="1">
            <a:off x="3886200" y="3352800"/>
            <a:ext cx="1371600" cy="0"/>
          </a:xfrm>
          <a:prstGeom prst="straightConnector1">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38" name="AutoShape 22"/>
          <p:cNvCxnSpPr>
            <a:cxnSpLocks noChangeShapeType="1"/>
            <a:stCxn id="905220" idx="0"/>
            <a:endCxn id="905221" idx="2"/>
          </p:cNvCxnSpPr>
          <p:nvPr/>
        </p:nvCxnSpPr>
        <p:spPr bwMode="auto">
          <a:xfrm flipH="1" flipV="1">
            <a:off x="4648200" y="2590800"/>
            <a:ext cx="1447800" cy="381000"/>
          </a:xfrm>
          <a:prstGeom prst="straightConnector1">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39" name="AutoShape 23"/>
          <p:cNvCxnSpPr>
            <a:cxnSpLocks noChangeShapeType="1"/>
            <a:stCxn id="905221" idx="3"/>
            <a:endCxn id="905230" idx="2"/>
          </p:cNvCxnSpPr>
          <p:nvPr/>
        </p:nvCxnSpPr>
        <p:spPr bwMode="auto">
          <a:xfrm>
            <a:off x="5486400" y="2209800"/>
            <a:ext cx="533400" cy="26988"/>
          </a:xfrm>
          <a:prstGeom prst="straightConnector1">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40" name="AutoShape 24"/>
          <p:cNvCxnSpPr>
            <a:cxnSpLocks noChangeShapeType="1"/>
            <a:stCxn id="905223" idx="3"/>
            <a:endCxn id="905220" idx="1"/>
          </p:cNvCxnSpPr>
          <p:nvPr/>
        </p:nvCxnSpPr>
        <p:spPr bwMode="auto">
          <a:xfrm flipV="1">
            <a:off x="4256088" y="3352800"/>
            <a:ext cx="1001712" cy="1019175"/>
          </a:xfrm>
          <a:prstGeom prst="straightConnector1">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41" name="AutoShape 25"/>
          <p:cNvCxnSpPr>
            <a:cxnSpLocks noChangeShapeType="1"/>
            <a:stCxn id="905219" idx="1"/>
            <a:endCxn id="905222" idx="3"/>
          </p:cNvCxnSpPr>
          <p:nvPr/>
        </p:nvCxnSpPr>
        <p:spPr bwMode="auto">
          <a:xfrm flipH="1" flipV="1">
            <a:off x="3886200" y="3352800"/>
            <a:ext cx="838200" cy="1219200"/>
          </a:xfrm>
          <a:prstGeom prst="straightConnector1">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42" name="AutoShape 26"/>
          <p:cNvCxnSpPr>
            <a:cxnSpLocks noChangeShapeType="1"/>
            <a:stCxn id="905219" idx="0"/>
            <a:endCxn id="905220" idx="2"/>
          </p:cNvCxnSpPr>
          <p:nvPr/>
        </p:nvCxnSpPr>
        <p:spPr bwMode="auto">
          <a:xfrm flipV="1">
            <a:off x="5562600" y="3733800"/>
            <a:ext cx="533400" cy="457200"/>
          </a:xfrm>
          <a:prstGeom prst="straightConnector1">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5243" name="AutoShape 27"/>
          <p:cNvCxnSpPr>
            <a:cxnSpLocks noChangeShapeType="1"/>
            <a:stCxn id="905220" idx="3"/>
            <a:endCxn id="905230" idx="3"/>
          </p:cNvCxnSpPr>
          <p:nvPr/>
        </p:nvCxnSpPr>
        <p:spPr bwMode="auto">
          <a:xfrm flipV="1">
            <a:off x="6934200" y="2527300"/>
            <a:ext cx="436563" cy="825500"/>
          </a:xfrm>
          <a:prstGeom prst="straightConnector1">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4699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05242"/>
                                        </p:tgtEl>
                                        <p:attrNameLst>
                                          <p:attrName>style.visibility</p:attrName>
                                        </p:attrNameLst>
                                      </p:cBhvr>
                                      <p:to>
                                        <p:strVal val="visible"/>
                                      </p:to>
                                    </p:set>
                                    <p:animEffect transition="in" filter="dissolve">
                                      <p:cBhvr>
                                        <p:cTn id="7" dur="500"/>
                                        <p:tgtEl>
                                          <p:spTgt spid="905242"/>
                                        </p:tgtEl>
                                      </p:cBhvr>
                                    </p:animEffect>
                                  </p:childTnLst>
                                </p:cTn>
                              </p:par>
                              <p:par>
                                <p:cTn id="8" presetID="9" presetClass="entr" presetSubtype="0" fill="hold" nodeType="withEffect">
                                  <p:stCondLst>
                                    <p:cond delay="0"/>
                                  </p:stCondLst>
                                  <p:childTnLst>
                                    <p:set>
                                      <p:cBhvr>
                                        <p:cTn id="9" dur="1" fill="hold">
                                          <p:stCondLst>
                                            <p:cond delay="0"/>
                                          </p:stCondLst>
                                        </p:cTn>
                                        <p:tgtEl>
                                          <p:spTgt spid="905243"/>
                                        </p:tgtEl>
                                        <p:attrNameLst>
                                          <p:attrName>style.visibility</p:attrName>
                                        </p:attrNameLst>
                                      </p:cBhvr>
                                      <p:to>
                                        <p:strVal val="visible"/>
                                      </p:to>
                                    </p:set>
                                    <p:animEffect transition="in" filter="dissolve">
                                      <p:cBhvr>
                                        <p:cTn id="10" dur="500"/>
                                        <p:tgtEl>
                                          <p:spTgt spid="905243"/>
                                        </p:tgtEl>
                                      </p:cBhvr>
                                    </p:animEffect>
                                  </p:childTnLst>
                                </p:cTn>
                              </p:par>
                              <p:par>
                                <p:cTn id="11" presetID="9" presetClass="entr" presetSubtype="0" fill="hold" nodeType="withEffect">
                                  <p:stCondLst>
                                    <p:cond delay="0"/>
                                  </p:stCondLst>
                                  <p:childTnLst>
                                    <p:set>
                                      <p:cBhvr>
                                        <p:cTn id="12" dur="1" fill="hold">
                                          <p:stCondLst>
                                            <p:cond delay="0"/>
                                          </p:stCondLst>
                                        </p:cTn>
                                        <p:tgtEl>
                                          <p:spTgt spid="905238"/>
                                        </p:tgtEl>
                                        <p:attrNameLst>
                                          <p:attrName>style.visibility</p:attrName>
                                        </p:attrNameLst>
                                      </p:cBhvr>
                                      <p:to>
                                        <p:strVal val="visible"/>
                                      </p:to>
                                    </p:set>
                                    <p:animEffect transition="in" filter="dissolve">
                                      <p:cBhvr>
                                        <p:cTn id="13" dur="500"/>
                                        <p:tgtEl>
                                          <p:spTgt spid="905238"/>
                                        </p:tgtEl>
                                      </p:cBhvr>
                                    </p:animEffect>
                                  </p:childTnLst>
                                </p:cTn>
                              </p:par>
                              <p:par>
                                <p:cTn id="14" presetID="9" presetClass="entr" presetSubtype="0" fill="hold" nodeType="withEffect">
                                  <p:stCondLst>
                                    <p:cond delay="0"/>
                                  </p:stCondLst>
                                  <p:childTnLst>
                                    <p:set>
                                      <p:cBhvr>
                                        <p:cTn id="15" dur="1" fill="hold">
                                          <p:stCondLst>
                                            <p:cond delay="0"/>
                                          </p:stCondLst>
                                        </p:cTn>
                                        <p:tgtEl>
                                          <p:spTgt spid="905239"/>
                                        </p:tgtEl>
                                        <p:attrNameLst>
                                          <p:attrName>style.visibility</p:attrName>
                                        </p:attrNameLst>
                                      </p:cBhvr>
                                      <p:to>
                                        <p:strVal val="visible"/>
                                      </p:to>
                                    </p:set>
                                    <p:animEffect transition="in" filter="dissolve">
                                      <p:cBhvr>
                                        <p:cTn id="16" dur="500"/>
                                        <p:tgtEl>
                                          <p:spTgt spid="905239"/>
                                        </p:tgtEl>
                                      </p:cBhvr>
                                    </p:animEffect>
                                  </p:childTnLst>
                                </p:cTn>
                              </p:par>
                              <p:par>
                                <p:cTn id="17" presetID="9" presetClass="entr" presetSubtype="0" fill="hold" nodeType="withEffect">
                                  <p:stCondLst>
                                    <p:cond delay="0"/>
                                  </p:stCondLst>
                                  <p:childTnLst>
                                    <p:set>
                                      <p:cBhvr>
                                        <p:cTn id="18" dur="1" fill="hold">
                                          <p:stCondLst>
                                            <p:cond delay="0"/>
                                          </p:stCondLst>
                                        </p:cTn>
                                        <p:tgtEl>
                                          <p:spTgt spid="905237"/>
                                        </p:tgtEl>
                                        <p:attrNameLst>
                                          <p:attrName>style.visibility</p:attrName>
                                        </p:attrNameLst>
                                      </p:cBhvr>
                                      <p:to>
                                        <p:strVal val="visible"/>
                                      </p:to>
                                    </p:set>
                                    <p:animEffect transition="in" filter="dissolve">
                                      <p:cBhvr>
                                        <p:cTn id="19" dur="500"/>
                                        <p:tgtEl>
                                          <p:spTgt spid="905237"/>
                                        </p:tgtEl>
                                      </p:cBhvr>
                                    </p:animEffect>
                                  </p:childTnLst>
                                </p:cTn>
                              </p:par>
                              <p:par>
                                <p:cTn id="20" presetID="9" presetClass="entr" presetSubtype="0" fill="hold" nodeType="withEffect">
                                  <p:stCondLst>
                                    <p:cond delay="0"/>
                                  </p:stCondLst>
                                  <p:childTnLst>
                                    <p:set>
                                      <p:cBhvr>
                                        <p:cTn id="21" dur="1" fill="hold">
                                          <p:stCondLst>
                                            <p:cond delay="0"/>
                                          </p:stCondLst>
                                        </p:cTn>
                                        <p:tgtEl>
                                          <p:spTgt spid="905240"/>
                                        </p:tgtEl>
                                        <p:attrNameLst>
                                          <p:attrName>style.visibility</p:attrName>
                                        </p:attrNameLst>
                                      </p:cBhvr>
                                      <p:to>
                                        <p:strVal val="visible"/>
                                      </p:to>
                                    </p:set>
                                    <p:animEffect transition="in" filter="dissolve">
                                      <p:cBhvr>
                                        <p:cTn id="22" dur="500"/>
                                        <p:tgtEl>
                                          <p:spTgt spid="905240"/>
                                        </p:tgtEl>
                                      </p:cBhvr>
                                    </p:animEffect>
                                  </p:childTnLst>
                                </p:cTn>
                              </p:par>
                              <p:par>
                                <p:cTn id="23" presetID="9" presetClass="entr" presetSubtype="0" fill="hold" nodeType="withEffect">
                                  <p:stCondLst>
                                    <p:cond delay="0"/>
                                  </p:stCondLst>
                                  <p:childTnLst>
                                    <p:set>
                                      <p:cBhvr>
                                        <p:cTn id="24" dur="1" fill="hold">
                                          <p:stCondLst>
                                            <p:cond delay="0"/>
                                          </p:stCondLst>
                                        </p:cTn>
                                        <p:tgtEl>
                                          <p:spTgt spid="905241"/>
                                        </p:tgtEl>
                                        <p:attrNameLst>
                                          <p:attrName>style.visibility</p:attrName>
                                        </p:attrNameLst>
                                      </p:cBhvr>
                                      <p:to>
                                        <p:strVal val="visible"/>
                                      </p:to>
                                    </p:set>
                                    <p:animEffect transition="in" filter="dissolve">
                                      <p:cBhvr>
                                        <p:cTn id="25" dur="500"/>
                                        <p:tgtEl>
                                          <p:spTgt spid="905241"/>
                                        </p:tgtEl>
                                      </p:cBhvr>
                                    </p:animEffect>
                                  </p:childTnLst>
                                </p:cTn>
                              </p:par>
                              <p:par>
                                <p:cTn id="26" presetID="9" presetClass="entr" presetSubtype="0" fill="hold" nodeType="withEffect">
                                  <p:stCondLst>
                                    <p:cond delay="0"/>
                                  </p:stCondLst>
                                  <p:childTnLst>
                                    <p:set>
                                      <p:cBhvr>
                                        <p:cTn id="27" dur="1" fill="hold">
                                          <p:stCondLst>
                                            <p:cond delay="0"/>
                                          </p:stCondLst>
                                        </p:cTn>
                                        <p:tgtEl>
                                          <p:spTgt spid="905235"/>
                                        </p:tgtEl>
                                        <p:attrNameLst>
                                          <p:attrName>style.visibility</p:attrName>
                                        </p:attrNameLst>
                                      </p:cBhvr>
                                      <p:to>
                                        <p:strVal val="visible"/>
                                      </p:to>
                                    </p:set>
                                    <p:animEffect transition="in" filter="dissolve">
                                      <p:cBhvr>
                                        <p:cTn id="28" dur="500"/>
                                        <p:tgtEl>
                                          <p:spTgt spid="905235"/>
                                        </p:tgtEl>
                                      </p:cBhvr>
                                    </p:animEffect>
                                  </p:childTnLst>
                                </p:cTn>
                              </p:par>
                              <p:par>
                                <p:cTn id="29" presetID="9" presetClass="entr" presetSubtype="0" fill="hold" nodeType="withEffect">
                                  <p:stCondLst>
                                    <p:cond delay="0"/>
                                  </p:stCondLst>
                                  <p:childTnLst>
                                    <p:set>
                                      <p:cBhvr>
                                        <p:cTn id="30" dur="1" fill="hold">
                                          <p:stCondLst>
                                            <p:cond delay="0"/>
                                          </p:stCondLst>
                                        </p:cTn>
                                        <p:tgtEl>
                                          <p:spTgt spid="905236"/>
                                        </p:tgtEl>
                                        <p:attrNameLst>
                                          <p:attrName>style.visibility</p:attrName>
                                        </p:attrNameLst>
                                      </p:cBhvr>
                                      <p:to>
                                        <p:strVal val="visible"/>
                                      </p:to>
                                    </p:set>
                                    <p:animEffect transition="in" filter="dissolve">
                                      <p:cBhvr>
                                        <p:cTn id="31" dur="500"/>
                                        <p:tgtEl>
                                          <p:spTgt spid="90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10874</TotalTime>
  <Words>2741</Words>
  <Application>Microsoft Macintosh PowerPoint</Application>
  <PresentationFormat>On-screen Show (4:3)</PresentationFormat>
  <Paragraphs>584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Unit 6</vt:lpstr>
      <vt:lpstr>Traffic Analysis</vt:lpstr>
      <vt:lpstr>Untrusted Third Party</vt:lpstr>
      <vt:lpstr>How can we send a message to HashMaker without it knowing who sent it?</vt:lpstr>
      <vt:lpstr>Onion Routing</vt:lpstr>
      <vt:lpstr>PowerPoint Presentation</vt:lpstr>
      <vt:lpstr>How does Bob know the list of routers?</vt:lpstr>
      <vt:lpstr>Traffic Analysis</vt:lpstr>
      <vt:lpstr>Preventing Traffic Analysis</vt:lpstr>
      <vt:lpstr>Voting</vt:lpstr>
      <vt:lpstr>PowerPoint Presentation</vt:lpstr>
      <vt:lpstr>MIXes</vt:lpstr>
      <vt:lpstr>MIX Net [Chaum81]</vt:lpstr>
      <vt:lpstr>Voting Application</vt:lpstr>
      <vt:lpstr>Voting Application</vt:lpstr>
      <vt:lpstr>Voting Application</vt:lpstr>
      <vt:lpstr>Voting Application</vt:lpstr>
      <vt:lpstr>Voting Application</vt:lpstr>
      <vt:lpstr>Voting Application</vt:lpstr>
      <vt:lpstr> Publishing R1</vt:lpstr>
      <vt:lpstr>Auditing Muxes</vt:lpstr>
      <vt:lpstr>Auditing Muxes</vt:lpstr>
      <vt:lpstr>Auditing Tradeoffs</vt:lpstr>
      <vt:lpstr>Catching Cheaters</vt:lpstr>
      <vt:lpstr>PowerPoint Presentation</vt:lpstr>
      <vt:lpstr>PowerPoint Presentation</vt:lpstr>
      <vt:lpstr>Properties of Physical Cash</vt:lpstr>
      <vt:lpstr>Bank IOU Protocol</vt:lpstr>
      <vt:lpstr>Bank IOU Protocol</vt:lpstr>
      <vt:lpstr>Bank IOU Protocol</vt:lpstr>
      <vt:lpstr>Bank IOU Protocol</vt:lpstr>
      <vt:lpstr>Bank Identifiers</vt:lpstr>
      <vt:lpstr>Digital Cash, Protocol #1</vt:lpstr>
      <vt:lpstr>Digital Cash, Protocol #1 cont.</vt:lpstr>
      <vt:lpstr>Digital Cash, Protocol #1</vt:lpstr>
      <vt:lpstr>Digital Cash, Protocol #2</vt:lpstr>
      <vt:lpstr>Digital Cash, Protocol #2</vt:lpstr>
      <vt:lpstr>Digital Cash, Protocol #2 cont.</vt:lpstr>
      <vt:lpstr>Digital Cash, Protocol #2</vt:lpstr>
      <vt:lpstr>Mimicking Carbon Paper</vt:lpstr>
      <vt:lpstr>Blind Signatures</vt:lpstr>
      <vt:lpstr>Blind Signatures</vt:lpstr>
      <vt:lpstr>Digital Cash Protocol #2</vt:lpstr>
      <vt:lpstr>Anonymity for Non-Cheaters</vt:lpstr>
      <vt:lpstr>Digital Cash</vt:lpstr>
      <vt:lpstr>Digital Cash, cont.</vt:lpstr>
      <vt:lpstr>Digital Cash, cont.</vt:lpstr>
      <vt:lpstr>Digital Cash, cont.</vt:lpstr>
      <vt:lpstr>Digital Cash, cont.</vt:lpstr>
      <vt:lpstr>Digital Cash Protocol</vt:lpstr>
      <vt:lpstr>Digital Cash Summary</vt:lpstr>
    </vt:vector>
  </TitlesOfParts>
  <Company>Udacity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David Evans</dc:creator>
  <cp:lastModifiedBy>David Evans</cp:lastModifiedBy>
  <cp:revision>10</cp:revision>
  <dcterms:created xsi:type="dcterms:W3CDTF">2012-04-28T16:10:57Z</dcterms:created>
  <dcterms:modified xsi:type="dcterms:W3CDTF">2012-05-06T05:26:38Z</dcterms:modified>
</cp:coreProperties>
</file>