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82" r:id="rId5"/>
    <p:sldId id="283" r:id="rId6"/>
    <p:sldId id="284" r:id="rId7"/>
    <p:sldId id="287" r:id="rId8"/>
    <p:sldId id="298" r:id="rId9"/>
    <p:sldId id="299" r:id="rId10"/>
    <p:sldId id="294" r:id="rId11"/>
    <p:sldId id="296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317A65-8390-4E3C-8A24-9C1005BCEA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1B965F8-E325-43B3-80B3-B9D1E0388BA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Initial Dataset</a:t>
          </a:r>
        </a:p>
      </dgm:t>
    </dgm:pt>
    <dgm:pt modelId="{54BC3EB5-4779-4295-B263-A5EE4BC01C72}" type="parTrans" cxnId="{AE30458B-DAD5-4515-A0A8-7AF405483E95}">
      <dgm:prSet/>
      <dgm:spPr/>
      <dgm:t>
        <a:bodyPr/>
        <a:lstStyle/>
        <a:p>
          <a:endParaRPr lang="en-US"/>
        </a:p>
      </dgm:t>
    </dgm:pt>
    <dgm:pt modelId="{D9FB109A-2592-4A30-94DA-80D89CA21E17}" type="sibTrans" cxnId="{AE30458B-DAD5-4515-A0A8-7AF405483E95}">
      <dgm:prSet/>
      <dgm:spPr/>
      <dgm:t>
        <a:bodyPr/>
        <a:lstStyle/>
        <a:p>
          <a:endParaRPr lang="en-US"/>
        </a:p>
      </dgm:t>
    </dgm:pt>
    <dgm:pt modelId="{D456CB0D-7FD2-4EF8-BAE5-7BB68CBD56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Data was obtained from the City of Chicago Data Portal</a:t>
          </a:r>
        </a:p>
        <a:p>
          <a:pPr>
            <a:lnSpc>
              <a:spcPct val="100000"/>
            </a:lnSpc>
          </a:pPr>
          <a:r>
            <a:rPr lang="en-US" sz="1600" dirty="0"/>
            <a:t>Data spanned from 2016-2019 and contained over 1 million records </a:t>
          </a:r>
        </a:p>
      </dgm:t>
    </dgm:pt>
    <dgm:pt modelId="{2CA6D229-346F-4A50-9D72-6871FD9014D2}" type="parTrans" cxnId="{DCC756BF-8846-411D-A43A-9DCD497855F5}">
      <dgm:prSet/>
      <dgm:spPr/>
      <dgm:t>
        <a:bodyPr/>
        <a:lstStyle/>
        <a:p>
          <a:endParaRPr lang="en-US"/>
        </a:p>
      </dgm:t>
    </dgm:pt>
    <dgm:pt modelId="{89661896-A979-48DD-8B17-88222238DBD0}" type="sibTrans" cxnId="{DCC756BF-8846-411D-A43A-9DCD497855F5}">
      <dgm:prSet/>
      <dgm:spPr/>
      <dgm:t>
        <a:bodyPr/>
        <a:lstStyle/>
        <a:p>
          <a:endParaRPr lang="en-US"/>
        </a:p>
      </dgm:t>
    </dgm:pt>
    <dgm:pt modelId="{E1C50BCF-4341-4FE3-909A-A05E6261068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Building a Manageable Dataset</a:t>
          </a:r>
        </a:p>
      </dgm:t>
    </dgm:pt>
    <dgm:pt modelId="{37287D1C-9A77-4D5F-9D2B-78D65EC7BE06}" type="parTrans" cxnId="{C746E1DB-6C1C-4011-8F33-80397E2199E4}">
      <dgm:prSet/>
      <dgm:spPr/>
      <dgm:t>
        <a:bodyPr/>
        <a:lstStyle/>
        <a:p>
          <a:endParaRPr lang="en-US"/>
        </a:p>
      </dgm:t>
    </dgm:pt>
    <dgm:pt modelId="{DA290AD4-4CCE-4E29-8FD8-F344753A610C}" type="sibTrans" cxnId="{C746E1DB-6C1C-4011-8F33-80397E2199E4}">
      <dgm:prSet/>
      <dgm:spPr/>
      <dgm:t>
        <a:bodyPr/>
        <a:lstStyle/>
        <a:p>
          <a:endParaRPr lang="en-US"/>
        </a:p>
      </dgm:t>
    </dgm:pt>
    <dgm:pt modelId="{022A9CC9-DE66-45F5-BC7C-F82FCC7EA29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Used 2016-2018 as model training data</a:t>
          </a:r>
        </a:p>
        <a:p>
          <a:pPr>
            <a:lnSpc>
              <a:spcPct val="100000"/>
            </a:lnSpc>
          </a:pPr>
          <a:r>
            <a:rPr lang="en-US" sz="1600" dirty="0"/>
            <a:t>Removed unwanted columns</a:t>
          </a:r>
        </a:p>
        <a:p>
          <a:pPr>
            <a:lnSpc>
              <a:spcPct val="100000"/>
            </a:lnSpc>
          </a:pPr>
          <a:r>
            <a:rPr lang="en-US" sz="1600" dirty="0"/>
            <a:t>Label and one hot encoded non-numerical columns</a:t>
          </a:r>
        </a:p>
      </dgm:t>
    </dgm:pt>
    <dgm:pt modelId="{226D4D88-ED77-4EAA-AB66-FF7829EF4692}" type="parTrans" cxnId="{76C2B31A-D28D-4419-9C6D-6AF2C31AACB5}">
      <dgm:prSet/>
      <dgm:spPr/>
      <dgm:t>
        <a:bodyPr/>
        <a:lstStyle/>
        <a:p>
          <a:endParaRPr lang="en-US"/>
        </a:p>
      </dgm:t>
    </dgm:pt>
    <dgm:pt modelId="{6B616B54-4F7E-4C19-AB07-CF929DE0226E}" type="sibTrans" cxnId="{76C2B31A-D28D-4419-9C6D-6AF2C31AACB5}">
      <dgm:prSet/>
      <dgm:spPr/>
      <dgm:t>
        <a:bodyPr/>
        <a:lstStyle/>
        <a:p>
          <a:endParaRPr lang="en-US"/>
        </a:p>
      </dgm:t>
    </dgm:pt>
    <dgm:pt modelId="{E25CB8D7-2E39-4D62-85A9-BEB48A46DBE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Data Analysis Focus</a:t>
          </a:r>
        </a:p>
      </dgm:t>
    </dgm:pt>
    <dgm:pt modelId="{864BA4B8-618E-4E49-A6C4-E31689422AD4}" type="parTrans" cxnId="{F4C8ED5B-F2B8-499C-B1A5-085EC230F845}">
      <dgm:prSet/>
      <dgm:spPr/>
      <dgm:t>
        <a:bodyPr/>
        <a:lstStyle/>
        <a:p>
          <a:endParaRPr lang="en-US"/>
        </a:p>
      </dgm:t>
    </dgm:pt>
    <dgm:pt modelId="{6EF84E7B-CD53-49F5-9901-898CB2DB0284}" type="sibTrans" cxnId="{F4C8ED5B-F2B8-499C-B1A5-085EC230F845}">
      <dgm:prSet/>
      <dgm:spPr/>
      <dgm:t>
        <a:bodyPr/>
        <a:lstStyle/>
        <a:p>
          <a:endParaRPr lang="en-US"/>
        </a:p>
      </dgm:t>
    </dgm:pt>
    <dgm:pt modelId="{FEA0EDC1-022C-43AF-809A-43A91E8CBF1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Map visualization of crime occurrence</a:t>
          </a:r>
        </a:p>
        <a:p>
          <a:pPr>
            <a:lnSpc>
              <a:spcPct val="100000"/>
            </a:lnSpc>
          </a:pPr>
          <a:r>
            <a:rPr lang="en-US" sz="1600" dirty="0"/>
            <a:t>Total recorded crimes that resulted in arrests and non-arrests</a:t>
          </a:r>
        </a:p>
        <a:p>
          <a:pPr>
            <a:lnSpc>
              <a:spcPct val="100000"/>
            </a:lnSpc>
          </a:pPr>
          <a:r>
            <a:rPr lang="en-US" sz="1600" dirty="0"/>
            <a:t>Top ten overall crime types by count and percentage of arrests</a:t>
          </a:r>
        </a:p>
        <a:p>
          <a:pPr>
            <a:lnSpc>
              <a:spcPct val="100000"/>
            </a:lnSpc>
          </a:pPr>
          <a:r>
            <a:rPr lang="en-US" sz="1600" dirty="0"/>
            <a:t>Top ten crime types by highest arrest percentage </a:t>
          </a:r>
        </a:p>
      </dgm:t>
    </dgm:pt>
    <dgm:pt modelId="{559973B4-D0F4-4A49-A038-9D777A950745}" type="parTrans" cxnId="{3CE090A0-12C1-4496-AFA5-7B8A87A738BD}">
      <dgm:prSet/>
      <dgm:spPr/>
      <dgm:t>
        <a:bodyPr/>
        <a:lstStyle/>
        <a:p>
          <a:endParaRPr lang="en-US"/>
        </a:p>
      </dgm:t>
    </dgm:pt>
    <dgm:pt modelId="{07076A80-BF1A-4A31-9612-2DC93C15CE8D}" type="sibTrans" cxnId="{3CE090A0-12C1-4496-AFA5-7B8A87A738BD}">
      <dgm:prSet/>
      <dgm:spPr/>
      <dgm:t>
        <a:bodyPr/>
        <a:lstStyle/>
        <a:p>
          <a:endParaRPr lang="en-US"/>
        </a:p>
      </dgm:t>
    </dgm:pt>
    <dgm:pt modelId="{2F2BE277-F681-4CB5-BCBC-299F7BBDB3A3}" type="pres">
      <dgm:prSet presAssocID="{05317A65-8390-4E3C-8A24-9C1005BCEABA}" presName="root" presStyleCnt="0">
        <dgm:presLayoutVars>
          <dgm:dir/>
          <dgm:resizeHandles val="exact"/>
        </dgm:presLayoutVars>
      </dgm:prSet>
      <dgm:spPr/>
    </dgm:pt>
    <dgm:pt modelId="{1AF2EE3A-F497-4E92-87BC-24617ACF974A}" type="pres">
      <dgm:prSet presAssocID="{01B965F8-E325-43B3-80B3-B9D1E0388BA4}" presName="compNode" presStyleCnt="0"/>
      <dgm:spPr/>
    </dgm:pt>
    <dgm:pt modelId="{A4B5C666-1BC1-4FA8-946C-CCCEA6DEC69C}" type="pres">
      <dgm:prSet presAssocID="{01B965F8-E325-43B3-80B3-B9D1E0388B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3E591E0-7380-4DF5-96C2-4F314AB360DB}" type="pres">
      <dgm:prSet presAssocID="{01B965F8-E325-43B3-80B3-B9D1E0388BA4}" presName="iconSpace" presStyleCnt="0"/>
      <dgm:spPr/>
    </dgm:pt>
    <dgm:pt modelId="{563C9F38-A986-4352-944B-BB0CD28C20C8}" type="pres">
      <dgm:prSet presAssocID="{01B965F8-E325-43B3-80B3-B9D1E0388BA4}" presName="parTx" presStyleLbl="revTx" presStyleIdx="0" presStyleCnt="6">
        <dgm:presLayoutVars>
          <dgm:chMax val="0"/>
          <dgm:chPref val="0"/>
        </dgm:presLayoutVars>
      </dgm:prSet>
      <dgm:spPr/>
    </dgm:pt>
    <dgm:pt modelId="{FAE29036-0C3B-4E05-A815-646A77B9FD53}" type="pres">
      <dgm:prSet presAssocID="{01B965F8-E325-43B3-80B3-B9D1E0388BA4}" presName="txSpace" presStyleCnt="0"/>
      <dgm:spPr/>
    </dgm:pt>
    <dgm:pt modelId="{F8169D12-F16F-42AC-BA5C-BBAE3DA1FBCB}" type="pres">
      <dgm:prSet presAssocID="{01B965F8-E325-43B3-80B3-B9D1E0388BA4}" presName="desTx" presStyleLbl="revTx" presStyleIdx="1" presStyleCnt="6">
        <dgm:presLayoutVars/>
      </dgm:prSet>
      <dgm:spPr/>
    </dgm:pt>
    <dgm:pt modelId="{EEF05A06-FBD5-42B4-A019-B89BAAB54ED2}" type="pres">
      <dgm:prSet presAssocID="{D9FB109A-2592-4A30-94DA-80D89CA21E17}" presName="sibTrans" presStyleCnt="0"/>
      <dgm:spPr/>
    </dgm:pt>
    <dgm:pt modelId="{186B761E-AAF1-45B1-9D98-76696E94BDDE}" type="pres">
      <dgm:prSet presAssocID="{E1C50BCF-4341-4FE3-909A-A05E62610686}" presName="compNode" presStyleCnt="0"/>
      <dgm:spPr/>
    </dgm:pt>
    <dgm:pt modelId="{C89A0F0A-5D38-45B8-83EE-FBB3932EDAD6}" type="pres">
      <dgm:prSet presAssocID="{E1C50BCF-4341-4FE3-909A-A05E626106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0C6232C-C2E3-48DD-B4CC-E660A19C4AB4}" type="pres">
      <dgm:prSet presAssocID="{E1C50BCF-4341-4FE3-909A-A05E62610686}" presName="iconSpace" presStyleCnt="0"/>
      <dgm:spPr/>
    </dgm:pt>
    <dgm:pt modelId="{558BB83D-9B85-4CDD-B2B0-A3855FCE32EC}" type="pres">
      <dgm:prSet presAssocID="{E1C50BCF-4341-4FE3-909A-A05E62610686}" presName="parTx" presStyleLbl="revTx" presStyleIdx="2" presStyleCnt="6" custLinFactNeighborY="0">
        <dgm:presLayoutVars>
          <dgm:chMax val="0"/>
          <dgm:chPref val="0"/>
        </dgm:presLayoutVars>
      </dgm:prSet>
      <dgm:spPr/>
    </dgm:pt>
    <dgm:pt modelId="{13D33898-ED57-4CCB-9867-9D58FF3E57E7}" type="pres">
      <dgm:prSet presAssocID="{E1C50BCF-4341-4FE3-909A-A05E62610686}" presName="txSpace" presStyleCnt="0"/>
      <dgm:spPr/>
    </dgm:pt>
    <dgm:pt modelId="{4F7F6FCD-C2C8-435D-84D4-FFBD93780BB5}" type="pres">
      <dgm:prSet presAssocID="{E1C50BCF-4341-4FE3-909A-A05E62610686}" presName="desTx" presStyleLbl="revTx" presStyleIdx="3" presStyleCnt="6">
        <dgm:presLayoutVars/>
      </dgm:prSet>
      <dgm:spPr/>
    </dgm:pt>
    <dgm:pt modelId="{7613AF6F-ED87-47B5-810F-E1EF7B6089D5}" type="pres">
      <dgm:prSet presAssocID="{DA290AD4-4CCE-4E29-8FD8-F344753A610C}" presName="sibTrans" presStyleCnt="0"/>
      <dgm:spPr/>
    </dgm:pt>
    <dgm:pt modelId="{15656397-F177-439D-88DF-A301FE520C57}" type="pres">
      <dgm:prSet presAssocID="{E25CB8D7-2E39-4D62-85A9-BEB48A46DBE6}" presName="compNode" presStyleCnt="0"/>
      <dgm:spPr/>
    </dgm:pt>
    <dgm:pt modelId="{A643432C-DA0E-43BD-886F-C5EC5A3A070E}" type="pres">
      <dgm:prSet presAssocID="{E25CB8D7-2E39-4D62-85A9-BEB48A46DBE6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7A1B831-4A8A-456C-B6CE-6BAC5783E5F9}" type="pres">
      <dgm:prSet presAssocID="{E25CB8D7-2E39-4D62-85A9-BEB48A46DBE6}" presName="iconSpace" presStyleCnt="0"/>
      <dgm:spPr/>
    </dgm:pt>
    <dgm:pt modelId="{D8970665-FFA3-46F5-8555-9AFF92A76B5E}" type="pres">
      <dgm:prSet presAssocID="{E25CB8D7-2E39-4D62-85A9-BEB48A46DBE6}" presName="parTx" presStyleLbl="revTx" presStyleIdx="4" presStyleCnt="6">
        <dgm:presLayoutVars>
          <dgm:chMax val="0"/>
          <dgm:chPref val="0"/>
        </dgm:presLayoutVars>
      </dgm:prSet>
      <dgm:spPr/>
    </dgm:pt>
    <dgm:pt modelId="{D9F5958E-4350-4DE3-9EF6-2999F6276C91}" type="pres">
      <dgm:prSet presAssocID="{E25CB8D7-2E39-4D62-85A9-BEB48A46DBE6}" presName="txSpace" presStyleCnt="0"/>
      <dgm:spPr/>
    </dgm:pt>
    <dgm:pt modelId="{95B31B4D-E1F1-47CF-AC79-62289EFE50AF}" type="pres">
      <dgm:prSet presAssocID="{E25CB8D7-2E39-4D62-85A9-BEB48A46DBE6}" presName="desTx" presStyleLbl="revTx" presStyleIdx="5" presStyleCnt="6">
        <dgm:presLayoutVars/>
      </dgm:prSet>
      <dgm:spPr/>
    </dgm:pt>
  </dgm:ptLst>
  <dgm:cxnLst>
    <dgm:cxn modelId="{76C2B31A-D28D-4419-9C6D-6AF2C31AACB5}" srcId="{E1C50BCF-4341-4FE3-909A-A05E62610686}" destId="{022A9CC9-DE66-45F5-BC7C-F82FCC7EA29A}" srcOrd="0" destOrd="0" parTransId="{226D4D88-ED77-4EAA-AB66-FF7829EF4692}" sibTransId="{6B616B54-4F7E-4C19-AB07-CF929DE0226E}"/>
    <dgm:cxn modelId="{0DC86539-8578-4E40-8C20-DD83000DCFEE}" type="presOf" srcId="{E1C50BCF-4341-4FE3-909A-A05E62610686}" destId="{558BB83D-9B85-4CDD-B2B0-A3855FCE32EC}" srcOrd="0" destOrd="0" presId="urn:microsoft.com/office/officeart/2018/5/layout/CenteredIconLabelDescriptionList"/>
    <dgm:cxn modelId="{F4C8ED5B-F2B8-499C-B1A5-085EC230F845}" srcId="{05317A65-8390-4E3C-8A24-9C1005BCEABA}" destId="{E25CB8D7-2E39-4D62-85A9-BEB48A46DBE6}" srcOrd="2" destOrd="0" parTransId="{864BA4B8-618E-4E49-A6C4-E31689422AD4}" sibTransId="{6EF84E7B-CD53-49F5-9901-898CB2DB0284}"/>
    <dgm:cxn modelId="{AE30458B-DAD5-4515-A0A8-7AF405483E95}" srcId="{05317A65-8390-4E3C-8A24-9C1005BCEABA}" destId="{01B965F8-E325-43B3-80B3-B9D1E0388BA4}" srcOrd="0" destOrd="0" parTransId="{54BC3EB5-4779-4295-B263-A5EE4BC01C72}" sibTransId="{D9FB109A-2592-4A30-94DA-80D89CA21E17}"/>
    <dgm:cxn modelId="{8B34D794-61B4-4397-9D13-78557C902117}" type="presOf" srcId="{D456CB0D-7FD2-4EF8-BAE5-7BB68CBD569C}" destId="{F8169D12-F16F-42AC-BA5C-BBAE3DA1FBCB}" srcOrd="0" destOrd="0" presId="urn:microsoft.com/office/officeart/2018/5/layout/CenteredIconLabelDescriptionList"/>
    <dgm:cxn modelId="{3CE090A0-12C1-4496-AFA5-7B8A87A738BD}" srcId="{E25CB8D7-2E39-4D62-85A9-BEB48A46DBE6}" destId="{FEA0EDC1-022C-43AF-809A-43A91E8CBF17}" srcOrd="0" destOrd="0" parTransId="{559973B4-D0F4-4A49-A038-9D777A950745}" sibTransId="{07076A80-BF1A-4A31-9612-2DC93C15CE8D}"/>
    <dgm:cxn modelId="{6BE408AB-0488-4BEE-86EE-72F1CD83E6B7}" type="presOf" srcId="{05317A65-8390-4E3C-8A24-9C1005BCEABA}" destId="{2F2BE277-F681-4CB5-BCBC-299F7BBDB3A3}" srcOrd="0" destOrd="0" presId="urn:microsoft.com/office/officeart/2018/5/layout/CenteredIconLabelDescriptionList"/>
    <dgm:cxn modelId="{DCC756BF-8846-411D-A43A-9DCD497855F5}" srcId="{01B965F8-E325-43B3-80B3-B9D1E0388BA4}" destId="{D456CB0D-7FD2-4EF8-BAE5-7BB68CBD569C}" srcOrd="0" destOrd="0" parTransId="{2CA6D229-346F-4A50-9D72-6871FD9014D2}" sibTransId="{89661896-A979-48DD-8B17-88222238DBD0}"/>
    <dgm:cxn modelId="{E24E65CA-9554-4F6B-8ECB-A5E107D85027}" type="presOf" srcId="{FEA0EDC1-022C-43AF-809A-43A91E8CBF17}" destId="{95B31B4D-E1F1-47CF-AC79-62289EFE50AF}" srcOrd="0" destOrd="0" presId="urn:microsoft.com/office/officeart/2018/5/layout/CenteredIconLabelDescriptionList"/>
    <dgm:cxn modelId="{C746E1DB-6C1C-4011-8F33-80397E2199E4}" srcId="{05317A65-8390-4E3C-8A24-9C1005BCEABA}" destId="{E1C50BCF-4341-4FE3-909A-A05E62610686}" srcOrd="1" destOrd="0" parTransId="{37287D1C-9A77-4D5F-9D2B-78D65EC7BE06}" sibTransId="{DA290AD4-4CCE-4E29-8FD8-F344753A610C}"/>
    <dgm:cxn modelId="{79C5B0E2-F4E5-4C73-8DFA-E83D41795D18}" type="presOf" srcId="{E25CB8D7-2E39-4D62-85A9-BEB48A46DBE6}" destId="{D8970665-FFA3-46F5-8555-9AFF92A76B5E}" srcOrd="0" destOrd="0" presId="urn:microsoft.com/office/officeart/2018/5/layout/CenteredIconLabelDescriptionList"/>
    <dgm:cxn modelId="{0A900DE3-D9ED-431F-AEC7-A108B39E062A}" type="presOf" srcId="{022A9CC9-DE66-45F5-BC7C-F82FCC7EA29A}" destId="{4F7F6FCD-C2C8-435D-84D4-FFBD93780BB5}" srcOrd="0" destOrd="0" presId="urn:microsoft.com/office/officeart/2018/5/layout/CenteredIconLabelDescriptionList"/>
    <dgm:cxn modelId="{856E67F7-D85E-4887-89A9-8ED920C833E5}" type="presOf" srcId="{01B965F8-E325-43B3-80B3-B9D1E0388BA4}" destId="{563C9F38-A986-4352-944B-BB0CD28C20C8}" srcOrd="0" destOrd="0" presId="urn:microsoft.com/office/officeart/2018/5/layout/CenteredIconLabelDescriptionList"/>
    <dgm:cxn modelId="{5F3324F2-9FD0-44A8-874E-E342251B76C3}" type="presParOf" srcId="{2F2BE277-F681-4CB5-BCBC-299F7BBDB3A3}" destId="{1AF2EE3A-F497-4E92-87BC-24617ACF974A}" srcOrd="0" destOrd="0" presId="urn:microsoft.com/office/officeart/2018/5/layout/CenteredIconLabelDescriptionList"/>
    <dgm:cxn modelId="{B2E6711B-3DAF-4FA8-89A5-177B4D92207A}" type="presParOf" srcId="{1AF2EE3A-F497-4E92-87BC-24617ACF974A}" destId="{A4B5C666-1BC1-4FA8-946C-CCCEA6DEC69C}" srcOrd="0" destOrd="0" presId="urn:microsoft.com/office/officeart/2018/5/layout/CenteredIconLabelDescriptionList"/>
    <dgm:cxn modelId="{872822A2-52D2-459A-9CCF-170CACD221F6}" type="presParOf" srcId="{1AF2EE3A-F497-4E92-87BC-24617ACF974A}" destId="{33E591E0-7380-4DF5-96C2-4F314AB360DB}" srcOrd="1" destOrd="0" presId="urn:microsoft.com/office/officeart/2018/5/layout/CenteredIconLabelDescriptionList"/>
    <dgm:cxn modelId="{11F8C08C-CCD7-47C2-A7D8-BA9D129ABDB2}" type="presParOf" srcId="{1AF2EE3A-F497-4E92-87BC-24617ACF974A}" destId="{563C9F38-A986-4352-944B-BB0CD28C20C8}" srcOrd="2" destOrd="0" presId="urn:microsoft.com/office/officeart/2018/5/layout/CenteredIconLabelDescriptionList"/>
    <dgm:cxn modelId="{28FBF4F9-F228-489C-8F35-1C32DFDEF900}" type="presParOf" srcId="{1AF2EE3A-F497-4E92-87BC-24617ACF974A}" destId="{FAE29036-0C3B-4E05-A815-646A77B9FD53}" srcOrd="3" destOrd="0" presId="urn:microsoft.com/office/officeart/2018/5/layout/CenteredIconLabelDescriptionList"/>
    <dgm:cxn modelId="{74BC2C69-A283-4068-A524-19AF3B3BFC49}" type="presParOf" srcId="{1AF2EE3A-F497-4E92-87BC-24617ACF974A}" destId="{F8169D12-F16F-42AC-BA5C-BBAE3DA1FBCB}" srcOrd="4" destOrd="0" presId="urn:microsoft.com/office/officeart/2018/5/layout/CenteredIconLabelDescriptionList"/>
    <dgm:cxn modelId="{FA6C456C-A049-4397-8FB8-76AA53856A60}" type="presParOf" srcId="{2F2BE277-F681-4CB5-BCBC-299F7BBDB3A3}" destId="{EEF05A06-FBD5-42B4-A019-B89BAAB54ED2}" srcOrd="1" destOrd="0" presId="urn:microsoft.com/office/officeart/2018/5/layout/CenteredIconLabelDescriptionList"/>
    <dgm:cxn modelId="{0DD4DFEE-FAD2-46C2-9F20-DF2E5FE91E62}" type="presParOf" srcId="{2F2BE277-F681-4CB5-BCBC-299F7BBDB3A3}" destId="{186B761E-AAF1-45B1-9D98-76696E94BDDE}" srcOrd="2" destOrd="0" presId="urn:microsoft.com/office/officeart/2018/5/layout/CenteredIconLabelDescriptionList"/>
    <dgm:cxn modelId="{C241983D-301B-48F3-83E4-DF4B7E52F849}" type="presParOf" srcId="{186B761E-AAF1-45B1-9D98-76696E94BDDE}" destId="{C89A0F0A-5D38-45B8-83EE-FBB3932EDAD6}" srcOrd="0" destOrd="0" presId="urn:microsoft.com/office/officeart/2018/5/layout/CenteredIconLabelDescriptionList"/>
    <dgm:cxn modelId="{845146A6-066E-4215-8ACE-C772A8009233}" type="presParOf" srcId="{186B761E-AAF1-45B1-9D98-76696E94BDDE}" destId="{A0C6232C-C2E3-48DD-B4CC-E660A19C4AB4}" srcOrd="1" destOrd="0" presId="urn:microsoft.com/office/officeart/2018/5/layout/CenteredIconLabelDescriptionList"/>
    <dgm:cxn modelId="{4DF75B61-A8AC-418E-8C2B-6BF6A3838A0E}" type="presParOf" srcId="{186B761E-AAF1-45B1-9D98-76696E94BDDE}" destId="{558BB83D-9B85-4CDD-B2B0-A3855FCE32EC}" srcOrd="2" destOrd="0" presId="urn:microsoft.com/office/officeart/2018/5/layout/CenteredIconLabelDescriptionList"/>
    <dgm:cxn modelId="{9D41D3EF-0DFC-46F4-BB0A-C588AC4D3CF6}" type="presParOf" srcId="{186B761E-AAF1-45B1-9D98-76696E94BDDE}" destId="{13D33898-ED57-4CCB-9867-9D58FF3E57E7}" srcOrd="3" destOrd="0" presId="urn:microsoft.com/office/officeart/2018/5/layout/CenteredIconLabelDescriptionList"/>
    <dgm:cxn modelId="{FDC47BD6-46D2-4309-BE72-C759A1FDF12C}" type="presParOf" srcId="{186B761E-AAF1-45B1-9D98-76696E94BDDE}" destId="{4F7F6FCD-C2C8-435D-84D4-FFBD93780BB5}" srcOrd="4" destOrd="0" presId="urn:microsoft.com/office/officeart/2018/5/layout/CenteredIconLabelDescriptionList"/>
    <dgm:cxn modelId="{D62EBE47-0890-45D8-B012-9C2AB01DD24F}" type="presParOf" srcId="{2F2BE277-F681-4CB5-BCBC-299F7BBDB3A3}" destId="{7613AF6F-ED87-47B5-810F-E1EF7B6089D5}" srcOrd="3" destOrd="0" presId="urn:microsoft.com/office/officeart/2018/5/layout/CenteredIconLabelDescriptionList"/>
    <dgm:cxn modelId="{0B699F2B-1BD8-43E3-8CA3-3EE028F97654}" type="presParOf" srcId="{2F2BE277-F681-4CB5-BCBC-299F7BBDB3A3}" destId="{15656397-F177-439D-88DF-A301FE520C57}" srcOrd="4" destOrd="0" presId="urn:microsoft.com/office/officeart/2018/5/layout/CenteredIconLabelDescriptionList"/>
    <dgm:cxn modelId="{7D2F8B59-1641-4A03-A53C-EFF4CEBCC5B4}" type="presParOf" srcId="{15656397-F177-439D-88DF-A301FE520C57}" destId="{A643432C-DA0E-43BD-886F-C5EC5A3A070E}" srcOrd="0" destOrd="0" presId="urn:microsoft.com/office/officeart/2018/5/layout/CenteredIconLabelDescriptionList"/>
    <dgm:cxn modelId="{41F539A9-D140-4424-BAE0-08945475C411}" type="presParOf" srcId="{15656397-F177-439D-88DF-A301FE520C57}" destId="{87A1B831-4A8A-456C-B6CE-6BAC5783E5F9}" srcOrd="1" destOrd="0" presId="urn:microsoft.com/office/officeart/2018/5/layout/CenteredIconLabelDescriptionList"/>
    <dgm:cxn modelId="{3EBEEED9-2EB7-4BDD-BDEC-2114806F060C}" type="presParOf" srcId="{15656397-F177-439D-88DF-A301FE520C57}" destId="{D8970665-FFA3-46F5-8555-9AFF92A76B5E}" srcOrd="2" destOrd="0" presId="urn:microsoft.com/office/officeart/2018/5/layout/CenteredIconLabelDescriptionList"/>
    <dgm:cxn modelId="{565D3354-C62F-4229-8F5F-102A453654A4}" type="presParOf" srcId="{15656397-F177-439D-88DF-A301FE520C57}" destId="{D9F5958E-4350-4DE3-9EF6-2999F6276C91}" srcOrd="3" destOrd="0" presId="urn:microsoft.com/office/officeart/2018/5/layout/CenteredIconLabelDescriptionList"/>
    <dgm:cxn modelId="{93E03C61-95AC-45CE-B766-1B71CB2EB0D6}" type="presParOf" srcId="{15656397-F177-439D-88DF-A301FE520C57}" destId="{95B31B4D-E1F1-47CF-AC79-62289EFE50AF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5C666-1BC1-4FA8-946C-CCCEA6DEC69C}">
      <dsp:nvSpPr>
        <dsp:cNvPr id="0" name=""/>
        <dsp:cNvSpPr/>
      </dsp:nvSpPr>
      <dsp:spPr>
        <a:xfrm>
          <a:off x="1076969" y="40257"/>
          <a:ext cx="1150594" cy="11505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C9F38-A986-4352-944B-BB0CD28C20C8}">
      <dsp:nvSpPr>
        <dsp:cNvPr id="0" name=""/>
        <dsp:cNvSpPr/>
      </dsp:nvSpPr>
      <dsp:spPr>
        <a:xfrm>
          <a:off x="8560" y="1351403"/>
          <a:ext cx="3287411" cy="49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 dirty="0"/>
            <a:t>Initial Dataset</a:t>
          </a:r>
        </a:p>
      </dsp:txBody>
      <dsp:txXfrm>
        <a:off x="8560" y="1351403"/>
        <a:ext cx="3287411" cy="493111"/>
      </dsp:txXfrm>
    </dsp:sp>
    <dsp:sp modelId="{F8169D12-F16F-42AC-BA5C-BBAE3DA1FBCB}">
      <dsp:nvSpPr>
        <dsp:cNvPr id="0" name=""/>
        <dsp:cNvSpPr/>
      </dsp:nvSpPr>
      <dsp:spPr>
        <a:xfrm>
          <a:off x="8560" y="1919190"/>
          <a:ext cx="3287411" cy="1854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was obtained from the City of Chicago Data Portal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spanned from 2016-2019 and contained over 1 million records </a:t>
          </a:r>
        </a:p>
      </dsp:txBody>
      <dsp:txXfrm>
        <a:off x="8560" y="1919190"/>
        <a:ext cx="3287411" cy="1854833"/>
      </dsp:txXfrm>
    </dsp:sp>
    <dsp:sp modelId="{C89A0F0A-5D38-45B8-83EE-FBB3932EDAD6}">
      <dsp:nvSpPr>
        <dsp:cNvPr id="0" name=""/>
        <dsp:cNvSpPr/>
      </dsp:nvSpPr>
      <dsp:spPr>
        <a:xfrm>
          <a:off x="4939677" y="40257"/>
          <a:ext cx="1150594" cy="11505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BB83D-9B85-4CDD-B2B0-A3855FCE32EC}">
      <dsp:nvSpPr>
        <dsp:cNvPr id="0" name=""/>
        <dsp:cNvSpPr/>
      </dsp:nvSpPr>
      <dsp:spPr>
        <a:xfrm>
          <a:off x="3871269" y="1351403"/>
          <a:ext cx="3287411" cy="49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 dirty="0"/>
            <a:t>Building a Manageable Dataset</a:t>
          </a:r>
        </a:p>
      </dsp:txBody>
      <dsp:txXfrm>
        <a:off x="3871269" y="1351403"/>
        <a:ext cx="3287411" cy="493111"/>
      </dsp:txXfrm>
    </dsp:sp>
    <dsp:sp modelId="{4F7F6FCD-C2C8-435D-84D4-FFBD93780BB5}">
      <dsp:nvSpPr>
        <dsp:cNvPr id="0" name=""/>
        <dsp:cNvSpPr/>
      </dsp:nvSpPr>
      <dsp:spPr>
        <a:xfrm>
          <a:off x="3871269" y="1919190"/>
          <a:ext cx="3287411" cy="1854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Used 2016-2018 as model training data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Removed unwanted columns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Label and one hot encoded non-numerical columns</a:t>
          </a:r>
        </a:p>
      </dsp:txBody>
      <dsp:txXfrm>
        <a:off x="3871269" y="1919190"/>
        <a:ext cx="3287411" cy="1854833"/>
      </dsp:txXfrm>
    </dsp:sp>
    <dsp:sp modelId="{A643432C-DA0E-43BD-886F-C5EC5A3A070E}">
      <dsp:nvSpPr>
        <dsp:cNvPr id="0" name=""/>
        <dsp:cNvSpPr/>
      </dsp:nvSpPr>
      <dsp:spPr>
        <a:xfrm>
          <a:off x="8802386" y="40257"/>
          <a:ext cx="1150594" cy="1150594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70665-FFA3-46F5-8555-9AFF92A76B5E}">
      <dsp:nvSpPr>
        <dsp:cNvPr id="0" name=""/>
        <dsp:cNvSpPr/>
      </dsp:nvSpPr>
      <dsp:spPr>
        <a:xfrm>
          <a:off x="7733977" y="1351403"/>
          <a:ext cx="3287411" cy="49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 dirty="0"/>
            <a:t>Data Analysis Focus</a:t>
          </a:r>
        </a:p>
      </dsp:txBody>
      <dsp:txXfrm>
        <a:off x="7733977" y="1351403"/>
        <a:ext cx="3287411" cy="493111"/>
      </dsp:txXfrm>
    </dsp:sp>
    <dsp:sp modelId="{95B31B4D-E1F1-47CF-AC79-62289EFE50AF}">
      <dsp:nvSpPr>
        <dsp:cNvPr id="0" name=""/>
        <dsp:cNvSpPr/>
      </dsp:nvSpPr>
      <dsp:spPr>
        <a:xfrm>
          <a:off x="7733977" y="1919190"/>
          <a:ext cx="3287411" cy="1854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Map visualization of crime occurrence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Total recorded crimes that resulted in arrests and non-arrests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Top ten overall crime types by count and percentage of arrests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Top ten crime types by highest arrest percentage </a:t>
          </a:r>
        </a:p>
      </dsp:txBody>
      <dsp:txXfrm>
        <a:off x="7733977" y="1919190"/>
        <a:ext cx="3287411" cy="1854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E1E02D-9BF1-48C2-8D9F-7B46D4B49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648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348" y="5435378"/>
            <a:ext cx="10225530" cy="69267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Chicago CRIME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643" y="5988841"/>
            <a:ext cx="3421269" cy="3906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MACHINE LEARNING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864E8-79F7-4BC7-82C5-786C2A7FE99F}"/>
              </a:ext>
            </a:extLst>
          </p:cNvPr>
          <p:cNvSpPr txBox="1"/>
          <p:nvPr/>
        </p:nvSpPr>
        <p:spPr>
          <a:xfrm>
            <a:off x="8693426" y="5547625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Sue Young, Teodora Latinska and Tricia Miller</a:t>
            </a:r>
          </a:p>
        </p:txBody>
      </p:sp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The DataSet </a:t>
            </a:r>
          </a:p>
        </p:txBody>
      </p:sp>
      <p:graphicFrame>
        <p:nvGraphicFramePr>
          <p:cNvPr id="22" name="Content Placeholder 2" descr="SmartArt timeline">
            <a:extLst>
              <a:ext uri="{FF2B5EF4-FFF2-40B4-BE49-F238E27FC236}">
                <a16:creationId xmlns:a16="http://schemas.microsoft.com/office/drawing/2014/main" id="{6BF0F168-BD28-497A-AC13-24AB8C6382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1857559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7948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167566-2BFB-4821-87E1-A810B946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 Visualization</a:t>
            </a:r>
            <a:br>
              <a:rPr lang="en-US" sz="3600">
                <a:solidFill>
                  <a:srgbClr val="FFFFFF"/>
                </a:solidFill>
              </a:rPr>
            </a:br>
            <a:br>
              <a:rPr lang="en-US" sz="3600">
                <a:solidFill>
                  <a:srgbClr val="FFFFFF"/>
                </a:solidFill>
              </a:rPr>
            </a:b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2F161-D3EC-46C6-A7DF-2A2C10C6A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079" y="3150955"/>
            <a:ext cx="5828215" cy="3490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6E29AE-F2CB-49F8-9863-EA7DDBB80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68" y="293109"/>
            <a:ext cx="3060515" cy="2842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3C728A-2930-4EDC-A45C-F21DA993F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242" y="293109"/>
            <a:ext cx="5088758" cy="281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6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7CFF3-FF07-4840-9662-C04C089A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9808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A22E3-414E-42EB-97B8-CD9956474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683026"/>
            <a:ext cx="3409782" cy="431772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Used </a:t>
            </a:r>
            <a:r>
              <a:rPr lang="en-US" sz="1800" dirty="0" err="1">
                <a:solidFill>
                  <a:srgbClr val="FFFFFF"/>
                </a:solidFill>
              </a:rPr>
              <a:t>sklearn</a:t>
            </a:r>
            <a:r>
              <a:rPr lang="en-US" sz="1800" dirty="0">
                <a:solidFill>
                  <a:srgbClr val="FFFFFF"/>
                </a:solidFill>
              </a:rPr>
              <a:t> in </a:t>
            </a:r>
            <a:r>
              <a:rPr lang="en-US" sz="1800" dirty="0" err="1">
                <a:solidFill>
                  <a:srgbClr val="FFFFFF"/>
                </a:solidFill>
              </a:rPr>
              <a:t>Jupyter</a:t>
            </a:r>
            <a:r>
              <a:rPr lang="en-US" sz="1800" dirty="0">
                <a:solidFill>
                  <a:srgbClr val="FFFFFF"/>
                </a:solidFill>
              </a:rPr>
              <a:t> Notebook to fit and test model</a:t>
            </a:r>
          </a:p>
          <a:p>
            <a:r>
              <a:rPr lang="en-US" sz="1800" dirty="0">
                <a:solidFill>
                  <a:srgbClr val="FFFFFF"/>
                </a:solidFill>
              </a:rPr>
              <a:t>Trained model on 2016-2018 crime data. Binary target variable: arrest or no arrest</a:t>
            </a:r>
          </a:p>
          <a:p>
            <a:r>
              <a:rPr lang="en-US" sz="1800" dirty="0">
                <a:solidFill>
                  <a:srgbClr val="FFFFFF"/>
                </a:solidFill>
              </a:rPr>
              <a:t>Three models trained: Random Forest, SGD Classifier, Linear SVM</a:t>
            </a:r>
          </a:p>
          <a:p>
            <a:r>
              <a:rPr lang="en-US" sz="1800" dirty="0">
                <a:solidFill>
                  <a:srgbClr val="FFFFFF"/>
                </a:solidFill>
              </a:rPr>
              <a:t>Different features used in each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89EB0-2FDD-4508-BB3F-366C71F48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727409"/>
            <a:ext cx="7153235" cy="581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10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7CFF3-FF07-4840-9662-C04C089A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9808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A22E3-414E-42EB-97B8-CD9956474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683026"/>
            <a:ext cx="3409782" cy="431772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Tested model on 2019 crime data. Binary target variable: arrest or no arrest</a:t>
            </a:r>
          </a:p>
          <a:p>
            <a:r>
              <a:rPr lang="en-US" sz="1800" dirty="0">
                <a:solidFill>
                  <a:srgbClr val="FFFFFF"/>
                </a:solidFill>
              </a:rPr>
              <a:t>Output classification report to compare model performance</a:t>
            </a:r>
          </a:p>
          <a:p>
            <a:r>
              <a:rPr lang="en-US" sz="1800" dirty="0">
                <a:solidFill>
                  <a:srgbClr val="FFFFFF"/>
                </a:solidFill>
              </a:rPr>
              <a:t>Use of other models and their accuracy assessments can give more insight into best features for model training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CB717D-0B40-47EA-9B75-03D9A5D69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986" y="664946"/>
            <a:ext cx="6756321" cy="605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67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7CFF3-FF07-4840-9662-C04C089A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9808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A22E3-414E-42EB-97B8-CD9956474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806480"/>
            <a:ext cx="3409782" cy="4317724"/>
          </a:xfrm>
        </p:spPr>
        <p:txBody>
          <a:bodyPr>
            <a:normAutofit fontScale="85000" lnSpcReduction="20000"/>
          </a:bodyPr>
          <a:lstStyle/>
          <a:p>
            <a:r>
              <a:rPr lang="en-US" sz="1900" dirty="0">
                <a:solidFill>
                  <a:srgbClr val="FFFFFF"/>
                </a:solidFill>
              </a:rPr>
              <a:t>All models much better at labeling crimes that did not result in arrest as non-arrest than those that did result in arrest as arrest</a:t>
            </a:r>
          </a:p>
          <a:p>
            <a:r>
              <a:rPr lang="en-US" sz="1900" dirty="0">
                <a:solidFill>
                  <a:srgbClr val="FFFFFF"/>
                </a:solidFill>
              </a:rPr>
              <a:t>All models classified less than 50% of true arrests as arrests, but classified virtually 100% of true non-arrests as non-arrests</a:t>
            </a:r>
          </a:p>
          <a:p>
            <a:r>
              <a:rPr lang="en-US" sz="1900" dirty="0">
                <a:solidFill>
                  <a:srgbClr val="FFFFFF"/>
                </a:solidFill>
              </a:rPr>
              <a:t>All models had weighted average precision greater than 75%, meaning that for all instances classified one way or the other, based on the weighted occurrence of each class, they were correct more than 75% of the time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BF6DB-E74F-418F-8326-75BC12FBB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32" y="625396"/>
            <a:ext cx="4718054" cy="19636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FC9502-FC7E-4710-AAB8-4044DFFFE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739" y="2532022"/>
            <a:ext cx="4832488" cy="2024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AEAFE1-CDB4-4582-BA8A-402FEE366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732" y="4568880"/>
            <a:ext cx="4846380" cy="19979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DB9D64A-B7F2-47A6-8F2C-714541C5678A}"/>
              </a:ext>
            </a:extLst>
          </p:cNvPr>
          <p:cNvSpPr/>
          <p:nvPr/>
        </p:nvSpPr>
        <p:spPr>
          <a:xfrm>
            <a:off x="7593496" y="2239617"/>
            <a:ext cx="622852" cy="2888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87DAA05-218D-4A2F-8F1B-5D56F2C5E011}"/>
              </a:ext>
            </a:extLst>
          </p:cNvPr>
          <p:cNvSpPr/>
          <p:nvPr/>
        </p:nvSpPr>
        <p:spPr>
          <a:xfrm>
            <a:off x="10581861" y="4267959"/>
            <a:ext cx="622852" cy="2888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6F3DB1-84C9-418E-9D67-1989944181A2}"/>
              </a:ext>
            </a:extLst>
          </p:cNvPr>
          <p:cNvSpPr/>
          <p:nvPr/>
        </p:nvSpPr>
        <p:spPr>
          <a:xfrm>
            <a:off x="7730721" y="6277982"/>
            <a:ext cx="622852" cy="2888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41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E49D8-479C-4689-8B29-9F1143D2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1005840"/>
            <a:ext cx="3568661" cy="6186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Under the hood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2AE1C-2DFB-4EF9-AD1C-E8EB7CDD8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13433" y="1890875"/>
            <a:ext cx="3568661" cy="47617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Python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Pandas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Sklearn</a:t>
            </a: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Plotly</a:t>
            </a: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Tableau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Jquery</a:t>
            </a: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Bootstrap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D3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HTML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CSS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EE1F2C-88CC-4659-A487-E63186E9C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013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03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430B0-CDAD-4269-8618-724D73F6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9238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latin typeface="+mj-lt"/>
                <a:ea typeface="+mj-ea"/>
                <a:cs typeface="+mj-cs"/>
              </a:rPr>
              <a:t>Next steps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57E80-3DC5-4E2D-8B0A-765D4DC10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513" y="2536031"/>
            <a:ext cx="3123783" cy="3671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 2" panose="05020102010507070707" pitchFamily="18" charset="2"/>
              <a:buChar char=""/>
            </a:pPr>
            <a:r>
              <a:rPr lang="en-US" sz="1800" dirty="0"/>
              <a:t>Test other classifier models</a:t>
            </a:r>
          </a:p>
          <a:p>
            <a:pPr marL="285750" indent="-285750">
              <a:buFont typeface="Wingdings 2" panose="05020102010507070707" pitchFamily="18" charset="2"/>
              <a:buChar char=""/>
            </a:pPr>
            <a:r>
              <a:rPr lang="en-US" sz="1800" dirty="0"/>
              <a:t>Perform more feature engineering and feature transformation</a:t>
            </a:r>
          </a:p>
          <a:p>
            <a:pPr marL="285750" indent="-285750">
              <a:buFont typeface="Wingdings 2" panose="05020102010507070707" pitchFamily="18" charset="2"/>
              <a:buChar char=""/>
            </a:pPr>
            <a:r>
              <a:rPr lang="en-US" sz="1800" dirty="0"/>
              <a:t>Consider further evaluation metrics</a:t>
            </a:r>
          </a:p>
          <a:p>
            <a:pPr marL="285750" indent="-285750">
              <a:buFont typeface="Wingdings 2" panose="05020102010507070707" pitchFamily="18" charset="2"/>
              <a:buChar char=""/>
            </a:pPr>
            <a:r>
              <a:rPr lang="en-US" sz="1800" dirty="0"/>
              <a:t>Build web functionality to be able to input features and get results of given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CCBE71-0F47-4BAE-A93B-6D788A5C2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880" y="784080"/>
            <a:ext cx="4100533" cy="542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07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C786C-6762-4E2F-AE5B-19E21C1E7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1066800"/>
            <a:ext cx="5727760" cy="4724400"/>
          </a:xfrm>
        </p:spPr>
        <p:txBody>
          <a:bodyPr anchor="ctr">
            <a:normAutofit/>
          </a:bodyPr>
          <a:lstStyle/>
          <a:p>
            <a:pPr algn="r"/>
            <a:r>
              <a:rPr lang="en-US" sz="5600" dirty="0">
                <a:solidFill>
                  <a:srgbClr val="FFFFFF">
                    <a:alpha val="90000"/>
                  </a:srgbClr>
                </a:solidFill>
              </a:rPr>
              <a:t>Questions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1565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Franklin Gothic Book</vt:lpstr>
      <vt:lpstr>Franklin Gothic Demi</vt:lpstr>
      <vt:lpstr>Wingdings 2</vt:lpstr>
      <vt:lpstr>DividendVTI</vt:lpstr>
      <vt:lpstr>Chicago CRIME</vt:lpstr>
      <vt:lpstr>The DataSet </vt:lpstr>
      <vt:lpstr>Data Visualization  </vt:lpstr>
      <vt:lpstr>MACHINE LEARNING</vt:lpstr>
      <vt:lpstr>MACHINE LEARNING</vt:lpstr>
      <vt:lpstr>MACHINE LEARNING: RESULTS</vt:lpstr>
      <vt:lpstr>Under the hood</vt:lpstr>
      <vt:lpstr>Next steps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2020-04-06T21:28:21Z</dcterms:created>
  <dcterms:modified xsi:type="dcterms:W3CDTF">2020-05-08T18:58:05Z</dcterms:modified>
</cp:coreProperties>
</file>