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60" r:id="rId4"/>
  </p:sldMasterIdLst>
  <p:notesMasterIdLst>
    <p:notesMasterId r:id="rId15"/>
  </p:notesMasterIdLst>
  <p:sldIdLst>
    <p:sldId id="282" r:id="rId5"/>
    <p:sldId id="283" r:id="rId6"/>
    <p:sldId id="300" r:id="rId7"/>
    <p:sldId id="284" r:id="rId8"/>
    <p:sldId id="287" r:id="rId9"/>
    <p:sldId id="298" r:id="rId10"/>
    <p:sldId id="299" r:id="rId11"/>
    <p:sldId id="294" r:id="rId12"/>
    <p:sldId id="296" r:id="rId13"/>
    <p:sldId id="292"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4" autoAdjust="0"/>
    <p:restoredTop sz="94619" autoAdjust="0"/>
  </p:normalViewPr>
  <p:slideViewPr>
    <p:cSldViewPr snapToGrid="0">
      <p:cViewPr varScale="1">
        <p:scale>
          <a:sx n="72" d="100"/>
          <a:sy n="72" d="100"/>
        </p:scale>
        <p:origin x="534" y="78"/>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a:alpha val="0"/>
      </a:schemeClr>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5317A65-8390-4E3C-8A24-9C1005BCEABA}" type="doc">
      <dgm:prSet loTypeId="urn:microsoft.com/office/officeart/2018/5/layout/CenteredIconLabelDescriptionList" loCatId="icon" qsTypeId="urn:microsoft.com/office/officeart/2005/8/quickstyle/simple1" qsCatId="simple" csTypeId="urn:microsoft.com/office/officeart/2018/5/colors/Iconchunking_neutralbg_colorful2" csCatId="colorful" phldr="1"/>
      <dgm:spPr/>
      <dgm:t>
        <a:bodyPr/>
        <a:lstStyle/>
        <a:p>
          <a:endParaRPr lang="en-US"/>
        </a:p>
      </dgm:t>
    </dgm:pt>
    <dgm:pt modelId="{01B965F8-E325-43B3-80B3-B9D1E0388BA4}">
      <dgm:prSet/>
      <dgm:spPr/>
      <dgm:t>
        <a:bodyPr/>
        <a:lstStyle/>
        <a:p>
          <a:pPr>
            <a:lnSpc>
              <a:spcPct val="100000"/>
            </a:lnSpc>
            <a:defRPr b="1"/>
          </a:pPr>
          <a:r>
            <a:rPr lang="en-US" b="1" dirty="0"/>
            <a:t>Initial Dataset</a:t>
          </a:r>
        </a:p>
      </dgm:t>
    </dgm:pt>
    <dgm:pt modelId="{54BC3EB5-4779-4295-B263-A5EE4BC01C72}" type="parTrans" cxnId="{AE30458B-DAD5-4515-A0A8-7AF405483E95}">
      <dgm:prSet/>
      <dgm:spPr/>
      <dgm:t>
        <a:bodyPr/>
        <a:lstStyle/>
        <a:p>
          <a:endParaRPr lang="en-US"/>
        </a:p>
      </dgm:t>
    </dgm:pt>
    <dgm:pt modelId="{D9FB109A-2592-4A30-94DA-80D89CA21E17}" type="sibTrans" cxnId="{AE30458B-DAD5-4515-A0A8-7AF405483E95}">
      <dgm:prSet/>
      <dgm:spPr/>
      <dgm:t>
        <a:bodyPr/>
        <a:lstStyle/>
        <a:p>
          <a:endParaRPr lang="en-US"/>
        </a:p>
      </dgm:t>
    </dgm:pt>
    <dgm:pt modelId="{D456CB0D-7FD2-4EF8-BAE5-7BB68CBD569C}">
      <dgm:prSet custT="1"/>
      <dgm:spPr/>
      <dgm:t>
        <a:bodyPr/>
        <a:lstStyle/>
        <a:p>
          <a:pPr>
            <a:lnSpc>
              <a:spcPct val="100000"/>
            </a:lnSpc>
          </a:pPr>
          <a:r>
            <a:rPr lang="en-US" sz="1600" dirty="0"/>
            <a:t>Data was obtained from the City of Chicago Data Portal</a:t>
          </a:r>
        </a:p>
        <a:p>
          <a:pPr>
            <a:lnSpc>
              <a:spcPct val="100000"/>
            </a:lnSpc>
          </a:pPr>
          <a:r>
            <a:rPr lang="en-US" sz="1600" dirty="0"/>
            <a:t>Data spanned from 2016-2019 and contained over 1 million records </a:t>
          </a:r>
        </a:p>
      </dgm:t>
    </dgm:pt>
    <dgm:pt modelId="{2CA6D229-346F-4A50-9D72-6871FD9014D2}" type="parTrans" cxnId="{DCC756BF-8846-411D-A43A-9DCD497855F5}">
      <dgm:prSet/>
      <dgm:spPr/>
      <dgm:t>
        <a:bodyPr/>
        <a:lstStyle/>
        <a:p>
          <a:endParaRPr lang="en-US"/>
        </a:p>
      </dgm:t>
    </dgm:pt>
    <dgm:pt modelId="{89661896-A979-48DD-8B17-88222238DBD0}" type="sibTrans" cxnId="{DCC756BF-8846-411D-A43A-9DCD497855F5}">
      <dgm:prSet/>
      <dgm:spPr/>
      <dgm:t>
        <a:bodyPr/>
        <a:lstStyle/>
        <a:p>
          <a:endParaRPr lang="en-US"/>
        </a:p>
      </dgm:t>
    </dgm:pt>
    <dgm:pt modelId="{E1C50BCF-4341-4FE3-909A-A05E62610686}">
      <dgm:prSet/>
      <dgm:spPr/>
      <dgm:t>
        <a:bodyPr/>
        <a:lstStyle/>
        <a:p>
          <a:pPr>
            <a:lnSpc>
              <a:spcPct val="100000"/>
            </a:lnSpc>
            <a:defRPr b="1"/>
          </a:pPr>
          <a:r>
            <a:rPr lang="en-US" b="1" dirty="0"/>
            <a:t>Building a Manageable Dataset</a:t>
          </a:r>
        </a:p>
      </dgm:t>
    </dgm:pt>
    <dgm:pt modelId="{37287D1C-9A77-4D5F-9D2B-78D65EC7BE06}" type="parTrans" cxnId="{C746E1DB-6C1C-4011-8F33-80397E2199E4}">
      <dgm:prSet/>
      <dgm:spPr/>
      <dgm:t>
        <a:bodyPr/>
        <a:lstStyle/>
        <a:p>
          <a:endParaRPr lang="en-US"/>
        </a:p>
      </dgm:t>
    </dgm:pt>
    <dgm:pt modelId="{DA290AD4-4CCE-4E29-8FD8-F344753A610C}" type="sibTrans" cxnId="{C746E1DB-6C1C-4011-8F33-80397E2199E4}">
      <dgm:prSet/>
      <dgm:spPr/>
      <dgm:t>
        <a:bodyPr/>
        <a:lstStyle/>
        <a:p>
          <a:endParaRPr lang="en-US"/>
        </a:p>
      </dgm:t>
    </dgm:pt>
    <dgm:pt modelId="{022A9CC9-DE66-45F5-BC7C-F82FCC7EA29A}">
      <dgm:prSet custT="1"/>
      <dgm:spPr/>
      <dgm:t>
        <a:bodyPr/>
        <a:lstStyle/>
        <a:p>
          <a:pPr>
            <a:lnSpc>
              <a:spcPct val="100000"/>
            </a:lnSpc>
          </a:pPr>
          <a:r>
            <a:rPr lang="en-US" sz="1600" dirty="0"/>
            <a:t>Used 2016-2018 as model training data</a:t>
          </a:r>
        </a:p>
        <a:p>
          <a:pPr>
            <a:lnSpc>
              <a:spcPct val="100000"/>
            </a:lnSpc>
          </a:pPr>
          <a:r>
            <a:rPr lang="en-US" sz="1600" dirty="0"/>
            <a:t>Removed unwanted columns</a:t>
          </a:r>
        </a:p>
        <a:p>
          <a:pPr>
            <a:lnSpc>
              <a:spcPct val="100000"/>
            </a:lnSpc>
          </a:pPr>
          <a:r>
            <a:rPr lang="en-US" sz="1600" dirty="0"/>
            <a:t>Label and one hot encoded non-numerical columns</a:t>
          </a:r>
        </a:p>
      </dgm:t>
    </dgm:pt>
    <dgm:pt modelId="{226D4D88-ED77-4EAA-AB66-FF7829EF4692}" type="parTrans" cxnId="{76C2B31A-D28D-4419-9C6D-6AF2C31AACB5}">
      <dgm:prSet/>
      <dgm:spPr/>
      <dgm:t>
        <a:bodyPr/>
        <a:lstStyle/>
        <a:p>
          <a:endParaRPr lang="en-US"/>
        </a:p>
      </dgm:t>
    </dgm:pt>
    <dgm:pt modelId="{6B616B54-4F7E-4C19-AB07-CF929DE0226E}" type="sibTrans" cxnId="{76C2B31A-D28D-4419-9C6D-6AF2C31AACB5}">
      <dgm:prSet/>
      <dgm:spPr/>
      <dgm:t>
        <a:bodyPr/>
        <a:lstStyle/>
        <a:p>
          <a:endParaRPr lang="en-US"/>
        </a:p>
      </dgm:t>
    </dgm:pt>
    <dgm:pt modelId="{E25CB8D7-2E39-4D62-85A9-BEB48A46DBE6}">
      <dgm:prSet/>
      <dgm:spPr/>
      <dgm:t>
        <a:bodyPr/>
        <a:lstStyle/>
        <a:p>
          <a:pPr>
            <a:lnSpc>
              <a:spcPct val="100000"/>
            </a:lnSpc>
            <a:defRPr b="1"/>
          </a:pPr>
          <a:r>
            <a:rPr lang="en-US" b="1" dirty="0"/>
            <a:t>Data Analysis Focus</a:t>
          </a:r>
        </a:p>
      </dgm:t>
    </dgm:pt>
    <dgm:pt modelId="{864BA4B8-618E-4E49-A6C4-E31689422AD4}" type="parTrans" cxnId="{F4C8ED5B-F2B8-499C-B1A5-085EC230F845}">
      <dgm:prSet/>
      <dgm:spPr/>
      <dgm:t>
        <a:bodyPr/>
        <a:lstStyle/>
        <a:p>
          <a:endParaRPr lang="en-US"/>
        </a:p>
      </dgm:t>
    </dgm:pt>
    <dgm:pt modelId="{6EF84E7B-CD53-49F5-9901-898CB2DB0284}" type="sibTrans" cxnId="{F4C8ED5B-F2B8-499C-B1A5-085EC230F845}">
      <dgm:prSet/>
      <dgm:spPr/>
      <dgm:t>
        <a:bodyPr/>
        <a:lstStyle/>
        <a:p>
          <a:endParaRPr lang="en-US"/>
        </a:p>
      </dgm:t>
    </dgm:pt>
    <dgm:pt modelId="{FEA0EDC1-022C-43AF-809A-43A91E8CBF17}">
      <dgm:prSet custT="1"/>
      <dgm:spPr/>
      <dgm:t>
        <a:bodyPr/>
        <a:lstStyle/>
        <a:p>
          <a:pPr>
            <a:lnSpc>
              <a:spcPct val="100000"/>
            </a:lnSpc>
          </a:pPr>
          <a:r>
            <a:rPr lang="en-US" sz="1600" dirty="0"/>
            <a:t>Map visualization of crime occurrence</a:t>
          </a:r>
        </a:p>
        <a:p>
          <a:pPr>
            <a:lnSpc>
              <a:spcPct val="100000"/>
            </a:lnSpc>
          </a:pPr>
          <a:r>
            <a:rPr lang="en-US" sz="1600" dirty="0"/>
            <a:t>Total recorded crimes that resulted in arrests and non-arrests</a:t>
          </a:r>
        </a:p>
        <a:p>
          <a:pPr>
            <a:lnSpc>
              <a:spcPct val="100000"/>
            </a:lnSpc>
          </a:pPr>
          <a:r>
            <a:rPr lang="en-US" sz="1600" dirty="0"/>
            <a:t>Top ten overall crime types by count and percentage of arrests</a:t>
          </a:r>
        </a:p>
        <a:p>
          <a:pPr>
            <a:lnSpc>
              <a:spcPct val="100000"/>
            </a:lnSpc>
          </a:pPr>
          <a:r>
            <a:rPr lang="en-US" sz="1600" dirty="0"/>
            <a:t>Top ten crime types by highest arrest percentage </a:t>
          </a:r>
        </a:p>
      </dgm:t>
    </dgm:pt>
    <dgm:pt modelId="{559973B4-D0F4-4A49-A038-9D777A950745}" type="parTrans" cxnId="{3CE090A0-12C1-4496-AFA5-7B8A87A738BD}">
      <dgm:prSet/>
      <dgm:spPr/>
      <dgm:t>
        <a:bodyPr/>
        <a:lstStyle/>
        <a:p>
          <a:endParaRPr lang="en-US"/>
        </a:p>
      </dgm:t>
    </dgm:pt>
    <dgm:pt modelId="{07076A80-BF1A-4A31-9612-2DC93C15CE8D}" type="sibTrans" cxnId="{3CE090A0-12C1-4496-AFA5-7B8A87A738BD}">
      <dgm:prSet/>
      <dgm:spPr/>
      <dgm:t>
        <a:bodyPr/>
        <a:lstStyle/>
        <a:p>
          <a:endParaRPr lang="en-US"/>
        </a:p>
      </dgm:t>
    </dgm:pt>
    <dgm:pt modelId="{2F2BE277-F681-4CB5-BCBC-299F7BBDB3A3}" type="pres">
      <dgm:prSet presAssocID="{05317A65-8390-4E3C-8A24-9C1005BCEABA}" presName="root" presStyleCnt="0">
        <dgm:presLayoutVars>
          <dgm:dir/>
          <dgm:resizeHandles val="exact"/>
        </dgm:presLayoutVars>
      </dgm:prSet>
      <dgm:spPr/>
    </dgm:pt>
    <dgm:pt modelId="{1AF2EE3A-F497-4E92-87BC-24617ACF974A}" type="pres">
      <dgm:prSet presAssocID="{01B965F8-E325-43B3-80B3-B9D1E0388BA4}" presName="compNode" presStyleCnt="0"/>
      <dgm:spPr/>
    </dgm:pt>
    <dgm:pt modelId="{A4B5C666-1BC1-4FA8-946C-CCCEA6DEC69C}" type="pres">
      <dgm:prSet presAssocID="{01B965F8-E325-43B3-80B3-B9D1E0388BA4}"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tatistics"/>
        </a:ext>
      </dgm:extLst>
    </dgm:pt>
    <dgm:pt modelId="{33E591E0-7380-4DF5-96C2-4F314AB360DB}" type="pres">
      <dgm:prSet presAssocID="{01B965F8-E325-43B3-80B3-B9D1E0388BA4}" presName="iconSpace" presStyleCnt="0"/>
      <dgm:spPr/>
    </dgm:pt>
    <dgm:pt modelId="{563C9F38-A986-4352-944B-BB0CD28C20C8}" type="pres">
      <dgm:prSet presAssocID="{01B965F8-E325-43B3-80B3-B9D1E0388BA4}" presName="parTx" presStyleLbl="revTx" presStyleIdx="0" presStyleCnt="6">
        <dgm:presLayoutVars>
          <dgm:chMax val="0"/>
          <dgm:chPref val="0"/>
        </dgm:presLayoutVars>
      </dgm:prSet>
      <dgm:spPr/>
    </dgm:pt>
    <dgm:pt modelId="{FAE29036-0C3B-4E05-A815-646A77B9FD53}" type="pres">
      <dgm:prSet presAssocID="{01B965F8-E325-43B3-80B3-B9D1E0388BA4}" presName="txSpace" presStyleCnt="0"/>
      <dgm:spPr/>
    </dgm:pt>
    <dgm:pt modelId="{F8169D12-F16F-42AC-BA5C-BBAE3DA1FBCB}" type="pres">
      <dgm:prSet presAssocID="{01B965F8-E325-43B3-80B3-B9D1E0388BA4}" presName="desTx" presStyleLbl="revTx" presStyleIdx="1" presStyleCnt="6">
        <dgm:presLayoutVars/>
      </dgm:prSet>
      <dgm:spPr/>
    </dgm:pt>
    <dgm:pt modelId="{EEF05A06-FBD5-42B4-A019-B89BAAB54ED2}" type="pres">
      <dgm:prSet presAssocID="{D9FB109A-2592-4A30-94DA-80D89CA21E17}" presName="sibTrans" presStyleCnt="0"/>
      <dgm:spPr/>
    </dgm:pt>
    <dgm:pt modelId="{186B761E-AAF1-45B1-9D98-76696E94BDDE}" type="pres">
      <dgm:prSet presAssocID="{E1C50BCF-4341-4FE3-909A-A05E62610686}" presName="compNode" presStyleCnt="0"/>
      <dgm:spPr/>
    </dgm:pt>
    <dgm:pt modelId="{C89A0F0A-5D38-45B8-83EE-FBB3932EDAD6}" type="pres">
      <dgm:prSet presAssocID="{E1C50BCF-4341-4FE3-909A-A05E62610686}"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Filter"/>
        </a:ext>
      </dgm:extLst>
    </dgm:pt>
    <dgm:pt modelId="{A0C6232C-C2E3-48DD-B4CC-E660A19C4AB4}" type="pres">
      <dgm:prSet presAssocID="{E1C50BCF-4341-4FE3-909A-A05E62610686}" presName="iconSpace" presStyleCnt="0"/>
      <dgm:spPr/>
    </dgm:pt>
    <dgm:pt modelId="{558BB83D-9B85-4CDD-B2B0-A3855FCE32EC}" type="pres">
      <dgm:prSet presAssocID="{E1C50BCF-4341-4FE3-909A-A05E62610686}" presName="parTx" presStyleLbl="revTx" presStyleIdx="2" presStyleCnt="6" custLinFactNeighborY="0">
        <dgm:presLayoutVars>
          <dgm:chMax val="0"/>
          <dgm:chPref val="0"/>
        </dgm:presLayoutVars>
      </dgm:prSet>
      <dgm:spPr/>
    </dgm:pt>
    <dgm:pt modelId="{13D33898-ED57-4CCB-9867-9D58FF3E57E7}" type="pres">
      <dgm:prSet presAssocID="{E1C50BCF-4341-4FE3-909A-A05E62610686}" presName="txSpace" presStyleCnt="0"/>
      <dgm:spPr/>
    </dgm:pt>
    <dgm:pt modelId="{4F7F6FCD-C2C8-435D-84D4-FFBD93780BB5}" type="pres">
      <dgm:prSet presAssocID="{E1C50BCF-4341-4FE3-909A-A05E62610686}" presName="desTx" presStyleLbl="revTx" presStyleIdx="3" presStyleCnt="6">
        <dgm:presLayoutVars/>
      </dgm:prSet>
      <dgm:spPr/>
    </dgm:pt>
    <dgm:pt modelId="{7613AF6F-ED87-47B5-810F-E1EF7B6089D5}" type="pres">
      <dgm:prSet presAssocID="{DA290AD4-4CCE-4E29-8FD8-F344753A610C}" presName="sibTrans" presStyleCnt="0"/>
      <dgm:spPr/>
    </dgm:pt>
    <dgm:pt modelId="{15656397-F177-439D-88DF-A301FE520C57}" type="pres">
      <dgm:prSet presAssocID="{E25CB8D7-2E39-4D62-85A9-BEB48A46DBE6}" presName="compNode" presStyleCnt="0"/>
      <dgm:spPr/>
    </dgm:pt>
    <dgm:pt modelId="{A643432C-DA0E-43BD-886F-C5EC5A3A070E}" type="pres">
      <dgm:prSet presAssocID="{E25CB8D7-2E39-4D62-85A9-BEB48A46DBE6}" presName="iconRect" presStyleLbl="node1" presStyleIdx="2" presStyleCnt="3"/>
      <dgm:spPr>
        <a:blipFill rotWithShape="1">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Stopwatch"/>
        </a:ext>
      </dgm:extLst>
    </dgm:pt>
    <dgm:pt modelId="{87A1B831-4A8A-456C-B6CE-6BAC5783E5F9}" type="pres">
      <dgm:prSet presAssocID="{E25CB8D7-2E39-4D62-85A9-BEB48A46DBE6}" presName="iconSpace" presStyleCnt="0"/>
      <dgm:spPr/>
    </dgm:pt>
    <dgm:pt modelId="{D8970665-FFA3-46F5-8555-9AFF92A76B5E}" type="pres">
      <dgm:prSet presAssocID="{E25CB8D7-2E39-4D62-85A9-BEB48A46DBE6}" presName="parTx" presStyleLbl="revTx" presStyleIdx="4" presStyleCnt="6">
        <dgm:presLayoutVars>
          <dgm:chMax val="0"/>
          <dgm:chPref val="0"/>
        </dgm:presLayoutVars>
      </dgm:prSet>
      <dgm:spPr/>
    </dgm:pt>
    <dgm:pt modelId="{D9F5958E-4350-4DE3-9EF6-2999F6276C91}" type="pres">
      <dgm:prSet presAssocID="{E25CB8D7-2E39-4D62-85A9-BEB48A46DBE6}" presName="txSpace" presStyleCnt="0"/>
      <dgm:spPr/>
    </dgm:pt>
    <dgm:pt modelId="{95B31B4D-E1F1-47CF-AC79-62289EFE50AF}" type="pres">
      <dgm:prSet presAssocID="{E25CB8D7-2E39-4D62-85A9-BEB48A46DBE6}" presName="desTx" presStyleLbl="revTx" presStyleIdx="5" presStyleCnt="6">
        <dgm:presLayoutVars/>
      </dgm:prSet>
      <dgm:spPr/>
    </dgm:pt>
  </dgm:ptLst>
  <dgm:cxnLst>
    <dgm:cxn modelId="{76C2B31A-D28D-4419-9C6D-6AF2C31AACB5}" srcId="{E1C50BCF-4341-4FE3-909A-A05E62610686}" destId="{022A9CC9-DE66-45F5-BC7C-F82FCC7EA29A}" srcOrd="0" destOrd="0" parTransId="{226D4D88-ED77-4EAA-AB66-FF7829EF4692}" sibTransId="{6B616B54-4F7E-4C19-AB07-CF929DE0226E}"/>
    <dgm:cxn modelId="{0DC86539-8578-4E40-8C20-DD83000DCFEE}" type="presOf" srcId="{E1C50BCF-4341-4FE3-909A-A05E62610686}" destId="{558BB83D-9B85-4CDD-B2B0-A3855FCE32EC}" srcOrd="0" destOrd="0" presId="urn:microsoft.com/office/officeart/2018/5/layout/CenteredIconLabelDescriptionList"/>
    <dgm:cxn modelId="{F4C8ED5B-F2B8-499C-B1A5-085EC230F845}" srcId="{05317A65-8390-4E3C-8A24-9C1005BCEABA}" destId="{E25CB8D7-2E39-4D62-85A9-BEB48A46DBE6}" srcOrd="2" destOrd="0" parTransId="{864BA4B8-618E-4E49-A6C4-E31689422AD4}" sibTransId="{6EF84E7B-CD53-49F5-9901-898CB2DB0284}"/>
    <dgm:cxn modelId="{AE30458B-DAD5-4515-A0A8-7AF405483E95}" srcId="{05317A65-8390-4E3C-8A24-9C1005BCEABA}" destId="{01B965F8-E325-43B3-80B3-B9D1E0388BA4}" srcOrd="0" destOrd="0" parTransId="{54BC3EB5-4779-4295-B263-A5EE4BC01C72}" sibTransId="{D9FB109A-2592-4A30-94DA-80D89CA21E17}"/>
    <dgm:cxn modelId="{8B34D794-61B4-4397-9D13-78557C902117}" type="presOf" srcId="{D456CB0D-7FD2-4EF8-BAE5-7BB68CBD569C}" destId="{F8169D12-F16F-42AC-BA5C-BBAE3DA1FBCB}" srcOrd="0" destOrd="0" presId="urn:microsoft.com/office/officeart/2018/5/layout/CenteredIconLabelDescriptionList"/>
    <dgm:cxn modelId="{3CE090A0-12C1-4496-AFA5-7B8A87A738BD}" srcId="{E25CB8D7-2E39-4D62-85A9-BEB48A46DBE6}" destId="{FEA0EDC1-022C-43AF-809A-43A91E8CBF17}" srcOrd="0" destOrd="0" parTransId="{559973B4-D0F4-4A49-A038-9D777A950745}" sibTransId="{07076A80-BF1A-4A31-9612-2DC93C15CE8D}"/>
    <dgm:cxn modelId="{6BE408AB-0488-4BEE-86EE-72F1CD83E6B7}" type="presOf" srcId="{05317A65-8390-4E3C-8A24-9C1005BCEABA}" destId="{2F2BE277-F681-4CB5-BCBC-299F7BBDB3A3}" srcOrd="0" destOrd="0" presId="urn:microsoft.com/office/officeart/2018/5/layout/CenteredIconLabelDescriptionList"/>
    <dgm:cxn modelId="{DCC756BF-8846-411D-A43A-9DCD497855F5}" srcId="{01B965F8-E325-43B3-80B3-B9D1E0388BA4}" destId="{D456CB0D-7FD2-4EF8-BAE5-7BB68CBD569C}" srcOrd="0" destOrd="0" parTransId="{2CA6D229-346F-4A50-9D72-6871FD9014D2}" sibTransId="{89661896-A979-48DD-8B17-88222238DBD0}"/>
    <dgm:cxn modelId="{E24E65CA-9554-4F6B-8ECB-A5E107D85027}" type="presOf" srcId="{FEA0EDC1-022C-43AF-809A-43A91E8CBF17}" destId="{95B31B4D-E1F1-47CF-AC79-62289EFE50AF}" srcOrd="0" destOrd="0" presId="urn:microsoft.com/office/officeart/2018/5/layout/CenteredIconLabelDescriptionList"/>
    <dgm:cxn modelId="{C746E1DB-6C1C-4011-8F33-80397E2199E4}" srcId="{05317A65-8390-4E3C-8A24-9C1005BCEABA}" destId="{E1C50BCF-4341-4FE3-909A-A05E62610686}" srcOrd="1" destOrd="0" parTransId="{37287D1C-9A77-4D5F-9D2B-78D65EC7BE06}" sibTransId="{DA290AD4-4CCE-4E29-8FD8-F344753A610C}"/>
    <dgm:cxn modelId="{79C5B0E2-F4E5-4C73-8DFA-E83D41795D18}" type="presOf" srcId="{E25CB8D7-2E39-4D62-85A9-BEB48A46DBE6}" destId="{D8970665-FFA3-46F5-8555-9AFF92A76B5E}" srcOrd="0" destOrd="0" presId="urn:microsoft.com/office/officeart/2018/5/layout/CenteredIconLabelDescriptionList"/>
    <dgm:cxn modelId="{0A900DE3-D9ED-431F-AEC7-A108B39E062A}" type="presOf" srcId="{022A9CC9-DE66-45F5-BC7C-F82FCC7EA29A}" destId="{4F7F6FCD-C2C8-435D-84D4-FFBD93780BB5}" srcOrd="0" destOrd="0" presId="urn:microsoft.com/office/officeart/2018/5/layout/CenteredIconLabelDescriptionList"/>
    <dgm:cxn modelId="{856E67F7-D85E-4887-89A9-8ED920C833E5}" type="presOf" srcId="{01B965F8-E325-43B3-80B3-B9D1E0388BA4}" destId="{563C9F38-A986-4352-944B-BB0CD28C20C8}" srcOrd="0" destOrd="0" presId="urn:microsoft.com/office/officeart/2018/5/layout/CenteredIconLabelDescriptionList"/>
    <dgm:cxn modelId="{5F3324F2-9FD0-44A8-874E-E342251B76C3}" type="presParOf" srcId="{2F2BE277-F681-4CB5-BCBC-299F7BBDB3A3}" destId="{1AF2EE3A-F497-4E92-87BC-24617ACF974A}" srcOrd="0" destOrd="0" presId="urn:microsoft.com/office/officeart/2018/5/layout/CenteredIconLabelDescriptionList"/>
    <dgm:cxn modelId="{B2E6711B-3DAF-4FA8-89A5-177B4D92207A}" type="presParOf" srcId="{1AF2EE3A-F497-4E92-87BC-24617ACF974A}" destId="{A4B5C666-1BC1-4FA8-946C-CCCEA6DEC69C}" srcOrd="0" destOrd="0" presId="urn:microsoft.com/office/officeart/2018/5/layout/CenteredIconLabelDescriptionList"/>
    <dgm:cxn modelId="{872822A2-52D2-459A-9CCF-170CACD221F6}" type="presParOf" srcId="{1AF2EE3A-F497-4E92-87BC-24617ACF974A}" destId="{33E591E0-7380-4DF5-96C2-4F314AB360DB}" srcOrd="1" destOrd="0" presId="urn:microsoft.com/office/officeart/2018/5/layout/CenteredIconLabelDescriptionList"/>
    <dgm:cxn modelId="{11F8C08C-CCD7-47C2-A7D8-BA9D129ABDB2}" type="presParOf" srcId="{1AF2EE3A-F497-4E92-87BC-24617ACF974A}" destId="{563C9F38-A986-4352-944B-BB0CD28C20C8}" srcOrd="2" destOrd="0" presId="urn:microsoft.com/office/officeart/2018/5/layout/CenteredIconLabelDescriptionList"/>
    <dgm:cxn modelId="{28FBF4F9-F228-489C-8F35-1C32DFDEF900}" type="presParOf" srcId="{1AF2EE3A-F497-4E92-87BC-24617ACF974A}" destId="{FAE29036-0C3B-4E05-A815-646A77B9FD53}" srcOrd="3" destOrd="0" presId="urn:microsoft.com/office/officeart/2018/5/layout/CenteredIconLabelDescriptionList"/>
    <dgm:cxn modelId="{74BC2C69-A283-4068-A524-19AF3B3BFC49}" type="presParOf" srcId="{1AF2EE3A-F497-4E92-87BC-24617ACF974A}" destId="{F8169D12-F16F-42AC-BA5C-BBAE3DA1FBCB}" srcOrd="4" destOrd="0" presId="urn:microsoft.com/office/officeart/2018/5/layout/CenteredIconLabelDescriptionList"/>
    <dgm:cxn modelId="{FA6C456C-A049-4397-8FB8-76AA53856A60}" type="presParOf" srcId="{2F2BE277-F681-4CB5-BCBC-299F7BBDB3A3}" destId="{EEF05A06-FBD5-42B4-A019-B89BAAB54ED2}" srcOrd="1" destOrd="0" presId="urn:microsoft.com/office/officeart/2018/5/layout/CenteredIconLabelDescriptionList"/>
    <dgm:cxn modelId="{0DD4DFEE-FAD2-46C2-9F20-DF2E5FE91E62}" type="presParOf" srcId="{2F2BE277-F681-4CB5-BCBC-299F7BBDB3A3}" destId="{186B761E-AAF1-45B1-9D98-76696E94BDDE}" srcOrd="2" destOrd="0" presId="urn:microsoft.com/office/officeart/2018/5/layout/CenteredIconLabelDescriptionList"/>
    <dgm:cxn modelId="{C241983D-301B-48F3-83E4-DF4B7E52F849}" type="presParOf" srcId="{186B761E-AAF1-45B1-9D98-76696E94BDDE}" destId="{C89A0F0A-5D38-45B8-83EE-FBB3932EDAD6}" srcOrd="0" destOrd="0" presId="urn:microsoft.com/office/officeart/2018/5/layout/CenteredIconLabelDescriptionList"/>
    <dgm:cxn modelId="{845146A6-066E-4215-8ACE-C772A8009233}" type="presParOf" srcId="{186B761E-AAF1-45B1-9D98-76696E94BDDE}" destId="{A0C6232C-C2E3-48DD-B4CC-E660A19C4AB4}" srcOrd="1" destOrd="0" presId="urn:microsoft.com/office/officeart/2018/5/layout/CenteredIconLabelDescriptionList"/>
    <dgm:cxn modelId="{4DF75B61-A8AC-418E-8C2B-6BF6A3838A0E}" type="presParOf" srcId="{186B761E-AAF1-45B1-9D98-76696E94BDDE}" destId="{558BB83D-9B85-4CDD-B2B0-A3855FCE32EC}" srcOrd="2" destOrd="0" presId="urn:microsoft.com/office/officeart/2018/5/layout/CenteredIconLabelDescriptionList"/>
    <dgm:cxn modelId="{9D41D3EF-0DFC-46F4-BB0A-C588AC4D3CF6}" type="presParOf" srcId="{186B761E-AAF1-45B1-9D98-76696E94BDDE}" destId="{13D33898-ED57-4CCB-9867-9D58FF3E57E7}" srcOrd="3" destOrd="0" presId="urn:microsoft.com/office/officeart/2018/5/layout/CenteredIconLabelDescriptionList"/>
    <dgm:cxn modelId="{FDC47BD6-46D2-4309-BE72-C759A1FDF12C}" type="presParOf" srcId="{186B761E-AAF1-45B1-9D98-76696E94BDDE}" destId="{4F7F6FCD-C2C8-435D-84D4-FFBD93780BB5}" srcOrd="4" destOrd="0" presId="urn:microsoft.com/office/officeart/2018/5/layout/CenteredIconLabelDescriptionList"/>
    <dgm:cxn modelId="{D62EBE47-0890-45D8-B012-9C2AB01DD24F}" type="presParOf" srcId="{2F2BE277-F681-4CB5-BCBC-299F7BBDB3A3}" destId="{7613AF6F-ED87-47B5-810F-E1EF7B6089D5}" srcOrd="3" destOrd="0" presId="urn:microsoft.com/office/officeart/2018/5/layout/CenteredIconLabelDescriptionList"/>
    <dgm:cxn modelId="{0B699F2B-1BD8-43E3-8CA3-3EE028F97654}" type="presParOf" srcId="{2F2BE277-F681-4CB5-BCBC-299F7BBDB3A3}" destId="{15656397-F177-439D-88DF-A301FE520C57}" srcOrd="4" destOrd="0" presId="urn:microsoft.com/office/officeart/2018/5/layout/CenteredIconLabelDescriptionList"/>
    <dgm:cxn modelId="{7D2F8B59-1641-4A03-A53C-EFF4CEBCC5B4}" type="presParOf" srcId="{15656397-F177-439D-88DF-A301FE520C57}" destId="{A643432C-DA0E-43BD-886F-C5EC5A3A070E}" srcOrd="0" destOrd="0" presId="urn:microsoft.com/office/officeart/2018/5/layout/CenteredIconLabelDescriptionList"/>
    <dgm:cxn modelId="{41F539A9-D140-4424-BAE0-08945475C411}" type="presParOf" srcId="{15656397-F177-439D-88DF-A301FE520C57}" destId="{87A1B831-4A8A-456C-B6CE-6BAC5783E5F9}" srcOrd="1" destOrd="0" presId="urn:microsoft.com/office/officeart/2018/5/layout/CenteredIconLabelDescriptionList"/>
    <dgm:cxn modelId="{3EBEEED9-2EB7-4BDD-BDEC-2114806F060C}" type="presParOf" srcId="{15656397-F177-439D-88DF-A301FE520C57}" destId="{D8970665-FFA3-46F5-8555-9AFF92A76B5E}" srcOrd="2" destOrd="0" presId="urn:microsoft.com/office/officeart/2018/5/layout/CenteredIconLabelDescriptionList"/>
    <dgm:cxn modelId="{565D3354-C62F-4229-8F5F-102A453654A4}" type="presParOf" srcId="{15656397-F177-439D-88DF-A301FE520C57}" destId="{D9F5958E-4350-4DE3-9EF6-2999F6276C91}" srcOrd="3" destOrd="0" presId="urn:microsoft.com/office/officeart/2018/5/layout/CenteredIconLabelDescriptionList"/>
    <dgm:cxn modelId="{93E03C61-95AC-45CE-B766-1B71CB2EB0D6}" type="presParOf" srcId="{15656397-F177-439D-88DF-A301FE520C57}" destId="{95B31B4D-E1F1-47CF-AC79-62289EFE50AF}" srcOrd="4" destOrd="0" presId="urn:microsoft.com/office/officeart/2018/5/layout/CenteredIconLabelDescriptionList"/>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B5C666-1BC1-4FA8-946C-CCCEA6DEC69C}">
      <dsp:nvSpPr>
        <dsp:cNvPr id="0" name=""/>
        <dsp:cNvSpPr/>
      </dsp:nvSpPr>
      <dsp:spPr>
        <a:xfrm>
          <a:off x="1076969" y="40257"/>
          <a:ext cx="1150594" cy="115059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63C9F38-A986-4352-944B-BB0CD28C20C8}">
      <dsp:nvSpPr>
        <dsp:cNvPr id="0" name=""/>
        <dsp:cNvSpPr/>
      </dsp:nvSpPr>
      <dsp:spPr>
        <a:xfrm>
          <a:off x="8560" y="1351403"/>
          <a:ext cx="3287411" cy="4931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44550">
            <a:lnSpc>
              <a:spcPct val="100000"/>
            </a:lnSpc>
            <a:spcBef>
              <a:spcPct val="0"/>
            </a:spcBef>
            <a:spcAft>
              <a:spcPct val="35000"/>
            </a:spcAft>
            <a:buNone/>
            <a:defRPr b="1"/>
          </a:pPr>
          <a:r>
            <a:rPr lang="en-US" sz="1900" b="1" kern="1200" dirty="0"/>
            <a:t>Initial Dataset</a:t>
          </a:r>
        </a:p>
      </dsp:txBody>
      <dsp:txXfrm>
        <a:off x="8560" y="1351403"/>
        <a:ext cx="3287411" cy="493111"/>
      </dsp:txXfrm>
    </dsp:sp>
    <dsp:sp modelId="{F8169D12-F16F-42AC-BA5C-BBAE3DA1FBCB}">
      <dsp:nvSpPr>
        <dsp:cNvPr id="0" name=""/>
        <dsp:cNvSpPr/>
      </dsp:nvSpPr>
      <dsp:spPr>
        <a:xfrm>
          <a:off x="8560" y="1919190"/>
          <a:ext cx="3287411" cy="18548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en-US" sz="1600" kern="1200" dirty="0"/>
            <a:t>Data was obtained from the City of Chicago Data Portal</a:t>
          </a:r>
        </a:p>
        <a:p>
          <a:pPr marL="0" lvl="0" indent="0" algn="ctr" defTabSz="711200">
            <a:lnSpc>
              <a:spcPct val="100000"/>
            </a:lnSpc>
            <a:spcBef>
              <a:spcPct val="0"/>
            </a:spcBef>
            <a:spcAft>
              <a:spcPct val="35000"/>
            </a:spcAft>
            <a:buNone/>
          </a:pPr>
          <a:r>
            <a:rPr lang="en-US" sz="1600" kern="1200" dirty="0"/>
            <a:t>Data spanned from 2016-2019 and contained over 1 million records </a:t>
          </a:r>
        </a:p>
      </dsp:txBody>
      <dsp:txXfrm>
        <a:off x="8560" y="1919190"/>
        <a:ext cx="3287411" cy="1854833"/>
      </dsp:txXfrm>
    </dsp:sp>
    <dsp:sp modelId="{C89A0F0A-5D38-45B8-83EE-FBB3932EDAD6}">
      <dsp:nvSpPr>
        <dsp:cNvPr id="0" name=""/>
        <dsp:cNvSpPr/>
      </dsp:nvSpPr>
      <dsp:spPr>
        <a:xfrm>
          <a:off x="4939677" y="40257"/>
          <a:ext cx="1150594" cy="115059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58BB83D-9B85-4CDD-B2B0-A3855FCE32EC}">
      <dsp:nvSpPr>
        <dsp:cNvPr id="0" name=""/>
        <dsp:cNvSpPr/>
      </dsp:nvSpPr>
      <dsp:spPr>
        <a:xfrm>
          <a:off x="3871269" y="1351403"/>
          <a:ext cx="3287411" cy="4931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44550">
            <a:lnSpc>
              <a:spcPct val="100000"/>
            </a:lnSpc>
            <a:spcBef>
              <a:spcPct val="0"/>
            </a:spcBef>
            <a:spcAft>
              <a:spcPct val="35000"/>
            </a:spcAft>
            <a:buNone/>
            <a:defRPr b="1"/>
          </a:pPr>
          <a:r>
            <a:rPr lang="en-US" sz="1900" b="1" kern="1200" dirty="0"/>
            <a:t>Building a Manageable Dataset</a:t>
          </a:r>
        </a:p>
      </dsp:txBody>
      <dsp:txXfrm>
        <a:off x="3871269" y="1351403"/>
        <a:ext cx="3287411" cy="493111"/>
      </dsp:txXfrm>
    </dsp:sp>
    <dsp:sp modelId="{4F7F6FCD-C2C8-435D-84D4-FFBD93780BB5}">
      <dsp:nvSpPr>
        <dsp:cNvPr id="0" name=""/>
        <dsp:cNvSpPr/>
      </dsp:nvSpPr>
      <dsp:spPr>
        <a:xfrm>
          <a:off x="3871269" y="1919190"/>
          <a:ext cx="3287411" cy="18548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en-US" sz="1600" kern="1200" dirty="0"/>
            <a:t>Used 2016-2018 as model training data</a:t>
          </a:r>
        </a:p>
        <a:p>
          <a:pPr marL="0" lvl="0" indent="0" algn="ctr" defTabSz="711200">
            <a:lnSpc>
              <a:spcPct val="100000"/>
            </a:lnSpc>
            <a:spcBef>
              <a:spcPct val="0"/>
            </a:spcBef>
            <a:spcAft>
              <a:spcPct val="35000"/>
            </a:spcAft>
            <a:buNone/>
          </a:pPr>
          <a:r>
            <a:rPr lang="en-US" sz="1600" kern="1200" dirty="0"/>
            <a:t>Removed unwanted columns</a:t>
          </a:r>
        </a:p>
        <a:p>
          <a:pPr marL="0" lvl="0" indent="0" algn="ctr" defTabSz="711200">
            <a:lnSpc>
              <a:spcPct val="100000"/>
            </a:lnSpc>
            <a:spcBef>
              <a:spcPct val="0"/>
            </a:spcBef>
            <a:spcAft>
              <a:spcPct val="35000"/>
            </a:spcAft>
            <a:buNone/>
          </a:pPr>
          <a:r>
            <a:rPr lang="en-US" sz="1600" kern="1200" dirty="0"/>
            <a:t>Label and one hot encoded non-numerical columns</a:t>
          </a:r>
        </a:p>
      </dsp:txBody>
      <dsp:txXfrm>
        <a:off x="3871269" y="1919190"/>
        <a:ext cx="3287411" cy="1854833"/>
      </dsp:txXfrm>
    </dsp:sp>
    <dsp:sp modelId="{A643432C-DA0E-43BD-886F-C5EC5A3A070E}">
      <dsp:nvSpPr>
        <dsp:cNvPr id="0" name=""/>
        <dsp:cNvSpPr/>
      </dsp:nvSpPr>
      <dsp:spPr>
        <a:xfrm>
          <a:off x="8802386" y="40257"/>
          <a:ext cx="1150594" cy="1150594"/>
        </a:xfrm>
        <a:prstGeom prst="rect">
          <a:avLst/>
        </a:prstGeom>
        <a:blipFill rotWithShape="1">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D8970665-FFA3-46F5-8555-9AFF92A76B5E}">
      <dsp:nvSpPr>
        <dsp:cNvPr id="0" name=""/>
        <dsp:cNvSpPr/>
      </dsp:nvSpPr>
      <dsp:spPr>
        <a:xfrm>
          <a:off x="7733977" y="1351403"/>
          <a:ext cx="3287411" cy="4931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44550">
            <a:lnSpc>
              <a:spcPct val="100000"/>
            </a:lnSpc>
            <a:spcBef>
              <a:spcPct val="0"/>
            </a:spcBef>
            <a:spcAft>
              <a:spcPct val="35000"/>
            </a:spcAft>
            <a:buNone/>
            <a:defRPr b="1"/>
          </a:pPr>
          <a:r>
            <a:rPr lang="en-US" sz="1900" b="1" kern="1200" dirty="0"/>
            <a:t>Data Analysis Focus</a:t>
          </a:r>
        </a:p>
      </dsp:txBody>
      <dsp:txXfrm>
        <a:off x="7733977" y="1351403"/>
        <a:ext cx="3287411" cy="493111"/>
      </dsp:txXfrm>
    </dsp:sp>
    <dsp:sp modelId="{95B31B4D-E1F1-47CF-AC79-62289EFE50AF}">
      <dsp:nvSpPr>
        <dsp:cNvPr id="0" name=""/>
        <dsp:cNvSpPr/>
      </dsp:nvSpPr>
      <dsp:spPr>
        <a:xfrm>
          <a:off x="7733977" y="1919190"/>
          <a:ext cx="3287411" cy="18548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en-US" sz="1600" kern="1200" dirty="0"/>
            <a:t>Map visualization of crime occurrence</a:t>
          </a:r>
        </a:p>
        <a:p>
          <a:pPr marL="0" lvl="0" indent="0" algn="ctr" defTabSz="711200">
            <a:lnSpc>
              <a:spcPct val="100000"/>
            </a:lnSpc>
            <a:spcBef>
              <a:spcPct val="0"/>
            </a:spcBef>
            <a:spcAft>
              <a:spcPct val="35000"/>
            </a:spcAft>
            <a:buNone/>
          </a:pPr>
          <a:r>
            <a:rPr lang="en-US" sz="1600" kern="1200" dirty="0"/>
            <a:t>Total recorded crimes that resulted in arrests and non-arrests</a:t>
          </a:r>
        </a:p>
        <a:p>
          <a:pPr marL="0" lvl="0" indent="0" algn="ctr" defTabSz="711200">
            <a:lnSpc>
              <a:spcPct val="100000"/>
            </a:lnSpc>
            <a:spcBef>
              <a:spcPct val="0"/>
            </a:spcBef>
            <a:spcAft>
              <a:spcPct val="35000"/>
            </a:spcAft>
            <a:buNone/>
          </a:pPr>
          <a:r>
            <a:rPr lang="en-US" sz="1600" kern="1200" dirty="0"/>
            <a:t>Top ten overall crime types by count and percentage of arrests</a:t>
          </a:r>
        </a:p>
        <a:p>
          <a:pPr marL="0" lvl="0" indent="0" algn="ctr" defTabSz="711200">
            <a:lnSpc>
              <a:spcPct val="100000"/>
            </a:lnSpc>
            <a:spcBef>
              <a:spcPct val="0"/>
            </a:spcBef>
            <a:spcAft>
              <a:spcPct val="35000"/>
            </a:spcAft>
            <a:buNone/>
          </a:pPr>
          <a:r>
            <a:rPr lang="en-US" sz="1600" kern="1200" dirty="0"/>
            <a:t>Top ten crime types by highest arrest percentage </a:t>
          </a:r>
        </a:p>
      </dsp:txBody>
      <dsp:txXfrm>
        <a:off x="7733977" y="1919190"/>
        <a:ext cx="3287411" cy="1854833"/>
      </dsp:txXfrm>
    </dsp:sp>
  </dsp:spTree>
</dsp:drawing>
</file>

<file path=ppt/diagrams/layout1.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94399F6-42F0-4559-B0AD-98CBF64ED38B}" type="datetimeFigureOut">
              <a:rPr lang="en-US" smtClean="0"/>
              <a:t>5/8/2020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568D84D-A5C0-4A93-BB59-47DFF4E6B778}" type="slidenum">
              <a:rPr lang="en-US" smtClean="0"/>
              <a:t>‹#›</a:t>
            </a:fld>
            <a:endParaRPr lang="en-US"/>
          </a:p>
        </p:txBody>
      </p:sp>
    </p:spTree>
    <p:extLst>
      <p:ext uri="{BB962C8B-B14F-4D97-AF65-F5344CB8AC3E}">
        <p14:creationId xmlns:p14="http://schemas.microsoft.com/office/powerpoint/2010/main" val="7291204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5/8/2020</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791332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5/8/2020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739777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5/8/2020</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36802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5/8/2020</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651169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5/8/2020</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193861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5/8/2020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459939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5/8/2020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071746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5/8/2020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581431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5/8/2020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478172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5/8/2020</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288557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5/8/2020</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191465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5/8/2020</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89789078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www.pewresearch.org/fact-tank/2017/03/01/most-violent-and-property-crimes-in-the-u-s-go-unsolved/" TargetMode="External"/><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slideLayout" Target="../slideLayouts/slideLayout2.xml"/><Relationship Id="rId1" Type="http://schemas.openxmlformats.org/officeDocument/2006/relationships/themeOverride" Target="../theme/themeOverride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4" name="Rectangle 43">
            <a:extLst>
              <a:ext uri="{FF2B5EF4-FFF2-40B4-BE49-F238E27FC236}">
                <a16:creationId xmlns:a16="http://schemas.microsoft.com/office/drawing/2014/main" id="{6B695AA2-4B70-477F-AF90-536B720A1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57E1E02D-9BF1-48C2-8D9F-7B46D4B49955}"/>
              </a:ext>
            </a:extLst>
          </p:cNvPr>
          <p:cNvPicPr>
            <a:picLocks noChangeAspect="1"/>
          </p:cNvPicPr>
          <p:nvPr/>
        </p:nvPicPr>
        <p:blipFill>
          <a:blip r:embed="rId3"/>
          <a:stretch>
            <a:fillRect/>
          </a:stretch>
        </p:blipFill>
        <p:spPr>
          <a:xfrm>
            <a:off x="0" y="0"/>
            <a:ext cx="12191999" cy="6864858"/>
          </a:xfrm>
          <a:prstGeom prst="rect">
            <a:avLst/>
          </a:prstGeom>
        </p:spPr>
      </p:pic>
      <p:sp>
        <p:nvSpPr>
          <p:cNvPr id="2" name="Title 1">
            <a:extLst>
              <a:ext uri="{FF2B5EF4-FFF2-40B4-BE49-F238E27FC236}">
                <a16:creationId xmlns:a16="http://schemas.microsoft.com/office/drawing/2014/main" id="{E1FC5398-C628-478A-822A-BE6CBC51559B}"/>
              </a:ext>
            </a:extLst>
          </p:cNvPr>
          <p:cNvSpPr>
            <a:spLocks noGrp="1"/>
          </p:cNvSpPr>
          <p:nvPr>
            <p:ph type="ctrTitle"/>
          </p:nvPr>
        </p:nvSpPr>
        <p:spPr>
          <a:xfrm>
            <a:off x="342348" y="5435378"/>
            <a:ext cx="10225530" cy="692671"/>
          </a:xfrm>
        </p:spPr>
        <p:txBody>
          <a:bodyPr>
            <a:normAutofit fontScale="90000"/>
          </a:bodyPr>
          <a:lstStyle/>
          <a:p>
            <a:r>
              <a:rPr lang="en-US" sz="4000" dirty="0">
                <a:solidFill>
                  <a:schemeClr val="bg1"/>
                </a:solidFill>
              </a:rPr>
              <a:t>Chicago CRIME</a:t>
            </a:r>
          </a:p>
        </p:txBody>
      </p:sp>
      <p:sp>
        <p:nvSpPr>
          <p:cNvPr id="3" name="Subtitle 2">
            <a:extLst>
              <a:ext uri="{FF2B5EF4-FFF2-40B4-BE49-F238E27FC236}">
                <a16:creationId xmlns:a16="http://schemas.microsoft.com/office/drawing/2014/main" id="{07730D41-D3A4-4CFC-91DC-62E6A5AE503B}"/>
              </a:ext>
            </a:extLst>
          </p:cNvPr>
          <p:cNvSpPr>
            <a:spLocks noGrp="1"/>
          </p:cNvSpPr>
          <p:nvPr>
            <p:ph type="subTitle" idx="1"/>
          </p:nvPr>
        </p:nvSpPr>
        <p:spPr>
          <a:xfrm>
            <a:off x="366643" y="5988841"/>
            <a:ext cx="3421269" cy="390633"/>
          </a:xfrm>
        </p:spPr>
        <p:txBody>
          <a:bodyPr>
            <a:normAutofit/>
          </a:bodyPr>
          <a:lstStyle/>
          <a:p>
            <a:r>
              <a:rPr lang="en-US" dirty="0">
                <a:solidFill>
                  <a:schemeClr val="bg1"/>
                </a:solidFill>
              </a:rPr>
              <a:t>A MACHINE LEARNING EXPLORATION</a:t>
            </a:r>
          </a:p>
        </p:txBody>
      </p:sp>
      <p:sp>
        <p:nvSpPr>
          <p:cNvPr id="7" name="TextBox 6">
            <a:extLst>
              <a:ext uri="{FF2B5EF4-FFF2-40B4-BE49-F238E27FC236}">
                <a16:creationId xmlns:a16="http://schemas.microsoft.com/office/drawing/2014/main" id="{F09864E8-79F7-4BC7-82C5-786C2A7FE99F}"/>
              </a:ext>
            </a:extLst>
          </p:cNvPr>
          <p:cNvSpPr txBox="1"/>
          <p:nvPr/>
        </p:nvSpPr>
        <p:spPr>
          <a:xfrm>
            <a:off x="8693426" y="5547625"/>
            <a:ext cx="2971800" cy="923330"/>
          </a:xfrm>
          <a:prstGeom prst="rect">
            <a:avLst/>
          </a:prstGeom>
          <a:noFill/>
        </p:spPr>
        <p:txBody>
          <a:bodyPr wrap="square" rtlCol="0">
            <a:spAutoFit/>
          </a:bodyPr>
          <a:lstStyle/>
          <a:p>
            <a:endParaRPr lang="en-US" dirty="0">
              <a:solidFill>
                <a:schemeClr val="bg1"/>
              </a:solidFill>
            </a:endParaRPr>
          </a:p>
          <a:p>
            <a:r>
              <a:rPr lang="en-US" dirty="0">
                <a:solidFill>
                  <a:schemeClr val="bg1"/>
                </a:solidFill>
              </a:rPr>
              <a:t>Sue Young, Teodora Latinska and Tricia Miller</a:t>
            </a:r>
          </a:p>
        </p:txBody>
      </p:sp>
    </p:spTree>
    <p:extLst>
      <p:ext uri="{BB962C8B-B14F-4D97-AF65-F5344CB8AC3E}">
        <p14:creationId xmlns:p14="http://schemas.microsoft.com/office/powerpoint/2010/main" val="674873628"/>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8E019540-1104-4B12-9F83-45F5867418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3C47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A9C786C-6762-4E2F-AE5B-19E21C1E72D1}"/>
              </a:ext>
            </a:extLst>
          </p:cNvPr>
          <p:cNvSpPr>
            <a:spLocks noGrp="1"/>
          </p:cNvSpPr>
          <p:nvPr>
            <p:ph type="ctrTitle"/>
          </p:nvPr>
        </p:nvSpPr>
        <p:spPr>
          <a:xfrm>
            <a:off x="783771" y="1066800"/>
            <a:ext cx="5727760" cy="4724400"/>
          </a:xfrm>
        </p:spPr>
        <p:txBody>
          <a:bodyPr anchor="ctr">
            <a:normAutofit/>
          </a:bodyPr>
          <a:lstStyle/>
          <a:p>
            <a:pPr algn="r"/>
            <a:r>
              <a:rPr lang="en-US" sz="5600" dirty="0">
                <a:solidFill>
                  <a:srgbClr val="FFFFFF">
                    <a:alpha val="90000"/>
                  </a:srgbClr>
                </a:solidFill>
              </a:rPr>
              <a:t>Questions</a:t>
            </a:r>
          </a:p>
        </p:txBody>
      </p:sp>
      <p:sp>
        <p:nvSpPr>
          <p:cNvPr id="17" name="Rectangle 16">
            <a:extLst>
              <a:ext uri="{FF2B5EF4-FFF2-40B4-BE49-F238E27FC236}">
                <a16:creationId xmlns:a16="http://schemas.microsoft.com/office/drawing/2014/main" id="{3580CFD6-E44A-486A-9E73-D8D948F78A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5171433" y="3396996"/>
            <a:ext cx="3703320" cy="6400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991565391"/>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98000"/>
                <a:satMod val="110000"/>
                <a:lumMod val="86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50EC9-7E7D-4648-AC38-2A7BCBFB2EF6}"/>
              </a:ext>
            </a:extLst>
          </p:cNvPr>
          <p:cNvSpPr>
            <a:spLocks noGrp="1"/>
          </p:cNvSpPr>
          <p:nvPr>
            <p:ph type="title"/>
          </p:nvPr>
        </p:nvSpPr>
        <p:spPr>
          <a:xfrm>
            <a:off x="581192" y="702156"/>
            <a:ext cx="11029616" cy="768835"/>
          </a:xfrm>
        </p:spPr>
        <p:txBody>
          <a:bodyPr>
            <a:normAutofit/>
          </a:bodyPr>
          <a:lstStyle/>
          <a:p>
            <a:r>
              <a:rPr lang="en-US" dirty="0">
                <a:solidFill>
                  <a:schemeClr val="tx1">
                    <a:lumMod val="85000"/>
                    <a:lumOff val="15000"/>
                  </a:schemeClr>
                </a:solidFill>
              </a:rPr>
              <a:t>The PROBLEM </a:t>
            </a:r>
          </a:p>
        </p:txBody>
      </p:sp>
      <p:sp>
        <p:nvSpPr>
          <p:cNvPr id="3" name="TextBox 2">
            <a:extLst>
              <a:ext uri="{FF2B5EF4-FFF2-40B4-BE49-F238E27FC236}">
                <a16:creationId xmlns:a16="http://schemas.microsoft.com/office/drawing/2014/main" id="{D3A2086B-34EA-4B60-8D8E-C91069C268D4}"/>
              </a:ext>
            </a:extLst>
          </p:cNvPr>
          <p:cNvSpPr txBox="1"/>
          <p:nvPr/>
        </p:nvSpPr>
        <p:spPr>
          <a:xfrm>
            <a:off x="689113" y="1609930"/>
            <a:ext cx="10813774" cy="1200329"/>
          </a:xfrm>
          <a:prstGeom prst="rect">
            <a:avLst/>
          </a:prstGeom>
          <a:noFill/>
        </p:spPr>
        <p:txBody>
          <a:bodyPr wrap="square" rtlCol="0">
            <a:spAutoFit/>
          </a:bodyPr>
          <a:lstStyle/>
          <a:p>
            <a:r>
              <a:rPr lang="en-US" dirty="0"/>
              <a:t>Most crimes in the city of Chicago go unsolved according to the Pew Research Center. ¹</a:t>
            </a:r>
          </a:p>
          <a:p>
            <a:endParaRPr lang="en-US" dirty="0"/>
          </a:p>
          <a:p>
            <a:r>
              <a:rPr lang="en-US" dirty="0"/>
              <a:t>Using Machine Learning can assist to determine resolution (arrest or no arrest) of reported crimes.</a:t>
            </a:r>
          </a:p>
          <a:p>
            <a:endParaRPr lang="en-US" dirty="0"/>
          </a:p>
        </p:txBody>
      </p:sp>
      <p:sp>
        <p:nvSpPr>
          <p:cNvPr id="4" name="Footer Placeholder 3">
            <a:extLst>
              <a:ext uri="{FF2B5EF4-FFF2-40B4-BE49-F238E27FC236}">
                <a16:creationId xmlns:a16="http://schemas.microsoft.com/office/drawing/2014/main" id="{4E37DA2D-A4CC-4661-9627-8EA9ECA8B6DE}"/>
              </a:ext>
            </a:extLst>
          </p:cNvPr>
          <p:cNvSpPr>
            <a:spLocks noGrp="1"/>
          </p:cNvSpPr>
          <p:nvPr>
            <p:ph type="ftr" sz="quarter" idx="11"/>
          </p:nvPr>
        </p:nvSpPr>
        <p:spPr/>
        <p:txBody>
          <a:bodyPr/>
          <a:lstStyle/>
          <a:p>
            <a:r>
              <a:rPr lang="en-US" dirty="0"/>
              <a:t>1.</a:t>
            </a:r>
            <a:r>
              <a:rPr lang="en-US" dirty="0">
                <a:hlinkClick r:id="rId3"/>
              </a:rPr>
              <a:t> https://www.pewresearch.org/fact-tank/2017/03/01/most-violent-and-property-crimes-in-the-u-s-go-unsolved/</a:t>
            </a:r>
            <a:r>
              <a:rPr lang="en-US" dirty="0"/>
              <a:t> </a:t>
            </a:r>
          </a:p>
        </p:txBody>
      </p:sp>
      <p:sp>
        <p:nvSpPr>
          <p:cNvPr id="6" name="Title 1">
            <a:extLst>
              <a:ext uri="{FF2B5EF4-FFF2-40B4-BE49-F238E27FC236}">
                <a16:creationId xmlns:a16="http://schemas.microsoft.com/office/drawing/2014/main" id="{C6A7BB6E-9ED6-4BAD-ACBD-84E3380C0139}"/>
              </a:ext>
            </a:extLst>
          </p:cNvPr>
          <p:cNvSpPr txBox="1">
            <a:spLocks/>
          </p:cNvSpPr>
          <p:nvPr/>
        </p:nvSpPr>
        <p:spPr>
          <a:xfrm>
            <a:off x="581192" y="2660165"/>
            <a:ext cx="11029616" cy="768835"/>
          </a:xfrm>
          <a:prstGeom prst="rect">
            <a:avLst/>
          </a:prstGeom>
        </p:spPr>
        <p:txBody>
          <a:bodyPr vert="horz" lIns="91440" tIns="45720" rIns="91440" bIns="45720" rtlCol="0" anchor="b">
            <a:norm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solidFill>
                  <a:schemeClr val="tx1">
                    <a:lumMod val="85000"/>
                    <a:lumOff val="15000"/>
                  </a:schemeClr>
                </a:solidFill>
              </a:rPr>
              <a:t>The StAKEhOLDErs</a:t>
            </a:r>
          </a:p>
        </p:txBody>
      </p:sp>
      <p:sp>
        <p:nvSpPr>
          <p:cNvPr id="5" name="TextBox 4">
            <a:extLst>
              <a:ext uri="{FF2B5EF4-FFF2-40B4-BE49-F238E27FC236}">
                <a16:creationId xmlns:a16="http://schemas.microsoft.com/office/drawing/2014/main" id="{415AA340-63B8-4E35-94F9-4DCC8D61B805}"/>
              </a:ext>
            </a:extLst>
          </p:cNvPr>
          <p:cNvSpPr txBox="1"/>
          <p:nvPr/>
        </p:nvSpPr>
        <p:spPr>
          <a:xfrm>
            <a:off x="689113" y="3602072"/>
            <a:ext cx="10694504" cy="2031325"/>
          </a:xfrm>
          <a:prstGeom prst="rect">
            <a:avLst/>
          </a:prstGeom>
          <a:noFill/>
        </p:spPr>
        <p:txBody>
          <a:bodyPr wrap="square" rtlCol="0">
            <a:spAutoFit/>
          </a:bodyPr>
          <a:lstStyle/>
          <a:p>
            <a:r>
              <a:rPr lang="en-US" dirty="0"/>
              <a:t>Target Clients: police departments in the city of Chicago, lawmakers, city planners, correctional facilities and a multitude of other actors who are affected by the number of arrests in the city. </a:t>
            </a:r>
          </a:p>
          <a:p>
            <a:endParaRPr lang="en-US" dirty="0"/>
          </a:p>
          <a:p>
            <a:r>
              <a:rPr lang="en-US" dirty="0"/>
              <a:t>Predicting whether a crime resulted in an arrest could help decision makers determine the most likely conditions that could result in future arrests and thus make contingency plans for mitigating the conditions that cause the likelihood to go up, not only making neighborhoods safer, but also planning for police staffing needs, correctional facility needs, and other. </a:t>
            </a:r>
          </a:p>
        </p:txBody>
      </p:sp>
    </p:spTree>
    <p:extLst>
      <p:ext uri="{BB962C8B-B14F-4D97-AF65-F5344CB8AC3E}">
        <p14:creationId xmlns:p14="http://schemas.microsoft.com/office/powerpoint/2010/main" val="3897948653"/>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98000"/>
                <a:satMod val="110000"/>
                <a:lumMod val="86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50EC9-7E7D-4648-AC38-2A7BCBFB2EF6}"/>
              </a:ext>
            </a:extLst>
          </p:cNvPr>
          <p:cNvSpPr>
            <a:spLocks noGrp="1"/>
          </p:cNvSpPr>
          <p:nvPr>
            <p:ph type="title"/>
          </p:nvPr>
        </p:nvSpPr>
        <p:spPr>
          <a:xfrm>
            <a:off x="581192" y="702156"/>
            <a:ext cx="11029616" cy="1188720"/>
          </a:xfrm>
        </p:spPr>
        <p:txBody>
          <a:bodyPr>
            <a:normAutofit/>
          </a:bodyPr>
          <a:lstStyle/>
          <a:p>
            <a:r>
              <a:rPr lang="en-US">
                <a:solidFill>
                  <a:schemeClr val="tx1">
                    <a:lumMod val="85000"/>
                    <a:lumOff val="15000"/>
                  </a:schemeClr>
                </a:solidFill>
              </a:rPr>
              <a:t>The DataSet </a:t>
            </a:r>
          </a:p>
        </p:txBody>
      </p:sp>
      <p:graphicFrame>
        <p:nvGraphicFramePr>
          <p:cNvPr id="22" name="Content Placeholder 2" descr="SmartArt timeline">
            <a:extLst>
              <a:ext uri="{FF2B5EF4-FFF2-40B4-BE49-F238E27FC236}">
                <a16:creationId xmlns:a16="http://schemas.microsoft.com/office/drawing/2014/main" id="{6BF0F168-BD28-497A-AC13-24AB8C638291}"/>
              </a:ext>
            </a:extLst>
          </p:cNvPr>
          <p:cNvGraphicFramePr/>
          <p:nvPr/>
        </p:nvGraphicFramePr>
        <p:xfrm>
          <a:off x="581025" y="2341563"/>
          <a:ext cx="11029950" cy="381428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01366579"/>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 name="Rectangle 37">
            <a:extLst>
              <a:ext uri="{FF2B5EF4-FFF2-40B4-BE49-F238E27FC236}">
                <a16:creationId xmlns:a16="http://schemas.microsoft.com/office/drawing/2014/main" id="{DD651B61-325E-4E73-8445-38B0DE8AAA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40" name="Rectangle 39">
            <a:extLst>
              <a:ext uri="{FF2B5EF4-FFF2-40B4-BE49-F238E27FC236}">
                <a16:creationId xmlns:a16="http://schemas.microsoft.com/office/drawing/2014/main" id="{B42E5253-D3AC-4AC2-B766-8B34F13C2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42" name="Rectangle 41">
            <a:extLst>
              <a:ext uri="{FF2B5EF4-FFF2-40B4-BE49-F238E27FC236}">
                <a16:creationId xmlns:a16="http://schemas.microsoft.com/office/drawing/2014/main" id="{10AE8D57-436A-4073-9A75-15BB5949F8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44" name="Rectangle 43">
            <a:extLst>
              <a:ext uri="{FF2B5EF4-FFF2-40B4-BE49-F238E27FC236}">
                <a16:creationId xmlns:a16="http://schemas.microsoft.com/office/drawing/2014/main" id="{E2852671-8EB6-4EAF-8AF8-65CF3FD66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useBgFill="1">
        <p:nvSpPr>
          <p:cNvPr id="46" name="Rectangle 45">
            <a:extLst>
              <a:ext uri="{FF2B5EF4-FFF2-40B4-BE49-F238E27FC236}">
                <a16:creationId xmlns:a16="http://schemas.microsoft.com/office/drawing/2014/main" id="{26B4480E-B7FF-4481-890E-043A69AE6F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8" name="Group 47">
            <a:extLst>
              <a:ext uri="{FF2B5EF4-FFF2-40B4-BE49-F238E27FC236}">
                <a16:creationId xmlns:a16="http://schemas.microsoft.com/office/drawing/2014/main" id="{79394E1F-0B5F-497D-B2A6-8383A2A5483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38068" y="457200"/>
            <a:ext cx="3703320" cy="5935133"/>
            <a:chOff x="438068" y="457200"/>
            <a:chExt cx="3703320" cy="5935133"/>
          </a:xfrm>
        </p:grpSpPr>
        <p:sp>
          <p:nvSpPr>
            <p:cNvPr id="49" name="Rectangle 48">
              <a:extLst>
                <a:ext uri="{FF2B5EF4-FFF2-40B4-BE49-F238E27FC236}">
                  <a16:creationId xmlns:a16="http://schemas.microsoft.com/office/drawing/2014/main" id="{1F1FF39A-AC3C-4066-9D4C-519AA22812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8" y="601201"/>
              <a:ext cx="3702134" cy="5791132"/>
            </a:xfrm>
            <a:prstGeom prst="rect">
              <a:avLst/>
            </a:prstGeom>
            <a:solidFill>
              <a:srgbClr val="465359">
                <a:alpha val="97000"/>
              </a:srgb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50" name="Rectangle 49">
              <a:extLst>
                <a:ext uri="{FF2B5EF4-FFF2-40B4-BE49-F238E27FC236}">
                  <a16:creationId xmlns:a16="http://schemas.microsoft.com/office/drawing/2014/main" id="{64C13BAB-7C00-4D21-A857-E3D41C0A2A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8"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BF167566-2BFB-4821-87E1-A810B9461C89}"/>
              </a:ext>
            </a:extLst>
          </p:cNvPr>
          <p:cNvSpPr>
            <a:spLocks noGrp="1"/>
          </p:cNvSpPr>
          <p:nvPr>
            <p:ph type="title"/>
          </p:nvPr>
        </p:nvSpPr>
        <p:spPr>
          <a:xfrm>
            <a:off x="584200" y="1524001"/>
            <a:ext cx="3412067" cy="3478384"/>
          </a:xfrm>
        </p:spPr>
        <p:txBody>
          <a:bodyPr vert="horz" lIns="91440" tIns="45720" rIns="91440" bIns="45720" rtlCol="0" anchor="b">
            <a:normAutofit/>
          </a:bodyPr>
          <a:lstStyle/>
          <a:p>
            <a:r>
              <a:rPr lang="en-US" sz="3600">
                <a:solidFill>
                  <a:srgbClr val="FFFFFF"/>
                </a:solidFill>
              </a:rPr>
              <a:t>Data Visualization</a:t>
            </a:r>
            <a:br>
              <a:rPr lang="en-US" sz="3600">
                <a:solidFill>
                  <a:srgbClr val="FFFFFF"/>
                </a:solidFill>
              </a:rPr>
            </a:br>
            <a:br>
              <a:rPr lang="en-US" sz="3600">
                <a:solidFill>
                  <a:srgbClr val="FFFFFF"/>
                </a:solidFill>
              </a:rPr>
            </a:br>
            <a:endParaRPr lang="en-US" sz="3600">
              <a:solidFill>
                <a:srgbClr val="FFFFFF"/>
              </a:solidFill>
            </a:endParaRPr>
          </a:p>
        </p:txBody>
      </p:sp>
      <p:pic>
        <p:nvPicPr>
          <p:cNvPr id="5" name="Picture 4">
            <a:extLst>
              <a:ext uri="{FF2B5EF4-FFF2-40B4-BE49-F238E27FC236}">
                <a16:creationId xmlns:a16="http://schemas.microsoft.com/office/drawing/2014/main" id="{2242F161-D3EC-46C6-A7DF-2A2C10C6AB1F}"/>
              </a:ext>
            </a:extLst>
          </p:cNvPr>
          <p:cNvPicPr>
            <a:picLocks noChangeAspect="1"/>
          </p:cNvPicPr>
          <p:nvPr/>
        </p:nvPicPr>
        <p:blipFill>
          <a:blip r:embed="rId2"/>
          <a:stretch>
            <a:fillRect/>
          </a:stretch>
        </p:blipFill>
        <p:spPr>
          <a:xfrm>
            <a:off x="5244079" y="3150955"/>
            <a:ext cx="5828215" cy="3490001"/>
          </a:xfrm>
          <a:prstGeom prst="rect">
            <a:avLst/>
          </a:prstGeom>
        </p:spPr>
      </p:pic>
      <p:pic>
        <p:nvPicPr>
          <p:cNvPr id="8" name="Picture 7">
            <a:extLst>
              <a:ext uri="{FF2B5EF4-FFF2-40B4-BE49-F238E27FC236}">
                <a16:creationId xmlns:a16="http://schemas.microsoft.com/office/drawing/2014/main" id="{C56E29AE-F2CB-49F8-9863-EA7DDBB8001A}"/>
              </a:ext>
            </a:extLst>
          </p:cNvPr>
          <p:cNvPicPr>
            <a:picLocks noChangeAspect="1"/>
          </p:cNvPicPr>
          <p:nvPr/>
        </p:nvPicPr>
        <p:blipFill>
          <a:blip r:embed="rId3"/>
          <a:stretch>
            <a:fillRect/>
          </a:stretch>
        </p:blipFill>
        <p:spPr>
          <a:xfrm>
            <a:off x="4148668" y="293109"/>
            <a:ext cx="3060515" cy="2842878"/>
          </a:xfrm>
          <a:prstGeom prst="rect">
            <a:avLst/>
          </a:prstGeom>
        </p:spPr>
      </p:pic>
      <p:pic>
        <p:nvPicPr>
          <p:cNvPr id="9" name="Picture 8">
            <a:extLst>
              <a:ext uri="{FF2B5EF4-FFF2-40B4-BE49-F238E27FC236}">
                <a16:creationId xmlns:a16="http://schemas.microsoft.com/office/drawing/2014/main" id="{4C3C728A-2930-4EDC-A45C-F21DA993F650}"/>
              </a:ext>
            </a:extLst>
          </p:cNvPr>
          <p:cNvPicPr>
            <a:picLocks noChangeAspect="1"/>
          </p:cNvPicPr>
          <p:nvPr/>
        </p:nvPicPr>
        <p:blipFill>
          <a:blip r:embed="rId4"/>
          <a:stretch>
            <a:fillRect/>
          </a:stretch>
        </p:blipFill>
        <p:spPr>
          <a:xfrm>
            <a:off x="7103242" y="293109"/>
            <a:ext cx="5088758" cy="2810671"/>
          </a:xfrm>
          <a:prstGeom prst="rect">
            <a:avLst/>
          </a:prstGeom>
        </p:spPr>
      </p:pic>
    </p:spTree>
    <p:extLst>
      <p:ext uri="{BB962C8B-B14F-4D97-AF65-F5344CB8AC3E}">
        <p14:creationId xmlns:p14="http://schemas.microsoft.com/office/powerpoint/2010/main" val="23192643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9751CB9-7B25-4EB8-9A6F-82F822549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E1317383-CF3B-4B02-9512-BECBEF6362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a:extLst>
              <a:ext uri="{FF2B5EF4-FFF2-40B4-BE49-F238E27FC236}">
                <a16:creationId xmlns:a16="http://schemas.microsoft.com/office/drawing/2014/main" id="{B1D4C7A0-6DF2-4F2D-A45D-F111582974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0">
            <a:extLst>
              <a:ext uri="{FF2B5EF4-FFF2-40B4-BE49-F238E27FC236}">
                <a16:creationId xmlns:a16="http://schemas.microsoft.com/office/drawing/2014/main" id="{DBF3943D-BCB6-4B31-809D-A005686483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2">
            <a:extLst>
              <a:ext uri="{FF2B5EF4-FFF2-40B4-BE49-F238E27FC236}">
                <a16:creationId xmlns:a16="http://schemas.microsoft.com/office/drawing/2014/main" id="{39373A6F-2E1F-4613-8E1D-D68057D29F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01200"/>
            <a:ext cx="3707477" cy="562497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1B77CFF3-FF07-4840-9662-C04C089A1D93}"/>
              </a:ext>
            </a:extLst>
          </p:cNvPr>
          <p:cNvSpPr>
            <a:spLocks noGrp="1"/>
          </p:cNvSpPr>
          <p:nvPr>
            <p:ph type="title"/>
          </p:nvPr>
        </p:nvSpPr>
        <p:spPr>
          <a:xfrm>
            <a:off x="601255" y="702155"/>
            <a:ext cx="3409783" cy="980871"/>
          </a:xfrm>
        </p:spPr>
        <p:txBody>
          <a:bodyPr>
            <a:normAutofit/>
          </a:bodyPr>
          <a:lstStyle/>
          <a:p>
            <a:r>
              <a:rPr lang="en-US" dirty="0">
                <a:solidFill>
                  <a:srgbClr val="FFFFFF"/>
                </a:solidFill>
              </a:rPr>
              <a:t>MACHINE LEARNING</a:t>
            </a:r>
          </a:p>
        </p:txBody>
      </p:sp>
      <p:sp>
        <p:nvSpPr>
          <p:cNvPr id="3" name="Content Placeholder 2">
            <a:extLst>
              <a:ext uri="{FF2B5EF4-FFF2-40B4-BE49-F238E27FC236}">
                <a16:creationId xmlns:a16="http://schemas.microsoft.com/office/drawing/2014/main" id="{291A22E3-414E-42EB-97B8-CD995647400B}"/>
              </a:ext>
            </a:extLst>
          </p:cNvPr>
          <p:cNvSpPr>
            <a:spLocks noGrp="1"/>
          </p:cNvSpPr>
          <p:nvPr>
            <p:ph idx="1"/>
          </p:nvPr>
        </p:nvSpPr>
        <p:spPr>
          <a:xfrm>
            <a:off x="601255" y="1683026"/>
            <a:ext cx="3409782" cy="4317724"/>
          </a:xfrm>
        </p:spPr>
        <p:txBody>
          <a:bodyPr>
            <a:normAutofit/>
          </a:bodyPr>
          <a:lstStyle/>
          <a:p>
            <a:r>
              <a:rPr lang="en-US" sz="1800" dirty="0">
                <a:solidFill>
                  <a:srgbClr val="FFFFFF"/>
                </a:solidFill>
              </a:rPr>
              <a:t>Used </a:t>
            </a:r>
            <a:r>
              <a:rPr lang="en-US" sz="1800" dirty="0" err="1">
                <a:solidFill>
                  <a:srgbClr val="FFFFFF"/>
                </a:solidFill>
              </a:rPr>
              <a:t>sklearn</a:t>
            </a:r>
            <a:r>
              <a:rPr lang="en-US" sz="1800" dirty="0">
                <a:solidFill>
                  <a:srgbClr val="FFFFFF"/>
                </a:solidFill>
              </a:rPr>
              <a:t> in </a:t>
            </a:r>
            <a:r>
              <a:rPr lang="en-US" sz="1800" dirty="0" err="1">
                <a:solidFill>
                  <a:srgbClr val="FFFFFF"/>
                </a:solidFill>
              </a:rPr>
              <a:t>Jupyter</a:t>
            </a:r>
            <a:r>
              <a:rPr lang="en-US" sz="1800" dirty="0">
                <a:solidFill>
                  <a:srgbClr val="FFFFFF"/>
                </a:solidFill>
              </a:rPr>
              <a:t> Notebook to fit and test model</a:t>
            </a:r>
          </a:p>
          <a:p>
            <a:r>
              <a:rPr lang="en-US" sz="1800" dirty="0">
                <a:solidFill>
                  <a:srgbClr val="FFFFFF"/>
                </a:solidFill>
              </a:rPr>
              <a:t>Trained model on 2016-2018 crime data. Binary target variable: arrest or no arrest</a:t>
            </a:r>
          </a:p>
          <a:p>
            <a:r>
              <a:rPr lang="en-US" sz="1800" dirty="0">
                <a:solidFill>
                  <a:srgbClr val="FFFFFF"/>
                </a:solidFill>
              </a:rPr>
              <a:t>Three models trained: Random Forest, SGD Classifier, Linear SVM</a:t>
            </a:r>
          </a:p>
          <a:p>
            <a:r>
              <a:rPr lang="en-US" sz="1800" dirty="0">
                <a:solidFill>
                  <a:srgbClr val="FFFFFF"/>
                </a:solidFill>
              </a:rPr>
              <a:t>Different features used in each model</a:t>
            </a:r>
          </a:p>
        </p:txBody>
      </p:sp>
      <p:pic>
        <p:nvPicPr>
          <p:cNvPr id="5" name="Picture 4">
            <a:extLst>
              <a:ext uri="{FF2B5EF4-FFF2-40B4-BE49-F238E27FC236}">
                <a16:creationId xmlns:a16="http://schemas.microsoft.com/office/drawing/2014/main" id="{BB589EB0-2FDD-4508-BB3F-366C71F4805C}"/>
              </a:ext>
            </a:extLst>
          </p:cNvPr>
          <p:cNvPicPr>
            <a:picLocks noChangeAspect="1"/>
          </p:cNvPicPr>
          <p:nvPr/>
        </p:nvPicPr>
        <p:blipFill>
          <a:blip r:embed="rId2"/>
          <a:stretch>
            <a:fillRect/>
          </a:stretch>
        </p:blipFill>
        <p:spPr>
          <a:xfrm>
            <a:off x="4592231" y="727409"/>
            <a:ext cx="7153235" cy="5818901"/>
          </a:xfrm>
          <a:prstGeom prst="rect">
            <a:avLst/>
          </a:prstGeom>
        </p:spPr>
      </p:pic>
    </p:spTree>
    <p:extLst>
      <p:ext uri="{BB962C8B-B14F-4D97-AF65-F5344CB8AC3E}">
        <p14:creationId xmlns:p14="http://schemas.microsoft.com/office/powerpoint/2010/main" val="3588510118"/>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9751CB9-7B25-4EB8-9A6F-82F822549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E1317383-CF3B-4B02-9512-BECBEF6362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a:extLst>
              <a:ext uri="{FF2B5EF4-FFF2-40B4-BE49-F238E27FC236}">
                <a16:creationId xmlns:a16="http://schemas.microsoft.com/office/drawing/2014/main" id="{B1D4C7A0-6DF2-4F2D-A45D-F111582974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0">
            <a:extLst>
              <a:ext uri="{FF2B5EF4-FFF2-40B4-BE49-F238E27FC236}">
                <a16:creationId xmlns:a16="http://schemas.microsoft.com/office/drawing/2014/main" id="{DBF3943D-BCB6-4B31-809D-A005686483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2">
            <a:extLst>
              <a:ext uri="{FF2B5EF4-FFF2-40B4-BE49-F238E27FC236}">
                <a16:creationId xmlns:a16="http://schemas.microsoft.com/office/drawing/2014/main" id="{39373A6F-2E1F-4613-8E1D-D68057D29F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01200"/>
            <a:ext cx="3707477" cy="562497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1B77CFF3-FF07-4840-9662-C04C089A1D93}"/>
              </a:ext>
            </a:extLst>
          </p:cNvPr>
          <p:cNvSpPr>
            <a:spLocks noGrp="1"/>
          </p:cNvSpPr>
          <p:nvPr>
            <p:ph type="title"/>
          </p:nvPr>
        </p:nvSpPr>
        <p:spPr>
          <a:xfrm>
            <a:off x="601255" y="702155"/>
            <a:ext cx="3409783" cy="980871"/>
          </a:xfrm>
        </p:spPr>
        <p:txBody>
          <a:bodyPr>
            <a:normAutofit/>
          </a:bodyPr>
          <a:lstStyle/>
          <a:p>
            <a:r>
              <a:rPr lang="en-US" dirty="0">
                <a:solidFill>
                  <a:srgbClr val="FFFFFF"/>
                </a:solidFill>
              </a:rPr>
              <a:t>MACHINE LEARNING</a:t>
            </a:r>
          </a:p>
        </p:txBody>
      </p:sp>
      <p:sp>
        <p:nvSpPr>
          <p:cNvPr id="3" name="Content Placeholder 2">
            <a:extLst>
              <a:ext uri="{FF2B5EF4-FFF2-40B4-BE49-F238E27FC236}">
                <a16:creationId xmlns:a16="http://schemas.microsoft.com/office/drawing/2014/main" id="{291A22E3-414E-42EB-97B8-CD995647400B}"/>
              </a:ext>
            </a:extLst>
          </p:cNvPr>
          <p:cNvSpPr>
            <a:spLocks noGrp="1"/>
          </p:cNvSpPr>
          <p:nvPr>
            <p:ph idx="1"/>
          </p:nvPr>
        </p:nvSpPr>
        <p:spPr>
          <a:xfrm>
            <a:off x="601255" y="1683026"/>
            <a:ext cx="3409782" cy="4317724"/>
          </a:xfrm>
        </p:spPr>
        <p:txBody>
          <a:bodyPr>
            <a:normAutofit/>
          </a:bodyPr>
          <a:lstStyle/>
          <a:p>
            <a:r>
              <a:rPr lang="en-US" sz="1800" dirty="0">
                <a:solidFill>
                  <a:srgbClr val="FFFFFF"/>
                </a:solidFill>
              </a:rPr>
              <a:t>Tested model on 2019 crime data. Binary target variable: arrest or no arrest</a:t>
            </a:r>
          </a:p>
          <a:p>
            <a:r>
              <a:rPr lang="en-US" sz="1800" dirty="0">
                <a:solidFill>
                  <a:srgbClr val="FFFFFF"/>
                </a:solidFill>
              </a:rPr>
              <a:t>Output classification report to compare model performance</a:t>
            </a:r>
          </a:p>
          <a:p>
            <a:r>
              <a:rPr lang="en-US" sz="1800" dirty="0">
                <a:solidFill>
                  <a:srgbClr val="FFFFFF"/>
                </a:solidFill>
              </a:rPr>
              <a:t>Use of other models and their accuracy assessments can give more insight into best features for model training</a:t>
            </a:r>
          </a:p>
        </p:txBody>
      </p:sp>
      <p:pic>
        <p:nvPicPr>
          <p:cNvPr id="6" name="Picture 5">
            <a:extLst>
              <a:ext uri="{FF2B5EF4-FFF2-40B4-BE49-F238E27FC236}">
                <a16:creationId xmlns:a16="http://schemas.microsoft.com/office/drawing/2014/main" id="{63CB717D-0B40-47EA-9B75-03D9A5D69530}"/>
              </a:ext>
            </a:extLst>
          </p:cNvPr>
          <p:cNvPicPr>
            <a:picLocks noChangeAspect="1"/>
          </p:cNvPicPr>
          <p:nvPr/>
        </p:nvPicPr>
        <p:blipFill>
          <a:blip r:embed="rId2"/>
          <a:stretch>
            <a:fillRect/>
          </a:stretch>
        </p:blipFill>
        <p:spPr>
          <a:xfrm>
            <a:off x="4663986" y="664946"/>
            <a:ext cx="6756321" cy="6056637"/>
          </a:xfrm>
          <a:prstGeom prst="rect">
            <a:avLst/>
          </a:prstGeom>
        </p:spPr>
      </p:pic>
    </p:spTree>
    <p:extLst>
      <p:ext uri="{BB962C8B-B14F-4D97-AF65-F5344CB8AC3E}">
        <p14:creationId xmlns:p14="http://schemas.microsoft.com/office/powerpoint/2010/main" val="3253067984"/>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9751CB9-7B25-4EB8-9A6F-82F822549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E1317383-CF3B-4B02-9512-BECBEF6362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a:extLst>
              <a:ext uri="{FF2B5EF4-FFF2-40B4-BE49-F238E27FC236}">
                <a16:creationId xmlns:a16="http://schemas.microsoft.com/office/drawing/2014/main" id="{B1D4C7A0-6DF2-4F2D-A45D-F111582974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0">
            <a:extLst>
              <a:ext uri="{FF2B5EF4-FFF2-40B4-BE49-F238E27FC236}">
                <a16:creationId xmlns:a16="http://schemas.microsoft.com/office/drawing/2014/main" id="{DBF3943D-BCB6-4B31-809D-A005686483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2">
            <a:extLst>
              <a:ext uri="{FF2B5EF4-FFF2-40B4-BE49-F238E27FC236}">
                <a16:creationId xmlns:a16="http://schemas.microsoft.com/office/drawing/2014/main" id="{39373A6F-2E1F-4613-8E1D-D68057D29F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01200"/>
            <a:ext cx="3707477" cy="562497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1B77CFF3-FF07-4840-9662-C04C089A1D93}"/>
              </a:ext>
            </a:extLst>
          </p:cNvPr>
          <p:cNvSpPr>
            <a:spLocks noGrp="1"/>
          </p:cNvSpPr>
          <p:nvPr>
            <p:ph type="title"/>
          </p:nvPr>
        </p:nvSpPr>
        <p:spPr>
          <a:xfrm>
            <a:off x="601255" y="702155"/>
            <a:ext cx="3409783" cy="980871"/>
          </a:xfrm>
        </p:spPr>
        <p:txBody>
          <a:bodyPr>
            <a:normAutofit/>
          </a:bodyPr>
          <a:lstStyle/>
          <a:p>
            <a:r>
              <a:rPr lang="en-US" dirty="0">
                <a:solidFill>
                  <a:srgbClr val="FFFFFF"/>
                </a:solidFill>
              </a:rPr>
              <a:t>MACHINE LEARNING: RESULTS</a:t>
            </a:r>
          </a:p>
        </p:txBody>
      </p:sp>
      <p:sp>
        <p:nvSpPr>
          <p:cNvPr id="3" name="Content Placeholder 2">
            <a:extLst>
              <a:ext uri="{FF2B5EF4-FFF2-40B4-BE49-F238E27FC236}">
                <a16:creationId xmlns:a16="http://schemas.microsoft.com/office/drawing/2014/main" id="{291A22E3-414E-42EB-97B8-CD995647400B}"/>
              </a:ext>
            </a:extLst>
          </p:cNvPr>
          <p:cNvSpPr>
            <a:spLocks noGrp="1"/>
          </p:cNvSpPr>
          <p:nvPr>
            <p:ph idx="1"/>
          </p:nvPr>
        </p:nvSpPr>
        <p:spPr>
          <a:xfrm>
            <a:off x="601255" y="1806480"/>
            <a:ext cx="3409782" cy="4317724"/>
          </a:xfrm>
        </p:spPr>
        <p:txBody>
          <a:bodyPr>
            <a:normAutofit fontScale="85000" lnSpcReduction="20000"/>
          </a:bodyPr>
          <a:lstStyle/>
          <a:p>
            <a:r>
              <a:rPr lang="en-US" sz="1900" dirty="0">
                <a:solidFill>
                  <a:srgbClr val="FFFFFF"/>
                </a:solidFill>
              </a:rPr>
              <a:t>All models much better at labeling crimes that did not result in arrest as non-arrest than those that did result in arrest as arrest</a:t>
            </a:r>
          </a:p>
          <a:p>
            <a:r>
              <a:rPr lang="en-US" sz="1900" dirty="0">
                <a:solidFill>
                  <a:srgbClr val="FFFFFF"/>
                </a:solidFill>
              </a:rPr>
              <a:t>All models classified less than 50% of true arrests as arrests, but classified virtually 100% of true non-arrests as non-arrests</a:t>
            </a:r>
          </a:p>
          <a:p>
            <a:r>
              <a:rPr lang="en-US" sz="1900" dirty="0">
                <a:solidFill>
                  <a:srgbClr val="FFFFFF"/>
                </a:solidFill>
              </a:rPr>
              <a:t>All models had weighted average precision greater than 75%, meaning that for all instances classified one way or the other, based on the weighted occurrence of each class, they were correct more than 75% of the time</a:t>
            </a:r>
          </a:p>
          <a:p>
            <a:endParaRPr lang="en-US" sz="1800" dirty="0">
              <a:solidFill>
                <a:srgbClr val="FFFFFF"/>
              </a:solidFill>
            </a:endParaRPr>
          </a:p>
        </p:txBody>
      </p:sp>
      <p:pic>
        <p:nvPicPr>
          <p:cNvPr id="4" name="Picture 3">
            <a:extLst>
              <a:ext uri="{FF2B5EF4-FFF2-40B4-BE49-F238E27FC236}">
                <a16:creationId xmlns:a16="http://schemas.microsoft.com/office/drawing/2014/main" id="{D66BF6DB-E74F-418F-8326-75BC12FBB861}"/>
              </a:ext>
            </a:extLst>
          </p:cNvPr>
          <p:cNvPicPr>
            <a:picLocks noChangeAspect="1"/>
          </p:cNvPicPr>
          <p:nvPr/>
        </p:nvPicPr>
        <p:blipFill>
          <a:blip r:embed="rId2"/>
          <a:stretch>
            <a:fillRect/>
          </a:stretch>
        </p:blipFill>
        <p:spPr>
          <a:xfrm>
            <a:off x="4308732" y="625396"/>
            <a:ext cx="4718054" cy="1963659"/>
          </a:xfrm>
          <a:prstGeom prst="rect">
            <a:avLst/>
          </a:prstGeom>
        </p:spPr>
      </p:pic>
      <p:pic>
        <p:nvPicPr>
          <p:cNvPr id="5" name="Picture 4">
            <a:extLst>
              <a:ext uri="{FF2B5EF4-FFF2-40B4-BE49-F238E27FC236}">
                <a16:creationId xmlns:a16="http://schemas.microsoft.com/office/drawing/2014/main" id="{DAFC9502-FC7E-4710-AAB8-4044DFFFEEDD}"/>
              </a:ext>
            </a:extLst>
          </p:cNvPr>
          <p:cNvPicPr>
            <a:picLocks noChangeAspect="1"/>
          </p:cNvPicPr>
          <p:nvPr/>
        </p:nvPicPr>
        <p:blipFill>
          <a:blip r:embed="rId3"/>
          <a:stretch>
            <a:fillRect/>
          </a:stretch>
        </p:blipFill>
        <p:spPr>
          <a:xfrm>
            <a:off x="7213739" y="2532022"/>
            <a:ext cx="4832488" cy="2024785"/>
          </a:xfrm>
          <a:prstGeom prst="rect">
            <a:avLst/>
          </a:prstGeom>
        </p:spPr>
      </p:pic>
      <p:pic>
        <p:nvPicPr>
          <p:cNvPr id="7" name="Picture 6">
            <a:extLst>
              <a:ext uri="{FF2B5EF4-FFF2-40B4-BE49-F238E27FC236}">
                <a16:creationId xmlns:a16="http://schemas.microsoft.com/office/drawing/2014/main" id="{3CAEAFE1-CDB4-4582-BA8A-402FEE366861}"/>
              </a:ext>
            </a:extLst>
          </p:cNvPr>
          <p:cNvPicPr>
            <a:picLocks noChangeAspect="1"/>
          </p:cNvPicPr>
          <p:nvPr/>
        </p:nvPicPr>
        <p:blipFill>
          <a:blip r:embed="rId4"/>
          <a:stretch>
            <a:fillRect/>
          </a:stretch>
        </p:blipFill>
        <p:spPr>
          <a:xfrm>
            <a:off x="4308732" y="4568880"/>
            <a:ext cx="4846380" cy="1997950"/>
          </a:xfrm>
          <a:prstGeom prst="rect">
            <a:avLst/>
          </a:prstGeom>
        </p:spPr>
      </p:pic>
      <p:sp>
        <p:nvSpPr>
          <p:cNvPr id="8" name="Oval 7">
            <a:extLst>
              <a:ext uri="{FF2B5EF4-FFF2-40B4-BE49-F238E27FC236}">
                <a16:creationId xmlns:a16="http://schemas.microsoft.com/office/drawing/2014/main" id="{ADB9D64A-B7F2-47A6-8F2C-714541C5678A}"/>
              </a:ext>
            </a:extLst>
          </p:cNvPr>
          <p:cNvSpPr/>
          <p:nvPr/>
        </p:nvSpPr>
        <p:spPr>
          <a:xfrm>
            <a:off x="7593496" y="2239617"/>
            <a:ext cx="622852" cy="28884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B87DAA05-218D-4A2F-8F1B-5D56F2C5E011}"/>
              </a:ext>
            </a:extLst>
          </p:cNvPr>
          <p:cNvSpPr/>
          <p:nvPr/>
        </p:nvSpPr>
        <p:spPr>
          <a:xfrm>
            <a:off x="10581861" y="4267959"/>
            <a:ext cx="622852" cy="28884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896F3DB1-84C9-418E-9D67-1989944181A2}"/>
              </a:ext>
            </a:extLst>
          </p:cNvPr>
          <p:cNvSpPr/>
          <p:nvPr/>
        </p:nvSpPr>
        <p:spPr>
          <a:xfrm>
            <a:off x="7730721" y="6277982"/>
            <a:ext cx="622852" cy="28884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02341841"/>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E6C8E6EB-4C59-429B-97E4-72A058CFC4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32" name="Rectangle 31">
            <a:extLst>
              <a:ext uri="{FF2B5EF4-FFF2-40B4-BE49-F238E27FC236}">
                <a16:creationId xmlns:a16="http://schemas.microsoft.com/office/drawing/2014/main" id="{B5B90362-AFCC-46A9-B41C-A257A8C5B3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34" name="Rectangle 33">
            <a:extLst>
              <a:ext uri="{FF2B5EF4-FFF2-40B4-BE49-F238E27FC236}">
                <a16:creationId xmlns:a16="http://schemas.microsoft.com/office/drawing/2014/main" id="{F71EF7F1-38BA-471D-8CD4-2A9AE8E355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6" name="Rectangle 35">
            <a:extLst>
              <a:ext uri="{FF2B5EF4-FFF2-40B4-BE49-F238E27FC236}">
                <a16:creationId xmlns:a16="http://schemas.microsoft.com/office/drawing/2014/main" id="{3CED7894-4F62-4A6C-8DB5-DB5BE08E9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A88E49D8-479C-4689-8B29-9F1143D29389}"/>
              </a:ext>
            </a:extLst>
          </p:cNvPr>
          <p:cNvSpPr>
            <a:spLocks noGrp="1"/>
          </p:cNvSpPr>
          <p:nvPr>
            <p:ph type="title"/>
          </p:nvPr>
        </p:nvSpPr>
        <p:spPr>
          <a:xfrm>
            <a:off x="8013433" y="1005840"/>
            <a:ext cx="3568661" cy="618666"/>
          </a:xfrm>
        </p:spPr>
        <p:txBody>
          <a:bodyPr vert="horz" lIns="91440" tIns="45720" rIns="91440" bIns="45720" rtlCol="0" anchor="b">
            <a:normAutofit/>
          </a:bodyPr>
          <a:lstStyle/>
          <a:p>
            <a:r>
              <a:rPr lang="en-US" sz="2800" b="0" kern="1200" cap="all" dirty="0">
                <a:solidFill>
                  <a:schemeClr val="tx1">
                    <a:lumMod val="75000"/>
                    <a:lumOff val="25000"/>
                  </a:schemeClr>
                </a:solidFill>
                <a:latin typeface="+mj-lt"/>
                <a:ea typeface="+mj-ea"/>
                <a:cs typeface="+mj-cs"/>
              </a:rPr>
              <a:t>Under the hood</a:t>
            </a:r>
          </a:p>
        </p:txBody>
      </p:sp>
      <p:sp>
        <p:nvSpPr>
          <p:cNvPr id="38" name="Rectangle 37">
            <a:extLst>
              <a:ext uri="{FF2B5EF4-FFF2-40B4-BE49-F238E27FC236}">
                <a16:creationId xmlns:a16="http://schemas.microsoft.com/office/drawing/2014/main" id="{E536F3B4-50F6-4C52-8F76-4EB1214719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7200"/>
            <a:ext cx="3511233" cy="9143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4" name="Text Placeholder 3">
            <a:extLst>
              <a:ext uri="{FF2B5EF4-FFF2-40B4-BE49-F238E27FC236}">
                <a16:creationId xmlns:a16="http://schemas.microsoft.com/office/drawing/2014/main" id="{0F82AE1C-2DFB-4EF9-AD1C-E8EB7CDD81C4}"/>
              </a:ext>
            </a:extLst>
          </p:cNvPr>
          <p:cNvSpPr>
            <a:spLocks noGrp="1"/>
          </p:cNvSpPr>
          <p:nvPr>
            <p:ph type="body" sz="half" idx="2"/>
          </p:nvPr>
        </p:nvSpPr>
        <p:spPr>
          <a:xfrm>
            <a:off x="8013433" y="1890875"/>
            <a:ext cx="3568661" cy="4761715"/>
          </a:xfrm>
        </p:spPr>
        <p:txBody>
          <a:bodyPr vert="horz" lIns="91440" tIns="45720" rIns="91440" bIns="45720" rtlCol="0" anchor="ctr">
            <a:normAutofit/>
          </a:bodyPr>
          <a:lstStyle/>
          <a:p>
            <a:pPr>
              <a:buFont typeface="Wingdings 2" panose="05020102010507070707" pitchFamily="18" charset="2"/>
              <a:buChar char=""/>
            </a:pPr>
            <a:r>
              <a:rPr lang="en-US" sz="1900" dirty="0">
                <a:solidFill>
                  <a:schemeClr val="tx1">
                    <a:lumMod val="75000"/>
                    <a:lumOff val="25000"/>
                  </a:schemeClr>
                </a:solidFill>
              </a:rPr>
              <a:t> Python</a:t>
            </a:r>
          </a:p>
          <a:p>
            <a:pPr>
              <a:buFont typeface="Wingdings 2" panose="05020102010507070707" pitchFamily="18" charset="2"/>
              <a:buChar char=""/>
            </a:pPr>
            <a:r>
              <a:rPr lang="en-US" sz="1900" dirty="0">
                <a:solidFill>
                  <a:schemeClr val="tx1">
                    <a:lumMod val="75000"/>
                    <a:lumOff val="25000"/>
                  </a:schemeClr>
                </a:solidFill>
              </a:rPr>
              <a:t> Pandas</a:t>
            </a:r>
          </a:p>
          <a:p>
            <a:pPr>
              <a:buFont typeface="Wingdings 2" panose="05020102010507070707" pitchFamily="18" charset="2"/>
              <a:buChar char=""/>
            </a:pPr>
            <a:r>
              <a:rPr lang="en-US" sz="1900" dirty="0">
                <a:solidFill>
                  <a:schemeClr val="tx1">
                    <a:lumMod val="75000"/>
                    <a:lumOff val="25000"/>
                  </a:schemeClr>
                </a:solidFill>
              </a:rPr>
              <a:t> </a:t>
            </a:r>
            <a:r>
              <a:rPr lang="en-US" sz="1900" dirty="0" err="1">
                <a:solidFill>
                  <a:schemeClr val="tx1">
                    <a:lumMod val="75000"/>
                    <a:lumOff val="25000"/>
                  </a:schemeClr>
                </a:solidFill>
              </a:rPr>
              <a:t>Sklearn</a:t>
            </a:r>
            <a:endParaRPr lang="en-US" sz="1900" dirty="0">
              <a:solidFill>
                <a:schemeClr val="tx1">
                  <a:lumMod val="75000"/>
                  <a:lumOff val="25000"/>
                </a:schemeClr>
              </a:solidFill>
            </a:endParaRPr>
          </a:p>
          <a:p>
            <a:pPr>
              <a:buFont typeface="Wingdings 2" panose="05020102010507070707" pitchFamily="18" charset="2"/>
              <a:buChar char=""/>
            </a:pPr>
            <a:r>
              <a:rPr lang="en-US" sz="1900" dirty="0">
                <a:solidFill>
                  <a:schemeClr val="tx1">
                    <a:lumMod val="75000"/>
                    <a:lumOff val="25000"/>
                  </a:schemeClr>
                </a:solidFill>
              </a:rPr>
              <a:t> </a:t>
            </a:r>
            <a:r>
              <a:rPr lang="en-US" sz="1900" dirty="0" err="1">
                <a:solidFill>
                  <a:schemeClr val="tx1">
                    <a:lumMod val="75000"/>
                    <a:lumOff val="25000"/>
                  </a:schemeClr>
                </a:solidFill>
              </a:rPr>
              <a:t>Plotly</a:t>
            </a:r>
            <a:endParaRPr lang="en-US" sz="1900" dirty="0">
              <a:solidFill>
                <a:schemeClr val="tx1">
                  <a:lumMod val="75000"/>
                  <a:lumOff val="25000"/>
                </a:schemeClr>
              </a:solidFill>
            </a:endParaRPr>
          </a:p>
          <a:p>
            <a:pPr>
              <a:buFont typeface="Wingdings 2" panose="05020102010507070707" pitchFamily="18" charset="2"/>
              <a:buChar char=""/>
            </a:pPr>
            <a:r>
              <a:rPr lang="en-US" sz="1900" dirty="0">
                <a:solidFill>
                  <a:schemeClr val="tx1">
                    <a:lumMod val="75000"/>
                    <a:lumOff val="25000"/>
                  </a:schemeClr>
                </a:solidFill>
              </a:rPr>
              <a:t> Tableau</a:t>
            </a:r>
          </a:p>
          <a:p>
            <a:pPr>
              <a:buFont typeface="Wingdings 2" panose="05020102010507070707" pitchFamily="18" charset="2"/>
              <a:buChar char=""/>
            </a:pPr>
            <a:r>
              <a:rPr lang="en-US" sz="1900" dirty="0">
                <a:solidFill>
                  <a:schemeClr val="tx1">
                    <a:lumMod val="75000"/>
                    <a:lumOff val="25000"/>
                  </a:schemeClr>
                </a:solidFill>
              </a:rPr>
              <a:t> </a:t>
            </a:r>
            <a:r>
              <a:rPr lang="en-US" sz="1900" dirty="0" err="1">
                <a:solidFill>
                  <a:schemeClr val="tx1">
                    <a:lumMod val="75000"/>
                    <a:lumOff val="25000"/>
                  </a:schemeClr>
                </a:solidFill>
              </a:rPr>
              <a:t>Jquery</a:t>
            </a:r>
            <a:endParaRPr lang="en-US" sz="1900" dirty="0">
              <a:solidFill>
                <a:schemeClr val="tx1">
                  <a:lumMod val="75000"/>
                  <a:lumOff val="25000"/>
                </a:schemeClr>
              </a:solidFill>
            </a:endParaRPr>
          </a:p>
          <a:p>
            <a:pPr>
              <a:buFont typeface="Wingdings 2" panose="05020102010507070707" pitchFamily="18" charset="2"/>
              <a:buChar char=""/>
            </a:pPr>
            <a:r>
              <a:rPr lang="en-US" sz="1900" dirty="0">
                <a:solidFill>
                  <a:schemeClr val="tx1">
                    <a:lumMod val="75000"/>
                    <a:lumOff val="25000"/>
                  </a:schemeClr>
                </a:solidFill>
              </a:rPr>
              <a:t> Bootstrap</a:t>
            </a:r>
          </a:p>
          <a:p>
            <a:pPr>
              <a:buFont typeface="Wingdings 2" panose="05020102010507070707" pitchFamily="18" charset="2"/>
              <a:buChar char=""/>
            </a:pPr>
            <a:r>
              <a:rPr lang="en-US" sz="1900" dirty="0">
                <a:solidFill>
                  <a:schemeClr val="tx1">
                    <a:lumMod val="75000"/>
                    <a:lumOff val="25000"/>
                  </a:schemeClr>
                </a:solidFill>
              </a:rPr>
              <a:t> D3</a:t>
            </a:r>
          </a:p>
          <a:p>
            <a:pPr>
              <a:buFont typeface="Wingdings 2" panose="05020102010507070707" pitchFamily="18" charset="2"/>
              <a:buChar char=""/>
            </a:pPr>
            <a:r>
              <a:rPr lang="en-US" sz="1900" dirty="0">
                <a:solidFill>
                  <a:schemeClr val="tx1">
                    <a:lumMod val="75000"/>
                    <a:lumOff val="25000"/>
                  </a:schemeClr>
                </a:solidFill>
              </a:rPr>
              <a:t> HTML</a:t>
            </a:r>
          </a:p>
          <a:p>
            <a:pPr>
              <a:buFont typeface="Wingdings 2" panose="05020102010507070707" pitchFamily="18" charset="2"/>
              <a:buChar char=""/>
            </a:pPr>
            <a:r>
              <a:rPr lang="en-US" sz="1900" dirty="0">
                <a:solidFill>
                  <a:schemeClr val="tx1">
                    <a:lumMod val="75000"/>
                    <a:lumOff val="25000"/>
                  </a:schemeClr>
                </a:solidFill>
              </a:rPr>
              <a:t> CSS</a:t>
            </a:r>
          </a:p>
          <a:p>
            <a:endParaRPr lang="en-US" dirty="0">
              <a:solidFill>
                <a:schemeClr val="tx1">
                  <a:lumMod val="75000"/>
                  <a:lumOff val="25000"/>
                </a:schemeClr>
              </a:solidFill>
            </a:endParaRPr>
          </a:p>
        </p:txBody>
      </p:sp>
      <p:pic>
        <p:nvPicPr>
          <p:cNvPr id="10" name="Picture 9">
            <a:extLst>
              <a:ext uri="{FF2B5EF4-FFF2-40B4-BE49-F238E27FC236}">
                <a16:creationId xmlns:a16="http://schemas.microsoft.com/office/drawing/2014/main" id="{CAEE1F2C-88CC-4659-A487-E63186E9CBB5}"/>
              </a:ext>
            </a:extLst>
          </p:cNvPr>
          <p:cNvPicPr>
            <a:picLocks noChangeAspect="1"/>
          </p:cNvPicPr>
          <p:nvPr/>
        </p:nvPicPr>
        <p:blipFill>
          <a:blip r:embed="rId2"/>
          <a:stretch>
            <a:fillRect/>
          </a:stretch>
        </p:blipFill>
        <p:spPr>
          <a:xfrm>
            <a:off x="1" y="0"/>
            <a:ext cx="8013432" cy="6858000"/>
          </a:xfrm>
          <a:prstGeom prst="rect">
            <a:avLst/>
          </a:prstGeom>
        </p:spPr>
      </p:pic>
    </p:spTree>
    <p:extLst>
      <p:ext uri="{BB962C8B-B14F-4D97-AF65-F5344CB8AC3E}">
        <p14:creationId xmlns:p14="http://schemas.microsoft.com/office/powerpoint/2010/main" val="1117503456"/>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6C8E6EB-4C59-429B-97E4-72A058CFC4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B5B90362-AFCC-46A9-B41C-A257A8C5B3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F71EF7F1-38BA-471D-8CD4-2A9AE8E355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1BB56EB9-078F-4952-AC1F-149C7A0AE4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Franklin Gothic Book" panose="020B0502020104020203"/>
              <a:ea typeface="+mn-ea"/>
              <a:cs typeface="+mn-cs"/>
            </a:endParaRPr>
          </a:p>
        </p:txBody>
      </p:sp>
      <p:sp>
        <p:nvSpPr>
          <p:cNvPr id="18" name="Rectangle 17">
            <a:extLst>
              <a:ext uri="{FF2B5EF4-FFF2-40B4-BE49-F238E27FC236}">
                <a16:creationId xmlns:a16="http://schemas.microsoft.com/office/drawing/2014/main" id="{D3772EE4-ED5E-4D3A-A306-B22CF86678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601200"/>
            <a:ext cx="3703320" cy="578936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D63430B0-CDAD-4269-8618-724D73F65C96}"/>
              </a:ext>
            </a:extLst>
          </p:cNvPr>
          <p:cNvSpPr>
            <a:spLocks noGrp="1"/>
          </p:cNvSpPr>
          <p:nvPr>
            <p:ph type="title"/>
          </p:nvPr>
        </p:nvSpPr>
        <p:spPr>
          <a:xfrm>
            <a:off x="672280" y="944752"/>
            <a:ext cx="3259016" cy="923805"/>
          </a:xfrm>
        </p:spPr>
        <p:txBody>
          <a:bodyPr vert="horz" lIns="91440" tIns="45720" rIns="91440" bIns="45720" rtlCol="0" anchor="b">
            <a:normAutofit/>
          </a:bodyPr>
          <a:lstStyle/>
          <a:p>
            <a:r>
              <a:rPr lang="en-US" sz="2800" b="0" kern="1200" cap="all" dirty="0">
                <a:latin typeface="+mj-lt"/>
                <a:ea typeface="+mj-ea"/>
                <a:cs typeface="+mj-cs"/>
              </a:rPr>
              <a:t>Next steps</a:t>
            </a:r>
          </a:p>
        </p:txBody>
      </p:sp>
      <p:sp>
        <p:nvSpPr>
          <p:cNvPr id="20" name="Rectangle 19">
            <a:extLst>
              <a:ext uri="{FF2B5EF4-FFF2-40B4-BE49-F238E27FC236}">
                <a16:creationId xmlns:a16="http://schemas.microsoft.com/office/drawing/2014/main" id="{10058680-D07C-4893-B2B7-91543F18AB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7B42427A-0A1F-4A55-8705-D9179F1E0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B0502020104020203"/>
              <a:ea typeface="+mn-ea"/>
              <a:cs typeface="+mn-cs"/>
            </a:endParaRPr>
          </a:p>
        </p:txBody>
      </p:sp>
      <p:sp>
        <p:nvSpPr>
          <p:cNvPr id="24" name="Rectangle 23">
            <a:extLst>
              <a:ext uri="{FF2B5EF4-FFF2-40B4-BE49-F238E27FC236}">
                <a16:creationId xmlns:a16="http://schemas.microsoft.com/office/drawing/2014/main" id="{EE54A6FE-D8CB-48A3-900B-053D4EBD3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4" name="Text Placeholder 3">
            <a:extLst>
              <a:ext uri="{FF2B5EF4-FFF2-40B4-BE49-F238E27FC236}">
                <a16:creationId xmlns:a16="http://schemas.microsoft.com/office/drawing/2014/main" id="{94B57E80-3DC5-4E2D-8B0A-765D4DC10BAB}"/>
              </a:ext>
            </a:extLst>
          </p:cNvPr>
          <p:cNvSpPr>
            <a:spLocks noGrp="1"/>
          </p:cNvSpPr>
          <p:nvPr>
            <p:ph type="body" sz="half" idx="2"/>
          </p:nvPr>
        </p:nvSpPr>
        <p:spPr>
          <a:xfrm>
            <a:off x="671513" y="2536031"/>
            <a:ext cx="3123783" cy="3671936"/>
          </a:xfrm>
        </p:spPr>
        <p:txBody>
          <a:bodyPr vert="horz" lIns="91440" tIns="45720" rIns="91440" bIns="45720" rtlCol="0" anchor="t">
            <a:normAutofit/>
          </a:bodyPr>
          <a:lstStyle/>
          <a:p>
            <a:pPr marL="285750" indent="-285750">
              <a:buFont typeface="Wingdings 2" panose="05020102010507070707" pitchFamily="18" charset="2"/>
              <a:buChar char=""/>
            </a:pPr>
            <a:r>
              <a:rPr lang="en-US" sz="1800" dirty="0"/>
              <a:t>Test other classifier models</a:t>
            </a:r>
          </a:p>
          <a:p>
            <a:pPr marL="285750" indent="-285750">
              <a:buFont typeface="Wingdings 2" panose="05020102010507070707" pitchFamily="18" charset="2"/>
              <a:buChar char=""/>
            </a:pPr>
            <a:r>
              <a:rPr lang="en-US" sz="1800" dirty="0"/>
              <a:t>Perform more feature engineering and feature transformation</a:t>
            </a:r>
          </a:p>
          <a:p>
            <a:pPr marL="285750" indent="-285750">
              <a:buFont typeface="Wingdings 2" panose="05020102010507070707" pitchFamily="18" charset="2"/>
              <a:buChar char=""/>
            </a:pPr>
            <a:r>
              <a:rPr lang="en-US" sz="1800" dirty="0"/>
              <a:t>Consider further evaluation metrics</a:t>
            </a:r>
          </a:p>
          <a:p>
            <a:pPr marL="285750" indent="-285750">
              <a:buFont typeface="Wingdings 2" panose="05020102010507070707" pitchFamily="18" charset="2"/>
              <a:buChar char=""/>
            </a:pPr>
            <a:r>
              <a:rPr lang="en-US" sz="1800" dirty="0"/>
              <a:t>Build web functionality to be able to input features and get results of given model</a:t>
            </a:r>
          </a:p>
        </p:txBody>
      </p:sp>
      <p:pic>
        <p:nvPicPr>
          <p:cNvPr id="8" name="Picture 7">
            <a:extLst>
              <a:ext uri="{FF2B5EF4-FFF2-40B4-BE49-F238E27FC236}">
                <a16:creationId xmlns:a16="http://schemas.microsoft.com/office/drawing/2014/main" id="{28CCBE71-0F47-4BAE-A93B-6D788A5C29ED}"/>
              </a:ext>
            </a:extLst>
          </p:cNvPr>
          <p:cNvPicPr>
            <a:picLocks noChangeAspect="1"/>
          </p:cNvPicPr>
          <p:nvPr/>
        </p:nvPicPr>
        <p:blipFill>
          <a:blip r:embed="rId2"/>
          <a:stretch>
            <a:fillRect/>
          </a:stretch>
        </p:blipFill>
        <p:spPr>
          <a:xfrm>
            <a:off x="5991880" y="784080"/>
            <a:ext cx="4100533" cy="5423887"/>
          </a:xfrm>
          <a:prstGeom prst="rect">
            <a:avLst/>
          </a:prstGeom>
        </p:spPr>
      </p:pic>
    </p:spTree>
    <p:extLst>
      <p:ext uri="{BB962C8B-B14F-4D97-AF65-F5344CB8AC3E}">
        <p14:creationId xmlns:p14="http://schemas.microsoft.com/office/powerpoint/2010/main" val="484607339"/>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DividendVTI">
  <a:themeElements>
    <a:clrScheme name="Aspect">
      <a:dk1>
        <a:sysClr val="windowText" lastClr="000000"/>
      </a:dk1>
      <a:lt1>
        <a:sysClr val="window" lastClr="FFFFFF"/>
      </a:lt1>
      <a:dk2>
        <a:srgbClr val="585753"/>
      </a:dk2>
      <a:lt2>
        <a:srgbClr val="EBDDC3"/>
      </a:lt2>
      <a:accent1>
        <a:srgbClr val="71B9E4"/>
      </a:accent1>
      <a:accent2>
        <a:srgbClr val="E25D3C"/>
      </a:accent2>
      <a:accent3>
        <a:srgbClr val="BDB59D"/>
      </a:accent3>
      <a:accent4>
        <a:srgbClr val="A5AB81"/>
      </a:accent4>
      <a:accent5>
        <a:srgbClr val="7BA79D"/>
      </a:accent5>
      <a:accent6>
        <a:srgbClr val="968C8C"/>
      </a:accent6>
      <a:hlink>
        <a:srgbClr val="F7B615"/>
      </a:hlink>
      <a:folHlink>
        <a:srgbClr val="704404"/>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DividendVTI">
    <a:dk1>
      <a:sysClr val="windowText" lastClr="000000"/>
    </a:dk1>
    <a:lt1>
      <a:sysClr val="window" lastClr="FFFFFF"/>
    </a:lt1>
    <a:dk2>
      <a:srgbClr val="3D3D3D"/>
    </a:dk2>
    <a:lt2>
      <a:srgbClr val="EBEBEB"/>
    </a:lt2>
    <a:accent1>
      <a:srgbClr val="ED8428"/>
    </a:accent1>
    <a:accent2>
      <a:srgbClr val="E6C46D"/>
    </a:accent2>
    <a:accent3>
      <a:srgbClr val="537685"/>
    </a:accent3>
    <a:accent4>
      <a:srgbClr val="969FA7"/>
    </a:accent4>
    <a:accent5>
      <a:srgbClr val="A9C37C"/>
    </a:accent5>
    <a:accent6>
      <a:srgbClr val="5A8071"/>
    </a:accent6>
    <a:hlink>
      <a:srgbClr val="828282"/>
    </a:hlink>
    <a:folHlink>
      <a:srgbClr val="A5A5A5"/>
    </a:folHlink>
  </a:clrScheme>
</a:themeOverride>
</file>

<file path=ppt/theme/themeOverride2.xml><?xml version="1.0" encoding="utf-8"?>
<a:themeOverride xmlns:a="http://schemas.openxmlformats.org/drawingml/2006/main">
  <a:clrScheme name="DividendVTI">
    <a:dk1>
      <a:sysClr val="windowText" lastClr="000000"/>
    </a:dk1>
    <a:lt1>
      <a:sysClr val="window" lastClr="FFFFFF"/>
    </a:lt1>
    <a:dk2>
      <a:srgbClr val="3D3D3D"/>
    </a:dk2>
    <a:lt2>
      <a:srgbClr val="EBEBEB"/>
    </a:lt2>
    <a:accent1>
      <a:srgbClr val="ED8428"/>
    </a:accent1>
    <a:accent2>
      <a:srgbClr val="E6C46D"/>
    </a:accent2>
    <a:accent3>
      <a:srgbClr val="537685"/>
    </a:accent3>
    <a:accent4>
      <a:srgbClr val="969FA7"/>
    </a:accent4>
    <a:accent5>
      <a:srgbClr val="A9C37C"/>
    </a:accent5>
    <a:accent6>
      <a:srgbClr val="5A8071"/>
    </a:accent6>
    <a:hlink>
      <a:srgbClr val="828282"/>
    </a:hlink>
    <a:folHlink>
      <a:srgbClr val="A5A5A5"/>
    </a:folHlink>
  </a:clrScheme>
</a:themeOverride>
</file>

<file path=ppt/theme/themeOverride3.xml><?xml version="1.0" encoding="utf-8"?>
<a:themeOverride xmlns:a="http://schemas.openxmlformats.org/drawingml/2006/main">
  <a:clrScheme name="DividendVTI">
    <a:dk1>
      <a:sysClr val="windowText" lastClr="000000"/>
    </a:dk1>
    <a:lt1>
      <a:sysClr val="window" lastClr="FFFFFF"/>
    </a:lt1>
    <a:dk2>
      <a:srgbClr val="3D3D3D"/>
    </a:dk2>
    <a:lt2>
      <a:srgbClr val="EBEBEB"/>
    </a:lt2>
    <a:accent1>
      <a:srgbClr val="ED8428"/>
    </a:accent1>
    <a:accent2>
      <a:srgbClr val="E6C46D"/>
    </a:accent2>
    <a:accent3>
      <a:srgbClr val="537685"/>
    </a:accent3>
    <a:accent4>
      <a:srgbClr val="969FA7"/>
    </a:accent4>
    <a:accent5>
      <a:srgbClr val="A9C37C"/>
    </a:accent5>
    <a:accent6>
      <a:srgbClr val="5A8071"/>
    </a:accent6>
    <a:hlink>
      <a:srgbClr val="828282"/>
    </a:hlink>
    <a:folHlink>
      <a:srgbClr val="A5A5A5"/>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2455B2D-BAB7-438A-85DA-0266A24CB79F}">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D8C6403A-684A-431F-8F36-A24C99E28661}">
  <ds:schemaRefs>
    <ds:schemaRef ds:uri="http://schemas.microsoft.com/sharepoint/v3/contenttype/forms"/>
  </ds:schemaRefs>
</ds:datastoreItem>
</file>

<file path=customXml/itemProps3.xml><?xml version="1.0" encoding="utf-8"?>
<ds:datastoreItem xmlns:ds="http://schemas.openxmlformats.org/officeDocument/2006/customXml" ds:itemID="{CDF95FD5-1F25-4FA5-84C8-2AB1AFB896F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0</TotalTime>
  <Words>485</Words>
  <Application>Microsoft Office PowerPoint</Application>
  <PresentationFormat>Widescreen</PresentationFormat>
  <Paragraphs>57</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Calibri</vt:lpstr>
      <vt:lpstr>Franklin Gothic Book</vt:lpstr>
      <vt:lpstr>Franklin Gothic Demi</vt:lpstr>
      <vt:lpstr>Wingdings 2</vt:lpstr>
      <vt:lpstr>DividendVTI</vt:lpstr>
      <vt:lpstr>Chicago CRIME</vt:lpstr>
      <vt:lpstr>The PROBLEM </vt:lpstr>
      <vt:lpstr>The DataSet </vt:lpstr>
      <vt:lpstr>Data Visualization  </vt:lpstr>
      <vt:lpstr>MACHINE LEARNING</vt:lpstr>
      <vt:lpstr>MACHINE LEARNING</vt:lpstr>
      <vt:lpstr>MACHINE LEARNING: RESULTS</vt:lpstr>
      <vt:lpstr>Under the hood</vt:lpstr>
      <vt:lpstr>Next steps</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2020-04-06T21:28:21Z</dcterms:created>
  <dcterms:modified xsi:type="dcterms:W3CDTF">2020-05-08T22:27:42Z</dcterms:modified>
</cp:coreProperties>
</file>