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00F-0314-4C53-B4EF-8F26E7B01800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2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00F-0314-4C53-B4EF-8F26E7B01800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2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00F-0314-4C53-B4EF-8F26E7B01800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18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DFDC-6764-45E0-96CC-2033182D26F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3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DFDC-6764-45E0-96CC-2033182D26F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48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DFDC-6764-45E0-96CC-2033182D26F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60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DFDC-6764-45E0-96CC-2033182D26F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65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DFDC-6764-45E0-96CC-2033182D26F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81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DFDC-6764-45E0-96CC-2033182D26F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51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DFDC-6764-45E0-96CC-2033182D26F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79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DFDC-6764-45E0-96CC-2033182D26F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8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00F-0314-4C53-B4EF-8F26E7B01800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07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DFDC-6764-45E0-96CC-2033182D26F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35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DFDC-6764-45E0-96CC-2033182D26F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43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DFDC-6764-45E0-96CC-2033182D26F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4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00F-0314-4C53-B4EF-8F26E7B01800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5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00F-0314-4C53-B4EF-8F26E7B01800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7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00F-0314-4C53-B4EF-8F26E7B01800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5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00F-0314-4C53-B4EF-8F26E7B01800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4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00F-0314-4C53-B4EF-8F26E7B01800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7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00F-0314-4C53-B4EF-8F26E7B01800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7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00F-0314-4C53-B4EF-8F26E7B01800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5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F200F-0314-4C53-B4EF-8F26E7B01800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23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DFDC-6764-45E0-96CC-2033182D26F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9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tolemy.eecs.berkeley.edu/~johnr/tutorials/assertion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 353 Lab </a:t>
            </a:r>
            <a:r>
              <a:rPr lang="en-US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Pipeline Simulator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0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Executes the specified operation on the operands it receives from ID.</a:t>
            </a:r>
          </a:p>
          <a:p>
            <a:endParaRPr lang="en-US" dirty="0" smtClean="0"/>
          </a:p>
          <a:p>
            <a:r>
              <a:rPr lang="en-US" dirty="0" smtClean="0"/>
              <a:t>Can take multiple cycles depending on the operation.</a:t>
            </a:r>
          </a:p>
          <a:p>
            <a:pPr lvl="1"/>
            <a:r>
              <a:rPr lang="en-US" dirty="0" smtClean="0"/>
              <a:t>EX is not itself pipelined; only one instruction can be in EX at any time.</a:t>
            </a:r>
          </a:p>
          <a:p>
            <a:pPr lvl="1"/>
            <a:r>
              <a:rPr lang="en-US" dirty="0" smtClean="0"/>
              <a:t>Use a counter to keep track of ongoing operations.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55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only used by the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/>
              <a:t> instructions.</a:t>
            </a:r>
          </a:p>
          <a:p>
            <a:r>
              <a:rPr lang="en-US" dirty="0" smtClean="0"/>
              <a:t>Receives the data memory address from EX and carries out the data memory read/write operation.</a:t>
            </a:r>
          </a:p>
          <a:p>
            <a:r>
              <a:rPr lang="en-US" dirty="0" smtClean="0"/>
              <a:t>Can take multiple cycles to do this (</a:t>
            </a:r>
            <a:r>
              <a:rPr lang="en-US" b="1" i="1" dirty="0" smtClean="0">
                <a:solidFill>
                  <a:srgbClr val="FFFF00"/>
                </a:solidFill>
              </a:rPr>
              <a:t>c</a:t>
            </a:r>
            <a:r>
              <a:rPr lang="en-US" dirty="0" smtClean="0"/>
              <a:t> cycles).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14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Writes back into the register file. 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Will have nothing to do if the instruction does not do a register write.</a:t>
            </a:r>
          </a:p>
          <a:p>
            <a:pPr lvl="1"/>
            <a:r>
              <a:rPr lang="en-US" dirty="0" smtClean="0"/>
              <a:t>Register reads/writes follow the approach in Hennessy &amp; Patterson.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19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progScanner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dirty="0" smtClean="0">
                <a:cs typeface="Courier New" panose="02070309020205020404" pitchFamily="49" charset="0"/>
              </a:rPr>
              <a:t>Reads from the file provided by the user, containing the assembly language program.  Note that this will have to flexible in dealing with empty spaces.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arser(): 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From the instruction passed to it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progscanner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, break it up into its constituent fields (</a:t>
            </a:r>
            <a:r>
              <a:rPr lang="en-US" dirty="0" err="1" smtClean="0">
                <a:cs typeface="Courier New" panose="02070309020205020404" pitchFamily="49" charset="0"/>
              </a:rPr>
              <a:t>opcode</a:t>
            </a:r>
            <a:r>
              <a:rPr lang="en-US" dirty="0" smtClean="0">
                <a:cs typeface="Courier New" panose="02070309020205020404" pitchFamily="49" charset="0"/>
              </a:rPr>
              <a:t>, source registers, immediate field, destination register).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Detect a certain subset of errors in the program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Illegal </a:t>
            </a:r>
            <a:r>
              <a:rPr lang="en-US" dirty="0" err="1" smtClean="0">
                <a:cs typeface="Courier New" panose="02070309020205020404" pitchFamily="49" charset="0"/>
              </a:rPr>
              <a:t>opcode</a:t>
            </a:r>
            <a:endParaRPr lang="en-US" dirty="0" smtClean="0">
              <a:cs typeface="Courier New" panose="02070309020205020404" pitchFamily="49" charset="0"/>
            </a:endParaRP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Unrecognized register name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Register number out of bounds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Immediate field that is too large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899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 Modules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Pipeline stage modules:</a:t>
            </a:r>
          </a:p>
          <a:p>
            <a:pPr lvl="1"/>
            <a:r>
              <a:rPr lang="en-US" dirty="0" smtClean="0"/>
              <a:t>IF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EX</a:t>
            </a:r>
          </a:p>
          <a:p>
            <a:pPr lvl="1"/>
            <a:r>
              <a:rPr lang="en-US" dirty="0" smtClean="0"/>
              <a:t>MEM</a:t>
            </a:r>
          </a:p>
          <a:p>
            <a:pPr lvl="1"/>
            <a:r>
              <a:rPr lang="en-US" dirty="0" smtClean="0"/>
              <a:t>WB</a:t>
            </a:r>
          </a:p>
          <a:p>
            <a:r>
              <a:rPr lang="en-US" dirty="0" smtClean="0"/>
              <a:t>Pipeline stages will communicate via latches separating them.  A latch can only hold information relating to a single instruction.</a:t>
            </a:r>
          </a:p>
          <a:p>
            <a:pPr lvl="1"/>
            <a:r>
              <a:rPr lang="en-US" dirty="0" smtClean="0"/>
              <a:t>Deal with structural hazards.</a:t>
            </a:r>
          </a:p>
          <a:p>
            <a:pPr lvl="1"/>
            <a:r>
              <a:rPr lang="en-US" dirty="0" smtClean="0"/>
              <a:t>Use valid/empty bits to specify if (a) the contents of a latch are valid for use by the stage to its right and (b) the latch is available to be written into by the stage to its left.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56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simulate parallel operations with a sequential program.  How?</a:t>
            </a:r>
          </a:p>
          <a:p>
            <a:pPr lvl="1"/>
            <a:r>
              <a:rPr lang="en-US" dirty="0" smtClean="0"/>
              <a:t>Maintain a counter to represent the clock value.</a:t>
            </a:r>
          </a:p>
          <a:p>
            <a:pPr lvl="1"/>
            <a:r>
              <a:rPr lang="en-US" dirty="0" smtClean="0"/>
              <a:t>Each time the counter increments (representing an advance in time by one cycle), call the stages in reverse order: WB, MEM, EX, ID, IF.</a:t>
            </a:r>
          </a:p>
          <a:p>
            <a:pPr lvl="2"/>
            <a:r>
              <a:rPr lang="en-US" dirty="0" smtClean="0"/>
              <a:t>Why should this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54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assertions to help with correctness.</a:t>
            </a:r>
          </a:p>
          <a:p>
            <a:pPr lvl="1"/>
            <a:r>
              <a:rPr lang="en-US" dirty="0" smtClean="0"/>
              <a:t>Assertions should have been thought through and contribute meaningfully to the reliability of the program.</a:t>
            </a:r>
          </a:p>
          <a:p>
            <a:pPr lvl="1"/>
            <a:r>
              <a:rPr lang="en-US" dirty="0" smtClean="0"/>
              <a:t>Preconditions, </a:t>
            </a:r>
            <a:r>
              <a:rPr lang="en-US" dirty="0" err="1" smtClean="0"/>
              <a:t>postconditions</a:t>
            </a:r>
            <a:r>
              <a:rPr lang="en-US" dirty="0" smtClean="0"/>
              <a:t>, invariants can all be checked.  For a good introduction, see </a:t>
            </a:r>
            <a:r>
              <a:rPr lang="en-US" dirty="0">
                <a:solidFill>
                  <a:srgbClr val="FFFF00"/>
                </a:solidFill>
                <a:hlinkClick r:id="rId2"/>
              </a:rPr>
              <a:t>http://ptolemy.eecs.berkeley.edu/~johnr/tutorials/assertions.html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872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 sheet on Moodle</a:t>
            </a:r>
          </a:p>
          <a:p>
            <a:pPr lvl="1"/>
            <a:r>
              <a:rPr lang="en-US" dirty="0" smtClean="0"/>
              <a:t>Authorship/testing information.</a:t>
            </a:r>
          </a:p>
          <a:p>
            <a:pPr lvl="1"/>
            <a:r>
              <a:rPr lang="en-US" dirty="0" smtClean="0"/>
              <a:t>Call graph of code</a:t>
            </a:r>
          </a:p>
          <a:p>
            <a:pPr lvl="1"/>
            <a:r>
              <a:rPr lang="en-US" dirty="0" smtClean="0"/>
              <a:t>Testing procedures used</a:t>
            </a:r>
          </a:p>
          <a:p>
            <a:pPr lvl="1"/>
            <a:r>
              <a:rPr lang="en-US" dirty="0" smtClean="0"/>
              <a:t>Assertions used</a:t>
            </a:r>
          </a:p>
          <a:p>
            <a:pPr lvl="1"/>
            <a:r>
              <a:rPr lang="en-US" dirty="0" smtClean="0"/>
              <a:t>Results (Seven tables: one for each of the programs provided on the course website).</a:t>
            </a:r>
          </a:p>
          <a:p>
            <a:r>
              <a:rPr lang="en-US" dirty="0" smtClean="0"/>
              <a:t>Upload program code on quark.</a:t>
            </a:r>
          </a:p>
          <a:p>
            <a:pPr lvl="1"/>
            <a:r>
              <a:rPr lang="en-US" dirty="0" smtClean="0"/>
              <a:t>Only a single file should be uploaded: no </a:t>
            </a:r>
            <a:r>
              <a:rPr lang="en-US" dirty="0" err="1" smtClean="0"/>
              <a:t>zipfiles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ONLY ONE COPY PER GROUP SHOULD BE SUBMITTED.</a:t>
            </a:r>
          </a:p>
        </p:txBody>
      </p:sp>
    </p:spTree>
    <p:extLst>
      <p:ext uri="{BB962C8B-B14F-4D97-AF65-F5344CB8AC3E}">
        <p14:creationId xmlns:p14="http://schemas.microsoft.com/office/powerpoint/2010/main" val="70055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experience in C programming</a:t>
            </a:r>
          </a:p>
          <a:p>
            <a:pPr lvl="1"/>
            <a:r>
              <a:rPr lang="en-US" dirty="0" smtClean="0"/>
              <a:t>Handling strings</a:t>
            </a:r>
          </a:p>
          <a:p>
            <a:pPr lvl="1"/>
            <a:r>
              <a:rPr lang="en-US" dirty="0" smtClean="0"/>
              <a:t>Further experience in the use of assertions</a:t>
            </a:r>
          </a:p>
          <a:p>
            <a:r>
              <a:rPr lang="en-US" dirty="0" smtClean="0"/>
              <a:t>Reinforce concepts from pipelining</a:t>
            </a:r>
          </a:p>
          <a:p>
            <a:r>
              <a:rPr lang="en-US" dirty="0" smtClean="0"/>
              <a:t>Techniques for simulating parallel operations with a sequential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7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 program to simulate the register contents of a MIPS machine running an abbreviated instruction set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hould be cycle-accurate with respect to register contents.</a:t>
            </a:r>
          </a:p>
          <a:p>
            <a:pPr lvl="1"/>
            <a:r>
              <a:rPr lang="en-US" dirty="0" smtClean="0"/>
              <a:t>Simulates a machine consisting of 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add, sub,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instructions only.</a:t>
            </a:r>
          </a:p>
          <a:p>
            <a:pPr lvl="1"/>
            <a:r>
              <a:rPr lang="en-US" dirty="0" smtClean="0"/>
              <a:t>Will need to provide some error detection </a:t>
            </a:r>
            <a:r>
              <a:rPr lang="en-US" dirty="0" err="1" smtClean="0"/>
              <a:t>wrt</a:t>
            </a:r>
            <a:r>
              <a:rPr lang="en-US" dirty="0" smtClean="0"/>
              <a:t> the assembly program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8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change in simulation</a:t>
            </a:r>
          </a:p>
          <a:p>
            <a:pPr lvl="1"/>
            <a:r>
              <a:rPr lang="en-US" dirty="0" smtClean="0"/>
              <a:t>Event-driven Simulation: Follows events as they occur.  </a:t>
            </a:r>
          </a:p>
          <a:p>
            <a:pPr lvl="1"/>
            <a:r>
              <a:rPr lang="en-US" dirty="0" smtClean="0"/>
              <a:t>Time-driven Simulation: Driven by a clock; does something every clock transition.</a:t>
            </a:r>
          </a:p>
          <a:p>
            <a:pPr lvl="1"/>
            <a:endParaRPr lang="en-US" dirty="0"/>
          </a:p>
          <a:p>
            <a:r>
              <a:rPr lang="en-US" dirty="0" smtClean="0"/>
              <a:t>Computational Platform</a:t>
            </a:r>
          </a:p>
          <a:p>
            <a:pPr lvl="1"/>
            <a:r>
              <a:rPr lang="en-US" dirty="0" smtClean="0"/>
              <a:t>Sequential: Simpler to program and debug; slower.</a:t>
            </a:r>
          </a:p>
          <a:p>
            <a:pPr lvl="1"/>
            <a:r>
              <a:rPr lang="en-US" dirty="0" smtClean="0"/>
              <a:t>Parallel: More complicated program (need to take interactions into account); much higher throughput (potentially).</a:t>
            </a:r>
          </a:p>
          <a:p>
            <a:pPr marL="0" indent="0">
              <a:buNone/>
            </a:pPr>
            <a:r>
              <a:rPr lang="en-US" dirty="0" smtClean="0"/>
              <a:t>Lab </a:t>
            </a:r>
            <a:r>
              <a:rPr lang="en-US" dirty="0" smtClean="0"/>
              <a:t>2 </a:t>
            </a:r>
            <a:r>
              <a:rPr lang="en-US" dirty="0" smtClean="0"/>
              <a:t>involves a sequential, time-driven simulation.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1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 to the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MIPS assembly language program which will be in a file read by the simulator.</a:t>
            </a:r>
          </a:p>
          <a:p>
            <a:r>
              <a:rPr lang="en-US" dirty="0" smtClean="0"/>
              <a:t>Parameters of the simulated machine:</a:t>
            </a:r>
          </a:p>
          <a:p>
            <a:pPr lvl="1"/>
            <a:r>
              <a:rPr lang="en-US" dirty="0" smtClean="0"/>
              <a:t>Memory access time: </a:t>
            </a:r>
            <a:r>
              <a:rPr lang="en-US" i="1" dirty="0" smtClean="0">
                <a:solidFill>
                  <a:srgbClr val="FFFF00"/>
                </a:solidFill>
              </a:rPr>
              <a:t>c</a:t>
            </a:r>
            <a:r>
              <a:rPr lang="en-US" dirty="0" smtClean="0"/>
              <a:t> cycles.</a:t>
            </a:r>
          </a:p>
          <a:p>
            <a:pPr lvl="1"/>
            <a:r>
              <a:rPr lang="en-US" dirty="0" smtClean="0"/>
              <a:t>Multiply time: </a:t>
            </a:r>
            <a:r>
              <a:rPr lang="en-US" i="1" dirty="0" smtClean="0">
                <a:solidFill>
                  <a:srgbClr val="FFFF00"/>
                </a:solidFill>
              </a:rPr>
              <a:t>m</a:t>
            </a:r>
            <a:r>
              <a:rPr lang="en-US" dirty="0" smtClean="0"/>
              <a:t> cycles.</a:t>
            </a:r>
          </a:p>
          <a:p>
            <a:pPr lvl="1"/>
            <a:r>
              <a:rPr lang="en-US" dirty="0" smtClean="0"/>
              <a:t>All other EX operations: </a:t>
            </a:r>
            <a:r>
              <a:rPr lang="en-US" i="1" dirty="0" smtClean="0">
                <a:solidFill>
                  <a:srgbClr val="FFFF00"/>
                </a:solidFill>
              </a:rPr>
              <a:t>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cycles.</a:t>
            </a:r>
          </a:p>
          <a:p>
            <a:pPr lvl="1"/>
            <a:r>
              <a:rPr lang="en-US" dirty="0" smtClean="0"/>
              <a:t>ID and WB stages take one cycle to complete their tasks.</a:t>
            </a:r>
          </a:p>
        </p:txBody>
      </p:sp>
    </p:spTree>
    <p:extLst>
      <p:ext uri="{BB962C8B-B14F-4D97-AF65-F5344CB8AC3E}">
        <p14:creationId xmlns:p14="http://schemas.microsoft.com/office/powerpoint/2010/main" val="371692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instruction and data memories (separate address spaces).</a:t>
            </a:r>
          </a:p>
          <a:p>
            <a:endParaRPr lang="en-US" dirty="0"/>
          </a:p>
          <a:p>
            <a:r>
              <a:rPr lang="en-US" dirty="0" smtClean="0"/>
              <a:t>Instruction Memory: </a:t>
            </a:r>
          </a:p>
          <a:p>
            <a:pPr lvl="1"/>
            <a:r>
              <a:rPr lang="en-US" dirty="0" smtClean="0"/>
              <a:t>Addressed by the PC. </a:t>
            </a:r>
          </a:p>
          <a:p>
            <a:pPr lvl="1"/>
            <a:r>
              <a:rPr lang="en-US" dirty="0" smtClean="0"/>
              <a:t>Size: 2K bytes (512 words).</a:t>
            </a:r>
          </a:p>
          <a:p>
            <a:pPr lvl="1"/>
            <a:endParaRPr lang="en-US" dirty="0"/>
          </a:p>
          <a:p>
            <a:r>
              <a:rPr lang="en-US" dirty="0" smtClean="0"/>
              <a:t>Data Memory:</a:t>
            </a:r>
          </a:p>
          <a:p>
            <a:pPr lvl="1"/>
            <a:r>
              <a:rPr lang="en-US" dirty="0" smtClean="0"/>
              <a:t>Accessible to the program.</a:t>
            </a:r>
          </a:p>
          <a:p>
            <a:pPr lvl="1"/>
            <a:r>
              <a:rPr lang="en-US" dirty="0" smtClean="0"/>
              <a:t>Size: 2K bytes (512 words).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6669024" y="2852928"/>
            <a:ext cx="886968" cy="2974848"/>
          </a:xfrm>
          <a:prstGeom prst="rightBrac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25755" y="3758475"/>
            <a:ext cx="38159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Implement both as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l</a:t>
            </a:r>
            <a:r>
              <a:rPr lang="en-US" sz="3600" b="1" dirty="0" smtClean="0">
                <a:solidFill>
                  <a:srgbClr val="FF0000"/>
                </a:solidFill>
              </a:rPr>
              <a:t>inear arrays.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6230112" y="2974848"/>
            <a:ext cx="560832" cy="27675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5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Five stages</a:t>
            </a:r>
            <a:r>
              <a:rPr lang="en-US" b="1" dirty="0" smtClean="0">
                <a:solidFill>
                  <a:srgbClr val="FFFF00"/>
                </a:solidFill>
              </a:rPr>
              <a:t>: IF, ID, EX, MEM, WB</a:t>
            </a:r>
          </a:p>
          <a:p>
            <a:r>
              <a:rPr lang="en-US" dirty="0" smtClean="0"/>
              <a:t>Each stage follows the rules you learned in ECE 232, except that IF and EX can take multiple cycles to complete an operation.</a:t>
            </a:r>
          </a:p>
        </p:txBody>
      </p:sp>
    </p:spTree>
    <p:extLst>
      <p:ext uri="{BB962C8B-B14F-4D97-AF65-F5344CB8AC3E}">
        <p14:creationId xmlns:p14="http://schemas.microsoft.com/office/powerpoint/2010/main" val="326763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Fetches from the Instruction Memory.</a:t>
            </a:r>
          </a:p>
          <a:p>
            <a:r>
              <a:rPr lang="en-US" dirty="0" smtClean="0"/>
              <a:t>Will have to freeze if there is an unresolved branch.</a:t>
            </a:r>
          </a:p>
          <a:p>
            <a:pPr lvl="1"/>
            <a:r>
              <a:rPr lang="en-US" dirty="0" smtClean="0"/>
              <a:t>Branches are detected in the ID stage.</a:t>
            </a:r>
          </a:p>
          <a:p>
            <a:pPr lvl="1"/>
            <a:r>
              <a:rPr lang="en-US" dirty="0" smtClean="0"/>
              <a:t>When a branch is detected, no further instructions are decoded until the branch is resolved.</a:t>
            </a:r>
          </a:p>
          <a:p>
            <a:pPr lvl="1"/>
            <a:r>
              <a:rPr lang="en-US" dirty="0" smtClean="0"/>
              <a:t>Branches are resolved in the EX stage where a subtraction operation is carried out and the result used to determine if the branch is taken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3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Decodes instructions (takes 1 cycle to do this).</a:t>
            </a:r>
          </a:p>
          <a:p>
            <a:endParaRPr lang="en-US" dirty="0" smtClean="0"/>
          </a:p>
          <a:p>
            <a:r>
              <a:rPr lang="en-US" dirty="0" smtClean="0"/>
              <a:t>Checks for data (RAW) and control hazards.</a:t>
            </a:r>
          </a:p>
          <a:p>
            <a:pPr lvl="1"/>
            <a:r>
              <a:rPr lang="en-US" dirty="0" smtClean="0"/>
              <a:t>Holds up further processing until these hazards have been resolved (no forwarding in this machine).</a:t>
            </a:r>
          </a:p>
          <a:p>
            <a:pPr lvl="1"/>
            <a:r>
              <a:rPr lang="en-US" dirty="0" smtClean="0"/>
              <a:t>Provides the EX stage with the operands it needs.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4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00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886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Custom Design</vt:lpstr>
      <vt:lpstr>ECE 353 Lab 2 Pipeline Simulator</vt:lpstr>
      <vt:lpstr>Aims</vt:lpstr>
      <vt:lpstr>Statement of Work</vt:lpstr>
      <vt:lpstr>Simulation Approaches</vt:lpstr>
      <vt:lpstr>Inputs to the Simulator</vt:lpstr>
      <vt:lpstr>Memory</vt:lpstr>
      <vt:lpstr>Processor</vt:lpstr>
      <vt:lpstr>IF</vt:lpstr>
      <vt:lpstr>ID</vt:lpstr>
      <vt:lpstr>EX</vt:lpstr>
      <vt:lpstr>MEM</vt:lpstr>
      <vt:lpstr>WB</vt:lpstr>
      <vt:lpstr>Simulator Modules</vt:lpstr>
      <vt:lpstr>Simulator Modules (contd.)</vt:lpstr>
      <vt:lpstr>Simulator Execution</vt:lpstr>
      <vt:lpstr>Assertions</vt:lpstr>
      <vt:lpstr>Submission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353Lab C</dc:title>
  <dc:creator>Mani Krishna</dc:creator>
  <cp:lastModifiedBy>Mani Krishna</cp:lastModifiedBy>
  <cp:revision>34</cp:revision>
  <dcterms:created xsi:type="dcterms:W3CDTF">2013-10-22T14:31:05Z</dcterms:created>
  <dcterms:modified xsi:type="dcterms:W3CDTF">2015-10-06T01:30:31Z</dcterms:modified>
</cp:coreProperties>
</file>