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1" r:id="rId3"/>
    <p:sldId id="302" r:id="rId4"/>
    <p:sldId id="280" r:id="rId5"/>
    <p:sldId id="307" r:id="rId6"/>
    <p:sldId id="308" r:id="rId7"/>
    <p:sldId id="276" r:id="rId8"/>
    <p:sldId id="304" r:id="rId9"/>
    <p:sldId id="309" r:id="rId10"/>
    <p:sldId id="317" r:id="rId11"/>
    <p:sldId id="291" r:id="rId12"/>
    <p:sldId id="294" r:id="rId13"/>
    <p:sldId id="314" r:id="rId14"/>
    <p:sldId id="315" r:id="rId15"/>
    <p:sldId id="298" r:id="rId16"/>
    <p:sldId id="310" r:id="rId17"/>
    <p:sldId id="299" r:id="rId18"/>
    <p:sldId id="311" r:id="rId19"/>
    <p:sldId id="297" r:id="rId20"/>
    <p:sldId id="316" r:id="rId21"/>
    <p:sldId id="318" r:id="rId22"/>
    <p:sldId id="296"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6" autoAdjust="0"/>
    <p:restoredTop sz="77681" autoAdjust="0"/>
  </p:normalViewPr>
  <p:slideViewPr>
    <p:cSldViewPr snapToGrid="0">
      <p:cViewPr varScale="1">
        <p:scale>
          <a:sx n="123" d="100"/>
          <a:sy n="123"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32E45-4F58-405B-8FD6-610A63B4F3BB}"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24D89-A774-4546-98E1-7F24B7566EDE}" type="slidenum">
              <a:rPr lang="en-US" smtClean="0"/>
              <a:t>‹#›</a:t>
            </a:fld>
            <a:endParaRPr lang="en-US"/>
          </a:p>
        </p:txBody>
      </p:sp>
    </p:spTree>
    <p:extLst>
      <p:ext uri="{BB962C8B-B14F-4D97-AF65-F5344CB8AC3E}">
        <p14:creationId xmlns:p14="http://schemas.microsoft.com/office/powerpoint/2010/main" val="373878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overview of ESNO, it can be characterized by three main components.</a:t>
            </a:r>
          </a:p>
          <a:p>
            <a:endParaRPr lang="en-US" dirty="0"/>
          </a:p>
          <a:p>
            <a:r>
              <a:rPr lang="en-US" dirty="0"/>
              <a:t>There is the obvious SST, there is the Atmospheric circulation and the slope of the thermocline </a:t>
            </a:r>
          </a:p>
          <a:p>
            <a:endParaRPr lang="en-US" dirty="0"/>
          </a:p>
          <a:p>
            <a:r>
              <a:rPr lang="en-US" dirty="0"/>
              <a:t>Changes in atmospheric circulation induce movement (or non movement) of surface waters across the pacific </a:t>
            </a:r>
          </a:p>
          <a:p>
            <a:endParaRPr lang="en-US" dirty="0"/>
          </a:p>
          <a:p>
            <a:r>
              <a:rPr lang="en-US" dirty="0"/>
              <a:t>This changes the slope of the thermocline and increases or reduces cold water upwelling according to phase</a:t>
            </a:r>
          </a:p>
          <a:p>
            <a:endParaRPr lang="en-US" dirty="0"/>
          </a:p>
          <a:p>
            <a:r>
              <a:rPr lang="en-US" dirty="0"/>
              <a:t>As result we have changes in SST across the Pacific</a:t>
            </a:r>
          </a:p>
        </p:txBody>
      </p:sp>
      <p:sp>
        <p:nvSpPr>
          <p:cNvPr id="4" name="Slide Number Placeholder 3"/>
          <p:cNvSpPr>
            <a:spLocks noGrp="1"/>
          </p:cNvSpPr>
          <p:nvPr>
            <p:ph type="sldNum" sz="quarter" idx="5"/>
          </p:nvPr>
        </p:nvSpPr>
        <p:spPr/>
        <p:txBody>
          <a:bodyPr/>
          <a:lstStyle/>
          <a:p>
            <a:fld id="{E7D24D89-A774-4546-98E1-7F24B7566EDE}" type="slidenum">
              <a:rPr lang="en-US" smtClean="0"/>
              <a:t>2</a:t>
            </a:fld>
            <a:endParaRPr lang="en-US"/>
          </a:p>
        </p:txBody>
      </p:sp>
    </p:spTree>
    <p:extLst>
      <p:ext uri="{BB962C8B-B14F-4D97-AF65-F5344CB8AC3E}">
        <p14:creationId xmlns:p14="http://schemas.microsoft.com/office/powerpoint/2010/main" val="2132089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Aryal</a:t>
            </a:r>
            <a:r>
              <a:rPr lang="en-US" dirty="0"/>
              <a:t> et al. shows TC track density anomalies during both ENSO phases as well as NAO phases.</a:t>
            </a:r>
          </a:p>
          <a:p>
            <a:endParaRPr lang="en-US" dirty="0"/>
          </a:p>
          <a:p>
            <a:r>
              <a:rPr lang="en-US" dirty="0"/>
              <a:t>Unfortunately, they do not correlate these phases in their study for joint contribution as </a:t>
            </a:r>
            <a:r>
              <a:rPr lang="en-US" dirty="0" err="1"/>
              <a:t>Klotzbach</a:t>
            </a:r>
            <a:r>
              <a:rPr lang="en-US" dirty="0"/>
              <a:t> has done with the AMO.</a:t>
            </a:r>
          </a:p>
          <a:p>
            <a:endParaRPr lang="en-US" dirty="0"/>
          </a:p>
          <a:p>
            <a:r>
              <a:rPr lang="en-US" dirty="0"/>
              <a:t>However, one could hypothesize that the result would be similar.</a:t>
            </a:r>
          </a:p>
        </p:txBody>
      </p:sp>
      <p:sp>
        <p:nvSpPr>
          <p:cNvPr id="4" name="Slide Number Placeholder 3"/>
          <p:cNvSpPr>
            <a:spLocks noGrp="1"/>
          </p:cNvSpPr>
          <p:nvPr>
            <p:ph type="sldNum" sz="quarter" idx="5"/>
          </p:nvPr>
        </p:nvSpPr>
        <p:spPr/>
        <p:txBody>
          <a:bodyPr/>
          <a:lstStyle/>
          <a:p>
            <a:fld id="{E7D24D89-A774-4546-98E1-7F24B7566EDE}" type="slidenum">
              <a:rPr lang="en-US" smtClean="0"/>
              <a:t>11</a:t>
            </a:fld>
            <a:endParaRPr lang="en-US"/>
          </a:p>
        </p:txBody>
      </p:sp>
    </p:spTree>
    <p:extLst>
      <p:ext uri="{BB962C8B-B14F-4D97-AF65-F5344CB8AC3E}">
        <p14:creationId xmlns:p14="http://schemas.microsoft.com/office/powerpoint/2010/main" val="1234348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AdvPSTIM10-R"/>
              </a:rPr>
              <a:t>Average deviation from the 1950–2012 mean in observed number of Atlantic (a) hurricanes and (b) major (category 3, 4, and 5) hurricanes from HURDAT2 for composites according to ASO averaged AMM and Ni</a:t>
            </a:r>
            <a:r>
              <a:rPr lang="en-US" sz="1800" b="0" i="0" u="none" strike="noStrike" baseline="0" dirty="0">
                <a:solidFill>
                  <a:srgbClr val="000000"/>
                </a:solidFill>
                <a:latin typeface="AdvP4C4E59"/>
              </a:rPr>
              <a:t>~</a:t>
            </a:r>
            <a:r>
              <a:rPr lang="en-US" sz="1800" b="0" i="0" u="none" strike="noStrike" baseline="0" dirty="0">
                <a:solidFill>
                  <a:srgbClr val="000000"/>
                </a:solidFill>
                <a:latin typeface="AdvPSTIM10-R"/>
              </a:rPr>
              <a:t>no-3.4 indices, defined as in </a:t>
            </a:r>
            <a:r>
              <a:rPr lang="en-US" sz="1800" b="0" i="0" u="none" strike="noStrike" baseline="0" dirty="0">
                <a:solidFill>
                  <a:srgbClr val="0000FF"/>
                </a:solidFill>
                <a:latin typeface="AdvPSTIM10-R"/>
              </a:rPr>
              <a:t>Fig. 2b</a:t>
            </a:r>
            <a:r>
              <a:rPr lang="en-US" sz="1800" b="0" i="0" u="none" strike="noStrike" baseline="0" dirty="0">
                <a:solidFill>
                  <a:srgbClr val="000000"/>
                </a:solidFill>
                <a:latin typeface="AdvPSTIM10-R"/>
              </a:rPr>
              <a:t>. Deviation is proportional to the diameter of the circle (positive shaded gray) and listed to its right. The 1950–2012 mean is in parentheses.</a:t>
            </a:r>
          </a:p>
          <a:p>
            <a:pPr algn="l"/>
            <a:endParaRPr lang="en-US" sz="1800" b="0" i="0" u="none" strike="noStrike" baseline="0" dirty="0">
              <a:solidFill>
                <a:srgbClr val="000000"/>
              </a:solidFill>
              <a:latin typeface="AdvPSTIM10-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Deviation from the 1950–2012 mean in observed seasonal Atlantic accumulated cyclone energy (ACE) (10^4 kt2) from HURDAT2, with the percentile of the observed ASO averaged AMM and Ni~no-3.4 indices. Deviation in ACE is proportional to the diameter of the circle, with positive shaded gray and negative shaded white. The gray axes represent the 50th percentiles, and the black dashed lines represent the 25th and 75th percentiles, of the ASO averaged AMM and Ni~no-3.4 indices from 1950 to 2012. (b) Average deviation from the 1950–2012 mean (1053104 kt2) in observed seasonal Atlantic ACE (percent) from HURDAT2 for composites according to the ASO averaged AMM and Ni~no-3.4 indices. A negative and positive phase is defined by the 0–25th and 75th–100th percentiles, respectively, of the ASO averaged AMM and Ni~no-3.4 indices during the 1950–2012 period (denoted by the black dashed lines in Fig. 2a). Deviation in ACE is proportional to the diameter of the circle (positive shaded gray) and listed to its right, and the number of occurrences (N) for each ENSO–AMM pair is in parentheses. A mark inside the circle denotes the mean ACE for the given AMM–ENSO pair that is significantly (10% level) different from the mean ACE for the set of all cases not characterized by that AMM–ENSO pair according to a Student’s t test. The t test is one-tailed, except for AMM–ENSO pairs with destructive influences on Atlantic tropical cyclones (i.e., positive AMM with positive ENSO, or negative AMM with negative ENSO).</a:t>
            </a:r>
          </a:p>
          <a:p>
            <a:pPr algn="l"/>
            <a:endParaRPr lang="en-US" dirty="0"/>
          </a:p>
          <a:p>
            <a:pPr algn="l"/>
            <a:endParaRPr lang="en-US" dirty="0"/>
          </a:p>
          <a:p>
            <a:pPr algn="l"/>
            <a:r>
              <a:rPr lang="en-US" dirty="0"/>
              <a:t>Left we have number of hurricanes anomaly occurring combining the two different climate modes (departure from the mean of 6.3) </a:t>
            </a:r>
          </a:p>
          <a:p>
            <a:pPr algn="l"/>
            <a:endParaRPr lang="en-US" dirty="0"/>
          </a:p>
          <a:p>
            <a:pPr algn="l"/>
            <a:r>
              <a:rPr lang="en-US" dirty="0"/>
              <a:t>On the right we have the same phase distribution but considering the Atlantic ACE</a:t>
            </a:r>
          </a:p>
        </p:txBody>
      </p:sp>
      <p:sp>
        <p:nvSpPr>
          <p:cNvPr id="4" name="Slide Number Placeholder 3"/>
          <p:cNvSpPr>
            <a:spLocks noGrp="1"/>
          </p:cNvSpPr>
          <p:nvPr>
            <p:ph type="sldNum" sz="quarter" idx="5"/>
          </p:nvPr>
        </p:nvSpPr>
        <p:spPr/>
        <p:txBody>
          <a:bodyPr/>
          <a:lstStyle/>
          <a:p>
            <a:fld id="{E7D24D89-A774-4546-98E1-7F24B7566EDE}" type="slidenum">
              <a:rPr lang="en-US" smtClean="0"/>
              <a:t>12</a:t>
            </a:fld>
            <a:endParaRPr lang="en-US"/>
          </a:p>
        </p:txBody>
      </p:sp>
    </p:spTree>
    <p:extLst>
      <p:ext uri="{BB962C8B-B14F-4D97-AF65-F5344CB8AC3E}">
        <p14:creationId xmlns:p14="http://schemas.microsoft.com/office/powerpoint/2010/main" val="1003052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ENSO and Quasi-biennial Oscillation of the stratosphere from June to November (1953-2020)</a:t>
            </a:r>
          </a:p>
          <a:p>
            <a:endParaRPr lang="en-US" dirty="0"/>
          </a:p>
          <a:p>
            <a:r>
              <a:rPr lang="en-US" dirty="0"/>
              <a:t>Showing TC track density anomalies during the different combinations of phases.</a:t>
            </a:r>
          </a:p>
          <a:p>
            <a:endParaRPr lang="en-US" dirty="0"/>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13</a:t>
            </a:fld>
            <a:endParaRPr lang="en-US"/>
          </a:p>
        </p:txBody>
      </p:sp>
    </p:spTree>
    <p:extLst>
      <p:ext uri="{BB962C8B-B14F-4D97-AF65-F5344CB8AC3E}">
        <p14:creationId xmlns:p14="http://schemas.microsoft.com/office/powerpoint/2010/main" val="912915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El Nino the pacific walker circulation is weakened, the momentum is carried by kelvin waves (mentioned in one source without sufficient description to relay)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Leads to Enhanced Atlantic walker circulation characterized </a:t>
            </a:r>
            <a:r>
              <a:rPr lang="en-US" sz="1200" dirty="0"/>
              <a:t>by strengthened low-level easterlies, upper-level westerlies and anomalous dry, downward winds over the equatorial Atlantic </a:t>
            </a:r>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14</a:t>
            </a:fld>
            <a:endParaRPr lang="en-US"/>
          </a:p>
        </p:txBody>
      </p:sp>
    </p:spTree>
    <p:extLst>
      <p:ext uri="{BB962C8B-B14F-4D97-AF65-F5344CB8AC3E}">
        <p14:creationId xmlns:p14="http://schemas.microsoft.com/office/powerpoint/2010/main" val="3326454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widely talked about variable with influence of ENSO to TC activity </a:t>
            </a:r>
          </a:p>
          <a:p>
            <a:endParaRPr lang="en-US" dirty="0"/>
          </a:p>
          <a:p>
            <a:r>
              <a:rPr lang="en-US" dirty="0"/>
              <a:t>First introduced by gray 1984 – El </a:t>
            </a:r>
            <a:r>
              <a:rPr lang="en-US" dirty="0" err="1"/>
              <a:t>nino</a:t>
            </a:r>
            <a:r>
              <a:rPr lang="en-US" dirty="0"/>
              <a:t> increasing vertical wind shear </a:t>
            </a:r>
          </a:p>
          <a:p>
            <a:endParaRPr lang="en-US" dirty="0"/>
          </a:p>
          <a:p>
            <a:r>
              <a:rPr lang="en-US" dirty="0"/>
              <a:t>Talks about how enhanced deep convection in the eastern pacific during El Nino develops anomalous upper tropospheric outflow patterns </a:t>
            </a:r>
          </a:p>
          <a:p>
            <a:endParaRPr lang="en-US" dirty="0"/>
          </a:p>
          <a:p>
            <a:r>
              <a:rPr lang="en-US" dirty="0"/>
              <a:t>This produces an enhancement of the westerly winds over the Caribbean </a:t>
            </a:r>
          </a:p>
          <a:p>
            <a:endParaRPr lang="en-US" dirty="0"/>
          </a:p>
          <a:p>
            <a:r>
              <a:rPr lang="en-US" dirty="0"/>
              <a:t>Top figure shows 200hpa outflow patterns due to enhanced deep-cumulus convection in the eastern tropical Pacific during moderate and strong El Nino years  </a:t>
            </a:r>
          </a:p>
          <a:p>
            <a:endParaRPr lang="en-US" dirty="0"/>
          </a:p>
          <a:p>
            <a:r>
              <a:rPr lang="en-US" dirty="0"/>
              <a:t>Bottom figure shows averaged august and September winds with altitude over curacao for </a:t>
            </a:r>
            <a:r>
              <a:rPr lang="en-US" dirty="0" err="1"/>
              <a:t>el</a:t>
            </a:r>
            <a:r>
              <a:rPr lang="en-US" dirty="0"/>
              <a:t> </a:t>
            </a:r>
            <a:r>
              <a:rPr lang="en-US" dirty="0" err="1"/>
              <a:t>nino</a:t>
            </a:r>
            <a:r>
              <a:rPr lang="en-US" dirty="0"/>
              <a:t> and non </a:t>
            </a:r>
            <a:r>
              <a:rPr lang="en-US" dirty="0" err="1"/>
              <a:t>el</a:t>
            </a:r>
            <a:r>
              <a:rPr lang="en-US" dirty="0"/>
              <a:t> </a:t>
            </a:r>
            <a:r>
              <a:rPr lang="en-US" dirty="0" err="1"/>
              <a:t>nino</a:t>
            </a:r>
            <a:r>
              <a:rPr lang="en-US" dirty="0"/>
              <a:t> years</a:t>
            </a:r>
          </a:p>
          <a:p>
            <a:endParaRPr lang="en-US" dirty="0"/>
          </a:p>
          <a:p>
            <a:r>
              <a:rPr lang="en-US" dirty="0"/>
              <a:t>Here there is a clear anomaly of westerly winds around 200-150mb</a:t>
            </a:r>
          </a:p>
        </p:txBody>
      </p:sp>
      <p:sp>
        <p:nvSpPr>
          <p:cNvPr id="4" name="Slide Number Placeholder 3"/>
          <p:cNvSpPr>
            <a:spLocks noGrp="1"/>
          </p:cNvSpPr>
          <p:nvPr>
            <p:ph type="sldNum" sz="quarter" idx="5"/>
          </p:nvPr>
        </p:nvSpPr>
        <p:spPr/>
        <p:txBody>
          <a:bodyPr/>
          <a:lstStyle/>
          <a:p>
            <a:fld id="{E7D24D89-A774-4546-98E1-7F24B7566EDE}" type="slidenum">
              <a:rPr lang="en-US" smtClean="0"/>
              <a:t>15</a:t>
            </a:fld>
            <a:endParaRPr lang="en-US"/>
          </a:p>
        </p:txBody>
      </p:sp>
    </p:spTree>
    <p:extLst>
      <p:ext uri="{BB962C8B-B14F-4D97-AF65-F5344CB8AC3E}">
        <p14:creationId xmlns:p14="http://schemas.microsoft.com/office/powerpoint/2010/main" val="372485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Klotzbach</a:t>
            </a:r>
            <a:r>
              <a:rPr lang="en-US" dirty="0"/>
              <a:t> has also compiled statistics on vertical wind shear using NCEP-NCAR Reanalysis for ASO ESNO phases inside the Caribbean.</a:t>
            </a:r>
          </a:p>
          <a:p>
            <a:endParaRPr lang="en-US" dirty="0"/>
          </a:p>
          <a:p>
            <a:r>
              <a:rPr lang="en-US" dirty="0"/>
              <a:t>Shows there is a much larger shear during El Nino phases than during La Nina phases</a:t>
            </a:r>
          </a:p>
          <a:p>
            <a:endParaRPr lang="en-US" dirty="0"/>
          </a:p>
          <a:p>
            <a:r>
              <a:rPr lang="en-US" dirty="0"/>
              <a:t>Also shows averaged SLP, SST, 500mb RH and outgoing longwave radiation for the relative phases, which are similar in magnitude </a:t>
            </a:r>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16</a:t>
            </a:fld>
            <a:endParaRPr lang="en-US"/>
          </a:p>
        </p:txBody>
      </p:sp>
    </p:spTree>
    <p:extLst>
      <p:ext uri="{BB962C8B-B14F-4D97-AF65-F5344CB8AC3E}">
        <p14:creationId xmlns:p14="http://schemas.microsoft.com/office/powerpoint/2010/main" val="3048194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a:t>
            </a:r>
            <a:r>
              <a:rPr lang="en-US" dirty="0" err="1"/>
              <a:t>Klotzbach</a:t>
            </a:r>
            <a:r>
              <a:rPr lang="en-US" dirty="0"/>
              <a:t> domain I looked at the relationship between the ONI and Vertical wind shear in ecmwf reanalysis</a:t>
            </a:r>
          </a:p>
          <a:p>
            <a:endParaRPr lang="en-US" dirty="0"/>
          </a:p>
          <a:p>
            <a:r>
              <a:rPr lang="en-US" dirty="0"/>
              <a:t>Looking at the full time series on the left shows little correlation between the two</a:t>
            </a:r>
          </a:p>
          <a:p>
            <a:endParaRPr lang="en-US" dirty="0"/>
          </a:p>
          <a:p>
            <a:r>
              <a:rPr lang="en-US" dirty="0"/>
              <a:t>Filtering for ASO hurricane season (right) allows correlation to emerge </a:t>
            </a:r>
          </a:p>
        </p:txBody>
      </p:sp>
      <p:sp>
        <p:nvSpPr>
          <p:cNvPr id="4" name="Slide Number Placeholder 3"/>
          <p:cNvSpPr>
            <a:spLocks noGrp="1"/>
          </p:cNvSpPr>
          <p:nvPr>
            <p:ph type="sldNum" sz="quarter" idx="5"/>
          </p:nvPr>
        </p:nvSpPr>
        <p:spPr/>
        <p:txBody>
          <a:bodyPr/>
          <a:lstStyle/>
          <a:p>
            <a:fld id="{E7D24D89-A774-4546-98E1-7F24B7566EDE}" type="slidenum">
              <a:rPr lang="en-US" smtClean="0"/>
              <a:t>17</a:t>
            </a:fld>
            <a:endParaRPr lang="en-US"/>
          </a:p>
        </p:txBody>
      </p:sp>
    </p:spTree>
    <p:extLst>
      <p:ext uri="{BB962C8B-B14F-4D97-AF65-F5344CB8AC3E}">
        <p14:creationId xmlns:p14="http://schemas.microsoft.com/office/powerpoint/2010/main" val="97691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Variability of winds in a vertical cross section with Reanalysis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figure shows the zonal wind anomaly from 1000 to 100hpa, from 110W to 20W and this was averaged from 10N to 20N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average values from the 10 strongest El Niño phases minus the 10 strongest la Nina phases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Shows anomalous upper-level westerlies and lower-level easterlies over the Caribbean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left shows my attempt at reproducing this cross section using zonal wind anomalies from ERA5 reanalysis, but the result is completely different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bottom right show only the east-west wind component with the same averaging scheme, which shows a similar result to the one of </a:t>
            </a:r>
            <a:r>
              <a:rPr lang="en-US" dirty="0" err="1"/>
              <a:t>Klotzbach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information on this cross section was not so clearly defined within the paper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18</a:t>
            </a:fld>
            <a:endParaRPr lang="en-US"/>
          </a:p>
        </p:txBody>
      </p:sp>
    </p:spTree>
    <p:extLst>
      <p:ext uri="{BB962C8B-B14F-4D97-AF65-F5344CB8AC3E}">
        <p14:creationId xmlns:p14="http://schemas.microsoft.com/office/powerpoint/2010/main" val="346556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moisture flux into and out of the Caribbean in correlation with ENSO phase.</a:t>
            </a:r>
          </a:p>
          <a:p>
            <a:endParaRPr lang="en-US" dirty="0"/>
          </a:p>
          <a:p>
            <a:r>
              <a:rPr lang="en-US" dirty="0"/>
              <a:t>The figure shows the composited moisture flux for different phases of ENSO</a:t>
            </a:r>
          </a:p>
          <a:p>
            <a:endParaRPr lang="en-US" dirty="0"/>
          </a:p>
          <a:p>
            <a:r>
              <a:rPr lang="en-US" dirty="0"/>
              <a:t>The top panel shows moisture flux transport during La Nina years features a strong path into the Caribbean from the pacific and up into the </a:t>
            </a:r>
            <a:r>
              <a:rPr lang="en-US" dirty="0" err="1"/>
              <a:t>GoM</a:t>
            </a:r>
            <a:endParaRPr lang="en-US" dirty="0"/>
          </a:p>
          <a:p>
            <a:endParaRPr lang="en-US" dirty="0"/>
          </a:p>
          <a:p>
            <a:r>
              <a:rPr lang="en-US" dirty="0"/>
              <a:t>Comparing with moisture fluxes during </a:t>
            </a:r>
            <a:r>
              <a:rPr lang="en-US" dirty="0" err="1"/>
              <a:t>el</a:t>
            </a:r>
            <a:r>
              <a:rPr lang="en-US" dirty="0"/>
              <a:t> </a:t>
            </a:r>
            <a:r>
              <a:rPr lang="en-US" dirty="0" err="1"/>
              <a:t>nino</a:t>
            </a:r>
            <a:r>
              <a:rPr lang="en-US" dirty="0"/>
              <a:t> years in the bottom panel we see the anomalies are much weaker and the path is away from the Caribbean </a:t>
            </a:r>
          </a:p>
          <a:p>
            <a:endParaRPr lang="en-US" dirty="0"/>
          </a:p>
          <a:p>
            <a:r>
              <a:rPr lang="en-US" dirty="0"/>
              <a:t>The moisture flux anomalies are very weak during neutral ENSO phases as shown in the middle panel</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19</a:t>
            </a:fld>
            <a:endParaRPr lang="en-US"/>
          </a:p>
        </p:txBody>
      </p:sp>
    </p:spTree>
    <p:extLst>
      <p:ext uri="{BB962C8B-B14F-4D97-AF65-F5344CB8AC3E}">
        <p14:creationId xmlns:p14="http://schemas.microsoft.com/office/powerpoint/2010/main" val="2687462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reanalysis we see some interesting correlations with water vapor and moisture flux</a:t>
            </a:r>
          </a:p>
          <a:p>
            <a:endParaRPr lang="en-US" dirty="0"/>
          </a:p>
          <a:p>
            <a:r>
              <a:rPr lang="en-US" dirty="0"/>
              <a:t>Top left shows era5 ONI timeseries with TCWV during only ASO months,  plotting these against each other there is a respectable correlation between the two</a:t>
            </a:r>
          </a:p>
          <a:p>
            <a:endParaRPr lang="en-US" dirty="0"/>
          </a:p>
          <a:p>
            <a:r>
              <a:rPr lang="en-US" dirty="0"/>
              <a:t>However, if we isolate the 10 strongest warm phase months and 10 strongest cold phase months, we see there is a significant increase in correlation between the parameters</a:t>
            </a:r>
          </a:p>
          <a:p>
            <a:endParaRPr lang="en-US" dirty="0"/>
          </a:p>
          <a:p>
            <a:r>
              <a:rPr lang="en-US" dirty="0"/>
              <a:t>So increased water vapor during cold phases and decreased during warm phases.</a:t>
            </a:r>
          </a:p>
          <a:p>
            <a:endParaRPr lang="en-US" dirty="0"/>
          </a:p>
          <a:p>
            <a:r>
              <a:rPr lang="en-US" dirty="0"/>
              <a:t>Top right panel shows VIDMF vs ERA5 ONI for ASO months, where we have a correlation of 0.57 between the two</a:t>
            </a:r>
          </a:p>
          <a:p>
            <a:endParaRPr lang="en-US" dirty="0"/>
          </a:p>
          <a:p>
            <a:r>
              <a:rPr lang="en-US" dirty="0"/>
              <a:t>And if we isolate the strongest phases such as with water vapor, we see the correlation increases to 0.9 between the ONI and VIDMF</a:t>
            </a:r>
          </a:p>
          <a:p>
            <a:endParaRPr lang="en-US" dirty="0"/>
          </a:p>
          <a:p>
            <a:r>
              <a:rPr lang="en-US" dirty="0"/>
              <a:t>So more divergence during warm phases and more convergence during cold phases</a:t>
            </a:r>
          </a:p>
          <a:p>
            <a:endParaRPr lang="en-US" dirty="0"/>
          </a:p>
          <a:p>
            <a:r>
              <a:rPr lang="en-US" b="0" i="0" dirty="0">
                <a:solidFill>
                  <a:srgbClr val="7A7A7A"/>
                </a:solidFill>
                <a:effectLst/>
                <a:latin typeface="Open Sans" panose="020B0606030504020204" pitchFamily="34" charset="0"/>
              </a:rPr>
              <a:t>The vertical integral of the moisture flux is the horizontal rate of flow of moisture, per meter across the flow, for a column of air extending from the surface of the Earth to the top of the atmosphere. Its horizontal divergence is the rate of moisture spreading outward from a point, per square meter. This parameter is positive for moisture that is spreading out, or diverging, and negative for the opposite, for moisture that is concentrating, or converging (convergence). This parameter thus indicates whether atmospheric motions act to decrease (for divergence) or increase (for convergence) the vertical integral of moisture. 1 kg of water spread over 1 square meter of surface is 1 mm deep (neglecting the effects of temperature on the density of water), therefore the units are equivalent to mm (of liquid water) per second.</a:t>
            </a:r>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20</a:t>
            </a:fld>
            <a:endParaRPr lang="en-US"/>
          </a:p>
        </p:txBody>
      </p:sp>
    </p:spTree>
    <p:extLst>
      <p:ext uri="{BB962C8B-B14F-4D97-AF65-F5344CB8AC3E}">
        <p14:creationId xmlns:p14="http://schemas.microsoft.com/office/powerpoint/2010/main" val="411741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equatorial atmospheric circulation is called the Walker circulation, which has a form under “neutral’ conditions on the left</a:t>
            </a:r>
          </a:p>
          <a:p>
            <a:endParaRPr lang="en-US" dirty="0"/>
          </a:p>
          <a:p>
            <a:r>
              <a:rPr lang="en-US" dirty="0"/>
              <a:t>During La Nina conditions this circulation is intensified</a:t>
            </a:r>
          </a:p>
          <a:p>
            <a:endParaRPr lang="en-US" dirty="0"/>
          </a:p>
          <a:p>
            <a:r>
              <a:rPr lang="en-US" dirty="0"/>
              <a:t>And during El Nino conditions the circulation is weakened as well as shifted</a:t>
            </a:r>
          </a:p>
          <a:p>
            <a:endParaRPr lang="en-US" dirty="0"/>
          </a:p>
          <a:p>
            <a:r>
              <a:rPr lang="en-US" dirty="0"/>
              <a:t>(After understanding the relationship between ENSO and Atlantic TC activity, everything can be explained sufficiently well from these figures alone)</a:t>
            </a:r>
          </a:p>
        </p:txBody>
      </p:sp>
      <p:sp>
        <p:nvSpPr>
          <p:cNvPr id="4" name="Slide Number Placeholder 3"/>
          <p:cNvSpPr>
            <a:spLocks noGrp="1"/>
          </p:cNvSpPr>
          <p:nvPr>
            <p:ph type="sldNum" sz="quarter" idx="5"/>
          </p:nvPr>
        </p:nvSpPr>
        <p:spPr/>
        <p:txBody>
          <a:bodyPr/>
          <a:lstStyle/>
          <a:p>
            <a:fld id="{E7D24D89-A774-4546-98E1-7F24B7566EDE}" type="slidenum">
              <a:rPr lang="en-US" smtClean="0"/>
              <a:t>3</a:t>
            </a:fld>
            <a:endParaRPr lang="en-US"/>
          </a:p>
        </p:txBody>
      </p:sp>
    </p:spTree>
    <p:extLst>
      <p:ext uri="{BB962C8B-B14F-4D97-AF65-F5344CB8AC3E}">
        <p14:creationId xmlns:p14="http://schemas.microsoft.com/office/powerpoint/2010/main" val="3318786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On the top left we have the average SSTA from the 10 coldest months 1959-2021</a:t>
            </a:r>
          </a:p>
          <a:p>
            <a:endParaRPr lang="en-US" dirty="0"/>
          </a:p>
          <a:p>
            <a:r>
              <a:rPr lang="en-US" dirty="0"/>
              <a:t>Top right shows the average SSTA from the 10 warmest month during the same period</a:t>
            </a:r>
          </a:p>
          <a:p>
            <a:endParaRPr lang="en-US" dirty="0"/>
          </a:p>
          <a:p>
            <a:r>
              <a:rPr lang="en-US" dirty="0"/>
              <a:t>Bottom left we have the TCWV from 10 warmest months minus the 10 coldest months</a:t>
            </a:r>
          </a:p>
          <a:p>
            <a:r>
              <a:rPr lang="en-US" dirty="0"/>
              <a:t>- This shows more water vapor in the Caribbean during la </a:t>
            </a:r>
            <a:r>
              <a:rPr lang="en-US" dirty="0" err="1"/>
              <a:t>nina</a:t>
            </a:r>
            <a:r>
              <a:rPr lang="en-US" dirty="0"/>
              <a:t> months than El Nino months </a:t>
            </a:r>
          </a:p>
          <a:p>
            <a:endParaRPr lang="en-US" dirty="0"/>
          </a:p>
          <a:p>
            <a:r>
              <a:rPr lang="en-US" dirty="0"/>
              <a:t>Bottom right shows the VIDMF from 10 warmest months minus the 10 coldest months</a:t>
            </a:r>
          </a:p>
          <a:p>
            <a:r>
              <a:rPr lang="en-US" dirty="0"/>
              <a:t>- This shows more DIVERGENCE during El Nino and more CONVERGENCE during La Nina</a:t>
            </a:r>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21</a:t>
            </a:fld>
            <a:endParaRPr lang="en-US"/>
          </a:p>
        </p:txBody>
      </p:sp>
    </p:spTree>
    <p:extLst>
      <p:ext uri="{BB962C8B-B14F-4D97-AF65-F5344CB8AC3E}">
        <p14:creationId xmlns:p14="http://schemas.microsoft.com/office/powerpoint/2010/main" val="3937036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22</a:t>
            </a:fld>
            <a:endParaRPr lang="en-US"/>
          </a:p>
        </p:txBody>
      </p:sp>
    </p:spTree>
    <p:extLst>
      <p:ext uri="{BB962C8B-B14F-4D97-AF65-F5344CB8AC3E}">
        <p14:creationId xmlns:p14="http://schemas.microsoft.com/office/powerpoint/2010/main" val="3797515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23</a:t>
            </a:fld>
            <a:endParaRPr lang="en-US"/>
          </a:p>
        </p:txBody>
      </p:sp>
    </p:spTree>
    <p:extLst>
      <p:ext uri="{BB962C8B-B14F-4D97-AF65-F5344CB8AC3E}">
        <p14:creationId xmlns:p14="http://schemas.microsoft.com/office/powerpoint/2010/main" val="1855819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ENSO phase can be measured in a variety of ways using predefined domains, inside of which the SST and the corresponding anomaly can be taken.  </a:t>
            </a:r>
          </a:p>
          <a:p>
            <a:endParaRPr lang="en-US" dirty="0"/>
          </a:p>
          <a:p>
            <a:r>
              <a:rPr lang="en-US" dirty="0"/>
              <a:t>Each domain also has a predefined temporal averaging scheme to produce the index for the given domain.</a:t>
            </a:r>
          </a:p>
          <a:p>
            <a:endParaRPr lang="en-US" dirty="0"/>
          </a:p>
          <a:p>
            <a:r>
              <a:rPr lang="en-US" dirty="0"/>
              <a:t>The ONI uses the Nino 3.4 domain with a 3-month running average, where the phase must surpass +- 0.5C anomaly for 5 consecutive months to be considered full El Nino or La Nina</a:t>
            </a:r>
          </a:p>
          <a:p>
            <a:endParaRPr lang="en-US" dirty="0"/>
          </a:p>
          <a:p>
            <a:r>
              <a:rPr lang="en-US" dirty="0"/>
              <a:t>On the right is an example of this which is the ONI from NOAA showing the operational ONI from 1990 to present.</a:t>
            </a:r>
          </a:p>
          <a:p>
            <a:endParaRPr lang="en-US" dirty="0"/>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4</a:t>
            </a:fld>
            <a:endParaRPr lang="en-US"/>
          </a:p>
        </p:txBody>
      </p:sp>
    </p:spTree>
    <p:extLst>
      <p:ext uri="{BB962C8B-B14F-4D97-AF65-F5344CB8AC3E}">
        <p14:creationId xmlns:p14="http://schemas.microsoft.com/office/powerpoint/2010/main" val="217024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Reproduction of ONI from global reanalysis – ERA5 chosen</a:t>
            </a:r>
          </a:p>
          <a:p>
            <a:endParaRPr lang="en-US" dirty="0"/>
          </a:p>
          <a:p>
            <a:r>
              <a:rPr lang="en-US" dirty="0"/>
              <a:t>ERA5 extends from 1959-present, 2022 not finished at the time of analysis</a:t>
            </a:r>
          </a:p>
          <a:p>
            <a:endParaRPr lang="en-US" dirty="0"/>
          </a:p>
          <a:p>
            <a:r>
              <a:rPr lang="en-US" dirty="0"/>
              <a:t>The timeseries looks appropriate, but to add some perspective you can compare with the NOAA ONI data set on next slide</a:t>
            </a:r>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5</a:t>
            </a:fld>
            <a:endParaRPr lang="en-US"/>
          </a:p>
        </p:txBody>
      </p:sp>
    </p:spTree>
    <p:extLst>
      <p:ext uri="{BB962C8B-B14F-4D97-AF65-F5344CB8AC3E}">
        <p14:creationId xmlns:p14="http://schemas.microsoft.com/office/powerpoint/2010/main" val="392755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the reanalysis ONI with the observational ONI from NOAA</a:t>
            </a:r>
          </a:p>
          <a:p>
            <a:endParaRPr lang="en-US" dirty="0"/>
          </a:p>
          <a:p>
            <a:r>
              <a:rPr lang="en-US" dirty="0"/>
              <a:t>The timeseries on the top is best reproduced during strong phases, but departs in many neutral or transitionary areas (as well as other areas) </a:t>
            </a:r>
          </a:p>
          <a:p>
            <a:endParaRPr lang="en-US" dirty="0"/>
          </a:p>
          <a:p>
            <a:r>
              <a:rPr lang="en-US" dirty="0"/>
              <a:t>However, the correlation between the timeseries is quite good.</a:t>
            </a:r>
          </a:p>
          <a:p>
            <a:endParaRPr lang="en-US" dirty="0"/>
          </a:p>
          <a:p>
            <a:r>
              <a:rPr lang="en-US" dirty="0"/>
              <a:t>Note: NOAA uses background climate data to adjust the ONI, taking into account annual changes which would explain well departures such as those seen around years 2000-2003.</a:t>
            </a:r>
          </a:p>
        </p:txBody>
      </p:sp>
      <p:sp>
        <p:nvSpPr>
          <p:cNvPr id="4" name="Slide Number Placeholder 3"/>
          <p:cNvSpPr>
            <a:spLocks noGrp="1"/>
          </p:cNvSpPr>
          <p:nvPr>
            <p:ph type="sldNum" sz="quarter" idx="5"/>
          </p:nvPr>
        </p:nvSpPr>
        <p:spPr/>
        <p:txBody>
          <a:bodyPr/>
          <a:lstStyle/>
          <a:p>
            <a:fld id="{E7D24D89-A774-4546-98E1-7F24B7566EDE}" type="slidenum">
              <a:rPr lang="en-US" smtClean="0"/>
              <a:t>6</a:t>
            </a:fld>
            <a:endParaRPr lang="en-US"/>
          </a:p>
        </p:txBody>
      </p:sp>
    </p:spTree>
    <p:extLst>
      <p:ext uri="{BB962C8B-B14F-4D97-AF65-F5344CB8AC3E}">
        <p14:creationId xmlns:p14="http://schemas.microsoft.com/office/powerpoint/2010/main" val="192773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Warm ocean waters (of at least 26.5 °C) throughout a sufficient depth (unknown how deep, but at least on the order of 50 m). Warm sea surface temperatures (SSTs) are necessary to fuel the heat engine of the tropical cyclone.</a:t>
            </a:r>
          </a:p>
          <a:p>
            <a:endParaRPr lang="en-US" dirty="0"/>
          </a:p>
          <a:p>
            <a:r>
              <a:rPr lang="en-US" dirty="0"/>
              <a:t>2. An atmosphere which cools fast enough with height such that it is potentially unstable to moist convection. It is the precipitating convection typically in the form of thunderstorm complexes which allows the heat stored in the ocean waters to be liberated for tropical cyclone development.</a:t>
            </a:r>
          </a:p>
          <a:p>
            <a:endParaRPr lang="en-US" dirty="0"/>
          </a:p>
          <a:p>
            <a:r>
              <a:rPr lang="en-US" dirty="0"/>
              <a:t>3. Relatively moist layers near the mid-troposphere. Dry mid levels are not conducive for allowing the continued development of widespread thunderstorm activity because entrainment into the thunderstorms dries and cools the rising parcel, reducing buoyancy.</a:t>
            </a:r>
          </a:p>
          <a:p>
            <a:endParaRPr lang="en-US" dirty="0"/>
          </a:p>
          <a:p>
            <a:r>
              <a:rPr lang="en-US" dirty="0"/>
              <a:t>4. A minimum distance of around 500 km from the equator for non-negligible amounts of the Coriolis force to provide for near gradient wind balance to occur. Without a substantial Coriolis force, inflow into the low pressure is not deflected to the right (to the left in the Southern Hemisphere) and the partial vacuum of the low is quickly filled.</a:t>
            </a:r>
          </a:p>
          <a:p>
            <a:endParaRPr lang="en-US" dirty="0"/>
          </a:p>
          <a:p>
            <a:r>
              <a:rPr lang="en-US" dirty="0"/>
              <a:t>5. A pre-existing near-surface disturbance with sufficient vorticity and convergence. Tropical cyclones cannot be generated spontaneously. To develop, they require a weakly organized system with sizable spin and low-level inflow.</a:t>
            </a:r>
          </a:p>
          <a:p>
            <a:endParaRPr lang="en-US" dirty="0"/>
          </a:p>
          <a:p>
            <a:r>
              <a:rPr lang="en-US" dirty="0"/>
              <a:t>6. Low values (less than about 10 ms-1) of vertical wind shear between the 850 and 200 mb levels. Vertical wind shear is the magnitude of wind change with height. Large values of vertical wind shear disrupt the incipient tropical cyclone and can prevent genesis, or, if a tropical cyclone has already formed, large vertical shear can weaken or destroy the tropical cyclone by interfering with the organization of deep convection around the cyclone center (</a:t>
            </a:r>
            <a:r>
              <a:rPr lang="en-US" dirty="0" err="1"/>
              <a:t>DeMaria</a:t>
            </a:r>
            <a:r>
              <a:rPr lang="en-US" dirty="0"/>
              <a:t> 1996).</a:t>
            </a:r>
          </a:p>
          <a:p>
            <a:endParaRPr lang="en-US" dirty="0"/>
          </a:p>
          <a:p>
            <a:endParaRPr lang="en-US" dirty="0"/>
          </a:p>
          <a:p>
            <a:r>
              <a:rPr lang="en-US" dirty="0"/>
              <a:t>Process:</a:t>
            </a:r>
          </a:p>
          <a:p>
            <a:endParaRPr lang="en-US" dirty="0"/>
          </a:p>
          <a:p>
            <a:pPr marL="285750" indent="-285750">
              <a:buFont typeface="Arial" panose="020B0604020202020204" pitchFamily="34" charset="0"/>
              <a:buChar char="•"/>
            </a:pPr>
            <a:r>
              <a:rPr lang="en-US" b="1" dirty="0"/>
              <a:t>Water vapor </a:t>
            </a:r>
            <a:r>
              <a:rPr lang="en-US" dirty="0"/>
              <a:t>from the </a:t>
            </a:r>
            <a:r>
              <a:rPr lang="en-US" b="1" dirty="0"/>
              <a:t>evaporation </a:t>
            </a:r>
            <a:r>
              <a:rPr lang="en-US" dirty="0"/>
              <a:t>of warm ocean waters condense forming clouds.</a:t>
            </a:r>
          </a:p>
          <a:p>
            <a:endParaRPr lang="en-US" dirty="0"/>
          </a:p>
          <a:p>
            <a:pPr marL="285750" indent="-285750">
              <a:buFont typeface="Arial" panose="020B0604020202020204" pitchFamily="34" charset="0"/>
              <a:buChar char="•"/>
            </a:pPr>
            <a:r>
              <a:rPr lang="en-US" dirty="0"/>
              <a:t>Cloud formation causes </a:t>
            </a:r>
            <a:r>
              <a:rPr lang="en-US" b="1" dirty="0"/>
              <a:t>release of latent heat </a:t>
            </a:r>
            <a:r>
              <a:rPr lang="en-US" dirty="0"/>
              <a:t>into the air. Warm air rises building the cloud column.</a:t>
            </a:r>
          </a:p>
          <a:p>
            <a:endParaRPr lang="en-US" dirty="0"/>
          </a:p>
          <a:p>
            <a:pPr marL="285750" indent="-285750">
              <a:buFont typeface="Arial" panose="020B0604020202020204" pitchFamily="34" charset="0"/>
              <a:buChar char="•"/>
            </a:pPr>
            <a:r>
              <a:rPr lang="en-US" dirty="0"/>
              <a:t>The process of evaporation and condensation continues, causing the storm to grow.</a:t>
            </a:r>
          </a:p>
          <a:p>
            <a:endParaRPr lang="en-US" dirty="0"/>
          </a:p>
          <a:p>
            <a:pPr marL="285750" indent="-285750">
              <a:buFont typeface="Arial" panose="020B0604020202020204" pitchFamily="34" charset="0"/>
              <a:buChar char="•"/>
            </a:pPr>
            <a:r>
              <a:rPr lang="en-US" dirty="0"/>
              <a:t>As the storm grows, the upper-level pressure and air temperature increase, causing air movement away from the central upper level high (anticyclonic)</a:t>
            </a:r>
          </a:p>
          <a:p>
            <a:endParaRPr lang="en-US" dirty="0"/>
          </a:p>
          <a:p>
            <a:pPr marL="285750" indent="-285750">
              <a:buFont typeface="Arial" panose="020B0604020202020204" pitchFamily="34" charset="0"/>
              <a:buChar char="•"/>
            </a:pPr>
            <a:r>
              <a:rPr lang="en-US" dirty="0"/>
              <a:t>The upper-level high induces a low-pressure center at the surface, and the storm begins to rotate (cyclonic).</a:t>
            </a:r>
          </a:p>
          <a:p>
            <a:endParaRPr lang="en-US" dirty="0"/>
          </a:p>
          <a:p>
            <a:pPr marL="285750" indent="-285750">
              <a:buFont typeface="Arial" panose="020B0604020202020204" pitchFamily="34" charset="0"/>
              <a:buChar char="•"/>
            </a:pPr>
            <a:r>
              <a:rPr lang="en-US" dirty="0"/>
              <a:t>If conditions allow, the storm will grow, and an eye will develop.</a:t>
            </a:r>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7</a:t>
            </a:fld>
            <a:endParaRPr lang="en-US"/>
          </a:p>
        </p:txBody>
      </p:sp>
    </p:spTree>
    <p:extLst>
      <p:ext uri="{BB962C8B-B14F-4D97-AF65-F5344CB8AC3E}">
        <p14:creationId xmlns:p14="http://schemas.microsoft.com/office/powerpoint/2010/main" val="2144296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Klotzbach</a:t>
            </a:r>
            <a:r>
              <a:rPr lang="en-US" dirty="0"/>
              <a:t> observes ESNO phases occurring during August through October (ASO)</a:t>
            </a:r>
          </a:p>
          <a:p>
            <a:endParaRPr lang="en-US" dirty="0"/>
          </a:p>
          <a:p>
            <a:r>
              <a:rPr lang="en-US" dirty="0"/>
              <a:t>Irrelevant to look at the ENSO/teleconnection relationship for months outside peak hurricane season</a:t>
            </a:r>
          </a:p>
          <a:p>
            <a:endParaRPr lang="en-US" dirty="0"/>
          </a:p>
          <a:p>
            <a:r>
              <a:rPr lang="en-US" dirty="0"/>
              <a:t>On the left we have the timeseries for ASO averaged Niño 3.4 index (Only values from peak hurricane season)</a:t>
            </a:r>
          </a:p>
          <a:p>
            <a:endParaRPr lang="en-US" dirty="0"/>
          </a:p>
          <a:p>
            <a:r>
              <a:rPr lang="en-US" dirty="0"/>
              <a:t>On the right he plots the storm tracks of major hurricanes (Category 3+) occurring during the 10 coldest ENSO years (top) and the 10 warmest ENSO years (bottom)</a:t>
            </a:r>
          </a:p>
        </p:txBody>
      </p:sp>
      <p:sp>
        <p:nvSpPr>
          <p:cNvPr id="4" name="Slide Number Placeholder 3"/>
          <p:cNvSpPr>
            <a:spLocks noGrp="1"/>
          </p:cNvSpPr>
          <p:nvPr>
            <p:ph type="sldNum" sz="quarter" idx="5"/>
          </p:nvPr>
        </p:nvSpPr>
        <p:spPr/>
        <p:txBody>
          <a:bodyPr/>
          <a:lstStyle/>
          <a:p>
            <a:fld id="{E7D24D89-A774-4546-98E1-7F24B7566EDE}" type="slidenum">
              <a:rPr lang="en-US" smtClean="0"/>
              <a:t>8</a:t>
            </a:fld>
            <a:endParaRPr lang="en-US"/>
          </a:p>
        </p:txBody>
      </p:sp>
    </p:spTree>
    <p:extLst>
      <p:ext uri="{BB962C8B-B14F-4D97-AF65-F5344CB8AC3E}">
        <p14:creationId xmlns:p14="http://schemas.microsoft.com/office/powerpoint/2010/main" val="3141379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Klotzbachs</a:t>
            </a:r>
            <a:r>
              <a:rPr lang="en-US" dirty="0"/>
              <a:t> second publication, they give us more statistical information about the ENSO/Hurricane relationship</a:t>
            </a:r>
          </a:p>
          <a:p>
            <a:endParaRPr lang="en-US" dirty="0"/>
          </a:p>
          <a:p>
            <a:r>
              <a:rPr lang="en-US" dirty="0"/>
              <a:t>Accumulated Cyclone Energy (ACE) is a running sum through the season, TCs contribute via wind speed every 6 hours when meeting a certain threshold </a:t>
            </a:r>
          </a:p>
          <a:p>
            <a:endParaRPr lang="en-US" dirty="0"/>
          </a:p>
          <a:p>
            <a:r>
              <a:rPr lang="en-US" dirty="0"/>
              <a:t>On the right we have the number of storms during each phase, with many more storms occurring during cold phases than warm phases, and a higher ACE for La Nina</a:t>
            </a:r>
          </a:p>
          <a:p>
            <a:endParaRPr lang="en-US" dirty="0"/>
          </a:p>
          <a:p>
            <a:r>
              <a:rPr lang="en-US" dirty="0"/>
              <a:t>On the bottom we have the probability of the number of major hurricanes occurring based on ENSO phase</a:t>
            </a:r>
          </a:p>
        </p:txBody>
      </p:sp>
      <p:sp>
        <p:nvSpPr>
          <p:cNvPr id="4" name="Slide Number Placeholder 3"/>
          <p:cNvSpPr>
            <a:spLocks noGrp="1"/>
          </p:cNvSpPr>
          <p:nvPr>
            <p:ph type="sldNum" sz="quarter" idx="5"/>
          </p:nvPr>
        </p:nvSpPr>
        <p:spPr/>
        <p:txBody>
          <a:bodyPr/>
          <a:lstStyle/>
          <a:p>
            <a:fld id="{E7D24D89-A774-4546-98E1-7F24B7566EDE}" type="slidenum">
              <a:rPr lang="en-US" smtClean="0"/>
              <a:t>9</a:t>
            </a:fld>
            <a:endParaRPr lang="en-US"/>
          </a:p>
        </p:txBody>
      </p:sp>
    </p:spTree>
    <p:extLst>
      <p:ext uri="{BB962C8B-B14F-4D97-AF65-F5344CB8AC3E}">
        <p14:creationId xmlns:p14="http://schemas.microsoft.com/office/powerpoint/2010/main" val="39721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ESNO is not the sole contributor to Hurricane season variability. The variability becomes clearer when coupling multiple climate modes</a:t>
            </a:r>
          </a:p>
          <a:p>
            <a:endParaRPr lang="en-US" dirty="0"/>
          </a:p>
          <a:p>
            <a:r>
              <a:rPr lang="en-US" dirty="0"/>
              <a:t>On the left is the figure from before considering only ENSO</a:t>
            </a:r>
          </a:p>
          <a:p>
            <a:endParaRPr lang="en-US" dirty="0"/>
          </a:p>
          <a:p>
            <a:r>
              <a:rPr lang="en-US" dirty="0"/>
              <a:t>On the right is the 10 coldest ENSO years with positive AMO phase (top), 10 warmest ENSO years with a negative AMO phase (bottom) </a:t>
            </a:r>
          </a:p>
          <a:p>
            <a:endParaRPr lang="en-US" dirty="0"/>
          </a:p>
        </p:txBody>
      </p:sp>
      <p:sp>
        <p:nvSpPr>
          <p:cNvPr id="4" name="Slide Number Placeholder 3"/>
          <p:cNvSpPr>
            <a:spLocks noGrp="1"/>
          </p:cNvSpPr>
          <p:nvPr>
            <p:ph type="sldNum" sz="quarter" idx="5"/>
          </p:nvPr>
        </p:nvSpPr>
        <p:spPr/>
        <p:txBody>
          <a:bodyPr/>
          <a:lstStyle/>
          <a:p>
            <a:fld id="{E7D24D89-A774-4546-98E1-7F24B7566EDE}" type="slidenum">
              <a:rPr lang="en-US" smtClean="0"/>
              <a:t>10</a:t>
            </a:fld>
            <a:endParaRPr lang="en-US"/>
          </a:p>
        </p:txBody>
      </p:sp>
    </p:spTree>
    <p:extLst>
      <p:ext uri="{BB962C8B-B14F-4D97-AF65-F5344CB8AC3E}">
        <p14:creationId xmlns:p14="http://schemas.microsoft.com/office/powerpoint/2010/main" val="333705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C764-C2E4-43B3-9AD8-D1782E682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2A56FC-271D-48DF-B4E2-601AA8FB1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A78133-AE7C-4297-8CE8-52118348BC0D}"/>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5" name="Footer Placeholder 4">
            <a:extLst>
              <a:ext uri="{FF2B5EF4-FFF2-40B4-BE49-F238E27FC236}">
                <a16:creationId xmlns:a16="http://schemas.microsoft.com/office/drawing/2014/main" id="{A5A40A43-B254-4F9E-8C4A-B4D662A57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B1678-4EDC-4A7E-B9CC-A42C50BD2E62}"/>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21063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A2A-AB7B-4C14-A6A3-562B2F5CF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E7E07-DB54-443C-B8A4-5F150AFA8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F1985-AFA0-424C-999E-E86DDCE6A6A6}"/>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5" name="Footer Placeholder 4">
            <a:extLst>
              <a:ext uri="{FF2B5EF4-FFF2-40B4-BE49-F238E27FC236}">
                <a16:creationId xmlns:a16="http://schemas.microsoft.com/office/drawing/2014/main" id="{39A36A32-CBB7-4512-8DB8-D91E8E701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8C0D8-AB4B-48BA-97AB-1E432BAD42ED}"/>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115611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FE515-AD3E-4C18-B743-4E7A857D6C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A2110E-688D-4B2B-B6D3-8D03005EF0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68E74-ED85-4AB9-9225-08DE0D362549}"/>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5" name="Footer Placeholder 4">
            <a:extLst>
              <a:ext uri="{FF2B5EF4-FFF2-40B4-BE49-F238E27FC236}">
                <a16:creationId xmlns:a16="http://schemas.microsoft.com/office/drawing/2014/main" id="{493925EB-FF0E-45F6-BE7C-D1E740F27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27E37-881E-45E1-9827-0DDF54EFAD58}"/>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200804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268C-236F-4B54-871B-567A71E16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C7957F-C36F-4DB7-BBE6-9EF9F59C6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54983-EDC3-47AD-B4AA-538E83EEDB93}"/>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5" name="Footer Placeholder 4">
            <a:extLst>
              <a:ext uri="{FF2B5EF4-FFF2-40B4-BE49-F238E27FC236}">
                <a16:creationId xmlns:a16="http://schemas.microsoft.com/office/drawing/2014/main" id="{080EE0D9-A350-45C3-A868-5BE6DC1DF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46EC8-A38C-4FE2-A85D-53DA2796808D}"/>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342795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094E-3D9C-4373-8014-060B1AB6EC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1C0D0D-26A0-4226-8029-0956EF7D56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C80D56-68BA-480C-AC66-92545BD3848E}"/>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5" name="Footer Placeholder 4">
            <a:extLst>
              <a:ext uri="{FF2B5EF4-FFF2-40B4-BE49-F238E27FC236}">
                <a16:creationId xmlns:a16="http://schemas.microsoft.com/office/drawing/2014/main" id="{1BE1F1DE-7B7C-4506-984D-E592EF451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02D60-83A9-48EB-AD50-024313DA4DF6}"/>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3485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57B4-F0B9-457D-8A7C-C5F46D1032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8D93D-6BC6-4017-B432-CF11D2798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0031DF-93CF-487A-B6CA-1516CBCCD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FBCFBF-E0D5-4C0E-ACD9-833096E45EBF}"/>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6" name="Footer Placeholder 5">
            <a:extLst>
              <a:ext uri="{FF2B5EF4-FFF2-40B4-BE49-F238E27FC236}">
                <a16:creationId xmlns:a16="http://schemas.microsoft.com/office/drawing/2014/main" id="{C2CA3986-CE02-435F-9372-FFC37A530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6E495-5C2D-4C39-ADF9-045F4BCD1F58}"/>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153844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1993-F7B6-40F2-8EDC-6E5CF49C7C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A57F9C-51E5-4058-B2F0-BB3E7889E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2F197-B85E-459B-AC19-245BD45B51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A6B8F-79E7-4216-B7A5-6464E0AF1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585DF-9E88-475A-941D-9D98AE29E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FAF81E-2F30-47C4-B8E2-83B00C5255F8}"/>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8" name="Footer Placeholder 7">
            <a:extLst>
              <a:ext uri="{FF2B5EF4-FFF2-40B4-BE49-F238E27FC236}">
                <a16:creationId xmlns:a16="http://schemas.microsoft.com/office/drawing/2014/main" id="{807B9B02-1B57-4AFC-92D7-5ED3F2B561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B20C3-7631-4776-9761-E9D951CE8FC1}"/>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159835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B1A3-F05E-4912-B052-0D423D28AC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56255F-AF4B-470A-A157-96D08B595323}"/>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4" name="Footer Placeholder 3">
            <a:extLst>
              <a:ext uri="{FF2B5EF4-FFF2-40B4-BE49-F238E27FC236}">
                <a16:creationId xmlns:a16="http://schemas.microsoft.com/office/drawing/2014/main" id="{B2EF9A44-FC7B-492D-BAC3-49F2D60E7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52BAE-EAB3-44D1-8CB7-E583E8CC0779}"/>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84543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65E55-B0E1-440A-9D60-B7975C9E752B}"/>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3" name="Footer Placeholder 2">
            <a:extLst>
              <a:ext uri="{FF2B5EF4-FFF2-40B4-BE49-F238E27FC236}">
                <a16:creationId xmlns:a16="http://schemas.microsoft.com/office/drawing/2014/main" id="{8F32067D-4AB9-4A3B-9BA7-4EF0E065F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4DF8B-CCED-4EDB-8142-B89174D90BC8}"/>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398868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97C3-D4F5-4E1D-9408-F9EA9F21C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D7ED8-6140-47F8-B91C-F35E350716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EE5915-CD14-4D91-A11B-5F45E06A9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9312F-E0D9-4AC1-87ED-2CD7CD6FC7C5}"/>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6" name="Footer Placeholder 5">
            <a:extLst>
              <a:ext uri="{FF2B5EF4-FFF2-40B4-BE49-F238E27FC236}">
                <a16:creationId xmlns:a16="http://schemas.microsoft.com/office/drawing/2014/main" id="{0A9057A9-AA20-4341-AAEB-B8DA1BF4D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90920D-91A6-4259-BF94-BF348F238AC4}"/>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329991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8670-70B0-46BC-821D-A506C4083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0ED065-4394-4395-9CF2-76F0DFA81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3C2C64-2C00-4182-A99A-8B183B052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F9944-56C2-4B85-959B-693552470E30}"/>
              </a:ext>
            </a:extLst>
          </p:cNvPr>
          <p:cNvSpPr>
            <a:spLocks noGrp="1"/>
          </p:cNvSpPr>
          <p:nvPr>
            <p:ph type="dt" sz="half" idx="10"/>
          </p:nvPr>
        </p:nvSpPr>
        <p:spPr/>
        <p:txBody>
          <a:bodyPr/>
          <a:lstStyle/>
          <a:p>
            <a:fld id="{FC86DD11-622F-49B4-BC82-06AD8CA9BCA0}" type="datetimeFigureOut">
              <a:rPr lang="en-US" smtClean="0"/>
              <a:t>9/2/2024</a:t>
            </a:fld>
            <a:endParaRPr lang="en-US"/>
          </a:p>
        </p:txBody>
      </p:sp>
      <p:sp>
        <p:nvSpPr>
          <p:cNvPr id="6" name="Footer Placeholder 5">
            <a:extLst>
              <a:ext uri="{FF2B5EF4-FFF2-40B4-BE49-F238E27FC236}">
                <a16:creationId xmlns:a16="http://schemas.microsoft.com/office/drawing/2014/main" id="{470BB3E9-5219-426C-A8DC-425C3B54B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ECE94-0D87-4CD2-B394-AFEDCA962F08}"/>
              </a:ext>
            </a:extLst>
          </p:cNvPr>
          <p:cNvSpPr>
            <a:spLocks noGrp="1"/>
          </p:cNvSpPr>
          <p:nvPr>
            <p:ph type="sldNum" sz="quarter" idx="12"/>
          </p:nvPr>
        </p:nvSpPr>
        <p:spPr/>
        <p:txBody>
          <a:bodyPr/>
          <a:lstStyle/>
          <a:p>
            <a:fld id="{0A27DAD5-C8B4-4397-BE47-6C69CDA30376}" type="slidenum">
              <a:rPr lang="en-US" smtClean="0"/>
              <a:t>‹#›</a:t>
            </a:fld>
            <a:endParaRPr lang="en-US"/>
          </a:p>
        </p:txBody>
      </p:sp>
    </p:spTree>
    <p:extLst>
      <p:ext uri="{BB962C8B-B14F-4D97-AF65-F5344CB8AC3E}">
        <p14:creationId xmlns:p14="http://schemas.microsoft.com/office/powerpoint/2010/main" val="169082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2BE359-EFBF-425F-A2DB-AB5C309FE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947AFB-5264-40AD-86E3-9EEA32136C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30AB1-2EE5-43F9-B1C3-01226CDB7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6DD11-622F-49B4-BC82-06AD8CA9BCA0}" type="datetimeFigureOut">
              <a:rPr lang="en-US" smtClean="0"/>
              <a:t>9/2/2024</a:t>
            </a:fld>
            <a:endParaRPr lang="en-US"/>
          </a:p>
        </p:txBody>
      </p:sp>
      <p:sp>
        <p:nvSpPr>
          <p:cNvPr id="5" name="Footer Placeholder 4">
            <a:extLst>
              <a:ext uri="{FF2B5EF4-FFF2-40B4-BE49-F238E27FC236}">
                <a16:creationId xmlns:a16="http://schemas.microsoft.com/office/drawing/2014/main" id="{EE9A4617-D2AB-48E2-A01A-F18470530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701D94-26C7-40EA-8593-C48A37424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7DAD5-C8B4-4397-BE47-6C69CDA30376}" type="slidenum">
              <a:rPr lang="en-US" smtClean="0"/>
              <a:t>‹#›</a:t>
            </a:fld>
            <a:endParaRPr lang="en-US"/>
          </a:p>
        </p:txBody>
      </p:sp>
    </p:spTree>
    <p:extLst>
      <p:ext uri="{BB962C8B-B14F-4D97-AF65-F5344CB8AC3E}">
        <p14:creationId xmlns:p14="http://schemas.microsoft.com/office/powerpoint/2010/main" val="266769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ncei.noaa.gov/access/monitoring/enso/sst" TargetMode="External"/><Relationship Id="rId3" Type="http://schemas.openxmlformats.org/officeDocument/2006/relationships/hyperlink" Target="https://doi.org/10.1007/BF01030791" TargetMode="External"/><Relationship Id="rId7" Type="http://schemas.openxmlformats.org/officeDocument/2006/relationships/hyperlink" Target="https://climatedataguide.ucar.edu/climate-data/nino-sst-indices-nino-12-3-34-4-oni-and-tni"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oi.org/10.1007/s00382-007-0243-z" TargetMode="External"/><Relationship Id="rId5" Type="http://schemas.openxmlformats.org/officeDocument/2006/relationships/hyperlink" Target="https://doi.org/10.1007/s00382-014-2133-5" TargetMode="External"/><Relationship Id="rId4" Type="http://schemas.openxmlformats.org/officeDocument/2006/relationships/hyperlink" Target="https://doi.org/10.3390/atmos1212158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8EB6-C98A-4400-BEE4-4A4E3E139BAA}"/>
              </a:ext>
            </a:extLst>
          </p:cNvPr>
          <p:cNvSpPr>
            <a:spLocks noGrp="1"/>
          </p:cNvSpPr>
          <p:nvPr>
            <p:ph type="ctrTitle"/>
          </p:nvPr>
        </p:nvSpPr>
        <p:spPr/>
        <p:txBody>
          <a:bodyPr>
            <a:normAutofit/>
          </a:bodyPr>
          <a:lstStyle/>
          <a:p>
            <a:r>
              <a:rPr lang="en-US" dirty="0"/>
              <a:t>Effect of ENSO on the Atlantic Hurricane Season</a:t>
            </a:r>
          </a:p>
        </p:txBody>
      </p:sp>
      <p:sp>
        <p:nvSpPr>
          <p:cNvPr id="3" name="Subtitle 2">
            <a:extLst>
              <a:ext uri="{FF2B5EF4-FFF2-40B4-BE49-F238E27FC236}">
                <a16:creationId xmlns:a16="http://schemas.microsoft.com/office/drawing/2014/main" id="{A409CFA1-ED97-4548-B07D-F9119FBFF808}"/>
              </a:ext>
            </a:extLst>
          </p:cNvPr>
          <p:cNvSpPr>
            <a:spLocks noGrp="1"/>
          </p:cNvSpPr>
          <p:nvPr>
            <p:ph type="subTitle" idx="1"/>
          </p:nvPr>
        </p:nvSpPr>
        <p:spPr>
          <a:xfrm>
            <a:off x="1524000" y="4560506"/>
            <a:ext cx="9144000" cy="1655762"/>
          </a:xfrm>
        </p:spPr>
        <p:txBody>
          <a:bodyPr/>
          <a:lstStyle/>
          <a:p>
            <a:r>
              <a:rPr lang="en-US" dirty="0"/>
              <a:t>Evan David Wellmeyer</a:t>
            </a:r>
          </a:p>
        </p:txBody>
      </p:sp>
    </p:spTree>
    <p:extLst>
      <p:ext uri="{BB962C8B-B14F-4D97-AF65-F5344CB8AC3E}">
        <p14:creationId xmlns:p14="http://schemas.microsoft.com/office/powerpoint/2010/main" val="1669563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3951-990C-FE6B-9645-438BEA726A73}"/>
              </a:ext>
            </a:extLst>
          </p:cNvPr>
          <p:cNvSpPr>
            <a:spLocks noGrp="1"/>
          </p:cNvSpPr>
          <p:nvPr>
            <p:ph type="title"/>
          </p:nvPr>
        </p:nvSpPr>
        <p:spPr>
          <a:xfrm>
            <a:off x="391507" y="0"/>
            <a:ext cx="10515600" cy="1325563"/>
          </a:xfrm>
        </p:spPr>
        <p:txBody>
          <a:bodyPr/>
          <a:lstStyle/>
          <a:p>
            <a:pPr algn="ctr"/>
            <a:r>
              <a:rPr lang="en-US" dirty="0" err="1"/>
              <a:t>Klotzbach</a:t>
            </a:r>
            <a:r>
              <a:rPr lang="en-US" dirty="0"/>
              <a:t>, 2011 (1)</a:t>
            </a:r>
          </a:p>
        </p:txBody>
      </p:sp>
      <p:pic>
        <p:nvPicPr>
          <p:cNvPr id="7" name="Picture 6" descr="A picture containing text&#10;&#10;Description automatically generated">
            <a:extLst>
              <a:ext uri="{FF2B5EF4-FFF2-40B4-BE49-F238E27FC236}">
                <a16:creationId xmlns:a16="http://schemas.microsoft.com/office/drawing/2014/main" id="{41A4E48D-25EF-ADFC-1FDB-F8B17DEFE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228" y="894164"/>
            <a:ext cx="3997038" cy="5528371"/>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02E463BB-BE55-EEA5-568A-9E3AC3E75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894164"/>
            <a:ext cx="3927463" cy="5528372"/>
          </a:xfrm>
          <a:prstGeom prst="rect">
            <a:avLst/>
          </a:prstGeom>
        </p:spPr>
      </p:pic>
    </p:spTree>
    <p:extLst>
      <p:ext uri="{BB962C8B-B14F-4D97-AF65-F5344CB8AC3E}">
        <p14:creationId xmlns:p14="http://schemas.microsoft.com/office/powerpoint/2010/main" val="239628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9C6AF2A5-BADD-ED28-3FB4-AED449B20D92}"/>
              </a:ext>
            </a:extLst>
          </p:cNvPr>
          <p:cNvPicPr>
            <a:picLocks noChangeAspect="1"/>
          </p:cNvPicPr>
          <p:nvPr/>
        </p:nvPicPr>
        <p:blipFill rotWithShape="1">
          <a:blip r:embed="rId3">
            <a:extLst>
              <a:ext uri="{28A0092B-C50C-407E-A947-70E740481C1C}">
                <a14:useLocalDpi xmlns:a14="http://schemas.microsoft.com/office/drawing/2010/main" val="0"/>
              </a:ext>
            </a:extLst>
          </a:blip>
          <a:srcRect l="19829" r="19221" b="5644"/>
          <a:stretch/>
        </p:blipFill>
        <p:spPr>
          <a:xfrm>
            <a:off x="177800" y="1733390"/>
            <a:ext cx="4943386" cy="5124610"/>
          </a:xfrm>
          <a:prstGeom prst="rect">
            <a:avLst/>
          </a:prstGeom>
        </p:spPr>
      </p:pic>
      <p:pic>
        <p:nvPicPr>
          <p:cNvPr id="5" name="Content Placeholder 4" descr="Diagram&#10;&#10;Description automatically generated">
            <a:extLst>
              <a:ext uri="{FF2B5EF4-FFF2-40B4-BE49-F238E27FC236}">
                <a16:creationId xmlns:a16="http://schemas.microsoft.com/office/drawing/2014/main" id="{24E713BF-26D4-881F-FCF1-A5A8033ED74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19700" y="1071033"/>
            <a:ext cx="6972300" cy="5787010"/>
          </a:xfrm>
          <a:prstGeom prst="rect">
            <a:avLst/>
          </a:prstGeom>
        </p:spPr>
      </p:pic>
      <p:sp>
        <p:nvSpPr>
          <p:cNvPr id="2" name="TextBox 1">
            <a:extLst>
              <a:ext uri="{FF2B5EF4-FFF2-40B4-BE49-F238E27FC236}">
                <a16:creationId xmlns:a16="http://schemas.microsoft.com/office/drawing/2014/main" id="{DB99DBBC-0F4C-F278-507D-B092CE2E1283}"/>
              </a:ext>
            </a:extLst>
          </p:cNvPr>
          <p:cNvSpPr txBox="1"/>
          <p:nvPr/>
        </p:nvSpPr>
        <p:spPr>
          <a:xfrm>
            <a:off x="968334" y="472016"/>
            <a:ext cx="4251366" cy="769441"/>
          </a:xfrm>
          <a:prstGeom prst="rect">
            <a:avLst/>
          </a:prstGeom>
          <a:noFill/>
        </p:spPr>
        <p:txBody>
          <a:bodyPr wrap="square" rtlCol="0">
            <a:spAutoFit/>
          </a:bodyPr>
          <a:lstStyle/>
          <a:p>
            <a:r>
              <a:rPr lang="en-US" sz="4400" dirty="0" err="1"/>
              <a:t>Aryal</a:t>
            </a:r>
            <a:r>
              <a:rPr lang="en-US" sz="4400" dirty="0"/>
              <a:t> et al. (2018)</a:t>
            </a:r>
          </a:p>
        </p:txBody>
      </p:sp>
    </p:spTree>
    <p:extLst>
      <p:ext uri="{BB962C8B-B14F-4D97-AF65-F5344CB8AC3E}">
        <p14:creationId xmlns:p14="http://schemas.microsoft.com/office/powerpoint/2010/main" val="305734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91FCD-C434-A4D4-BA1E-325C2B0DA477}"/>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ENSO and AMM – Atl. Hurricanes</a:t>
            </a:r>
          </a:p>
        </p:txBody>
      </p:sp>
      <p:pic>
        <p:nvPicPr>
          <p:cNvPr id="7" name="Picture 6" descr="A picture containing bubble chart&#10;&#10;Description automatically generated">
            <a:extLst>
              <a:ext uri="{FF2B5EF4-FFF2-40B4-BE49-F238E27FC236}">
                <a16:creationId xmlns:a16="http://schemas.microsoft.com/office/drawing/2014/main" id="{77B890BB-AD7E-9C06-2297-1DF58475A2B0}"/>
              </a:ext>
            </a:extLst>
          </p:cNvPr>
          <p:cNvPicPr>
            <a:picLocks noChangeAspect="1"/>
          </p:cNvPicPr>
          <p:nvPr/>
        </p:nvPicPr>
        <p:blipFill rotWithShape="1">
          <a:blip r:embed="rId3">
            <a:extLst>
              <a:ext uri="{28A0092B-C50C-407E-A947-70E740481C1C}">
                <a14:useLocalDpi xmlns:a14="http://schemas.microsoft.com/office/drawing/2010/main" val="0"/>
              </a:ext>
            </a:extLst>
          </a:blip>
          <a:srcRect t="4233" r="-2" b="-2"/>
          <a:stretch/>
        </p:blipFill>
        <p:spPr>
          <a:xfrm>
            <a:off x="0" y="1942473"/>
            <a:ext cx="5803323" cy="3890357"/>
          </a:xfrm>
          <a:prstGeom prst="rect">
            <a:avLst/>
          </a:prstGeom>
        </p:spPr>
      </p:pic>
      <p:sp>
        <p:nvSpPr>
          <p:cNvPr id="8" name="TextBox 7">
            <a:extLst>
              <a:ext uri="{FF2B5EF4-FFF2-40B4-BE49-F238E27FC236}">
                <a16:creationId xmlns:a16="http://schemas.microsoft.com/office/drawing/2014/main" id="{74314BC8-248B-9CC3-0267-1756E2821B5B}"/>
              </a:ext>
            </a:extLst>
          </p:cNvPr>
          <p:cNvSpPr txBox="1"/>
          <p:nvPr/>
        </p:nvSpPr>
        <p:spPr>
          <a:xfrm>
            <a:off x="5162237" y="6410219"/>
            <a:ext cx="2849691" cy="369332"/>
          </a:xfrm>
          <a:prstGeom prst="rect">
            <a:avLst/>
          </a:prstGeom>
          <a:noFill/>
        </p:spPr>
        <p:txBody>
          <a:bodyPr wrap="none" rtlCol="0">
            <a:spAutoFit/>
          </a:bodyPr>
          <a:lstStyle/>
          <a:p>
            <a:r>
              <a:rPr lang="en-US" dirty="0"/>
              <a:t>Source: Patricola et al., 2014</a:t>
            </a:r>
          </a:p>
        </p:txBody>
      </p:sp>
      <p:pic>
        <p:nvPicPr>
          <p:cNvPr id="4" name="Picture 3" descr="A picture containing diagram&#10;&#10;Description automatically generated">
            <a:extLst>
              <a:ext uri="{FF2B5EF4-FFF2-40B4-BE49-F238E27FC236}">
                <a16:creationId xmlns:a16="http://schemas.microsoft.com/office/drawing/2014/main" id="{F0958008-16FD-BA40-36AC-649AEA60F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679" y="1821488"/>
            <a:ext cx="5803324" cy="4011342"/>
          </a:xfrm>
          <a:prstGeom prst="rect">
            <a:avLst/>
          </a:prstGeom>
        </p:spPr>
      </p:pic>
    </p:spTree>
    <p:extLst>
      <p:ext uri="{BB962C8B-B14F-4D97-AF65-F5344CB8AC3E}">
        <p14:creationId xmlns:p14="http://schemas.microsoft.com/office/powerpoint/2010/main" val="24969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FAB8-6A12-C540-4937-19DF356EA9B5}"/>
              </a:ext>
            </a:extLst>
          </p:cNvPr>
          <p:cNvSpPr>
            <a:spLocks noGrp="1"/>
          </p:cNvSpPr>
          <p:nvPr>
            <p:ph type="title"/>
          </p:nvPr>
        </p:nvSpPr>
        <p:spPr/>
        <p:txBody>
          <a:bodyPr/>
          <a:lstStyle/>
          <a:p>
            <a:pPr algn="ctr"/>
            <a:r>
              <a:rPr lang="en-US" dirty="0"/>
              <a:t>ENSO + QBO (Jaramillo et al., 2021)</a:t>
            </a:r>
          </a:p>
        </p:txBody>
      </p:sp>
      <p:pic>
        <p:nvPicPr>
          <p:cNvPr id="5" name="Content Placeholder 4" descr="Application, Word">
            <a:extLst>
              <a:ext uri="{FF2B5EF4-FFF2-40B4-BE49-F238E27FC236}">
                <a16:creationId xmlns:a16="http://schemas.microsoft.com/office/drawing/2014/main" id="{75156EE2-CF96-4B71-245A-1EDD809DB3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3681" y="1690688"/>
            <a:ext cx="7584637" cy="5076701"/>
          </a:xfrm>
        </p:spPr>
      </p:pic>
    </p:spTree>
    <p:extLst>
      <p:ext uri="{BB962C8B-B14F-4D97-AF65-F5344CB8AC3E}">
        <p14:creationId xmlns:p14="http://schemas.microsoft.com/office/powerpoint/2010/main" val="187687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FD52-1660-6A10-2FDF-E69563FB73B2}"/>
              </a:ext>
            </a:extLst>
          </p:cNvPr>
          <p:cNvSpPr>
            <a:spLocks noGrp="1"/>
          </p:cNvSpPr>
          <p:nvPr>
            <p:ph type="title"/>
          </p:nvPr>
        </p:nvSpPr>
        <p:spPr/>
        <p:txBody>
          <a:bodyPr/>
          <a:lstStyle/>
          <a:p>
            <a:r>
              <a:rPr lang="en-US" dirty="0"/>
              <a:t>Walker Variation</a:t>
            </a:r>
          </a:p>
        </p:txBody>
      </p:sp>
      <p:sp>
        <p:nvSpPr>
          <p:cNvPr id="3" name="Content Placeholder 2">
            <a:extLst>
              <a:ext uri="{FF2B5EF4-FFF2-40B4-BE49-F238E27FC236}">
                <a16:creationId xmlns:a16="http://schemas.microsoft.com/office/drawing/2014/main" id="{3761E7BD-1C4E-7CEA-51FE-F084AC67EDEC}"/>
              </a:ext>
            </a:extLst>
          </p:cNvPr>
          <p:cNvSpPr>
            <a:spLocks noGrp="1"/>
          </p:cNvSpPr>
          <p:nvPr>
            <p:ph idx="1"/>
          </p:nvPr>
        </p:nvSpPr>
        <p:spPr>
          <a:xfrm>
            <a:off x="552166" y="1690688"/>
            <a:ext cx="5753100" cy="4273552"/>
          </a:xfrm>
        </p:spPr>
        <p:txBody>
          <a:bodyPr>
            <a:normAutofit fontScale="92500"/>
          </a:bodyPr>
          <a:lstStyle/>
          <a:p>
            <a:r>
              <a:rPr lang="en-US" sz="2400" dirty="0"/>
              <a:t>Pacific Walker circulation is weakened (El Nino)</a:t>
            </a:r>
          </a:p>
          <a:p>
            <a:endParaRPr lang="en-US" sz="2400" dirty="0"/>
          </a:p>
          <a:p>
            <a:r>
              <a:rPr lang="en-US" sz="2400" dirty="0"/>
              <a:t>Enhanced Atlantic Walker circulation </a:t>
            </a:r>
          </a:p>
          <a:p>
            <a:endParaRPr lang="en-US" sz="2400" dirty="0"/>
          </a:p>
          <a:p>
            <a:r>
              <a:rPr lang="en-US" sz="2400" dirty="0"/>
              <a:t>Characterized by </a:t>
            </a:r>
          </a:p>
          <a:p>
            <a:pPr lvl="1"/>
            <a:r>
              <a:rPr lang="en-US" sz="2000" dirty="0"/>
              <a:t>Upper-level westerlies </a:t>
            </a:r>
          </a:p>
          <a:p>
            <a:pPr lvl="1"/>
            <a:r>
              <a:rPr lang="en-US" sz="2000" dirty="0"/>
              <a:t>Strengthened low-level easterlies </a:t>
            </a:r>
          </a:p>
          <a:p>
            <a:pPr lvl="1"/>
            <a:r>
              <a:rPr lang="en-US" sz="2000" dirty="0"/>
              <a:t>Anomalous dry, downward winds over the equatorial Atlantic</a:t>
            </a:r>
          </a:p>
          <a:p>
            <a:pPr marL="0" indent="0">
              <a:buNone/>
            </a:pPr>
            <a:endParaRPr lang="en-US" sz="2400" dirty="0"/>
          </a:p>
          <a:p>
            <a:r>
              <a:rPr lang="en-US" sz="2400" dirty="0"/>
              <a:t>Drives other variable anomalies</a:t>
            </a:r>
          </a:p>
          <a:p>
            <a:endParaRPr lang="en-US" dirty="0"/>
          </a:p>
        </p:txBody>
      </p:sp>
      <p:pic>
        <p:nvPicPr>
          <p:cNvPr id="4" name="Picture 3">
            <a:extLst>
              <a:ext uri="{FF2B5EF4-FFF2-40B4-BE49-F238E27FC236}">
                <a16:creationId xmlns:a16="http://schemas.microsoft.com/office/drawing/2014/main" id="{9A107A51-5E6E-6B44-14B6-23415FDAA998}"/>
              </a:ext>
            </a:extLst>
          </p:cNvPr>
          <p:cNvPicPr>
            <a:picLocks noChangeAspect="1"/>
          </p:cNvPicPr>
          <p:nvPr/>
        </p:nvPicPr>
        <p:blipFill>
          <a:blip r:embed="rId3"/>
          <a:stretch>
            <a:fillRect/>
          </a:stretch>
        </p:blipFill>
        <p:spPr>
          <a:xfrm>
            <a:off x="6949765" y="1924049"/>
            <a:ext cx="4690069" cy="2847975"/>
          </a:xfrm>
          <a:prstGeom prst="rect">
            <a:avLst/>
          </a:prstGeom>
        </p:spPr>
      </p:pic>
      <p:sp>
        <p:nvSpPr>
          <p:cNvPr id="5" name="TextBox 4">
            <a:extLst>
              <a:ext uri="{FF2B5EF4-FFF2-40B4-BE49-F238E27FC236}">
                <a16:creationId xmlns:a16="http://schemas.microsoft.com/office/drawing/2014/main" id="{CEAFF88F-CF58-A23C-6402-D5200F9E518E}"/>
              </a:ext>
            </a:extLst>
          </p:cNvPr>
          <p:cNvSpPr txBox="1"/>
          <p:nvPr/>
        </p:nvSpPr>
        <p:spPr>
          <a:xfrm>
            <a:off x="7869953" y="5081585"/>
            <a:ext cx="2610202" cy="369332"/>
          </a:xfrm>
          <a:prstGeom prst="rect">
            <a:avLst/>
          </a:prstGeom>
          <a:noFill/>
        </p:spPr>
        <p:txBody>
          <a:bodyPr wrap="none" rtlCol="0">
            <a:spAutoFit/>
          </a:bodyPr>
          <a:lstStyle/>
          <a:p>
            <a:r>
              <a:rPr lang="en-US" dirty="0"/>
              <a:t>Source: Sasaki et al., 2015</a:t>
            </a:r>
          </a:p>
        </p:txBody>
      </p:sp>
    </p:spTree>
    <p:extLst>
      <p:ext uri="{BB962C8B-B14F-4D97-AF65-F5344CB8AC3E}">
        <p14:creationId xmlns:p14="http://schemas.microsoft.com/office/powerpoint/2010/main" val="52142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1ACF-B54E-F192-E36D-5645940D8433}"/>
              </a:ext>
            </a:extLst>
          </p:cNvPr>
          <p:cNvSpPr>
            <a:spLocks noGrp="1"/>
          </p:cNvSpPr>
          <p:nvPr>
            <p:ph type="title"/>
          </p:nvPr>
        </p:nvSpPr>
        <p:spPr/>
        <p:txBody>
          <a:bodyPr/>
          <a:lstStyle/>
          <a:p>
            <a:r>
              <a:rPr lang="en-US" dirty="0"/>
              <a:t>Vertical Wind Shear</a:t>
            </a:r>
          </a:p>
        </p:txBody>
      </p:sp>
      <p:sp>
        <p:nvSpPr>
          <p:cNvPr id="3" name="Content Placeholder 2">
            <a:extLst>
              <a:ext uri="{FF2B5EF4-FFF2-40B4-BE49-F238E27FC236}">
                <a16:creationId xmlns:a16="http://schemas.microsoft.com/office/drawing/2014/main" id="{F8B1C1C8-8071-82CB-E811-1A607D0A37B7}"/>
              </a:ext>
            </a:extLst>
          </p:cNvPr>
          <p:cNvSpPr>
            <a:spLocks noGrp="1"/>
          </p:cNvSpPr>
          <p:nvPr>
            <p:ph idx="1"/>
          </p:nvPr>
        </p:nvSpPr>
        <p:spPr>
          <a:xfrm>
            <a:off x="719353" y="2252799"/>
            <a:ext cx="5257800" cy="2900362"/>
          </a:xfrm>
        </p:spPr>
        <p:txBody>
          <a:bodyPr>
            <a:normAutofit/>
          </a:bodyPr>
          <a:lstStyle/>
          <a:p>
            <a:r>
              <a:rPr lang="en-US" sz="2000" dirty="0"/>
              <a:t>Enhanced deep convection in the eastern pacific during El Nino develops anomalous upper tropospheric outflow patterns </a:t>
            </a:r>
          </a:p>
          <a:p>
            <a:endParaRPr lang="en-US" sz="2000" dirty="0"/>
          </a:p>
          <a:p>
            <a:r>
              <a:rPr lang="en-US" sz="2000" dirty="0"/>
              <a:t>Produces an enhancement of upper-level westerly winds over the Caribbean. </a:t>
            </a:r>
          </a:p>
          <a:p>
            <a:endParaRPr lang="en-US" sz="2000" dirty="0"/>
          </a:p>
        </p:txBody>
      </p:sp>
      <p:pic>
        <p:nvPicPr>
          <p:cNvPr id="5" name="Picture 4" descr="Diagram, map&#10;&#10;Description automatically generated">
            <a:extLst>
              <a:ext uri="{FF2B5EF4-FFF2-40B4-BE49-F238E27FC236}">
                <a16:creationId xmlns:a16="http://schemas.microsoft.com/office/drawing/2014/main" id="{E88638F7-0211-3939-929D-02A455EC3C40}"/>
              </a:ext>
            </a:extLst>
          </p:cNvPr>
          <p:cNvPicPr>
            <a:picLocks noChangeAspect="1"/>
          </p:cNvPicPr>
          <p:nvPr/>
        </p:nvPicPr>
        <p:blipFill rotWithShape="1">
          <a:blip r:embed="rId3">
            <a:extLst>
              <a:ext uri="{28A0092B-C50C-407E-A947-70E740481C1C}">
                <a14:useLocalDpi xmlns:a14="http://schemas.microsoft.com/office/drawing/2010/main" val="0"/>
              </a:ext>
            </a:extLst>
          </a:blip>
          <a:srcRect b="12154"/>
          <a:stretch/>
        </p:blipFill>
        <p:spPr>
          <a:xfrm>
            <a:off x="6339117" y="0"/>
            <a:ext cx="5652467" cy="3582444"/>
          </a:xfrm>
          <a:prstGeom prst="rect">
            <a:avLst/>
          </a:prstGeom>
        </p:spPr>
      </p:pic>
      <p:pic>
        <p:nvPicPr>
          <p:cNvPr id="6" name="Picture 5" descr="Diagram&#10;&#10;Description automatically generated">
            <a:extLst>
              <a:ext uri="{FF2B5EF4-FFF2-40B4-BE49-F238E27FC236}">
                <a16:creationId xmlns:a16="http://schemas.microsoft.com/office/drawing/2014/main" id="{D0DAA337-0D5B-08B7-3BE9-13BF34E097CB}"/>
              </a:ext>
            </a:extLst>
          </p:cNvPr>
          <p:cNvPicPr>
            <a:picLocks noChangeAspect="1"/>
          </p:cNvPicPr>
          <p:nvPr/>
        </p:nvPicPr>
        <p:blipFill rotWithShape="1">
          <a:blip r:embed="rId4">
            <a:extLst>
              <a:ext uri="{28A0092B-C50C-407E-A947-70E740481C1C}">
                <a14:useLocalDpi xmlns:a14="http://schemas.microsoft.com/office/drawing/2010/main" val="0"/>
              </a:ext>
            </a:extLst>
          </a:blip>
          <a:srcRect b="7743"/>
          <a:stretch/>
        </p:blipFill>
        <p:spPr>
          <a:xfrm>
            <a:off x="6829740" y="3582445"/>
            <a:ext cx="4671220" cy="3275555"/>
          </a:xfrm>
          <a:prstGeom prst="rect">
            <a:avLst/>
          </a:prstGeom>
        </p:spPr>
      </p:pic>
      <p:sp>
        <p:nvSpPr>
          <p:cNvPr id="7" name="TextBox 6">
            <a:extLst>
              <a:ext uri="{FF2B5EF4-FFF2-40B4-BE49-F238E27FC236}">
                <a16:creationId xmlns:a16="http://schemas.microsoft.com/office/drawing/2014/main" id="{D1D3465D-7DC9-9DFF-E5D5-7109DF3FC538}"/>
              </a:ext>
            </a:extLst>
          </p:cNvPr>
          <p:cNvSpPr txBox="1"/>
          <p:nvPr/>
        </p:nvSpPr>
        <p:spPr>
          <a:xfrm rot="16200000">
            <a:off x="11024842" y="4001756"/>
            <a:ext cx="1933478" cy="369332"/>
          </a:xfrm>
          <a:prstGeom prst="rect">
            <a:avLst/>
          </a:prstGeom>
          <a:noFill/>
        </p:spPr>
        <p:txBody>
          <a:bodyPr wrap="none" rtlCol="0">
            <a:spAutoFit/>
          </a:bodyPr>
          <a:lstStyle/>
          <a:p>
            <a:r>
              <a:rPr lang="en-US" dirty="0"/>
              <a:t>Source: Gray, 1984</a:t>
            </a:r>
          </a:p>
        </p:txBody>
      </p:sp>
    </p:spTree>
    <p:extLst>
      <p:ext uri="{BB962C8B-B14F-4D97-AF65-F5344CB8AC3E}">
        <p14:creationId xmlns:p14="http://schemas.microsoft.com/office/powerpoint/2010/main" val="228232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0B95-75DB-3C97-365D-8648F8A2A99E}"/>
              </a:ext>
            </a:extLst>
          </p:cNvPr>
          <p:cNvSpPr>
            <a:spLocks noGrp="1"/>
          </p:cNvSpPr>
          <p:nvPr>
            <p:ph type="title"/>
          </p:nvPr>
        </p:nvSpPr>
        <p:spPr/>
        <p:txBody>
          <a:bodyPr/>
          <a:lstStyle/>
          <a:p>
            <a:r>
              <a:rPr lang="en-US" dirty="0" err="1"/>
              <a:t>Klotzbach</a:t>
            </a:r>
            <a:r>
              <a:rPr lang="en-US" dirty="0"/>
              <a:t>, 2011 (2)</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47984FAA-72C0-52E9-CA87-D57984ACD6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662" y="1872456"/>
            <a:ext cx="9972675" cy="4257675"/>
          </a:xfrm>
        </p:spPr>
      </p:pic>
    </p:spTree>
    <p:extLst>
      <p:ext uri="{BB962C8B-B14F-4D97-AF65-F5344CB8AC3E}">
        <p14:creationId xmlns:p14="http://schemas.microsoft.com/office/powerpoint/2010/main" val="53932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14395-6F95-3147-8207-AEBE1879E388}"/>
              </a:ext>
            </a:extLst>
          </p:cNvPr>
          <p:cNvSpPr>
            <a:spLocks noGrp="1"/>
          </p:cNvSpPr>
          <p:nvPr>
            <p:ph idx="1"/>
          </p:nvPr>
        </p:nvSpPr>
        <p:spPr>
          <a:xfrm>
            <a:off x="2440492" y="577109"/>
            <a:ext cx="7311015" cy="1370444"/>
          </a:xfrm>
        </p:spPr>
        <p:txBody>
          <a:bodyPr>
            <a:normAutofit lnSpcReduction="10000"/>
          </a:bodyPr>
          <a:lstStyle/>
          <a:p>
            <a:pPr marL="0" indent="0" algn="ctr">
              <a:lnSpc>
                <a:spcPct val="150000"/>
              </a:lnSpc>
              <a:buNone/>
            </a:pPr>
            <a:r>
              <a:rPr lang="en-US" dirty="0"/>
              <a:t>Vertical Wind Shear – ERA5 Reanalysis</a:t>
            </a:r>
          </a:p>
          <a:p>
            <a:pPr marL="0" indent="0" algn="ctr">
              <a:lnSpc>
                <a:spcPct val="150000"/>
              </a:lnSpc>
              <a:buNone/>
            </a:pPr>
            <a:r>
              <a:rPr lang="en-US" dirty="0"/>
              <a:t>Full Time Series vs. August - October</a:t>
            </a:r>
          </a:p>
        </p:txBody>
      </p:sp>
      <p:pic>
        <p:nvPicPr>
          <p:cNvPr id="6" name="Picture 5" descr="Chart&#10;&#10;Description automatically generated">
            <a:extLst>
              <a:ext uri="{FF2B5EF4-FFF2-40B4-BE49-F238E27FC236}">
                <a16:creationId xmlns:a16="http://schemas.microsoft.com/office/drawing/2014/main" id="{D86D1A55-1B83-1837-5C4C-07C589123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510041"/>
            <a:ext cx="5397850" cy="3581400"/>
          </a:xfrm>
          <a:prstGeom prst="rect">
            <a:avLst/>
          </a:prstGeom>
        </p:spPr>
      </p:pic>
      <p:pic>
        <p:nvPicPr>
          <p:cNvPr id="9" name="Picture 8" descr="A picture containing scatter chart&#10;&#10;Description automatically generated">
            <a:extLst>
              <a:ext uri="{FF2B5EF4-FFF2-40B4-BE49-F238E27FC236}">
                <a16:creationId xmlns:a16="http://schemas.microsoft.com/office/drawing/2014/main" id="{054BACFE-5C13-C776-6515-65B8BB98F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13" y="2510041"/>
            <a:ext cx="5721086" cy="3581400"/>
          </a:xfrm>
          <a:prstGeom prst="rect">
            <a:avLst/>
          </a:prstGeom>
        </p:spPr>
      </p:pic>
    </p:spTree>
    <p:extLst>
      <p:ext uri="{BB962C8B-B14F-4D97-AF65-F5344CB8AC3E}">
        <p14:creationId xmlns:p14="http://schemas.microsoft.com/office/powerpoint/2010/main" val="415155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36A9-2226-8E98-0F02-4E0959418049}"/>
              </a:ext>
            </a:extLst>
          </p:cNvPr>
          <p:cNvSpPr>
            <a:spLocks noGrp="1"/>
          </p:cNvSpPr>
          <p:nvPr>
            <p:ph type="title"/>
          </p:nvPr>
        </p:nvSpPr>
        <p:spPr/>
        <p:txBody>
          <a:bodyPr/>
          <a:lstStyle/>
          <a:p>
            <a:r>
              <a:rPr lang="en-US"/>
              <a:t>Klotzbach, 2011 (2)</a:t>
            </a:r>
            <a:endParaRPr lang="en-US" dirty="0"/>
          </a:p>
        </p:txBody>
      </p:sp>
      <p:pic>
        <p:nvPicPr>
          <p:cNvPr id="5" name="Content Placeholder 4" descr="Chart&#10;&#10;Description automatically generated">
            <a:extLst>
              <a:ext uri="{FF2B5EF4-FFF2-40B4-BE49-F238E27FC236}">
                <a16:creationId xmlns:a16="http://schemas.microsoft.com/office/drawing/2014/main" id="{AB642D8A-E499-9121-BB36-2BF94E9CF8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6930" y="365123"/>
            <a:ext cx="3905250" cy="3540501"/>
          </a:xfrm>
        </p:spPr>
      </p:pic>
      <p:sp>
        <p:nvSpPr>
          <p:cNvPr id="6" name="TextBox 5">
            <a:extLst>
              <a:ext uri="{FF2B5EF4-FFF2-40B4-BE49-F238E27FC236}">
                <a16:creationId xmlns:a16="http://schemas.microsoft.com/office/drawing/2014/main" id="{B6C1827F-3D6D-91C1-18C9-A45A2F25F30C}"/>
              </a:ext>
            </a:extLst>
          </p:cNvPr>
          <p:cNvSpPr txBox="1"/>
          <p:nvPr/>
        </p:nvSpPr>
        <p:spPr>
          <a:xfrm>
            <a:off x="267011" y="1513094"/>
            <a:ext cx="4240254" cy="4801314"/>
          </a:xfrm>
          <a:prstGeom prst="rect">
            <a:avLst/>
          </a:prstGeom>
          <a:noFill/>
        </p:spPr>
        <p:txBody>
          <a:bodyPr wrap="square" rtlCol="0">
            <a:spAutoFit/>
          </a:bodyPr>
          <a:lstStyle/>
          <a:p>
            <a:pPr marL="285750" indent="-285750" algn="l">
              <a:buFont typeface="Arial" panose="020B0604020202020204" pitchFamily="34" charset="0"/>
              <a:buChar char="•"/>
            </a:pPr>
            <a:r>
              <a:rPr lang="en-US" dirty="0">
                <a:latin typeface="AdvPSTIM10-R"/>
              </a:rPr>
              <a:t>V</a:t>
            </a:r>
            <a:r>
              <a:rPr lang="en-US" sz="1800" b="0" i="0" u="none" strike="noStrike" baseline="0" dirty="0">
                <a:latin typeface="AdvPSTIM10-R"/>
              </a:rPr>
              <a:t>ertical cross section of the 10 strongest El </a:t>
            </a:r>
            <a:r>
              <a:rPr lang="en-US" sz="1800" b="0" i="0" u="none" strike="noStrike" baseline="0" dirty="0" err="1">
                <a:latin typeface="AdvPSTIM10-R"/>
              </a:rPr>
              <a:t>Niños</a:t>
            </a:r>
            <a:r>
              <a:rPr lang="en-US" dirty="0">
                <a:latin typeface="AdvPSTIM10-R"/>
              </a:rPr>
              <a:t> </a:t>
            </a:r>
            <a:r>
              <a:rPr lang="en-US" sz="1800" b="0" i="0" u="none" strike="noStrike" baseline="0" dirty="0">
                <a:latin typeface="AdvPSTIM10-R"/>
              </a:rPr>
              <a:t>minus the 10 strongest La </a:t>
            </a:r>
            <a:r>
              <a:rPr lang="en-US" sz="1800" b="0" i="0" u="none" strike="noStrike" baseline="0" dirty="0" err="1">
                <a:latin typeface="AdvPSTIM10-R"/>
              </a:rPr>
              <a:t>Niñas</a:t>
            </a:r>
            <a:r>
              <a:rPr lang="en-US" sz="1800" b="0" i="0" u="none" strike="noStrike" baseline="0" dirty="0">
                <a:latin typeface="AdvPSTIM10-R"/>
              </a:rPr>
              <a:t> from 1000 to 100 mb averaged from 10</a:t>
            </a:r>
            <a:r>
              <a:rPr lang="en-US" sz="1800" b="0" i="0" u="none" strike="noStrike" baseline="0" dirty="0">
                <a:latin typeface="AdvPS586B"/>
              </a:rPr>
              <a:t> </a:t>
            </a:r>
            <a:r>
              <a:rPr lang="en-US" sz="1800" b="0" i="0" u="none" strike="noStrike" baseline="0" dirty="0">
                <a:latin typeface="AdvPSTIM10-R"/>
              </a:rPr>
              <a:t>to 20N from the eastern Pacific into the tropical Atlantic.</a:t>
            </a:r>
          </a:p>
          <a:p>
            <a:pPr marL="285750" indent="-285750" algn="l">
              <a:buFont typeface="Arial" panose="020B0604020202020204" pitchFamily="34" charset="0"/>
              <a:buChar char="•"/>
            </a:pPr>
            <a:endParaRPr lang="en-US" sz="1800" b="0" i="0" u="none" strike="noStrike" baseline="0" dirty="0">
              <a:latin typeface="AdvPSTIM10-R"/>
            </a:endParaRPr>
          </a:p>
          <a:p>
            <a:pPr marL="285750" indent="-285750" algn="l">
              <a:buFont typeface="Arial" panose="020B0604020202020204" pitchFamily="34" charset="0"/>
              <a:buChar char="•"/>
            </a:pPr>
            <a:r>
              <a:rPr lang="en-US" sz="1800" b="0" i="0" u="none" strike="noStrike" baseline="0" dirty="0">
                <a:latin typeface="AdvPSTIM10-R"/>
              </a:rPr>
              <a:t>In the Caribbean, </a:t>
            </a:r>
            <a:r>
              <a:rPr lang="en-US" dirty="0">
                <a:latin typeface="AdvPSTIM10-R"/>
              </a:rPr>
              <a:t>a</a:t>
            </a:r>
            <a:r>
              <a:rPr lang="en-US" sz="1800" b="0" i="0" u="none" strike="noStrike" baseline="0" dirty="0">
                <a:latin typeface="AdvPSTIM10-R"/>
              </a:rPr>
              <a:t>nomalous easterlies at low levels and stronger westerlies at upper levels and the consequent increase in the vertical shear over this region. </a:t>
            </a:r>
          </a:p>
          <a:p>
            <a:pPr marL="285750" indent="-285750" algn="l">
              <a:buFont typeface="Arial" panose="020B0604020202020204" pitchFamily="34" charset="0"/>
              <a:buChar char="•"/>
            </a:pPr>
            <a:endParaRPr lang="en-US" sz="1800" b="0" i="0" u="none" strike="noStrike" baseline="0" dirty="0">
              <a:latin typeface="AdvPSTIM10-R"/>
            </a:endParaRPr>
          </a:p>
          <a:p>
            <a:pPr marL="285750" indent="-285750" algn="l">
              <a:buFont typeface="Arial" panose="020B0604020202020204" pitchFamily="34" charset="0"/>
              <a:buChar char="•"/>
            </a:pPr>
            <a:r>
              <a:rPr lang="en-US" sz="1800" b="0" i="0" u="none" strike="noStrike" baseline="0" dirty="0">
                <a:latin typeface="AdvPSTIM10-R"/>
              </a:rPr>
              <a:t>Further east in the tropical Atlantic, defined as 10–20N, 20–60W, upper-level westerlies are somewhat stronger in El Nino years than in either neutral or La Nina years</a:t>
            </a:r>
            <a:endParaRPr lang="en-US" dirty="0"/>
          </a:p>
        </p:txBody>
      </p:sp>
      <p:pic>
        <p:nvPicPr>
          <p:cNvPr id="4" name="Picture 3" descr="Chart&#10;&#10;Description automatically generated">
            <a:extLst>
              <a:ext uri="{FF2B5EF4-FFF2-40B4-BE49-F238E27FC236}">
                <a16:creationId xmlns:a16="http://schemas.microsoft.com/office/drawing/2014/main" id="{6BDF179D-7791-3C87-2A9A-EF5AA1D0C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306" y="3913750"/>
            <a:ext cx="3905249" cy="2603499"/>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F5B7680B-1AEF-BFE7-2980-FE9EC4022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680" y="3921876"/>
            <a:ext cx="3905249" cy="2603499"/>
          </a:xfrm>
          <a:prstGeom prst="rect">
            <a:avLst/>
          </a:prstGeom>
        </p:spPr>
      </p:pic>
    </p:spTree>
    <p:extLst>
      <p:ext uri="{BB962C8B-B14F-4D97-AF65-F5344CB8AC3E}">
        <p14:creationId xmlns:p14="http://schemas.microsoft.com/office/powerpoint/2010/main" val="87922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753A-F2CF-C1B9-AC2B-450C487DD6E6}"/>
              </a:ext>
            </a:extLst>
          </p:cNvPr>
          <p:cNvSpPr>
            <a:spLocks noGrp="1"/>
          </p:cNvSpPr>
          <p:nvPr>
            <p:ph type="title"/>
          </p:nvPr>
        </p:nvSpPr>
        <p:spPr>
          <a:xfrm>
            <a:off x="838200" y="365125"/>
            <a:ext cx="4911247" cy="1325563"/>
          </a:xfrm>
        </p:spPr>
        <p:txBody>
          <a:bodyPr>
            <a:normAutofit/>
          </a:bodyPr>
          <a:lstStyle/>
          <a:p>
            <a:r>
              <a:rPr lang="en-US" dirty="0"/>
              <a:t>Moisture Flux </a:t>
            </a:r>
            <a:br>
              <a:rPr lang="en-US" dirty="0"/>
            </a:br>
            <a:r>
              <a:rPr lang="en-US" dirty="0"/>
              <a:t>– </a:t>
            </a:r>
            <a:r>
              <a:rPr lang="en-US" sz="2200" dirty="0" err="1"/>
              <a:t>Aryal</a:t>
            </a:r>
            <a:r>
              <a:rPr lang="en-US" sz="2200" dirty="0"/>
              <a:t> et al., 2018/Patricola et al., 2014</a:t>
            </a:r>
          </a:p>
        </p:txBody>
      </p:sp>
      <p:pic>
        <p:nvPicPr>
          <p:cNvPr id="5" name="Content Placeholder 4" descr="Diagram, engineering drawing&#10;&#10;Description automatically generated">
            <a:extLst>
              <a:ext uri="{FF2B5EF4-FFF2-40B4-BE49-F238E27FC236}">
                <a16:creationId xmlns:a16="http://schemas.microsoft.com/office/drawing/2014/main" id="{BF644E8F-CF88-F56A-7DBB-0695C5A582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7265" y="139419"/>
            <a:ext cx="6244526" cy="6579162"/>
          </a:xfrm>
        </p:spPr>
      </p:pic>
      <p:sp>
        <p:nvSpPr>
          <p:cNvPr id="3" name="TextBox 2">
            <a:extLst>
              <a:ext uri="{FF2B5EF4-FFF2-40B4-BE49-F238E27FC236}">
                <a16:creationId xmlns:a16="http://schemas.microsoft.com/office/drawing/2014/main" id="{F70E767E-DE1D-4F38-31DB-86819A86ACB6}"/>
              </a:ext>
            </a:extLst>
          </p:cNvPr>
          <p:cNvSpPr txBox="1"/>
          <p:nvPr/>
        </p:nvSpPr>
        <p:spPr>
          <a:xfrm>
            <a:off x="213215" y="1953757"/>
            <a:ext cx="5634050" cy="4247317"/>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solidFill>
                  <a:srgbClr val="000000"/>
                </a:solidFill>
                <a:latin typeface="AdvGulliv-R"/>
              </a:rPr>
              <a:t>The moisture flux transport during La Niña years features a path </a:t>
            </a:r>
            <a:r>
              <a:rPr lang="en-US" dirty="0">
                <a:solidFill>
                  <a:srgbClr val="000000"/>
                </a:solidFill>
                <a:latin typeface="AdvGulliv-R"/>
              </a:rPr>
              <a:t>into the Caribbean from the pacific and up into t</a:t>
            </a:r>
            <a:r>
              <a:rPr lang="en-US" sz="1800" b="0" i="0" u="none" strike="noStrike" baseline="0" dirty="0">
                <a:solidFill>
                  <a:srgbClr val="000000"/>
                </a:solidFill>
                <a:latin typeface="AdvGulliv-R"/>
              </a:rPr>
              <a:t>he Gulf of Mexico</a:t>
            </a:r>
          </a:p>
          <a:p>
            <a:pPr marL="285750" indent="-285750" algn="l">
              <a:buFont typeface="Arial" panose="020B0604020202020204" pitchFamily="34" charset="0"/>
              <a:buChar char="•"/>
            </a:pPr>
            <a:endParaRPr lang="en-US" sz="1800" b="0" i="0" u="none" strike="noStrike" baseline="0" dirty="0">
              <a:solidFill>
                <a:srgbClr val="000000"/>
              </a:solidFill>
              <a:latin typeface="AdvGulliv-R"/>
            </a:endParaRPr>
          </a:p>
          <a:p>
            <a:pPr marL="285750" indent="-285750" algn="l">
              <a:buFont typeface="Arial" panose="020B0604020202020204" pitchFamily="34" charset="0"/>
              <a:buChar char="•"/>
            </a:pPr>
            <a:r>
              <a:rPr lang="en-US" dirty="0">
                <a:solidFill>
                  <a:srgbClr val="000000"/>
                </a:solidFill>
                <a:latin typeface="AdvGulliv-R"/>
              </a:rPr>
              <a:t>M</a:t>
            </a:r>
            <a:r>
              <a:rPr lang="en-US" sz="1800" b="0" i="0" u="none" strike="noStrike" baseline="0" dirty="0">
                <a:solidFill>
                  <a:srgbClr val="000000"/>
                </a:solidFill>
                <a:latin typeface="AdvGulliv-R"/>
              </a:rPr>
              <a:t>oisture flux anomalies are much weaker during El Niño years and the pat his away from the Caribbean</a:t>
            </a:r>
          </a:p>
          <a:p>
            <a:pPr marL="285750" indent="-285750" algn="l">
              <a:buFont typeface="Arial" panose="020B0604020202020204" pitchFamily="34" charset="0"/>
              <a:buChar char="•"/>
            </a:pPr>
            <a:endParaRPr lang="en-US" sz="1800" b="0" i="0" u="none" strike="noStrike" baseline="0" dirty="0">
              <a:solidFill>
                <a:srgbClr val="000000"/>
              </a:solidFill>
              <a:latin typeface="AdvGulliv-R"/>
            </a:endParaRPr>
          </a:p>
          <a:p>
            <a:pPr marL="285750" indent="-285750" algn="l">
              <a:buFont typeface="Arial" panose="020B0604020202020204" pitchFamily="34" charset="0"/>
              <a:buChar char="•"/>
            </a:pPr>
            <a:r>
              <a:rPr lang="en-US" dirty="0">
                <a:solidFill>
                  <a:srgbClr val="000000"/>
                </a:solidFill>
                <a:latin typeface="AdvGulliv-R"/>
              </a:rPr>
              <a:t>M</a:t>
            </a:r>
            <a:r>
              <a:rPr lang="en-US" sz="1800" b="0" i="0" u="none" strike="noStrike" baseline="0" dirty="0">
                <a:solidFill>
                  <a:srgbClr val="000000"/>
                </a:solidFill>
                <a:latin typeface="AdvGulliv-R"/>
              </a:rPr>
              <a:t>oisture flux anomalies during neutral ENSO phases are weak.</a:t>
            </a:r>
          </a:p>
          <a:p>
            <a:pPr marL="285750" indent="-285750" algn="l">
              <a:buFont typeface="Arial" panose="020B0604020202020204" pitchFamily="34" charset="0"/>
              <a:buChar char="•"/>
            </a:pPr>
            <a:endParaRPr lang="en-US" sz="1800" b="0" i="0" u="none" strike="noStrike" baseline="0" dirty="0">
              <a:solidFill>
                <a:srgbClr val="000000"/>
              </a:solidFill>
              <a:latin typeface="AdvGulliv-R"/>
            </a:endParaRPr>
          </a:p>
          <a:p>
            <a:pPr marL="285750" indent="-285750" algn="l">
              <a:buFont typeface="Arial" panose="020B0604020202020204" pitchFamily="34" charset="0"/>
              <a:buChar char="•"/>
            </a:pPr>
            <a:r>
              <a:rPr lang="en-US" dirty="0">
                <a:solidFill>
                  <a:srgbClr val="000000"/>
                </a:solidFill>
                <a:latin typeface="AdvGulliv-R"/>
              </a:rPr>
              <a:t>Patricola et al. (2014) found that mid-tropospheric moisture as a thermodynamic impact plays an equally important role compared to vertical wind shear in Atlantic TC activity.</a:t>
            </a:r>
            <a:endParaRPr lang="en-US" sz="1800" b="0" i="0" u="none" strike="noStrike" baseline="0" dirty="0">
              <a:solidFill>
                <a:srgbClr val="000000"/>
              </a:solidFill>
              <a:latin typeface="AdvGulliv-R"/>
            </a:endParaRP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15346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F4D-F66D-5911-BC96-ED8F22C299F1}"/>
              </a:ext>
            </a:extLst>
          </p:cNvPr>
          <p:cNvSpPr>
            <a:spLocks noGrp="1"/>
          </p:cNvSpPr>
          <p:nvPr>
            <p:ph type="title"/>
          </p:nvPr>
        </p:nvSpPr>
        <p:spPr/>
        <p:txBody>
          <a:bodyPr/>
          <a:lstStyle/>
          <a:p>
            <a:r>
              <a:rPr lang="en-US" dirty="0"/>
              <a:t>The El Nino Southern Oscillation</a:t>
            </a:r>
          </a:p>
        </p:txBody>
      </p:sp>
      <p:sp>
        <p:nvSpPr>
          <p:cNvPr id="3" name="Content Placeholder 2">
            <a:extLst>
              <a:ext uri="{FF2B5EF4-FFF2-40B4-BE49-F238E27FC236}">
                <a16:creationId xmlns:a16="http://schemas.microsoft.com/office/drawing/2014/main" id="{443E5026-FFDA-1C31-078F-B7FF8B71950A}"/>
              </a:ext>
            </a:extLst>
          </p:cNvPr>
          <p:cNvSpPr>
            <a:spLocks noGrp="1"/>
          </p:cNvSpPr>
          <p:nvPr>
            <p:ph idx="1"/>
          </p:nvPr>
        </p:nvSpPr>
        <p:spPr>
          <a:xfrm>
            <a:off x="4860262" y="6178201"/>
            <a:ext cx="2471476" cy="314674"/>
          </a:xfrm>
        </p:spPr>
        <p:txBody>
          <a:bodyPr>
            <a:normAutofit/>
          </a:bodyPr>
          <a:lstStyle/>
          <a:p>
            <a:r>
              <a:rPr lang="en-US" sz="1400" dirty="0"/>
              <a:t>Source: NOAA/PMEL/TAO</a:t>
            </a:r>
          </a:p>
        </p:txBody>
      </p:sp>
      <p:pic>
        <p:nvPicPr>
          <p:cNvPr id="5" name="Picture 4" descr="Diagram&#10;&#10;Description automatically generated">
            <a:extLst>
              <a:ext uri="{FF2B5EF4-FFF2-40B4-BE49-F238E27FC236}">
                <a16:creationId xmlns:a16="http://schemas.microsoft.com/office/drawing/2014/main" id="{6DF9DC26-135A-894C-FC31-5FA80DA26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4680"/>
            <a:ext cx="12192000" cy="3088640"/>
          </a:xfrm>
          <a:prstGeom prst="rect">
            <a:avLst/>
          </a:prstGeom>
        </p:spPr>
      </p:pic>
      <p:sp>
        <p:nvSpPr>
          <p:cNvPr id="4" name="TextBox 3">
            <a:extLst>
              <a:ext uri="{FF2B5EF4-FFF2-40B4-BE49-F238E27FC236}">
                <a16:creationId xmlns:a16="http://schemas.microsoft.com/office/drawing/2014/main" id="{A362BD99-2A5B-F79F-9340-69FFEDE4543D}"/>
              </a:ext>
            </a:extLst>
          </p:cNvPr>
          <p:cNvSpPr txBox="1"/>
          <p:nvPr/>
        </p:nvSpPr>
        <p:spPr>
          <a:xfrm>
            <a:off x="3384884" y="5167312"/>
            <a:ext cx="4518801" cy="369332"/>
          </a:xfrm>
          <a:prstGeom prst="rect">
            <a:avLst/>
          </a:prstGeom>
          <a:noFill/>
        </p:spPr>
        <p:txBody>
          <a:bodyPr wrap="none" rtlCol="0">
            <a:spAutoFit/>
          </a:bodyPr>
          <a:lstStyle/>
          <a:p>
            <a:pPr marL="285750" indent="-285750">
              <a:buFont typeface="Arial" panose="020B0604020202020204" pitchFamily="34" charset="0"/>
              <a:buChar char="•"/>
            </a:pPr>
            <a:r>
              <a:rPr lang="en-US" dirty="0"/>
              <a:t>Three main components – three outcomes </a:t>
            </a:r>
          </a:p>
        </p:txBody>
      </p:sp>
    </p:spTree>
    <p:extLst>
      <p:ext uri="{BB962C8B-B14F-4D97-AF65-F5344CB8AC3E}">
        <p14:creationId xmlns:p14="http://schemas.microsoft.com/office/powerpoint/2010/main" val="1685495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319A90CC-16BE-FA56-8BC9-A57A8E19B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93" y="3560404"/>
            <a:ext cx="5234540" cy="2905170"/>
          </a:xfrm>
          <a:prstGeom prst="rect">
            <a:avLst/>
          </a:prstGeom>
        </p:spPr>
      </p:pic>
      <p:sp>
        <p:nvSpPr>
          <p:cNvPr id="13" name="Rectangle 1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E9836391-D412-0305-0F4F-7B54104DD70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16047" y="239055"/>
            <a:ext cx="4557129" cy="2905170"/>
          </a:xfrm>
          <a:prstGeom prst="rect">
            <a:avLst/>
          </a:prstGeom>
        </p:spPr>
      </p:pic>
      <p:sp>
        <p:nvSpPr>
          <p:cNvPr id="15" name="Rectangle 1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A4F109AE-E613-B760-07DD-3A49E5E8F0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972" y="311360"/>
            <a:ext cx="4973981" cy="2760560"/>
          </a:xfrm>
          <a:prstGeom prst="rect">
            <a:avLst/>
          </a:prstGeom>
        </p:spPr>
      </p:pic>
      <p:pic>
        <p:nvPicPr>
          <p:cNvPr id="8" name="Picture 7" descr="Chart, line chart&#10;&#10;Description automatically generated">
            <a:extLst>
              <a:ext uri="{FF2B5EF4-FFF2-40B4-BE49-F238E27FC236}">
                <a16:creationId xmlns:a16="http://schemas.microsoft.com/office/drawing/2014/main" id="{A9EB05EB-2E42-2811-8140-6326B6C569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7341" y="3631096"/>
            <a:ext cx="4973981" cy="2760560"/>
          </a:xfrm>
          <a:prstGeom prst="rect">
            <a:avLst/>
          </a:prstGeom>
        </p:spPr>
      </p:pic>
    </p:spTree>
    <p:extLst>
      <p:ext uri="{BB962C8B-B14F-4D97-AF65-F5344CB8AC3E}">
        <p14:creationId xmlns:p14="http://schemas.microsoft.com/office/powerpoint/2010/main" val="18499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44465C57-C3B9-849D-72B3-2C0B5D80369F}"/>
              </a:ext>
            </a:extLst>
          </p:cNvPr>
          <p:cNvPicPr>
            <a:picLocks noChangeAspect="1"/>
          </p:cNvPicPr>
          <p:nvPr/>
        </p:nvPicPr>
        <p:blipFill rotWithShape="1">
          <a:blip r:embed="rId3">
            <a:extLst>
              <a:ext uri="{28A0092B-C50C-407E-A947-70E740481C1C}">
                <a14:useLocalDpi xmlns:a14="http://schemas.microsoft.com/office/drawing/2010/main" val="0"/>
              </a:ext>
            </a:extLst>
          </a:blip>
          <a:srcRect l="11840" r="6443" b="9808"/>
          <a:stretch/>
        </p:blipFill>
        <p:spPr>
          <a:xfrm>
            <a:off x="457202" y="771064"/>
            <a:ext cx="5426764" cy="2006509"/>
          </a:xfrm>
          <a:prstGeom prst="rect">
            <a:avLst/>
          </a:prstGeom>
        </p:spPr>
      </p:pic>
      <p:sp>
        <p:nvSpPr>
          <p:cNvPr id="16"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Diagram&#10;&#10;Description automatically generated">
            <a:extLst>
              <a:ext uri="{FF2B5EF4-FFF2-40B4-BE49-F238E27FC236}">
                <a16:creationId xmlns:a16="http://schemas.microsoft.com/office/drawing/2014/main" id="{6EC36174-69AB-7AA6-B29C-B59836E6E110}"/>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1780" r="6963" b="9386"/>
          <a:stretch/>
        </p:blipFill>
        <p:spPr>
          <a:xfrm>
            <a:off x="457202" y="3997722"/>
            <a:ext cx="5426764" cy="2027308"/>
          </a:xfrm>
          <a:prstGeom prst="rect">
            <a:avLst/>
          </a:prstGeom>
        </p:spPr>
      </p:pic>
      <p:pic>
        <p:nvPicPr>
          <p:cNvPr id="3" name="Picture 2" descr="Chart, map&#10;&#10;Description automatically generated">
            <a:extLst>
              <a:ext uri="{FF2B5EF4-FFF2-40B4-BE49-F238E27FC236}">
                <a16:creationId xmlns:a16="http://schemas.microsoft.com/office/drawing/2014/main" id="{119E5BA1-F439-AE2C-A9AF-CD062638AE73}"/>
              </a:ext>
            </a:extLst>
          </p:cNvPr>
          <p:cNvPicPr>
            <a:picLocks noChangeAspect="1"/>
          </p:cNvPicPr>
          <p:nvPr/>
        </p:nvPicPr>
        <p:blipFill rotWithShape="1">
          <a:blip r:embed="rId5">
            <a:extLst>
              <a:ext uri="{28A0092B-C50C-407E-A947-70E740481C1C}">
                <a14:useLocalDpi xmlns:a14="http://schemas.microsoft.com/office/drawing/2010/main" val="0"/>
              </a:ext>
            </a:extLst>
          </a:blip>
          <a:srcRect l="11717" r="6514" b="9402"/>
          <a:stretch/>
        </p:blipFill>
        <p:spPr>
          <a:xfrm>
            <a:off x="6625897" y="771064"/>
            <a:ext cx="5405883" cy="2006509"/>
          </a:xfrm>
          <a:prstGeom prst="rect">
            <a:avLst/>
          </a:prstGeom>
        </p:spPr>
      </p:pic>
      <p:pic>
        <p:nvPicPr>
          <p:cNvPr id="7" name="Picture 6" descr="Diagram&#10;&#10;Description automatically generated">
            <a:extLst>
              <a:ext uri="{FF2B5EF4-FFF2-40B4-BE49-F238E27FC236}">
                <a16:creationId xmlns:a16="http://schemas.microsoft.com/office/drawing/2014/main" id="{0A7C90A8-130A-67D6-E3CB-A006D9412082}"/>
              </a:ext>
            </a:extLst>
          </p:cNvPr>
          <p:cNvPicPr>
            <a:picLocks noChangeAspect="1"/>
          </p:cNvPicPr>
          <p:nvPr/>
        </p:nvPicPr>
        <p:blipFill rotWithShape="1">
          <a:blip r:embed="rId6">
            <a:extLst>
              <a:ext uri="{28A0092B-C50C-407E-A947-70E740481C1C}">
                <a14:useLocalDpi xmlns:a14="http://schemas.microsoft.com/office/drawing/2010/main" val="0"/>
              </a:ext>
            </a:extLst>
          </a:blip>
          <a:srcRect l="11594" r="5978" b="9190"/>
          <a:stretch/>
        </p:blipFill>
        <p:spPr>
          <a:xfrm>
            <a:off x="6625897" y="3997722"/>
            <a:ext cx="5490627" cy="2027308"/>
          </a:xfrm>
          <a:prstGeom prst="rect">
            <a:avLst/>
          </a:prstGeom>
        </p:spPr>
      </p:pic>
    </p:spTree>
    <p:extLst>
      <p:ext uri="{BB962C8B-B14F-4D97-AF65-F5344CB8AC3E}">
        <p14:creationId xmlns:p14="http://schemas.microsoft.com/office/powerpoint/2010/main" val="372331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8398-2493-486B-1735-6DF61FE7B77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8D603E3-152A-26CE-75D3-977B16A021CA}"/>
              </a:ext>
            </a:extLst>
          </p:cNvPr>
          <p:cNvSpPr>
            <a:spLocks noGrp="1"/>
          </p:cNvSpPr>
          <p:nvPr>
            <p:ph idx="1"/>
          </p:nvPr>
        </p:nvSpPr>
        <p:spPr>
          <a:xfrm>
            <a:off x="838200" y="1485899"/>
            <a:ext cx="10515600" cy="543877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ENSO teleconnections and impacts on Atlantic hurricane activity can be substantially masked or accentuated by the leading multidecadal modes (AMO + QBO).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These modes provide a substantially more complete view of the climate control over Atlantic hurricane activity during individual seasons than is afforded by ENSO alone.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ENSO causes changes in cyclogenesis frequency – both in total storm systems and major hurricanes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Changes in TC frequency can be attributed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strong correlations between ENSO phase with v</a:t>
            </a:r>
            <a:r>
              <a:rPr lang="en-US" sz="1800" dirty="0">
                <a:latin typeface="Calibri" panose="020F0502020204030204" pitchFamily="34" charset="0"/>
                <a:ea typeface="Calibri" panose="020F0502020204030204" pitchFamily="34" charset="0"/>
                <a:cs typeface="Times New Roman" panose="02020603050405020304" pitchFamily="18" charset="0"/>
              </a:rPr>
              <a:t>ertical wind shear, Total Column Water Vapor and Moisture Flux Divergence during the August-October months.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These teleconnections become even more pronounced when isolating particularly strong phases.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Understanding the relationship between ENSO and the Walker circulation, and how the change in Walker circulation affects the relevant variables in the Atlantic/Caribbean completes the connection between ENSO and Atlantic TC activity </a:t>
            </a:r>
          </a:p>
          <a:p>
            <a:endParaRPr lang="en-US" dirty="0"/>
          </a:p>
        </p:txBody>
      </p:sp>
    </p:spTree>
    <p:extLst>
      <p:ext uri="{BB962C8B-B14F-4D97-AF65-F5344CB8AC3E}">
        <p14:creationId xmlns:p14="http://schemas.microsoft.com/office/powerpoint/2010/main" val="65065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E144-5082-BAF7-ED27-DC05BDF0EA37}"/>
              </a:ext>
            </a:extLst>
          </p:cNvPr>
          <p:cNvSpPr>
            <a:spLocks noGrp="1"/>
          </p:cNvSpPr>
          <p:nvPr>
            <p:ph type="title"/>
          </p:nvPr>
        </p:nvSpPr>
        <p:spPr>
          <a:xfrm>
            <a:off x="838200" y="1"/>
            <a:ext cx="10515600" cy="1034980"/>
          </a:xfrm>
        </p:spPr>
        <p:txBody>
          <a:bodyPr/>
          <a:lstStyle/>
          <a:p>
            <a:r>
              <a:rPr lang="en-US" dirty="0"/>
              <a:t>Sources</a:t>
            </a:r>
          </a:p>
        </p:txBody>
      </p:sp>
      <p:sp>
        <p:nvSpPr>
          <p:cNvPr id="3" name="Content Placeholder 2">
            <a:extLst>
              <a:ext uri="{FF2B5EF4-FFF2-40B4-BE49-F238E27FC236}">
                <a16:creationId xmlns:a16="http://schemas.microsoft.com/office/drawing/2014/main" id="{EA36E876-2619-3D05-AD72-F464A5D166F9}"/>
              </a:ext>
            </a:extLst>
          </p:cNvPr>
          <p:cNvSpPr>
            <a:spLocks noGrp="1"/>
          </p:cNvSpPr>
          <p:nvPr>
            <p:ph idx="1"/>
          </p:nvPr>
        </p:nvSpPr>
        <p:spPr>
          <a:xfrm>
            <a:off x="0" y="904352"/>
            <a:ext cx="12192000" cy="5757705"/>
          </a:xfrm>
        </p:spPr>
        <p:txBody>
          <a:bodyPr numCol="3">
            <a:normAutofit fontScale="40000" lnSpcReduction="20000"/>
          </a:bodyPr>
          <a:lstStyle/>
          <a:p>
            <a:r>
              <a:rPr lang="en-US" b="0" i="0" dirty="0" err="1">
                <a:solidFill>
                  <a:srgbClr val="181817"/>
                </a:solidFill>
                <a:effectLst/>
              </a:rPr>
              <a:t>Aryal</a:t>
            </a:r>
            <a:r>
              <a:rPr lang="en-US" b="0" i="0" dirty="0">
                <a:solidFill>
                  <a:srgbClr val="181817"/>
                </a:solidFill>
                <a:effectLst/>
              </a:rPr>
              <a:t>, Y. N., </a:t>
            </a:r>
            <a:r>
              <a:rPr lang="en-US" b="0" i="0" dirty="0" err="1">
                <a:solidFill>
                  <a:srgbClr val="181817"/>
                </a:solidFill>
                <a:effectLst/>
              </a:rPr>
              <a:t>Villarini</a:t>
            </a:r>
            <a:r>
              <a:rPr lang="en-US" b="0" i="0" dirty="0">
                <a:solidFill>
                  <a:srgbClr val="181817"/>
                </a:solidFill>
                <a:effectLst/>
              </a:rPr>
              <a:t>, G., Zhang, W., &amp; </a:t>
            </a:r>
            <a:r>
              <a:rPr lang="en-US" b="0" i="0" dirty="0" err="1">
                <a:solidFill>
                  <a:srgbClr val="181817"/>
                </a:solidFill>
                <a:effectLst/>
              </a:rPr>
              <a:t>Vecchi</a:t>
            </a:r>
            <a:r>
              <a:rPr lang="en-US" b="0" i="0" dirty="0">
                <a:solidFill>
                  <a:srgbClr val="181817"/>
                </a:solidFill>
                <a:effectLst/>
              </a:rPr>
              <a:t>, G. A. (2018). Long term changes in flooding and heavy rainfall associated with North Atlantic tropical cyclones: Roles of the North Atlantic Oscillation and El Niño-Southern Oscillation. Journal of Hydrology, 559, 698-710.</a:t>
            </a:r>
          </a:p>
          <a:p>
            <a:r>
              <a:rPr lang="en-US" b="0" i="0" dirty="0">
                <a:solidFill>
                  <a:srgbClr val="181817"/>
                </a:solidFill>
                <a:effectLst/>
              </a:rPr>
              <a:t>Barlow, M., Nigam, S., &amp; </a:t>
            </a:r>
            <a:r>
              <a:rPr lang="en-US" b="0" i="0" dirty="0" err="1">
                <a:solidFill>
                  <a:srgbClr val="181817"/>
                </a:solidFill>
                <a:effectLst/>
              </a:rPr>
              <a:t>Berbery</a:t>
            </a:r>
            <a:r>
              <a:rPr lang="en-US" b="0" i="0" dirty="0">
                <a:solidFill>
                  <a:srgbClr val="181817"/>
                </a:solidFill>
                <a:effectLst/>
              </a:rPr>
              <a:t>, E. H. (1998). Evolution of the North American Monsoon System, Journal of Climate, 11(9), 2238-2257. </a:t>
            </a:r>
          </a:p>
          <a:p>
            <a:r>
              <a:rPr lang="en-US" b="0" i="0" dirty="0">
                <a:solidFill>
                  <a:srgbClr val="181817"/>
                </a:solidFill>
                <a:effectLst/>
              </a:rPr>
              <a:t>Bell, G. D., &amp; </a:t>
            </a:r>
            <a:r>
              <a:rPr lang="en-US" b="0" i="0" dirty="0" err="1">
                <a:solidFill>
                  <a:srgbClr val="181817"/>
                </a:solidFill>
                <a:effectLst/>
              </a:rPr>
              <a:t>Chelliah</a:t>
            </a:r>
            <a:r>
              <a:rPr lang="en-US" b="0" i="0" dirty="0">
                <a:solidFill>
                  <a:srgbClr val="181817"/>
                </a:solidFill>
                <a:effectLst/>
              </a:rPr>
              <a:t>, M. (2006). Leading Tropical Modes Associated with Interannual and Multidecadal Fluctuations in North Atlantic Hurricane Activity, Journal of Climate, 19(4), 590-612</a:t>
            </a:r>
          </a:p>
          <a:p>
            <a:r>
              <a:rPr lang="en-US" b="0" i="0" dirty="0">
                <a:solidFill>
                  <a:srgbClr val="181817"/>
                </a:solidFill>
                <a:effectLst/>
              </a:rPr>
              <a:t>Bister, M., Emanuel, K.A. Dissipative heating and hurricane intensity. </a:t>
            </a:r>
            <a:r>
              <a:rPr lang="en-US" b="0" i="0" dirty="0" err="1">
                <a:solidFill>
                  <a:srgbClr val="181817"/>
                </a:solidFill>
                <a:effectLst/>
              </a:rPr>
              <a:t>Meteorl</a:t>
            </a:r>
            <a:r>
              <a:rPr lang="en-US" b="0" i="0" dirty="0">
                <a:solidFill>
                  <a:srgbClr val="181817"/>
                </a:solidFill>
                <a:effectLst/>
              </a:rPr>
              <a:t>. Atmos. Phys. 65, 233–240 (1998). </a:t>
            </a:r>
            <a:r>
              <a:rPr lang="en-US" b="0" i="0" dirty="0">
                <a:solidFill>
                  <a:srgbClr val="181817"/>
                </a:solidFill>
                <a:effectLst/>
                <a:hlinkClick r:id="rId3"/>
              </a:rPr>
              <a:t>https://doi.org/10.1007/BF01030791</a:t>
            </a:r>
            <a:endParaRPr lang="en-US" b="0" i="0" dirty="0">
              <a:solidFill>
                <a:srgbClr val="181817"/>
              </a:solidFill>
              <a:effectLst/>
            </a:endParaRPr>
          </a:p>
          <a:p>
            <a:r>
              <a:rPr lang="en-US" b="0" i="0" dirty="0">
                <a:solidFill>
                  <a:srgbClr val="181817"/>
                </a:solidFill>
                <a:effectLst/>
              </a:rPr>
              <a:t>Bister, M., and K. A. Emanuel, Low frequency variability of tropical cyclone potential intensity, 1, Interannual to interdecadal variability, J. </a:t>
            </a:r>
            <a:r>
              <a:rPr lang="en-US" b="0" i="0" dirty="0" err="1">
                <a:solidFill>
                  <a:srgbClr val="181817"/>
                </a:solidFill>
                <a:effectLst/>
              </a:rPr>
              <a:t>Geophys</a:t>
            </a:r>
            <a:r>
              <a:rPr lang="en-US" b="0" i="0" dirty="0">
                <a:solidFill>
                  <a:srgbClr val="181817"/>
                </a:solidFill>
                <a:effectLst/>
              </a:rPr>
              <a:t>. Res., 107(D24), 4801, doi:10.1029/2001JD000776, 2002.</a:t>
            </a:r>
          </a:p>
          <a:p>
            <a:r>
              <a:rPr lang="en-US" b="0" i="0" dirty="0">
                <a:solidFill>
                  <a:srgbClr val="181817"/>
                </a:solidFill>
                <a:effectLst/>
              </a:rPr>
              <a:t>Emanuel, K. A. (1995). Sensitivity of Tropical Cyclones to Surface Exchange Coefficients and a Revised Steady-State Model incorporating Eye Dynamics, Journal of Atmospheric Sciences, 52(22), 3969-3976.</a:t>
            </a:r>
          </a:p>
          <a:p>
            <a:r>
              <a:rPr lang="en-US" b="0" i="0" dirty="0">
                <a:solidFill>
                  <a:srgbClr val="181817"/>
                </a:solidFill>
                <a:effectLst/>
              </a:rPr>
              <a:t>Emanuel, Kerry &amp; Nolan, David. (2004). Tropical cyclone activity and global climate. Bulletin of the American Meteorological Society. 85. </a:t>
            </a:r>
          </a:p>
          <a:p>
            <a:r>
              <a:rPr lang="en-US" b="0" i="0" dirty="0">
                <a:solidFill>
                  <a:srgbClr val="181817"/>
                </a:solidFill>
                <a:effectLst/>
              </a:rPr>
              <a:t>Frank, W. M., &amp; Young, G. S. (2007). The Interannual Variability of Tropical Cyclones, Monthly Weather Review, 135(10), 3587-3598. </a:t>
            </a:r>
          </a:p>
          <a:p>
            <a:r>
              <a:rPr lang="en-US" b="0" i="0" dirty="0">
                <a:solidFill>
                  <a:srgbClr val="181817"/>
                </a:solidFill>
                <a:effectLst/>
              </a:rPr>
              <a:t>Goldenberg, S. B., &amp; Shapiro, L. J. (1996). Physical Mechanisms for the Association of El Niño and West African Rainfall with Atlantic Major Hurricane Activity, Journal of Climate, 9(6), 1169-1187. </a:t>
            </a:r>
          </a:p>
          <a:p>
            <a:r>
              <a:rPr lang="en-US" b="0" i="0" dirty="0">
                <a:solidFill>
                  <a:srgbClr val="181817"/>
                </a:solidFill>
                <a:effectLst/>
              </a:rPr>
              <a:t>Gray, W. M. (1984). Atlantic Seasonal Hurricane Frequency. Part I: El Niño and 30 mb Quasi-Biennial Oscillation Influences, Monthly Weather Review, 112(9), 1649-1668.</a:t>
            </a:r>
          </a:p>
          <a:p>
            <a:r>
              <a:rPr lang="en-US" dirty="0" err="1"/>
              <a:t>Hersbach</a:t>
            </a:r>
            <a:r>
              <a:rPr lang="en-US" dirty="0"/>
              <a:t>, H., Bell, B., </a:t>
            </a:r>
            <a:r>
              <a:rPr lang="en-US" dirty="0" err="1"/>
              <a:t>Berrisford</a:t>
            </a:r>
            <a:r>
              <a:rPr lang="en-US" dirty="0"/>
              <a:t>, P., </a:t>
            </a:r>
            <a:r>
              <a:rPr lang="en-US" dirty="0" err="1"/>
              <a:t>Biavati</a:t>
            </a:r>
            <a:r>
              <a:rPr lang="en-US" dirty="0"/>
              <a:t>, G., </a:t>
            </a:r>
            <a:r>
              <a:rPr lang="en-US" dirty="0" err="1"/>
              <a:t>Horányi</a:t>
            </a:r>
            <a:r>
              <a:rPr lang="en-US" dirty="0"/>
              <a:t>, A., Muñoz </a:t>
            </a:r>
            <a:r>
              <a:rPr lang="en-US" dirty="0" err="1"/>
              <a:t>Sabater</a:t>
            </a:r>
            <a:r>
              <a:rPr lang="en-US" dirty="0"/>
              <a:t>, J., Nicolas, J., </a:t>
            </a:r>
            <a:r>
              <a:rPr lang="en-US" dirty="0" err="1"/>
              <a:t>Peubey</a:t>
            </a:r>
            <a:r>
              <a:rPr lang="en-US" dirty="0"/>
              <a:t>, C., Radu, R., </a:t>
            </a:r>
            <a:r>
              <a:rPr lang="en-US" dirty="0" err="1"/>
              <a:t>Rozum</a:t>
            </a:r>
            <a:r>
              <a:rPr lang="en-US" dirty="0"/>
              <a:t>, I., </a:t>
            </a:r>
            <a:r>
              <a:rPr lang="en-US" dirty="0" err="1"/>
              <a:t>Schepers</a:t>
            </a:r>
            <a:r>
              <a:rPr lang="en-US" dirty="0"/>
              <a:t>, D., Simmons, A., </a:t>
            </a:r>
            <a:r>
              <a:rPr lang="en-US" dirty="0" err="1"/>
              <a:t>Soci</a:t>
            </a:r>
            <a:r>
              <a:rPr lang="en-US" dirty="0"/>
              <a:t>, C., Dee, D., </a:t>
            </a:r>
            <a:r>
              <a:rPr lang="en-US" dirty="0" err="1"/>
              <a:t>Thépaut</a:t>
            </a:r>
            <a:r>
              <a:rPr lang="en-US" dirty="0"/>
              <a:t>, J-N. (2018): ERA5 hourly data on single levels from 1959 to present. Copernicus Climate Change Service (C3S) Climate Data Store (CDS). 10.24381/cds.adbb2d47</a:t>
            </a:r>
          </a:p>
          <a:p>
            <a:r>
              <a:rPr lang="en-US" dirty="0" err="1"/>
              <a:t>Hersbach</a:t>
            </a:r>
            <a:r>
              <a:rPr lang="en-US" dirty="0"/>
              <a:t>, H., Bell, B., </a:t>
            </a:r>
            <a:r>
              <a:rPr lang="en-US" dirty="0" err="1"/>
              <a:t>Berrisford</a:t>
            </a:r>
            <a:r>
              <a:rPr lang="en-US" dirty="0"/>
              <a:t>, P., </a:t>
            </a:r>
            <a:r>
              <a:rPr lang="en-US" dirty="0" err="1"/>
              <a:t>Biavati</a:t>
            </a:r>
            <a:r>
              <a:rPr lang="en-US" dirty="0"/>
              <a:t>, G., </a:t>
            </a:r>
            <a:r>
              <a:rPr lang="en-US" dirty="0" err="1"/>
              <a:t>Horányi</a:t>
            </a:r>
            <a:r>
              <a:rPr lang="en-US" dirty="0"/>
              <a:t>, A., Muñoz </a:t>
            </a:r>
            <a:r>
              <a:rPr lang="en-US" dirty="0" err="1"/>
              <a:t>Sabater</a:t>
            </a:r>
            <a:r>
              <a:rPr lang="en-US" dirty="0"/>
              <a:t>, J., Nicolas, J., </a:t>
            </a:r>
            <a:r>
              <a:rPr lang="en-US" dirty="0" err="1"/>
              <a:t>Peubey</a:t>
            </a:r>
            <a:r>
              <a:rPr lang="en-US" dirty="0"/>
              <a:t>, C., Radu, R., </a:t>
            </a:r>
            <a:r>
              <a:rPr lang="en-US" dirty="0" err="1"/>
              <a:t>Rozum</a:t>
            </a:r>
            <a:r>
              <a:rPr lang="en-US" dirty="0"/>
              <a:t>, I., </a:t>
            </a:r>
            <a:r>
              <a:rPr lang="en-US" dirty="0" err="1"/>
              <a:t>Schepers</a:t>
            </a:r>
            <a:r>
              <a:rPr lang="en-US" dirty="0"/>
              <a:t>, D., Simmons, A., </a:t>
            </a:r>
            <a:r>
              <a:rPr lang="en-US" dirty="0" err="1"/>
              <a:t>Soci</a:t>
            </a:r>
            <a:r>
              <a:rPr lang="en-US" dirty="0"/>
              <a:t>, C., Dee, D., </a:t>
            </a:r>
            <a:r>
              <a:rPr lang="en-US" dirty="0" err="1"/>
              <a:t>Thépaut</a:t>
            </a:r>
            <a:r>
              <a:rPr lang="en-US" dirty="0"/>
              <a:t>, J-N. (2018): ERA5 hourly data on pressure levels from 1959 to present. Copernicus Climate Change Service (C3S) Climate Data Store (CDS). 10.24381/cds.bd0915c6</a:t>
            </a:r>
          </a:p>
          <a:p>
            <a:r>
              <a:rPr lang="en-US" dirty="0" err="1"/>
              <a:t>Hersbach</a:t>
            </a:r>
            <a:r>
              <a:rPr lang="en-US" dirty="0"/>
              <a:t>, H., Bell, B., </a:t>
            </a:r>
            <a:r>
              <a:rPr lang="en-US" dirty="0" err="1"/>
              <a:t>Berrisford</a:t>
            </a:r>
            <a:r>
              <a:rPr lang="en-US" dirty="0"/>
              <a:t>, P., </a:t>
            </a:r>
            <a:r>
              <a:rPr lang="en-US" dirty="0" err="1"/>
              <a:t>Biavati</a:t>
            </a:r>
            <a:r>
              <a:rPr lang="en-US" dirty="0"/>
              <a:t>, G., </a:t>
            </a:r>
            <a:r>
              <a:rPr lang="en-US" dirty="0" err="1"/>
              <a:t>Horányi</a:t>
            </a:r>
            <a:r>
              <a:rPr lang="en-US" dirty="0"/>
              <a:t>, A., Muñoz </a:t>
            </a:r>
            <a:r>
              <a:rPr lang="en-US" dirty="0" err="1"/>
              <a:t>Sabater</a:t>
            </a:r>
            <a:r>
              <a:rPr lang="en-US" dirty="0"/>
              <a:t>, J., Nicolas, J., </a:t>
            </a:r>
            <a:r>
              <a:rPr lang="en-US" dirty="0" err="1"/>
              <a:t>Peubey</a:t>
            </a:r>
            <a:r>
              <a:rPr lang="en-US" dirty="0"/>
              <a:t>, C., Radu, R., </a:t>
            </a:r>
            <a:r>
              <a:rPr lang="en-US" dirty="0" err="1"/>
              <a:t>Rozum</a:t>
            </a:r>
            <a:r>
              <a:rPr lang="en-US" dirty="0"/>
              <a:t>, I., </a:t>
            </a:r>
            <a:r>
              <a:rPr lang="en-US" dirty="0" err="1"/>
              <a:t>Schepers</a:t>
            </a:r>
            <a:r>
              <a:rPr lang="en-US" dirty="0"/>
              <a:t>, D., Simmons, A., </a:t>
            </a:r>
            <a:r>
              <a:rPr lang="en-US" dirty="0" err="1"/>
              <a:t>Soci</a:t>
            </a:r>
            <a:r>
              <a:rPr lang="en-US" dirty="0"/>
              <a:t>, C., Dee, D., </a:t>
            </a:r>
            <a:r>
              <a:rPr lang="en-US" dirty="0" err="1"/>
              <a:t>Thépaut</a:t>
            </a:r>
            <a:r>
              <a:rPr lang="en-US" dirty="0"/>
              <a:t>, J-N. (2019): ERA5 monthly averaged data on single levels from 1959 to present. Copernicus Climate Change Service (C3S) Climate Data Store (CDS). 10.24381/cds.f17050d7</a:t>
            </a:r>
            <a:endParaRPr lang="en-US" b="0" i="0" dirty="0">
              <a:solidFill>
                <a:srgbClr val="181817"/>
              </a:solidFill>
              <a:effectLst/>
            </a:endParaRPr>
          </a:p>
          <a:p>
            <a:r>
              <a:rPr lang="en-US" b="0" i="0" dirty="0">
                <a:solidFill>
                  <a:srgbClr val="181817"/>
                </a:solidFill>
                <a:effectLst/>
              </a:rPr>
              <a:t>Jaramillo, A.; Dominguez, C.; Raga, G.; </a:t>
            </a:r>
            <a:r>
              <a:rPr lang="en-US" b="0" i="0" dirty="0" err="1">
                <a:solidFill>
                  <a:srgbClr val="181817"/>
                </a:solidFill>
                <a:effectLst/>
              </a:rPr>
              <a:t>Quintanar</a:t>
            </a:r>
            <a:r>
              <a:rPr lang="en-US" b="0" i="0" dirty="0">
                <a:solidFill>
                  <a:srgbClr val="181817"/>
                </a:solidFill>
                <a:effectLst/>
              </a:rPr>
              <a:t>, A.I. The Combined QBO and ENSO Influence on Tropical Cyclone Activity over the North Atlantic Ocean. Atmosphere 2021, 12, 1588. </a:t>
            </a:r>
            <a:r>
              <a:rPr lang="en-US" b="0" i="0" dirty="0">
                <a:solidFill>
                  <a:srgbClr val="181817"/>
                </a:solidFill>
                <a:effectLst/>
                <a:hlinkClick r:id="rId4"/>
              </a:rPr>
              <a:t>https://doi.org/10.3390/atmos12121588</a:t>
            </a:r>
            <a:endParaRPr lang="en-US" b="0" i="0" dirty="0">
              <a:solidFill>
                <a:srgbClr val="181817"/>
              </a:solidFill>
              <a:effectLst/>
            </a:endParaRPr>
          </a:p>
          <a:p>
            <a:r>
              <a:rPr lang="en-US" b="0" i="0" dirty="0" err="1">
                <a:solidFill>
                  <a:srgbClr val="181817"/>
                </a:solidFill>
                <a:effectLst/>
              </a:rPr>
              <a:t>Klotzbach</a:t>
            </a:r>
            <a:r>
              <a:rPr lang="en-US" b="0" i="0" dirty="0">
                <a:solidFill>
                  <a:srgbClr val="181817"/>
                </a:solidFill>
                <a:effectLst/>
              </a:rPr>
              <a:t>, P. J. (2011). The Influence of El Niño–Southern Oscillation and the Atlantic Multidecadal Oscillation on Caribbean Tropical Cyclone Activity, Journal of Climate, 24(3), 721-731. </a:t>
            </a:r>
          </a:p>
          <a:p>
            <a:r>
              <a:rPr lang="en-US" b="0" i="0" dirty="0" err="1">
                <a:solidFill>
                  <a:srgbClr val="181817"/>
                </a:solidFill>
                <a:effectLst/>
              </a:rPr>
              <a:t>Klotzbach</a:t>
            </a:r>
            <a:r>
              <a:rPr lang="en-US" b="0" i="0" dirty="0">
                <a:solidFill>
                  <a:srgbClr val="181817"/>
                </a:solidFill>
                <a:effectLst/>
              </a:rPr>
              <a:t>, P. J. (2011). El Niño–Southern Oscillation’s Impact on Atlantic Basin Hurricanes and U.S. Landfalls, Journal of Climate, 24(4), 1252-1263. </a:t>
            </a:r>
          </a:p>
          <a:p>
            <a:r>
              <a:rPr lang="en-US" b="0" i="0" dirty="0">
                <a:solidFill>
                  <a:srgbClr val="333333"/>
                </a:solidFill>
                <a:effectLst/>
                <a:latin typeface="Times New Roman" panose="02020603050405020304" pitchFamily="18" charset="0"/>
              </a:rPr>
              <a:t>Krishnamurthy, L., </a:t>
            </a:r>
            <a:r>
              <a:rPr lang="en-US" b="0" i="0" dirty="0" err="1">
                <a:solidFill>
                  <a:srgbClr val="333333"/>
                </a:solidFill>
                <a:effectLst/>
                <a:latin typeface="Times New Roman" panose="02020603050405020304" pitchFamily="18" charset="0"/>
              </a:rPr>
              <a:t>Vecchi</a:t>
            </a:r>
            <a:r>
              <a:rPr lang="en-US" b="0" i="0" dirty="0">
                <a:solidFill>
                  <a:srgbClr val="333333"/>
                </a:solidFill>
                <a:effectLst/>
                <a:latin typeface="Times New Roman" panose="02020603050405020304" pitchFamily="18" charset="0"/>
              </a:rPr>
              <a:t>, G. A., </a:t>
            </a:r>
            <a:r>
              <a:rPr lang="en-US" b="0" i="0" dirty="0" err="1">
                <a:solidFill>
                  <a:srgbClr val="333333"/>
                </a:solidFill>
                <a:effectLst/>
                <a:latin typeface="Times New Roman" panose="02020603050405020304" pitchFamily="18" charset="0"/>
              </a:rPr>
              <a:t>Msadek</a:t>
            </a:r>
            <a:r>
              <a:rPr lang="en-US" b="0" i="0" dirty="0">
                <a:solidFill>
                  <a:srgbClr val="333333"/>
                </a:solidFill>
                <a:effectLst/>
                <a:latin typeface="Times New Roman" panose="02020603050405020304" pitchFamily="18" charset="0"/>
              </a:rPr>
              <a:t>, R., Murakami, H., Wittenberg, A., &amp; Zeng, F. (2016). Impact of Strong ENSO on Regional Tropical Cyclone Activity in a High-Resolution Climate Model in the North Pacific and North Atlantic Oceans, </a:t>
            </a:r>
            <a:r>
              <a:rPr lang="en-US" b="0" i="1" dirty="0">
                <a:solidFill>
                  <a:srgbClr val="333333"/>
                </a:solidFill>
                <a:effectLst/>
                <a:latin typeface="Times New Roman" panose="02020603050405020304" pitchFamily="18" charset="0"/>
              </a:rPr>
              <a:t>Journal of Climate</a:t>
            </a:r>
            <a:r>
              <a:rPr lang="en-US" b="0" i="0" dirty="0">
                <a:solidFill>
                  <a:srgbClr val="333333"/>
                </a:solidFill>
                <a:effectLst/>
                <a:latin typeface="Times New Roman" panose="02020603050405020304" pitchFamily="18" charset="0"/>
              </a:rPr>
              <a:t>, </a:t>
            </a:r>
            <a:r>
              <a:rPr lang="en-US" b="0" i="1" dirty="0">
                <a:solidFill>
                  <a:srgbClr val="333333"/>
                </a:solidFill>
                <a:effectLst/>
                <a:latin typeface="Times New Roman" panose="02020603050405020304" pitchFamily="18" charset="0"/>
              </a:rPr>
              <a:t>29</a:t>
            </a:r>
            <a:r>
              <a:rPr lang="en-US" b="0" i="0" dirty="0">
                <a:solidFill>
                  <a:srgbClr val="333333"/>
                </a:solidFill>
                <a:effectLst/>
                <a:latin typeface="Times New Roman" panose="02020603050405020304" pitchFamily="18" charset="0"/>
              </a:rPr>
              <a:t>(7), 2375-2394.</a:t>
            </a:r>
            <a:endParaRPr lang="en-US" b="0" i="0" dirty="0">
              <a:solidFill>
                <a:srgbClr val="181817"/>
              </a:solidFill>
              <a:effectLst/>
            </a:endParaRPr>
          </a:p>
          <a:p>
            <a:r>
              <a:rPr lang="en-US" b="0" i="0" dirty="0" err="1">
                <a:solidFill>
                  <a:srgbClr val="181817"/>
                </a:solidFill>
                <a:effectLst/>
              </a:rPr>
              <a:t>Landsea</a:t>
            </a:r>
            <a:r>
              <a:rPr lang="en-US" b="0" i="0" dirty="0">
                <a:solidFill>
                  <a:srgbClr val="181817"/>
                </a:solidFill>
                <a:effectLst/>
              </a:rPr>
              <a:t>, C. (2000). El Niño/Southern Oscillation and the Seasonal Predictability of Tropical Cyclones. In H. Diaz &amp; V. Markgraf (Eds.), </a:t>
            </a:r>
            <a:r>
              <a:rPr lang="en-US" b="0" i="1" dirty="0">
                <a:solidFill>
                  <a:srgbClr val="181817"/>
                </a:solidFill>
                <a:effectLst/>
              </a:rPr>
              <a:t>El Niño and the Southern Oscillation: Multiscale Variability and Global and Regional Impacts</a:t>
            </a:r>
            <a:r>
              <a:rPr lang="en-US" b="0" i="0" dirty="0">
                <a:solidFill>
                  <a:srgbClr val="181817"/>
                </a:solidFill>
                <a:effectLst/>
              </a:rPr>
              <a:t> (pp. 149-182). Cambridge: Cambridge University Press. doi:10.1017/CBO9780511573125.006</a:t>
            </a:r>
          </a:p>
          <a:p>
            <a:r>
              <a:rPr lang="en-US" b="0" i="0" dirty="0">
                <a:solidFill>
                  <a:srgbClr val="181817"/>
                </a:solidFill>
                <a:effectLst/>
              </a:rPr>
              <a:t>Lim, Y., Schubert, S. D., </a:t>
            </a:r>
            <a:r>
              <a:rPr lang="en-US" b="0" i="0" dirty="0" err="1">
                <a:solidFill>
                  <a:srgbClr val="181817"/>
                </a:solidFill>
                <a:effectLst/>
              </a:rPr>
              <a:t>Reale</a:t>
            </a:r>
            <a:r>
              <a:rPr lang="en-US" b="0" i="0" dirty="0">
                <a:solidFill>
                  <a:srgbClr val="181817"/>
                </a:solidFill>
                <a:effectLst/>
              </a:rPr>
              <a:t>, O., </a:t>
            </a:r>
            <a:r>
              <a:rPr lang="en-US" b="0" i="0" dirty="0" err="1">
                <a:solidFill>
                  <a:srgbClr val="181817"/>
                </a:solidFill>
                <a:effectLst/>
              </a:rPr>
              <a:t>Molod</a:t>
            </a:r>
            <a:r>
              <a:rPr lang="en-US" b="0" i="0" dirty="0">
                <a:solidFill>
                  <a:srgbClr val="181817"/>
                </a:solidFill>
                <a:effectLst/>
              </a:rPr>
              <a:t>, A. M., Suarez, M. J., &amp; Auer, B. M. (2016). Large-Scale Controls on Atlantic Tropical Cyclone Activity on Seasonal Time Scales, Journal of Climate, 29(18), 6727-6749.</a:t>
            </a:r>
          </a:p>
          <a:p>
            <a:r>
              <a:rPr lang="en-US" b="0" i="0" dirty="0">
                <a:solidFill>
                  <a:srgbClr val="181817"/>
                </a:solidFill>
                <a:effectLst/>
              </a:rPr>
              <a:t>Patricola, C. M., Saravanan, R., &amp; Chang, P. (2014). The Impact of the El Niño–Southern Oscillation and Atlantic Meridional Mode on Seasonal Atlantic Tropical Cyclone Activity, Journal of Climate, 27(14), 5311-5328.</a:t>
            </a:r>
          </a:p>
          <a:p>
            <a:r>
              <a:rPr lang="en-US" b="0" i="0" dirty="0">
                <a:solidFill>
                  <a:srgbClr val="181817"/>
                </a:solidFill>
                <a:effectLst/>
              </a:rPr>
              <a:t>Rodríguez, A. O., &amp; Butts Jr, D. A. An Examination of the Impact of ENSO Phases on Gulf Coast Tropical Cyclones.</a:t>
            </a:r>
          </a:p>
          <a:p>
            <a:r>
              <a:rPr lang="en-US" b="0" i="0" dirty="0">
                <a:solidFill>
                  <a:srgbClr val="333333"/>
                </a:solidFill>
                <a:effectLst/>
                <a:latin typeface="-apple-system"/>
              </a:rPr>
              <a:t>Sasaki, W., Doi, T., Richards, K.J. </a:t>
            </a:r>
            <a:r>
              <a:rPr lang="en-US" b="0" i="1" dirty="0">
                <a:solidFill>
                  <a:srgbClr val="333333"/>
                </a:solidFill>
                <a:effectLst/>
                <a:latin typeface="-apple-system"/>
              </a:rPr>
              <a:t>et al.</a:t>
            </a:r>
            <a:r>
              <a:rPr lang="en-US" b="0" i="0" dirty="0">
                <a:solidFill>
                  <a:srgbClr val="333333"/>
                </a:solidFill>
                <a:effectLst/>
                <a:latin typeface="-apple-system"/>
              </a:rPr>
              <a:t> The influence of ENSO on the equatorial Atlantic precipitation through the Walker circulation in a CGCM. </a:t>
            </a:r>
            <a:r>
              <a:rPr lang="en-US" b="0" i="1" dirty="0" err="1">
                <a:solidFill>
                  <a:srgbClr val="333333"/>
                </a:solidFill>
                <a:effectLst/>
                <a:latin typeface="-apple-system"/>
              </a:rPr>
              <a:t>Clim</a:t>
            </a:r>
            <a:r>
              <a:rPr lang="en-US" b="0" i="1" dirty="0">
                <a:solidFill>
                  <a:srgbClr val="333333"/>
                </a:solidFill>
                <a:effectLst/>
                <a:latin typeface="-apple-system"/>
              </a:rPr>
              <a:t> </a:t>
            </a:r>
            <a:r>
              <a:rPr lang="en-US" b="0" i="1" dirty="0" err="1">
                <a:solidFill>
                  <a:srgbClr val="333333"/>
                </a:solidFill>
                <a:effectLst/>
                <a:latin typeface="-apple-system"/>
              </a:rPr>
              <a:t>Dyn</a:t>
            </a:r>
            <a:r>
              <a:rPr lang="en-US" b="0" i="0" dirty="0">
                <a:solidFill>
                  <a:srgbClr val="333333"/>
                </a:solidFill>
                <a:effectLst/>
                <a:latin typeface="-apple-system"/>
              </a:rPr>
              <a:t> </a:t>
            </a:r>
            <a:r>
              <a:rPr lang="en-US" b="1" i="0" dirty="0">
                <a:solidFill>
                  <a:srgbClr val="333333"/>
                </a:solidFill>
                <a:effectLst/>
                <a:latin typeface="-apple-system"/>
              </a:rPr>
              <a:t>44</a:t>
            </a:r>
            <a:r>
              <a:rPr lang="en-US" b="0" i="0" dirty="0">
                <a:solidFill>
                  <a:srgbClr val="333333"/>
                </a:solidFill>
                <a:effectLst/>
                <a:latin typeface="-apple-system"/>
              </a:rPr>
              <a:t>, 191–202 (2015). </a:t>
            </a:r>
            <a:r>
              <a:rPr lang="en-US" b="0" i="0" dirty="0">
                <a:solidFill>
                  <a:srgbClr val="333333"/>
                </a:solidFill>
                <a:effectLst/>
                <a:latin typeface="-apple-system"/>
                <a:hlinkClick r:id="rId5"/>
              </a:rPr>
              <a:t>https://doi.org/10.1007/s00382-014-2133-5</a:t>
            </a:r>
            <a:endParaRPr lang="en-US" b="0" i="0" dirty="0">
              <a:solidFill>
                <a:srgbClr val="333333"/>
              </a:solidFill>
              <a:effectLst/>
              <a:latin typeface="-apple-system"/>
            </a:endParaRPr>
          </a:p>
          <a:p>
            <a:r>
              <a:rPr lang="en-US" dirty="0"/>
              <a:t>Tang, B. H., and </a:t>
            </a:r>
            <a:r>
              <a:rPr lang="en-US" dirty="0" err="1"/>
              <a:t>Neelin</a:t>
            </a:r>
            <a:r>
              <a:rPr lang="en-US" dirty="0"/>
              <a:t>, J. D. (2004), ENSO Influence on Atlantic hurricanes via tropospheric warming, </a:t>
            </a:r>
            <a:r>
              <a:rPr lang="en-US" dirty="0" err="1"/>
              <a:t>Geophys</a:t>
            </a:r>
            <a:r>
              <a:rPr lang="en-US" dirty="0"/>
              <a:t>. Res. Lett., 31, L24204, doi:10.1029/2004GL021072.</a:t>
            </a:r>
          </a:p>
          <a:p>
            <a:r>
              <a:rPr lang="en-US" b="0" i="0" dirty="0">
                <a:solidFill>
                  <a:srgbClr val="333333"/>
                </a:solidFill>
                <a:effectLst/>
              </a:rPr>
              <a:t>Wang, C. Variability of the Caribbean Low-Level Jet and its relations to climate. </a:t>
            </a:r>
            <a:r>
              <a:rPr lang="en-US" b="0" i="1" dirty="0" err="1">
                <a:solidFill>
                  <a:srgbClr val="333333"/>
                </a:solidFill>
                <a:effectLst/>
              </a:rPr>
              <a:t>Clim</a:t>
            </a:r>
            <a:r>
              <a:rPr lang="en-US" b="0" i="1" dirty="0">
                <a:solidFill>
                  <a:srgbClr val="333333"/>
                </a:solidFill>
                <a:effectLst/>
              </a:rPr>
              <a:t> </a:t>
            </a:r>
            <a:r>
              <a:rPr lang="en-US" b="0" i="1" dirty="0" err="1">
                <a:solidFill>
                  <a:srgbClr val="333333"/>
                </a:solidFill>
                <a:effectLst/>
              </a:rPr>
              <a:t>Dyn</a:t>
            </a:r>
            <a:r>
              <a:rPr lang="en-US" b="0" i="0" dirty="0">
                <a:solidFill>
                  <a:srgbClr val="333333"/>
                </a:solidFill>
                <a:effectLst/>
              </a:rPr>
              <a:t> </a:t>
            </a:r>
            <a:r>
              <a:rPr lang="en-US" b="1" i="0" dirty="0">
                <a:solidFill>
                  <a:srgbClr val="333333"/>
                </a:solidFill>
                <a:effectLst/>
              </a:rPr>
              <a:t>29</a:t>
            </a:r>
            <a:r>
              <a:rPr lang="en-US" b="0" i="0" dirty="0">
                <a:solidFill>
                  <a:srgbClr val="333333"/>
                </a:solidFill>
                <a:effectLst/>
              </a:rPr>
              <a:t>, 411–422 (2007). </a:t>
            </a:r>
            <a:r>
              <a:rPr lang="en-US" b="0" i="0" dirty="0">
                <a:solidFill>
                  <a:srgbClr val="333333"/>
                </a:solidFill>
                <a:effectLst/>
                <a:hlinkClick r:id="rId6"/>
              </a:rPr>
              <a:t>https://doi.org/10.1007/s00382-007-0243-z</a:t>
            </a:r>
            <a:endParaRPr lang="en-US" b="0" i="0" dirty="0">
              <a:solidFill>
                <a:srgbClr val="333333"/>
              </a:solidFill>
              <a:effectLst/>
            </a:endParaRPr>
          </a:p>
          <a:p>
            <a:r>
              <a:rPr lang="en-US" b="0" i="0" dirty="0">
                <a:solidFill>
                  <a:srgbClr val="333333"/>
                </a:solidFill>
                <a:effectLst/>
              </a:rPr>
              <a:t>Zhu, X., Saravanan, R., &amp; Chang, P. (2012). Influence of Mean Flow on the ENSO–Vertical Wind Shear Relationship over the Northern Tropical Atlantic, </a:t>
            </a:r>
            <a:r>
              <a:rPr lang="en-US" b="0" i="1" dirty="0">
                <a:solidFill>
                  <a:srgbClr val="333333"/>
                </a:solidFill>
                <a:effectLst/>
              </a:rPr>
              <a:t>Journal of Climate</a:t>
            </a:r>
            <a:r>
              <a:rPr lang="en-US" b="0" i="0" dirty="0">
                <a:solidFill>
                  <a:srgbClr val="333333"/>
                </a:solidFill>
                <a:effectLst/>
              </a:rPr>
              <a:t>, </a:t>
            </a:r>
            <a:r>
              <a:rPr lang="en-US" b="0" i="1" dirty="0">
                <a:solidFill>
                  <a:srgbClr val="333333"/>
                </a:solidFill>
                <a:effectLst/>
              </a:rPr>
              <a:t>25</a:t>
            </a:r>
            <a:r>
              <a:rPr lang="en-US" b="0" i="0" dirty="0">
                <a:solidFill>
                  <a:srgbClr val="333333"/>
                </a:solidFill>
                <a:effectLst/>
              </a:rPr>
              <a:t>(3), 858-864.</a:t>
            </a:r>
            <a:endParaRPr lang="en-US" dirty="0">
              <a:hlinkClick r:id="rId7">
                <a:extLst>
                  <a:ext uri="{A12FA001-AC4F-418D-AE19-62706E023703}">
                    <ahyp:hlinkClr xmlns:ahyp="http://schemas.microsoft.com/office/drawing/2018/hyperlinkcolor" val="tx"/>
                  </a:ext>
                </a:extLst>
              </a:hlinkClick>
            </a:endParaRPr>
          </a:p>
          <a:p>
            <a:r>
              <a:rPr lang="en-US" dirty="0">
                <a:solidFill>
                  <a:srgbClr val="0563C1"/>
                </a:solidFill>
                <a:hlinkClick r:id="rId7">
                  <a:extLst>
                    <a:ext uri="{A12FA001-AC4F-418D-AE19-62706E023703}">
                      <ahyp:hlinkClr xmlns:ahyp="http://schemas.microsoft.com/office/drawing/2018/hyperlinkcolor" val="tx"/>
                    </a:ext>
                  </a:extLst>
                </a:hlinkClick>
              </a:rPr>
              <a:t>https://www.cpc.ncep.noaa.gov/products/analysis_monitoring/ensocycle/enso_cycle.shtml </a:t>
            </a:r>
          </a:p>
          <a:p>
            <a:r>
              <a:rPr lang="en-US" dirty="0">
                <a:solidFill>
                  <a:srgbClr val="0563C1"/>
                </a:solidFill>
                <a:hlinkClick r:id="rId7">
                  <a:extLst>
                    <a:ext uri="{A12FA001-AC4F-418D-AE19-62706E023703}">
                      <ahyp:hlinkClr xmlns:ahyp="http://schemas.microsoft.com/office/drawing/2018/hyperlinkcolor" val="tx"/>
                    </a:ext>
                  </a:extLst>
                </a:hlinkClick>
              </a:rPr>
              <a:t>https://scijinks.gov/hurricane/</a:t>
            </a:r>
          </a:p>
          <a:p>
            <a:r>
              <a:rPr lang="en-US" dirty="0">
                <a:solidFill>
                  <a:srgbClr val="0563C1"/>
                </a:solidFill>
                <a:hlinkClick r:id="rId7">
                  <a:extLst>
                    <a:ext uri="{A12FA001-AC4F-418D-AE19-62706E023703}">
                      <ahyp:hlinkClr xmlns:ahyp="http://schemas.microsoft.com/office/drawing/2018/hyperlinkcolor" val="tx"/>
                    </a:ext>
                  </a:extLst>
                </a:hlinkClick>
              </a:rPr>
              <a:t>https://climatedataguide.ucar.edu/climate-data/nino-sst-indices-nino-12-3-34-4-oni-and-tni</a:t>
            </a:r>
            <a:r>
              <a:rPr lang="en-US" dirty="0"/>
              <a:t> </a:t>
            </a:r>
          </a:p>
          <a:p>
            <a:r>
              <a:rPr lang="en-US" dirty="0">
                <a:hlinkClick r:id="rId8"/>
              </a:rPr>
              <a:t>https://www.ncei.noaa.gov/access/monitoring/enso/sst</a:t>
            </a:r>
            <a:r>
              <a:rPr lang="en-US" dirty="0"/>
              <a:t> </a:t>
            </a:r>
          </a:p>
          <a:p>
            <a:r>
              <a:rPr lang="en-US" dirty="0"/>
              <a:t>https://origin.cpc.ncep.noaa.gov/products/analysis_monitoring/ensostuff/detrend.nino34.ascii.txt</a:t>
            </a:r>
          </a:p>
        </p:txBody>
      </p:sp>
    </p:spTree>
    <p:extLst>
      <p:ext uri="{BB962C8B-B14F-4D97-AF65-F5344CB8AC3E}">
        <p14:creationId xmlns:p14="http://schemas.microsoft.com/office/powerpoint/2010/main" val="112229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A05E-601E-FBAC-2548-19240C885633}"/>
              </a:ext>
            </a:extLst>
          </p:cNvPr>
          <p:cNvSpPr>
            <a:spLocks noGrp="1"/>
          </p:cNvSpPr>
          <p:nvPr>
            <p:ph type="title"/>
          </p:nvPr>
        </p:nvSpPr>
        <p:spPr/>
        <p:txBody>
          <a:bodyPr/>
          <a:lstStyle/>
          <a:p>
            <a:r>
              <a:rPr lang="en-US"/>
              <a:t>ENSO – Walker Circulation</a:t>
            </a:r>
            <a:endParaRPr lang="en-US" dirty="0"/>
          </a:p>
        </p:txBody>
      </p:sp>
      <p:pic>
        <p:nvPicPr>
          <p:cNvPr id="5" name="Content Placeholder 4" descr="Diagram&#10;&#10;Description automatically generated">
            <a:extLst>
              <a:ext uri="{FF2B5EF4-FFF2-40B4-BE49-F238E27FC236}">
                <a16:creationId xmlns:a16="http://schemas.microsoft.com/office/drawing/2014/main" id="{832AA690-1EA0-94FE-6E9C-069E1EBC9C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4164794"/>
            <a:ext cx="5808770" cy="2904385"/>
          </a:xfrm>
        </p:spPr>
      </p:pic>
      <p:pic>
        <p:nvPicPr>
          <p:cNvPr id="7" name="Picture 6" descr="Diagram&#10;&#10;Description automatically generated">
            <a:extLst>
              <a:ext uri="{FF2B5EF4-FFF2-40B4-BE49-F238E27FC236}">
                <a16:creationId xmlns:a16="http://schemas.microsoft.com/office/drawing/2014/main" id="{9650207D-54A7-2C10-C15A-9AEB2E5A8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41013"/>
            <a:ext cx="5808770" cy="2904385"/>
          </a:xfrm>
          <a:prstGeom prst="rect">
            <a:avLst/>
          </a:prstGeom>
        </p:spPr>
      </p:pic>
      <p:pic>
        <p:nvPicPr>
          <p:cNvPr id="9" name="Picture 8" descr="Diagram&#10;&#10;Description automatically generated">
            <a:extLst>
              <a:ext uri="{FF2B5EF4-FFF2-40B4-BE49-F238E27FC236}">
                <a16:creationId xmlns:a16="http://schemas.microsoft.com/office/drawing/2014/main" id="{E5FEAA45-6F2E-4DC2-629A-DA572F18D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77294"/>
            <a:ext cx="6096000" cy="3048000"/>
          </a:xfrm>
          <a:prstGeom prst="rect">
            <a:avLst/>
          </a:prstGeom>
        </p:spPr>
      </p:pic>
    </p:spTree>
    <p:extLst>
      <p:ext uri="{BB962C8B-B14F-4D97-AF65-F5344CB8AC3E}">
        <p14:creationId xmlns:p14="http://schemas.microsoft.com/office/powerpoint/2010/main" val="5700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BE998-5082-86AF-DAC2-89447AEF374C}"/>
              </a:ext>
            </a:extLst>
          </p:cNvPr>
          <p:cNvSpPr>
            <a:spLocks noGrp="1"/>
          </p:cNvSpPr>
          <p:nvPr>
            <p:ph type="title"/>
          </p:nvPr>
        </p:nvSpPr>
        <p:spPr>
          <a:xfrm>
            <a:off x="1196656" y="381078"/>
            <a:ext cx="9795638" cy="1114380"/>
          </a:xfrm>
        </p:spPr>
        <p:txBody>
          <a:bodyPr vert="horz" lIns="91440" tIns="45720" rIns="91440" bIns="45720" rtlCol="0" anchor="b">
            <a:normAutofit/>
          </a:bodyPr>
          <a:lstStyle/>
          <a:p>
            <a:pPr algn="ctr"/>
            <a:r>
              <a:rPr lang="en-US" sz="5200" dirty="0"/>
              <a:t>Niño 3.4 (5N-5S, 170W-120W)</a:t>
            </a:r>
          </a:p>
        </p:txBody>
      </p:sp>
      <p:pic>
        <p:nvPicPr>
          <p:cNvPr id="3" name="Picture 2">
            <a:extLst>
              <a:ext uri="{FF2B5EF4-FFF2-40B4-BE49-F238E27FC236}">
                <a16:creationId xmlns:a16="http://schemas.microsoft.com/office/drawing/2014/main" id="{319B1037-1D77-6DDA-4747-D3D4F6193724}"/>
              </a:ext>
            </a:extLst>
          </p:cNvPr>
          <p:cNvPicPr>
            <a:picLocks noChangeAspect="1"/>
          </p:cNvPicPr>
          <p:nvPr/>
        </p:nvPicPr>
        <p:blipFill>
          <a:blip r:embed="rId3"/>
          <a:stretch>
            <a:fillRect/>
          </a:stretch>
        </p:blipFill>
        <p:spPr>
          <a:xfrm>
            <a:off x="484548" y="1755812"/>
            <a:ext cx="5213408" cy="3346376"/>
          </a:xfrm>
          <a:prstGeom prst="rect">
            <a:avLst/>
          </a:prstGeom>
        </p:spPr>
      </p:pic>
      <p:pic>
        <p:nvPicPr>
          <p:cNvPr id="5" name="Picture 4" descr="Chart&#10;&#10;Description automatically generated">
            <a:extLst>
              <a:ext uri="{FF2B5EF4-FFF2-40B4-BE49-F238E27FC236}">
                <a16:creationId xmlns:a16="http://schemas.microsoft.com/office/drawing/2014/main" id="{FA116DA5-B050-131F-35FE-A12AE851F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2505" y="2110356"/>
            <a:ext cx="5828261" cy="2637288"/>
          </a:xfrm>
          <a:prstGeom prst="rect">
            <a:avLst/>
          </a:prstGeom>
        </p:spPr>
      </p:pic>
      <p:sp>
        <p:nvSpPr>
          <p:cNvPr id="6" name="TextBox 5">
            <a:extLst>
              <a:ext uri="{FF2B5EF4-FFF2-40B4-BE49-F238E27FC236}">
                <a16:creationId xmlns:a16="http://schemas.microsoft.com/office/drawing/2014/main" id="{6697449F-AAC2-6E80-1E32-5225F96C73A6}"/>
              </a:ext>
            </a:extLst>
          </p:cNvPr>
          <p:cNvSpPr txBox="1"/>
          <p:nvPr/>
        </p:nvSpPr>
        <p:spPr>
          <a:xfrm>
            <a:off x="1290598" y="5479656"/>
            <a:ext cx="9607754" cy="646331"/>
          </a:xfrm>
          <a:prstGeom prst="rect">
            <a:avLst/>
          </a:prstGeom>
          <a:noFill/>
        </p:spPr>
        <p:txBody>
          <a:bodyPr wrap="square" rtlCol="0">
            <a:spAutoFit/>
          </a:bodyPr>
          <a:lstStyle/>
          <a:p>
            <a:r>
              <a:rPr lang="en-US" sz="1200" b="0" i="0" dirty="0">
                <a:solidFill>
                  <a:srgbClr val="323133"/>
                </a:solidFill>
                <a:effectLst/>
                <a:latin typeface="Poppins" panose="00000500000000000000" pitchFamily="2" charset="0"/>
              </a:rPr>
              <a:t>ONI (5N-5S, 170W-120W): The ONI uses the same region as the Niño 3.4 index.  The ONI uses a 3-month running mean, and to be classified as a full-fledged El Niño or La Niña, the anomalies must exceed +0.5C or -0.5C for at least five consecutive months.  This is the operational definition used by NOAA.</a:t>
            </a:r>
            <a:endParaRPr lang="en-US" sz="1200" dirty="0"/>
          </a:p>
        </p:txBody>
      </p:sp>
    </p:spTree>
    <p:extLst>
      <p:ext uri="{BB962C8B-B14F-4D97-AF65-F5344CB8AC3E}">
        <p14:creationId xmlns:p14="http://schemas.microsoft.com/office/powerpoint/2010/main" val="336889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01F59369-D809-E495-A15F-16F9888DCB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2053876"/>
            <a:ext cx="10905066" cy="3734985"/>
          </a:xfrm>
          <a:prstGeom prst="rect">
            <a:avLst/>
          </a:prstGeom>
        </p:spPr>
      </p:pic>
      <p:sp>
        <p:nvSpPr>
          <p:cNvPr id="2" name="Title 1">
            <a:extLst>
              <a:ext uri="{FF2B5EF4-FFF2-40B4-BE49-F238E27FC236}">
                <a16:creationId xmlns:a16="http://schemas.microsoft.com/office/drawing/2014/main" id="{E38B7E3E-824A-3C13-9A3F-C7387971F409}"/>
              </a:ext>
            </a:extLst>
          </p:cNvPr>
          <p:cNvSpPr>
            <a:spLocks noGrp="1"/>
          </p:cNvSpPr>
          <p:nvPr>
            <p:ph type="title"/>
          </p:nvPr>
        </p:nvSpPr>
        <p:spPr>
          <a:xfrm>
            <a:off x="838200" y="365125"/>
            <a:ext cx="10515600" cy="1325563"/>
          </a:xfrm>
        </p:spPr>
        <p:txBody>
          <a:bodyPr/>
          <a:lstStyle/>
          <a:p>
            <a:pPr algn="ctr"/>
            <a:r>
              <a:rPr lang="en-US"/>
              <a:t>Niño 3.4 Domain – ERA5 Reanalysis</a:t>
            </a:r>
            <a:endParaRPr lang="en-US" dirty="0"/>
          </a:p>
        </p:txBody>
      </p:sp>
    </p:spTree>
    <p:extLst>
      <p:ext uri="{BB962C8B-B14F-4D97-AF65-F5344CB8AC3E}">
        <p14:creationId xmlns:p14="http://schemas.microsoft.com/office/powerpoint/2010/main" val="33935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with medium confidence">
            <a:extLst>
              <a:ext uri="{FF2B5EF4-FFF2-40B4-BE49-F238E27FC236}">
                <a16:creationId xmlns:a16="http://schemas.microsoft.com/office/drawing/2014/main" id="{701BAA02-792B-B515-E1E7-0F7E6CDAD7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1812" y="643466"/>
            <a:ext cx="9208375" cy="5571067"/>
          </a:xfrm>
          <a:prstGeom prst="rect">
            <a:avLst/>
          </a:prstGeom>
        </p:spPr>
      </p:pic>
    </p:spTree>
    <p:extLst>
      <p:ext uri="{BB962C8B-B14F-4D97-AF65-F5344CB8AC3E}">
        <p14:creationId xmlns:p14="http://schemas.microsoft.com/office/powerpoint/2010/main" val="69870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1F33-29BC-A7AF-72D9-0364A3DE2045}"/>
              </a:ext>
            </a:extLst>
          </p:cNvPr>
          <p:cNvSpPr>
            <a:spLocks noGrp="1"/>
          </p:cNvSpPr>
          <p:nvPr>
            <p:ph type="title"/>
          </p:nvPr>
        </p:nvSpPr>
        <p:spPr/>
        <p:txBody>
          <a:bodyPr/>
          <a:lstStyle/>
          <a:p>
            <a:r>
              <a:rPr lang="en-US" dirty="0"/>
              <a:t>Tropical Cyclones - Cyclogenesis</a:t>
            </a:r>
          </a:p>
        </p:txBody>
      </p:sp>
      <p:pic>
        <p:nvPicPr>
          <p:cNvPr id="4" name="Content Placeholder 3">
            <a:extLst>
              <a:ext uri="{FF2B5EF4-FFF2-40B4-BE49-F238E27FC236}">
                <a16:creationId xmlns:a16="http://schemas.microsoft.com/office/drawing/2014/main" id="{C5707110-6511-90E9-384A-F3095982B0EE}"/>
              </a:ext>
            </a:extLst>
          </p:cNvPr>
          <p:cNvPicPr>
            <a:picLocks noGrp="1" noChangeAspect="1"/>
          </p:cNvPicPr>
          <p:nvPr>
            <p:ph idx="1"/>
          </p:nvPr>
        </p:nvPicPr>
        <p:blipFill>
          <a:blip r:embed="rId3"/>
          <a:stretch>
            <a:fillRect/>
          </a:stretch>
        </p:blipFill>
        <p:spPr>
          <a:xfrm>
            <a:off x="8385000" y="555089"/>
            <a:ext cx="3019457" cy="2789978"/>
          </a:xfrm>
          <a:prstGeom prst="rect">
            <a:avLst/>
          </a:prstGeom>
        </p:spPr>
      </p:pic>
      <p:sp>
        <p:nvSpPr>
          <p:cNvPr id="5" name="TextBox 4">
            <a:extLst>
              <a:ext uri="{FF2B5EF4-FFF2-40B4-BE49-F238E27FC236}">
                <a16:creationId xmlns:a16="http://schemas.microsoft.com/office/drawing/2014/main" id="{4D72BF32-9742-5F8C-50B0-A29BA3F1B6E4}"/>
              </a:ext>
            </a:extLst>
          </p:cNvPr>
          <p:cNvSpPr txBox="1"/>
          <p:nvPr/>
        </p:nvSpPr>
        <p:spPr>
          <a:xfrm>
            <a:off x="462224" y="2196989"/>
            <a:ext cx="5827439"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Warm ocean waters (26+ C)</a:t>
            </a:r>
          </a:p>
          <a:p>
            <a:pPr marL="285750" indent="-285750">
              <a:lnSpc>
                <a:spcPct val="200000"/>
              </a:lnSpc>
              <a:buFont typeface="Arial" panose="020B0604020202020204" pitchFamily="34" charset="0"/>
              <a:buChar char="•"/>
            </a:pPr>
            <a:r>
              <a:rPr lang="en-US" dirty="0"/>
              <a:t>High lapse rate – potentially unstable to moist convection</a:t>
            </a:r>
          </a:p>
          <a:p>
            <a:pPr marL="285750" indent="-285750">
              <a:lnSpc>
                <a:spcPct val="200000"/>
              </a:lnSpc>
              <a:buFont typeface="Arial" panose="020B0604020202020204" pitchFamily="34" charset="0"/>
              <a:buChar char="•"/>
            </a:pPr>
            <a:r>
              <a:rPr lang="en-US" dirty="0"/>
              <a:t>Mid-tropospheric moisture</a:t>
            </a:r>
          </a:p>
          <a:p>
            <a:pPr marL="285750" indent="-285750">
              <a:lnSpc>
                <a:spcPct val="200000"/>
              </a:lnSpc>
              <a:buFont typeface="Arial" panose="020B0604020202020204" pitchFamily="34" charset="0"/>
              <a:buChar char="•"/>
            </a:pPr>
            <a:r>
              <a:rPr lang="en-US" dirty="0"/>
              <a:t>5+ degrees of latitude – Minimum Coriolis parameter</a:t>
            </a:r>
          </a:p>
          <a:p>
            <a:pPr marL="285750" indent="-285750">
              <a:lnSpc>
                <a:spcPct val="200000"/>
              </a:lnSpc>
              <a:buFont typeface="Arial" panose="020B0604020202020204" pitchFamily="34" charset="0"/>
              <a:buChar char="•"/>
            </a:pPr>
            <a:r>
              <a:rPr lang="en-US" dirty="0"/>
              <a:t>Near-surface disturbance – Vorticity and Convergence</a:t>
            </a:r>
          </a:p>
          <a:p>
            <a:pPr marL="285750" indent="-285750">
              <a:lnSpc>
                <a:spcPct val="200000"/>
              </a:lnSpc>
              <a:buFont typeface="Arial" panose="020B0604020202020204" pitchFamily="34" charset="0"/>
              <a:buChar char="•"/>
            </a:pPr>
            <a:r>
              <a:rPr lang="en-US" dirty="0"/>
              <a:t>Low vertical wind shear (200-850 mb)</a:t>
            </a:r>
          </a:p>
        </p:txBody>
      </p:sp>
      <p:sp>
        <p:nvSpPr>
          <p:cNvPr id="6" name="TextBox 5">
            <a:extLst>
              <a:ext uri="{FF2B5EF4-FFF2-40B4-BE49-F238E27FC236}">
                <a16:creationId xmlns:a16="http://schemas.microsoft.com/office/drawing/2014/main" id="{768808EC-0277-9042-DF87-30730D69BC55}"/>
              </a:ext>
            </a:extLst>
          </p:cNvPr>
          <p:cNvSpPr txBox="1"/>
          <p:nvPr/>
        </p:nvSpPr>
        <p:spPr>
          <a:xfrm>
            <a:off x="9171382" y="3290500"/>
            <a:ext cx="2117612" cy="276999"/>
          </a:xfrm>
          <a:prstGeom prst="rect">
            <a:avLst/>
          </a:prstGeom>
          <a:noFill/>
        </p:spPr>
        <p:txBody>
          <a:bodyPr wrap="square" rtlCol="0">
            <a:spAutoFit/>
          </a:bodyPr>
          <a:lstStyle/>
          <a:p>
            <a:r>
              <a:rPr lang="en-US" sz="1200" dirty="0"/>
              <a:t>Source: scijinks.gov</a:t>
            </a:r>
          </a:p>
        </p:txBody>
      </p:sp>
      <p:pic>
        <p:nvPicPr>
          <p:cNvPr id="7" name="Picture 6" descr="Chart&#10;&#10;Description automatically generated">
            <a:extLst>
              <a:ext uri="{FF2B5EF4-FFF2-40B4-BE49-F238E27FC236}">
                <a16:creationId xmlns:a16="http://schemas.microsoft.com/office/drawing/2014/main" id="{E4C844FF-3627-F81A-87AB-469B99BF7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2663" y="3567499"/>
            <a:ext cx="5287113" cy="2972215"/>
          </a:xfrm>
          <a:prstGeom prst="rect">
            <a:avLst/>
          </a:prstGeom>
        </p:spPr>
      </p:pic>
    </p:spTree>
    <p:extLst>
      <p:ext uri="{BB962C8B-B14F-4D97-AF65-F5344CB8AC3E}">
        <p14:creationId xmlns:p14="http://schemas.microsoft.com/office/powerpoint/2010/main" val="162377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3951-990C-FE6B-9645-438BEA726A73}"/>
              </a:ext>
            </a:extLst>
          </p:cNvPr>
          <p:cNvSpPr>
            <a:spLocks noGrp="1"/>
          </p:cNvSpPr>
          <p:nvPr>
            <p:ph type="title"/>
          </p:nvPr>
        </p:nvSpPr>
        <p:spPr/>
        <p:txBody>
          <a:bodyPr/>
          <a:lstStyle/>
          <a:p>
            <a:r>
              <a:rPr lang="en-US" dirty="0" err="1"/>
              <a:t>Klotzbach</a:t>
            </a:r>
            <a:r>
              <a:rPr lang="en-US" dirty="0"/>
              <a:t>, 2011 (1)</a:t>
            </a:r>
          </a:p>
        </p:txBody>
      </p:sp>
      <p:pic>
        <p:nvPicPr>
          <p:cNvPr id="5" name="Content Placeholder 4" descr="A picture containing diagram&#10;&#10;Description automatically generated">
            <a:extLst>
              <a:ext uri="{FF2B5EF4-FFF2-40B4-BE49-F238E27FC236}">
                <a16:creationId xmlns:a16="http://schemas.microsoft.com/office/drawing/2014/main" id="{E86ED838-4CF8-D81D-28EB-4EB6F13D24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5"/>
            <a:ext cx="5782005" cy="4351338"/>
          </a:xfrm>
        </p:spPr>
      </p:pic>
      <p:pic>
        <p:nvPicPr>
          <p:cNvPr id="7" name="Picture 6" descr="A picture containing text&#10;&#10;Description automatically generated">
            <a:extLst>
              <a:ext uri="{FF2B5EF4-FFF2-40B4-BE49-F238E27FC236}">
                <a16:creationId xmlns:a16="http://schemas.microsoft.com/office/drawing/2014/main" id="{41A4E48D-25EF-ADFC-1FDB-F8B17DEFE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113" y="674535"/>
            <a:ext cx="4206687" cy="5818340"/>
          </a:xfrm>
          <a:prstGeom prst="rect">
            <a:avLst/>
          </a:prstGeom>
        </p:spPr>
      </p:pic>
    </p:spTree>
    <p:extLst>
      <p:ext uri="{BB962C8B-B14F-4D97-AF65-F5344CB8AC3E}">
        <p14:creationId xmlns:p14="http://schemas.microsoft.com/office/powerpoint/2010/main" val="259389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37D1-D4BE-04DD-BBE8-E4A4D34AAD9A}"/>
              </a:ext>
            </a:extLst>
          </p:cNvPr>
          <p:cNvSpPr>
            <a:spLocks noGrp="1"/>
          </p:cNvSpPr>
          <p:nvPr>
            <p:ph type="title"/>
          </p:nvPr>
        </p:nvSpPr>
        <p:spPr/>
        <p:txBody>
          <a:bodyPr/>
          <a:lstStyle/>
          <a:p>
            <a:r>
              <a:rPr lang="en-US" dirty="0" err="1"/>
              <a:t>Klotzbach</a:t>
            </a:r>
            <a:r>
              <a:rPr lang="en-US" dirty="0"/>
              <a:t>, 2011 (2)</a:t>
            </a:r>
          </a:p>
        </p:txBody>
      </p:sp>
      <p:pic>
        <p:nvPicPr>
          <p:cNvPr id="5" name="Content Placeholder 4" descr="A picture containing chart&#10;&#10;Description automatically generated">
            <a:extLst>
              <a:ext uri="{FF2B5EF4-FFF2-40B4-BE49-F238E27FC236}">
                <a16:creationId xmlns:a16="http://schemas.microsoft.com/office/drawing/2014/main" id="{E758982B-2DA0-97EC-5859-9D1FE15A6B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418" y="1825625"/>
            <a:ext cx="5547582" cy="4351338"/>
          </a:xfrm>
        </p:spPr>
      </p:pic>
      <p:pic>
        <p:nvPicPr>
          <p:cNvPr id="7" name="Picture 6" descr="Table&#10;&#10;Description automatically generated">
            <a:extLst>
              <a:ext uri="{FF2B5EF4-FFF2-40B4-BE49-F238E27FC236}">
                <a16:creationId xmlns:a16="http://schemas.microsoft.com/office/drawing/2014/main" id="{0041F760-4718-7819-D1EF-A8FBCC8ED4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237" y="1825625"/>
            <a:ext cx="5019675" cy="2524125"/>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5A77E102-F60D-18D5-65AB-E1B8C1D8A5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75" y="4484687"/>
            <a:ext cx="4924425" cy="2057400"/>
          </a:xfrm>
          <a:prstGeom prst="rect">
            <a:avLst/>
          </a:prstGeom>
        </p:spPr>
      </p:pic>
    </p:spTree>
    <p:extLst>
      <p:ext uri="{BB962C8B-B14F-4D97-AF65-F5344CB8AC3E}">
        <p14:creationId xmlns:p14="http://schemas.microsoft.com/office/powerpoint/2010/main" val="203756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59732</TotalTime>
  <Words>4366</Words>
  <Application>Microsoft Office PowerPoint</Application>
  <PresentationFormat>Widescreen</PresentationFormat>
  <Paragraphs>295</Paragraphs>
  <Slides>23</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AdvGulliv-R</vt:lpstr>
      <vt:lpstr>AdvP4C4E59</vt:lpstr>
      <vt:lpstr>AdvPS586B</vt:lpstr>
      <vt:lpstr>AdvPSTIM10-R</vt:lpstr>
      <vt:lpstr>-apple-system</vt:lpstr>
      <vt:lpstr>Arial</vt:lpstr>
      <vt:lpstr>Calibri</vt:lpstr>
      <vt:lpstr>Calibri Light</vt:lpstr>
      <vt:lpstr>Open Sans</vt:lpstr>
      <vt:lpstr>Poppins</vt:lpstr>
      <vt:lpstr>Times New Roman</vt:lpstr>
      <vt:lpstr>Office Theme</vt:lpstr>
      <vt:lpstr>Effect of ENSO on the Atlantic Hurricane Season</vt:lpstr>
      <vt:lpstr>The El Nino Southern Oscillation</vt:lpstr>
      <vt:lpstr>ENSO – Walker Circulation</vt:lpstr>
      <vt:lpstr>Niño 3.4 (5N-5S, 170W-120W)</vt:lpstr>
      <vt:lpstr>Niño 3.4 Domain – ERA5 Reanalysis</vt:lpstr>
      <vt:lpstr>PowerPoint Presentation</vt:lpstr>
      <vt:lpstr>Tropical Cyclones - Cyclogenesis</vt:lpstr>
      <vt:lpstr>Klotzbach, 2011 (1)</vt:lpstr>
      <vt:lpstr>Klotzbach, 2011 (2)</vt:lpstr>
      <vt:lpstr>Klotzbach, 2011 (1)</vt:lpstr>
      <vt:lpstr>PowerPoint Presentation</vt:lpstr>
      <vt:lpstr>ENSO and AMM – Atl. Hurricanes</vt:lpstr>
      <vt:lpstr>ENSO + QBO (Jaramillo et al., 2021)</vt:lpstr>
      <vt:lpstr>Walker Variation</vt:lpstr>
      <vt:lpstr>Vertical Wind Shear</vt:lpstr>
      <vt:lpstr>Klotzbach, 2011 (2)</vt:lpstr>
      <vt:lpstr>PowerPoint Presentation</vt:lpstr>
      <vt:lpstr>Klotzbach, 2011 (2)</vt:lpstr>
      <vt:lpstr>Moisture Flux  – Aryal et al., 2018/Patricola et al., 2014</vt:lpstr>
      <vt:lpstr>PowerPoint Presentation</vt:lpstr>
      <vt:lpstr>PowerPoint Presentation</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ENSO on USA and the Atlantic Hurricane Season</dc:title>
  <dc:creator>Evan David Wellmeyer</dc:creator>
  <cp:lastModifiedBy>Evan David Wellmeyer</cp:lastModifiedBy>
  <cp:revision>22</cp:revision>
  <dcterms:created xsi:type="dcterms:W3CDTF">2022-03-07T17:31:48Z</dcterms:created>
  <dcterms:modified xsi:type="dcterms:W3CDTF">2024-09-03T00:41:58Z</dcterms:modified>
</cp:coreProperties>
</file>