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303" r:id="rId2"/>
    <p:sldId id="306" r:id="rId3"/>
    <p:sldId id="307" r:id="rId4"/>
    <p:sldId id="308" r:id="rId5"/>
    <p:sldId id="325" r:id="rId6"/>
    <p:sldId id="326" r:id="rId7"/>
    <p:sldId id="327" r:id="rId8"/>
    <p:sldId id="328" r:id="rId9"/>
    <p:sldId id="329" r:id="rId10"/>
    <p:sldId id="330" r:id="rId11"/>
    <p:sldId id="331" r:id="rId12"/>
    <p:sldId id="332" r:id="rId13"/>
    <p:sldId id="333" r:id="rId14"/>
    <p:sldId id="334" r:id="rId15"/>
    <p:sldId id="319" r:id="rId16"/>
    <p:sldId id="335" r:id="rId17"/>
    <p:sldId id="336" r:id="rId18"/>
    <p:sldId id="322" r:id="rId19"/>
    <p:sldId id="337" r:id="rId20"/>
    <p:sldId id="32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my Ross" initials="TR" lastIdx="2" clrIdx="0">
    <p:extLst>
      <p:ext uri="{19B8F6BF-5375-455C-9EA6-DF929625EA0E}">
        <p15:presenceInfo xmlns:p15="http://schemas.microsoft.com/office/powerpoint/2012/main" userId="Tammy Ross" providerId="None"/>
      </p:ext>
    </p:extLst>
  </p:cmAuthor>
  <p:cmAuthor id="2" name="Bethany Morris" initials="BM" lastIdx="7" clrIdx="1">
    <p:extLst>
      <p:ext uri="{19B8F6BF-5375-455C-9EA6-DF929625EA0E}">
        <p15:presenceInfo xmlns:p15="http://schemas.microsoft.com/office/powerpoint/2012/main" userId="S-1-5-21-3548019467-26806262-2690281519-7697" providerId="AD"/>
      </p:ext>
    </p:extLst>
  </p:cmAuthor>
  <p:cmAuthor id="3" name="Tammy Ross" initials="TR [2]" lastIdx="6" clrIdx="2">
    <p:extLst>
      <p:ext uri="{19B8F6BF-5375-455C-9EA6-DF929625EA0E}">
        <p15:presenceInfo xmlns:p15="http://schemas.microsoft.com/office/powerpoint/2012/main" userId="S-1-5-21-3548019467-26806262-2690281519-144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5CF"/>
    <a:srgbClr val="002F56"/>
    <a:srgbClr val="8BACE2"/>
    <a:srgbClr val="E67C79"/>
    <a:srgbClr val="87C896"/>
    <a:srgbClr val="FEC664"/>
    <a:srgbClr val="6590D9"/>
    <a:srgbClr val="445E87"/>
    <a:srgbClr val="58AE66"/>
    <a:srgbClr val="ACD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0635" autoAdjust="0"/>
  </p:normalViewPr>
  <p:slideViewPr>
    <p:cSldViewPr snapToGrid="0">
      <p:cViewPr>
        <p:scale>
          <a:sx n="58" d="100"/>
          <a:sy n="58" d="100"/>
        </p:scale>
        <p:origin x="1133"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91C2B-B02B-4DA8-AFCE-CD78A0984170}"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23EC4-33A6-4A2E-AE44-D729FB9A4FDC}" type="slidenum">
              <a:rPr lang="en-US" smtClean="0"/>
              <a:t>‹#›</a:t>
            </a:fld>
            <a:endParaRPr lang="en-US"/>
          </a:p>
        </p:txBody>
      </p:sp>
    </p:spTree>
    <p:extLst>
      <p:ext uri="{BB962C8B-B14F-4D97-AF65-F5344CB8AC3E}">
        <p14:creationId xmlns:p14="http://schemas.microsoft.com/office/powerpoint/2010/main" val="188717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4D2259-9E63-4F97-BFD0-130B58ACB7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236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8132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17045"/>
            <a:ext cx="10515600" cy="1997555"/>
          </a:xfrm>
        </p:spPr>
        <p:txBody>
          <a:bodyPr anchor="b"/>
          <a:lstStyle>
            <a:lvl1pPr algn="ctr">
              <a:defRPr sz="4800"/>
            </a:lvl1pPr>
          </a:lstStyle>
          <a:p>
            <a:r>
              <a:rPr lang="en-US" dirty="0"/>
              <a:t>Click to edit Master title style</a:t>
            </a:r>
          </a:p>
        </p:txBody>
      </p:sp>
      <p:sp>
        <p:nvSpPr>
          <p:cNvPr id="3" name="Text Placeholder 2"/>
          <p:cNvSpPr>
            <a:spLocks noGrp="1"/>
          </p:cNvSpPr>
          <p:nvPr>
            <p:ph type="body" idx="1"/>
          </p:nvPr>
        </p:nvSpPr>
        <p:spPr>
          <a:xfrm>
            <a:off x="831851" y="2879934"/>
            <a:ext cx="10515600" cy="1500187"/>
          </a:xfrm>
        </p:spPr>
        <p:txBody>
          <a:bodyPr/>
          <a:lstStyle>
            <a:lvl1pPr marL="0" indent="0" algn="ctr">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23855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7400"/>
            <a:ext cx="10515600" cy="1997555"/>
          </a:xfrm>
        </p:spPr>
        <p:txBody>
          <a:bodyPr anchor="t"/>
          <a:lstStyle>
            <a:lvl1pPr algn="ctr">
              <a:defRPr sz="4800"/>
            </a:lvl1pPr>
          </a:lstStyle>
          <a:p>
            <a:r>
              <a:rPr lang="en-US" dirty="0"/>
              <a:t>Click to edit Master title style</a:t>
            </a:r>
          </a:p>
        </p:txBody>
      </p:sp>
    </p:spTree>
    <p:extLst>
      <p:ext uri="{BB962C8B-B14F-4D97-AF65-F5344CB8AC3E}">
        <p14:creationId xmlns:p14="http://schemas.microsoft.com/office/powerpoint/2010/main" val="394157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8193" y="3124200"/>
            <a:ext cx="5849007" cy="1604963"/>
          </a:xfrm>
        </p:spPr>
        <p:txBody>
          <a:bodyPr anchor="b"/>
          <a:lstStyle>
            <a:lvl1pPr algn="l">
              <a:defRPr sz="2800"/>
            </a:lvl1pPr>
          </a:lstStyle>
          <a:p>
            <a:r>
              <a:rPr lang="en-US" dirty="0"/>
              <a:t>Teacher Name</a:t>
            </a:r>
          </a:p>
        </p:txBody>
      </p:sp>
      <p:sp>
        <p:nvSpPr>
          <p:cNvPr id="3" name="Subtitle 2"/>
          <p:cNvSpPr>
            <a:spLocks noGrp="1"/>
          </p:cNvSpPr>
          <p:nvPr>
            <p:ph type="subTitle" idx="1" hasCustomPrompt="1"/>
          </p:nvPr>
        </p:nvSpPr>
        <p:spPr>
          <a:xfrm>
            <a:off x="6038193" y="5105400"/>
            <a:ext cx="5849007" cy="1113016"/>
          </a:xfrm>
        </p:spPr>
        <p:txBody>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Tree>
    <p:extLst>
      <p:ext uri="{BB962C8B-B14F-4D97-AF65-F5344CB8AC3E}">
        <p14:creationId xmlns:p14="http://schemas.microsoft.com/office/powerpoint/2010/main" val="41128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630496"/>
            <a:ext cx="5181600" cy="4535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630496"/>
            <a:ext cx="5181600" cy="4535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886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1" y="1630496"/>
            <a:ext cx="3543300" cy="4535450"/>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1" y="1630496"/>
            <a:ext cx="3543300" cy="4535450"/>
          </a:xfrm>
        </p:spPr>
        <p:txBody>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7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2295939"/>
            <a:ext cx="5181600" cy="38592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95939"/>
            <a:ext cx="5181600" cy="385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0"/>
          </p:nvPr>
        </p:nvSpPr>
        <p:spPr>
          <a:xfrm>
            <a:off x="838200" y="1628383"/>
            <a:ext cx="10515600" cy="667555"/>
          </a:xfrm>
        </p:spPr>
        <p:txBody>
          <a:bodyPr/>
          <a:lstStyle>
            <a:lvl1pPr marL="0" indent="0" algn="l" defTabSz="914400" rtl="0" eaLnBrk="1" latinLnBrk="0" hangingPunct="1">
              <a:lnSpc>
                <a:spcPct val="110000"/>
              </a:lnSpc>
              <a:spcBef>
                <a:spcPct val="0"/>
              </a:spcBef>
              <a:buNone/>
              <a:defRPr lang="en-US" sz="2400" b="0" kern="1200" dirty="0" smtClean="0">
                <a:solidFill>
                  <a:schemeClr val="tx2"/>
                </a:solidFill>
                <a:latin typeface="+mj-lt"/>
                <a:ea typeface="+mj-ea"/>
                <a:cs typeface="+mj-cs"/>
              </a:defRPr>
            </a:lvl1pPr>
            <a:lvl2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2pPr>
            <a:lvl3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3pPr>
            <a:lvl4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4pPr>
            <a:lvl5pPr marL="0" indent="0" algn="l" defTabSz="914400" rtl="0" eaLnBrk="1" latinLnBrk="0" hangingPunct="1">
              <a:lnSpc>
                <a:spcPct val="110000"/>
              </a:lnSpc>
              <a:spcBef>
                <a:spcPct val="0"/>
              </a:spcBef>
              <a:buNone/>
              <a:defRPr lang="en-US" sz="2000" b="0" kern="1200" dirty="0">
                <a:solidFill>
                  <a:schemeClr val="accent1"/>
                </a:solidFill>
                <a:latin typeface="+mj-lt"/>
                <a:ea typeface="+mj-ea"/>
                <a:cs typeface="+mj-cs"/>
              </a:defRPr>
            </a:lvl5pPr>
          </a:lstStyle>
          <a:p>
            <a:pPr lvl="0"/>
            <a:r>
              <a:rPr lang="en-US" dirty="0"/>
              <a:t>Edit Master text styles</a:t>
            </a:r>
          </a:p>
        </p:txBody>
      </p:sp>
    </p:spTree>
    <p:extLst>
      <p:ext uri="{BB962C8B-B14F-4D97-AF65-F5344CB8AC3E}">
        <p14:creationId xmlns:p14="http://schemas.microsoft.com/office/powerpoint/2010/main" val="396103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75129"/>
            <a:ext cx="10515600" cy="1018977"/>
          </a:xfrm>
        </p:spPr>
        <p:txBody>
          <a:bodyPr/>
          <a:lstStyle/>
          <a:p>
            <a:r>
              <a:rPr lang="en-US" dirty="0"/>
              <a:t>Click to edit Master title style</a:t>
            </a:r>
          </a:p>
        </p:txBody>
      </p:sp>
      <p:sp>
        <p:nvSpPr>
          <p:cNvPr id="3" name="Text Placeholder 2"/>
          <p:cNvSpPr>
            <a:spLocks noGrp="1"/>
          </p:cNvSpPr>
          <p:nvPr>
            <p:ph type="body" idx="1"/>
          </p:nvPr>
        </p:nvSpPr>
        <p:spPr>
          <a:xfrm>
            <a:off x="839789" y="1557193"/>
            <a:ext cx="5157787" cy="697509"/>
          </a:xfrm>
          <a:solidFill>
            <a:schemeClr val="accent2"/>
          </a:solidFill>
        </p:spPr>
        <p:txBody>
          <a:bodyPr anchor="ctr" anchorCtr="0"/>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317789"/>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557193"/>
            <a:ext cx="5183188" cy="697509"/>
          </a:xfrm>
          <a:solidFill>
            <a:schemeClr val="accent2"/>
          </a:solidFill>
        </p:spPr>
        <p:txBody>
          <a:bodyPr anchor="ctr" anchorCtr="0"/>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31778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866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1" y="1630496"/>
            <a:ext cx="3438938" cy="4535450"/>
          </a:xfr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76531" y="1630496"/>
            <a:ext cx="3438938" cy="4535450"/>
          </a:xfr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7914861" y="1630496"/>
            <a:ext cx="3438938" cy="4535450"/>
          </a:xfr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45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Paragraph">
    <p:spTree>
      <p:nvGrpSpPr>
        <p:cNvPr id="1" name=""/>
        <p:cNvGrpSpPr/>
        <p:nvPr/>
      </p:nvGrpSpPr>
      <p:grpSpPr>
        <a:xfrm>
          <a:off x="0" y="0"/>
          <a:ext cx="0" cy="0"/>
          <a:chOff x="0" y="0"/>
          <a:chExt cx="0" cy="0"/>
        </a:xfrm>
      </p:grpSpPr>
      <p:sp>
        <p:nvSpPr>
          <p:cNvPr id="2" name="Title 1"/>
          <p:cNvSpPr>
            <a:spLocks noGrp="1"/>
          </p:cNvSpPr>
          <p:nvPr>
            <p:ph type="title"/>
          </p:nvPr>
        </p:nvSpPr>
        <p:spPr>
          <a:xfrm>
            <a:off x="2423492" y="4701211"/>
            <a:ext cx="7346674" cy="1325563"/>
          </a:xfrm>
        </p:spPr>
        <p:txBody>
          <a:bodyPr anchor="t"/>
          <a:lstStyle>
            <a:lvl1pPr algn="r">
              <a:defRPr sz="2000">
                <a:solidFill>
                  <a:schemeClr val="bg2">
                    <a:lumMod val="50000"/>
                  </a:schemeClr>
                </a:solidFill>
              </a:defRPr>
            </a:lvl1pPr>
          </a:lstStyle>
          <a:p>
            <a:r>
              <a:rPr lang="en-US" dirty="0"/>
              <a:t>Click to edit Master title style</a:t>
            </a:r>
          </a:p>
        </p:txBody>
      </p:sp>
      <p:sp>
        <p:nvSpPr>
          <p:cNvPr id="3" name="Content Placeholder 2"/>
          <p:cNvSpPr>
            <a:spLocks noGrp="1"/>
          </p:cNvSpPr>
          <p:nvPr>
            <p:ph idx="1"/>
          </p:nvPr>
        </p:nvSpPr>
        <p:spPr>
          <a:xfrm>
            <a:off x="2423492" y="1808922"/>
            <a:ext cx="7346674" cy="2733261"/>
          </a:xfrm>
        </p:spPr>
        <p:txBody>
          <a:bodyPr/>
          <a:lstStyle>
            <a:lvl1pPr marL="91440" indent="-457200">
              <a:lnSpc>
                <a:spcPct val="110000"/>
              </a:lnSpc>
              <a:buNone/>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Tree>
    <p:extLst>
      <p:ext uri="{BB962C8B-B14F-4D97-AF65-F5344CB8AC3E}">
        <p14:creationId xmlns:p14="http://schemas.microsoft.com/office/powerpoint/2010/main" val="100764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135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for Product">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313545"/>
            <a:ext cx="10363200" cy="756005"/>
          </a:xfrm>
        </p:spPr>
        <p:txBody>
          <a:bodyPr anchor="t" anchorCtr="0"/>
          <a:lstStyle>
            <a:lvl1pPr algn="ctr">
              <a:defRPr sz="36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914400" y="4069550"/>
            <a:ext cx="10363200" cy="760868"/>
          </a:xfrm>
        </p:spPr>
        <p:txBody>
          <a:bodyPr anchor="t" anchorCtr="0"/>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 Placeholder 5"/>
          <p:cNvSpPr>
            <a:spLocks noGrp="1"/>
          </p:cNvSpPr>
          <p:nvPr>
            <p:ph type="body" sz="quarter" idx="10"/>
          </p:nvPr>
        </p:nvSpPr>
        <p:spPr>
          <a:xfrm>
            <a:off x="914400" y="668826"/>
            <a:ext cx="10363200" cy="1125537"/>
          </a:xfrm>
        </p:spPr>
        <p:txBody>
          <a:bodyPr/>
          <a:lstStyle>
            <a:lvl1pPr marL="0" indent="0" algn="ctr" defTabSz="914400" rtl="0" eaLnBrk="1" latinLnBrk="0" hangingPunct="1">
              <a:lnSpc>
                <a:spcPct val="110000"/>
              </a:lnSpc>
              <a:spcBef>
                <a:spcPct val="0"/>
              </a:spcBef>
              <a:buNone/>
              <a:defRPr lang="en-US" sz="4400" b="0" kern="1200" dirty="0" smtClean="0">
                <a:solidFill>
                  <a:schemeClr val="bg1"/>
                </a:solidFill>
                <a:latin typeface="+mj-lt"/>
                <a:ea typeface="+mj-ea"/>
                <a:cs typeface="+mj-cs"/>
              </a:defRPr>
            </a:lvl1pPr>
            <a:lvl2pPr marL="457200" indent="0" algn="ctr" defTabSz="914400" rtl="0" eaLnBrk="1" latinLnBrk="0" hangingPunct="1">
              <a:lnSpc>
                <a:spcPct val="110000"/>
              </a:lnSpc>
              <a:spcBef>
                <a:spcPct val="0"/>
              </a:spcBef>
              <a:buNone/>
              <a:defRPr lang="en-US" sz="3600" b="0" kern="1200" dirty="0" smtClean="0">
                <a:solidFill>
                  <a:schemeClr val="tx2"/>
                </a:solidFill>
                <a:latin typeface="+mj-lt"/>
                <a:ea typeface="+mj-ea"/>
                <a:cs typeface="+mj-cs"/>
              </a:defRPr>
            </a:lvl2pPr>
            <a:lvl3pPr marL="914400" indent="0" algn="ctr" defTabSz="914400" rtl="0" eaLnBrk="1" latinLnBrk="0" hangingPunct="1">
              <a:lnSpc>
                <a:spcPct val="110000"/>
              </a:lnSpc>
              <a:spcBef>
                <a:spcPct val="0"/>
              </a:spcBef>
              <a:buNone/>
              <a:defRPr lang="en-US" sz="3600" b="0" kern="1200" dirty="0" smtClean="0">
                <a:solidFill>
                  <a:schemeClr val="tx2"/>
                </a:solidFill>
                <a:latin typeface="+mj-lt"/>
                <a:ea typeface="+mj-ea"/>
                <a:cs typeface="+mj-cs"/>
              </a:defRPr>
            </a:lvl3pPr>
            <a:lvl4pPr marL="1371600" indent="0" algn="ctr" defTabSz="914400" rtl="0" eaLnBrk="1" latinLnBrk="0" hangingPunct="1">
              <a:lnSpc>
                <a:spcPct val="110000"/>
              </a:lnSpc>
              <a:spcBef>
                <a:spcPct val="0"/>
              </a:spcBef>
              <a:buNone/>
              <a:defRPr lang="en-US" sz="3600" b="0" kern="1200" dirty="0" smtClean="0">
                <a:solidFill>
                  <a:schemeClr val="tx2"/>
                </a:solidFill>
                <a:latin typeface="+mj-lt"/>
                <a:ea typeface="+mj-ea"/>
                <a:cs typeface="+mj-cs"/>
              </a:defRPr>
            </a:lvl4pPr>
            <a:lvl5pPr marL="1828800" indent="0" algn="ctr" defTabSz="914400" rtl="0" eaLnBrk="1" latinLnBrk="0" hangingPunct="1">
              <a:lnSpc>
                <a:spcPct val="110000"/>
              </a:lnSpc>
              <a:spcBef>
                <a:spcPct val="0"/>
              </a:spcBef>
              <a:buNone/>
              <a:defRPr lang="en-US" sz="3600" b="0" kern="1200" dirty="0">
                <a:solidFill>
                  <a:schemeClr val="tx2"/>
                </a:solidFill>
                <a:latin typeface="+mj-lt"/>
                <a:ea typeface="+mj-ea"/>
                <a:cs typeface="+mj-cs"/>
              </a:defRPr>
            </a:lvl5pPr>
          </a:lstStyle>
          <a:p>
            <a:pPr lvl="0"/>
            <a:r>
              <a:rPr lang="en-US" dirty="0"/>
              <a:t>Edit Master text styles</a:t>
            </a:r>
          </a:p>
        </p:txBody>
      </p:sp>
    </p:spTree>
    <p:extLst>
      <p:ext uri="{BB962C8B-B14F-4D97-AF65-F5344CB8AC3E}">
        <p14:creationId xmlns:p14="http://schemas.microsoft.com/office/powerpoint/2010/main" val="25009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p:cNvSpPr/>
          <p:nvPr userDrawn="1"/>
        </p:nvSpPr>
        <p:spPr>
          <a:xfrm>
            <a:off x="0" y="1"/>
            <a:ext cx="12192000" cy="21273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483"/>
            <a:ext cx="10515600" cy="1783926"/>
          </a:xfrm>
        </p:spPr>
        <p:txBody>
          <a:bodyPr anchor="b"/>
          <a:lstStyle>
            <a:lvl1pPr algn="ctr">
              <a:defRPr>
                <a:solidFill>
                  <a:schemeClr val="bg1"/>
                </a:solidFill>
              </a:defRPr>
            </a:lvl1pPr>
          </a:lstStyle>
          <a:p>
            <a:r>
              <a:rPr lang="en-US" dirty="0"/>
              <a:t>Click to edit Master title style</a:t>
            </a:r>
          </a:p>
        </p:txBody>
      </p:sp>
      <p:sp>
        <p:nvSpPr>
          <p:cNvPr id="5" name="Text Placeholder 5"/>
          <p:cNvSpPr>
            <a:spLocks noGrp="1"/>
          </p:cNvSpPr>
          <p:nvPr>
            <p:ph type="body" sz="quarter" idx="10"/>
          </p:nvPr>
        </p:nvSpPr>
        <p:spPr>
          <a:xfrm>
            <a:off x="838200" y="2298837"/>
            <a:ext cx="10515600" cy="775252"/>
          </a:xfrm>
        </p:spPr>
        <p:txBody>
          <a:bodyPr/>
          <a:lstStyle>
            <a:lvl1pPr marL="0" indent="0" algn="ctr" defTabSz="914400" rtl="0" eaLnBrk="1" latinLnBrk="0" hangingPunct="1">
              <a:lnSpc>
                <a:spcPct val="110000"/>
              </a:lnSpc>
              <a:spcBef>
                <a:spcPct val="0"/>
              </a:spcBef>
              <a:buNone/>
              <a:defRPr lang="en-US" sz="2000" b="0" kern="1200" dirty="0" smtClean="0">
                <a:solidFill>
                  <a:schemeClr val="tx1">
                    <a:lumMod val="65000"/>
                    <a:lumOff val="35000"/>
                  </a:schemeClr>
                </a:solidFill>
                <a:latin typeface="+mj-lt"/>
                <a:ea typeface="+mj-ea"/>
                <a:cs typeface="+mj-cs"/>
              </a:defRPr>
            </a:lvl1pPr>
            <a:lvl2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2pPr>
            <a:lvl3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3pPr>
            <a:lvl4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4pPr>
            <a:lvl5pPr marL="0" indent="0" algn="l" defTabSz="914400" rtl="0" eaLnBrk="1" latinLnBrk="0" hangingPunct="1">
              <a:lnSpc>
                <a:spcPct val="110000"/>
              </a:lnSpc>
              <a:spcBef>
                <a:spcPct val="0"/>
              </a:spcBef>
              <a:buNone/>
              <a:defRPr lang="en-US" sz="2000" b="0" kern="1200" dirty="0">
                <a:solidFill>
                  <a:schemeClr val="accent1"/>
                </a:solidFill>
                <a:latin typeface="+mj-lt"/>
                <a:ea typeface="+mj-ea"/>
                <a:cs typeface="+mj-cs"/>
              </a:defRPr>
            </a:lvl5pPr>
          </a:lstStyle>
          <a:p>
            <a:pPr lvl="0"/>
            <a:r>
              <a:rPr lang="en-US" dirty="0"/>
              <a:t>Edit Master text styles</a:t>
            </a:r>
          </a:p>
        </p:txBody>
      </p:sp>
    </p:spTree>
    <p:extLst>
      <p:ext uri="{BB962C8B-B14F-4D97-AF65-F5344CB8AC3E}">
        <p14:creationId xmlns:p14="http://schemas.microsoft.com/office/powerpoint/2010/main" val="429220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838200" y="1520687"/>
            <a:ext cx="10515600" cy="775252"/>
          </a:xfrm>
        </p:spPr>
        <p:txBody>
          <a:bodyPr/>
          <a:lstStyle>
            <a:lvl1pPr marL="0" indent="0" algn="l" defTabSz="914400" rtl="0" eaLnBrk="1" latinLnBrk="0" hangingPunct="1">
              <a:lnSpc>
                <a:spcPct val="110000"/>
              </a:lnSpc>
              <a:spcBef>
                <a:spcPct val="0"/>
              </a:spcBef>
              <a:buNone/>
              <a:defRPr lang="en-US" sz="2000" b="0" kern="1200" dirty="0" smtClean="0">
                <a:solidFill>
                  <a:schemeClr val="tx2"/>
                </a:solidFill>
                <a:latin typeface="+mj-lt"/>
                <a:ea typeface="+mj-ea"/>
                <a:cs typeface="+mj-cs"/>
              </a:defRPr>
            </a:lvl1pPr>
            <a:lvl2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2pPr>
            <a:lvl3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3pPr>
            <a:lvl4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4pPr>
            <a:lvl5pPr marL="0" indent="0" algn="l" defTabSz="914400" rtl="0" eaLnBrk="1" latinLnBrk="0" hangingPunct="1">
              <a:lnSpc>
                <a:spcPct val="110000"/>
              </a:lnSpc>
              <a:spcBef>
                <a:spcPct val="0"/>
              </a:spcBef>
              <a:buNone/>
              <a:defRPr lang="en-US" sz="2000" b="0" kern="1200" dirty="0">
                <a:solidFill>
                  <a:schemeClr val="accent1"/>
                </a:solidFill>
                <a:latin typeface="+mj-lt"/>
                <a:ea typeface="+mj-ea"/>
                <a:cs typeface="+mj-cs"/>
              </a:defRPr>
            </a:lvl5pPr>
          </a:lstStyle>
          <a:p>
            <a:pPr lvl="0"/>
            <a:r>
              <a:rPr lang="en-US" dirty="0"/>
              <a:t>Edit Master text styles</a:t>
            </a:r>
          </a:p>
        </p:txBody>
      </p:sp>
    </p:spTree>
    <p:extLst>
      <p:ext uri="{BB962C8B-B14F-4D97-AF65-F5344CB8AC3E}">
        <p14:creationId xmlns:p14="http://schemas.microsoft.com/office/powerpoint/2010/main" val="10773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742814"/>
            <a:ext cx="10515600" cy="648127"/>
          </a:xfrm>
        </p:spPr>
        <p:txBody>
          <a:bodyPr anchor="b"/>
          <a:lstStyle>
            <a:lvl1pPr algn="ctr">
              <a:defRPr sz="2800" b="0">
                <a:solidFill>
                  <a:schemeClr val="accent1"/>
                </a:solidFill>
              </a:defRPr>
            </a:lvl1pPr>
          </a:lstStyle>
          <a:p>
            <a:r>
              <a:rPr lang="en-US" dirty="0"/>
              <a:t>Click to edit Master title style</a:t>
            </a:r>
          </a:p>
        </p:txBody>
      </p:sp>
      <p:sp>
        <p:nvSpPr>
          <p:cNvPr id="5" name="Text Placeholder 3"/>
          <p:cNvSpPr>
            <a:spLocks noGrp="1"/>
          </p:cNvSpPr>
          <p:nvPr>
            <p:ph type="body" sz="half" idx="2"/>
          </p:nvPr>
        </p:nvSpPr>
        <p:spPr>
          <a:xfrm>
            <a:off x="839787" y="1557758"/>
            <a:ext cx="10514012" cy="426308"/>
          </a:xfrm>
        </p:spPr>
        <p:txBody>
          <a:bodyPr/>
          <a:lstStyle>
            <a:lvl1pPr marL="0" indent="0" algn="ctr">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80782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85"/>
            <a:ext cx="10515600" cy="648127"/>
          </a:xfrm>
        </p:spPr>
        <p:txBody>
          <a:bodyPr/>
          <a:lstStyle>
            <a:lvl1pPr algn="ctr">
              <a:defRPr sz="2800" b="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179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4354157" cy="1990799"/>
          </a:xfrm>
        </p:spPr>
        <p:txBody>
          <a:bodyPr anchor="b"/>
          <a:lstStyle>
            <a:lvl1pPr algn="ctr">
              <a:defRPr sz="2800" b="0">
                <a:solidFill>
                  <a:schemeClr val="accent1"/>
                </a:solidFill>
              </a:defRPr>
            </a:lvl1pPr>
          </a:lstStyle>
          <a:p>
            <a:r>
              <a:rPr lang="en-US" dirty="0"/>
              <a:t>Click to edit Master title style</a:t>
            </a:r>
          </a:p>
        </p:txBody>
      </p:sp>
      <p:sp>
        <p:nvSpPr>
          <p:cNvPr id="5" name="Text Placeholder 3"/>
          <p:cNvSpPr>
            <a:spLocks noGrp="1"/>
          </p:cNvSpPr>
          <p:nvPr>
            <p:ph type="body" sz="half" idx="2"/>
          </p:nvPr>
        </p:nvSpPr>
        <p:spPr>
          <a:xfrm>
            <a:off x="839787" y="2589322"/>
            <a:ext cx="4353500" cy="1778282"/>
          </a:xfrm>
        </p:spPr>
        <p:txBody>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51538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7115827" cy="1990799"/>
          </a:xfrm>
        </p:spPr>
        <p:txBody>
          <a:bodyPr anchor="b"/>
          <a:lstStyle>
            <a:lvl1pPr algn="ctr">
              <a:defRPr sz="3600" b="0">
                <a:solidFill>
                  <a:schemeClr val="accent1"/>
                </a:solidFill>
              </a:defRPr>
            </a:lvl1pPr>
          </a:lstStyle>
          <a:p>
            <a:r>
              <a:rPr lang="en-US" dirty="0"/>
              <a:t>Click to edit Master title style</a:t>
            </a:r>
          </a:p>
        </p:txBody>
      </p:sp>
      <p:sp>
        <p:nvSpPr>
          <p:cNvPr id="5" name="Text Placeholder 3"/>
          <p:cNvSpPr>
            <a:spLocks noGrp="1"/>
          </p:cNvSpPr>
          <p:nvPr>
            <p:ph type="body" sz="half" idx="2"/>
          </p:nvPr>
        </p:nvSpPr>
        <p:spPr>
          <a:xfrm>
            <a:off x="839786" y="2589322"/>
            <a:ext cx="7114753" cy="1778282"/>
          </a:xfrm>
        </p:spPr>
        <p:txBody>
          <a:bodyPr/>
          <a:lstStyle>
            <a:lvl1pPr marL="0" indent="0" algn="ctr">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45548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13150"/>
            <a:ext cx="3481137" cy="2221333"/>
          </a:xfrm>
        </p:spPr>
        <p:txBody>
          <a:bodyPr anchor="b"/>
          <a:lstStyle>
            <a:lvl1pPr algn="ctr">
              <a:defRPr sz="2800" b="0">
                <a:solidFill>
                  <a:schemeClr val="accent1"/>
                </a:solidFill>
              </a:defRPr>
            </a:lvl1pPr>
          </a:lstStyle>
          <a:p>
            <a:r>
              <a:rPr lang="en-US" dirty="0"/>
              <a:t>Click to edit Master title style</a:t>
            </a:r>
          </a:p>
        </p:txBody>
      </p:sp>
      <p:sp>
        <p:nvSpPr>
          <p:cNvPr id="5" name="Text Placeholder 3"/>
          <p:cNvSpPr>
            <a:spLocks noGrp="1"/>
          </p:cNvSpPr>
          <p:nvPr>
            <p:ph type="body" sz="half" idx="2"/>
          </p:nvPr>
        </p:nvSpPr>
        <p:spPr>
          <a:xfrm>
            <a:off x="839787" y="2645300"/>
            <a:ext cx="3480612" cy="1778282"/>
          </a:xfrm>
        </p:spPr>
        <p:txBody>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0608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3_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5173578" y="171483"/>
            <a:ext cx="6180221" cy="1325563"/>
          </a:xfrm>
        </p:spPr>
        <p:txBody>
          <a:bodyPr anchor="b"/>
          <a:lstStyle/>
          <a:p>
            <a:r>
              <a:rPr lang="en-US" dirty="0"/>
              <a:t>Click to edit Master title style</a:t>
            </a:r>
          </a:p>
        </p:txBody>
      </p:sp>
      <p:sp>
        <p:nvSpPr>
          <p:cNvPr id="3" name="Content Placeholder 2"/>
          <p:cNvSpPr>
            <a:spLocks noGrp="1"/>
          </p:cNvSpPr>
          <p:nvPr>
            <p:ph idx="1"/>
          </p:nvPr>
        </p:nvSpPr>
        <p:spPr>
          <a:xfrm>
            <a:off x="5173578" y="1631981"/>
            <a:ext cx="618022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036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61170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1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for Product">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193633"/>
            <a:ext cx="10363200" cy="756005"/>
          </a:xfrm>
        </p:spPr>
        <p:txBody>
          <a:bodyPr anchor="t" anchorCtr="0"/>
          <a:lstStyle>
            <a:lvl1pPr algn="ctr">
              <a:defRPr sz="2000">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914400" y="2633583"/>
            <a:ext cx="10363200" cy="1125537"/>
          </a:xfrm>
        </p:spPr>
        <p:txBody>
          <a:bodyPr anchor="ctr"/>
          <a:lstStyle>
            <a:lvl1pPr marL="0" indent="0" algn="ctr" defTabSz="914400" rtl="0" eaLnBrk="1" latinLnBrk="0" hangingPunct="1">
              <a:lnSpc>
                <a:spcPct val="110000"/>
              </a:lnSpc>
              <a:spcBef>
                <a:spcPct val="0"/>
              </a:spcBef>
              <a:buNone/>
              <a:defRPr lang="en-US" sz="4000" b="0" kern="1200" dirty="0" smtClean="0">
                <a:solidFill>
                  <a:schemeClr val="bg1"/>
                </a:solidFill>
                <a:latin typeface="+mj-lt"/>
                <a:ea typeface="+mj-ea"/>
                <a:cs typeface="+mj-cs"/>
              </a:defRPr>
            </a:lvl1pPr>
            <a:lvl2pPr marL="457200" indent="0" algn="ctr" defTabSz="914400" rtl="0" eaLnBrk="1" latinLnBrk="0" hangingPunct="1">
              <a:lnSpc>
                <a:spcPct val="110000"/>
              </a:lnSpc>
              <a:spcBef>
                <a:spcPct val="0"/>
              </a:spcBef>
              <a:buNone/>
              <a:defRPr lang="en-US" sz="3600" b="0" kern="1200" dirty="0" smtClean="0">
                <a:solidFill>
                  <a:schemeClr val="tx2"/>
                </a:solidFill>
                <a:latin typeface="+mj-lt"/>
                <a:ea typeface="+mj-ea"/>
                <a:cs typeface="+mj-cs"/>
              </a:defRPr>
            </a:lvl2pPr>
            <a:lvl3pPr marL="914400" indent="0" algn="ctr" defTabSz="914400" rtl="0" eaLnBrk="1" latinLnBrk="0" hangingPunct="1">
              <a:lnSpc>
                <a:spcPct val="110000"/>
              </a:lnSpc>
              <a:spcBef>
                <a:spcPct val="0"/>
              </a:spcBef>
              <a:buNone/>
              <a:defRPr lang="en-US" sz="3600" b="0" kern="1200" dirty="0" smtClean="0">
                <a:solidFill>
                  <a:schemeClr val="tx2"/>
                </a:solidFill>
                <a:latin typeface="+mj-lt"/>
                <a:ea typeface="+mj-ea"/>
                <a:cs typeface="+mj-cs"/>
              </a:defRPr>
            </a:lvl3pPr>
            <a:lvl4pPr marL="1371600" indent="0" algn="ctr" defTabSz="914400" rtl="0" eaLnBrk="1" latinLnBrk="0" hangingPunct="1">
              <a:lnSpc>
                <a:spcPct val="110000"/>
              </a:lnSpc>
              <a:spcBef>
                <a:spcPct val="0"/>
              </a:spcBef>
              <a:buNone/>
              <a:defRPr lang="en-US" sz="3600" b="0" kern="1200" dirty="0" smtClean="0">
                <a:solidFill>
                  <a:schemeClr val="tx2"/>
                </a:solidFill>
                <a:latin typeface="+mj-lt"/>
                <a:ea typeface="+mj-ea"/>
                <a:cs typeface="+mj-cs"/>
              </a:defRPr>
            </a:lvl4pPr>
            <a:lvl5pPr marL="1828800" indent="0" algn="ctr" defTabSz="914400" rtl="0" eaLnBrk="1" latinLnBrk="0" hangingPunct="1">
              <a:lnSpc>
                <a:spcPct val="110000"/>
              </a:lnSpc>
              <a:spcBef>
                <a:spcPct val="0"/>
              </a:spcBef>
              <a:buNone/>
              <a:defRPr lang="en-US" sz="3600" b="0" kern="1200" dirty="0">
                <a:solidFill>
                  <a:schemeClr val="tx2"/>
                </a:solidFill>
                <a:latin typeface="+mj-lt"/>
                <a:ea typeface="+mj-ea"/>
                <a:cs typeface="+mj-cs"/>
              </a:defRPr>
            </a:lvl5pPr>
          </a:lstStyle>
          <a:p>
            <a:pPr lvl="0"/>
            <a:r>
              <a:rPr lang="en-US" dirty="0"/>
              <a:t>Edit Master text styles</a:t>
            </a:r>
          </a:p>
        </p:txBody>
      </p:sp>
    </p:spTree>
    <p:extLst>
      <p:ext uri="{BB962C8B-B14F-4D97-AF65-F5344CB8AC3E}">
        <p14:creationId xmlns:p14="http://schemas.microsoft.com/office/powerpoint/2010/main" val="34366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34506"/>
            <a:ext cx="10363200" cy="647428"/>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hasCustomPrompt="1"/>
          </p:nvPr>
        </p:nvSpPr>
        <p:spPr>
          <a:xfrm>
            <a:off x="914401" y="2541645"/>
            <a:ext cx="10363199" cy="457200"/>
          </a:xfrm>
        </p:spPr>
        <p:txBody>
          <a:bodyPr/>
          <a:lstStyle>
            <a:lvl1pPr marL="0" indent="0" algn="ctr">
              <a:buNone/>
              <a:defRPr sz="20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Name</a:t>
            </a:r>
          </a:p>
        </p:txBody>
      </p:sp>
      <p:sp>
        <p:nvSpPr>
          <p:cNvPr id="22" name="Text Placeholder 21"/>
          <p:cNvSpPr>
            <a:spLocks noGrp="1"/>
          </p:cNvSpPr>
          <p:nvPr>
            <p:ph type="body" sz="quarter" idx="10" hasCustomPrompt="1"/>
          </p:nvPr>
        </p:nvSpPr>
        <p:spPr>
          <a:xfrm>
            <a:off x="4719022" y="4881254"/>
            <a:ext cx="4460839" cy="457200"/>
          </a:xfrm>
        </p:spPr>
        <p:txBody>
          <a:bodyPr/>
          <a:lstStyle>
            <a:lvl1pPr marL="0" indent="0" algn="l">
              <a:buNone/>
              <a:defRPr sz="2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Phone Number</a:t>
            </a:r>
          </a:p>
        </p:txBody>
      </p:sp>
      <p:sp>
        <p:nvSpPr>
          <p:cNvPr id="23" name="Text Placeholder 21"/>
          <p:cNvSpPr>
            <a:spLocks noGrp="1"/>
          </p:cNvSpPr>
          <p:nvPr>
            <p:ph type="body" sz="quarter" idx="11" hasCustomPrompt="1"/>
          </p:nvPr>
        </p:nvSpPr>
        <p:spPr>
          <a:xfrm>
            <a:off x="4719022" y="4070497"/>
            <a:ext cx="4460839" cy="457200"/>
          </a:xfrm>
        </p:spPr>
        <p:txBody>
          <a:bodyPr/>
          <a:lstStyle>
            <a:lvl1pPr marL="0" indent="0" algn="l">
              <a:buNone/>
              <a:defRPr sz="2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Email</a:t>
            </a:r>
          </a:p>
        </p:txBody>
      </p:sp>
    </p:spTree>
    <p:extLst>
      <p:ext uri="{BB962C8B-B14F-4D97-AF65-F5344CB8AC3E}">
        <p14:creationId xmlns:p14="http://schemas.microsoft.com/office/powerpoint/2010/main" val="44613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93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977030"/>
            <a:ext cx="4347575" cy="1325563"/>
          </a:xfrm>
        </p:spPr>
        <p:txBody>
          <a:bodyPr anchor="t"/>
          <a:lstStyle/>
          <a:p>
            <a:r>
              <a:rPr lang="en-US" dirty="0"/>
              <a:t>Click to edit Master title style</a:t>
            </a:r>
          </a:p>
        </p:txBody>
      </p:sp>
      <p:sp>
        <p:nvSpPr>
          <p:cNvPr id="3" name="Content Placeholder 2"/>
          <p:cNvSpPr>
            <a:spLocks noGrp="1"/>
          </p:cNvSpPr>
          <p:nvPr>
            <p:ph idx="1"/>
          </p:nvPr>
        </p:nvSpPr>
        <p:spPr>
          <a:xfrm>
            <a:off x="5536504" y="977030"/>
            <a:ext cx="5817296" cy="50062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281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2295939"/>
            <a:ext cx="10515600" cy="36873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0"/>
          </p:nvPr>
        </p:nvSpPr>
        <p:spPr>
          <a:xfrm>
            <a:off x="838200" y="1665961"/>
            <a:ext cx="10515600" cy="629977"/>
          </a:xfrm>
        </p:spPr>
        <p:txBody>
          <a:bodyPr/>
          <a:lstStyle>
            <a:lvl1pPr marL="0" indent="0" algn="l" defTabSz="914400" rtl="0" eaLnBrk="1" latinLnBrk="0" hangingPunct="1">
              <a:lnSpc>
                <a:spcPct val="110000"/>
              </a:lnSpc>
              <a:spcBef>
                <a:spcPct val="0"/>
              </a:spcBef>
              <a:buNone/>
              <a:defRPr lang="en-US" sz="2400" b="0" kern="1200" dirty="0" smtClean="0">
                <a:solidFill>
                  <a:schemeClr val="tx2"/>
                </a:solidFill>
                <a:latin typeface="+mj-lt"/>
                <a:ea typeface="+mj-ea"/>
                <a:cs typeface="+mj-cs"/>
              </a:defRPr>
            </a:lvl1pPr>
            <a:lvl2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2pPr>
            <a:lvl3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3pPr>
            <a:lvl4pPr marL="0" indent="0" algn="l" defTabSz="914400" rtl="0" eaLnBrk="1" latinLnBrk="0" hangingPunct="1">
              <a:lnSpc>
                <a:spcPct val="110000"/>
              </a:lnSpc>
              <a:spcBef>
                <a:spcPct val="0"/>
              </a:spcBef>
              <a:buNone/>
              <a:defRPr lang="en-US" sz="2000" b="0" kern="1200" dirty="0" smtClean="0">
                <a:solidFill>
                  <a:schemeClr val="accent1"/>
                </a:solidFill>
                <a:latin typeface="+mj-lt"/>
                <a:ea typeface="+mj-ea"/>
                <a:cs typeface="+mj-cs"/>
              </a:defRPr>
            </a:lvl4pPr>
            <a:lvl5pPr marL="0" indent="0" algn="l" defTabSz="914400" rtl="0" eaLnBrk="1" latinLnBrk="0" hangingPunct="1">
              <a:lnSpc>
                <a:spcPct val="110000"/>
              </a:lnSpc>
              <a:spcBef>
                <a:spcPct val="0"/>
              </a:spcBef>
              <a:buNone/>
              <a:defRPr lang="en-US" sz="2000" b="0" kern="1200" dirty="0">
                <a:solidFill>
                  <a:schemeClr val="accent1"/>
                </a:solidFill>
                <a:latin typeface="+mj-lt"/>
                <a:ea typeface="+mj-ea"/>
                <a:cs typeface="+mj-cs"/>
              </a:defRPr>
            </a:lvl5pPr>
          </a:lstStyle>
          <a:p>
            <a:pPr lvl="0"/>
            <a:r>
              <a:rPr lang="en-US" dirty="0"/>
              <a:t>Edit Master text styles</a:t>
            </a:r>
          </a:p>
        </p:txBody>
      </p:sp>
    </p:spTree>
    <p:extLst>
      <p:ext uri="{BB962C8B-B14F-4D97-AF65-F5344CB8AC3E}">
        <p14:creationId xmlns:p14="http://schemas.microsoft.com/office/powerpoint/2010/main" val="366544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Paragrap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lnSpc>
                <a:spcPct val="110000"/>
              </a:lnSpc>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9361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Paragraph">
    <p:spTree>
      <p:nvGrpSpPr>
        <p:cNvPr id="1" name=""/>
        <p:cNvGrpSpPr/>
        <p:nvPr/>
      </p:nvGrpSpPr>
      <p:grpSpPr>
        <a:xfrm>
          <a:off x="0" y="0"/>
          <a:ext cx="0" cy="0"/>
          <a:chOff x="0" y="0"/>
          <a:chExt cx="0" cy="0"/>
        </a:xfrm>
      </p:grpSpPr>
      <p:sp>
        <p:nvSpPr>
          <p:cNvPr id="2" name="Title 1"/>
          <p:cNvSpPr>
            <a:spLocks noGrp="1"/>
          </p:cNvSpPr>
          <p:nvPr>
            <p:ph type="title"/>
          </p:nvPr>
        </p:nvSpPr>
        <p:spPr>
          <a:xfrm>
            <a:off x="838200" y="1068309"/>
            <a:ext cx="4347575" cy="1325563"/>
          </a:xfrm>
        </p:spPr>
        <p:txBody>
          <a:bodyPr anchor="t"/>
          <a:lstStyle/>
          <a:p>
            <a:r>
              <a:rPr lang="en-US" dirty="0"/>
              <a:t>Click to edit Master title style</a:t>
            </a:r>
          </a:p>
        </p:txBody>
      </p:sp>
      <p:sp>
        <p:nvSpPr>
          <p:cNvPr id="3" name="Content Placeholder 2"/>
          <p:cNvSpPr>
            <a:spLocks noGrp="1"/>
          </p:cNvSpPr>
          <p:nvPr>
            <p:ph idx="1"/>
          </p:nvPr>
        </p:nvSpPr>
        <p:spPr>
          <a:xfrm>
            <a:off x="5536504" y="1068309"/>
            <a:ext cx="5817295" cy="4351338"/>
          </a:xfrm>
        </p:spPr>
        <p:txBody>
          <a:bodyPr/>
          <a:lstStyle>
            <a:lvl1pPr marL="0" indent="0">
              <a:lnSpc>
                <a:spcPct val="110000"/>
              </a:lnSpc>
              <a:buNone/>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Tree>
    <p:extLst>
      <p:ext uri="{BB962C8B-B14F-4D97-AF65-F5344CB8AC3E}">
        <p14:creationId xmlns:p14="http://schemas.microsoft.com/office/powerpoint/2010/main" val="169984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17044"/>
            <a:ext cx="10515600" cy="1997555"/>
          </a:xfrm>
        </p:spPr>
        <p:txBody>
          <a:bodyPr anchor="b"/>
          <a:lstStyle>
            <a:lvl1pPr algn="ctr">
              <a:defRPr sz="4800"/>
            </a:lvl1pPr>
          </a:lstStyle>
          <a:p>
            <a:r>
              <a:rPr lang="en-US" dirty="0"/>
              <a:t>Click to edit Master title style</a:t>
            </a:r>
          </a:p>
        </p:txBody>
      </p:sp>
    </p:spTree>
    <p:extLst>
      <p:ext uri="{BB962C8B-B14F-4D97-AF65-F5344CB8AC3E}">
        <p14:creationId xmlns:p14="http://schemas.microsoft.com/office/powerpoint/2010/main" val="258484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3336"/>
            <a:ext cx="10515600" cy="102371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38200" y="1631981"/>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265543" y="6576533"/>
            <a:ext cx="1775129" cy="246221"/>
          </a:xfrm>
          <a:prstGeom prst="rect">
            <a:avLst/>
          </a:prstGeom>
          <a:noFill/>
        </p:spPr>
        <p:txBody>
          <a:bodyPr wrap="square" rtlCol="0">
            <a:spAutoFit/>
          </a:bodyPr>
          <a:lstStyle/>
          <a:p>
            <a:r>
              <a:rPr lang="en-US" sz="1000" dirty="0">
                <a:solidFill>
                  <a:srgbClr val="0E316B"/>
                </a:solidFill>
              </a:rPr>
              <a:t>|  www.ebsco.com</a:t>
            </a:r>
          </a:p>
        </p:txBody>
      </p:sp>
      <p:sp>
        <p:nvSpPr>
          <p:cNvPr id="11" name="TextBox 10"/>
          <p:cNvSpPr txBox="1"/>
          <p:nvPr userDrawn="1"/>
        </p:nvSpPr>
        <p:spPr>
          <a:xfrm>
            <a:off x="-33453" y="6576533"/>
            <a:ext cx="450166" cy="246221"/>
          </a:xfrm>
          <a:prstGeom prst="rect">
            <a:avLst/>
          </a:prstGeom>
          <a:noFill/>
          <a:ln>
            <a:noFill/>
          </a:ln>
        </p:spPr>
        <p:txBody>
          <a:bodyPr wrap="square" rtlCol="0" anchor="ctr" anchorCtr="0">
            <a:noAutofit/>
          </a:bodyPr>
          <a:lstStyle/>
          <a:p>
            <a:pPr algn="ctr"/>
            <a:fld id="{09848EAD-0F7B-4937-B01B-BB4372B1E0EA}" type="slidenum">
              <a:rPr lang="en-US" sz="1000" smtClean="0">
                <a:solidFill>
                  <a:schemeClr val="tx2"/>
                </a:solidFill>
              </a:rPr>
              <a:pPr algn="ctr"/>
              <a:t>‹#›</a:t>
            </a:fld>
            <a:endParaRPr lang="en-US" sz="1000" dirty="0">
              <a:solidFill>
                <a:schemeClr val="tx2"/>
              </a:solidFill>
            </a:endParaRPr>
          </a:p>
        </p:txBody>
      </p:sp>
      <p:cxnSp>
        <p:nvCxnSpPr>
          <p:cNvPr id="13" name="Straight Connector 12"/>
          <p:cNvCxnSpPr/>
          <p:nvPr userDrawn="1"/>
        </p:nvCxnSpPr>
        <p:spPr>
          <a:xfrm>
            <a:off x="1538869" y="6701882"/>
            <a:ext cx="961440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1237144" y="6599832"/>
            <a:ext cx="830889" cy="198162"/>
          </a:xfrm>
          <a:prstGeom prst="rect">
            <a:avLst/>
          </a:prstGeom>
        </p:spPr>
      </p:pic>
    </p:spTree>
    <p:extLst>
      <p:ext uri="{BB962C8B-B14F-4D97-AF65-F5344CB8AC3E}">
        <p14:creationId xmlns:p14="http://schemas.microsoft.com/office/powerpoint/2010/main" val="3904363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10000"/>
        </a:lnSpc>
        <a:spcBef>
          <a:spcPct val="0"/>
        </a:spcBef>
        <a:buNone/>
        <a:defRPr sz="3200" b="0" kern="120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9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9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9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9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9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ebsco.com/files/promo/downloads/Ferret_Out_Fake_News_Poster.pdf" TargetMode="External"/><Relationship Id="rId2" Type="http://schemas.openxmlformats.org/officeDocument/2006/relationships/hyperlink" Target="https://www.ebscohost.com/promoMaterials/Ferret_Out_Fake_News_Flyer.pdf" TargetMode="Externa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hyperlink" Target="http://factitious.augamestudio.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stuff.co.nz/national/95074888/Christchurch-photographer-Sarah-Webbers-photoshopped-flood-pictures" TargetMode="External"/><Relationship Id="rId3" Type="http://schemas.openxmlformats.org/officeDocument/2006/relationships/hyperlink" Target="https://imgur.com/gallery/BZWWx" TargetMode="External"/><Relationship Id="rId7" Type="http://schemas.openxmlformats.org/officeDocument/2006/relationships/hyperlink" Target="https://www.npr.org/sections/thetwo-way/2012/10/29/163875922/photo-despite-sandy-soldiers-stand-guard-at-tomb-of-the-unknown-soldier" TargetMode="External"/><Relationship Id="rId2" Type="http://schemas.openxmlformats.org/officeDocument/2006/relationships/hyperlink" Target="http://editorialcartoonists.com/cartoon/display.cfm/24088/" TargetMode="External"/><Relationship Id="rId1" Type="http://schemas.openxmlformats.org/officeDocument/2006/relationships/slideLayout" Target="../slideLayouts/slideLayout4.xml"/><Relationship Id="rId6" Type="http://schemas.openxmlformats.org/officeDocument/2006/relationships/hyperlink" Target="http://nativeadvertising.com/the-true-cost-of-clickbait/" TargetMode="External"/><Relationship Id="rId5" Type="http://schemas.openxmlformats.org/officeDocument/2006/relationships/hyperlink" Target="http://libguides.ucmerced.edu/elevate-news-evaluation/spectrum" TargetMode="External"/><Relationship Id="rId4" Type="http://schemas.openxmlformats.org/officeDocument/2006/relationships/hyperlink" Target="https://www.ifla.org/publications/node/1117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1DBE5-AA18-4F4C-85C5-2F582558D9D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51" t="7795" r="5797" b="4568"/>
          <a:stretch/>
        </p:blipFill>
        <p:spPr>
          <a:xfrm>
            <a:off x="323778" y="323777"/>
            <a:ext cx="11544444" cy="6210446"/>
          </a:xfrm>
          <a:prstGeom prst="rect">
            <a:avLst/>
          </a:prstGeom>
        </p:spPr>
      </p:pic>
      <p:sp>
        <p:nvSpPr>
          <p:cNvPr id="22" name="Rectangle: Rounded Corners 21">
            <a:extLst>
              <a:ext uri="{FF2B5EF4-FFF2-40B4-BE49-F238E27FC236}">
                <a16:creationId xmlns:a16="http://schemas.microsoft.com/office/drawing/2014/main" id="{DB0AEDCD-2C92-4240-8B0D-F8DC357DE8B3}"/>
              </a:ext>
            </a:extLst>
          </p:cNvPr>
          <p:cNvSpPr/>
          <p:nvPr/>
        </p:nvSpPr>
        <p:spPr>
          <a:xfrm>
            <a:off x="3860356" y="1372698"/>
            <a:ext cx="7365544" cy="2651446"/>
          </a:xfrm>
          <a:prstGeom prst="roundRect">
            <a:avLst>
              <a:gd name="adj" fmla="val 3850"/>
            </a:avLst>
          </a:prstGeom>
          <a:solidFill>
            <a:srgbClr val="ADB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kumimoji="0" lang="en-US" sz="4800" i="0" u="none" strike="noStrike" kern="1200" cap="none" spc="0" normalizeH="0" baseline="0" noProof="0" dirty="0">
              <a:ln>
                <a:noFill/>
              </a:ln>
              <a:solidFill>
                <a:prstClr val="white"/>
              </a:solidFill>
              <a:effectLst/>
              <a:uLnTx/>
              <a:uFillTx/>
              <a:latin typeface="Arial"/>
              <a:ea typeface="+mn-ea"/>
              <a:cs typeface="+mn-cs"/>
            </a:endParaRPr>
          </a:p>
        </p:txBody>
      </p:sp>
      <p:sp>
        <p:nvSpPr>
          <p:cNvPr id="29" name="Rectangle 28">
            <a:extLst>
              <a:ext uri="{FF2B5EF4-FFF2-40B4-BE49-F238E27FC236}">
                <a16:creationId xmlns:a16="http://schemas.microsoft.com/office/drawing/2014/main" id="{67657A07-3010-4FD6-B812-DA6B9BF51630}"/>
              </a:ext>
            </a:extLst>
          </p:cNvPr>
          <p:cNvSpPr/>
          <p:nvPr/>
        </p:nvSpPr>
        <p:spPr>
          <a:xfrm>
            <a:off x="323778" y="5486400"/>
            <a:ext cx="11544444" cy="1047823"/>
          </a:xfrm>
          <a:prstGeom prst="rect">
            <a:avLst/>
          </a:prstGeom>
          <a:solidFill>
            <a:srgbClr val="598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A9A5FB2-0573-45BA-BD15-0B5CCC560C16}"/>
              </a:ext>
            </a:extLst>
          </p:cNvPr>
          <p:cNvSpPr/>
          <p:nvPr/>
        </p:nvSpPr>
        <p:spPr>
          <a:xfrm>
            <a:off x="3595582" y="1146097"/>
            <a:ext cx="7365544" cy="2651446"/>
          </a:xfrm>
          <a:prstGeom prst="roundRect">
            <a:avLst>
              <a:gd name="adj" fmla="val 3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en-US" sz="4800" b="1" dirty="0">
                <a:latin typeface="Arial Black" panose="020B0A04020102020204" pitchFamily="34" charset="0"/>
              </a:rPr>
              <a:t>Spotting “Fake” News and Images </a:t>
            </a:r>
          </a:p>
          <a:p>
            <a:pPr lvl="0" algn="ctr" defTabSz="914400"/>
            <a:r>
              <a:rPr lang="en-US" sz="4800" dirty="0"/>
              <a:t>on the WEB</a:t>
            </a:r>
            <a:endParaRPr kumimoji="0" lang="en-US" sz="4800" i="0" u="none" strike="noStrike" kern="1200" cap="none" spc="0" normalizeH="0" baseline="0" noProof="0" dirty="0">
              <a:ln>
                <a:noFill/>
              </a:ln>
              <a:solidFill>
                <a:prstClr val="white"/>
              </a:solidFill>
              <a:effectLst/>
              <a:uLnTx/>
              <a:uFillTx/>
              <a:latin typeface="Arial"/>
              <a:ea typeface="+mn-ea"/>
              <a:cs typeface="+mn-cs"/>
            </a:endParaRPr>
          </a:p>
        </p:txBody>
      </p:sp>
      <p:sp>
        <p:nvSpPr>
          <p:cNvPr id="5" name="Title 4">
            <a:extLst>
              <a:ext uri="{FF2B5EF4-FFF2-40B4-BE49-F238E27FC236}">
                <a16:creationId xmlns:a16="http://schemas.microsoft.com/office/drawing/2014/main" id="{A2F94CBD-21F0-45EF-8338-82A359577F8E}"/>
              </a:ext>
            </a:extLst>
          </p:cNvPr>
          <p:cNvSpPr>
            <a:spLocks noGrp="1"/>
          </p:cNvSpPr>
          <p:nvPr>
            <p:ph type="ctrTitle"/>
          </p:nvPr>
        </p:nvSpPr>
        <p:spPr/>
        <p:txBody>
          <a:bodyPr/>
          <a:lstStyle/>
          <a:p>
            <a:endParaRPr lang="en-US" dirty="0">
              <a:solidFill>
                <a:schemeClr val="bg1"/>
              </a:solidFill>
            </a:endParaRPr>
          </a:p>
        </p:txBody>
      </p:sp>
      <p:sp>
        <p:nvSpPr>
          <p:cNvPr id="6" name="Subtitle 5">
            <a:extLst>
              <a:ext uri="{FF2B5EF4-FFF2-40B4-BE49-F238E27FC236}">
                <a16:creationId xmlns:a16="http://schemas.microsoft.com/office/drawing/2014/main" id="{B7A9EFAB-5773-4556-91C1-5B2DD2149EF1}"/>
              </a:ext>
            </a:extLst>
          </p:cNvPr>
          <p:cNvSpPr>
            <a:spLocks noGrp="1"/>
          </p:cNvSpPr>
          <p:nvPr>
            <p:ph type="subTitle" idx="1"/>
          </p:nvPr>
        </p:nvSpPr>
        <p:spPr/>
        <p:txBody>
          <a:bodyPr/>
          <a:lstStyle/>
          <a:p>
            <a:endParaRPr lang="en-US">
              <a:solidFill>
                <a:schemeClr val="bg1"/>
              </a:solidFill>
            </a:endParaRPr>
          </a:p>
        </p:txBody>
      </p:sp>
      <p:pic>
        <p:nvPicPr>
          <p:cNvPr id="14" name="Picture 13">
            <a:extLst>
              <a:ext uri="{FF2B5EF4-FFF2-40B4-BE49-F238E27FC236}">
                <a16:creationId xmlns:a16="http://schemas.microsoft.com/office/drawing/2014/main" id="{49CD6815-B15D-442A-BD61-C7A9F35A9C44}"/>
              </a:ext>
            </a:extLst>
          </p:cNvPr>
          <p:cNvPicPr>
            <a:picLocks noChangeAspect="1"/>
          </p:cNvPicPr>
          <p:nvPr/>
        </p:nvPicPr>
        <p:blipFill rotWithShape="1">
          <a:blip r:embed="rId4">
            <a:extLst>
              <a:ext uri="{28A0092B-C50C-407E-A947-70E740481C1C}">
                <a14:useLocalDpi xmlns:a14="http://schemas.microsoft.com/office/drawing/2010/main" val="0"/>
              </a:ext>
            </a:extLst>
          </a:blip>
          <a:srcRect t="1792" r="15691" b="6680"/>
          <a:stretch/>
        </p:blipFill>
        <p:spPr>
          <a:xfrm flipH="1">
            <a:off x="-3" y="-1"/>
            <a:ext cx="4141075" cy="6858001"/>
          </a:xfrm>
          <a:prstGeom prst="rect">
            <a:avLst/>
          </a:prstGeom>
        </p:spPr>
      </p:pic>
    </p:spTree>
    <p:extLst>
      <p:ext uri="{BB962C8B-B14F-4D97-AF65-F5344CB8AC3E}">
        <p14:creationId xmlns:p14="http://schemas.microsoft.com/office/powerpoint/2010/main" val="228677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7771F30-396D-4AC5-B32E-02053AB60976}"/>
              </a:ext>
            </a:extLst>
          </p:cNvPr>
          <p:cNvSpPr/>
          <p:nvPr/>
        </p:nvSpPr>
        <p:spPr>
          <a:xfrm>
            <a:off x="323778" y="4170065"/>
            <a:ext cx="11544444" cy="23641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6">
            <a:extLst>
              <a:ext uri="{FF2B5EF4-FFF2-40B4-BE49-F238E27FC236}">
                <a16:creationId xmlns:a16="http://schemas.microsoft.com/office/drawing/2014/main" id="{0E2C0EF1-86F5-4CB1-B7D1-7CC3258BD3BA}"/>
              </a:ext>
            </a:extLst>
          </p:cNvPr>
          <p:cNvSpPr>
            <a:spLocks noGrp="1"/>
          </p:cNvSpPr>
          <p:nvPr>
            <p:ph type="title"/>
          </p:nvPr>
        </p:nvSpPr>
        <p:spPr>
          <a:xfrm>
            <a:off x="838200" y="473336"/>
            <a:ext cx="10515600" cy="723670"/>
          </a:xfrm>
        </p:spPr>
        <p:txBody>
          <a:bodyPr/>
          <a:lstStyle/>
          <a:p>
            <a:r>
              <a:rPr lang="en-US" dirty="0">
                <a:solidFill>
                  <a:schemeClr val="accent2"/>
                </a:solidFill>
                <a:latin typeface="Arial Black" panose="020B0A04020102020204" pitchFamily="34" charset="0"/>
              </a:rPr>
              <a:t>Evaluating the credibility of images</a:t>
            </a:r>
          </a:p>
        </p:txBody>
      </p:sp>
      <p:pic>
        <p:nvPicPr>
          <p:cNvPr id="14" name="Picture 2" descr="Image result for george bush reads upside down book">
            <a:extLst>
              <a:ext uri="{FF2B5EF4-FFF2-40B4-BE49-F238E27FC236}">
                <a16:creationId xmlns:a16="http://schemas.microsoft.com/office/drawing/2014/main" id="{43AB71E4-4FFA-4C09-91F3-2B4988BB8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81" y="1830295"/>
            <a:ext cx="4000500" cy="3162300"/>
          </a:xfrm>
          <a:prstGeom prst="rect">
            <a:avLst/>
          </a:prstGeom>
          <a:ln w="57150">
            <a:solidFill>
              <a:schemeClr val="accent3"/>
            </a:solidFill>
          </a:ln>
          <a:extLst>
            <a:ext uri="{909E8E84-426E-40DD-AFC4-6F175D3DCCD1}">
              <a14:hiddenFill xmlns:a14="http://schemas.microsoft.com/office/drawing/2010/main">
                <a:solidFill>
                  <a:srgbClr val="FFFFFF"/>
                </a:solidFill>
              </a14:hiddenFill>
            </a:ext>
          </a:extLst>
        </p:spPr>
      </p:pic>
      <p:pic>
        <p:nvPicPr>
          <p:cNvPr id="15" name="Picture 4" descr="Image result for george bush reads upside down book">
            <a:extLst>
              <a:ext uri="{FF2B5EF4-FFF2-40B4-BE49-F238E27FC236}">
                <a16:creationId xmlns:a16="http://schemas.microsoft.com/office/drawing/2014/main" id="{1D703984-C097-4254-A23C-5EFC91E02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20" y="1796796"/>
            <a:ext cx="4024339" cy="3195799"/>
          </a:xfrm>
          <a:prstGeom prst="rect">
            <a:avLst/>
          </a:prstGeom>
          <a:ln w="57150">
            <a:solidFill>
              <a:schemeClr val="accent3"/>
            </a:solidFill>
          </a:ln>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280C526-2D49-4F3E-94AF-EA0F160553DF}"/>
              </a:ext>
            </a:extLst>
          </p:cNvPr>
          <p:cNvSpPr/>
          <p:nvPr/>
        </p:nvSpPr>
        <p:spPr>
          <a:xfrm>
            <a:off x="3723542" y="3512029"/>
            <a:ext cx="2375506" cy="1311681"/>
          </a:xfrm>
          <a:prstGeom prst="roundRect">
            <a:avLst>
              <a:gd name="adj" fmla="val 8837"/>
            </a:avLst>
          </a:prstGeom>
          <a:noFill/>
          <a:ln w="57150">
            <a:solidFill>
              <a:schemeClr val="accent5">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 name="Straight Arrow Connector 8">
            <a:extLst>
              <a:ext uri="{FF2B5EF4-FFF2-40B4-BE49-F238E27FC236}">
                <a16:creationId xmlns:a16="http://schemas.microsoft.com/office/drawing/2014/main" id="{89537168-D3AE-43C7-9267-C67BD9AD0060}"/>
              </a:ext>
            </a:extLst>
          </p:cNvPr>
          <p:cNvCxnSpPr>
            <a:cxnSpLocks/>
          </p:cNvCxnSpPr>
          <p:nvPr/>
        </p:nvCxnSpPr>
        <p:spPr>
          <a:xfrm>
            <a:off x="4910328" y="4906006"/>
            <a:ext cx="0" cy="868680"/>
          </a:xfrm>
          <a:prstGeom prst="straightConnector1">
            <a:avLst/>
          </a:prstGeom>
          <a:noFill/>
          <a:ln w="57150" cap="rnd">
            <a:solidFill>
              <a:schemeClr val="accent5">
                <a:lumMod val="60000"/>
                <a:lumOff val="40000"/>
              </a:schemeClr>
            </a:solidFill>
            <a:round/>
            <a:headEnd type="triangle"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4341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7771F30-396D-4AC5-B32E-02053AB60976}"/>
              </a:ext>
            </a:extLst>
          </p:cNvPr>
          <p:cNvSpPr/>
          <p:nvPr/>
        </p:nvSpPr>
        <p:spPr>
          <a:xfrm>
            <a:off x="323778" y="4170065"/>
            <a:ext cx="11544444" cy="23641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a:extLst>
              <a:ext uri="{FF2B5EF4-FFF2-40B4-BE49-F238E27FC236}">
                <a16:creationId xmlns:a16="http://schemas.microsoft.com/office/drawing/2014/main" id="{5574EAC2-B1E8-4852-8E6C-8F9E2E0AE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964" y="1543729"/>
            <a:ext cx="7516313" cy="4230957"/>
          </a:xfrm>
          <a:prstGeom prst="rect">
            <a:avLst/>
          </a:prstGeom>
          <a:ln w="57150">
            <a:solidFill>
              <a:schemeClr val="accent3"/>
            </a:solidFill>
          </a:ln>
        </p:spPr>
      </p:pic>
      <p:sp>
        <p:nvSpPr>
          <p:cNvPr id="7" name="Title 6">
            <a:extLst>
              <a:ext uri="{FF2B5EF4-FFF2-40B4-BE49-F238E27FC236}">
                <a16:creationId xmlns:a16="http://schemas.microsoft.com/office/drawing/2014/main" id="{0E2C0EF1-86F5-4CB1-B7D1-7CC3258BD3BA}"/>
              </a:ext>
            </a:extLst>
          </p:cNvPr>
          <p:cNvSpPr>
            <a:spLocks noGrp="1"/>
          </p:cNvSpPr>
          <p:nvPr>
            <p:ph type="title"/>
          </p:nvPr>
        </p:nvSpPr>
        <p:spPr>
          <a:xfrm>
            <a:off x="838200" y="473336"/>
            <a:ext cx="10515600" cy="723670"/>
          </a:xfrm>
        </p:spPr>
        <p:txBody>
          <a:bodyPr/>
          <a:lstStyle/>
          <a:p>
            <a:r>
              <a:rPr lang="en-US" dirty="0">
                <a:solidFill>
                  <a:schemeClr val="accent2"/>
                </a:solidFill>
                <a:latin typeface="Arial Black" panose="020B0A04020102020204" pitchFamily="34" charset="0"/>
              </a:rPr>
              <a:t>Evaluating the credibility of images</a:t>
            </a:r>
          </a:p>
        </p:txBody>
      </p:sp>
      <p:sp>
        <p:nvSpPr>
          <p:cNvPr id="4" name="Rectangle: Rounded Corners 3">
            <a:extLst>
              <a:ext uri="{FF2B5EF4-FFF2-40B4-BE49-F238E27FC236}">
                <a16:creationId xmlns:a16="http://schemas.microsoft.com/office/drawing/2014/main" id="{C280C526-2D49-4F3E-94AF-EA0F160553DF}"/>
              </a:ext>
            </a:extLst>
          </p:cNvPr>
          <p:cNvSpPr/>
          <p:nvPr/>
        </p:nvSpPr>
        <p:spPr>
          <a:xfrm>
            <a:off x="3376070" y="2834789"/>
            <a:ext cx="2375506" cy="1517755"/>
          </a:xfrm>
          <a:prstGeom prst="roundRect">
            <a:avLst>
              <a:gd name="adj" fmla="val 8837"/>
            </a:avLst>
          </a:prstGeom>
          <a:noFill/>
          <a:ln w="57150">
            <a:solidFill>
              <a:schemeClr val="accent5">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Rectangle 12">
            <a:extLst>
              <a:ext uri="{FF2B5EF4-FFF2-40B4-BE49-F238E27FC236}">
                <a16:creationId xmlns:a16="http://schemas.microsoft.com/office/drawing/2014/main" id="{8838DCD3-6398-434F-91A8-FC0DDA7578AF}"/>
              </a:ext>
            </a:extLst>
          </p:cNvPr>
          <p:cNvSpPr/>
          <p:nvPr/>
        </p:nvSpPr>
        <p:spPr>
          <a:xfrm>
            <a:off x="9052560" y="2623794"/>
            <a:ext cx="3021402" cy="1957251"/>
          </a:xfrm>
          <a:prstGeom prst="rect">
            <a:avLst/>
          </a:prstGeom>
          <a:solidFill>
            <a:srgbClr val="87C896"/>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endParaRPr lang="en-US" sz="2000" dirty="0"/>
          </a:p>
        </p:txBody>
      </p:sp>
      <p:sp>
        <p:nvSpPr>
          <p:cNvPr id="12" name="Rectangle 11">
            <a:extLst>
              <a:ext uri="{FF2B5EF4-FFF2-40B4-BE49-F238E27FC236}">
                <a16:creationId xmlns:a16="http://schemas.microsoft.com/office/drawing/2014/main" id="{AED202C3-D5DE-4C7B-8BEE-8CDA9EBE09FB}"/>
              </a:ext>
            </a:extLst>
          </p:cNvPr>
          <p:cNvSpPr/>
          <p:nvPr/>
        </p:nvSpPr>
        <p:spPr>
          <a:xfrm>
            <a:off x="8851392" y="2423810"/>
            <a:ext cx="2952822" cy="1883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Photoshopped image </a:t>
            </a:r>
            <a:br>
              <a:rPr lang="en-US" sz="2000" dirty="0"/>
            </a:br>
            <a:r>
              <a:rPr lang="en-US" sz="2000" dirty="0"/>
              <a:t>of orca swimming in flood waters near Christchurch, </a:t>
            </a:r>
            <a:br>
              <a:rPr lang="en-US" sz="2000" dirty="0"/>
            </a:br>
            <a:r>
              <a:rPr lang="en-US" sz="2000" dirty="0"/>
              <a:t>New Zealand</a:t>
            </a:r>
          </a:p>
        </p:txBody>
      </p:sp>
      <p:cxnSp>
        <p:nvCxnSpPr>
          <p:cNvPr id="9" name="Straight Arrow Connector 8">
            <a:extLst>
              <a:ext uri="{FF2B5EF4-FFF2-40B4-BE49-F238E27FC236}">
                <a16:creationId xmlns:a16="http://schemas.microsoft.com/office/drawing/2014/main" id="{89537168-D3AE-43C7-9267-C67BD9AD0060}"/>
              </a:ext>
            </a:extLst>
          </p:cNvPr>
          <p:cNvCxnSpPr>
            <a:cxnSpLocks/>
          </p:cNvCxnSpPr>
          <p:nvPr/>
        </p:nvCxnSpPr>
        <p:spPr>
          <a:xfrm>
            <a:off x="5957316" y="3835374"/>
            <a:ext cx="3259836" cy="0"/>
          </a:xfrm>
          <a:prstGeom prst="straightConnector1">
            <a:avLst/>
          </a:prstGeom>
          <a:noFill/>
          <a:ln w="57150" cap="rnd">
            <a:solidFill>
              <a:schemeClr val="accent5">
                <a:lumMod val="60000"/>
                <a:lumOff val="40000"/>
              </a:schemeClr>
            </a:solidFill>
            <a:round/>
            <a:headEnd type="triangle"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154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7771F30-396D-4AC5-B32E-02053AB60976}"/>
              </a:ext>
            </a:extLst>
          </p:cNvPr>
          <p:cNvSpPr/>
          <p:nvPr/>
        </p:nvSpPr>
        <p:spPr>
          <a:xfrm>
            <a:off x="323778" y="4170065"/>
            <a:ext cx="11544444" cy="23641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A8518685-937E-44FA-B967-F8B2F9C54CE5}"/>
              </a:ext>
            </a:extLst>
          </p:cNvPr>
          <p:cNvSpPr/>
          <p:nvPr/>
        </p:nvSpPr>
        <p:spPr>
          <a:xfrm>
            <a:off x="1345120" y="2161261"/>
            <a:ext cx="4114800" cy="2423160"/>
          </a:xfrm>
          <a:prstGeom prst="rect">
            <a:avLst/>
          </a:prstGeom>
          <a:solidFill>
            <a:srgbClr val="87C896"/>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endParaRPr lang="en-US" sz="2000" dirty="0"/>
          </a:p>
        </p:txBody>
      </p:sp>
      <p:pic>
        <p:nvPicPr>
          <p:cNvPr id="8" name="Picture 2" descr="https://i.amz.mshcdn.com/qcq7cnJ1eJKhQfvcvpX3fOsS5tk=/fit-in/1200x9600/http%3A%2F%2Fmashable.com%2Fwp-content%2Fuploads%2F2012%2F10%2FBogusSoldierShot.jpg">
            <a:extLst>
              <a:ext uri="{FF2B5EF4-FFF2-40B4-BE49-F238E27FC236}">
                <a16:creationId xmlns:a16="http://schemas.microsoft.com/office/drawing/2014/main" id="{BFC4FFEC-C075-41CB-BFC4-E281C5D65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979" y="1425049"/>
            <a:ext cx="4894191" cy="4559755"/>
          </a:xfrm>
          <a:prstGeom prst="rect">
            <a:avLst/>
          </a:prstGeom>
          <a:ln w="57150">
            <a:solidFill>
              <a:schemeClr val="accent3"/>
            </a:solidFill>
          </a:ln>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AED202C3-D5DE-4C7B-8BEE-8CDA9EBE09FB}"/>
              </a:ext>
            </a:extLst>
          </p:cNvPr>
          <p:cNvSpPr/>
          <p:nvPr/>
        </p:nvSpPr>
        <p:spPr>
          <a:xfrm>
            <a:off x="1582864" y="1929606"/>
            <a:ext cx="4114800" cy="2423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r>
              <a:rPr lang="en-US" sz="2000" dirty="0"/>
              <a:t>This image was circulated on social media and in news stories as being taken during Hurricane Sandy, but the photo was actually taken during a different rain storm.</a:t>
            </a:r>
          </a:p>
        </p:txBody>
      </p:sp>
      <p:sp>
        <p:nvSpPr>
          <p:cNvPr id="7" name="Title 6">
            <a:extLst>
              <a:ext uri="{FF2B5EF4-FFF2-40B4-BE49-F238E27FC236}">
                <a16:creationId xmlns:a16="http://schemas.microsoft.com/office/drawing/2014/main" id="{0E2C0EF1-86F5-4CB1-B7D1-7CC3258BD3BA}"/>
              </a:ext>
            </a:extLst>
          </p:cNvPr>
          <p:cNvSpPr>
            <a:spLocks noGrp="1"/>
          </p:cNvSpPr>
          <p:nvPr>
            <p:ph type="title"/>
          </p:nvPr>
        </p:nvSpPr>
        <p:spPr>
          <a:xfrm>
            <a:off x="838200" y="473336"/>
            <a:ext cx="10515600" cy="723670"/>
          </a:xfrm>
        </p:spPr>
        <p:txBody>
          <a:bodyPr/>
          <a:lstStyle/>
          <a:p>
            <a:r>
              <a:rPr lang="en-US" dirty="0">
                <a:solidFill>
                  <a:schemeClr val="accent2"/>
                </a:solidFill>
                <a:latin typeface="Arial Black" panose="020B0A04020102020204" pitchFamily="34" charset="0"/>
              </a:rPr>
              <a:t>Evaluating the credibility of images</a:t>
            </a:r>
          </a:p>
        </p:txBody>
      </p:sp>
      <p:sp>
        <p:nvSpPr>
          <p:cNvPr id="2" name="Rectangle 1">
            <a:extLst>
              <a:ext uri="{FF2B5EF4-FFF2-40B4-BE49-F238E27FC236}">
                <a16:creationId xmlns:a16="http://schemas.microsoft.com/office/drawing/2014/main" id="{D1C97F7C-282A-4118-9672-CBB84E81E3A5}"/>
              </a:ext>
            </a:extLst>
          </p:cNvPr>
          <p:cNvSpPr/>
          <p:nvPr/>
        </p:nvSpPr>
        <p:spPr>
          <a:xfrm>
            <a:off x="1198602" y="4767368"/>
            <a:ext cx="4883325" cy="523220"/>
          </a:xfrm>
          <a:prstGeom prst="rect">
            <a:avLst/>
          </a:prstGeom>
        </p:spPr>
        <p:txBody>
          <a:bodyPr wrap="none">
            <a:spAutoFit/>
          </a:bodyPr>
          <a:lstStyle/>
          <a:p>
            <a:pPr algn="ctr"/>
            <a:r>
              <a:rPr lang="en-US" sz="2800" dirty="0">
                <a:solidFill>
                  <a:schemeClr val="bg1"/>
                </a:solidFill>
              </a:rPr>
              <a:t>Tomb of the Unknown Soldier</a:t>
            </a:r>
          </a:p>
        </p:txBody>
      </p:sp>
    </p:spTree>
    <p:extLst>
      <p:ext uri="{BB962C8B-B14F-4D97-AF65-F5344CB8AC3E}">
        <p14:creationId xmlns:p14="http://schemas.microsoft.com/office/powerpoint/2010/main" val="58102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7771F30-396D-4AC5-B32E-02053AB60976}"/>
              </a:ext>
            </a:extLst>
          </p:cNvPr>
          <p:cNvSpPr/>
          <p:nvPr/>
        </p:nvSpPr>
        <p:spPr>
          <a:xfrm>
            <a:off x="323778" y="4170065"/>
            <a:ext cx="11544444" cy="23641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ED8914E1-1934-459D-B34A-5FB9A5411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156" y="1341351"/>
            <a:ext cx="6401476" cy="4653998"/>
          </a:xfrm>
          <a:prstGeom prst="rect">
            <a:avLst/>
          </a:prstGeom>
          <a:ln w="57150">
            <a:solidFill>
              <a:schemeClr val="accent3"/>
            </a:solidFill>
          </a:ln>
        </p:spPr>
      </p:pic>
      <p:sp>
        <p:nvSpPr>
          <p:cNvPr id="11" name="Rectangle 10">
            <a:extLst>
              <a:ext uri="{FF2B5EF4-FFF2-40B4-BE49-F238E27FC236}">
                <a16:creationId xmlns:a16="http://schemas.microsoft.com/office/drawing/2014/main" id="{A8518685-937E-44FA-B967-F8B2F9C54CE5}"/>
              </a:ext>
            </a:extLst>
          </p:cNvPr>
          <p:cNvSpPr/>
          <p:nvPr/>
        </p:nvSpPr>
        <p:spPr>
          <a:xfrm>
            <a:off x="499022" y="1618021"/>
            <a:ext cx="4114800" cy="2103120"/>
          </a:xfrm>
          <a:prstGeom prst="rect">
            <a:avLst/>
          </a:prstGeom>
          <a:solidFill>
            <a:srgbClr val="87C896"/>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endParaRPr lang="en-US" sz="2000" dirty="0"/>
          </a:p>
        </p:txBody>
      </p:sp>
      <p:sp>
        <p:nvSpPr>
          <p:cNvPr id="12" name="Rectangle 11">
            <a:extLst>
              <a:ext uri="{FF2B5EF4-FFF2-40B4-BE49-F238E27FC236}">
                <a16:creationId xmlns:a16="http://schemas.microsoft.com/office/drawing/2014/main" id="{AED202C3-D5DE-4C7B-8BEE-8CDA9EBE09FB}"/>
              </a:ext>
            </a:extLst>
          </p:cNvPr>
          <p:cNvSpPr/>
          <p:nvPr/>
        </p:nvSpPr>
        <p:spPr>
          <a:xfrm>
            <a:off x="736766" y="1324621"/>
            <a:ext cx="4114800" cy="21313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r>
              <a:rPr lang="en-US" sz="2000" dirty="0"/>
              <a:t>You are doing a research paper on the effects of nuclear radiation, and you stumble upon this picture posted on a photo sharing site (</a:t>
            </a:r>
            <a:r>
              <a:rPr lang="en-US" sz="2000" dirty="0" err="1"/>
              <a:t>Imgur</a:t>
            </a:r>
            <a:r>
              <a:rPr lang="en-US" sz="2000" dirty="0"/>
              <a:t>).</a:t>
            </a:r>
          </a:p>
        </p:txBody>
      </p:sp>
      <p:sp>
        <p:nvSpPr>
          <p:cNvPr id="7" name="Title 6">
            <a:extLst>
              <a:ext uri="{FF2B5EF4-FFF2-40B4-BE49-F238E27FC236}">
                <a16:creationId xmlns:a16="http://schemas.microsoft.com/office/drawing/2014/main" id="{0E2C0EF1-86F5-4CB1-B7D1-7CC3258BD3BA}"/>
              </a:ext>
            </a:extLst>
          </p:cNvPr>
          <p:cNvSpPr>
            <a:spLocks noGrp="1"/>
          </p:cNvSpPr>
          <p:nvPr>
            <p:ph type="title"/>
          </p:nvPr>
        </p:nvSpPr>
        <p:spPr>
          <a:xfrm>
            <a:off x="838200" y="473336"/>
            <a:ext cx="10515600" cy="723670"/>
          </a:xfrm>
        </p:spPr>
        <p:txBody>
          <a:bodyPr/>
          <a:lstStyle/>
          <a:p>
            <a:r>
              <a:rPr lang="en-US" dirty="0">
                <a:solidFill>
                  <a:schemeClr val="accent2"/>
                </a:solidFill>
                <a:latin typeface="Arial Black" panose="020B0A04020102020204" pitchFamily="34" charset="0"/>
              </a:rPr>
              <a:t>Evaluating the credibility of images</a:t>
            </a:r>
          </a:p>
        </p:txBody>
      </p:sp>
      <p:sp>
        <p:nvSpPr>
          <p:cNvPr id="3" name="Rectangle 2">
            <a:extLst>
              <a:ext uri="{FF2B5EF4-FFF2-40B4-BE49-F238E27FC236}">
                <a16:creationId xmlns:a16="http://schemas.microsoft.com/office/drawing/2014/main" id="{8D848587-24DB-4520-A2F0-C589CE1AF35F}"/>
              </a:ext>
            </a:extLst>
          </p:cNvPr>
          <p:cNvSpPr/>
          <p:nvPr/>
        </p:nvSpPr>
        <p:spPr>
          <a:xfrm>
            <a:off x="525916" y="4308896"/>
            <a:ext cx="4431102" cy="1200329"/>
          </a:xfrm>
          <a:prstGeom prst="rect">
            <a:avLst/>
          </a:prstGeom>
        </p:spPr>
        <p:txBody>
          <a:bodyPr wrap="square">
            <a:spAutoFit/>
          </a:bodyPr>
          <a:lstStyle/>
          <a:p>
            <a:pPr algn="ctr"/>
            <a:r>
              <a:rPr lang="en-US" sz="2400" dirty="0">
                <a:solidFill>
                  <a:schemeClr val="bg1"/>
                </a:solidFill>
              </a:rPr>
              <a:t>How could you find out whether this image is making </a:t>
            </a:r>
            <a:br>
              <a:rPr lang="en-US" sz="2400" dirty="0">
                <a:solidFill>
                  <a:schemeClr val="bg1"/>
                </a:solidFill>
              </a:rPr>
            </a:br>
            <a:r>
              <a:rPr lang="en-US" sz="2400" dirty="0">
                <a:solidFill>
                  <a:schemeClr val="bg1"/>
                </a:solidFill>
              </a:rPr>
              <a:t>a true or false claim?</a:t>
            </a:r>
          </a:p>
        </p:txBody>
      </p:sp>
    </p:spTree>
    <p:extLst>
      <p:ext uri="{BB962C8B-B14F-4D97-AF65-F5344CB8AC3E}">
        <p14:creationId xmlns:p14="http://schemas.microsoft.com/office/powerpoint/2010/main" val="259392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7771F30-396D-4AC5-B32E-02053AB60976}"/>
              </a:ext>
            </a:extLst>
          </p:cNvPr>
          <p:cNvSpPr/>
          <p:nvPr/>
        </p:nvSpPr>
        <p:spPr>
          <a:xfrm>
            <a:off x="323778" y="4170065"/>
            <a:ext cx="11544444" cy="23641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A8518685-937E-44FA-B967-F8B2F9C54CE5}"/>
              </a:ext>
            </a:extLst>
          </p:cNvPr>
          <p:cNvSpPr/>
          <p:nvPr/>
        </p:nvSpPr>
        <p:spPr>
          <a:xfrm>
            <a:off x="7155520" y="1417321"/>
            <a:ext cx="4114800" cy="3686678"/>
          </a:xfrm>
          <a:prstGeom prst="rect">
            <a:avLst/>
          </a:prstGeom>
          <a:solidFill>
            <a:srgbClr val="8BACE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endParaRPr lang="en-US" sz="2000" dirty="0"/>
          </a:p>
        </p:txBody>
      </p:sp>
      <p:sp>
        <p:nvSpPr>
          <p:cNvPr id="12" name="Rectangle 11">
            <a:extLst>
              <a:ext uri="{FF2B5EF4-FFF2-40B4-BE49-F238E27FC236}">
                <a16:creationId xmlns:a16="http://schemas.microsoft.com/office/drawing/2014/main" id="{AED202C3-D5DE-4C7B-8BEE-8CDA9EBE09FB}"/>
              </a:ext>
            </a:extLst>
          </p:cNvPr>
          <p:cNvSpPr/>
          <p:nvPr/>
        </p:nvSpPr>
        <p:spPr>
          <a:xfrm>
            <a:off x="6898309" y="1124712"/>
            <a:ext cx="4114800" cy="3747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algn="ctr"/>
            <a:r>
              <a:rPr lang="en-US" sz="2000" dirty="0"/>
              <a:t>Catchy headlines and/or images designed to grab your attention and encourage you to click through to an article or website that may contain questionable content. </a:t>
            </a:r>
          </a:p>
          <a:p>
            <a:pPr algn="ctr"/>
            <a:endParaRPr lang="en-US" sz="2000" dirty="0"/>
          </a:p>
          <a:p>
            <a:pPr algn="ctr"/>
            <a:r>
              <a:rPr lang="en-US" sz="2000" dirty="0"/>
              <a:t>Sometimes clickbait is ad content disguised to look like a legitimate news article.</a:t>
            </a:r>
          </a:p>
        </p:txBody>
      </p:sp>
      <p:sp>
        <p:nvSpPr>
          <p:cNvPr id="7" name="Title 6">
            <a:extLst>
              <a:ext uri="{FF2B5EF4-FFF2-40B4-BE49-F238E27FC236}">
                <a16:creationId xmlns:a16="http://schemas.microsoft.com/office/drawing/2014/main" id="{0E2C0EF1-86F5-4CB1-B7D1-7CC3258BD3BA}"/>
              </a:ext>
            </a:extLst>
          </p:cNvPr>
          <p:cNvSpPr>
            <a:spLocks noGrp="1"/>
          </p:cNvSpPr>
          <p:nvPr>
            <p:ph type="title"/>
          </p:nvPr>
        </p:nvSpPr>
        <p:spPr>
          <a:xfrm>
            <a:off x="838200" y="473336"/>
            <a:ext cx="10515600" cy="723670"/>
          </a:xfrm>
        </p:spPr>
        <p:txBody>
          <a:bodyPr/>
          <a:lstStyle/>
          <a:p>
            <a:r>
              <a:rPr lang="en-US" dirty="0">
                <a:solidFill>
                  <a:schemeClr val="accent3"/>
                </a:solidFill>
                <a:latin typeface="Arial Black" panose="020B0A04020102020204" pitchFamily="34" charset="0"/>
              </a:rPr>
              <a:t>Clickbait</a:t>
            </a:r>
          </a:p>
        </p:txBody>
      </p:sp>
      <p:pic>
        <p:nvPicPr>
          <p:cNvPr id="8" name="Picture 4" descr="Image result for click bait">
            <a:extLst>
              <a:ext uri="{FF2B5EF4-FFF2-40B4-BE49-F238E27FC236}">
                <a16:creationId xmlns:a16="http://schemas.microsoft.com/office/drawing/2014/main" id="{C6343A4A-B52D-4B06-9324-F2717FBEA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160" y="1485516"/>
            <a:ext cx="5295248" cy="3216913"/>
          </a:xfrm>
          <a:prstGeom prst="rect">
            <a:avLst/>
          </a:prstGeom>
          <a:ln w="5715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0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0C29-79A0-4755-A8EC-5BA1EFC91CA5}"/>
              </a:ext>
            </a:extLst>
          </p:cNvPr>
          <p:cNvSpPr>
            <a:spLocks noGrp="1"/>
          </p:cNvSpPr>
          <p:nvPr>
            <p:ph type="title"/>
          </p:nvPr>
        </p:nvSpPr>
        <p:spPr/>
        <p:txBody>
          <a:bodyPr/>
          <a:lstStyle/>
          <a:p>
            <a:r>
              <a:rPr lang="en-US" sz="2800" dirty="0">
                <a:solidFill>
                  <a:schemeClr val="accent2"/>
                </a:solidFill>
                <a:latin typeface="Arial Black" panose="020B0A04020102020204" pitchFamily="34" charset="0"/>
              </a:rPr>
              <a:t>Legitimate News or Clickbait?</a:t>
            </a:r>
            <a:br>
              <a:rPr lang="en-US" sz="2400" dirty="0"/>
            </a:br>
            <a:r>
              <a:rPr lang="en-US" sz="2400" dirty="0">
                <a:solidFill>
                  <a:schemeClr val="tx2"/>
                </a:solidFill>
              </a:rPr>
              <a:t>Using the SMART Board, draw a line from the headline to News or Clickbait.</a:t>
            </a:r>
          </a:p>
        </p:txBody>
      </p:sp>
      <p:sp>
        <p:nvSpPr>
          <p:cNvPr id="8" name="Rectangle: Rounded Corners 7">
            <a:extLst>
              <a:ext uri="{FF2B5EF4-FFF2-40B4-BE49-F238E27FC236}">
                <a16:creationId xmlns:a16="http://schemas.microsoft.com/office/drawing/2014/main" id="{586A5627-200C-4BD7-A7BC-25B29B41B05A}"/>
              </a:ext>
            </a:extLst>
          </p:cNvPr>
          <p:cNvSpPr/>
          <p:nvPr/>
        </p:nvSpPr>
        <p:spPr>
          <a:xfrm>
            <a:off x="8847488" y="2459171"/>
            <a:ext cx="2714625" cy="1214437"/>
          </a:xfrm>
          <a:prstGeom prst="roundRect">
            <a:avLst>
              <a:gd name="adj" fmla="val 7632"/>
            </a:avLst>
          </a:prstGeom>
          <a:solidFill>
            <a:srgbClr val="87C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6" name="Rectangle: Rounded Corners 5">
            <a:extLst>
              <a:ext uri="{FF2B5EF4-FFF2-40B4-BE49-F238E27FC236}">
                <a16:creationId xmlns:a16="http://schemas.microsoft.com/office/drawing/2014/main" id="{0F59C679-242C-45FD-9FFA-1D716B0F049E}"/>
              </a:ext>
            </a:extLst>
          </p:cNvPr>
          <p:cNvSpPr/>
          <p:nvPr/>
        </p:nvSpPr>
        <p:spPr>
          <a:xfrm>
            <a:off x="8639175" y="2259306"/>
            <a:ext cx="2714625" cy="1214437"/>
          </a:xfrm>
          <a:prstGeom prst="roundRect">
            <a:avLst>
              <a:gd name="adj" fmla="val 76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Black" panose="020B0A04020102020204" pitchFamily="34" charset="0"/>
              </a:rPr>
              <a:t>News</a:t>
            </a:r>
          </a:p>
        </p:txBody>
      </p:sp>
      <p:sp>
        <p:nvSpPr>
          <p:cNvPr id="9" name="Rectangle: Rounded Corners 8">
            <a:extLst>
              <a:ext uri="{FF2B5EF4-FFF2-40B4-BE49-F238E27FC236}">
                <a16:creationId xmlns:a16="http://schemas.microsoft.com/office/drawing/2014/main" id="{82EAB89A-41E3-4628-A869-CC0BAACE6616}"/>
              </a:ext>
            </a:extLst>
          </p:cNvPr>
          <p:cNvSpPr/>
          <p:nvPr/>
        </p:nvSpPr>
        <p:spPr>
          <a:xfrm>
            <a:off x="8847488" y="4345777"/>
            <a:ext cx="2714625" cy="1214437"/>
          </a:xfrm>
          <a:prstGeom prst="roundRect">
            <a:avLst>
              <a:gd name="adj" fmla="val 7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10" name="Rectangle: Rounded Corners 9">
            <a:extLst>
              <a:ext uri="{FF2B5EF4-FFF2-40B4-BE49-F238E27FC236}">
                <a16:creationId xmlns:a16="http://schemas.microsoft.com/office/drawing/2014/main" id="{42922AFF-B2EF-4661-8225-9008BB0AB1D9}"/>
              </a:ext>
            </a:extLst>
          </p:cNvPr>
          <p:cNvSpPr/>
          <p:nvPr/>
        </p:nvSpPr>
        <p:spPr>
          <a:xfrm>
            <a:off x="8639175" y="4145912"/>
            <a:ext cx="2714625" cy="1214437"/>
          </a:xfrm>
          <a:prstGeom prst="roundRect">
            <a:avLst>
              <a:gd name="adj" fmla="val 76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Black" panose="020B0A04020102020204" pitchFamily="34" charset="0"/>
              </a:rPr>
              <a:t>Clickbait</a:t>
            </a:r>
          </a:p>
        </p:txBody>
      </p:sp>
      <p:sp>
        <p:nvSpPr>
          <p:cNvPr id="13" name="Rectangle: Rounded Corners 12">
            <a:extLst>
              <a:ext uri="{FF2B5EF4-FFF2-40B4-BE49-F238E27FC236}">
                <a16:creationId xmlns:a16="http://schemas.microsoft.com/office/drawing/2014/main" id="{8335FDD0-B357-416E-8D0A-F5E67A086868}"/>
              </a:ext>
            </a:extLst>
          </p:cNvPr>
          <p:cNvSpPr/>
          <p:nvPr/>
        </p:nvSpPr>
        <p:spPr>
          <a:xfrm>
            <a:off x="956641" y="1664208"/>
            <a:ext cx="5404104" cy="1005840"/>
          </a:xfrm>
          <a:prstGeom prst="roundRect">
            <a:avLst>
              <a:gd name="adj" fmla="val 7632"/>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mj-lt"/>
              </a:rPr>
              <a:t>12 Unusual Ways Celebrities </a:t>
            </a:r>
            <a:br>
              <a:rPr lang="en-US" sz="2400" dirty="0">
                <a:solidFill>
                  <a:schemeClr val="tx2"/>
                </a:solidFill>
                <a:latin typeface="+mj-lt"/>
              </a:rPr>
            </a:br>
            <a:r>
              <a:rPr lang="en-US" sz="2400" dirty="0">
                <a:solidFill>
                  <a:schemeClr val="tx2"/>
                </a:solidFill>
                <a:latin typeface="+mj-lt"/>
              </a:rPr>
              <a:t>Hydrate Their Skin</a:t>
            </a:r>
          </a:p>
        </p:txBody>
      </p:sp>
      <p:sp>
        <p:nvSpPr>
          <p:cNvPr id="14" name="Rectangle: Rounded Corners 13">
            <a:extLst>
              <a:ext uri="{FF2B5EF4-FFF2-40B4-BE49-F238E27FC236}">
                <a16:creationId xmlns:a16="http://schemas.microsoft.com/office/drawing/2014/main" id="{A1280F1F-F8CB-4B85-B628-47F45ED0F86A}"/>
              </a:ext>
            </a:extLst>
          </p:cNvPr>
          <p:cNvSpPr/>
          <p:nvPr/>
        </p:nvSpPr>
        <p:spPr>
          <a:xfrm>
            <a:off x="956641" y="2866525"/>
            <a:ext cx="5404104" cy="1005840"/>
          </a:xfrm>
          <a:prstGeom prst="roundRect">
            <a:avLst>
              <a:gd name="adj" fmla="val 7632"/>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mj-lt"/>
              </a:rPr>
              <a:t>Avoid a Holiday Health Crisis</a:t>
            </a:r>
          </a:p>
        </p:txBody>
      </p:sp>
      <p:sp>
        <p:nvSpPr>
          <p:cNvPr id="15" name="Rectangle: Rounded Corners 14">
            <a:extLst>
              <a:ext uri="{FF2B5EF4-FFF2-40B4-BE49-F238E27FC236}">
                <a16:creationId xmlns:a16="http://schemas.microsoft.com/office/drawing/2014/main" id="{0984A16A-6089-4E4D-BB2D-0616D29DC231}"/>
              </a:ext>
            </a:extLst>
          </p:cNvPr>
          <p:cNvSpPr/>
          <p:nvPr/>
        </p:nvSpPr>
        <p:spPr>
          <a:xfrm>
            <a:off x="956641" y="4068842"/>
            <a:ext cx="5404104" cy="1005840"/>
          </a:xfrm>
          <a:prstGeom prst="roundRect">
            <a:avLst>
              <a:gd name="adj" fmla="val 7632"/>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mj-lt"/>
              </a:rPr>
              <a:t>The Economy Is Humming, but Businesses Aren't Borrowing</a:t>
            </a:r>
          </a:p>
        </p:txBody>
      </p:sp>
      <p:sp>
        <p:nvSpPr>
          <p:cNvPr id="16" name="Rectangle: Rounded Corners 15">
            <a:extLst>
              <a:ext uri="{FF2B5EF4-FFF2-40B4-BE49-F238E27FC236}">
                <a16:creationId xmlns:a16="http://schemas.microsoft.com/office/drawing/2014/main" id="{A40A9F81-44A5-4249-A3D5-21D2CE276FA6}"/>
              </a:ext>
            </a:extLst>
          </p:cNvPr>
          <p:cNvSpPr/>
          <p:nvPr/>
        </p:nvSpPr>
        <p:spPr>
          <a:xfrm>
            <a:off x="956641" y="5271159"/>
            <a:ext cx="5404104" cy="1005840"/>
          </a:xfrm>
          <a:prstGeom prst="roundRect">
            <a:avLst>
              <a:gd name="adj" fmla="val 7632"/>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mj-lt"/>
              </a:rPr>
              <a:t>World’s Oldest Woman Reveals the One Food She Eats Every Day</a:t>
            </a:r>
          </a:p>
        </p:txBody>
      </p:sp>
    </p:spTree>
    <p:extLst>
      <p:ext uri="{BB962C8B-B14F-4D97-AF65-F5344CB8AC3E}">
        <p14:creationId xmlns:p14="http://schemas.microsoft.com/office/powerpoint/2010/main" val="58171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C073C8-8AE3-4BEC-AD78-20C3C1652A10}"/>
              </a:ext>
            </a:extLst>
          </p:cNvPr>
          <p:cNvSpPr/>
          <p:nvPr/>
        </p:nvSpPr>
        <p:spPr>
          <a:xfrm>
            <a:off x="323778" y="323777"/>
            <a:ext cx="11544444" cy="62104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D07F711C-4DDF-4E3D-8004-C94172FBD091}"/>
              </a:ext>
            </a:extLst>
          </p:cNvPr>
          <p:cNvSpPr/>
          <p:nvPr/>
        </p:nvSpPr>
        <p:spPr>
          <a:xfrm>
            <a:off x="323778" y="310896"/>
            <a:ext cx="11545134" cy="1243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6" name="Rectangle 25">
            <a:extLst>
              <a:ext uri="{FF2B5EF4-FFF2-40B4-BE49-F238E27FC236}">
                <a16:creationId xmlns:a16="http://schemas.microsoft.com/office/drawing/2014/main" id="{3CC913F0-FA47-45EB-87AE-63130F6B7254}"/>
              </a:ext>
            </a:extLst>
          </p:cNvPr>
          <p:cNvSpPr/>
          <p:nvPr/>
        </p:nvSpPr>
        <p:spPr>
          <a:xfrm>
            <a:off x="5449824" y="1563624"/>
            <a:ext cx="6418398" cy="4970599"/>
          </a:xfrm>
          <a:prstGeom prst="rect">
            <a:avLst/>
          </a:prstGeom>
          <a:solidFill>
            <a:srgbClr val="E67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Oval 24">
            <a:extLst>
              <a:ext uri="{FF2B5EF4-FFF2-40B4-BE49-F238E27FC236}">
                <a16:creationId xmlns:a16="http://schemas.microsoft.com/office/drawing/2014/main" id="{B0E822AC-B325-4EDC-B76B-A3E8813524C0}"/>
              </a:ext>
            </a:extLst>
          </p:cNvPr>
          <p:cNvSpPr/>
          <p:nvPr/>
        </p:nvSpPr>
        <p:spPr>
          <a:xfrm>
            <a:off x="1617174" y="2735504"/>
            <a:ext cx="2569464" cy="256946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Oval 6">
            <a:extLst>
              <a:ext uri="{FF2B5EF4-FFF2-40B4-BE49-F238E27FC236}">
                <a16:creationId xmlns:a16="http://schemas.microsoft.com/office/drawing/2014/main" id="{DC6522D1-0832-4692-A986-4E5163A2D0D7}"/>
              </a:ext>
            </a:extLst>
          </p:cNvPr>
          <p:cNvSpPr/>
          <p:nvPr/>
        </p:nvSpPr>
        <p:spPr>
          <a:xfrm>
            <a:off x="1929384" y="2596964"/>
            <a:ext cx="2569464" cy="25694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Title 4">
            <a:extLst>
              <a:ext uri="{FF2B5EF4-FFF2-40B4-BE49-F238E27FC236}">
                <a16:creationId xmlns:a16="http://schemas.microsoft.com/office/drawing/2014/main" id="{3F47ABFF-ADC8-485C-A498-913C32C189EC}"/>
              </a:ext>
            </a:extLst>
          </p:cNvPr>
          <p:cNvSpPr>
            <a:spLocks noGrp="1"/>
          </p:cNvSpPr>
          <p:nvPr>
            <p:ph type="title"/>
          </p:nvPr>
        </p:nvSpPr>
        <p:spPr>
          <a:xfrm>
            <a:off x="831850" y="599409"/>
            <a:ext cx="10707877" cy="1997555"/>
          </a:xfrm>
        </p:spPr>
        <p:txBody>
          <a:bodyPr/>
          <a:lstStyle/>
          <a:p>
            <a:pPr algn="l"/>
            <a:r>
              <a:rPr lang="en-US" sz="3200" dirty="0">
                <a:solidFill>
                  <a:schemeClr val="bg1"/>
                </a:solidFill>
                <a:latin typeface="Arial Black" panose="020B0A04020102020204" pitchFamily="34" charset="0"/>
              </a:rPr>
              <a:t>Tips for Recognizing “Fake” News and Images</a:t>
            </a:r>
            <a:br>
              <a:rPr lang="en-US" sz="3200" b="1" dirty="0">
                <a:solidFill>
                  <a:schemeClr val="accent4">
                    <a:lumMod val="20000"/>
                    <a:lumOff val="80000"/>
                  </a:schemeClr>
                </a:solidFill>
                <a:latin typeface="Arial Black" panose="020B0A04020102020204" pitchFamily="34" charset="0"/>
              </a:rPr>
            </a:br>
            <a:br>
              <a:rPr lang="en-US" sz="3200" b="1" dirty="0">
                <a:solidFill>
                  <a:schemeClr val="accent4">
                    <a:lumMod val="20000"/>
                    <a:lumOff val="80000"/>
                  </a:schemeClr>
                </a:solidFill>
                <a:latin typeface="Arial Black" panose="020B0A04020102020204" pitchFamily="34" charset="0"/>
              </a:rPr>
            </a:br>
            <a:r>
              <a:rPr lang="en-US" sz="3200" dirty="0">
                <a:solidFill>
                  <a:schemeClr val="bg1"/>
                </a:solidFill>
              </a:rPr>
              <a:t>Before you cite or share:</a:t>
            </a:r>
          </a:p>
        </p:txBody>
      </p:sp>
      <p:sp>
        <p:nvSpPr>
          <p:cNvPr id="6" name="Rectangle 5">
            <a:extLst>
              <a:ext uri="{FF2B5EF4-FFF2-40B4-BE49-F238E27FC236}">
                <a16:creationId xmlns:a16="http://schemas.microsoft.com/office/drawing/2014/main" id="{32186087-6A66-4FF9-9F2B-3A0C0F1DA4BD}"/>
              </a:ext>
            </a:extLst>
          </p:cNvPr>
          <p:cNvSpPr/>
          <p:nvPr/>
        </p:nvSpPr>
        <p:spPr>
          <a:xfrm>
            <a:off x="5607975" y="1720174"/>
            <a:ext cx="6096000" cy="2923877"/>
          </a:xfrm>
          <a:prstGeom prst="rect">
            <a:avLst/>
          </a:prstGeom>
        </p:spPr>
        <p:txBody>
          <a:bodyPr>
            <a:spAutoFit/>
          </a:bodyPr>
          <a:lstStyle/>
          <a:p>
            <a:pPr marL="514350" lvl="0" indent="-514350" defTabSz="914400">
              <a:lnSpc>
                <a:spcPct val="110000"/>
              </a:lnSpc>
              <a:spcBef>
                <a:spcPts val="900"/>
              </a:spcBef>
              <a:buFont typeface="+mj-lt"/>
              <a:buAutoNum type="arabicPeriod"/>
            </a:pPr>
            <a:r>
              <a:rPr lang="en-US" sz="2800" dirty="0">
                <a:solidFill>
                  <a:schemeClr val="bg1"/>
                </a:solidFill>
                <a:latin typeface="Arial" panose="020B0604020202020204" pitchFamily="34" charset="0"/>
                <a:cs typeface="Arial" panose="020B0604020202020204" pitchFamily="34" charset="0"/>
              </a:rPr>
              <a:t>Read beyond the headline</a:t>
            </a:r>
          </a:p>
          <a:p>
            <a:pPr marL="514350" lvl="0" indent="-514350" defTabSz="914400">
              <a:lnSpc>
                <a:spcPct val="110000"/>
              </a:lnSpc>
              <a:spcBef>
                <a:spcPts val="900"/>
              </a:spcBef>
              <a:buFont typeface="+mj-lt"/>
              <a:buAutoNum type="arabicPeriod"/>
            </a:pPr>
            <a:r>
              <a:rPr lang="en-US" sz="2800" dirty="0">
                <a:solidFill>
                  <a:schemeClr val="bg1"/>
                </a:solidFill>
                <a:latin typeface="Arial" panose="020B0604020202020204" pitchFamily="34" charset="0"/>
                <a:cs typeface="Arial" panose="020B0604020202020204" pitchFamily="34" charset="0"/>
              </a:rPr>
              <a:t>Consider the source</a:t>
            </a:r>
          </a:p>
          <a:p>
            <a:pPr marL="514350" lvl="0" indent="-514350" defTabSz="914400">
              <a:lnSpc>
                <a:spcPct val="110000"/>
              </a:lnSpc>
              <a:spcBef>
                <a:spcPts val="900"/>
              </a:spcBef>
              <a:buFont typeface="+mj-lt"/>
              <a:buAutoNum type="arabicPeriod"/>
            </a:pPr>
            <a:r>
              <a:rPr lang="en-US" sz="2800" dirty="0">
                <a:solidFill>
                  <a:schemeClr val="bg1"/>
                </a:solidFill>
                <a:latin typeface="Arial" panose="020B0604020202020204" pitchFamily="34" charset="0"/>
                <a:cs typeface="Arial" panose="020B0604020202020204" pitchFamily="34" charset="0"/>
              </a:rPr>
              <a:t>Check the author/photographer</a:t>
            </a:r>
          </a:p>
          <a:p>
            <a:pPr marL="514350" lvl="0" indent="-514350" defTabSz="914400">
              <a:lnSpc>
                <a:spcPct val="110000"/>
              </a:lnSpc>
              <a:spcBef>
                <a:spcPts val="900"/>
              </a:spcBef>
              <a:buFont typeface="+mj-lt"/>
              <a:buAutoNum type="arabicPeriod"/>
            </a:pPr>
            <a:r>
              <a:rPr lang="en-US" sz="2800" dirty="0">
                <a:solidFill>
                  <a:schemeClr val="bg1"/>
                </a:solidFill>
                <a:latin typeface="Arial" panose="020B0604020202020204" pitchFamily="34" charset="0"/>
                <a:cs typeface="Arial" panose="020B0604020202020204" pitchFamily="34" charset="0"/>
              </a:rPr>
              <a:t>Check the date</a:t>
            </a:r>
          </a:p>
          <a:p>
            <a:pPr marL="514350" lvl="0" indent="-514350" defTabSz="914400">
              <a:lnSpc>
                <a:spcPct val="110000"/>
              </a:lnSpc>
              <a:spcBef>
                <a:spcPts val="900"/>
              </a:spcBef>
              <a:buFont typeface="+mj-lt"/>
              <a:buAutoNum type="arabicPeriod"/>
            </a:pPr>
            <a:r>
              <a:rPr lang="en-US" sz="2800" dirty="0">
                <a:solidFill>
                  <a:schemeClr val="bg1"/>
                </a:solidFill>
                <a:latin typeface="Arial" panose="020B0604020202020204" pitchFamily="34" charset="0"/>
                <a:cs typeface="Arial" panose="020B0604020202020204" pitchFamily="34" charset="0"/>
              </a:rPr>
              <a:t>Check the links</a:t>
            </a:r>
          </a:p>
        </p:txBody>
      </p:sp>
      <p:grpSp>
        <p:nvGrpSpPr>
          <p:cNvPr id="9" name="Group 8">
            <a:extLst>
              <a:ext uri="{FF2B5EF4-FFF2-40B4-BE49-F238E27FC236}">
                <a16:creationId xmlns:a16="http://schemas.microsoft.com/office/drawing/2014/main" id="{66FE1D25-FD12-40A7-A6D3-DE2A9DF33217}"/>
              </a:ext>
            </a:extLst>
          </p:cNvPr>
          <p:cNvGrpSpPr/>
          <p:nvPr/>
        </p:nvGrpSpPr>
        <p:grpSpPr>
          <a:xfrm>
            <a:off x="2534063" y="3201304"/>
            <a:ext cx="1360106" cy="1356263"/>
            <a:chOff x="357188" y="2008188"/>
            <a:chExt cx="561975" cy="560387"/>
          </a:xfrm>
          <a:solidFill>
            <a:schemeClr val="bg1"/>
          </a:solidFill>
        </p:grpSpPr>
        <p:sp>
          <p:nvSpPr>
            <p:cNvPr id="10" name="Freeform 5">
              <a:extLst>
                <a:ext uri="{FF2B5EF4-FFF2-40B4-BE49-F238E27FC236}">
                  <a16:creationId xmlns:a16="http://schemas.microsoft.com/office/drawing/2014/main" id="{A031741B-08DE-4B50-BE78-BC9E0C9FF3D4}"/>
                </a:ext>
              </a:extLst>
            </p:cNvPr>
            <p:cNvSpPr>
              <a:spLocks/>
            </p:cNvSpPr>
            <p:nvPr/>
          </p:nvSpPr>
          <p:spPr bwMode="auto">
            <a:xfrm>
              <a:off x="415926" y="2127250"/>
              <a:ext cx="25400" cy="384175"/>
            </a:xfrm>
            <a:custGeom>
              <a:avLst/>
              <a:gdLst>
                <a:gd name="T0" fmla="*/ 3 w 7"/>
                <a:gd name="T1" fmla="*/ 106 h 106"/>
                <a:gd name="T2" fmla="*/ 0 w 7"/>
                <a:gd name="T3" fmla="*/ 102 h 106"/>
                <a:gd name="T4" fmla="*/ 0 w 7"/>
                <a:gd name="T5" fmla="*/ 3 h 106"/>
                <a:gd name="T6" fmla="*/ 3 w 7"/>
                <a:gd name="T7" fmla="*/ 0 h 106"/>
                <a:gd name="T8" fmla="*/ 7 w 7"/>
                <a:gd name="T9" fmla="*/ 3 h 106"/>
                <a:gd name="T10" fmla="*/ 7 w 7"/>
                <a:gd name="T11" fmla="*/ 102 h 106"/>
                <a:gd name="T12" fmla="*/ 3 w 7"/>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7" h="106">
                  <a:moveTo>
                    <a:pt x="3" y="106"/>
                  </a:moveTo>
                  <a:cubicBezTo>
                    <a:pt x="1" y="106"/>
                    <a:pt x="0" y="104"/>
                    <a:pt x="0" y="102"/>
                  </a:cubicBezTo>
                  <a:cubicBezTo>
                    <a:pt x="0" y="3"/>
                    <a:pt x="0" y="3"/>
                    <a:pt x="0" y="3"/>
                  </a:cubicBezTo>
                  <a:cubicBezTo>
                    <a:pt x="0" y="1"/>
                    <a:pt x="1" y="0"/>
                    <a:pt x="3" y="0"/>
                  </a:cubicBezTo>
                  <a:cubicBezTo>
                    <a:pt x="5" y="0"/>
                    <a:pt x="7" y="1"/>
                    <a:pt x="7" y="3"/>
                  </a:cubicBezTo>
                  <a:cubicBezTo>
                    <a:pt x="7" y="102"/>
                    <a:pt x="7" y="102"/>
                    <a:pt x="7" y="102"/>
                  </a:cubicBezTo>
                  <a:cubicBezTo>
                    <a:pt x="7" y="104"/>
                    <a:pt x="5" y="106"/>
                    <a:pt x="3"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6">
              <a:extLst>
                <a:ext uri="{FF2B5EF4-FFF2-40B4-BE49-F238E27FC236}">
                  <a16:creationId xmlns:a16="http://schemas.microsoft.com/office/drawing/2014/main" id="{4168E375-C38A-4733-B469-D9C6DA9B3C1E}"/>
                </a:ext>
              </a:extLst>
            </p:cNvPr>
            <p:cNvSpPr>
              <a:spLocks/>
            </p:cNvSpPr>
            <p:nvPr/>
          </p:nvSpPr>
          <p:spPr bwMode="auto">
            <a:xfrm>
              <a:off x="419101" y="2543175"/>
              <a:ext cx="438150" cy="25400"/>
            </a:xfrm>
            <a:custGeom>
              <a:avLst/>
              <a:gdLst>
                <a:gd name="T0" fmla="*/ 117 w 121"/>
                <a:gd name="T1" fmla="*/ 7 h 7"/>
                <a:gd name="T2" fmla="*/ 4 w 121"/>
                <a:gd name="T3" fmla="*/ 7 h 7"/>
                <a:gd name="T4" fmla="*/ 0 w 121"/>
                <a:gd name="T5" fmla="*/ 4 h 7"/>
                <a:gd name="T6" fmla="*/ 4 w 121"/>
                <a:gd name="T7" fmla="*/ 0 h 7"/>
                <a:gd name="T8" fmla="*/ 117 w 121"/>
                <a:gd name="T9" fmla="*/ 0 h 7"/>
                <a:gd name="T10" fmla="*/ 121 w 121"/>
                <a:gd name="T11" fmla="*/ 4 h 7"/>
                <a:gd name="T12" fmla="*/ 117 w 12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1" h="7">
                  <a:moveTo>
                    <a:pt x="117" y="7"/>
                  </a:moveTo>
                  <a:cubicBezTo>
                    <a:pt x="4" y="7"/>
                    <a:pt x="4" y="7"/>
                    <a:pt x="4" y="7"/>
                  </a:cubicBezTo>
                  <a:cubicBezTo>
                    <a:pt x="2" y="7"/>
                    <a:pt x="0" y="6"/>
                    <a:pt x="0" y="4"/>
                  </a:cubicBezTo>
                  <a:cubicBezTo>
                    <a:pt x="0" y="2"/>
                    <a:pt x="2" y="0"/>
                    <a:pt x="4" y="0"/>
                  </a:cubicBezTo>
                  <a:cubicBezTo>
                    <a:pt x="117" y="0"/>
                    <a:pt x="117" y="0"/>
                    <a:pt x="117" y="0"/>
                  </a:cubicBezTo>
                  <a:cubicBezTo>
                    <a:pt x="119" y="0"/>
                    <a:pt x="121" y="2"/>
                    <a:pt x="121" y="4"/>
                  </a:cubicBezTo>
                  <a:cubicBezTo>
                    <a:pt x="121" y="6"/>
                    <a:pt x="119" y="7"/>
                    <a:pt x="1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7">
              <a:extLst>
                <a:ext uri="{FF2B5EF4-FFF2-40B4-BE49-F238E27FC236}">
                  <a16:creationId xmlns:a16="http://schemas.microsoft.com/office/drawing/2014/main" id="{A263F47A-A358-48B2-9BE9-944A254D3BF5}"/>
                </a:ext>
              </a:extLst>
            </p:cNvPr>
            <p:cNvSpPr>
              <a:spLocks/>
            </p:cNvSpPr>
            <p:nvPr/>
          </p:nvSpPr>
          <p:spPr bwMode="auto">
            <a:xfrm>
              <a:off x="357188" y="2008188"/>
              <a:ext cx="561975" cy="560387"/>
            </a:xfrm>
            <a:custGeom>
              <a:avLst/>
              <a:gdLst>
                <a:gd name="T0" fmla="*/ 136 w 155"/>
                <a:gd name="T1" fmla="*/ 155 h 155"/>
                <a:gd name="T2" fmla="*/ 132 w 155"/>
                <a:gd name="T3" fmla="*/ 152 h 155"/>
                <a:gd name="T4" fmla="*/ 136 w 155"/>
                <a:gd name="T5" fmla="*/ 148 h 155"/>
                <a:gd name="T6" fmla="*/ 147 w 155"/>
                <a:gd name="T7" fmla="*/ 136 h 155"/>
                <a:gd name="T8" fmla="*/ 147 w 155"/>
                <a:gd name="T9" fmla="*/ 11 h 155"/>
                <a:gd name="T10" fmla="*/ 144 w 155"/>
                <a:gd name="T11" fmla="*/ 7 h 155"/>
                <a:gd name="T12" fmla="*/ 42 w 155"/>
                <a:gd name="T13" fmla="*/ 7 h 155"/>
                <a:gd name="T14" fmla="*/ 38 w 155"/>
                <a:gd name="T15" fmla="*/ 11 h 155"/>
                <a:gd name="T16" fmla="*/ 38 w 155"/>
                <a:gd name="T17" fmla="*/ 136 h 155"/>
                <a:gd name="T18" fmla="*/ 19 w 155"/>
                <a:gd name="T19" fmla="*/ 155 h 155"/>
                <a:gd name="T20" fmla="*/ 0 w 155"/>
                <a:gd name="T21" fmla="*/ 136 h 155"/>
                <a:gd name="T22" fmla="*/ 0 w 155"/>
                <a:gd name="T23" fmla="*/ 36 h 155"/>
                <a:gd name="T24" fmla="*/ 4 w 155"/>
                <a:gd name="T25" fmla="*/ 33 h 155"/>
                <a:gd name="T26" fmla="*/ 8 w 155"/>
                <a:gd name="T27" fmla="*/ 36 h 155"/>
                <a:gd name="T28" fmla="*/ 8 w 155"/>
                <a:gd name="T29" fmla="*/ 136 h 155"/>
                <a:gd name="T30" fmla="*/ 19 w 155"/>
                <a:gd name="T31" fmla="*/ 148 h 155"/>
                <a:gd name="T32" fmla="*/ 31 w 155"/>
                <a:gd name="T33" fmla="*/ 136 h 155"/>
                <a:gd name="T34" fmla="*/ 31 w 155"/>
                <a:gd name="T35" fmla="*/ 11 h 155"/>
                <a:gd name="T36" fmla="*/ 42 w 155"/>
                <a:gd name="T37" fmla="*/ 0 h 155"/>
                <a:gd name="T38" fmla="*/ 144 w 155"/>
                <a:gd name="T39" fmla="*/ 0 h 155"/>
                <a:gd name="T40" fmla="*/ 155 w 155"/>
                <a:gd name="T41" fmla="*/ 11 h 155"/>
                <a:gd name="T42" fmla="*/ 155 w 155"/>
                <a:gd name="T43" fmla="*/ 136 h 155"/>
                <a:gd name="T44" fmla="*/ 136 w 155"/>
                <a:gd name="T4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5" h="155">
                  <a:moveTo>
                    <a:pt x="136" y="155"/>
                  </a:moveTo>
                  <a:cubicBezTo>
                    <a:pt x="134" y="155"/>
                    <a:pt x="132" y="154"/>
                    <a:pt x="132" y="152"/>
                  </a:cubicBezTo>
                  <a:cubicBezTo>
                    <a:pt x="132" y="150"/>
                    <a:pt x="134" y="148"/>
                    <a:pt x="136" y="148"/>
                  </a:cubicBezTo>
                  <a:cubicBezTo>
                    <a:pt x="142" y="148"/>
                    <a:pt x="147" y="143"/>
                    <a:pt x="147" y="136"/>
                  </a:cubicBezTo>
                  <a:cubicBezTo>
                    <a:pt x="147" y="11"/>
                    <a:pt x="147" y="11"/>
                    <a:pt x="147" y="11"/>
                  </a:cubicBezTo>
                  <a:cubicBezTo>
                    <a:pt x="147" y="9"/>
                    <a:pt x="146" y="7"/>
                    <a:pt x="144" y="7"/>
                  </a:cubicBezTo>
                  <a:cubicBezTo>
                    <a:pt x="42" y="7"/>
                    <a:pt x="42" y="7"/>
                    <a:pt x="42" y="7"/>
                  </a:cubicBezTo>
                  <a:cubicBezTo>
                    <a:pt x="40" y="7"/>
                    <a:pt x="38" y="9"/>
                    <a:pt x="38" y="11"/>
                  </a:cubicBezTo>
                  <a:cubicBezTo>
                    <a:pt x="38" y="136"/>
                    <a:pt x="38" y="136"/>
                    <a:pt x="38" y="136"/>
                  </a:cubicBezTo>
                  <a:cubicBezTo>
                    <a:pt x="38" y="147"/>
                    <a:pt x="30" y="155"/>
                    <a:pt x="19" y="155"/>
                  </a:cubicBezTo>
                  <a:cubicBezTo>
                    <a:pt x="9" y="155"/>
                    <a:pt x="0" y="147"/>
                    <a:pt x="0" y="136"/>
                  </a:cubicBezTo>
                  <a:cubicBezTo>
                    <a:pt x="0" y="36"/>
                    <a:pt x="0" y="36"/>
                    <a:pt x="0" y="36"/>
                  </a:cubicBezTo>
                  <a:cubicBezTo>
                    <a:pt x="0" y="34"/>
                    <a:pt x="2" y="33"/>
                    <a:pt x="4" y="33"/>
                  </a:cubicBezTo>
                  <a:cubicBezTo>
                    <a:pt x="6" y="33"/>
                    <a:pt x="8" y="34"/>
                    <a:pt x="8" y="36"/>
                  </a:cubicBezTo>
                  <a:cubicBezTo>
                    <a:pt x="8" y="136"/>
                    <a:pt x="8" y="136"/>
                    <a:pt x="8" y="136"/>
                  </a:cubicBezTo>
                  <a:cubicBezTo>
                    <a:pt x="8" y="143"/>
                    <a:pt x="13" y="148"/>
                    <a:pt x="19" y="148"/>
                  </a:cubicBezTo>
                  <a:cubicBezTo>
                    <a:pt x="26" y="148"/>
                    <a:pt x="31" y="143"/>
                    <a:pt x="31" y="136"/>
                  </a:cubicBezTo>
                  <a:cubicBezTo>
                    <a:pt x="31" y="11"/>
                    <a:pt x="31" y="11"/>
                    <a:pt x="31" y="11"/>
                  </a:cubicBezTo>
                  <a:cubicBezTo>
                    <a:pt x="31" y="5"/>
                    <a:pt x="36" y="0"/>
                    <a:pt x="42" y="0"/>
                  </a:cubicBezTo>
                  <a:cubicBezTo>
                    <a:pt x="144" y="0"/>
                    <a:pt x="144" y="0"/>
                    <a:pt x="144" y="0"/>
                  </a:cubicBezTo>
                  <a:cubicBezTo>
                    <a:pt x="150" y="0"/>
                    <a:pt x="155" y="5"/>
                    <a:pt x="155" y="11"/>
                  </a:cubicBezTo>
                  <a:cubicBezTo>
                    <a:pt x="155" y="136"/>
                    <a:pt x="155" y="136"/>
                    <a:pt x="155" y="136"/>
                  </a:cubicBezTo>
                  <a:cubicBezTo>
                    <a:pt x="155" y="147"/>
                    <a:pt x="146" y="155"/>
                    <a:pt x="13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8">
              <a:extLst>
                <a:ext uri="{FF2B5EF4-FFF2-40B4-BE49-F238E27FC236}">
                  <a16:creationId xmlns:a16="http://schemas.microsoft.com/office/drawing/2014/main" id="{0EC478D2-8081-4C39-87C2-2878ABE68A26}"/>
                </a:ext>
              </a:extLst>
            </p:cNvPr>
            <p:cNvSpPr>
              <a:spLocks noEditPoints="1"/>
            </p:cNvSpPr>
            <p:nvPr/>
          </p:nvSpPr>
          <p:spPr bwMode="auto">
            <a:xfrm>
              <a:off x="527051" y="2065338"/>
              <a:ext cx="157163" cy="146050"/>
            </a:xfrm>
            <a:custGeom>
              <a:avLst/>
              <a:gdLst>
                <a:gd name="T0" fmla="*/ 39 w 43"/>
                <a:gd name="T1" fmla="*/ 40 h 40"/>
                <a:gd name="T2" fmla="*/ 4 w 43"/>
                <a:gd name="T3" fmla="*/ 40 h 40"/>
                <a:gd name="T4" fmla="*/ 0 w 43"/>
                <a:gd name="T5" fmla="*/ 36 h 40"/>
                <a:gd name="T6" fmla="*/ 0 w 43"/>
                <a:gd name="T7" fmla="*/ 4 h 40"/>
                <a:gd name="T8" fmla="*/ 4 w 43"/>
                <a:gd name="T9" fmla="*/ 0 h 40"/>
                <a:gd name="T10" fmla="*/ 39 w 43"/>
                <a:gd name="T11" fmla="*/ 0 h 40"/>
                <a:gd name="T12" fmla="*/ 43 w 43"/>
                <a:gd name="T13" fmla="*/ 4 h 40"/>
                <a:gd name="T14" fmla="*/ 43 w 43"/>
                <a:gd name="T15" fmla="*/ 36 h 40"/>
                <a:gd name="T16" fmla="*/ 39 w 43"/>
                <a:gd name="T17" fmla="*/ 40 h 40"/>
                <a:gd name="T18" fmla="*/ 8 w 43"/>
                <a:gd name="T19" fmla="*/ 33 h 40"/>
                <a:gd name="T20" fmla="*/ 36 w 43"/>
                <a:gd name="T21" fmla="*/ 33 h 40"/>
                <a:gd name="T22" fmla="*/ 36 w 43"/>
                <a:gd name="T23" fmla="*/ 8 h 40"/>
                <a:gd name="T24" fmla="*/ 8 w 43"/>
                <a:gd name="T25" fmla="*/ 8 h 40"/>
                <a:gd name="T26" fmla="*/ 8 w 43"/>
                <a:gd name="T27"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40">
                  <a:moveTo>
                    <a:pt x="39" y="40"/>
                  </a:moveTo>
                  <a:cubicBezTo>
                    <a:pt x="4" y="40"/>
                    <a:pt x="4" y="40"/>
                    <a:pt x="4" y="40"/>
                  </a:cubicBezTo>
                  <a:cubicBezTo>
                    <a:pt x="2" y="40"/>
                    <a:pt x="0" y="38"/>
                    <a:pt x="0" y="36"/>
                  </a:cubicBezTo>
                  <a:cubicBezTo>
                    <a:pt x="0" y="4"/>
                    <a:pt x="0" y="4"/>
                    <a:pt x="0" y="4"/>
                  </a:cubicBezTo>
                  <a:cubicBezTo>
                    <a:pt x="0" y="2"/>
                    <a:pt x="2" y="0"/>
                    <a:pt x="4" y="0"/>
                  </a:cubicBezTo>
                  <a:cubicBezTo>
                    <a:pt x="39" y="0"/>
                    <a:pt x="39" y="0"/>
                    <a:pt x="39" y="0"/>
                  </a:cubicBezTo>
                  <a:cubicBezTo>
                    <a:pt x="41" y="0"/>
                    <a:pt x="43" y="2"/>
                    <a:pt x="43" y="4"/>
                  </a:cubicBezTo>
                  <a:cubicBezTo>
                    <a:pt x="43" y="36"/>
                    <a:pt x="43" y="36"/>
                    <a:pt x="43" y="36"/>
                  </a:cubicBezTo>
                  <a:cubicBezTo>
                    <a:pt x="43" y="38"/>
                    <a:pt x="41" y="40"/>
                    <a:pt x="39" y="40"/>
                  </a:cubicBezTo>
                  <a:close/>
                  <a:moveTo>
                    <a:pt x="8" y="33"/>
                  </a:moveTo>
                  <a:cubicBezTo>
                    <a:pt x="36" y="33"/>
                    <a:pt x="36" y="33"/>
                    <a:pt x="36" y="33"/>
                  </a:cubicBezTo>
                  <a:cubicBezTo>
                    <a:pt x="36" y="8"/>
                    <a:pt x="36" y="8"/>
                    <a:pt x="36" y="8"/>
                  </a:cubicBezTo>
                  <a:cubicBezTo>
                    <a:pt x="8" y="8"/>
                    <a:pt x="8" y="8"/>
                    <a:pt x="8" y="8"/>
                  </a:cubicBez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9">
              <a:extLst>
                <a:ext uri="{FF2B5EF4-FFF2-40B4-BE49-F238E27FC236}">
                  <a16:creationId xmlns:a16="http://schemas.microsoft.com/office/drawing/2014/main" id="{3C0D6849-ED61-4AFA-AA22-D71244B1EABF}"/>
                </a:ext>
              </a:extLst>
            </p:cNvPr>
            <p:cNvSpPr>
              <a:spLocks/>
            </p:cNvSpPr>
            <p:nvPr/>
          </p:nvSpPr>
          <p:spPr bwMode="auto">
            <a:xfrm>
              <a:off x="712788" y="2127250"/>
              <a:ext cx="152400" cy="25400"/>
            </a:xfrm>
            <a:custGeom>
              <a:avLst/>
              <a:gdLst>
                <a:gd name="T0" fmla="*/ 38 w 42"/>
                <a:gd name="T1" fmla="*/ 7 h 7"/>
                <a:gd name="T2" fmla="*/ 4 w 42"/>
                <a:gd name="T3" fmla="*/ 7 h 7"/>
                <a:gd name="T4" fmla="*/ 0 w 42"/>
                <a:gd name="T5" fmla="*/ 3 h 7"/>
                <a:gd name="T6" fmla="*/ 4 w 42"/>
                <a:gd name="T7" fmla="*/ 0 h 7"/>
                <a:gd name="T8" fmla="*/ 38 w 42"/>
                <a:gd name="T9" fmla="*/ 0 h 7"/>
                <a:gd name="T10" fmla="*/ 42 w 42"/>
                <a:gd name="T11" fmla="*/ 3 h 7"/>
                <a:gd name="T12" fmla="*/ 38 w 4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2" h="7">
                  <a:moveTo>
                    <a:pt x="38" y="7"/>
                  </a:moveTo>
                  <a:cubicBezTo>
                    <a:pt x="4" y="7"/>
                    <a:pt x="4" y="7"/>
                    <a:pt x="4" y="7"/>
                  </a:cubicBezTo>
                  <a:cubicBezTo>
                    <a:pt x="2" y="7"/>
                    <a:pt x="0" y="5"/>
                    <a:pt x="0" y="3"/>
                  </a:cubicBezTo>
                  <a:cubicBezTo>
                    <a:pt x="0" y="1"/>
                    <a:pt x="2" y="0"/>
                    <a:pt x="4" y="0"/>
                  </a:cubicBezTo>
                  <a:cubicBezTo>
                    <a:pt x="38" y="0"/>
                    <a:pt x="38" y="0"/>
                    <a:pt x="38" y="0"/>
                  </a:cubicBezTo>
                  <a:cubicBezTo>
                    <a:pt x="40" y="0"/>
                    <a:pt x="42" y="1"/>
                    <a:pt x="42" y="3"/>
                  </a:cubicBezTo>
                  <a:cubicBezTo>
                    <a:pt x="42" y="5"/>
                    <a:pt x="40" y="7"/>
                    <a:pt x="3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0">
              <a:extLst>
                <a:ext uri="{FF2B5EF4-FFF2-40B4-BE49-F238E27FC236}">
                  <a16:creationId xmlns:a16="http://schemas.microsoft.com/office/drawing/2014/main" id="{905CE35C-BC33-4F37-8E01-608D3C84995F}"/>
                </a:ext>
              </a:extLst>
            </p:cNvPr>
            <p:cNvSpPr>
              <a:spLocks/>
            </p:cNvSpPr>
            <p:nvPr/>
          </p:nvSpPr>
          <p:spPr bwMode="auto">
            <a:xfrm>
              <a:off x="712788" y="2185988"/>
              <a:ext cx="152400" cy="25400"/>
            </a:xfrm>
            <a:custGeom>
              <a:avLst/>
              <a:gdLst>
                <a:gd name="T0" fmla="*/ 38 w 42"/>
                <a:gd name="T1" fmla="*/ 7 h 7"/>
                <a:gd name="T2" fmla="*/ 4 w 42"/>
                <a:gd name="T3" fmla="*/ 7 h 7"/>
                <a:gd name="T4" fmla="*/ 0 w 42"/>
                <a:gd name="T5" fmla="*/ 3 h 7"/>
                <a:gd name="T6" fmla="*/ 4 w 42"/>
                <a:gd name="T7" fmla="*/ 0 h 7"/>
                <a:gd name="T8" fmla="*/ 38 w 42"/>
                <a:gd name="T9" fmla="*/ 0 h 7"/>
                <a:gd name="T10" fmla="*/ 42 w 42"/>
                <a:gd name="T11" fmla="*/ 3 h 7"/>
                <a:gd name="T12" fmla="*/ 38 w 4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2" h="7">
                  <a:moveTo>
                    <a:pt x="38" y="7"/>
                  </a:moveTo>
                  <a:cubicBezTo>
                    <a:pt x="4" y="7"/>
                    <a:pt x="4" y="7"/>
                    <a:pt x="4" y="7"/>
                  </a:cubicBezTo>
                  <a:cubicBezTo>
                    <a:pt x="2" y="7"/>
                    <a:pt x="0" y="5"/>
                    <a:pt x="0" y="3"/>
                  </a:cubicBezTo>
                  <a:cubicBezTo>
                    <a:pt x="0" y="1"/>
                    <a:pt x="2" y="0"/>
                    <a:pt x="4" y="0"/>
                  </a:cubicBezTo>
                  <a:cubicBezTo>
                    <a:pt x="38" y="0"/>
                    <a:pt x="38" y="0"/>
                    <a:pt x="38" y="0"/>
                  </a:cubicBezTo>
                  <a:cubicBezTo>
                    <a:pt x="40" y="0"/>
                    <a:pt x="42" y="1"/>
                    <a:pt x="42" y="3"/>
                  </a:cubicBezTo>
                  <a:cubicBezTo>
                    <a:pt x="42" y="5"/>
                    <a:pt x="40" y="7"/>
                    <a:pt x="3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1">
              <a:extLst>
                <a:ext uri="{FF2B5EF4-FFF2-40B4-BE49-F238E27FC236}">
                  <a16:creationId xmlns:a16="http://schemas.microsoft.com/office/drawing/2014/main" id="{6B149A7C-2400-4716-A51B-AC57099A7982}"/>
                </a:ext>
              </a:extLst>
            </p:cNvPr>
            <p:cNvSpPr>
              <a:spLocks/>
            </p:cNvSpPr>
            <p:nvPr/>
          </p:nvSpPr>
          <p:spPr bwMode="auto">
            <a:xfrm>
              <a:off x="712788" y="2365375"/>
              <a:ext cx="152400" cy="25400"/>
            </a:xfrm>
            <a:custGeom>
              <a:avLst/>
              <a:gdLst>
                <a:gd name="T0" fmla="*/ 38 w 42"/>
                <a:gd name="T1" fmla="*/ 7 h 7"/>
                <a:gd name="T2" fmla="*/ 4 w 42"/>
                <a:gd name="T3" fmla="*/ 7 h 7"/>
                <a:gd name="T4" fmla="*/ 0 w 42"/>
                <a:gd name="T5" fmla="*/ 4 h 7"/>
                <a:gd name="T6" fmla="*/ 4 w 42"/>
                <a:gd name="T7" fmla="*/ 0 h 7"/>
                <a:gd name="T8" fmla="*/ 38 w 42"/>
                <a:gd name="T9" fmla="*/ 0 h 7"/>
                <a:gd name="T10" fmla="*/ 42 w 42"/>
                <a:gd name="T11" fmla="*/ 4 h 7"/>
                <a:gd name="T12" fmla="*/ 38 w 4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2" h="7">
                  <a:moveTo>
                    <a:pt x="38" y="7"/>
                  </a:moveTo>
                  <a:cubicBezTo>
                    <a:pt x="4" y="7"/>
                    <a:pt x="4" y="7"/>
                    <a:pt x="4" y="7"/>
                  </a:cubicBezTo>
                  <a:cubicBezTo>
                    <a:pt x="2" y="7"/>
                    <a:pt x="0" y="6"/>
                    <a:pt x="0" y="4"/>
                  </a:cubicBezTo>
                  <a:cubicBezTo>
                    <a:pt x="0" y="2"/>
                    <a:pt x="2" y="0"/>
                    <a:pt x="4" y="0"/>
                  </a:cubicBezTo>
                  <a:cubicBezTo>
                    <a:pt x="38" y="0"/>
                    <a:pt x="38" y="0"/>
                    <a:pt x="38" y="0"/>
                  </a:cubicBezTo>
                  <a:cubicBezTo>
                    <a:pt x="40" y="0"/>
                    <a:pt x="42" y="2"/>
                    <a:pt x="42" y="4"/>
                  </a:cubicBezTo>
                  <a:cubicBezTo>
                    <a:pt x="42" y="6"/>
                    <a:pt x="40" y="7"/>
                    <a:pt x="3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2">
              <a:extLst>
                <a:ext uri="{FF2B5EF4-FFF2-40B4-BE49-F238E27FC236}">
                  <a16:creationId xmlns:a16="http://schemas.microsoft.com/office/drawing/2014/main" id="{86169808-11E5-4842-94BF-D775BD757098}"/>
                </a:ext>
              </a:extLst>
            </p:cNvPr>
            <p:cNvSpPr>
              <a:spLocks/>
            </p:cNvSpPr>
            <p:nvPr/>
          </p:nvSpPr>
          <p:spPr bwMode="auto">
            <a:xfrm>
              <a:off x="712788" y="2424113"/>
              <a:ext cx="152400" cy="28575"/>
            </a:xfrm>
            <a:custGeom>
              <a:avLst/>
              <a:gdLst>
                <a:gd name="T0" fmla="*/ 38 w 42"/>
                <a:gd name="T1" fmla="*/ 8 h 8"/>
                <a:gd name="T2" fmla="*/ 4 w 42"/>
                <a:gd name="T3" fmla="*/ 8 h 8"/>
                <a:gd name="T4" fmla="*/ 0 w 42"/>
                <a:gd name="T5" fmla="*/ 4 h 8"/>
                <a:gd name="T6" fmla="*/ 4 w 42"/>
                <a:gd name="T7" fmla="*/ 0 h 8"/>
                <a:gd name="T8" fmla="*/ 38 w 42"/>
                <a:gd name="T9" fmla="*/ 0 h 8"/>
                <a:gd name="T10" fmla="*/ 42 w 42"/>
                <a:gd name="T11" fmla="*/ 4 h 8"/>
                <a:gd name="T12" fmla="*/ 38 w 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2" h="8">
                  <a:moveTo>
                    <a:pt x="38" y="8"/>
                  </a:moveTo>
                  <a:cubicBezTo>
                    <a:pt x="4" y="8"/>
                    <a:pt x="4" y="8"/>
                    <a:pt x="4" y="8"/>
                  </a:cubicBezTo>
                  <a:cubicBezTo>
                    <a:pt x="2" y="8"/>
                    <a:pt x="0" y="6"/>
                    <a:pt x="0" y="4"/>
                  </a:cubicBezTo>
                  <a:cubicBezTo>
                    <a:pt x="0" y="2"/>
                    <a:pt x="2" y="0"/>
                    <a:pt x="4" y="0"/>
                  </a:cubicBezTo>
                  <a:cubicBezTo>
                    <a:pt x="38" y="0"/>
                    <a:pt x="38" y="0"/>
                    <a:pt x="38" y="0"/>
                  </a:cubicBezTo>
                  <a:cubicBezTo>
                    <a:pt x="40" y="0"/>
                    <a:pt x="42" y="2"/>
                    <a:pt x="42" y="4"/>
                  </a:cubicBezTo>
                  <a:cubicBezTo>
                    <a:pt x="42" y="6"/>
                    <a:pt x="40" y="8"/>
                    <a:pt x="3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3">
              <a:extLst>
                <a:ext uri="{FF2B5EF4-FFF2-40B4-BE49-F238E27FC236}">
                  <a16:creationId xmlns:a16="http://schemas.microsoft.com/office/drawing/2014/main" id="{5EA00C15-065F-48C6-9C97-C247C43C82C6}"/>
                </a:ext>
              </a:extLst>
            </p:cNvPr>
            <p:cNvSpPr>
              <a:spLocks/>
            </p:cNvSpPr>
            <p:nvPr/>
          </p:nvSpPr>
          <p:spPr bwMode="auto">
            <a:xfrm>
              <a:off x="712788" y="2481263"/>
              <a:ext cx="152400" cy="30162"/>
            </a:xfrm>
            <a:custGeom>
              <a:avLst/>
              <a:gdLst>
                <a:gd name="T0" fmla="*/ 38 w 42"/>
                <a:gd name="T1" fmla="*/ 8 h 8"/>
                <a:gd name="T2" fmla="*/ 4 w 42"/>
                <a:gd name="T3" fmla="*/ 8 h 8"/>
                <a:gd name="T4" fmla="*/ 0 w 42"/>
                <a:gd name="T5" fmla="*/ 4 h 8"/>
                <a:gd name="T6" fmla="*/ 4 w 42"/>
                <a:gd name="T7" fmla="*/ 0 h 8"/>
                <a:gd name="T8" fmla="*/ 38 w 42"/>
                <a:gd name="T9" fmla="*/ 0 h 8"/>
                <a:gd name="T10" fmla="*/ 42 w 42"/>
                <a:gd name="T11" fmla="*/ 4 h 8"/>
                <a:gd name="T12" fmla="*/ 38 w 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2" h="8">
                  <a:moveTo>
                    <a:pt x="38" y="8"/>
                  </a:moveTo>
                  <a:cubicBezTo>
                    <a:pt x="4" y="8"/>
                    <a:pt x="4" y="8"/>
                    <a:pt x="4" y="8"/>
                  </a:cubicBezTo>
                  <a:cubicBezTo>
                    <a:pt x="2" y="8"/>
                    <a:pt x="0" y="6"/>
                    <a:pt x="0" y="4"/>
                  </a:cubicBezTo>
                  <a:cubicBezTo>
                    <a:pt x="0" y="2"/>
                    <a:pt x="2" y="0"/>
                    <a:pt x="4" y="0"/>
                  </a:cubicBezTo>
                  <a:cubicBezTo>
                    <a:pt x="38" y="0"/>
                    <a:pt x="38" y="0"/>
                    <a:pt x="38" y="0"/>
                  </a:cubicBezTo>
                  <a:cubicBezTo>
                    <a:pt x="40" y="0"/>
                    <a:pt x="42" y="2"/>
                    <a:pt x="42" y="4"/>
                  </a:cubicBezTo>
                  <a:cubicBezTo>
                    <a:pt x="42" y="6"/>
                    <a:pt x="40" y="8"/>
                    <a:pt x="3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4">
              <a:extLst>
                <a:ext uri="{FF2B5EF4-FFF2-40B4-BE49-F238E27FC236}">
                  <a16:creationId xmlns:a16="http://schemas.microsoft.com/office/drawing/2014/main" id="{2A8C8CE6-27F6-4374-A26D-B32166B80C72}"/>
                </a:ext>
              </a:extLst>
            </p:cNvPr>
            <p:cNvSpPr>
              <a:spLocks/>
            </p:cNvSpPr>
            <p:nvPr/>
          </p:nvSpPr>
          <p:spPr bwMode="auto">
            <a:xfrm>
              <a:off x="527051" y="2365375"/>
              <a:ext cx="152400" cy="25400"/>
            </a:xfrm>
            <a:custGeom>
              <a:avLst/>
              <a:gdLst>
                <a:gd name="T0" fmla="*/ 38 w 42"/>
                <a:gd name="T1" fmla="*/ 7 h 7"/>
                <a:gd name="T2" fmla="*/ 4 w 42"/>
                <a:gd name="T3" fmla="*/ 7 h 7"/>
                <a:gd name="T4" fmla="*/ 0 w 42"/>
                <a:gd name="T5" fmla="*/ 4 h 7"/>
                <a:gd name="T6" fmla="*/ 4 w 42"/>
                <a:gd name="T7" fmla="*/ 0 h 7"/>
                <a:gd name="T8" fmla="*/ 38 w 42"/>
                <a:gd name="T9" fmla="*/ 0 h 7"/>
                <a:gd name="T10" fmla="*/ 42 w 42"/>
                <a:gd name="T11" fmla="*/ 4 h 7"/>
                <a:gd name="T12" fmla="*/ 38 w 4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2" h="7">
                  <a:moveTo>
                    <a:pt x="38" y="7"/>
                  </a:moveTo>
                  <a:cubicBezTo>
                    <a:pt x="4" y="7"/>
                    <a:pt x="4" y="7"/>
                    <a:pt x="4" y="7"/>
                  </a:cubicBezTo>
                  <a:cubicBezTo>
                    <a:pt x="2" y="7"/>
                    <a:pt x="0" y="6"/>
                    <a:pt x="0" y="4"/>
                  </a:cubicBezTo>
                  <a:cubicBezTo>
                    <a:pt x="0" y="2"/>
                    <a:pt x="2" y="0"/>
                    <a:pt x="4" y="0"/>
                  </a:cubicBezTo>
                  <a:cubicBezTo>
                    <a:pt x="38" y="0"/>
                    <a:pt x="38" y="0"/>
                    <a:pt x="38" y="0"/>
                  </a:cubicBezTo>
                  <a:cubicBezTo>
                    <a:pt x="40" y="0"/>
                    <a:pt x="42" y="2"/>
                    <a:pt x="42" y="4"/>
                  </a:cubicBezTo>
                  <a:cubicBezTo>
                    <a:pt x="42" y="6"/>
                    <a:pt x="40" y="7"/>
                    <a:pt x="3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15">
              <a:extLst>
                <a:ext uri="{FF2B5EF4-FFF2-40B4-BE49-F238E27FC236}">
                  <a16:creationId xmlns:a16="http://schemas.microsoft.com/office/drawing/2014/main" id="{4BF4A272-D2CB-4A4D-97F0-95AEF8419129}"/>
                </a:ext>
              </a:extLst>
            </p:cNvPr>
            <p:cNvSpPr>
              <a:spLocks/>
            </p:cNvSpPr>
            <p:nvPr/>
          </p:nvSpPr>
          <p:spPr bwMode="auto">
            <a:xfrm>
              <a:off x="527051" y="2424113"/>
              <a:ext cx="152400" cy="28575"/>
            </a:xfrm>
            <a:custGeom>
              <a:avLst/>
              <a:gdLst>
                <a:gd name="T0" fmla="*/ 38 w 42"/>
                <a:gd name="T1" fmla="*/ 8 h 8"/>
                <a:gd name="T2" fmla="*/ 4 w 42"/>
                <a:gd name="T3" fmla="*/ 8 h 8"/>
                <a:gd name="T4" fmla="*/ 0 w 42"/>
                <a:gd name="T5" fmla="*/ 4 h 8"/>
                <a:gd name="T6" fmla="*/ 4 w 42"/>
                <a:gd name="T7" fmla="*/ 0 h 8"/>
                <a:gd name="T8" fmla="*/ 38 w 42"/>
                <a:gd name="T9" fmla="*/ 0 h 8"/>
                <a:gd name="T10" fmla="*/ 42 w 42"/>
                <a:gd name="T11" fmla="*/ 4 h 8"/>
                <a:gd name="T12" fmla="*/ 38 w 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2" h="8">
                  <a:moveTo>
                    <a:pt x="38" y="8"/>
                  </a:moveTo>
                  <a:cubicBezTo>
                    <a:pt x="4" y="8"/>
                    <a:pt x="4" y="8"/>
                    <a:pt x="4" y="8"/>
                  </a:cubicBezTo>
                  <a:cubicBezTo>
                    <a:pt x="2" y="8"/>
                    <a:pt x="0" y="6"/>
                    <a:pt x="0" y="4"/>
                  </a:cubicBezTo>
                  <a:cubicBezTo>
                    <a:pt x="0" y="2"/>
                    <a:pt x="2" y="0"/>
                    <a:pt x="4" y="0"/>
                  </a:cubicBezTo>
                  <a:cubicBezTo>
                    <a:pt x="38" y="0"/>
                    <a:pt x="38" y="0"/>
                    <a:pt x="38" y="0"/>
                  </a:cubicBezTo>
                  <a:cubicBezTo>
                    <a:pt x="40" y="0"/>
                    <a:pt x="42" y="2"/>
                    <a:pt x="42" y="4"/>
                  </a:cubicBezTo>
                  <a:cubicBezTo>
                    <a:pt x="42" y="6"/>
                    <a:pt x="40" y="8"/>
                    <a:pt x="3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16">
              <a:extLst>
                <a:ext uri="{FF2B5EF4-FFF2-40B4-BE49-F238E27FC236}">
                  <a16:creationId xmlns:a16="http://schemas.microsoft.com/office/drawing/2014/main" id="{BD438922-1CB7-4F47-838E-E1FD132549AC}"/>
                </a:ext>
              </a:extLst>
            </p:cNvPr>
            <p:cNvSpPr>
              <a:spLocks/>
            </p:cNvSpPr>
            <p:nvPr/>
          </p:nvSpPr>
          <p:spPr bwMode="auto">
            <a:xfrm>
              <a:off x="527051" y="2481263"/>
              <a:ext cx="152400" cy="30162"/>
            </a:xfrm>
            <a:custGeom>
              <a:avLst/>
              <a:gdLst>
                <a:gd name="T0" fmla="*/ 38 w 42"/>
                <a:gd name="T1" fmla="*/ 8 h 8"/>
                <a:gd name="T2" fmla="*/ 4 w 42"/>
                <a:gd name="T3" fmla="*/ 8 h 8"/>
                <a:gd name="T4" fmla="*/ 0 w 42"/>
                <a:gd name="T5" fmla="*/ 4 h 8"/>
                <a:gd name="T6" fmla="*/ 4 w 42"/>
                <a:gd name="T7" fmla="*/ 0 h 8"/>
                <a:gd name="T8" fmla="*/ 38 w 42"/>
                <a:gd name="T9" fmla="*/ 0 h 8"/>
                <a:gd name="T10" fmla="*/ 42 w 42"/>
                <a:gd name="T11" fmla="*/ 4 h 8"/>
                <a:gd name="T12" fmla="*/ 38 w 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2" h="8">
                  <a:moveTo>
                    <a:pt x="38" y="8"/>
                  </a:moveTo>
                  <a:cubicBezTo>
                    <a:pt x="4" y="8"/>
                    <a:pt x="4" y="8"/>
                    <a:pt x="4" y="8"/>
                  </a:cubicBezTo>
                  <a:cubicBezTo>
                    <a:pt x="2" y="8"/>
                    <a:pt x="0" y="6"/>
                    <a:pt x="0" y="4"/>
                  </a:cubicBezTo>
                  <a:cubicBezTo>
                    <a:pt x="0" y="2"/>
                    <a:pt x="2" y="0"/>
                    <a:pt x="4" y="0"/>
                  </a:cubicBezTo>
                  <a:cubicBezTo>
                    <a:pt x="38" y="0"/>
                    <a:pt x="38" y="0"/>
                    <a:pt x="38" y="0"/>
                  </a:cubicBezTo>
                  <a:cubicBezTo>
                    <a:pt x="40" y="0"/>
                    <a:pt x="42" y="2"/>
                    <a:pt x="42" y="4"/>
                  </a:cubicBezTo>
                  <a:cubicBezTo>
                    <a:pt x="42" y="6"/>
                    <a:pt x="40" y="8"/>
                    <a:pt x="3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17">
              <a:extLst>
                <a:ext uri="{FF2B5EF4-FFF2-40B4-BE49-F238E27FC236}">
                  <a16:creationId xmlns:a16="http://schemas.microsoft.com/office/drawing/2014/main" id="{391E7613-A170-470C-A33A-99340A21D129}"/>
                </a:ext>
              </a:extLst>
            </p:cNvPr>
            <p:cNvSpPr>
              <a:spLocks/>
            </p:cNvSpPr>
            <p:nvPr/>
          </p:nvSpPr>
          <p:spPr bwMode="auto">
            <a:xfrm>
              <a:off x="527051" y="2243138"/>
              <a:ext cx="338138" cy="28575"/>
            </a:xfrm>
            <a:custGeom>
              <a:avLst/>
              <a:gdLst>
                <a:gd name="T0" fmla="*/ 89 w 93"/>
                <a:gd name="T1" fmla="*/ 8 h 8"/>
                <a:gd name="T2" fmla="*/ 4 w 93"/>
                <a:gd name="T3" fmla="*/ 8 h 8"/>
                <a:gd name="T4" fmla="*/ 0 w 93"/>
                <a:gd name="T5" fmla="*/ 4 h 8"/>
                <a:gd name="T6" fmla="*/ 4 w 93"/>
                <a:gd name="T7" fmla="*/ 0 h 8"/>
                <a:gd name="T8" fmla="*/ 89 w 93"/>
                <a:gd name="T9" fmla="*/ 0 h 8"/>
                <a:gd name="T10" fmla="*/ 93 w 93"/>
                <a:gd name="T11" fmla="*/ 4 h 8"/>
                <a:gd name="T12" fmla="*/ 89 w 9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3" h="8">
                  <a:moveTo>
                    <a:pt x="89" y="8"/>
                  </a:moveTo>
                  <a:cubicBezTo>
                    <a:pt x="4" y="8"/>
                    <a:pt x="4" y="8"/>
                    <a:pt x="4" y="8"/>
                  </a:cubicBezTo>
                  <a:cubicBezTo>
                    <a:pt x="2" y="8"/>
                    <a:pt x="0" y="6"/>
                    <a:pt x="0" y="4"/>
                  </a:cubicBezTo>
                  <a:cubicBezTo>
                    <a:pt x="0" y="2"/>
                    <a:pt x="2" y="0"/>
                    <a:pt x="4" y="0"/>
                  </a:cubicBezTo>
                  <a:cubicBezTo>
                    <a:pt x="89" y="0"/>
                    <a:pt x="89" y="0"/>
                    <a:pt x="89" y="0"/>
                  </a:cubicBezTo>
                  <a:cubicBezTo>
                    <a:pt x="91" y="0"/>
                    <a:pt x="93" y="2"/>
                    <a:pt x="93" y="4"/>
                  </a:cubicBezTo>
                  <a:cubicBezTo>
                    <a:pt x="93" y="6"/>
                    <a:pt x="91" y="8"/>
                    <a:pt x="8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 name="Freeform 18">
              <a:extLst>
                <a:ext uri="{FF2B5EF4-FFF2-40B4-BE49-F238E27FC236}">
                  <a16:creationId xmlns:a16="http://schemas.microsoft.com/office/drawing/2014/main" id="{112BEED5-EA33-439E-BA16-1BE9B42576FD}"/>
                </a:ext>
              </a:extLst>
            </p:cNvPr>
            <p:cNvSpPr>
              <a:spLocks/>
            </p:cNvSpPr>
            <p:nvPr/>
          </p:nvSpPr>
          <p:spPr bwMode="auto">
            <a:xfrm>
              <a:off x="527051" y="2305050"/>
              <a:ext cx="338138" cy="28575"/>
            </a:xfrm>
            <a:custGeom>
              <a:avLst/>
              <a:gdLst>
                <a:gd name="T0" fmla="*/ 89 w 93"/>
                <a:gd name="T1" fmla="*/ 8 h 8"/>
                <a:gd name="T2" fmla="*/ 4 w 93"/>
                <a:gd name="T3" fmla="*/ 8 h 8"/>
                <a:gd name="T4" fmla="*/ 0 w 93"/>
                <a:gd name="T5" fmla="*/ 4 h 8"/>
                <a:gd name="T6" fmla="*/ 4 w 93"/>
                <a:gd name="T7" fmla="*/ 0 h 8"/>
                <a:gd name="T8" fmla="*/ 89 w 93"/>
                <a:gd name="T9" fmla="*/ 0 h 8"/>
                <a:gd name="T10" fmla="*/ 93 w 93"/>
                <a:gd name="T11" fmla="*/ 4 h 8"/>
                <a:gd name="T12" fmla="*/ 89 w 9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3" h="8">
                  <a:moveTo>
                    <a:pt x="89" y="8"/>
                  </a:moveTo>
                  <a:cubicBezTo>
                    <a:pt x="4" y="8"/>
                    <a:pt x="4" y="8"/>
                    <a:pt x="4" y="8"/>
                  </a:cubicBezTo>
                  <a:cubicBezTo>
                    <a:pt x="2" y="8"/>
                    <a:pt x="0" y="6"/>
                    <a:pt x="0" y="4"/>
                  </a:cubicBezTo>
                  <a:cubicBezTo>
                    <a:pt x="0" y="2"/>
                    <a:pt x="2" y="0"/>
                    <a:pt x="4" y="0"/>
                  </a:cubicBezTo>
                  <a:cubicBezTo>
                    <a:pt x="89" y="0"/>
                    <a:pt x="89" y="0"/>
                    <a:pt x="89" y="0"/>
                  </a:cubicBezTo>
                  <a:cubicBezTo>
                    <a:pt x="91" y="0"/>
                    <a:pt x="93" y="2"/>
                    <a:pt x="93" y="4"/>
                  </a:cubicBezTo>
                  <a:cubicBezTo>
                    <a:pt x="93" y="6"/>
                    <a:pt x="91" y="8"/>
                    <a:pt x="8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8" name="Picture 27">
            <a:extLst>
              <a:ext uri="{FF2B5EF4-FFF2-40B4-BE49-F238E27FC236}">
                <a16:creationId xmlns:a16="http://schemas.microsoft.com/office/drawing/2014/main" id="{C240E804-4E3E-4A25-879A-A4D66CC557E0}"/>
              </a:ext>
            </a:extLst>
          </p:cNvPr>
          <p:cNvPicPr>
            <a:picLocks noChangeAspect="1"/>
          </p:cNvPicPr>
          <p:nvPr/>
        </p:nvPicPr>
        <p:blipFill rotWithShape="1">
          <a:blip r:embed="rId2">
            <a:extLst>
              <a:ext uri="{28A0092B-C50C-407E-A947-70E740481C1C}">
                <a14:useLocalDpi xmlns:a14="http://schemas.microsoft.com/office/drawing/2010/main" val="0"/>
              </a:ext>
            </a:extLst>
          </a:blip>
          <a:srcRect r="10466" b="30503"/>
          <a:stretch/>
        </p:blipFill>
        <p:spPr>
          <a:xfrm>
            <a:off x="8362302" y="3429001"/>
            <a:ext cx="3818130" cy="3429000"/>
          </a:xfrm>
          <a:prstGeom prst="rect">
            <a:avLst/>
          </a:prstGeom>
        </p:spPr>
      </p:pic>
    </p:spTree>
    <p:extLst>
      <p:ext uri="{BB962C8B-B14F-4D97-AF65-F5344CB8AC3E}">
        <p14:creationId xmlns:p14="http://schemas.microsoft.com/office/powerpoint/2010/main" val="50669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C073C8-8AE3-4BEC-AD78-20C3C1652A10}"/>
              </a:ext>
            </a:extLst>
          </p:cNvPr>
          <p:cNvSpPr/>
          <p:nvPr/>
        </p:nvSpPr>
        <p:spPr>
          <a:xfrm>
            <a:off x="323778" y="323777"/>
            <a:ext cx="11544444" cy="62104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F28805B9-743E-4691-89BA-AB621E536D7D}"/>
              </a:ext>
            </a:extLst>
          </p:cNvPr>
          <p:cNvSpPr/>
          <p:nvPr/>
        </p:nvSpPr>
        <p:spPr>
          <a:xfrm>
            <a:off x="323778" y="310896"/>
            <a:ext cx="11545134" cy="124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Rectangle 1">
            <a:extLst>
              <a:ext uri="{FF2B5EF4-FFF2-40B4-BE49-F238E27FC236}">
                <a16:creationId xmlns:a16="http://schemas.microsoft.com/office/drawing/2014/main" id="{CB616058-4661-489A-960C-801F82118669}"/>
              </a:ext>
            </a:extLst>
          </p:cNvPr>
          <p:cNvSpPr/>
          <p:nvPr/>
        </p:nvSpPr>
        <p:spPr>
          <a:xfrm>
            <a:off x="5449824" y="1563624"/>
            <a:ext cx="6418398" cy="4970599"/>
          </a:xfrm>
          <a:prstGeom prst="rect">
            <a:avLst/>
          </a:prstGeom>
          <a:solidFill>
            <a:srgbClr val="E67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Title 4">
            <a:extLst>
              <a:ext uri="{FF2B5EF4-FFF2-40B4-BE49-F238E27FC236}">
                <a16:creationId xmlns:a16="http://schemas.microsoft.com/office/drawing/2014/main" id="{3F47ABFF-ADC8-485C-A498-913C32C189EC}"/>
              </a:ext>
            </a:extLst>
          </p:cNvPr>
          <p:cNvSpPr>
            <a:spLocks noGrp="1"/>
          </p:cNvSpPr>
          <p:nvPr>
            <p:ph type="title"/>
          </p:nvPr>
        </p:nvSpPr>
        <p:spPr>
          <a:xfrm>
            <a:off x="831850" y="599409"/>
            <a:ext cx="10707877" cy="1997555"/>
          </a:xfrm>
        </p:spPr>
        <p:txBody>
          <a:bodyPr/>
          <a:lstStyle/>
          <a:p>
            <a:pPr algn="l"/>
            <a:r>
              <a:rPr lang="en-US" sz="3200" dirty="0">
                <a:solidFill>
                  <a:schemeClr val="bg1"/>
                </a:solidFill>
                <a:latin typeface="Arial Black" panose="020B0A04020102020204" pitchFamily="34" charset="0"/>
              </a:rPr>
              <a:t>Tips for Recognizing “Fake” News and Images</a:t>
            </a:r>
            <a:br>
              <a:rPr lang="en-US" sz="3200" b="1" dirty="0">
                <a:solidFill>
                  <a:schemeClr val="accent4">
                    <a:lumMod val="20000"/>
                    <a:lumOff val="80000"/>
                  </a:schemeClr>
                </a:solidFill>
                <a:latin typeface="Arial Black" panose="020B0A04020102020204" pitchFamily="34" charset="0"/>
              </a:rPr>
            </a:br>
            <a:br>
              <a:rPr lang="en-US" sz="3200" b="1" dirty="0">
                <a:solidFill>
                  <a:schemeClr val="accent4">
                    <a:lumMod val="20000"/>
                    <a:lumOff val="80000"/>
                  </a:schemeClr>
                </a:solidFill>
                <a:latin typeface="Arial Black" panose="020B0A04020102020204" pitchFamily="34" charset="0"/>
              </a:rPr>
            </a:br>
            <a:r>
              <a:rPr lang="en-US" sz="3200" dirty="0">
                <a:solidFill>
                  <a:schemeClr val="bg1"/>
                </a:solidFill>
              </a:rPr>
              <a:t>Before you cite or share:</a:t>
            </a:r>
          </a:p>
        </p:txBody>
      </p:sp>
      <p:sp>
        <p:nvSpPr>
          <p:cNvPr id="6" name="Rectangle 5">
            <a:extLst>
              <a:ext uri="{FF2B5EF4-FFF2-40B4-BE49-F238E27FC236}">
                <a16:creationId xmlns:a16="http://schemas.microsoft.com/office/drawing/2014/main" id="{32186087-6A66-4FF9-9F2B-3A0C0F1DA4BD}"/>
              </a:ext>
            </a:extLst>
          </p:cNvPr>
          <p:cNvSpPr/>
          <p:nvPr/>
        </p:nvSpPr>
        <p:spPr>
          <a:xfrm>
            <a:off x="5607975" y="1720174"/>
            <a:ext cx="6096000" cy="3817968"/>
          </a:xfrm>
          <a:prstGeom prst="rect">
            <a:avLst/>
          </a:prstGeom>
        </p:spPr>
        <p:txBody>
          <a:bodyPr>
            <a:spAutoFit/>
          </a:bodyPr>
          <a:lstStyle/>
          <a:p>
            <a:pPr marL="514350" lvl="0" indent="-514350" defTabSz="914400">
              <a:lnSpc>
                <a:spcPct val="110000"/>
              </a:lnSpc>
              <a:spcBef>
                <a:spcPts val="900"/>
              </a:spcBef>
              <a:buFont typeface="+mj-lt"/>
              <a:buAutoNum type="arabicPeriod" startAt="6"/>
            </a:pPr>
            <a:r>
              <a:rPr lang="en-US" sz="2800" dirty="0">
                <a:solidFill>
                  <a:schemeClr val="bg1"/>
                </a:solidFill>
                <a:latin typeface="Arial" panose="020B0604020202020204" pitchFamily="34" charset="0"/>
                <a:cs typeface="Arial" panose="020B0604020202020204" pitchFamily="34" charset="0"/>
              </a:rPr>
              <a:t>Check the comments</a:t>
            </a:r>
          </a:p>
          <a:p>
            <a:pPr marL="514350" lvl="0" indent="-514350" defTabSz="914400">
              <a:lnSpc>
                <a:spcPct val="110000"/>
              </a:lnSpc>
              <a:spcBef>
                <a:spcPts val="900"/>
              </a:spcBef>
              <a:buFont typeface="+mj-lt"/>
              <a:buAutoNum type="arabicPeriod" startAt="6"/>
            </a:pPr>
            <a:r>
              <a:rPr lang="en-US" sz="2800" dirty="0">
                <a:solidFill>
                  <a:schemeClr val="bg1"/>
                </a:solidFill>
                <a:latin typeface="Arial" panose="020B0604020202020204" pitchFamily="34" charset="0"/>
                <a:cs typeface="Arial" panose="020B0604020202020204" pitchFamily="34" charset="0"/>
              </a:rPr>
              <a:t>Evaluate supporting quotes</a:t>
            </a:r>
          </a:p>
          <a:p>
            <a:pPr marL="514350" lvl="0" indent="-514350" defTabSz="914400">
              <a:lnSpc>
                <a:spcPct val="110000"/>
              </a:lnSpc>
              <a:spcBef>
                <a:spcPts val="900"/>
              </a:spcBef>
              <a:buFont typeface="+mj-lt"/>
              <a:buAutoNum type="arabicPeriod" startAt="6"/>
            </a:pPr>
            <a:r>
              <a:rPr lang="en-US" sz="2800" dirty="0">
                <a:solidFill>
                  <a:schemeClr val="bg1"/>
                </a:solidFill>
                <a:latin typeface="Arial" panose="020B0604020202020204" pitchFamily="34" charset="0"/>
                <a:cs typeface="Arial" panose="020B0604020202020204" pitchFamily="34" charset="0"/>
              </a:rPr>
              <a:t>Ask: “Is this a joke?” (satire)</a:t>
            </a:r>
          </a:p>
          <a:p>
            <a:pPr marL="1005840" lvl="1" indent="-365760" defTabSz="914400">
              <a:lnSpc>
                <a:spcPct val="110000"/>
              </a:lnSpc>
              <a:spcBef>
                <a:spcPts val="900"/>
              </a:spcBef>
              <a:buFont typeface="Arial" panose="020B0604020202020204" pitchFamily="34" charset="0"/>
              <a:buChar char="−"/>
            </a:pPr>
            <a:r>
              <a:rPr lang="en-US" i="1" dirty="0">
                <a:solidFill>
                  <a:schemeClr val="bg1"/>
                </a:solidFill>
                <a:latin typeface="Arial" panose="020B0604020202020204" pitchFamily="34" charset="0"/>
                <a:cs typeface="Arial" panose="020B0604020202020204" pitchFamily="34" charset="0"/>
              </a:rPr>
              <a:t>The Onion, The Daily Current, Empire News</a:t>
            </a:r>
          </a:p>
          <a:p>
            <a:pPr marL="514350" lvl="0" indent="-514350" defTabSz="914400">
              <a:lnSpc>
                <a:spcPct val="110000"/>
              </a:lnSpc>
              <a:spcBef>
                <a:spcPts val="900"/>
              </a:spcBef>
              <a:buFont typeface="+mj-lt"/>
              <a:buAutoNum type="arabicPeriod" startAt="6"/>
            </a:pPr>
            <a:r>
              <a:rPr lang="en-US" sz="2800" dirty="0">
                <a:solidFill>
                  <a:schemeClr val="bg1"/>
                </a:solidFill>
                <a:latin typeface="Arial" panose="020B0604020202020204" pitchFamily="34" charset="0"/>
                <a:cs typeface="Arial" panose="020B0604020202020204" pitchFamily="34" charset="0"/>
              </a:rPr>
              <a:t>Ask: “Do my own beliefs affect my judgement?” (confirmation bias)</a:t>
            </a:r>
          </a:p>
          <a:p>
            <a:pPr marL="514350" lvl="0" indent="-514350" defTabSz="914400">
              <a:lnSpc>
                <a:spcPct val="110000"/>
              </a:lnSpc>
              <a:spcBef>
                <a:spcPts val="900"/>
              </a:spcBef>
              <a:buFont typeface="+mj-lt"/>
              <a:buAutoNum type="arabicPeriod" startAt="6"/>
            </a:pPr>
            <a:r>
              <a:rPr lang="en-US" sz="2800" dirty="0">
                <a:solidFill>
                  <a:schemeClr val="bg1"/>
                </a:solidFill>
                <a:latin typeface="Arial" panose="020B0604020202020204" pitchFamily="34" charset="0"/>
                <a:cs typeface="Arial" panose="020B0604020202020204" pitchFamily="34" charset="0"/>
              </a:rPr>
              <a:t>Conduct a reverse image search</a:t>
            </a:r>
          </a:p>
        </p:txBody>
      </p:sp>
      <p:sp>
        <p:nvSpPr>
          <p:cNvPr id="7" name="Oval 6">
            <a:extLst>
              <a:ext uri="{FF2B5EF4-FFF2-40B4-BE49-F238E27FC236}">
                <a16:creationId xmlns:a16="http://schemas.microsoft.com/office/drawing/2014/main" id="{66DC3BD8-515E-415C-B5EB-F348BDA50D5C}"/>
              </a:ext>
            </a:extLst>
          </p:cNvPr>
          <p:cNvSpPr/>
          <p:nvPr/>
        </p:nvSpPr>
        <p:spPr>
          <a:xfrm>
            <a:off x="1617174" y="2735504"/>
            <a:ext cx="2569464" cy="2569464"/>
          </a:xfrm>
          <a:prstGeom prst="ellipse">
            <a:avLst/>
          </a:prstGeom>
          <a:solidFill>
            <a:srgbClr val="8B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Oval 7">
            <a:extLst>
              <a:ext uri="{FF2B5EF4-FFF2-40B4-BE49-F238E27FC236}">
                <a16:creationId xmlns:a16="http://schemas.microsoft.com/office/drawing/2014/main" id="{85AE0761-622B-46E9-A937-A59308D5BCF6}"/>
              </a:ext>
            </a:extLst>
          </p:cNvPr>
          <p:cNvSpPr/>
          <p:nvPr/>
        </p:nvSpPr>
        <p:spPr>
          <a:xfrm>
            <a:off x="1929384" y="2596964"/>
            <a:ext cx="2569464" cy="256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24" name="Group 23">
            <a:extLst>
              <a:ext uri="{FF2B5EF4-FFF2-40B4-BE49-F238E27FC236}">
                <a16:creationId xmlns:a16="http://schemas.microsoft.com/office/drawing/2014/main" id="{3F41FCF4-7A8B-4FEF-8E8C-8863CA6C7D4C}"/>
              </a:ext>
            </a:extLst>
          </p:cNvPr>
          <p:cNvGrpSpPr/>
          <p:nvPr/>
        </p:nvGrpSpPr>
        <p:grpSpPr>
          <a:xfrm>
            <a:off x="2487168" y="3284805"/>
            <a:ext cx="1425289" cy="1068968"/>
            <a:chOff x="9063038" y="1241426"/>
            <a:chExt cx="730250" cy="547688"/>
          </a:xfrm>
          <a:solidFill>
            <a:schemeClr val="bg1"/>
          </a:solidFill>
        </p:grpSpPr>
        <p:sp>
          <p:nvSpPr>
            <p:cNvPr id="25" name="Freeform 63">
              <a:extLst>
                <a:ext uri="{FF2B5EF4-FFF2-40B4-BE49-F238E27FC236}">
                  <a16:creationId xmlns:a16="http://schemas.microsoft.com/office/drawing/2014/main" id="{C6BC8A4F-5764-4AF1-B61A-87037D283CFA}"/>
                </a:ext>
              </a:extLst>
            </p:cNvPr>
            <p:cNvSpPr>
              <a:spLocks noEditPoints="1"/>
            </p:cNvSpPr>
            <p:nvPr/>
          </p:nvSpPr>
          <p:spPr bwMode="auto">
            <a:xfrm>
              <a:off x="9066213" y="1241426"/>
              <a:ext cx="727075" cy="547688"/>
            </a:xfrm>
            <a:custGeom>
              <a:avLst/>
              <a:gdLst>
                <a:gd name="T0" fmla="*/ 247 w 264"/>
                <a:gd name="T1" fmla="*/ 198 h 198"/>
                <a:gd name="T2" fmla="*/ 16 w 264"/>
                <a:gd name="T3" fmla="*/ 198 h 198"/>
                <a:gd name="T4" fmla="*/ 0 w 264"/>
                <a:gd name="T5" fmla="*/ 181 h 198"/>
                <a:gd name="T6" fmla="*/ 0 w 264"/>
                <a:gd name="T7" fmla="*/ 16 h 198"/>
                <a:gd name="T8" fmla="*/ 16 w 264"/>
                <a:gd name="T9" fmla="*/ 0 h 198"/>
                <a:gd name="T10" fmla="*/ 247 w 264"/>
                <a:gd name="T11" fmla="*/ 0 h 198"/>
                <a:gd name="T12" fmla="*/ 264 w 264"/>
                <a:gd name="T13" fmla="*/ 16 h 198"/>
                <a:gd name="T14" fmla="*/ 264 w 264"/>
                <a:gd name="T15" fmla="*/ 181 h 198"/>
                <a:gd name="T16" fmla="*/ 247 w 264"/>
                <a:gd name="T17" fmla="*/ 198 h 198"/>
                <a:gd name="T18" fmla="*/ 16 w 264"/>
                <a:gd name="T19" fmla="*/ 11 h 198"/>
                <a:gd name="T20" fmla="*/ 11 w 264"/>
                <a:gd name="T21" fmla="*/ 16 h 198"/>
                <a:gd name="T22" fmla="*/ 11 w 264"/>
                <a:gd name="T23" fmla="*/ 181 h 198"/>
                <a:gd name="T24" fmla="*/ 16 w 264"/>
                <a:gd name="T25" fmla="*/ 187 h 198"/>
                <a:gd name="T26" fmla="*/ 247 w 264"/>
                <a:gd name="T27" fmla="*/ 187 h 198"/>
                <a:gd name="T28" fmla="*/ 253 w 264"/>
                <a:gd name="T29" fmla="*/ 181 h 198"/>
                <a:gd name="T30" fmla="*/ 253 w 264"/>
                <a:gd name="T31" fmla="*/ 16 h 198"/>
                <a:gd name="T32" fmla="*/ 247 w 264"/>
                <a:gd name="T33" fmla="*/ 11 h 198"/>
                <a:gd name="T34" fmla="*/ 16 w 264"/>
                <a:gd name="T35" fmla="*/ 1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4" h="198">
                  <a:moveTo>
                    <a:pt x="247" y="198"/>
                  </a:moveTo>
                  <a:cubicBezTo>
                    <a:pt x="16" y="198"/>
                    <a:pt x="16" y="198"/>
                    <a:pt x="16" y="198"/>
                  </a:cubicBezTo>
                  <a:cubicBezTo>
                    <a:pt x="7" y="198"/>
                    <a:pt x="0" y="190"/>
                    <a:pt x="0" y="181"/>
                  </a:cubicBezTo>
                  <a:cubicBezTo>
                    <a:pt x="0" y="16"/>
                    <a:pt x="0" y="16"/>
                    <a:pt x="0" y="16"/>
                  </a:cubicBezTo>
                  <a:cubicBezTo>
                    <a:pt x="0" y="7"/>
                    <a:pt x="7" y="0"/>
                    <a:pt x="16" y="0"/>
                  </a:cubicBezTo>
                  <a:cubicBezTo>
                    <a:pt x="247" y="0"/>
                    <a:pt x="247" y="0"/>
                    <a:pt x="247" y="0"/>
                  </a:cubicBezTo>
                  <a:cubicBezTo>
                    <a:pt x="256" y="0"/>
                    <a:pt x="264" y="7"/>
                    <a:pt x="264" y="16"/>
                  </a:cubicBezTo>
                  <a:cubicBezTo>
                    <a:pt x="264" y="181"/>
                    <a:pt x="264" y="181"/>
                    <a:pt x="264" y="181"/>
                  </a:cubicBezTo>
                  <a:cubicBezTo>
                    <a:pt x="264" y="190"/>
                    <a:pt x="256" y="198"/>
                    <a:pt x="247" y="198"/>
                  </a:cubicBezTo>
                  <a:close/>
                  <a:moveTo>
                    <a:pt x="16" y="11"/>
                  </a:moveTo>
                  <a:cubicBezTo>
                    <a:pt x="13" y="11"/>
                    <a:pt x="11" y="13"/>
                    <a:pt x="11" y="16"/>
                  </a:cubicBezTo>
                  <a:cubicBezTo>
                    <a:pt x="11" y="181"/>
                    <a:pt x="11" y="181"/>
                    <a:pt x="11" y="181"/>
                  </a:cubicBezTo>
                  <a:cubicBezTo>
                    <a:pt x="11" y="184"/>
                    <a:pt x="13" y="187"/>
                    <a:pt x="16" y="187"/>
                  </a:cubicBezTo>
                  <a:cubicBezTo>
                    <a:pt x="247" y="187"/>
                    <a:pt x="247" y="187"/>
                    <a:pt x="247" y="187"/>
                  </a:cubicBezTo>
                  <a:cubicBezTo>
                    <a:pt x="250" y="187"/>
                    <a:pt x="253" y="184"/>
                    <a:pt x="253" y="181"/>
                  </a:cubicBezTo>
                  <a:cubicBezTo>
                    <a:pt x="253" y="16"/>
                    <a:pt x="253" y="16"/>
                    <a:pt x="253" y="16"/>
                  </a:cubicBezTo>
                  <a:cubicBezTo>
                    <a:pt x="253" y="13"/>
                    <a:pt x="250" y="11"/>
                    <a:pt x="247" y="11"/>
                  </a:cubicBezTo>
                  <a:lnTo>
                    <a:pt x="1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4">
              <a:extLst>
                <a:ext uri="{FF2B5EF4-FFF2-40B4-BE49-F238E27FC236}">
                  <a16:creationId xmlns:a16="http://schemas.microsoft.com/office/drawing/2014/main" id="{4B7E0C4C-DC3E-43E0-AEDB-70A7E504CCC6}"/>
                </a:ext>
              </a:extLst>
            </p:cNvPr>
            <p:cNvSpPr>
              <a:spLocks/>
            </p:cNvSpPr>
            <p:nvPr/>
          </p:nvSpPr>
          <p:spPr bwMode="auto">
            <a:xfrm>
              <a:off x="9063038" y="1420813"/>
              <a:ext cx="730250" cy="246063"/>
            </a:xfrm>
            <a:custGeom>
              <a:avLst/>
              <a:gdLst>
                <a:gd name="T0" fmla="*/ 171 w 265"/>
                <a:gd name="T1" fmla="*/ 89 h 89"/>
                <a:gd name="T2" fmla="*/ 167 w 265"/>
                <a:gd name="T3" fmla="*/ 87 h 89"/>
                <a:gd name="T4" fmla="*/ 86 w 265"/>
                <a:gd name="T5" fmla="*/ 13 h 89"/>
                <a:gd name="T6" fmla="*/ 10 w 265"/>
                <a:gd name="T7" fmla="*/ 78 h 89"/>
                <a:gd name="T8" fmla="*/ 2 w 265"/>
                <a:gd name="T9" fmla="*/ 77 h 89"/>
                <a:gd name="T10" fmla="*/ 2 w 265"/>
                <a:gd name="T11" fmla="*/ 70 h 89"/>
                <a:gd name="T12" fmla="*/ 83 w 265"/>
                <a:gd name="T13" fmla="*/ 2 h 89"/>
                <a:gd name="T14" fmla="*/ 90 w 265"/>
                <a:gd name="T15" fmla="*/ 2 h 89"/>
                <a:gd name="T16" fmla="*/ 172 w 265"/>
                <a:gd name="T17" fmla="*/ 76 h 89"/>
                <a:gd name="T18" fmla="*/ 217 w 265"/>
                <a:gd name="T19" fmla="*/ 46 h 89"/>
                <a:gd name="T20" fmla="*/ 223 w 265"/>
                <a:gd name="T21" fmla="*/ 45 h 89"/>
                <a:gd name="T22" fmla="*/ 262 w 265"/>
                <a:gd name="T23" fmla="*/ 68 h 89"/>
                <a:gd name="T24" fmla="*/ 264 w 265"/>
                <a:gd name="T25" fmla="*/ 76 h 89"/>
                <a:gd name="T26" fmla="*/ 256 w 265"/>
                <a:gd name="T27" fmla="*/ 78 h 89"/>
                <a:gd name="T28" fmla="*/ 221 w 265"/>
                <a:gd name="T29" fmla="*/ 57 h 89"/>
                <a:gd name="T30" fmla="*/ 174 w 265"/>
                <a:gd name="T31" fmla="*/ 88 h 89"/>
                <a:gd name="T32" fmla="*/ 171 w 265"/>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89">
                  <a:moveTo>
                    <a:pt x="171" y="89"/>
                  </a:moveTo>
                  <a:cubicBezTo>
                    <a:pt x="170" y="89"/>
                    <a:pt x="168" y="88"/>
                    <a:pt x="167" y="87"/>
                  </a:cubicBezTo>
                  <a:cubicBezTo>
                    <a:pt x="86" y="13"/>
                    <a:pt x="86" y="13"/>
                    <a:pt x="86" y="13"/>
                  </a:cubicBezTo>
                  <a:cubicBezTo>
                    <a:pt x="10" y="78"/>
                    <a:pt x="10" y="78"/>
                    <a:pt x="10" y="78"/>
                  </a:cubicBezTo>
                  <a:cubicBezTo>
                    <a:pt x="7" y="80"/>
                    <a:pt x="4" y="80"/>
                    <a:pt x="2" y="77"/>
                  </a:cubicBezTo>
                  <a:cubicBezTo>
                    <a:pt x="0" y="75"/>
                    <a:pt x="0" y="72"/>
                    <a:pt x="2" y="70"/>
                  </a:cubicBezTo>
                  <a:cubicBezTo>
                    <a:pt x="83" y="2"/>
                    <a:pt x="83" y="2"/>
                    <a:pt x="83" y="2"/>
                  </a:cubicBezTo>
                  <a:cubicBezTo>
                    <a:pt x="85" y="0"/>
                    <a:pt x="88" y="0"/>
                    <a:pt x="90" y="2"/>
                  </a:cubicBezTo>
                  <a:cubicBezTo>
                    <a:pt x="172" y="76"/>
                    <a:pt x="172" y="76"/>
                    <a:pt x="172" y="76"/>
                  </a:cubicBezTo>
                  <a:cubicBezTo>
                    <a:pt x="217" y="46"/>
                    <a:pt x="217" y="46"/>
                    <a:pt x="217" y="46"/>
                  </a:cubicBezTo>
                  <a:cubicBezTo>
                    <a:pt x="219" y="44"/>
                    <a:pt x="221" y="44"/>
                    <a:pt x="223" y="45"/>
                  </a:cubicBezTo>
                  <a:cubicBezTo>
                    <a:pt x="262" y="68"/>
                    <a:pt x="262" y="68"/>
                    <a:pt x="262" y="68"/>
                  </a:cubicBezTo>
                  <a:cubicBezTo>
                    <a:pt x="264" y="70"/>
                    <a:pt x="265" y="73"/>
                    <a:pt x="264" y="76"/>
                  </a:cubicBezTo>
                  <a:cubicBezTo>
                    <a:pt x="262" y="79"/>
                    <a:pt x="259" y="79"/>
                    <a:pt x="256" y="78"/>
                  </a:cubicBezTo>
                  <a:cubicBezTo>
                    <a:pt x="221" y="57"/>
                    <a:pt x="221" y="57"/>
                    <a:pt x="221" y="57"/>
                  </a:cubicBezTo>
                  <a:cubicBezTo>
                    <a:pt x="174" y="88"/>
                    <a:pt x="174" y="88"/>
                    <a:pt x="174" y="88"/>
                  </a:cubicBezTo>
                  <a:cubicBezTo>
                    <a:pt x="173" y="88"/>
                    <a:pt x="172" y="89"/>
                    <a:pt x="171"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5">
              <a:extLst>
                <a:ext uri="{FF2B5EF4-FFF2-40B4-BE49-F238E27FC236}">
                  <a16:creationId xmlns:a16="http://schemas.microsoft.com/office/drawing/2014/main" id="{1F86AC48-E4D7-420B-AB63-4D4731B8697F}"/>
                </a:ext>
              </a:extLst>
            </p:cNvPr>
            <p:cNvSpPr>
              <a:spLocks noEditPoints="1"/>
            </p:cNvSpPr>
            <p:nvPr/>
          </p:nvSpPr>
          <p:spPr bwMode="auto">
            <a:xfrm>
              <a:off x="9459913" y="1333501"/>
              <a:ext cx="180975" cy="182563"/>
            </a:xfrm>
            <a:custGeom>
              <a:avLst/>
              <a:gdLst>
                <a:gd name="T0" fmla="*/ 33 w 66"/>
                <a:gd name="T1" fmla="*/ 66 h 66"/>
                <a:gd name="T2" fmla="*/ 0 w 66"/>
                <a:gd name="T3" fmla="*/ 33 h 66"/>
                <a:gd name="T4" fmla="*/ 33 w 66"/>
                <a:gd name="T5" fmla="*/ 0 h 66"/>
                <a:gd name="T6" fmla="*/ 66 w 66"/>
                <a:gd name="T7" fmla="*/ 33 h 66"/>
                <a:gd name="T8" fmla="*/ 33 w 66"/>
                <a:gd name="T9" fmla="*/ 66 h 66"/>
                <a:gd name="T10" fmla="*/ 33 w 66"/>
                <a:gd name="T11" fmla="*/ 11 h 66"/>
                <a:gd name="T12" fmla="*/ 11 w 66"/>
                <a:gd name="T13" fmla="*/ 33 h 66"/>
                <a:gd name="T14" fmla="*/ 33 w 66"/>
                <a:gd name="T15" fmla="*/ 55 h 66"/>
                <a:gd name="T16" fmla="*/ 55 w 66"/>
                <a:gd name="T17" fmla="*/ 33 h 66"/>
                <a:gd name="T18" fmla="*/ 33 w 66"/>
                <a:gd name="T19"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6">
                  <a:moveTo>
                    <a:pt x="33" y="66"/>
                  </a:moveTo>
                  <a:cubicBezTo>
                    <a:pt x="14" y="66"/>
                    <a:pt x="0" y="51"/>
                    <a:pt x="0" y="33"/>
                  </a:cubicBezTo>
                  <a:cubicBezTo>
                    <a:pt x="0" y="14"/>
                    <a:pt x="14" y="0"/>
                    <a:pt x="33" y="0"/>
                  </a:cubicBezTo>
                  <a:cubicBezTo>
                    <a:pt x="51" y="0"/>
                    <a:pt x="66" y="14"/>
                    <a:pt x="66" y="33"/>
                  </a:cubicBezTo>
                  <a:cubicBezTo>
                    <a:pt x="66" y="51"/>
                    <a:pt x="51" y="66"/>
                    <a:pt x="33" y="66"/>
                  </a:cubicBezTo>
                  <a:close/>
                  <a:moveTo>
                    <a:pt x="33" y="11"/>
                  </a:moveTo>
                  <a:cubicBezTo>
                    <a:pt x="20" y="11"/>
                    <a:pt x="11" y="20"/>
                    <a:pt x="11" y="33"/>
                  </a:cubicBezTo>
                  <a:cubicBezTo>
                    <a:pt x="11" y="45"/>
                    <a:pt x="20" y="55"/>
                    <a:pt x="33" y="55"/>
                  </a:cubicBezTo>
                  <a:cubicBezTo>
                    <a:pt x="45" y="55"/>
                    <a:pt x="55" y="45"/>
                    <a:pt x="55" y="33"/>
                  </a:cubicBezTo>
                  <a:cubicBezTo>
                    <a:pt x="55" y="20"/>
                    <a:pt x="45" y="11"/>
                    <a:pt x="3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18683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9651DFA-F555-400D-B666-BFD8CAD8958E}"/>
              </a:ext>
            </a:extLst>
          </p:cNvPr>
          <p:cNvSpPr/>
          <p:nvPr/>
        </p:nvSpPr>
        <p:spPr>
          <a:xfrm>
            <a:off x="323778" y="5773783"/>
            <a:ext cx="11544444" cy="760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Rectangle 5">
            <a:extLst>
              <a:ext uri="{FF2B5EF4-FFF2-40B4-BE49-F238E27FC236}">
                <a16:creationId xmlns:a16="http://schemas.microsoft.com/office/drawing/2014/main" id="{F84E7EC2-8A8F-4A7F-9289-0333ECA8DC3E}"/>
              </a:ext>
            </a:extLst>
          </p:cNvPr>
          <p:cNvSpPr/>
          <p:nvPr/>
        </p:nvSpPr>
        <p:spPr>
          <a:xfrm>
            <a:off x="323778" y="310896"/>
            <a:ext cx="11545134" cy="124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a:extLst>
              <a:ext uri="{FF2B5EF4-FFF2-40B4-BE49-F238E27FC236}">
                <a16:creationId xmlns:a16="http://schemas.microsoft.com/office/drawing/2014/main" id="{370A11B0-BD97-4AA4-BDA5-40AB23EA4C4F}"/>
              </a:ext>
            </a:extLst>
          </p:cNvPr>
          <p:cNvSpPr>
            <a:spLocks noGrp="1"/>
          </p:cNvSpPr>
          <p:nvPr>
            <p:ph type="title"/>
          </p:nvPr>
        </p:nvSpPr>
        <p:spPr/>
        <p:txBody>
          <a:bodyPr/>
          <a:lstStyle/>
          <a:p>
            <a:pPr algn="ctr"/>
            <a:r>
              <a:rPr lang="en-US" dirty="0">
                <a:solidFill>
                  <a:schemeClr val="bg1"/>
                </a:solidFill>
                <a:latin typeface="Arial Black" panose="020B0A04020102020204" pitchFamily="34" charset="0"/>
              </a:rPr>
              <a:t>Resources</a:t>
            </a:r>
          </a:p>
        </p:txBody>
      </p:sp>
      <p:sp>
        <p:nvSpPr>
          <p:cNvPr id="3" name="Content Placeholder 2">
            <a:extLst>
              <a:ext uri="{FF2B5EF4-FFF2-40B4-BE49-F238E27FC236}">
                <a16:creationId xmlns:a16="http://schemas.microsoft.com/office/drawing/2014/main" id="{F01384A5-3D1D-4321-B266-8810D93C4C01}"/>
              </a:ext>
            </a:extLst>
          </p:cNvPr>
          <p:cNvSpPr>
            <a:spLocks noGrp="1"/>
          </p:cNvSpPr>
          <p:nvPr>
            <p:ph sz="half" idx="1"/>
          </p:nvPr>
        </p:nvSpPr>
        <p:spPr>
          <a:xfrm>
            <a:off x="838201" y="2761488"/>
            <a:ext cx="3438938" cy="3404458"/>
          </a:xfrm>
        </p:spPr>
        <p:txBody>
          <a:bodyPr/>
          <a:lstStyle/>
          <a:p>
            <a:pPr marL="0" indent="0">
              <a:buNone/>
            </a:pPr>
            <a:r>
              <a:rPr lang="en-US" sz="2400" dirty="0">
                <a:solidFill>
                  <a:schemeClr val="accent4"/>
                </a:solidFill>
                <a:latin typeface="Arial Black" panose="020B0A04020102020204" pitchFamily="34" charset="0"/>
              </a:rPr>
              <a:t>Handout: </a:t>
            </a:r>
          </a:p>
          <a:p>
            <a:pPr marL="0" indent="0">
              <a:buNone/>
            </a:pPr>
            <a:r>
              <a:rPr lang="en-US" sz="2200" dirty="0">
                <a:hlinkClick r:id="rId2"/>
              </a:rPr>
              <a:t>Fact or Fiction? 10 Tips for “Ferreting Out” Fake News</a:t>
            </a:r>
            <a:r>
              <a:rPr lang="en-US" sz="2200" dirty="0"/>
              <a:t> (also available in </a:t>
            </a:r>
            <a:r>
              <a:rPr lang="en-US" sz="2200" dirty="0">
                <a:hlinkClick r:id="rId3"/>
              </a:rPr>
              <a:t>11x17 poster</a:t>
            </a:r>
            <a:r>
              <a:rPr lang="en-US" sz="2200" dirty="0"/>
              <a:t>)</a:t>
            </a:r>
          </a:p>
        </p:txBody>
      </p:sp>
      <p:sp>
        <p:nvSpPr>
          <p:cNvPr id="7" name="Content Placeholder 6">
            <a:extLst>
              <a:ext uri="{FF2B5EF4-FFF2-40B4-BE49-F238E27FC236}">
                <a16:creationId xmlns:a16="http://schemas.microsoft.com/office/drawing/2014/main" id="{8F58308D-555C-4EDA-AF9C-38DF4AF2F5E4}"/>
              </a:ext>
            </a:extLst>
          </p:cNvPr>
          <p:cNvSpPr>
            <a:spLocks noGrp="1"/>
          </p:cNvSpPr>
          <p:nvPr>
            <p:ph sz="half" idx="2"/>
          </p:nvPr>
        </p:nvSpPr>
        <p:spPr>
          <a:xfrm>
            <a:off x="4160756" y="2761488"/>
            <a:ext cx="3042301" cy="3404458"/>
          </a:xfrm>
        </p:spPr>
        <p:txBody>
          <a:bodyPr/>
          <a:lstStyle/>
          <a:p>
            <a:pPr marL="0" indent="0">
              <a:buNone/>
            </a:pPr>
            <a:r>
              <a:rPr lang="en-US" sz="2400" dirty="0">
                <a:solidFill>
                  <a:schemeClr val="accent4"/>
                </a:solidFill>
                <a:latin typeface="Arial Black" panose="020B0A04020102020204" pitchFamily="34" charset="0"/>
              </a:rPr>
              <a:t>Fact-checking websites:</a:t>
            </a:r>
          </a:p>
          <a:p>
            <a:r>
              <a:rPr lang="en-US" sz="2200" dirty="0"/>
              <a:t>FactCheck.org</a:t>
            </a:r>
          </a:p>
          <a:p>
            <a:r>
              <a:rPr lang="en-US" sz="2200" dirty="0"/>
              <a:t>Politifact.com</a:t>
            </a:r>
          </a:p>
          <a:p>
            <a:r>
              <a:rPr lang="en-US" sz="2200" dirty="0"/>
              <a:t>Snopes.com</a:t>
            </a:r>
          </a:p>
          <a:p>
            <a:endParaRPr lang="en-US" sz="2400" dirty="0"/>
          </a:p>
        </p:txBody>
      </p:sp>
      <p:sp>
        <p:nvSpPr>
          <p:cNvPr id="8" name="Content Placeholder 7">
            <a:extLst>
              <a:ext uri="{FF2B5EF4-FFF2-40B4-BE49-F238E27FC236}">
                <a16:creationId xmlns:a16="http://schemas.microsoft.com/office/drawing/2014/main" id="{2C048C4F-56ED-46B4-A8C4-7664A70B6B82}"/>
              </a:ext>
            </a:extLst>
          </p:cNvPr>
          <p:cNvSpPr>
            <a:spLocks noGrp="1"/>
          </p:cNvSpPr>
          <p:nvPr>
            <p:ph sz="half" idx="10"/>
          </p:nvPr>
        </p:nvSpPr>
        <p:spPr>
          <a:xfrm>
            <a:off x="6874203" y="2761488"/>
            <a:ext cx="3438938" cy="3404458"/>
          </a:xfrm>
        </p:spPr>
        <p:txBody>
          <a:bodyPr/>
          <a:lstStyle/>
          <a:p>
            <a:pPr marL="0" indent="0">
              <a:buNone/>
            </a:pPr>
            <a:r>
              <a:rPr lang="en-US" sz="2400" dirty="0">
                <a:solidFill>
                  <a:schemeClr val="accent4"/>
                </a:solidFill>
                <a:latin typeface="Arial Black" panose="020B0A04020102020204" pitchFamily="34" charset="0"/>
              </a:rPr>
              <a:t>Test your </a:t>
            </a:r>
            <a:br>
              <a:rPr lang="en-US" sz="2400" dirty="0">
                <a:solidFill>
                  <a:schemeClr val="accent4"/>
                </a:solidFill>
                <a:latin typeface="Arial Black" panose="020B0A04020102020204" pitchFamily="34" charset="0"/>
              </a:rPr>
            </a:br>
            <a:r>
              <a:rPr lang="en-US" sz="2400" dirty="0">
                <a:solidFill>
                  <a:schemeClr val="accent4"/>
                </a:solidFill>
                <a:latin typeface="Arial Black" panose="020B0A04020102020204" pitchFamily="34" charset="0"/>
              </a:rPr>
              <a:t>news sense: </a:t>
            </a:r>
            <a:br>
              <a:rPr lang="en-US" sz="2400" dirty="0">
                <a:solidFill>
                  <a:schemeClr val="accent4"/>
                </a:solidFill>
                <a:latin typeface="Arial Black" panose="020B0A04020102020204" pitchFamily="34" charset="0"/>
              </a:rPr>
            </a:br>
            <a:r>
              <a:rPr lang="en-US" sz="2200" dirty="0">
                <a:hlinkClick r:id="rId4"/>
              </a:rPr>
              <a:t>http://factitious</a:t>
            </a:r>
            <a:br>
              <a:rPr lang="en-US" sz="2200" dirty="0">
                <a:hlinkClick r:id="rId4"/>
              </a:rPr>
            </a:br>
            <a:r>
              <a:rPr lang="en-US" sz="2200" dirty="0">
                <a:hlinkClick r:id="rId4"/>
              </a:rPr>
              <a:t>.</a:t>
            </a:r>
            <a:r>
              <a:rPr lang="en-US" sz="2200" dirty="0" err="1">
                <a:hlinkClick r:id="rId4"/>
              </a:rPr>
              <a:t>augamestudio</a:t>
            </a:r>
            <a:br>
              <a:rPr lang="en-US" sz="2200" dirty="0">
                <a:hlinkClick r:id="rId4"/>
              </a:rPr>
            </a:br>
            <a:r>
              <a:rPr lang="en-US" sz="2200" dirty="0">
                <a:hlinkClick r:id="rId4"/>
              </a:rPr>
              <a:t>.com/#/</a:t>
            </a:r>
            <a:endParaRPr lang="en-US" sz="2200" dirty="0"/>
          </a:p>
        </p:txBody>
      </p:sp>
      <p:grpSp>
        <p:nvGrpSpPr>
          <p:cNvPr id="9" name="Group 8">
            <a:extLst>
              <a:ext uri="{FF2B5EF4-FFF2-40B4-BE49-F238E27FC236}">
                <a16:creationId xmlns:a16="http://schemas.microsoft.com/office/drawing/2014/main" id="{A804D72C-8D22-4B3F-969D-4FC7173C08E2}"/>
              </a:ext>
            </a:extLst>
          </p:cNvPr>
          <p:cNvGrpSpPr/>
          <p:nvPr/>
        </p:nvGrpSpPr>
        <p:grpSpPr>
          <a:xfrm>
            <a:off x="7973929" y="1908429"/>
            <a:ext cx="735013" cy="703262"/>
            <a:chOff x="2403475" y="2447925"/>
            <a:chExt cx="735013" cy="703262"/>
          </a:xfrm>
          <a:solidFill>
            <a:srgbClr val="E67C79"/>
          </a:solidFill>
        </p:grpSpPr>
        <p:sp>
          <p:nvSpPr>
            <p:cNvPr id="10" name="Freeform 44">
              <a:extLst>
                <a:ext uri="{FF2B5EF4-FFF2-40B4-BE49-F238E27FC236}">
                  <a16:creationId xmlns:a16="http://schemas.microsoft.com/office/drawing/2014/main" id="{C8974101-F0EB-41B2-9787-AAA9130FE7C8}"/>
                </a:ext>
              </a:extLst>
            </p:cNvPr>
            <p:cNvSpPr>
              <a:spLocks/>
            </p:cNvSpPr>
            <p:nvPr/>
          </p:nvSpPr>
          <p:spPr bwMode="auto">
            <a:xfrm>
              <a:off x="2495550" y="2998788"/>
              <a:ext cx="201613" cy="30162"/>
            </a:xfrm>
            <a:custGeom>
              <a:avLst/>
              <a:gdLst>
                <a:gd name="T0" fmla="*/ 68 w 73"/>
                <a:gd name="T1" fmla="*/ 11 h 11"/>
                <a:gd name="T2" fmla="*/ 6 w 73"/>
                <a:gd name="T3" fmla="*/ 11 h 11"/>
                <a:gd name="T4" fmla="*/ 0 w 73"/>
                <a:gd name="T5" fmla="*/ 5 h 11"/>
                <a:gd name="T6" fmla="*/ 6 w 73"/>
                <a:gd name="T7" fmla="*/ 0 h 11"/>
                <a:gd name="T8" fmla="*/ 68 w 73"/>
                <a:gd name="T9" fmla="*/ 0 h 11"/>
                <a:gd name="T10" fmla="*/ 73 w 73"/>
                <a:gd name="T11" fmla="*/ 5 h 11"/>
                <a:gd name="T12" fmla="*/ 68 w 7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73" h="11">
                  <a:moveTo>
                    <a:pt x="68" y="11"/>
                  </a:moveTo>
                  <a:cubicBezTo>
                    <a:pt x="6" y="11"/>
                    <a:pt x="6" y="11"/>
                    <a:pt x="6" y="11"/>
                  </a:cubicBezTo>
                  <a:cubicBezTo>
                    <a:pt x="2" y="11"/>
                    <a:pt x="0" y="8"/>
                    <a:pt x="0" y="5"/>
                  </a:cubicBezTo>
                  <a:cubicBezTo>
                    <a:pt x="0" y="2"/>
                    <a:pt x="2" y="0"/>
                    <a:pt x="6" y="0"/>
                  </a:cubicBezTo>
                  <a:cubicBezTo>
                    <a:pt x="68" y="0"/>
                    <a:pt x="68" y="0"/>
                    <a:pt x="68" y="0"/>
                  </a:cubicBezTo>
                  <a:cubicBezTo>
                    <a:pt x="71" y="0"/>
                    <a:pt x="73" y="2"/>
                    <a:pt x="73" y="5"/>
                  </a:cubicBezTo>
                  <a:cubicBezTo>
                    <a:pt x="73" y="8"/>
                    <a:pt x="71" y="11"/>
                    <a:pt x="6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5">
              <a:extLst>
                <a:ext uri="{FF2B5EF4-FFF2-40B4-BE49-F238E27FC236}">
                  <a16:creationId xmlns:a16="http://schemas.microsoft.com/office/drawing/2014/main" id="{B5288484-E9A5-4636-8FC8-DA33B39DB438}"/>
                </a:ext>
              </a:extLst>
            </p:cNvPr>
            <p:cNvSpPr>
              <a:spLocks/>
            </p:cNvSpPr>
            <p:nvPr/>
          </p:nvSpPr>
          <p:spPr bwMode="auto">
            <a:xfrm>
              <a:off x="2495550" y="2724150"/>
              <a:ext cx="333375" cy="30162"/>
            </a:xfrm>
            <a:custGeom>
              <a:avLst/>
              <a:gdLst>
                <a:gd name="T0" fmla="*/ 116 w 121"/>
                <a:gd name="T1" fmla="*/ 11 h 11"/>
                <a:gd name="T2" fmla="*/ 6 w 121"/>
                <a:gd name="T3" fmla="*/ 11 h 11"/>
                <a:gd name="T4" fmla="*/ 0 w 121"/>
                <a:gd name="T5" fmla="*/ 5 h 11"/>
                <a:gd name="T6" fmla="*/ 6 w 121"/>
                <a:gd name="T7" fmla="*/ 0 h 11"/>
                <a:gd name="T8" fmla="*/ 116 w 121"/>
                <a:gd name="T9" fmla="*/ 0 h 11"/>
                <a:gd name="T10" fmla="*/ 121 w 121"/>
                <a:gd name="T11" fmla="*/ 5 h 11"/>
                <a:gd name="T12" fmla="*/ 116 w 12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21" h="11">
                  <a:moveTo>
                    <a:pt x="116" y="11"/>
                  </a:moveTo>
                  <a:cubicBezTo>
                    <a:pt x="6" y="11"/>
                    <a:pt x="6" y="11"/>
                    <a:pt x="6" y="11"/>
                  </a:cubicBezTo>
                  <a:cubicBezTo>
                    <a:pt x="2" y="11"/>
                    <a:pt x="0" y="8"/>
                    <a:pt x="0" y="5"/>
                  </a:cubicBezTo>
                  <a:cubicBezTo>
                    <a:pt x="0" y="2"/>
                    <a:pt x="2" y="0"/>
                    <a:pt x="6" y="0"/>
                  </a:cubicBezTo>
                  <a:cubicBezTo>
                    <a:pt x="116" y="0"/>
                    <a:pt x="116" y="0"/>
                    <a:pt x="116" y="0"/>
                  </a:cubicBezTo>
                  <a:cubicBezTo>
                    <a:pt x="119" y="0"/>
                    <a:pt x="121" y="2"/>
                    <a:pt x="121" y="5"/>
                  </a:cubicBezTo>
                  <a:cubicBezTo>
                    <a:pt x="121" y="8"/>
                    <a:pt x="119" y="11"/>
                    <a:pt x="1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4F70BFE0-24E0-4B37-838B-A0AB71598DF9}"/>
                </a:ext>
              </a:extLst>
            </p:cNvPr>
            <p:cNvSpPr>
              <a:spLocks noEditPoints="1"/>
            </p:cNvSpPr>
            <p:nvPr/>
          </p:nvSpPr>
          <p:spPr bwMode="auto">
            <a:xfrm>
              <a:off x="2403475" y="2447925"/>
              <a:ext cx="182563" cy="185737"/>
            </a:xfrm>
            <a:custGeom>
              <a:avLst/>
              <a:gdLst>
                <a:gd name="T0" fmla="*/ 61 w 66"/>
                <a:gd name="T1" fmla="*/ 67 h 67"/>
                <a:gd name="T2" fmla="*/ 6 w 66"/>
                <a:gd name="T3" fmla="*/ 67 h 67"/>
                <a:gd name="T4" fmla="*/ 0 w 66"/>
                <a:gd name="T5" fmla="*/ 63 h 67"/>
                <a:gd name="T6" fmla="*/ 2 w 66"/>
                <a:gd name="T7" fmla="*/ 57 h 67"/>
                <a:gd name="T8" fmla="*/ 57 w 66"/>
                <a:gd name="T9" fmla="*/ 2 h 67"/>
                <a:gd name="T10" fmla="*/ 63 w 66"/>
                <a:gd name="T11" fmla="*/ 1 h 67"/>
                <a:gd name="T12" fmla="*/ 66 w 66"/>
                <a:gd name="T13" fmla="*/ 6 h 67"/>
                <a:gd name="T14" fmla="*/ 66 w 66"/>
                <a:gd name="T15" fmla="*/ 61 h 67"/>
                <a:gd name="T16" fmla="*/ 61 w 66"/>
                <a:gd name="T17" fmla="*/ 67 h 67"/>
                <a:gd name="T18" fmla="*/ 19 w 66"/>
                <a:gd name="T19" fmla="*/ 56 h 67"/>
                <a:gd name="T20" fmla="*/ 55 w 66"/>
                <a:gd name="T21" fmla="*/ 56 h 67"/>
                <a:gd name="T22" fmla="*/ 55 w 66"/>
                <a:gd name="T23" fmla="*/ 20 h 67"/>
                <a:gd name="T24" fmla="*/ 19 w 66"/>
                <a:gd name="T25" fmla="*/ 5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7">
                  <a:moveTo>
                    <a:pt x="61" y="67"/>
                  </a:moveTo>
                  <a:cubicBezTo>
                    <a:pt x="6" y="67"/>
                    <a:pt x="6" y="67"/>
                    <a:pt x="6" y="67"/>
                  </a:cubicBezTo>
                  <a:cubicBezTo>
                    <a:pt x="3" y="67"/>
                    <a:pt x="1" y="65"/>
                    <a:pt x="0" y="63"/>
                  </a:cubicBezTo>
                  <a:cubicBezTo>
                    <a:pt x="0" y="61"/>
                    <a:pt x="0" y="59"/>
                    <a:pt x="2" y="57"/>
                  </a:cubicBezTo>
                  <a:cubicBezTo>
                    <a:pt x="57" y="2"/>
                    <a:pt x="57" y="2"/>
                    <a:pt x="57" y="2"/>
                  </a:cubicBezTo>
                  <a:cubicBezTo>
                    <a:pt x="58" y="1"/>
                    <a:pt x="61" y="0"/>
                    <a:pt x="63" y="1"/>
                  </a:cubicBezTo>
                  <a:cubicBezTo>
                    <a:pt x="65" y="2"/>
                    <a:pt x="66" y="4"/>
                    <a:pt x="66" y="6"/>
                  </a:cubicBezTo>
                  <a:cubicBezTo>
                    <a:pt x="66" y="61"/>
                    <a:pt x="66" y="61"/>
                    <a:pt x="66" y="61"/>
                  </a:cubicBezTo>
                  <a:cubicBezTo>
                    <a:pt x="66" y="64"/>
                    <a:pt x="64" y="67"/>
                    <a:pt x="61" y="67"/>
                  </a:cubicBezTo>
                  <a:close/>
                  <a:moveTo>
                    <a:pt x="19" y="56"/>
                  </a:moveTo>
                  <a:cubicBezTo>
                    <a:pt x="55" y="56"/>
                    <a:pt x="55" y="56"/>
                    <a:pt x="55" y="56"/>
                  </a:cubicBezTo>
                  <a:cubicBezTo>
                    <a:pt x="55" y="20"/>
                    <a:pt x="55" y="20"/>
                    <a:pt x="55" y="20"/>
                  </a:cubicBezTo>
                  <a:lnTo>
                    <a:pt x="1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7">
              <a:extLst>
                <a:ext uri="{FF2B5EF4-FFF2-40B4-BE49-F238E27FC236}">
                  <a16:creationId xmlns:a16="http://schemas.microsoft.com/office/drawing/2014/main" id="{6F09D221-0F32-4722-8BFA-7E9DA5136800}"/>
                </a:ext>
              </a:extLst>
            </p:cNvPr>
            <p:cNvSpPr>
              <a:spLocks/>
            </p:cNvSpPr>
            <p:nvPr/>
          </p:nvSpPr>
          <p:spPr bwMode="auto">
            <a:xfrm>
              <a:off x="2403475" y="3073400"/>
              <a:ext cx="517525" cy="77787"/>
            </a:xfrm>
            <a:custGeom>
              <a:avLst/>
              <a:gdLst>
                <a:gd name="T0" fmla="*/ 182 w 187"/>
                <a:gd name="T1" fmla="*/ 28 h 28"/>
                <a:gd name="T2" fmla="*/ 6 w 187"/>
                <a:gd name="T3" fmla="*/ 28 h 28"/>
                <a:gd name="T4" fmla="*/ 0 w 187"/>
                <a:gd name="T5" fmla="*/ 22 h 28"/>
                <a:gd name="T6" fmla="*/ 0 w 187"/>
                <a:gd name="T7" fmla="*/ 6 h 28"/>
                <a:gd name="T8" fmla="*/ 6 w 187"/>
                <a:gd name="T9" fmla="*/ 0 h 28"/>
                <a:gd name="T10" fmla="*/ 11 w 187"/>
                <a:gd name="T11" fmla="*/ 6 h 28"/>
                <a:gd name="T12" fmla="*/ 11 w 187"/>
                <a:gd name="T13" fmla="*/ 17 h 28"/>
                <a:gd name="T14" fmla="*/ 176 w 187"/>
                <a:gd name="T15" fmla="*/ 17 h 28"/>
                <a:gd name="T16" fmla="*/ 176 w 187"/>
                <a:gd name="T17" fmla="*/ 6 h 28"/>
                <a:gd name="T18" fmla="*/ 182 w 187"/>
                <a:gd name="T19" fmla="*/ 0 h 28"/>
                <a:gd name="T20" fmla="*/ 187 w 187"/>
                <a:gd name="T21" fmla="*/ 6 h 28"/>
                <a:gd name="T22" fmla="*/ 187 w 187"/>
                <a:gd name="T23" fmla="*/ 22 h 28"/>
                <a:gd name="T24" fmla="*/ 182 w 187"/>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28">
                  <a:moveTo>
                    <a:pt x="182" y="28"/>
                  </a:moveTo>
                  <a:cubicBezTo>
                    <a:pt x="6" y="28"/>
                    <a:pt x="6" y="28"/>
                    <a:pt x="6" y="28"/>
                  </a:cubicBezTo>
                  <a:cubicBezTo>
                    <a:pt x="2" y="28"/>
                    <a:pt x="0" y="25"/>
                    <a:pt x="0" y="22"/>
                  </a:cubicBezTo>
                  <a:cubicBezTo>
                    <a:pt x="0" y="6"/>
                    <a:pt x="0" y="6"/>
                    <a:pt x="0" y="6"/>
                  </a:cubicBezTo>
                  <a:cubicBezTo>
                    <a:pt x="0" y="3"/>
                    <a:pt x="2" y="0"/>
                    <a:pt x="6" y="0"/>
                  </a:cubicBezTo>
                  <a:cubicBezTo>
                    <a:pt x="9" y="0"/>
                    <a:pt x="11" y="3"/>
                    <a:pt x="11" y="6"/>
                  </a:cubicBezTo>
                  <a:cubicBezTo>
                    <a:pt x="11" y="17"/>
                    <a:pt x="11" y="17"/>
                    <a:pt x="11" y="17"/>
                  </a:cubicBezTo>
                  <a:cubicBezTo>
                    <a:pt x="176" y="17"/>
                    <a:pt x="176" y="17"/>
                    <a:pt x="176" y="17"/>
                  </a:cubicBezTo>
                  <a:cubicBezTo>
                    <a:pt x="176" y="6"/>
                    <a:pt x="176" y="6"/>
                    <a:pt x="176" y="6"/>
                  </a:cubicBezTo>
                  <a:cubicBezTo>
                    <a:pt x="176" y="3"/>
                    <a:pt x="178" y="0"/>
                    <a:pt x="182" y="0"/>
                  </a:cubicBezTo>
                  <a:cubicBezTo>
                    <a:pt x="185" y="0"/>
                    <a:pt x="187" y="3"/>
                    <a:pt x="187" y="6"/>
                  </a:cubicBezTo>
                  <a:cubicBezTo>
                    <a:pt x="187" y="22"/>
                    <a:pt x="187" y="22"/>
                    <a:pt x="187" y="22"/>
                  </a:cubicBezTo>
                  <a:cubicBezTo>
                    <a:pt x="187" y="25"/>
                    <a:pt x="185" y="28"/>
                    <a:pt x="18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8">
              <a:extLst>
                <a:ext uri="{FF2B5EF4-FFF2-40B4-BE49-F238E27FC236}">
                  <a16:creationId xmlns:a16="http://schemas.microsoft.com/office/drawing/2014/main" id="{8A7CB5E1-1D73-45B1-8763-89F1C2972E5B}"/>
                </a:ext>
              </a:extLst>
            </p:cNvPr>
            <p:cNvSpPr>
              <a:spLocks/>
            </p:cNvSpPr>
            <p:nvPr/>
          </p:nvSpPr>
          <p:spPr bwMode="auto">
            <a:xfrm>
              <a:off x="2403475" y="2451100"/>
              <a:ext cx="517525" cy="652462"/>
            </a:xfrm>
            <a:custGeom>
              <a:avLst/>
              <a:gdLst>
                <a:gd name="T0" fmla="*/ 6 w 187"/>
                <a:gd name="T1" fmla="*/ 236 h 236"/>
                <a:gd name="T2" fmla="*/ 0 w 187"/>
                <a:gd name="T3" fmla="*/ 231 h 236"/>
                <a:gd name="T4" fmla="*/ 0 w 187"/>
                <a:gd name="T5" fmla="*/ 60 h 236"/>
                <a:gd name="T6" fmla="*/ 2 w 187"/>
                <a:gd name="T7" fmla="*/ 56 h 236"/>
                <a:gd name="T8" fmla="*/ 57 w 187"/>
                <a:gd name="T9" fmla="*/ 1 h 236"/>
                <a:gd name="T10" fmla="*/ 61 w 187"/>
                <a:gd name="T11" fmla="*/ 0 h 236"/>
                <a:gd name="T12" fmla="*/ 182 w 187"/>
                <a:gd name="T13" fmla="*/ 0 h 236"/>
                <a:gd name="T14" fmla="*/ 187 w 187"/>
                <a:gd name="T15" fmla="*/ 5 h 236"/>
                <a:gd name="T16" fmla="*/ 187 w 187"/>
                <a:gd name="T17" fmla="*/ 88 h 236"/>
                <a:gd name="T18" fmla="*/ 182 w 187"/>
                <a:gd name="T19" fmla="*/ 93 h 236"/>
                <a:gd name="T20" fmla="*/ 176 w 187"/>
                <a:gd name="T21" fmla="*/ 88 h 236"/>
                <a:gd name="T22" fmla="*/ 176 w 187"/>
                <a:gd name="T23" fmla="*/ 11 h 236"/>
                <a:gd name="T24" fmla="*/ 63 w 187"/>
                <a:gd name="T25" fmla="*/ 11 h 236"/>
                <a:gd name="T26" fmla="*/ 11 w 187"/>
                <a:gd name="T27" fmla="*/ 63 h 236"/>
                <a:gd name="T28" fmla="*/ 11 w 187"/>
                <a:gd name="T29" fmla="*/ 231 h 236"/>
                <a:gd name="T30" fmla="*/ 6 w 187"/>
                <a:gd name="T31"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236">
                  <a:moveTo>
                    <a:pt x="6" y="236"/>
                  </a:moveTo>
                  <a:cubicBezTo>
                    <a:pt x="2" y="236"/>
                    <a:pt x="0" y="234"/>
                    <a:pt x="0" y="231"/>
                  </a:cubicBezTo>
                  <a:cubicBezTo>
                    <a:pt x="0" y="60"/>
                    <a:pt x="0" y="60"/>
                    <a:pt x="0" y="60"/>
                  </a:cubicBezTo>
                  <a:cubicBezTo>
                    <a:pt x="0" y="59"/>
                    <a:pt x="1" y="57"/>
                    <a:pt x="2" y="56"/>
                  </a:cubicBezTo>
                  <a:cubicBezTo>
                    <a:pt x="57" y="1"/>
                    <a:pt x="57" y="1"/>
                    <a:pt x="57" y="1"/>
                  </a:cubicBezTo>
                  <a:cubicBezTo>
                    <a:pt x="58" y="0"/>
                    <a:pt x="59" y="0"/>
                    <a:pt x="61" y="0"/>
                  </a:cubicBezTo>
                  <a:cubicBezTo>
                    <a:pt x="182" y="0"/>
                    <a:pt x="182" y="0"/>
                    <a:pt x="182" y="0"/>
                  </a:cubicBezTo>
                  <a:cubicBezTo>
                    <a:pt x="185" y="0"/>
                    <a:pt x="187" y="2"/>
                    <a:pt x="187" y="5"/>
                  </a:cubicBezTo>
                  <a:cubicBezTo>
                    <a:pt x="187" y="88"/>
                    <a:pt x="187" y="88"/>
                    <a:pt x="187" y="88"/>
                  </a:cubicBezTo>
                  <a:cubicBezTo>
                    <a:pt x="187" y="91"/>
                    <a:pt x="185" y="93"/>
                    <a:pt x="182" y="93"/>
                  </a:cubicBezTo>
                  <a:cubicBezTo>
                    <a:pt x="178" y="93"/>
                    <a:pt x="176" y="91"/>
                    <a:pt x="176" y="88"/>
                  </a:cubicBezTo>
                  <a:cubicBezTo>
                    <a:pt x="176" y="11"/>
                    <a:pt x="176" y="11"/>
                    <a:pt x="176" y="11"/>
                  </a:cubicBezTo>
                  <a:cubicBezTo>
                    <a:pt x="63" y="11"/>
                    <a:pt x="63" y="11"/>
                    <a:pt x="63" y="11"/>
                  </a:cubicBezTo>
                  <a:cubicBezTo>
                    <a:pt x="11" y="63"/>
                    <a:pt x="11" y="63"/>
                    <a:pt x="11" y="63"/>
                  </a:cubicBezTo>
                  <a:cubicBezTo>
                    <a:pt x="11" y="231"/>
                    <a:pt x="11" y="231"/>
                    <a:pt x="11" y="231"/>
                  </a:cubicBezTo>
                  <a:cubicBezTo>
                    <a:pt x="11" y="234"/>
                    <a:pt x="9" y="236"/>
                    <a:pt x="6"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9">
              <a:extLst>
                <a:ext uri="{FF2B5EF4-FFF2-40B4-BE49-F238E27FC236}">
                  <a16:creationId xmlns:a16="http://schemas.microsoft.com/office/drawing/2014/main" id="{B68C421A-26A2-424D-A320-13E3BC5ECD7B}"/>
                </a:ext>
              </a:extLst>
            </p:cNvPr>
            <p:cNvSpPr>
              <a:spLocks/>
            </p:cNvSpPr>
            <p:nvPr/>
          </p:nvSpPr>
          <p:spPr bwMode="auto">
            <a:xfrm>
              <a:off x="2495550" y="2906713"/>
              <a:ext cx="236538" cy="31750"/>
            </a:xfrm>
            <a:custGeom>
              <a:avLst/>
              <a:gdLst>
                <a:gd name="T0" fmla="*/ 81 w 86"/>
                <a:gd name="T1" fmla="*/ 11 h 11"/>
                <a:gd name="T2" fmla="*/ 6 w 86"/>
                <a:gd name="T3" fmla="*/ 11 h 11"/>
                <a:gd name="T4" fmla="*/ 0 w 86"/>
                <a:gd name="T5" fmla="*/ 5 h 11"/>
                <a:gd name="T6" fmla="*/ 6 w 86"/>
                <a:gd name="T7" fmla="*/ 0 h 11"/>
                <a:gd name="T8" fmla="*/ 81 w 86"/>
                <a:gd name="T9" fmla="*/ 0 h 11"/>
                <a:gd name="T10" fmla="*/ 86 w 86"/>
                <a:gd name="T11" fmla="*/ 5 h 11"/>
                <a:gd name="T12" fmla="*/ 81 w 8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86" h="11">
                  <a:moveTo>
                    <a:pt x="81" y="11"/>
                  </a:moveTo>
                  <a:cubicBezTo>
                    <a:pt x="6" y="11"/>
                    <a:pt x="6" y="11"/>
                    <a:pt x="6" y="11"/>
                  </a:cubicBezTo>
                  <a:cubicBezTo>
                    <a:pt x="2" y="11"/>
                    <a:pt x="0" y="8"/>
                    <a:pt x="0" y="5"/>
                  </a:cubicBezTo>
                  <a:cubicBezTo>
                    <a:pt x="0" y="2"/>
                    <a:pt x="2" y="0"/>
                    <a:pt x="6" y="0"/>
                  </a:cubicBezTo>
                  <a:cubicBezTo>
                    <a:pt x="81" y="0"/>
                    <a:pt x="81" y="0"/>
                    <a:pt x="81" y="0"/>
                  </a:cubicBezTo>
                  <a:cubicBezTo>
                    <a:pt x="84" y="0"/>
                    <a:pt x="86" y="2"/>
                    <a:pt x="86" y="5"/>
                  </a:cubicBezTo>
                  <a:cubicBezTo>
                    <a:pt x="86" y="8"/>
                    <a:pt x="84" y="11"/>
                    <a:pt x="8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0">
              <a:extLst>
                <a:ext uri="{FF2B5EF4-FFF2-40B4-BE49-F238E27FC236}">
                  <a16:creationId xmlns:a16="http://schemas.microsoft.com/office/drawing/2014/main" id="{D151F9BF-98FC-4F8E-9862-1C03284466E6}"/>
                </a:ext>
              </a:extLst>
            </p:cNvPr>
            <p:cNvSpPr>
              <a:spLocks/>
            </p:cNvSpPr>
            <p:nvPr/>
          </p:nvSpPr>
          <p:spPr bwMode="auto">
            <a:xfrm>
              <a:off x="2495550" y="2816225"/>
              <a:ext cx="287338" cy="30162"/>
            </a:xfrm>
            <a:custGeom>
              <a:avLst/>
              <a:gdLst>
                <a:gd name="T0" fmla="*/ 99 w 104"/>
                <a:gd name="T1" fmla="*/ 11 h 11"/>
                <a:gd name="T2" fmla="*/ 6 w 104"/>
                <a:gd name="T3" fmla="*/ 11 h 11"/>
                <a:gd name="T4" fmla="*/ 0 w 104"/>
                <a:gd name="T5" fmla="*/ 5 h 11"/>
                <a:gd name="T6" fmla="*/ 6 w 104"/>
                <a:gd name="T7" fmla="*/ 0 h 11"/>
                <a:gd name="T8" fmla="*/ 99 w 104"/>
                <a:gd name="T9" fmla="*/ 0 h 11"/>
                <a:gd name="T10" fmla="*/ 104 w 104"/>
                <a:gd name="T11" fmla="*/ 5 h 11"/>
                <a:gd name="T12" fmla="*/ 99 w 10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4" h="11">
                  <a:moveTo>
                    <a:pt x="99" y="11"/>
                  </a:moveTo>
                  <a:cubicBezTo>
                    <a:pt x="6" y="11"/>
                    <a:pt x="6" y="11"/>
                    <a:pt x="6" y="11"/>
                  </a:cubicBezTo>
                  <a:cubicBezTo>
                    <a:pt x="2" y="11"/>
                    <a:pt x="0" y="8"/>
                    <a:pt x="0" y="5"/>
                  </a:cubicBezTo>
                  <a:cubicBezTo>
                    <a:pt x="0" y="2"/>
                    <a:pt x="2" y="0"/>
                    <a:pt x="6" y="0"/>
                  </a:cubicBezTo>
                  <a:cubicBezTo>
                    <a:pt x="99" y="0"/>
                    <a:pt x="99" y="0"/>
                    <a:pt x="99" y="0"/>
                  </a:cubicBezTo>
                  <a:cubicBezTo>
                    <a:pt x="102" y="0"/>
                    <a:pt x="104" y="2"/>
                    <a:pt x="104" y="5"/>
                  </a:cubicBezTo>
                  <a:cubicBezTo>
                    <a:pt x="104" y="8"/>
                    <a:pt x="102" y="11"/>
                    <a:pt x="9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1">
              <a:extLst>
                <a:ext uri="{FF2B5EF4-FFF2-40B4-BE49-F238E27FC236}">
                  <a16:creationId xmlns:a16="http://schemas.microsoft.com/office/drawing/2014/main" id="{16568478-6250-41FA-B581-8BA0DD88FC38}"/>
                </a:ext>
              </a:extLst>
            </p:cNvPr>
            <p:cNvSpPr>
              <a:spLocks noEditPoints="1"/>
            </p:cNvSpPr>
            <p:nvPr/>
          </p:nvSpPr>
          <p:spPr bwMode="auto">
            <a:xfrm>
              <a:off x="2765425" y="2657475"/>
              <a:ext cx="373063" cy="371475"/>
            </a:xfrm>
            <a:custGeom>
              <a:avLst/>
              <a:gdLst>
                <a:gd name="T0" fmla="*/ 47 w 135"/>
                <a:gd name="T1" fmla="*/ 134 h 134"/>
                <a:gd name="T2" fmla="*/ 43 w 135"/>
                <a:gd name="T3" fmla="*/ 132 h 134"/>
                <a:gd name="T4" fmla="*/ 3 w 135"/>
                <a:gd name="T5" fmla="*/ 92 h 134"/>
                <a:gd name="T6" fmla="*/ 3 w 135"/>
                <a:gd name="T7" fmla="*/ 84 h 134"/>
                <a:gd name="T8" fmla="*/ 80 w 135"/>
                <a:gd name="T9" fmla="*/ 7 h 134"/>
                <a:gd name="T10" fmla="*/ 104 w 135"/>
                <a:gd name="T11" fmla="*/ 7 h 134"/>
                <a:gd name="T12" fmla="*/ 128 w 135"/>
                <a:gd name="T13" fmla="*/ 31 h 134"/>
                <a:gd name="T14" fmla="*/ 128 w 135"/>
                <a:gd name="T15" fmla="*/ 55 h 134"/>
                <a:gd name="T16" fmla="*/ 128 w 135"/>
                <a:gd name="T17" fmla="*/ 55 h 134"/>
                <a:gd name="T18" fmla="*/ 51 w 135"/>
                <a:gd name="T19" fmla="*/ 132 h 134"/>
                <a:gd name="T20" fmla="*/ 47 w 135"/>
                <a:gd name="T21" fmla="*/ 134 h 134"/>
                <a:gd name="T22" fmla="*/ 14 w 135"/>
                <a:gd name="T23" fmla="*/ 88 h 134"/>
                <a:gd name="T24" fmla="*/ 47 w 135"/>
                <a:gd name="T25" fmla="*/ 120 h 134"/>
                <a:gd name="T26" fmla="*/ 120 w 135"/>
                <a:gd name="T27" fmla="*/ 47 h 134"/>
                <a:gd name="T28" fmla="*/ 120 w 135"/>
                <a:gd name="T29" fmla="*/ 39 h 134"/>
                <a:gd name="T30" fmla="*/ 96 w 135"/>
                <a:gd name="T31" fmla="*/ 14 h 134"/>
                <a:gd name="T32" fmla="*/ 88 w 135"/>
                <a:gd name="T33" fmla="*/ 14 h 134"/>
                <a:gd name="T34" fmla="*/ 14 w 135"/>
                <a:gd name="T35" fmla="*/ 88 h 134"/>
                <a:gd name="T36" fmla="*/ 124 w 135"/>
                <a:gd name="T37" fmla="*/ 51 h 134"/>
                <a:gd name="T38" fmla="*/ 124 w 135"/>
                <a:gd name="T39" fmla="*/ 5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34">
                  <a:moveTo>
                    <a:pt x="47" y="134"/>
                  </a:moveTo>
                  <a:cubicBezTo>
                    <a:pt x="46" y="134"/>
                    <a:pt x="44" y="133"/>
                    <a:pt x="43" y="132"/>
                  </a:cubicBezTo>
                  <a:cubicBezTo>
                    <a:pt x="3" y="92"/>
                    <a:pt x="3" y="92"/>
                    <a:pt x="3" y="92"/>
                  </a:cubicBezTo>
                  <a:cubicBezTo>
                    <a:pt x="0" y="89"/>
                    <a:pt x="0" y="86"/>
                    <a:pt x="3" y="84"/>
                  </a:cubicBezTo>
                  <a:cubicBezTo>
                    <a:pt x="80" y="7"/>
                    <a:pt x="80" y="7"/>
                    <a:pt x="80" y="7"/>
                  </a:cubicBezTo>
                  <a:cubicBezTo>
                    <a:pt x="86" y="0"/>
                    <a:pt x="97" y="0"/>
                    <a:pt x="104" y="7"/>
                  </a:cubicBezTo>
                  <a:cubicBezTo>
                    <a:pt x="128" y="31"/>
                    <a:pt x="128" y="31"/>
                    <a:pt x="128" y="31"/>
                  </a:cubicBezTo>
                  <a:cubicBezTo>
                    <a:pt x="135" y="38"/>
                    <a:pt x="135" y="48"/>
                    <a:pt x="128" y="55"/>
                  </a:cubicBezTo>
                  <a:cubicBezTo>
                    <a:pt x="128" y="55"/>
                    <a:pt x="128" y="55"/>
                    <a:pt x="128" y="55"/>
                  </a:cubicBezTo>
                  <a:cubicBezTo>
                    <a:pt x="51" y="132"/>
                    <a:pt x="51" y="132"/>
                    <a:pt x="51" y="132"/>
                  </a:cubicBezTo>
                  <a:cubicBezTo>
                    <a:pt x="50" y="133"/>
                    <a:pt x="48" y="134"/>
                    <a:pt x="47" y="134"/>
                  </a:cubicBezTo>
                  <a:close/>
                  <a:moveTo>
                    <a:pt x="14" y="88"/>
                  </a:moveTo>
                  <a:cubicBezTo>
                    <a:pt x="47" y="120"/>
                    <a:pt x="47" y="120"/>
                    <a:pt x="47" y="120"/>
                  </a:cubicBezTo>
                  <a:cubicBezTo>
                    <a:pt x="120" y="47"/>
                    <a:pt x="120" y="47"/>
                    <a:pt x="120" y="47"/>
                  </a:cubicBezTo>
                  <a:cubicBezTo>
                    <a:pt x="123" y="45"/>
                    <a:pt x="123" y="41"/>
                    <a:pt x="120" y="39"/>
                  </a:cubicBezTo>
                  <a:cubicBezTo>
                    <a:pt x="96" y="14"/>
                    <a:pt x="96" y="14"/>
                    <a:pt x="96" y="14"/>
                  </a:cubicBezTo>
                  <a:cubicBezTo>
                    <a:pt x="94" y="12"/>
                    <a:pt x="90" y="12"/>
                    <a:pt x="88" y="14"/>
                  </a:cubicBezTo>
                  <a:lnTo>
                    <a:pt x="14" y="88"/>
                  </a:lnTo>
                  <a:close/>
                  <a:moveTo>
                    <a:pt x="124" y="51"/>
                  </a:moveTo>
                  <a:cubicBezTo>
                    <a:pt x="124" y="51"/>
                    <a:pt x="124" y="51"/>
                    <a:pt x="12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2">
              <a:extLst>
                <a:ext uri="{FF2B5EF4-FFF2-40B4-BE49-F238E27FC236}">
                  <a16:creationId xmlns:a16="http://schemas.microsoft.com/office/drawing/2014/main" id="{A18AF37A-3A20-4C5B-9F41-80E26BF851A7}"/>
                </a:ext>
              </a:extLst>
            </p:cNvPr>
            <p:cNvSpPr>
              <a:spLocks noEditPoints="1"/>
            </p:cNvSpPr>
            <p:nvPr/>
          </p:nvSpPr>
          <p:spPr bwMode="auto">
            <a:xfrm>
              <a:off x="2701925" y="2884488"/>
              <a:ext cx="211138" cy="207962"/>
            </a:xfrm>
            <a:custGeom>
              <a:avLst/>
              <a:gdLst>
                <a:gd name="T0" fmla="*/ 6 w 76"/>
                <a:gd name="T1" fmla="*/ 75 h 75"/>
                <a:gd name="T2" fmla="*/ 2 w 76"/>
                <a:gd name="T3" fmla="*/ 74 h 75"/>
                <a:gd name="T4" fmla="*/ 1 w 76"/>
                <a:gd name="T5" fmla="*/ 68 h 75"/>
                <a:gd name="T6" fmla="*/ 24 w 76"/>
                <a:gd name="T7" fmla="*/ 4 h 75"/>
                <a:gd name="T8" fmla="*/ 28 w 76"/>
                <a:gd name="T9" fmla="*/ 0 h 75"/>
                <a:gd name="T10" fmla="*/ 33 w 76"/>
                <a:gd name="T11" fmla="*/ 2 h 75"/>
                <a:gd name="T12" fmla="*/ 74 w 76"/>
                <a:gd name="T13" fmla="*/ 42 h 75"/>
                <a:gd name="T14" fmla="*/ 75 w 76"/>
                <a:gd name="T15" fmla="*/ 47 h 75"/>
                <a:gd name="T16" fmla="*/ 72 w 76"/>
                <a:gd name="T17" fmla="*/ 51 h 75"/>
                <a:gd name="T18" fmla="*/ 8 w 76"/>
                <a:gd name="T19" fmla="*/ 75 h 75"/>
                <a:gd name="T20" fmla="*/ 6 w 76"/>
                <a:gd name="T21" fmla="*/ 75 h 75"/>
                <a:gd name="T22" fmla="*/ 32 w 76"/>
                <a:gd name="T23" fmla="*/ 16 h 75"/>
                <a:gd name="T24" fmla="*/ 15 w 76"/>
                <a:gd name="T25" fmla="*/ 61 h 75"/>
                <a:gd name="T26" fmla="*/ 60 w 76"/>
                <a:gd name="T27" fmla="*/ 44 h 75"/>
                <a:gd name="T28" fmla="*/ 32 w 76"/>
                <a:gd name="T29"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5">
                  <a:moveTo>
                    <a:pt x="6" y="75"/>
                  </a:moveTo>
                  <a:cubicBezTo>
                    <a:pt x="4" y="75"/>
                    <a:pt x="3" y="75"/>
                    <a:pt x="2" y="74"/>
                  </a:cubicBezTo>
                  <a:cubicBezTo>
                    <a:pt x="0" y="72"/>
                    <a:pt x="0" y="70"/>
                    <a:pt x="1" y="68"/>
                  </a:cubicBezTo>
                  <a:cubicBezTo>
                    <a:pt x="24" y="4"/>
                    <a:pt x="24" y="4"/>
                    <a:pt x="24" y="4"/>
                  </a:cubicBezTo>
                  <a:cubicBezTo>
                    <a:pt x="25" y="2"/>
                    <a:pt x="27" y="1"/>
                    <a:pt x="28" y="0"/>
                  </a:cubicBezTo>
                  <a:cubicBezTo>
                    <a:pt x="30" y="0"/>
                    <a:pt x="32" y="0"/>
                    <a:pt x="33" y="2"/>
                  </a:cubicBezTo>
                  <a:cubicBezTo>
                    <a:pt x="74" y="42"/>
                    <a:pt x="74" y="42"/>
                    <a:pt x="74" y="42"/>
                  </a:cubicBezTo>
                  <a:cubicBezTo>
                    <a:pt x="75" y="44"/>
                    <a:pt x="76" y="46"/>
                    <a:pt x="75" y="47"/>
                  </a:cubicBezTo>
                  <a:cubicBezTo>
                    <a:pt x="75" y="49"/>
                    <a:pt x="74" y="51"/>
                    <a:pt x="72" y="51"/>
                  </a:cubicBezTo>
                  <a:cubicBezTo>
                    <a:pt x="8" y="75"/>
                    <a:pt x="8" y="75"/>
                    <a:pt x="8" y="75"/>
                  </a:cubicBezTo>
                  <a:cubicBezTo>
                    <a:pt x="7" y="75"/>
                    <a:pt x="6" y="75"/>
                    <a:pt x="6" y="75"/>
                  </a:cubicBezTo>
                  <a:close/>
                  <a:moveTo>
                    <a:pt x="32" y="16"/>
                  </a:moveTo>
                  <a:cubicBezTo>
                    <a:pt x="15" y="61"/>
                    <a:pt x="15" y="61"/>
                    <a:pt x="15" y="61"/>
                  </a:cubicBezTo>
                  <a:cubicBezTo>
                    <a:pt x="60" y="44"/>
                    <a:pt x="60" y="44"/>
                    <a:pt x="60" y="44"/>
                  </a:cubicBezTo>
                  <a:lnTo>
                    <a:pt x="3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3">
              <a:extLst>
                <a:ext uri="{FF2B5EF4-FFF2-40B4-BE49-F238E27FC236}">
                  <a16:creationId xmlns:a16="http://schemas.microsoft.com/office/drawing/2014/main" id="{C9EDB4C7-B938-419C-9E8A-7EE69A59D4F4}"/>
                </a:ext>
              </a:extLst>
            </p:cNvPr>
            <p:cNvSpPr>
              <a:spLocks/>
            </p:cNvSpPr>
            <p:nvPr/>
          </p:nvSpPr>
          <p:spPr bwMode="auto">
            <a:xfrm>
              <a:off x="2730500" y="2987675"/>
              <a:ext cx="79375" cy="80962"/>
            </a:xfrm>
            <a:custGeom>
              <a:avLst/>
              <a:gdLst>
                <a:gd name="T0" fmla="*/ 23 w 29"/>
                <a:gd name="T1" fmla="*/ 29 h 29"/>
                <a:gd name="T2" fmla="*/ 19 w 29"/>
                <a:gd name="T3" fmla="*/ 27 h 29"/>
                <a:gd name="T4" fmla="*/ 2 w 29"/>
                <a:gd name="T5" fmla="*/ 10 h 29"/>
                <a:gd name="T6" fmla="*/ 2 w 29"/>
                <a:gd name="T7" fmla="*/ 2 h 29"/>
                <a:gd name="T8" fmla="*/ 10 w 29"/>
                <a:gd name="T9" fmla="*/ 2 h 29"/>
                <a:gd name="T10" fmla="*/ 26 w 29"/>
                <a:gd name="T11" fmla="*/ 19 h 29"/>
                <a:gd name="T12" fmla="*/ 26 w 29"/>
                <a:gd name="T13" fmla="*/ 27 h 29"/>
                <a:gd name="T14" fmla="*/ 23 w 29"/>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9">
                  <a:moveTo>
                    <a:pt x="23" y="29"/>
                  </a:moveTo>
                  <a:cubicBezTo>
                    <a:pt x="21" y="29"/>
                    <a:pt x="20" y="28"/>
                    <a:pt x="19" y="27"/>
                  </a:cubicBezTo>
                  <a:cubicBezTo>
                    <a:pt x="2" y="10"/>
                    <a:pt x="2" y="10"/>
                    <a:pt x="2" y="10"/>
                  </a:cubicBezTo>
                  <a:cubicBezTo>
                    <a:pt x="0" y="8"/>
                    <a:pt x="0" y="4"/>
                    <a:pt x="2" y="2"/>
                  </a:cubicBezTo>
                  <a:cubicBezTo>
                    <a:pt x="4" y="0"/>
                    <a:pt x="7" y="0"/>
                    <a:pt x="10" y="2"/>
                  </a:cubicBezTo>
                  <a:cubicBezTo>
                    <a:pt x="26" y="19"/>
                    <a:pt x="26" y="19"/>
                    <a:pt x="26" y="19"/>
                  </a:cubicBezTo>
                  <a:cubicBezTo>
                    <a:pt x="29" y="21"/>
                    <a:pt x="29" y="25"/>
                    <a:pt x="26" y="27"/>
                  </a:cubicBezTo>
                  <a:cubicBezTo>
                    <a:pt x="25" y="28"/>
                    <a:pt x="24" y="29"/>
                    <a:pt x="2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5FDDE567-460B-4BC7-94A3-2AD88FDF6254}"/>
              </a:ext>
            </a:extLst>
          </p:cNvPr>
          <p:cNvGrpSpPr/>
          <p:nvPr/>
        </p:nvGrpSpPr>
        <p:grpSpPr>
          <a:xfrm>
            <a:off x="1381189" y="1927479"/>
            <a:ext cx="546100" cy="728662"/>
            <a:chOff x="10488613" y="1109663"/>
            <a:chExt cx="546100" cy="728662"/>
          </a:xfrm>
          <a:solidFill>
            <a:srgbClr val="E67C79"/>
          </a:solidFill>
        </p:grpSpPr>
        <p:sp>
          <p:nvSpPr>
            <p:cNvPr id="28" name="Freeform 34">
              <a:extLst>
                <a:ext uri="{FF2B5EF4-FFF2-40B4-BE49-F238E27FC236}">
                  <a16:creationId xmlns:a16="http://schemas.microsoft.com/office/drawing/2014/main" id="{8AB60EEB-3889-4E3D-92C9-54800B798700}"/>
                </a:ext>
              </a:extLst>
            </p:cNvPr>
            <p:cNvSpPr>
              <a:spLocks noEditPoints="1"/>
            </p:cNvSpPr>
            <p:nvPr/>
          </p:nvSpPr>
          <p:spPr bwMode="auto">
            <a:xfrm>
              <a:off x="10488613" y="1109663"/>
              <a:ext cx="546100" cy="728662"/>
            </a:xfrm>
            <a:custGeom>
              <a:avLst/>
              <a:gdLst>
                <a:gd name="T0" fmla="*/ 193 w 198"/>
                <a:gd name="T1" fmla="*/ 264 h 264"/>
                <a:gd name="T2" fmla="*/ 6 w 198"/>
                <a:gd name="T3" fmla="*/ 264 h 264"/>
                <a:gd name="T4" fmla="*/ 0 w 198"/>
                <a:gd name="T5" fmla="*/ 258 h 264"/>
                <a:gd name="T6" fmla="*/ 0 w 198"/>
                <a:gd name="T7" fmla="*/ 5 h 264"/>
                <a:gd name="T8" fmla="*/ 6 w 198"/>
                <a:gd name="T9" fmla="*/ 0 h 264"/>
                <a:gd name="T10" fmla="*/ 193 w 198"/>
                <a:gd name="T11" fmla="*/ 0 h 264"/>
                <a:gd name="T12" fmla="*/ 198 w 198"/>
                <a:gd name="T13" fmla="*/ 5 h 264"/>
                <a:gd name="T14" fmla="*/ 198 w 198"/>
                <a:gd name="T15" fmla="*/ 258 h 264"/>
                <a:gd name="T16" fmla="*/ 193 w 198"/>
                <a:gd name="T17" fmla="*/ 264 h 264"/>
                <a:gd name="T18" fmla="*/ 11 w 198"/>
                <a:gd name="T19" fmla="*/ 253 h 264"/>
                <a:gd name="T20" fmla="*/ 187 w 198"/>
                <a:gd name="T21" fmla="*/ 253 h 264"/>
                <a:gd name="T22" fmla="*/ 187 w 198"/>
                <a:gd name="T23" fmla="*/ 11 h 264"/>
                <a:gd name="T24" fmla="*/ 11 w 198"/>
                <a:gd name="T25" fmla="*/ 11 h 264"/>
                <a:gd name="T26" fmla="*/ 11 w 198"/>
                <a:gd name="T27" fmla="*/ 25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64">
                  <a:moveTo>
                    <a:pt x="193" y="264"/>
                  </a:moveTo>
                  <a:cubicBezTo>
                    <a:pt x="6" y="264"/>
                    <a:pt x="6" y="264"/>
                    <a:pt x="6" y="264"/>
                  </a:cubicBezTo>
                  <a:cubicBezTo>
                    <a:pt x="2" y="264"/>
                    <a:pt x="0" y="261"/>
                    <a:pt x="0" y="258"/>
                  </a:cubicBezTo>
                  <a:cubicBezTo>
                    <a:pt x="0" y="5"/>
                    <a:pt x="0" y="5"/>
                    <a:pt x="0" y="5"/>
                  </a:cubicBezTo>
                  <a:cubicBezTo>
                    <a:pt x="0" y="2"/>
                    <a:pt x="2" y="0"/>
                    <a:pt x="6" y="0"/>
                  </a:cubicBezTo>
                  <a:cubicBezTo>
                    <a:pt x="193" y="0"/>
                    <a:pt x="193" y="0"/>
                    <a:pt x="193" y="0"/>
                  </a:cubicBezTo>
                  <a:cubicBezTo>
                    <a:pt x="196" y="0"/>
                    <a:pt x="198" y="2"/>
                    <a:pt x="198" y="5"/>
                  </a:cubicBezTo>
                  <a:cubicBezTo>
                    <a:pt x="198" y="258"/>
                    <a:pt x="198" y="258"/>
                    <a:pt x="198" y="258"/>
                  </a:cubicBezTo>
                  <a:cubicBezTo>
                    <a:pt x="198" y="261"/>
                    <a:pt x="196" y="264"/>
                    <a:pt x="193" y="264"/>
                  </a:cubicBezTo>
                  <a:close/>
                  <a:moveTo>
                    <a:pt x="11" y="253"/>
                  </a:moveTo>
                  <a:cubicBezTo>
                    <a:pt x="187" y="253"/>
                    <a:pt x="187" y="253"/>
                    <a:pt x="187" y="253"/>
                  </a:cubicBezTo>
                  <a:cubicBezTo>
                    <a:pt x="187" y="11"/>
                    <a:pt x="187" y="11"/>
                    <a:pt x="187" y="11"/>
                  </a:cubicBezTo>
                  <a:cubicBezTo>
                    <a:pt x="11" y="11"/>
                    <a:pt x="11" y="11"/>
                    <a:pt x="11" y="11"/>
                  </a:cubicBezTo>
                  <a:lnTo>
                    <a:pt x="11"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5">
              <a:extLst>
                <a:ext uri="{FF2B5EF4-FFF2-40B4-BE49-F238E27FC236}">
                  <a16:creationId xmlns:a16="http://schemas.microsoft.com/office/drawing/2014/main" id="{A638AE8A-A869-4828-8C66-8E2AFA70CAD3}"/>
                </a:ext>
              </a:extLst>
            </p:cNvPr>
            <p:cNvSpPr>
              <a:spLocks noEditPoints="1"/>
            </p:cNvSpPr>
            <p:nvPr/>
          </p:nvSpPr>
          <p:spPr bwMode="auto">
            <a:xfrm>
              <a:off x="10791825" y="1292225"/>
              <a:ext cx="150813" cy="120650"/>
            </a:xfrm>
            <a:custGeom>
              <a:avLst/>
              <a:gdLst>
                <a:gd name="T0" fmla="*/ 50 w 55"/>
                <a:gd name="T1" fmla="*/ 44 h 44"/>
                <a:gd name="T2" fmla="*/ 6 w 55"/>
                <a:gd name="T3" fmla="*/ 44 h 44"/>
                <a:gd name="T4" fmla="*/ 0 w 55"/>
                <a:gd name="T5" fmla="*/ 38 h 44"/>
                <a:gd name="T6" fmla="*/ 0 w 55"/>
                <a:gd name="T7" fmla="*/ 5 h 44"/>
                <a:gd name="T8" fmla="*/ 6 w 55"/>
                <a:gd name="T9" fmla="*/ 0 h 44"/>
                <a:gd name="T10" fmla="*/ 50 w 55"/>
                <a:gd name="T11" fmla="*/ 0 h 44"/>
                <a:gd name="T12" fmla="*/ 55 w 55"/>
                <a:gd name="T13" fmla="*/ 5 h 44"/>
                <a:gd name="T14" fmla="*/ 55 w 55"/>
                <a:gd name="T15" fmla="*/ 38 h 44"/>
                <a:gd name="T16" fmla="*/ 50 w 55"/>
                <a:gd name="T17" fmla="*/ 44 h 44"/>
                <a:gd name="T18" fmla="*/ 11 w 55"/>
                <a:gd name="T19" fmla="*/ 33 h 44"/>
                <a:gd name="T20" fmla="*/ 44 w 55"/>
                <a:gd name="T21" fmla="*/ 33 h 44"/>
                <a:gd name="T22" fmla="*/ 44 w 55"/>
                <a:gd name="T23" fmla="*/ 11 h 44"/>
                <a:gd name="T24" fmla="*/ 11 w 55"/>
                <a:gd name="T25" fmla="*/ 11 h 44"/>
                <a:gd name="T26" fmla="*/ 11 w 55"/>
                <a:gd name="T27"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44">
                  <a:moveTo>
                    <a:pt x="50" y="44"/>
                  </a:moveTo>
                  <a:cubicBezTo>
                    <a:pt x="6" y="44"/>
                    <a:pt x="6" y="44"/>
                    <a:pt x="6" y="44"/>
                  </a:cubicBezTo>
                  <a:cubicBezTo>
                    <a:pt x="2" y="44"/>
                    <a:pt x="0" y="41"/>
                    <a:pt x="0" y="38"/>
                  </a:cubicBezTo>
                  <a:cubicBezTo>
                    <a:pt x="0" y="5"/>
                    <a:pt x="0" y="5"/>
                    <a:pt x="0" y="5"/>
                  </a:cubicBezTo>
                  <a:cubicBezTo>
                    <a:pt x="0" y="2"/>
                    <a:pt x="2" y="0"/>
                    <a:pt x="6" y="0"/>
                  </a:cubicBezTo>
                  <a:cubicBezTo>
                    <a:pt x="50" y="0"/>
                    <a:pt x="50" y="0"/>
                    <a:pt x="50" y="0"/>
                  </a:cubicBezTo>
                  <a:cubicBezTo>
                    <a:pt x="53" y="0"/>
                    <a:pt x="55" y="2"/>
                    <a:pt x="55" y="5"/>
                  </a:cubicBezTo>
                  <a:cubicBezTo>
                    <a:pt x="55" y="38"/>
                    <a:pt x="55" y="38"/>
                    <a:pt x="55" y="38"/>
                  </a:cubicBezTo>
                  <a:cubicBezTo>
                    <a:pt x="55" y="41"/>
                    <a:pt x="53" y="44"/>
                    <a:pt x="50" y="44"/>
                  </a:cubicBezTo>
                  <a:close/>
                  <a:moveTo>
                    <a:pt x="11" y="33"/>
                  </a:moveTo>
                  <a:cubicBezTo>
                    <a:pt x="44" y="33"/>
                    <a:pt x="44" y="33"/>
                    <a:pt x="44" y="33"/>
                  </a:cubicBezTo>
                  <a:cubicBezTo>
                    <a:pt x="44" y="11"/>
                    <a:pt x="44" y="11"/>
                    <a:pt x="44" y="11"/>
                  </a:cubicBezTo>
                  <a:cubicBezTo>
                    <a:pt x="11" y="11"/>
                    <a:pt x="11" y="11"/>
                    <a:pt x="11" y="11"/>
                  </a:cubicBezTo>
                  <a:lnTo>
                    <a:pt x="1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6">
              <a:extLst>
                <a:ext uri="{FF2B5EF4-FFF2-40B4-BE49-F238E27FC236}">
                  <a16:creationId xmlns:a16="http://schemas.microsoft.com/office/drawing/2014/main" id="{DE20B116-CE5D-4D4F-94A6-80BB29257F36}"/>
                </a:ext>
              </a:extLst>
            </p:cNvPr>
            <p:cNvSpPr>
              <a:spLocks/>
            </p:cNvSpPr>
            <p:nvPr/>
          </p:nvSpPr>
          <p:spPr bwMode="auto">
            <a:xfrm>
              <a:off x="10579100" y="1474788"/>
              <a:ext cx="363538" cy="30162"/>
            </a:xfrm>
            <a:custGeom>
              <a:avLst/>
              <a:gdLst>
                <a:gd name="T0" fmla="*/ 127 w 132"/>
                <a:gd name="T1" fmla="*/ 11 h 11"/>
                <a:gd name="T2" fmla="*/ 6 w 132"/>
                <a:gd name="T3" fmla="*/ 11 h 11"/>
                <a:gd name="T4" fmla="*/ 0 w 132"/>
                <a:gd name="T5" fmla="*/ 5 h 11"/>
                <a:gd name="T6" fmla="*/ 6 w 132"/>
                <a:gd name="T7" fmla="*/ 0 h 11"/>
                <a:gd name="T8" fmla="*/ 127 w 132"/>
                <a:gd name="T9" fmla="*/ 0 h 11"/>
                <a:gd name="T10" fmla="*/ 132 w 132"/>
                <a:gd name="T11" fmla="*/ 5 h 11"/>
                <a:gd name="T12" fmla="*/ 127 w 1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2" h="11">
                  <a:moveTo>
                    <a:pt x="127" y="11"/>
                  </a:moveTo>
                  <a:cubicBezTo>
                    <a:pt x="6" y="11"/>
                    <a:pt x="6" y="11"/>
                    <a:pt x="6" y="11"/>
                  </a:cubicBezTo>
                  <a:cubicBezTo>
                    <a:pt x="2" y="11"/>
                    <a:pt x="0" y="8"/>
                    <a:pt x="0" y="5"/>
                  </a:cubicBezTo>
                  <a:cubicBezTo>
                    <a:pt x="0" y="2"/>
                    <a:pt x="2" y="0"/>
                    <a:pt x="6" y="0"/>
                  </a:cubicBezTo>
                  <a:cubicBezTo>
                    <a:pt x="127" y="0"/>
                    <a:pt x="127" y="0"/>
                    <a:pt x="127" y="0"/>
                  </a:cubicBezTo>
                  <a:cubicBezTo>
                    <a:pt x="130" y="0"/>
                    <a:pt x="132" y="2"/>
                    <a:pt x="132" y="5"/>
                  </a:cubicBezTo>
                  <a:cubicBezTo>
                    <a:pt x="132" y="8"/>
                    <a:pt x="130" y="11"/>
                    <a:pt x="12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7">
              <a:extLst>
                <a:ext uri="{FF2B5EF4-FFF2-40B4-BE49-F238E27FC236}">
                  <a16:creationId xmlns:a16="http://schemas.microsoft.com/office/drawing/2014/main" id="{8265A7EC-D865-4C31-B8C9-6FE0E80BE445}"/>
                </a:ext>
              </a:extLst>
            </p:cNvPr>
            <p:cNvSpPr>
              <a:spLocks/>
            </p:cNvSpPr>
            <p:nvPr/>
          </p:nvSpPr>
          <p:spPr bwMode="auto">
            <a:xfrm>
              <a:off x="10579100" y="1565275"/>
              <a:ext cx="363538" cy="30162"/>
            </a:xfrm>
            <a:custGeom>
              <a:avLst/>
              <a:gdLst>
                <a:gd name="T0" fmla="*/ 127 w 132"/>
                <a:gd name="T1" fmla="*/ 11 h 11"/>
                <a:gd name="T2" fmla="*/ 6 w 132"/>
                <a:gd name="T3" fmla="*/ 11 h 11"/>
                <a:gd name="T4" fmla="*/ 0 w 132"/>
                <a:gd name="T5" fmla="*/ 5 h 11"/>
                <a:gd name="T6" fmla="*/ 6 w 132"/>
                <a:gd name="T7" fmla="*/ 0 h 11"/>
                <a:gd name="T8" fmla="*/ 127 w 132"/>
                <a:gd name="T9" fmla="*/ 0 h 11"/>
                <a:gd name="T10" fmla="*/ 132 w 132"/>
                <a:gd name="T11" fmla="*/ 5 h 11"/>
                <a:gd name="T12" fmla="*/ 127 w 1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2" h="11">
                  <a:moveTo>
                    <a:pt x="127" y="11"/>
                  </a:moveTo>
                  <a:cubicBezTo>
                    <a:pt x="6" y="11"/>
                    <a:pt x="6" y="11"/>
                    <a:pt x="6" y="11"/>
                  </a:cubicBezTo>
                  <a:cubicBezTo>
                    <a:pt x="2" y="11"/>
                    <a:pt x="0" y="8"/>
                    <a:pt x="0" y="5"/>
                  </a:cubicBezTo>
                  <a:cubicBezTo>
                    <a:pt x="0" y="2"/>
                    <a:pt x="2" y="0"/>
                    <a:pt x="6" y="0"/>
                  </a:cubicBezTo>
                  <a:cubicBezTo>
                    <a:pt x="127" y="0"/>
                    <a:pt x="127" y="0"/>
                    <a:pt x="127" y="0"/>
                  </a:cubicBezTo>
                  <a:cubicBezTo>
                    <a:pt x="130" y="0"/>
                    <a:pt x="132" y="2"/>
                    <a:pt x="132" y="5"/>
                  </a:cubicBezTo>
                  <a:cubicBezTo>
                    <a:pt x="132" y="8"/>
                    <a:pt x="130" y="11"/>
                    <a:pt x="12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8">
              <a:extLst>
                <a:ext uri="{FF2B5EF4-FFF2-40B4-BE49-F238E27FC236}">
                  <a16:creationId xmlns:a16="http://schemas.microsoft.com/office/drawing/2014/main" id="{5A5601F6-7038-4AED-8588-552072ABC6D0}"/>
                </a:ext>
              </a:extLst>
            </p:cNvPr>
            <p:cNvSpPr>
              <a:spLocks/>
            </p:cNvSpPr>
            <p:nvPr/>
          </p:nvSpPr>
          <p:spPr bwMode="auto">
            <a:xfrm>
              <a:off x="10579100" y="1655763"/>
              <a:ext cx="363538" cy="31750"/>
            </a:xfrm>
            <a:custGeom>
              <a:avLst/>
              <a:gdLst>
                <a:gd name="T0" fmla="*/ 127 w 132"/>
                <a:gd name="T1" fmla="*/ 11 h 11"/>
                <a:gd name="T2" fmla="*/ 6 w 132"/>
                <a:gd name="T3" fmla="*/ 11 h 11"/>
                <a:gd name="T4" fmla="*/ 0 w 132"/>
                <a:gd name="T5" fmla="*/ 5 h 11"/>
                <a:gd name="T6" fmla="*/ 6 w 132"/>
                <a:gd name="T7" fmla="*/ 0 h 11"/>
                <a:gd name="T8" fmla="*/ 127 w 132"/>
                <a:gd name="T9" fmla="*/ 0 h 11"/>
                <a:gd name="T10" fmla="*/ 132 w 132"/>
                <a:gd name="T11" fmla="*/ 5 h 11"/>
                <a:gd name="T12" fmla="*/ 127 w 1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2" h="11">
                  <a:moveTo>
                    <a:pt x="127" y="11"/>
                  </a:moveTo>
                  <a:cubicBezTo>
                    <a:pt x="6" y="11"/>
                    <a:pt x="6" y="11"/>
                    <a:pt x="6" y="11"/>
                  </a:cubicBezTo>
                  <a:cubicBezTo>
                    <a:pt x="2" y="11"/>
                    <a:pt x="0" y="8"/>
                    <a:pt x="0" y="5"/>
                  </a:cubicBezTo>
                  <a:cubicBezTo>
                    <a:pt x="0" y="2"/>
                    <a:pt x="2" y="0"/>
                    <a:pt x="6" y="0"/>
                  </a:cubicBezTo>
                  <a:cubicBezTo>
                    <a:pt x="127" y="0"/>
                    <a:pt x="127" y="0"/>
                    <a:pt x="127" y="0"/>
                  </a:cubicBezTo>
                  <a:cubicBezTo>
                    <a:pt x="130" y="0"/>
                    <a:pt x="132" y="2"/>
                    <a:pt x="132" y="5"/>
                  </a:cubicBezTo>
                  <a:cubicBezTo>
                    <a:pt x="132" y="8"/>
                    <a:pt x="130" y="11"/>
                    <a:pt x="12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9">
              <a:extLst>
                <a:ext uri="{FF2B5EF4-FFF2-40B4-BE49-F238E27FC236}">
                  <a16:creationId xmlns:a16="http://schemas.microsoft.com/office/drawing/2014/main" id="{905AC558-5541-44D8-81BB-5735A8BF3747}"/>
                </a:ext>
              </a:extLst>
            </p:cNvPr>
            <p:cNvSpPr>
              <a:spLocks/>
            </p:cNvSpPr>
            <p:nvPr/>
          </p:nvSpPr>
          <p:spPr bwMode="auto">
            <a:xfrm>
              <a:off x="10579100" y="1292225"/>
              <a:ext cx="182563" cy="30162"/>
            </a:xfrm>
            <a:custGeom>
              <a:avLst/>
              <a:gdLst>
                <a:gd name="T0" fmla="*/ 61 w 66"/>
                <a:gd name="T1" fmla="*/ 11 h 11"/>
                <a:gd name="T2" fmla="*/ 6 w 66"/>
                <a:gd name="T3" fmla="*/ 11 h 11"/>
                <a:gd name="T4" fmla="*/ 0 w 66"/>
                <a:gd name="T5" fmla="*/ 5 h 11"/>
                <a:gd name="T6" fmla="*/ 6 w 66"/>
                <a:gd name="T7" fmla="*/ 0 h 11"/>
                <a:gd name="T8" fmla="*/ 61 w 66"/>
                <a:gd name="T9" fmla="*/ 0 h 11"/>
                <a:gd name="T10" fmla="*/ 66 w 66"/>
                <a:gd name="T11" fmla="*/ 5 h 11"/>
                <a:gd name="T12" fmla="*/ 61 w 6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11"/>
                  </a:moveTo>
                  <a:cubicBezTo>
                    <a:pt x="6" y="11"/>
                    <a:pt x="6" y="11"/>
                    <a:pt x="6" y="11"/>
                  </a:cubicBezTo>
                  <a:cubicBezTo>
                    <a:pt x="2" y="11"/>
                    <a:pt x="0" y="8"/>
                    <a:pt x="0" y="5"/>
                  </a:cubicBezTo>
                  <a:cubicBezTo>
                    <a:pt x="0" y="2"/>
                    <a:pt x="2" y="0"/>
                    <a:pt x="6" y="0"/>
                  </a:cubicBezTo>
                  <a:cubicBezTo>
                    <a:pt x="61" y="0"/>
                    <a:pt x="61" y="0"/>
                    <a:pt x="61" y="0"/>
                  </a:cubicBezTo>
                  <a:cubicBezTo>
                    <a:pt x="64" y="0"/>
                    <a:pt x="66" y="2"/>
                    <a:pt x="66" y="5"/>
                  </a:cubicBezTo>
                  <a:cubicBezTo>
                    <a:pt x="66" y="8"/>
                    <a:pt x="64" y="11"/>
                    <a:pt x="6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0">
              <a:extLst>
                <a:ext uri="{FF2B5EF4-FFF2-40B4-BE49-F238E27FC236}">
                  <a16:creationId xmlns:a16="http://schemas.microsoft.com/office/drawing/2014/main" id="{134599E1-A6D3-40C5-A3EE-49A60F6B7090}"/>
                </a:ext>
              </a:extLst>
            </p:cNvPr>
            <p:cNvSpPr>
              <a:spLocks/>
            </p:cNvSpPr>
            <p:nvPr/>
          </p:nvSpPr>
          <p:spPr bwMode="auto">
            <a:xfrm>
              <a:off x="10579100" y="1382713"/>
              <a:ext cx="182563" cy="30162"/>
            </a:xfrm>
            <a:custGeom>
              <a:avLst/>
              <a:gdLst>
                <a:gd name="T0" fmla="*/ 61 w 66"/>
                <a:gd name="T1" fmla="*/ 11 h 11"/>
                <a:gd name="T2" fmla="*/ 6 w 66"/>
                <a:gd name="T3" fmla="*/ 11 h 11"/>
                <a:gd name="T4" fmla="*/ 0 w 66"/>
                <a:gd name="T5" fmla="*/ 5 h 11"/>
                <a:gd name="T6" fmla="*/ 6 w 66"/>
                <a:gd name="T7" fmla="*/ 0 h 11"/>
                <a:gd name="T8" fmla="*/ 61 w 66"/>
                <a:gd name="T9" fmla="*/ 0 h 11"/>
                <a:gd name="T10" fmla="*/ 66 w 66"/>
                <a:gd name="T11" fmla="*/ 5 h 11"/>
                <a:gd name="T12" fmla="*/ 61 w 6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11"/>
                  </a:moveTo>
                  <a:cubicBezTo>
                    <a:pt x="6" y="11"/>
                    <a:pt x="6" y="11"/>
                    <a:pt x="6" y="11"/>
                  </a:cubicBezTo>
                  <a:cubicBezTo>
                    <a:pt x="2" y="11"/>
                    <a:pt x="0" y="8"/>
                    <a:pt x="0" y="5"/>
                  </a:cubicBezTo>
                  <a:cubicBezTo>
                    <a:pt x="0" y="2"/>
                    <a:pt x="2" y="0"/>
                    <a:pt x="6" y="0"/>
                  </a:cubicBezTo>
                  <a:cubicBezTo>
                    <a:pt x="61" y="0"/>
                    <a:pt x="61" y="0"/>
                    <a:pt x="61" y="0"/>
                  </a:cubicBezTo>
                  <a:cubicBezTo>
                    <a:pt x="64" y="0"/>
                    <a:pt x="66" y="2"/>
                    <a:pt x="66" y="5"/>
                  </a:cubicBezTo>
                  <a:cubicBezTo>
                    <a:pt x="66" y="8"/>
                    <a:pt x="64" y="11"/>
                    <a:pt x="6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a:extLst>
              <a:ext uri="{FF2B5EF4-FFF2-40B4-BE49-F238E27FC236}">
                <a16:creationId xmlns:a16="http://schemas.microsoft.com/office/drawing/2014/main" id="{84CE2A72-540F-437E-9018-B4B272E97E67}"/>
              </a:ext>
            </a:extLst>
          </p:cNvPr>
          <p:cNvGrpSpPr/>
          <p:nvPr/>
        </p:nvGrpSpPr>
        <p:grpSpPr>
          <a:xfrm>
            <a:off x="4954831" y="1927479"/>
            <a:ext cx="727075" cy="728662"/>
            <a:chOff x="7732713" y="3783013"/>
            <a:chExt cx="727075" cy="728662"/>
          </a:xfrm>
          <a:solidFill>
            <a:srgbClr val="E67C79"/>
          </a:solidFill>
        </p:grpSpPr>
        <p:sp>
          <p:nvSpPr>
            <p:cNvPr id="36" name="Freeform 108">
              <a:extLst>
                <a:ext uri="{FF2B5EF4-FFF2-40B4-BE49-F238E27FC236}">
                  <a16:creationId xmlns:a16="http://schemas.microsoft.com/office/drawing/2014/main" id="{7B7DE5D9-6281-4A3D-9C23-7B958DFD973B}"/>
                </a:ext>
              </a:extLst>
            </p:cNvPr>
            <p:cNvSpPr>
              <a:spLocks noEditPoints="1"/>
            </p:cNvSpPr>
            <p:nvPr/>
          </p:nvSpPr>
          <p:spPr bwMode="auto">
            <a:xfrm>
              <a:off x="7732713" y="3783013"/>
              <a:ext cx="727075" cy="728662"/>
            </a:xfrm>
            <a:custGeom>
              <a:avLst/>
              <a:gdLst>
                <a:gd name="T0" fmla="*/ 259 w 264"/>
                <a:gd name="T1" fmla="*/ 264 h 264"/>
                <a:gd name="T2" fmla="*/ 6 w 264"/>
                <a:gd name="T3" fmla="*/ 264 h 264"/>
                <a:gd name="T4" fmla="*/ 0 w 264"/>
                <a:gd name="T5" fmla="*/ 258 h 264"/>
                <a:gd name="T6" fmla="*/ 0 w 264"/>
                <a:gd name="T7" fmla="*/ 5 h 264"/>
                <a:gd name="T8" fmla="*/ 6 w 264"/>
                <a:gd name="T9" fmla="*/ 0 h 264"/>
                <a:gd name="T10" fmla="*/ 259 w 264"/>
                <a:gd name="T11" fmla="*/ 0 h 264"/>
                <a:gd name="T12" fmla="*/ 264 w 264"/>
                <a:gd name="T13" fmla="*/ 5 h 264"/>
                <a:gd name="T14" fmla="*/ 264 w 264"/>
                <a:gd name="T15" fmla="*/ 258 h 264"/>
                <a:gd name="T16" fmla="*/ 259 w 264"/>
                <a:gd name="T17" fmla="*/ 264 h 264"/>
                <a:gd name="T18" fmla="*/ 11 w 264"/>
                <a:gd name="T19" fmla="*/ 253 h 264"/>
                <a:gd name="T20" fmla="*/ 253 w 264"/>
                <a:gd name="T21" fmla="*/ 253 h 264"/>
                <a:gd name="T22" fmla="*/ 253 w 264"/>
                <a:gd name="T23" fmla="*/ 11 h 264"/>
                <a:gd name="T24" fmla="*/ 11 w 264"/>
                <a:gd name="T25" fmla="*/ 11 h 264"/>
                <a:gd name="T26" fmla="*/ 11 w 264"/>
                <a:gd name="T27" fmla="*/ 25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264">
                  <a:moveTo>
                    <a:pt x="259" y="264"/>
                  </a:moveTo>
                  <a:cubicBezTo>
                    <a:pt x="6" y="264"/>
                    <a:pt x="6" y="264"/>
                    <a:pt x="6" y="264"/>
                  </a:cubicBezTo>
                  <a:cubicBezTo>
                    <a:pt x="2" y="264"/>
                    <a:pt x="0" y="261"/>
                    <a:pt x="0" y="258"/>
                  </a:cubicBezTo>
                  <a:cubicBezTo>
                    <a:pt x="0" y="5"/>
                    <a:pt x="0" y="5"/>
                    <a:pt x="0" y="5"/>
                  </a:cubicBezTo>
                  <a:cubicBezTo>
                    <a:pt x="0" y="2"/>
                    <a:pt x="2" y="0"/>
                    <a:pt x="6" y="0"/>
                  </a:cubicBezTo>
                  <a:cubicBezTo>
                    <a:pt x="259" y="0"/>
                    <a:pt x="259" y="0"/>
                    <a:pt x="259" y="0"/>
                  </a:cubicBezTo>
                  <a:cubicBezTo>
                    <a:pt x="262" y="0"/>
                    <a:pt x="264" y="2"/>
                    <a:pt x="264" y="5"/>
                  </a:cubicBezTo>
                  <a:cubicBezTo>
                    <a:pt x="264" y="258"/>
                    <a:pt x="264" y="258"/>
                    <a:pt x="264" y="258"/>
                  </a:cubicBezTo>
                  <a:cubicBezTo>
                    <a:pt x="264" y="261"/>
                    <a:pt x="262" y="264"/>
                    <a:pt x="259" y="264"/>
                  </a:cubicBezTo>
                  <a:close/>
                  <a:moveTo>
                    <a:pt x="11" y="253"/>
                  </a:moveTo>
                  <a:cubicBezTo>
                    <a:pt x="253" y="253"/>
                    <a:pt x="253" y="253"/>
                    <a:pt x="253" y="253"/>
                  </a:cubicBezTo>
                  <a:cubicBezTo>
                    <a:pt x="253" y="11"/>
                    <a:pt x="253" y="11"/>
                    <a:pt x="253" y="11"/>
                  </a:cubicBezTo>
                  <a:cubicBezTo>
                    <a:pt x="11" y="11"/>
                    <a:pt x="11" y="11"/>
                    <a:pt x="11" y="11"/>
                  </a:cubicBezTo>
                  <a:lnTo>
                    <a:pt x="11"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09">
              <a:extLst>
                <a:ext uri="{FF2B5EF4-FFF2-40B4-BE49-F238E27FC236}">
                  <a16:creationId xmlns:a16="http://schemas.microsoft.com/office/drawing/2014/main" id="{EF13DC8F-BC64-4499-890C-D9A9EEFACD5D}"/>
                </a:ext>
              </a:extLst>
            </p:cNvPr>
            <p:cNvSpPr>
              <a:spLocks noEditPoints="1"/>
            </p:cNvSpPr>
            <p:nvPr/>
          </p:nvSpPr>
          <p:spPr bwMode="auto">
            <a:xfrm>
              <a:off x="7823200" y="3843338"/>
              <a:ext cx="60325" cy="6032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11 h 22"/>
                <a:gd name="T12" fmla="*/ 11 w 22"/>
                <a:gd name="T13" fmla="*/ 11 h 22"/>
                <a:gd name="T14" fmla="*/ 17 w 22"/>
                <a:gd name="T15" fmla="*/ 11 h 22"/>
                <a:gd name="T16" fmla="*/ 11 w 22"/>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11"/>
                  </a:moveTo>
                  <a:cubicBezTo>
                    <a:pt x="11" y="11"/>
                    <a:pt x="11" y="11"/>
                    <a:pt x="11" y="11"/>
                  </a:cubicBezTo>
                  <a:cubicBezTo>
                    <a:pt x="17" y="11"/>
                    <a:pt x="17" y="11"/>
                    <a:pt x="17" y="11"/>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10">
              <a:extLst>
                <a:ext uri="{FF2B5EF4-FFF2-40B4-BE49-F238E27FC236}">
                  <a16:creationId xmlns:a16="http://schemas.microsoft.com/office/drawing/2014/main" id="{48A93B44-6EA3-43E2-83E2-D90D62433DC6}"/>
                </a:ext>
              </a:extLst>
            </p:cNvPr>
            <p:cNvSpPr>
              <a:spLocks noEditPoints="1"/>
            </p:cNvSpPr>
            <p:nvPr/>
          </p:nvSpPr>
          <p:spPr bwMode="auto">
            <a:xfrm>
              <a:off x="7913688" y="3843338"/>
              <a:ext cx="60325" cy="6032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11 h 22"/>
                <a:gd name="T12" fmla="*/ 11 w 22"/>
                <a:gd name="T13" fmla="*/ 11 h 22"/>
                <a:gd name="T14" fmla="*/ 17 w 22"/>
                <a:gd name="T15" fmla="*/ 11 h 22"/>
                <a:gd name="T16" fmla="*/ 11 w 22"/>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11"/>
                  </a:moveTo>
                  <a:cubicBezTo>
                    <a:pt x="11" y="11"/>
                    <a:pt x="11" y="11"/>
                    <a:pt x="11" y="11"/>
                  </a:cubicBezTo>
                  <a:cubicBezTo>
                    <a:pt x="17" y="11"/>
                    <a:pt x="17" y="11"/>
                    <a:pt x="17" y="11"/>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1">
              <a:extLst>
                <a:ext uri="{FF2B5EF4-FFF2-40B4-BE49-F238E27FC236}">
                  <a16:creationId xmlns:a16="http://schemas.microsoft.com/office/drawing/2014/main" id="{3AC432BE-0B34-49B9-BD02-FA896C863E97}"/>
                </a:ext>
              </a:extLst>
            </p:cNvPr>
            <p:cNvSpPr>
              <a:spLocks noEditPoints="1"/>
            </p:cNvSpPr>
            <p:nvPr/>
          </p:nvSpPr>
          <p:spPr bwMode="auto">
            <a:xfrm>
              <a:off x="8004175" y="3843338"/>
              <a:ext cx="60325" cy="6032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11 h 22"/>
                <a:gd name="T12" fmla="*/ 11 w 22"/>
                <a:gd name="T13" fmla="*/ 11 h 22"/>
                <a:gd name="T14" fmla="*/ 17 w 22"/>
                <a:gd name="T15" fmla="*/ 11 h 22"/>
                <a:gd name="T16" fmla="*/ 11 w 22"/>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11"/>
                  </a:moveTo>
                  <a:cubicBezTo>
                    <a:pt x="11" y="11"/>
                    <a:pt x="11" y="11"/>
                    <a:pt x="11" y="11"/>
                  </a:cubicBezTo>
                  <a:cubicBezTo>
                    <a:pt x="17" y="11"/>
                    <a:pt x="17" y="11"/>
                    <a:pt x="17" y="11"/>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12">
              <a:extLst>
                <a:ext uri="{FF2B5EF4-FFF2-40B4-BE49-F238E27FC236}">
                  <a16:creationId xmlns:a16="http://schemas.microsoft.com/office/drawing/2014/main" id="{F68E38B9-2AA4-43E3-BDA5-35D369ED5689}"/>
                </a:ext>
              </a:extLst>
            </p:cNvPr>
            <p:cNvSpPr>
              <a:spLocks/>
            </p:cNvSpPr>
            <p:nvPr/>
          </p:nvSpPr>
          <p:spPr bwMode="auto">
            <a:xfrm>
              <a:off x="7732713" y="3935413"/>
              <a:ext cx="727075" cy="30162"/>
            </a:xfrm>
            <a:custGeom>
              <a:avLst/>
              <a:gdLst>
                <a:gd name="T0" fmla="*/ 259 w 264"/>
                <a:gd name="T1" fmla="*/ 11 h 11"/>
                <a:gd name="T2" fmla="*/ 6 w 264"/>
                <a:gd name="T3" fmla="*/ 11 h 11"/>
                <a:gd name="T4" fmla="*/ 0 w 264"/>
                <a:gd name="T5" fmla="*/ 5 h 11"/>
                <a:gd name="T6" fmla="*/ 6 w 264"/>
                <a:gd name="T7" fmla="*/ 0 h 11"/>
                <a:gd name="T8" fmla="*/ 259 w 264"/>
                <a:gd name="T9" fmla="*/ 0 h 11"/>
                <a:gd name="T10" fmla="*/ 264 w 264"/>
                <a:gd name="T11" fmla="*/ 5 h 11"/>
                <a:gd name="T12" fmla="*/ 259 w 2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64" h="11">
                  <a:moveTo>
                    <a:pt x="259" y="11"/>
                  </a:moveTo>
                  <a:cubicBezTo>
                    <a:pt x="6" y="11"/>
                    <a:pt x="6" y="11"/>
                    <a:pt x="6" y="11"/>
                  </a:cubicBezTo>
                  <a:cubicBezTo>
                    <a:pt x="2" y="11"/>
                    <a:pt x="0" y="8"/>
                    <a:pt x="0" y="5"/>
                  </a:cubicBezTo>
                  <a:cubicBezTo>
                    <a:pt x="0" y="2"/>
                    <a:pt x="2" y="0"/>
                    <a:pt x="6" y="0"/>
                  </a:cubicBezTo>
                  <a:cubicBezTo>
                    <a:pt x="259" y="0"/>
                    <a:pt x="259" y="0"/>
                    <a:pt x="259" y="0"/>
                  </a:cubicBezTo>
                  <a:cubicBezTo>
                    <a:pt x="262" y="0"/>
                    <a:pt x="264" y="2"/>
                    <a:pt x="264" y="5"/>
                  </a:cubicBezTo>
                  <a:cubicBezTo>
                    <a:pt x="264" y="8"/>
                    <a:pt x="262" y="11"/>
                    <a:pt x="25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13">
              <a:extLst>
                <a:ext uri="{FF2B5EF4-FFF2-40B4-BE49-F238E27FC236}">
                  <a16:creationId xmlns:a16="http://schemas.microsoft.com/office/drawing/2014/main" id="{4B70CCEF-12AD-405D-945D-79F4D333B200}"/>
                </a:ext>
              </a:extLst>
            </p:cNvPr>
            <p:cNvSpPr>
              <a:spLocks noEditPoints="1"/>
            </p:cNvSpPr>
            <p:nvPr/>
          </p:nvSpPr>
          <p:spPr bwMode="auto">
            <a:xfrm>
              <a:off x="7853363" y="4116388"/>
              <a:ext cx="484188" cy="182562"/>
            </a:xfrm>
            <a:custGeom>
              <a:avLst/>
              <a:gdLst>
                <a:gd name="T0" fmla="*/ 171 w 176"/>
                <a:gd name="T1" fmla="*/ 66 h 66"/>
                <a:gd name="T2" fmla="*/ 6 w 176"/>
                <a:gd name="T3" fmla="*/ 66 h 66"/>
                <a:gd name="T4" fmla="*/ 0 w 176"/>
                <a:gd name="T5" fmla="*/ 60 h 66"/>
                <a:gd name="T6" fmla="*/ 0 w 176"/>
                <a:gd name="T7" fmla="*/ 5 h 66"/>
                <a:gd name="T8" fmla="*/ 6 w 176"/>
                <a:gd name="T9" fmla="*/ 0 h 66"/>
                <a:gd name="T10" fmla="*/ 171 w 176"/>
                <a:gd name="T11" fmla="*/ 0 h 66"/>
                <a:gd name="T12" fmla="*/ 176 w 176"/>
                <a:gd name="T13" fmla="*/ 5 h 66"/>
                <a:gd name="T14" fmla="*/ 176 w 176"/>
                <a:gd name="T15" fmla="*/ 60 h 66"/>
                <a:gd name="T16" fmla="*/ 171 w 176"/>
                <a:gd name="T17" fmla="*/ 66 h 66"/>
                <a:gd name="T18" fmla="*/ 11 w 176"/>
                <a:gd name="T19" fmla="*/ 55 h 66"/>
                <a:gd name="T20" fmla="*/ 165 w 176"/>
                <a:gd name="T21" fmla="*/ 55 h 66"/>
                <a:gd name="T22" fmla="*/ 165 w 176"/>
                <a:gd name="T23" fmla="*/ 11 h 66"/>
                <a:gd name="T24" fmla="*/ 11 w 176"/>
                <a:gd name="T25" fmla="*/ 11 h 66"/>
                <a:gd name="T26" fmla="*/ 11 w 176"/>
                <a:gd name="T27"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66">
                  <a:moveTo>
                    <a:pt x="171" y="66"/>
                  </a:moveTo>
                  <a:cubicBezTo>
                    <a:pt x="6" y="66"/>
                    <a:pt x="6" y="66"/>
                    <a:pt x="6" y="66"/>
                  </a:cubicBezTo>
                  <a:cubicBezTo>
                    <a:pt x="2" y="66"/>
                    <a:pt x="0" y="63"/>
                    <a:pt x="0" y="60"/>
                  </a:cubicBezTo>
                  <a:cubicBezTo>
                    <a:pt x="0" y="5"/>
                    <a:pt x="0" y="5"/>
                    <a:pt x="0" y="5"/>
                  </a:cubicBezTo>
                  <a:cubicBezTo>
                    <a:pt x="0" y="2"/>
                    <a:pt x="2" y="0"/>
                    <a:pt x="6" y="0"/>
                  </a:cubicBezTo>
                  <a:cubicBezTo>
                    <a:pt x="171" y="0"/>
                    <a:pt x="171" y="0"/>
                    <a:pt x="171" y="0"/>
                  </a:cubicBezTo>
                  <a:cubicBezTo>
                    <a:pt x="174" y="0"/>
                    <a:pt x="176" y="2"/>
                    <a:pt x="176" y="5"/>
                  </a:cubicBezTo>
                  <a:cubicBezTo>
                    <a:pt x="176" y="60"/>
                    <a:pt x="176" y="60"/>
                    <a:pt x="176" y="60"/>
                  </a:cubicBezTo>
                  <a:cubicBezTo>
                    <a:pt x="176" y="63"/>
                    <a:pt x="174" y="66"/>
                    <a:pt x="171" y="66"/>
                  </a:cubicBezTo>
                  <a:close/>
                  <a:moveTo>
                    <a:pt x="11" y="55"/>
                  </a:moveTo>
                  <a:cubicBezTo>
                    <a:pt x="165" y="55"/>
                    <a:pt x="165" y="55"/>
                    <a:pt x="165" y="55"/>
                  </a:cubicBezTo>
                  <a:cubicBezTo>
                    <a:pt x="165" y="11"/>
                    <a:pt x="165" y="11"/>
                    <a:pt x="165" y="11"/>
                  </a:cubicBezTo>
                  <a:cubicBezTo>
                    <a:pt x="11" y="11"/>
                    <a:pt x="11" y="11"/>
                    <a:pt x="11" y="11"/>
                  </a:cubicBezTo>
                  <a:lnTo>
                    <a:pt x="1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14">
              <a:extLst>
                <a:ext uri="{FF2B5EF4-FFF2-40B4-BE49-F238E27FC236}">
                  <a16:creationId xmlns:a16="http://schemas.microsoft.com/office/drawing/2014/main" id="{DBA25572-800D-417D-B40D-0206CB5DB9B2}"/>
                </a:ext>
              </a:extLst>
            </p:cNvPr>
            <p:cNvSpPr>
              <a:spLocks/>
            </p:cNvSpPr>
            <p:nvPr/>
          </p:nvSpPr>
          <p:spPr bwMode="auto">
            <a:xfrm>
              <a:off x="8156575" y="4116388"/>
              <a:ext cx="30163" cy="182562"/>
            </a:xfrm>
            <a:custGeom>
              <a:avLst/>
              <a:gdLst>
                <a:gd name="T0" fmla="*/ 6 w 11"/>
                <a:gd name="T1" fmla="*/ 66 h 66"/>
                <a:gd name="T2" fmla="*/ 0 w 11"/>
                <a:gd name="T3" fmla="*/ 60 h 66"/>
                <a:gd name="T4" fmla="*/ 0 w 11"/>
                <a:gd name="T5" fmla="*/ 5 h 66"/>
                <a:gd name="T6" fmla="*/ 6 w 11"/>
                <a:gd name="T7" fmla="*/ 0 h 66"/>
                <a:gd name="T8" fmla="*/ 11 w 11"/>
                <a:gd name="T9" fmla="*/ 5 h 66"/>
                <a:gd name="T10" fmla="*/ 11 w 11"/>
                <a:gd name="T11" fmla="*/ 60 h 66"/>
                <a:gd name="T12" fmla="*/ 6 w 11"/>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11" h="66">
                  <a:moveTo>
                    <a:pt x="6" y="66"/>
                  </a:moveTo>
                  <a:cubicBezTo>
                    <a:pt x="2" y="66"/>
                    <a:pt x="0" y="63"/>
                    <a:pt x="0" y="60"/>
                  </a:cubicBezTo>
                  <a:cubicBezTo>
                    <a:pt x="0" y="5"/>
                    <a:pt x="0" y="5"/>
                    <a:pt x="0" y="5"/>
                  </a:cubicBezTo>
                  <a:cubicBezTo>
                    <a:pt x="0" y="2"/>
                    <a:pt x="2" y="0"/>
                    <a:pt x="6" y="0"/>
                  </a:cubicBezTo>
                  <a:cubicBezTo>
                    <a:pt x="9" y="0"/>
                    <a:pt x="11" y="2"/>
                    <a:pt x="11" y="5"/>
                  </a:cubicBezTo>
                  <a:cubicBezTo>
                    <a:pt x="11" y="60"/>
                    <a:pt x="11" y="60"/>
                    <a:pt x="11" y="60"/>
                  </a:cubicBezTo>
                  <a:cubicBezTo>
                    <a:pt x="11" y="63"/>
                    <a:pt x="9" y="66"/>
                    <a:pt x="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206FCC1B-9A30-42E4-89E6-D3AC71BA9446}"/>
              </a:ext>
            </a:extLst>
          </p:cNvPr>
          <p:cNvPicPr>
            <a:picLocks noChangeAspect="1"/>
          </p:cNvPicPr>
          <p:nvPr/>
        </p:nvPicPr>
        <p:blipFill>
          <a:blip r:embed="rId5"/>
          <a:stretch>
            <a:fillRect/>
          </a:stretch>
        </p:blipFill>
        <p:spPr>
          <a:xfrm>
            <a:off x="9219880" y="368543"/>
            <a:ext cx="3279932" cy="6120914"/>
          </a:xfrm>
          <a:prstGeom prst="rect">
            <a:avLst/>
          </a:prstGeom>
        </p:spPr>
      </p:pic>
    </p:spTree>
    <p:extLst>
      <p:ext uri="{BB962C8B-B14F-4D97-AF65-F5344CB8AC3E}">
        <p14:creationId xmlns:p14="http://schemas.microsoft.com/office/powerpoint/2010/main" val="407402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3A4092-E55D-4CAF-A0A0-D52CB0E9830D}"/>
              </a:ext>
            </a:extLst>
          </p:cNvPr>
          <p:cNvSpPr/>
          <p:nvPr/>
        </p:nvSpPr>
        <p:spPr>
          <a:xfrm>
            <a:off x="323778" y="323777"/>
            <a:ext cx="4026153" cy="6210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4E21BCBA-024B-4B27-A406-DAECA4AADAD7}"/>
              </a:ext>
            </a:extLst>
          </p:cNvPr>
          <p:cNvSpPr/>
          <p:nvPr/>
        </p:nvSpPr>
        <p:spPr>
          <a:xfrm>
            <a:off x="322339" y="4343100"/>
            <a:ext cx="4026153" cy="2191123"/>
          </a:xfrm>
          <a:prstGeom prst="rect">
            <a:avLst/>
          </a:prstGeom>
          <a:solidFill>
            <a:srgbClr val="8BACE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3">
            <a:extLst>
              <a:ext uri="{FF2B5EF4-FFF2-40B4-BE49-F238E27FC236}">
                <a16:creationId xmlns:a16="http://schemas.microsoft.com/office/drawing/2014/main" id="{9D405CA0-A742-4EB1-A799-88F003F00CC8}"/>
              </a:ext>
            </a:extLst>
          </p:cNvPr>
          <p:cNvSpPr>
            <a:spLocks noGrp="1"/>
          </p:cNvSpPr>
          <p:nvPr>
            <p:ph type="title"/>
          </p:nvPr>
        </p:nvSpPr>
        <p:spPr>
          <a:xfrm>
            <a:off x="323778" y="865222"/>
            <a:ext cx="4026153" cy="1023710"/>
          </a:xfrm>
        </p:spPr>
        <p:txBody>
          <a:bodyPr/>
          <a:lstStyle/>
          <a:p>
            <a:pPr algn="ctr"/>
            <a:r>
              <a:rPr lang="en-US" sz="4000" dirty="0">
                <a:solidFill>
                  <a:schemeClr val="bg1"/>
                </a:solidFill>
              </a:rPr>
              <a:t>Discussion</a:t>
            </a:r>
            <a:r>
              <a:rPr lang="en-US" dirty="0">
                <a:solidFill>
                  <a:schemeClr val="bg1"/>
                </a:solidFill>
                <a:latin typeface="Arial Black" panose="020B0A04020102020204" pitchFamily="34" charset="0"/>
              </a:rPr>
              <a:t> </a:t>
            </a:r>
            <a:br>
              <a:rPr lang="en-US" dirty="0">
                <a:solidFill>
                  <a:schemeClr val="bg1"/>
                </a:solidFill>
                <a:latin typeface="Arial Black" panose="020B0A04020102020204" pitchFamily="34" charset="0"/>
              </a:rPr>
            </a:br>
            <a:r>
              <a:rPr lang="en-US" sz="6000" dirty="0">
                <a:solidFill>
                  <a:schemeClr val="accent2">
                    <a:lumMod val="40000"/>
                    <a:lumOff val="60000"/>
                  </a:schemeClr>
                </a:solidFill>
                <a:latin typeface="Arial Black" panose="020B0A04020102020204" pitchFamily="34" charset="0"/>
              </a:rPr>
              <a:t>Post</a:t>
            </a:r>
            <a:endParaRPr lang="en-US" dirty="0">
              <a:solidFill>
                <a:schemeClr val="accent2">
                  <a:lumMod val="40000"/>
                  <a:lumOff val="6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B5D7F7F-1135-4CFC-A89B-0F1645DAC1B3}"/>
              </a:ext>
            </a:extLst>
          </p:cNvPr>
          <p:cNvSpPr>
            <a:spLocks noGrp="1"/>
          </p:cNvSpPr>
          <p:nvPr>
            <p:ph idx="1"/>
          </p:nvPr>
        </p:nvSpPr>
        <p:spPr>
          <a:xfrm>
            <a:off x="4950822" y="1045029"/>
            <a:ext cx="6962504" cy="5304050"/>
          </a:xfrm>
        </p:spPr>
        <p:txBody>
          <a:bodyPr/>
          <a:lstStyle/>
          <a:p>
            <a:pPr marL="0" lvl="0" indent="0">
              <a:buNone/>
            </a:pPr>
            <a:r>
              <a:rPr lang="en-US" dirty="0">
                <a:solidFill>
                  <a:schemeClr val="accent1"/>
                </a:solidFill>
                <a:latin typeface="Arial Black" panose="020B0A04020102020204" pitchFamily="34" charset="0"/>
              </a:rPr>
              <a:t>Due tomorrow:</a:t>
            </a:r>
          </a:p>
          <a:p>
            <a:pPr marL="0" lvl="0" indent="0">
              <a:buNone/>
            </a:pPr>
            <a:r>
              <a:rPr lang="en-US" sz="2300" dirty="0"/>
              <a:t>How does the spread of misinformation and “fake news” relate to research? Write a well-developed paragraph of 6-8 sentences and post to the class blog. Respond to at least two of your classmates’ posts by Friday.</a:t>
            </a:r>
            <a:br>
              <a:rPr lang="en-US" sz="2400" dirty="0"/>
            </a:br>
            <a:endParaRPr lang="en-US" sz="2400" dirty="0"/>
          </a:p>
          <a:p>
            <a:pPr marL="0" indent="0">
              <a:buNone/>
            </a:pPr>
            <a:r>
              <a:rPr lang="en-US" dirty="0">
                <a:solidFill>
                  <a:schemeClr val="accent1"/>
                </a:solidFill>
                <a:latin typeface="Arial Black" panose="020B0A04020102020204" pitchFamily="34" charset="0"/>
              </a:rPr>
              <a:t>Up Next:</a:t>
            </a:r>
          </a:p>
          <a:p>
            <a:pPr lvl="0"/>
            <a:r>
              <a:rPr lang="en-US" sz="2300" dirty="0"/>
              <a:t>Evaluating Web Sources Using the CRAAP Test</a:t>
            </a:r>
          </a:p>
          <a:p>
            <a:pPr lvl="0"/>
            <a:r>
              <a:rPr lang="en-US" sz="2300" dirty="0"/>
              <a:t>Introduction to Library Databases (Yay!)</a:t>
            </a:r>
          </a:p>
        </p:txBody>
      </p:sp>
      <p:grpSp>
        <p:nvGrpSpPr>
          <p:cNvPr id="18" name="Group 17">
            <a:extLst>
              <a:ext uri="{FF2B5EF4-FFF2-40B4-BE49-F238E27FC236}">
                <a16:creationId xmlns:a16="http://schemas.microsoft.com/office/drawing/2014/main" id="{0AF1A8BC-023A-4626-8747-718A206F851F}"/>
              </a:ext>
            </a:extLst>
          </p:cNvPr>
          <p:cNvGrpSpPr/>
          <p:nvPr/>
        </p:nvGrpSpPr>
        <p:grpSpPr>
          <a:xfrm>
            <a:off x="1790686" y="3697054"/>
            <a:ext cx="1089457" cy="956247"/>
            <a:chOff x="1066800" y="2503488"/>
            <a:chExt cx="727076" cy="638175"/>
          </a:xfrm>
          <a:solidFill>
            <a:schemeClr val="bg1"/>
          </a:solidFill>
        </p:grpSpPr>
        <p:sp>
          <p:nvSpPr>
            <p:cNvPr id="19" name="Freeform 15">
              <a:extLst>
                <a:ext uri="{FF2B5EF4-FFF2-40B4-BE49-F238E27FC236}">
                  <a16:creationId xmlns:a16="http://schemas.microsoft.com/office/drawing/2014/main" id="{3C2BDD81-19A7-4980-BEC4-CBA90DE35B78}"/>
                </a:ext>
              </a:extLst>
            </p:cNvPr>
            <p:cNvSpPr>
              <a:spLocks noEditPoints="1"/>
            </p:cNvSpPr>
            <p:nvPr/>
          </p:nvSpPr>
          <p:spPr bwMode="auto">
            <a:xfrm>
              <a:off x="1309688" y="2503488"/>
              <a:ext cx="484188" cy="485775"/>
            </a:xfrm>
            <a:custGeom>
              <a:avLst/>
              <a:gdLst>
                <a:gd name="T0" fmla="*/ 148 w 176"/>
                <a:gd name="T1" fmla="*/ 176 h 176"/>
                <a:gd name="T2" fmla="*/ 144 w 176"/>
                <a:gd name="T3" fmla="*/ 175 h 176"/>
                <a:gd name="T4" fmla="*/ 102 w 176"/>
                <a:gd name="T5" fmla="*/ 132 h 176"/>
                <a:gd name="T6" fmla="*/ 5 w 176"/>
                <a:gd name="T7" fmla="*/ 132 h 176"/>
                <a:gd name="T8" fmla="*/ 0 w 176"/>
                <a:gd name="T9" fmla="*/ 127 h 176"/>
                <a:gd name="T10" fmla="*/ 0 w 176"/>
                <a:gd name="T11" fmla="*/ 6 h 176"/>
                <a:gd name="T12" fmla="*/ 5 w 176"/>
                <a:gd name="T13" fmla="*/ 0 h 176"/>
                <a:gd name="T14" fmla="*/ 170 w 176"/>
                <a:gd name="T15" fmla="*/ 0 h 176"/>
                <a:gd name="T16" fmla="*/ 176 w 176"/>
                <a:gd name="T17" fmla="*/ 6 h 176"/>
                <a:gd name="T18" fmla="*/ 176 w 176"/>
                <a:gd name="T19" fmla="*/ 127 h 176"/>
                <a:gd name="T20" fmla="*/ 170 w 176"/>
                <a:gd name="T21" fmla="*/ 132 h 176"/>
                <a:gd name="T22" fmla="*/ 154 w 176"/>
                <a:gd name="T23" fmla="*/ 132 h 176"/>
                <a:gd name="T24" fmla="*/ 154 w 176"/>
                <a:gd name="T25" fmla="*/ 171 h 176"/>
                <a:gd name="T26" fmla="*/ 150 w 176"/>
                <a:gd name="T27" fmla="*/ 176 h 176"/>
                <a:gd name="T28" fmla="*/ 148 w 176"/>
                <a:gd name="T29" fmla="*/ 176 h 176"/>
                <a:gd name="T30" fmla="*/ 11 w 176"/>
                <a:gd name="T31" fmla="*/ 121 h 176"/>
                <a:gd name="T32" fmla="*/ 104 w 176"/>
                <a:gd name="T33" fmla="*/ 121 h 176"/>
                <a:gd name="T34" fmla="*/ 108 w 176"/>
                <a:gd name="T35" fmla="*/ 123 h 176"/>
                <a:gd name="T36" fmla="*/ 143 w 176"/>
                <a:gd name="T37" fmla="*/ 158 h 176"/>
                <a:gd name="T38" fmla="*/ 143 w 176"/>
                <a:gd name="T39" fmla="*/ 127 h 176"/>
                <a:gd name="T40" fmla="*/ 148 w 176"/>
                <a:gd name="T41" fmla="*/ 121 h 176"/>
                <a:gd name="T42" fmla="*/ 165 w 176"/>
                <a:gd name="T43" fmla="*/ 121 h 176"/>
                <a:gd name="T44" fmla="*/ 165 w 176"/>
                <a:gd name="T45" fmla="*/ 11 h 176"/>
                <a:gd name="T46" fmla="*/ 11 w 176"/>
                <a:gd name="T47" fmla="*/ 11 h 176"/>
                <a:gd name="T48" fmla="*/ 11 w 176"/>
                <a:gd name="T49" fmla="*/ 12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76">
                  <a:moveTo>
                    <a:pt x="148" y="176"/>
                  </a:moveTo>
                  <a:cubicBezTo>
                    <a:pt x="147" y="176"/>
                    <a:pt x="146" y="176"/>
                    <a:pt x="144" y="175"/>
                  </a:cubicBezTo>
                  <a:cubicBezTo>
                    <a:pt x="102" y="132"/>
                    <a:pt x="102" y="132"/>
                    <a:pt x="102" y="132"/>
                  </a:cubicBezTo>
                  <a:cubicBezTo>
                    <a:pt x="5" y="132"/>
                    <a:pt x="5" y="132"/>
                    <a:pt x="5" y="132"/>
                  </a:cubicBezTo>
                  <a:cubicBezTo>
                    <a:pt x="2" y="132"/>
                    <a:pt x="0" y="130"/>
                    <a:pt x="0" y="127"/>
                  </a:cubicBezTo>
                  <a:cubicBezTo>
                    <a:pt x="0" y="6"/>
                    <a:pt x="0" y="6"/>
                    <a:pt x="0" y="6"/>
                  </a:cubicBezTo>
                  <a:cubicBezTo>
                    <a:pt x="0" y="3"/>
                    <a:pt x="2" y="0"/>
                    <a:pt x="5" y="0"/>
                  </a:cubicBezTo>
                  <a:cubicBezTo>
                    <a:pt x="170" y="0"/>
                    <a:pt x="170" y="0"/>
                    <a:pt x="170" y="0"/>
                  </a:cubicBezTo>
                  <a:cubicBezTo>
                    <a:pt x="173" y="0"/>
                    <a:pt x="176" y="3"/>
                    <a:pt x="176" y="6"/>
                  </a:cubicBezTo>
                  <a:cubicBezTo>
                    <a:pt x="176" y="127"/>
                    <a:pt x="176" y="127"/>
                    <a:pt x="176" y="127"/>
                  </a:cubicBezTo>
                  <a:cubicBezTo>
                    <a:pt x="176" y="130"/>
                    <a:pt x="173" y="132"/>
                    <a:pt x="170" y="132"/>
                  </a:cubicBezTo>
                  <a:cubicBezTo>
                    <a:pt x="154" y="132"/>
                    <a:pt x="154" y="132"/>
                    <a:pt x="154" y="132"/>
                  </a:cubicBezTo>
                  <a:cubicBezTo>
                    <a:pt x="154" y="171"/>
                    <a:pt x="154" y="171"/>
                    <a:pt x="154" y="171"/>
                  </a:cubicBezTo>
                  <a:cubicBezTo>
                    <a:pt x="154" y="173"/>
                    <a:pt x="153" y="175"/>
                    <a:pt x="150" y="176"/>
                  </a:cubicBezTo>
                  <a:cubicBezTo>
                    <a:pt x="150" y="176"/>
                    <a:pt x="149" y="176"/>
                    <a:pt x="148" y="176"/>
                  </a:cubicBezTo>
                  <a:close/>
                  <a:moveTo>
                    <a:pt x="11" y="121"/>
                  </a:moveTo>
                  <a:cubicBezTo>
                    <a:pt x="104" y="121"/>
                    <a:pt x="104" y="121"/>
                    <a:pt x="104" y="121"/>
                  </a:cubicBezTo>
                  <a:cubicBezTo>
                    <a:pt x="106" y="121"/>
                    <a:pt x="107" y="122"/>
                    <a:pt x="108" y="123"/>
                  </a:cubicBezTo>
                  <a:cubicBezTo>
                    <a:pt x="143" y="158"/>
                    <a:pt x="143" y="158"/>
                    <a:pt x="143" y="158"/>
                  </a:cubicBezTo>
                  <a:cubicBezTo>
                    <a:pt x="143" y="127"/>
                    <a:pt x="143" y="127"/>
                    <a:pt x="143" y="127"/>
                  </a:cubicBezTo>
                  <a:cubicBezTo>
                    <a:pt x="143" y="124"/>
                    <a:pt x="145" y="121"/>
                    <a:pt x="148" y="121"/>
                  </a:cubicBezTo>
                  <a:cubicBezTo>
                    <a:pt x="165" y="121"/>
                    <a:pt x="165" y="121"/>
                    <a:pt x="165" y="121"/>
                  </a:cubicBezTo>
                  <a:cubicBezTo>
                    <a:pt x="165" y="11"/>
                    <a:pt x="165" y="11"/>
                    <a:pt x="165" y="11"/>
                  </a:cubicBezTo>
                  <a:cubicBezTo>
                    <a:pt x="11" y="11"/>
                    <a:pt x="11" y="11"/>
                    <a:pt x="11" y="11"/>
                  </a:cubicBezTo>
                  <a:lnTo>
                    <a:pt x="11"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82B78FA9-940E-4A33-8E02-379EC519CA70}"/>
                </a:ext>
              </a:extLst>
            </p:cNvPr>
            <p:cNvSpPr>
              <a:spLocks/>
            </p:cNvSpPr>
            <p:nvPr/>
          </p:nvSpPr>
          <p:spPr bwMode="auto">
            <a:xfrm>
              <a:off x="1066800" y="2655888"/>
              <a:ext cx="484188" cy="485775"/>
            </a:xfrm>
            <a:custGeom>
              <a:avLst/>
              <a:gdLst>
                <a:gd name="T0" fmla="*/ 27 w 176"/>
                <a:gd name="T1" fmla="*/ 176 h 176"/>
                <a:gd name="T2" fmla="*/ 25 w 176"/>
                <a:gd name="T3" fmla="*/ 176 h 176"/>
                <a:gd name="T4" fmla="*/ 22 w 176"/>
                <a:gd name="T5" fmla="*/ 171 h 176"/>
                <a:gd name="T6" fmla="*/ 22 w 176"/>
                <a:gd name="T7" fmla="*/ 132 h 176"/>
                <a:gd name="T8" fmla="*/ 5 w 176"/>
                <a:gd name="T9" fmla="*/ 132 h 176"/>
                <a:gd name="T10" fmla="*/ 0 w 176"/>
                <a:gd name="T11" fmla="*/ 127 h 176"/>
                <a:gd name="T12" fmla="*/ 0 w 176"/>
                <a:gd name="T13" fmla="*/ 6 h 176"/>
                <a:gd name="T14" fmla="*/ 5 w 176"/>
                <a:gd name="T15" fmla="*/ 0 h 176"/>
                <a:gd name="T16" fmla="*/ 93 w 176"/>
                <a:gd name="T17" fmla="*/ 0 h 176"/>
                <a:gd name="T18" fmla="*/ 99 w 176"/>
                <a:gd name="T19" fmla="*/ 6 h 176"/>
                <a:gd name="T20" fmla="*/ 93 w 176"/>
                <a:gd name="T21" fmla="*/ 11 h 176"/>
                <a:gd name="T22" fmla="*/ 11 w 176"/>
                <a:gd name="T23" fmla="*/ 11 h 176"/>
                <a:gd name="T24" fmla="*/ 11 w 176"/>
                <a:gd name="T25" fmla="*/ 121 h 176"/>
                <a:gd name="T26" fmla="*/ 27 w 176"/>
                <a:gd name="T27" fmla="*/ 121 h 176"/>
                <a:gd name="T28" fmla="*/ 33 w 176"/>
                <a:gd name="T29" fmla="*/ 127 h 176"/>
                <a:gd name="T30" fmla="*/ 33 w 176"/>
                <a:gd name="T31" fmla="*/ 158 h 176"/>
                <a:gd name="T32" fmla="*/ 67 w 176"/>
                <a:gd name="T33" fmla="*/ 123 h 176"/>
                <a:gd name="T34" fmla="*/ 71 w 176"/>
                <a:gd name="T35" fmla="*/ 121 h 176"/>
                <a:gd name="T36" fmla="*/ 165 w 176"/>
                <a:gd name="T37" fmla="*/ 121 h 176"/>
                <a:gd name="T38" fmla="*/ 165 w 176"/>
                <a:gd name="T39" fmla="*/ 72 h 176"/>
                <a:gd name="T40" fmla="*/ 170 w 176"/>
                <a:gd name="T41" fmla="*/ 66 h 176"/>
                <a:gd name="T42" fmla="*/ 176 w 176"/>
                <a:gd name="T43" fmla="*/ 72 h 176"/>
                <a:gd name="T44" fmla="*/ 176 w 176"/>
                <a:gd name="T45" fmla="*/ 127 h 176"/>
                <a:gd name="T46" fmla="*/ 170 w 176"/>
                <a:gd name="T47" fmla="*/ 132 h 176"/>
                <a:gd name="T48" fmla="*/ 74 w 176"/>
                <a:gd name="T49" fmla="*/ 132 h 176"/>
                <a:gd name="T50" fmla="*/ 31 w 176"/>
                <a:gd name="T51" fmla="*/ 175 h 176"/>
                <a:gd name="T52" fmla="*/ 27 w 176"/>
                <a:gd name="T5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27" y="176"/>
                  </a:moveTo>
                  <a:cubicBezTo>
                    <a:pt x="27" y="176"/>
                    <a:pt x="26" y="176"/>
                    <a:pt x="25" y="176"/>
                  </a:cubicBezTo>
                  <a:cubicBezTo>
                    <a:pt x="23" y="175"/>
                    <a:pt x="22" y="173"/>
                    <a:pt x="22" y="171"/>
                  </a:cubicBezTo>
                  <a:cubicBezTo>
                    <a:pt x="22" y="132"/>
                    <a:pt x="22" y="132"/>
                    <a:pt x="22" y="132"/>
                  </a:cubicBezTo>
                  <a:cubicBezTo>
                    <a:pt x="5" y="132"/>
                    <a:pt x="5" y="132"/>
                    <a:pt x="5" y="132"/>
                  </a:cubicBezTo>
                  <a:cubicBezTo>
                    <a:pt x="2" y="132"/>
                    <a:pt x="0" y="130"/>
                    <a:pt x="0" y="127"/>
                  </a:cubicBezTo>
                  <a:cubicBezTo>
                    <a:pt x="0" y="6"/>
                    <a:pt x="0" y="6"/>
                    <a:pt x="0" y="6"/>
                  </a:cubicBezTo>
                  <a:cubicBezTo>
                    <a:pt x="0" y="3"/>
                    <a:pt x="2" y="0"/>
                    <a:pt x="5" y="0"/>
                  </a:cubicBezTo>
                  <a:cubicBezTo>
                    <a:pt x="93" y="0"/>
                    <a:pt x="93" y="0"/>
                    <a:pt x="93" y="0"/>
                  </a:cubicBezTo>
                  <a:cubicBezTo>
                    <a:pt x="96" y="0"/>
                    <a:pt x="99" y="3"/>
                    <a:pt x="99" y="6"/>
                  </a:cubicBezTo>
                  <a:cubicBezTo>
                    <a:pt x="99" y="9"/>
                    <a:pt x="96" y="11"/>
                    <a:pt x="93" y="11"/>
                  </a:cubicBezTo>
                  <a:cubicBezTo>
                    <a:pt x="11" y="11"/>
                    <a:pt x="11" y="11"/>
                    <a:pt x="11" y="11"/>
                  </a:cubicBezTo>
                  <a:cubicBezTo>
                    <a:pt x="11" y="121"/>
                    <a:pt x="11" y="121"/>
                    <a:pt x="11" y="121"/>
                  </a:cubicBezTo>
                  <a:cubicBezTo>
                    <a:pt x="27" y="121"/>
                    <a:pt x="27" y="121"/>
                    <a:pt x="27" y="121"/>
                  </a:cubicBezTo>
                  <a:cubicBezTo>
                    <a:pt x="30" y="121"/>
                    <a:pt x="33" y="124"/>
                    <a:pt x="33" y="127"/>
                  </a:cubicBezTo>
                  <a:cubicBezTo>
                    <a:pt x="33" y="158"/>
                    <a:pt x="33" y="158"/>
                    <a:pt x="33" y="158"/>
                  </a:cubicBezTo>
                  <a:cubicBezTo>
                    <a:pt x="67" y="123"/>
                    <a:pt x="67" y="123"/>
                    <a:pt x="67" y="123"/>
                  </a:cubicBezTo>
                  <a:cubicBezTo>
                    <a:pt x="68" y="122"/>
                    <a:pt x="70" y="121"/>
                    <a:pt x="71" y="121"/>
                  </a:cubicBezTo>
                  <a:cubicBezTo>
                    <a:pt x="165" y="121"/>
                    <a:pt x="165" y="121"/>
                    <a:pt x="165" y="121"/>
                  </a:cubicBezTo>
                  <a:cubicBezTo>
                    <a:pt x="165" y="72"/>
                    <a:pt x="165" y="72"/>
                    <a:pt x="165" y="72"/>
                  </a:cubicBezTo>
                  <a:cubicBezTo>
                    <a:pt x="165" y="69"/>
                    <a:pt x="167" y="66"/>
                    <a:pt x="170" y="66"/>
                  </a:cubicBezTo>
                  <a:cubicBezTo>
                    <a:pt x="173" y="66"/>
                    <a:pt x="176" y="69"/>
                    <a:pt x="176" y="72"/>
                  </a:cubicBezTo>
                  <a:cubicBezTo>
                    <a:pt x="176" y="127"/>
                    <a:pt x="176" y="127"/>
                    <a:pt x="176" y="127"/>
                  </a:cubicBezTo>
                  <a:cubicBezTo>
                    <a:pt x="176" y="130"/>
                    <a:pt x="173" y="132"/>
                    <a:pt x="170" y="132"/>
                  </a:cubicBezTo>
                  <a:cubicBezTo>
                    <a:pt x="74" y="132"/>
                    <a:pt x="74" y="132"/>
                    <a:pt x="74" y="132"/>
                  </a:cubicBezTo>
                  <a:cubicBezTo>
                    <a:pt x="31" y="175"/>
                    <a:pt x="31" y="175"/>
                    <a:pt x="31" y="175"/>
                  </a:cubicBezTo>
                  <a:cubicBezTo>
                    <a:pt x="30" y="176"/>
                    <a:pt x="29" y="176"/>
                    <a:pt x="27"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5360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3A4092-E55D-4CAF-A0A0-D52CB0E9830D}"/>
              </a:ext>
            </a:extLst>
          </p:cNvPr>
          <p:cNvSpPr/>
          <p:nvPr/>
        </p:nvSpPr>
        <p:spPr>
          <a:xfrm>
            <a:off x="323778" y="323777"/>
            <a:ext cx="4026153" cy="62104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4E21BCBA-024B-4B27-A406-DAECA4AADAD7}"/>
              </a:ext>
            </a:extLst>
          </p:cNvPr>
          <p:cNvSpPr/>
          <p:nvPr/>
        </p:nvSpPr>
        <p:spPr>
          <a:xfrm>
            <a:off x="322339" y="4343100"/>
            <a:ext cx="4026153" cy="2191123"/>
          </a:xfrm>
          <a:prstGeom prst="rect">
            <a:avLst/>
          </a:prstGeom>
          <a:solidFill>
            <a:srgbClr val="E67C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3">
            <a:extLst>
              <a:ext uri="{FF2B5EF4-FFF2-40B4-BE49-F238E27FC236}">
                <a16:creationId xmlns:a16="http://schemas.microsoft.com/office/drawing/2014/main" id="{9D405CA0-A742-4EB1-A799-88F003F00CC8}"/>
              </a:ext>
            </a:extLst>
          </p:cNvPr>
          <p:cNvSpPr>
            <a:spLocks noGrp="1"/>
          </p:cNvSpPr>
          <p:nvPr>
            <p:ph type="title"/>
          </p:nvPr>
        </p:nvSpPr>
        <p:spPr>
          <a:xfrm>
            <a:off x="323778" y="865222"/>
            <a:ext cx="4026153" cy="1023710"/>
          </a:xfrm>
        </p:spPr>
        <p:txBody>
          <a:bodyPr/>
          <a:lstStyle/>
          <a:p>
            <a:pPr algn="ctr"/>
            <a:r>
              <a:rPr lang="en-US" sz="4000" dirty="0">
                <a:solidFill>
                  <a:schemeClr val="bg1"/>
                </a:solidFill>
              </a:rPr>
              <a:t>Learning</a:t>
            </a:r>
            <a:r>
              <a:rPr lang="en-US" dirty="0">
                <a:solidFill>
                  <a:schemeClr val="bg1"/>
                </a:solidFill>
                <a:latin typeface="Arial Black" panose="020B0A04020102020204" pitchFamily="34" charset="0"/>
              </a:rPr>
              <a:t> </a:t>
            </a:r>
            <a:br>
              <a:rPr lang="en-US" dirty="0">
                <a:solidFill>
                  <a:schemeClr val="bg1"/>
                </a:solidFill>
                <a:latin typeface="Arial Black" panose="020B0A04020102020204" pitchFamily="34" charset="0"/>
              </a:rPr>
            </a:br>
            <a:r>
              <a:rPr lang="en-US" sz="6000" dirty="0">
                <a:solidFill>
                  <a:srgbClr val="FADEDD"/>
                </a:solidFill>
                <a:latin typeface="Arial Black" panose="020B0A04020102020204" pitchFamily="34" charset="0"/>
              </a:rPr>
              <a:t>Goals</a:t>
            </a:r>
            <a:endParaRPr lang="en-US" dirty="0">
              <a:solidFill>
                <a:srgbClr val="FADEDD"/>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B5D7F7F-1135-4CFC-A89B-0F1645DAC1B3}"/>
              </a:ext>
            </a:extLst>
          </p:cNvPr>
          <p:cNvSpPr>
            <a:spLocks noGrp="1"/>
          </p:cNvSpPr>
          <p:nvPr>
            <p:ph idx="1"/>
          </p:nvPr>
        </p:nvSpPr>
        <p:spPr>
          <a:xfrm>
            <a:off x="4950822" y="1045029"/>
            <a:ext cx="6962504" cy="5304050"/>
          </a:xfrm>
        </p:spPr>
        <p:txBody>
          <a:bodyPr/>
          <a:lstStyle/>
          <a:p>
            <a:pPr lvl="0">
              <a:spcBef>
                <a:spcPts val="1800"/>
              </a:spcBef>
            </a:pPr>
            <a:r>
              <a:rPr lang="en-US" sz="3000" dirty="0"/>
              <a:t>Understand why it’s important to question the truthfulness of articles and images found on the web</a:t>
            </a:r>
          </a:p>
          <a:p>
            <a:pPr lvl="0">
              <a:spcBef>
                <a:spcPts val="1800"/>
              </a:spcBef>
            </a:pPr>
            <a:r>
              <a:rPr lang="en-US" sz="3000" dirty="0"/>
              <a:t>Define confirmation bias and recognize how it impacts a </a:t>
            </a:r>
            <a:br>
              <a:rPr lang="en-US" sz="3000" dirty="0"/>
            </a:br>
            <a:r>
              <a:rPr lang="en-US" sz="3000" dirty="0"/>
              <a:t>person’s decision-making</a:t>
            </a:r>
          </a:p>
          <a:p>
            <a:pPr lvl="0">
              <a:spcBef>
                <a:spcPts val="1800"/>
              </a:spcBef>
            </a:pPr>
            <a:r>
              <a:rPr lang="en-US" sz="3000" dirty="0"/>
              <a:t>Develop strategies for identifying “fake” news and images</a:t>
            </a:r>
          </a:p>
        </p:txBody>
      </p:sp>
      <p:grpSp>
        <p:nvGrpSpPr>
          <p:cNvPr id="16" name="Group 15">
            <a:extLst>
              <a:ext uri="{FF2B5EF4-FFF2-40B4-BE49-F238E27FC236}">
                <a16:creationId xmlns:a16="http://schemas.microsoft.com/office/drawing/2014/main" id="{CD7CC66E-77CE-475C-997F-5F6351B9E569}"/>
              </a:ext>
            </a:extLst>
          </p:cNvPr>
          <p:cNvGrpSpPr/>
          <p:nvPr/>
        </p:nvGrpSpPr>
        <p:grpSpPr>
          <a:xfrm>
            <a:off x="1842457" y="3395802"/>
            <a:ext cx="988794" cy="1319348"/>
            <a:chOff x="1842457" y="3037380"/>
            <a:chExt cx="988794" cy="1319348"/>
          </a:xfrm>
        </p:grpSpPr>
        <p:sp>
          <p:nvSpPr>
            <p:cNvPr id="9" name="Freeform 34">
              <a:extLst>
                <a:ext uri="{FF2B5EF4-FFF2-40B4-BE49-F238E27FC236}">
                  <a16:creationId xmlns:a16="http://schemas.microsoft.com/office/drawing/2014/main" id="{BAC83379-06EE-4F77-A729-367A6FFE6C85}"/>
                </a:ext>
              </a:extLst>
            </p:cNvPr>
            <p:cNvSpPr>
              <a:spLocks noEditPoints="1"/>
            </p:cNvSpPr>
            <p:nvPr/>
          </p:nvSpPr>
          <p:spPr bwMode="auto">
            <a:xfrm>
              <a:off x="1842457" y="3037380"/>
              <a:ext cx="988794" cy="1319348"/>
            </a:xfrm>
            <a:custGeom>
              <a:avLst/>
              <a:gdLst>
                <a:gd name="T0" fmla="*/ 193 w 198"/>
                <a:gd name="T1" fmla="*/ 264 h 264"/>
                <a:gd name="T2" fmla="*/ 6 w 198"/>
                <a:gd name="T3" fmla="*/ 264 h 264"/>
                <a:gd name="T4" fmla="*/ 0 w 198"/>
                <a:gd name="T5" fmla="*/ 258 h 264"/>
                <a:gd name="T6" fmla="*/ 0 w 198"/>
                <a:gd name="T7" fmla="*/ 5 h 264"/>
                <a:gd name="T8" fmla="*/ 6 w 198"/>
                <a:gd name="T9" fmla="*/ 0 h 264"/>
                <a:gd name="T10" fmla="*/ 193 w 198"/>
                <a:gd name="T11" fmla="*/ 0 h 264"/>
                <a:gd name="T12" fmla="*/ 198 w 198"/>
                <a:gd name="T13" fmla="*/ 5 h 264"/>
                <a:gd name="T14" fmla="*/ 198 w 198"/>
                <a:gd name="T15" fmla="*/ 258 h 264"/>
                <a:gd name="T16" fmla="*/ 193 w 198"/>
                <a:gd name="T17" fmla="*/ 264 h 264"/>
                <a:gd name="T18" fmla="*/ 11 w 198"/>
                <a:gd name="T19" fmla="*/ 253 h 264"/>
                <a:gd name="T20" fmla="*/ 187 w 198"/>
                <a:gd name="T21" fmla="*/ 253 h 264"/>
                <a:gd name="T22" fmla="*/ 187 w 198"/>
                <a:gd name="T23" fmla="*/ 11 h 264"/>
                <a:gd name="T24" fmla="*/ 11 w 198"/>
                <a:gd name="T25" fmla="*/ 11 h 264"/>
                <a:gd name="T26" fmla="*/ 11 w 198"/>
                <a:gd name="T27" fmla="*/ 25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64">
                  <a:moveTo>
                    <a:pt x="193" y="264"/>
                  </a:moveTo>
                  <a:cubicBezTo>
                    <a:pt x="6" y="264"/>
                    <a:pt x="6" y="264"/>
                    <a:pt x="6" y="264"/>
                  </a:cubicBezTo>
                  <a:cubicBezTo>
                    <a:pt x="2" y="264"/>
                    <a:pt x="0" y="261"/>
                    <a:pt x="0" y="258"/>
                  </a:cubicBezTo>
                  <a:cubicBezTo>
                    <a:pt x="0" y="5"/>
                    <a:pt x="0" y="5"/>
                    <a:pt x="0" y="5"/>
                  </a:cubicBezTo>
                  <a:cubicBezTo>
                    <a:pt x="0" y="2"/>
                    <a:pt x="2" y="0"/>
                    <a:pt x="6" y="0"/>
                  </a:cubicBezTo>
                  <a:cubicBezTo>
                    <a:pt x="193" y="0"/>
                    <a:pt x="193" y="0"/>
                    <a:pt x="193" y="0"/>
                  </a:cubicBezTo>
                  <a:cubicBezTo>
                    <a:pt x="196" y="0"/>
                    <a:pt x="198" y="2"/>
                    <a:pt x="198" y="5"/>
                  </a:cubicBezTo>
                  <a:cubicBezTo>
                    <a:pt x="198" y="258"/>
                    <a:pt x="198" y="258"/>
                    <a:pt x="198" y="258"/>
                  </a:cubicBezTo>
                  <a:cubicBezTo>
                    <a:pt x="198" y="261"/>
                    <a:pt x="196" y="264"/>
                    <a:pt x="193" y="264"/>
                  </a:cubicBezTo>
                  <a:close/>
                  <a:moveTo>
                    <a:pt x="11" y="253"/>
                  </a:moveTo>
                  <a:cubicBezTo>
                    <a:pt x="187" y="253"/>
                    <a:pt x="187" y="253"/>
                    <a:pt x="187" y="253"/>
                  </a:cubicBezTo>
                  <a:cubicBezTo>
                    <a:pt x="187" y="11"/>
                    <a:pt x="187" y="11"/>
                    <a:pt x="187" y="11"/>
                  </a:cubicBezTo>
                  <a:cubicBezTo>
                    <a:pt x="11" y="11"/>
                    <a:pt x="11" y="11"/>
                    <a:pt x="11" y="11"/>
                  </a:cubicBezTo>
                  <a:lnTo>
                    <a:pt x="11" y="2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5">
              <a:extLst>
                <a:ext uri="{FF2B5EF4-FFF2-40B4-BE49-F238E27FC236}">
                  <a16:creationId xmlns:a16="http://schemas.microsoft.com/office/drawing/2014/main" id="{D3F15E12-AF46-4E46-A2AE-2F2F7889CB98}"/>
                </a:ext>
              </a:extLst>
            </p:cNvPr>
            <p:cNvSpPr>
              <a:spLocks noEditPoints="1"/>
            </p:cNvSpPr>
            <p:nvPr/>
          </p:nvSpPr>
          <p:spPr bwMode="auto">
            <a:xfrm>
              <a:off x="2391467" y="3367935"/>
              <a:ext cx="273069" cy="218454"/>
            </a:xfrm>
            <a:custGeom>
              <a:avLst/>
              <a:gdLst>
                <a:gd name="T0" fmla="*/ 50 w 55"/>
                <a:gd name="T1" fmla="*/ 44 h 44"/>
                <a:gd name="T2" fmla="*/ 6 w 55"/>
                <a:gd name="T3" fmla="*/ 44 h 44"/>
                <a:gd name="T4" fmla="*/ 0 w 55"/>
                <a:gd name="T5" fmla="*/ 38 h 44"/>
                <a:gd name="T6" fmla="*/ 0 w 55"/>
                <a:gd name="T7" fmla="*/ 5 h 44"/>
                <a:gd name="T8" fmla="*/ 6 w 55"/>
                <a:gd name="T9" fmla="*/ 0 h 44"/>
                <a:gd name="T10" fmla="*/ 50 w 55"/>
                <a:gd name="T11" fmla="*/ 0 h 44"/>
                <a:gd name="T12" fmla="*/ 55 w 55"/>
                <a:gd name="T13" fmla="*/ 5 h 44"/>
                <a:gd name="T14" fmla="*/ 55 w 55"/>
                <a:gd name="T15" fmla="*/ 38 h 44"/>
                <a:gd name="T16" fmla="*/ 50 w 55"/>
                <a:gd name="T17" fmla="*/ 44 h 44"/>
                <a:gd name="T18" fmla="*/ 11 w 55"/>
                <a:gd name="T19" fmla="*/ 33 h 44"/>
                <a:gd name="T20" fmla="*/ 44 w 55"/>
                <a:gd name="T21" fmla="*/ 33 h 44"/>
                <a:gd name="T22" fmla="*/ 44 w 55"/>
                <a:gd name="T23" fmla="*/ 11 h 44"/>
                <a:gd name="T24" fmla="*/ 11 w 55"/>
                <a:gd name="T25" fmla="*/ 11 h 44"/>
                <a:gd name="T26" fmla="*/ 11 w 55"/>
                <a:gd name="T27"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44">
                  <a:moveTo>
                    <a:pt x="50" y="44"/>
                  </a:moveTo>
                  <a:cubicBezTo>
                    <a:pt x="6" y="44"/>
                    <a:pt x="6" y="44"/>
                    <a:pt x="6" y="44"/>
                  </a:cubicBezTo>
                  <a:cubicBezTo>
                    <a:pt x="2" y="44"/>
                    <a:pt x="0" y="41"/>
                    <a:pt x="0" y="38"/>
                  </a:cubicBezTo>
                  <a:cubicBezTo>
                    <a:pt x="0" y="5"/>
                    <a:pt x="0" y="5"/>
                    <a:pt x="0" y="5"/>
                  </a:cubicBezTo>
                  <a:cubicBezTo>
                    <a:pt x="0" y="2"/>
                    <a:pt x="2" y="0"/>
                    <a:pt x="6" y="0"/>
                  </a:cubicBezTo>
                  <a:cubicBezTo>
                    <a:pt x="50" y="0"/>
                    <a:pt x="50" y="0"/>
                    <a:pt x="50" y="0"/>
                  </a:cubicBezTo>
                  <a:cubicBezTo>
                    <a:pt x="53" y="0"/>
                    <a:pt x="55" y="2"/>
                    <a:pt x="55" y="5"/>
                  </a:cubicBezTo>
                  <a:cubicBezTo>
                    <a:pt x="55" y="38"/>
                    <a:pt x="55" y="38"/>
                    <a:pt x="55" y="38"/>
                  </a:cubicBezTo>
                  <a:cubicBezTo>
                    <a:pt x="55" y="41"/>
                    <a:pt x="53" y="44"/>
                    <a:pt x="50" y="44"/>
                  </a:cubicBezTo>
                  <a:close/>
                  <a:moveTo>
                    <a:pt x="11" y="33"/>
                  </a:moveTo>
                  <a:cubicBezTo>
                    <a:pt x="44" y="33"/>
                    <a:pt x="44" y="33"/>
                    <a:pt x="44" y="33"/>
                  </a:cubicBezTo>
                  <a:cubicBezTo>
                    <a:pt x="44" y="11"/>
                    <a:pt x="44" y="11"/>
                    <a:pt x="44" y="11"/>
                  </a:cubicBezTo>
                  <a:cubicBezTo>
                    <a:pt x="11" y="11"/>
                    <a:pt x="11" y="11"/>
                    <a:pt x="11" y="11"/>
                  </a:cubicBezTo>
                  <a:lnTo>
                    <a:pt x="11" y="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36">
              <a:extLst>
                <a:ext uri="{FF2B5EF4-FFF2-40B4-BE49-F238E27FC236}">
                  <a16:creationId xmlns:a16="http://schemas.microsoft.com/office/drawing/2014/main" id="{513A1AA1-8110-4C9A-BA72-2C92866049EA}"/>
                </a:ext>
              </a:extLst>
            </p:cNvPr>
            <p:cNvSpPr>
              <a:spLocks/>
            </p:cNvSpPr>
            <p:nvPr/>
          </p:nvSpPr>
          <p:spPr bwMode="auto">
            <a:xfrm>
              <a:off x="2006297" y="3698492"/>
              <a:ext cx="658239" cy="54613"/>
            </a:xfrm>
            <a:custGeom>
              <a:avLst/>
              <a:gdLst>
                <a:gd name="T0" fmla="*/ 127 w 132"/>
                <a:gd name="T1" fmla="*/ 11 h 11"/>
                <a:gd name="T2" fmla="*/ 6 w 132"/>
                <a:gd name="T3" fmla="*/ 11 h 11"/>
                <a:gd name="T4" fmla="*/ 0 w 132"/>
                <a:gd name="T5" fmla="*/ 5 h 11"/>
                <a:gd name="T6" fmla="*/ 6 w 132"/>
                <a:gd name="T7" fmla="*/ 0 h 11"/>
                <a:gd name="T8" fmla="*/ 127 w 132"/>
                <a:gd name="T9" fmla="*/ 0 h 11"/>
                <a:gd name="T10" fmla="*/ 132 w 132"/>
                <a:gd name="T11" fmla="*/ 5 h 11"/>
                <a:gd name="T12" fmla="*/ 127 w 1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2" h="11">
                  <a:moveTo>
                    <a:pt x="127" y="11"/>
                  </a:moveTo>
                  <a:cubicBezTo>
                    <a:pt x="6" y="11"/>
                    <a:pt x="6" y="11"/>
                    <a:pt x="6" y="11"/>
                  </a:cubicBezTo>
                  <a:cubicBezTo>
                    <a:pt x="2" y="11"/>
                    <a:pt x="0" y="8"/>
                    <a:pt x="0" y="5"/>
                  </a:cubicBezTo>
                  <a:cubicBezTo>
                    <a:pt x="0" y="2"/>
                    <a:pt x="2" y="0"/>
                    <a:pt x="6" y="0"/>
                  </a:cubicBezTo>
                  <a:cubicBezTo>
                    <a:pt x="127" y="0"/>
                    <a:pt x="127" y="0"/>
                    <a:pt x="127" y="0"/>
                  </a:cubicBezTo>
                  <a:cubicBezTo>
                    <a:pt x="130" y="0"/>
                    <a:pt x="132" y="2"/>
                    <a:pt x="132" y="5"/>
                  </a:cubicBezTo>
                  <a:cubicBezTo>
                    <a:pt x="132" y="8"/>
                    <a:pt x="130" y="11"/>
                    <a:pt x="127" y="11"/>
                  </a:cubicBezTo>
                  <a:close/>
                </a:path>
              </a:pathLst>
            </a:custGeom>
            <a:solidFill>
              <a:srgbClr val="FADEDD"/>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7">
              <a:extLst>
                <a:ext uri="{FF2B5EF4-FFF2-40B4-BE49-F238E27FC236}">
                  <a16:creationId xmlns:a16="http://schemas.microsoft.com/office/drawing/2014/main" id="{74D44468-EEB0-4C19-A3F2-70958D08E291}"/>
                </a:ext>
              </a:extLst>
            </p:cNvPr>
            <p:cNvSpPr>
              <a:spLocks/>
            </p:cNvSpPr>
            <p:nvPr/>
          </p:nvSpPr>
          <p:spPr bwMode="auto">
            <a:xfrm>
              <a:off x="2006297" y="3862331"/>
              <a:ext cx="658239" cy="54613"/>
            </a:xfrm>
            <a:custGeom>
              <a:avLst/>
              <a:gdLst>
                <a:gd name="T0" fmla="*/ 127 w 132"/>
                <a:gd name="T1" fmla="*/ 11 h 11"/>
                <a:gd name="T2" fmla="*/ 6 w 132"/>
                <a:gd name="T3" fmla="*/ 11 h 11"/>
                <a:gd name="T4" fmla="*/ 0 w 132"/>
                <a:gd name="T5" fmla="*/ 5 h 11"/>
                <a:gd name="T6" fmla="*/ 6 w 132"/>
                <a:gd name="T7" fmla="*/ 0 h 11"/>
                <a:gd name="T8" fmla="*/ 127 w 132"/>
                <a:gd name="T9" fmla="*/ 0 h 11"/>
                <a:gd name="T10" fmla="*/ 132 w 132"/>
                <a:gd name="T11" fmla="*/ 5 h 11"/>
                <a:gd name="T12" fmla="*/ 127 w 1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2" h="11">
                  <a:moveTo>
                    <a:pt x="127" y="11"/>
                  </a:moveTo>
                  <a:cubicBezTo>
                    <a:pt x="6" y="11"/>
                    <a:pt x="6" y="11"/>
                    <a:pt x="6" y="11"/>
                  </a:cubicBezTo>
                  <a:cubicBezTo>
                    <a:pt x="2" y="11"/>
                    <a:pt x="0" y="8"/>
                    <a:pt x="0" y="5"/>
                  </a:cubicBezTo>
                  <a:cubicBezTo>
                    <a:pt x="0" y="2"/>
                    <a:pt x="2" y="0"/>
                    <a:pt x="6" y="0"/>
                  </a:cubicBezTo>
                  <a:cubicBezTo>
                    <a:pt x="127" y="0"/>
                    <a:pt x="127" y="0"/>
                    <a:pt x="127" y="0"/>
                  </a:cubicBezTo>
                  <a:cubicBezTo>
                    <a:pt x="130" y="0"/>
                    <a:pt x="132" y="2"/>
                    <a:pt x="132" y="5"/>
                  </a:cubicBezTo>
                  <a:cubicBezTo>
                    <a:pt x="132" y="8"/>
                    <a:pt x="130" y="11"/>
                    <a:pt x="127" y="11"/>
                  </a:cubicBezTo>
                  <a:close/>
                </a:path>
              </a:pathLst>
            </a:custGeom>
            <a:solidFill>
              <a:srgbClr val="FADEDD"/>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8">
              <a:extLst>
                <a:ext uri="{FF2B5EF4-FFF2-40B4-BE49-F238E27FC236}">
                  <a16:creationId xmlns:a16="http://schemas.microsoft.com/office/drawing/2014/main" id="{B9FDEB4A-DAB0-44C7-BAEE-4364080DA61E}"/>
                </a:ext>
              </a:extLst>
            </p:cNvPr>
            <p:cNvSpPr>
              <a:spLocks/>
            </p:cNvSpPr>
            <p:nvPr/>
          </p:nvSpPr>
          <p:spPr bwMode="auto">
            <a:xfrm>
              <a:off x="2006297" y="4026173"/>
              <a:ext cx="658239" cy="57488"/>
            </a:xfrm>
            <a:custGeom>
              <a:avLst/>
              <a:gdLst>
                <a:gd name="T0" fmla="*/ 127 w 132"/>
                <a:gd name="T1" fmla="*/ 11 h 11"/>
                <a:gd name="T2" fmla="*/ 6 w 132"/>
                <a:gd name="T3" fmla="*/ 11 h 11"/>
                <a:gd name="T4" fmla="*/ 0 w 132"/>
                <a:gd name="T5" fmla="*/ 5 h 11"/>
                <a:gd name="T6" fmla="*/ 6 w 132"/>
                <a:gd name="T7" fmla="*/ 0 h 11"/>
                <a:gd name="T8" fmla="*/ 127 w 132"/>
                <a:gd name="T9" fmla="*/ 0 h 11"/>
                <a:gd name="T10" fmla="*/ 132 w 132"/>
                <a:gd name="T11" fmla="*/ 5 h 11"/>
                <a:gd name="T12" fmla="*/ 127 w 1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2" h="11">
                  <a:moveTo>
                    <a:pt x="127" y="11"/>
                  </a:moveTo>
                  <a:cubicBezTo>
                    <a:pt x="6" y="11"/>
                    <a:pt x="6" y="11"/>
                    <a:pt x="6" y="11"/>
                  </a:cubicBezTo>
                  <a:cubicBezTo>
                    <a:pt x="2" y="11"/>
                    <a:pt x="0" y="8"/>
                    <a:pt x="0" y="5"/>
                  </a:cubicBezTo>
                  <a:cubicBezTo>
                    <a:pt x="0" y="2"/>
                    <a:pt x="2" y="0"/>
                    <a:pt x="6" y="0"/>
                  </a:cubicBezTo>
                  <a:cubicBezTo>
                    <a:pt x="127" y="0"/>
                    <a:pt x="127" y="0"/>
                    <a:pt x="127" y="0"/>
                  </a:cubicBezTo>
                  <a:cubicBezTo>
                    <a:pt x="130" y="0"/>
                    <a:pt x="132" y="2"/>
                    <a:pt x="132" y="5"/>
                  </a:cubicBezTo>
                  <a:cubicBezTo>
                    <a:pt x="132" y="8"/>
                    <a:pt x="130" y="11"/>
                    <a:pt x="127" y="11"/>
                  </a:cubicBezTo>
                  <a:close/>
                </a:path>
              </a:pathLst>
            </a:custGeom>
            <a:solidFill>
              <a:srgbClr val="FADEDD"/>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9">
              <a:extLst>
                <a:ext uri="{FF2B5EF4-FFF2-40B4-BE49-F238E27FC236}">
                  <a16:creationId xmlns:a16="http://schemas.microsoft.com/office/drawing/2014/main" id="{2246390A-0146-4AD3-9F66-D1099CF40B9F}"/>
                </a:ext>
              </a:extLst>
            </p:cNvPr>
            <p:cNvSpPr>
              <a:spLocks/>
            </p:cNvSpPr>
            <p:nvPr/>
          </p:nvSpPr>
          <p:spPr bwMode="auto">
            <a:xfrm>
              <a:off x="2006297" y="3367935"/>
              <a:ext cx="330557" cy="54613"/>
            </a:xfrm>
            <a:custGeom>
              <a:avLst/>
              <a:gdLst>
                <a:gd name="T0" fmla="*/ 61 w 66"/>
                <a:gd name="T1" fmla="*/ 11 h 11"/>
                <a:gd name="T2" fmla="*/ 6 w 66"/>
                <a:gd name="T3" fmla="*/ 11 h 11"/>
                <a:gd name="T4" fmla="*/ 0 w 66"/>
                <a:gd name="T5" fmla="*/ 5 h 11"/>
                <a:gd name="T6" fmla="*/ 6 w 66"/>
                <a:gd name="T7" fmla="*/ 0 h 11"/>
                <a:gd name="T8" fmla="*/ 61 w 66"/>
                <a:gd name="T9" fmla="*/ 0 h 11"/>
                <a:gd name="T10" fmla="*/ 66 w 66"/>
                <a:gd name="T11" fmla="*/ 5 h 11"/>
                <a:gd name="T12" fmla="*/ 61 w 6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11"/>
                  </a:moveTo>
                  <a:cubicBezTo>
                    <a:pt x="6" y="11"/>
                    <a:pt x="6" y="11"/>
                    <a:pt x="6" y="11"/>
                  </a:cubicBezTo>
                  <a:cubicBezTo>
                    <a:pt x="2" y="11"/>
                    <a:pt x="0" y="8"/>
                    <a:pt x="0" y="5"/>
                  </a:cubicBezTo>
                  <a:cubicBezTo>
                    <a:pt x="0" y="2"/>
                    <a:pt x="2" y="0"/>
                    <a:pt x="6" y="0"/>
                  </a:cubicBezTo>
                  <a:cubicBezTo>
                    <a:pt x="61" y="0"/>
                    <a:pt x="61" y="0"/>
                    <a:pt x="61" y="0"/>
                  </a:cubicBezTo>
                  <a:cubicBezTo>
                    <a:pt x="64" y="0"/>
                    <a:pt x="66" y="2"/>
                    <a:pt x="66" y="5"/>
                  </a:cubicBezTo>
                  <a:cubicBezTo>
                    <a:pt x="66" y="8"/>
                    <a:pt x="64" y="11"/>
                    <a:pt x="61" y="11"/>
                  </a:cubicBezTo>
                  <a:close/>
                </a:path>
              </a:pathLst>
            </a:custGeom>
            <a:solidFill>
              <a:srgbClr val="FADEDD"/>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0">
              <a:extLst>
                <a:ext uri="{FF2B5EF4-FFF2-40B4-BE49-F238E27FC236}">
                  <a16:creationId xmlns:a16="http://schemas.microsoft.com/office/drawing/2014/main" id="{7CAF41D9-AF78-403C-B251-65E09752066C}"/>
                </a:ext>
              </a:extLst>
            </p:cNvPr>
            <p:cNvSpPr>
              <a:spLocks/>
            </p:cNvSpPr>
            <p:nvPr/>
          </p:nvSpPr>
          <p:spPr bwMode="auto">
            <a:xfrm>
              <a:off x="2006297" y="3531777"/>
              <a:ext cx="330557" cy="54613"/>
            </a:xfrm>
            <a:custGeom>
              <a:avLst/>
              <a:gdLst>
                <a:gd name="T0" fmla="*/ 61 w 66"/>
                <a:gd name="T1" fmla="*/ 11 h 11"/>
                <a:gd name="T2" fmla="*/ 6 w 66"/>
                <a:gd name="T3" fmla="*/ 11 h 11"/>
                <a:gd name="T4" fmla="*/ 0 w 66"/>
                <a:gd name="T5" fmla="*/ 5 h 11"/>
                <a:gd name="T6" fmla="*/ 6 w 66"/>
                <a:gd name="T7" fmla="*/ 0 h 11"/>
                <a:gd name="T8" fmla="*/ 61 w 66"/>
                <a:gd name="T9" fmla="*/ 0 h 11"/>
                <a:gd name="T10" fmla="*/ 66 w 66"/>
                <a:gd name="T11" fmla="*/ 5 h 11"/>
                <a:gd name="T12" fmla="*/ 61 w 6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11"/>
                  </a:moveTo>
                  <a:cubicBezTo>
                    <a:pt x="6" y="11"/>
                    <a:pt x="6" y="11"/>
                    <a:pt x="6" y="11"/>
                  </a:cubicBezTo>
                  <a:cubicBezTo>
                    <a:pt x="2" y="11"/>
                    <a:pt x="0" y="8"/>
                    <a:pt x="0" y="5"/>
                  </a:cubicBezTo>
                  <a:cubicBezTo>
                    <a:pt x="0" y="2"/>
                    <a:pt x="2" y="0"/>
                    <a:pt x="6" y="0"/>
                  </a:cubicBezTo>
                  <a:cubicBezTo>
                    <a:pt x="61" y="0"/>
                    <a:pt x="61" y="0"/>
                    <a:pt x="61" y="0"/>
                  </a:cubicBezTo>
                  <a:cubicBezTo>
                    <a:pt x="64" y="0"/>
                    <a:pt x="66" y="2"/>
                    <a:pt x="66" y="5"/>
                  </a:cubicBezTo>
                  <a:cubicBezTo>
                    <a:pt x="66" y="8"/>
                    <a:pt x="64" y="11"/>
                    <a:pt x="61" y="11"/>
                  </a:cubicBezTo>
                  <a:close/>
                </a:path>
              </a:pathLst>
            </a:custGeom>
            <a:solidFill>
              <a:srgbClr val="FADEDD"/>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030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280C-D8D1-4A60-81C4-7B9BE06BAFDC}"/>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9384DAF0-1EC8-41B8-91D9-B073FAE1F5E5}"/>
              </a:ext>
            </a:extLst>
          </p:cNvPr>
          <p:cNvSpPr>
            <a:spLocks noGrp="1"/>
          </p:cNvSpPr>
          <p:nvPr>
            <p:ph idx="1"/>
          </p:nvPr>
        </p:nvSpPr>
        <p:spPr/>
        <p:txBody>
          <a:bodyPr/>
          <a:lstStyle/>
          <a:p>
            <a:r>
              <a:rPr lang="en-US" sz="1600" dirty="0"/>
              <a:t>Bennett, C. (2006, May 30). An inconvenient truth [Photo]. The Association of American Editorial Cartoonists. </a:t>
            </a:r>
            <a:r>
              <a:rPr lang="en-US" sz="1600" dirty="0">
                <a:hlinkClick r:id="rId2"/>
              </a:rPr>
              <a:t>http://editorialcartoonists.com/cartoon/display.cfm/24088/</a:t>
            </a:r>
            <a:endParaRPr lang="en-US" sz="1600" dirty="0"/>
          </a:p>
          <a:p>
            <a:r>
              <a:rPr lang="en-US" sz="1600" dirty="0"/>
              <a:t>Fukushima nuclear flowers [Photo]. (2015). Retrieved from </a:t>
            </a:r>
            <a:r>
              <a:rPr lang="en-US" sz="1600" dirty="0">
                <a:hlinkClick r:id="rId3"/>
              </a:rPr>
              <a:t>https://imgur.com/gallery/BZWWx</a:t>
            </a:r>
            <a:endParaRPr lang="en-US" sz="1600" dirty="0"/>
          </a:p>
          <a:p>
            <a:r>
              <a:rPr lang="en-US" sz="1600" dirty="0"/>
              <a:t>IFLA. (2016). How to spot fake news [Infographic]. Retrieved from </a:t>
            </a:r>
            <a:r>
              <a:rPr lang="en-US" sz="1600" dirty="0">
                <a:hlinkClick r:id="rId4"/>
              </a:rPr>
              <a:t>https://www.ifla.org/publications/node/11174</a:t>
            </a:r>
            <a:endParaRPr lang="en-US" sz="1600" dirty="0"/>
          </a:p>
          <a:p>
            <a:r>
              <a:rPr lang="en-US" sz="1600" dirty="0"/>
              <a:t>Kline, K. (2017). Spectrum of news sources [Infographic]. UC Merced Library. Retrieved from </a:t>
            </a:r>
            <a:r>
              <a:rPr lang="en-US" sz="1600" dirty="0">
                <a:hlinkClick r:id="rId5"/>
              </a:rPr>
              <a:t>http://libguides.ucmerced.edu/elevate-news-evaluation/spectrum</a:t>
            </a:r>
            <a:endParaRPr lang="en-US" sz="1600" dirty="0"/>
          </a:p>
          <a:p>
            <a:r>
              <a:rPr lang="en-US" sz="1600" dirty="0" err="1"/>
              <a:t>Sharethrough</a:t>
            </a:r>
            <a:r>
              <a:rPr lang="en-US" sz="1600" dirty="0"/>
              <a:t>. The true cost of clickbait [Photo]. (2015, August 12). Retrieved from </a:t>
            </a:r>
            <a:r>
              <a:rPr lang="en-US" sz="1600" dirty="0">
                <a:hlinkClick r:id="rId6"/>
              </a:rPr>
              <a:t>http://nativeadvertising.com/the-true-cost-of-clickbait/</a:t>
            </a:r>
            <a:endParaRPr lang="en-US" sz="1600" dirty="0"/>
          </a:p>
          <a:p>
            <a:r>
              <a:rPr lang="en-US" sz="1600" dirty="0"/>
              <a:t>US Army. (2012). Despite Sandy, Soldiers Stand Guard at Tomb of the Unknown Soldier [Photo]. NPR. Retrieved from </a:t>
            </a:r>
            <a:r>
              <a:rPr lang="en-US" sz="1600" dirty="0">
                <a:hlinkClick r:id="rId7"/>
              </a:rPr>
              <a:t>https://www.npr.org/sections/thetwo-way/2012/10/29/163875922/photo-despite-sandy-soldiers-stand-guard-at-tomb-of-the-unknown-soldier</a:t>
            </a:r>
            <a:endParaRPr lang="en-US" sz="1600" dirty="0"/>
          </a:p>
          <a:p>
            <a:r>
              <a:rPr lang="en-US" sz="1600" dirty="0"/>
              <a:t>Webber, S. (2017, July 25). Christchurch photographer Sarah Webber's photoshopped flood pictures [Photo]. Stuff. Retrieved from </a:t>
            </a:r>
            <a:r>
              <a:rPr lang="en-US" sz="1600" dirty="0">
                <a:hlinkClick r:id="rId8"/>
              </a:rPr>
              <a:t>https://www.stuff.co.nz/national/95074888/Christchurch-photographer-Sarah-Webbers-photoshopped-flood-pictures</a:t>
            </a:r>
            <a:endParaRPr lang="en-US" sz="1600" dirty="0"/>
          </a:p>
        </p:txBody>
      </p:sp>
    </p:spTree>
    <p:extLst>
      <p:ext uri="{BB962C8B-B14F-4D97-AF65-F5344CB8AC3E}">
        <p14:creationId xmlns:p14="http://schemas.microsoft.com/office/powerpoint/2010/main" val="158236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F9D0C4-E522-4210-8DD1-F1EDF048EE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51" t="7795" r="5797" b="75649"/>
          <a:stretch/>
        </p:blipFill>
        <p:spPr>
          <a:xfrm>
            <a:off x="323778" y="323777"/>
            <a:ext cx="11544444" cy="1173269"/>
          </a:xfrm>
          <a:prstGeom prst="rect">
            <a:avLst/>
          </a:prstGeom>
        </p:spPr>
      </p:pic>
      <p:sp>
        <p:nvSpPr>
          <p:cNvPr id="2" name="Title 1">
            <a:extLst>
              <a:ext uri="{FF2B5EF4-FFF2-40B4-BE49-F238E27FC236}">
                <a16:creationId xmlns:a16="http://schemas.microsoft.com/office/drawing/2014/main" id="{EE5F8D64-B238-4F75-A353-C8037A96415B}"/>
              </a:ext>
            </a:extLst>
          </p:cNvPr>
          <p:cNvSpPr>
            <a:spLocks noGrp="1"/>
          </p:cNvSpPr>
          <p:nvPr>
            <p:ph type="title"/>
          </p:nvPr>
        </p:nvSpPr>
        <p:spPr>
          <a:xfrm>
            <a:off x="1641653" y="323777"/>
            <a:ext cx="9712147" cy="1173269"/>
          </a:xfrm>
        </p:spPr>
        <p:txBody>
          <a:bodyPr anchor="ctr"/>
          <a:lstStyle/>
          <a:p>
            <a:r>
              <a:rPr lang="en-US" sz="3600" dirty="0">
                <a:solidFill>
                  <a:schemeClr val="bg1"/>
                </a:solidFill>
                <a:latin typeface="Arial Black" panose="020B0A04020102020204" pitchFamily="34" charset="0"/>
              </a:rPr>
              <a:t>Class discussion</a:t>
            </a:r>
          </a:p>
        </p:txBody>
      </p:sp>
      <p:sp>
        <p:nvSpPr>
          <p:cNvPr id="3" name="Content Placeholder 2">
            <a:extLst>
              <a:ext uri="{FF2B5EF4-FFF2-40B4-BE49-F238E27FC236}">
                <a16:creationId xmlns:a16="http://schemas.microsoft.com/office/drawing/2014/main" id="{F64D3FBD-F1AC-47C9-A01C-0428E9471E80}"/>
              </a:ext>
            </a:extLst>
          </p:cNvPr>
          <p:cNvSpPr>
            <a:spLocks noGrp="1"/>
          </p:cNvSpPr>
          <p:nvPr>
            <p:ph idx="1"/>
          </p:nvPr>
        </p:nvSpPr>
        <p:spPr/>
        <p:txBody>
          <a:bodyPr/>
          <a:lstStyle/>
          <a:p>
            <a:r>
              <a:rPr lang="en-US" sz="4000" dirty="0">
                <a:latin typeface="+mj-lt"/>
              </a:rPr>
              <a:t>What are the different ways we experience the news?</a:t>
            </a:r>
          </a:p>
        </p:txBody>
      </p:sp>
      <p:grpSp>
        <p:nvGrpSpPr>
          <p:cNvPr id="12" name="Group 11">
            <a:extLst>
              <a:ext uri="{FF2B5EF4-FFF2-40B4-BE49-F238E27FC236}">
                <a16:creationId xmlns:a16="http://schemas.microsoft.com/office/drawing/2014/main" id="{378DF43F-9132-4F69-BC64-4E2701E1410B}"/>
              </a:ext>
            </a:extLst>
          </p:cNvPr>
          <p:cNvGrpSpPr/>
          <p:nvPr/>
        </p:nvGrpSpPr>
        <p:grpSpPr>
          <a:xfrm>
            <a:off x="671689" y="591323"/>
            <a:ext cx="727076" cy="638175"/>
            <a:chOff x="671689" y="591323"/>
            <a:chExt cx="727076" cy="638175"/>
          </a:xfrm>
        </p:grpSpPr>
        <p:sp>
          <p:nvSpPr>
            <p:cNvPr id="10" name="Freeform 16">
              <a:extLst>
                <a:ext uri="{FF2B5EF4-FFF2-40B4-BE49-F238E27FC236}">
                  <a16:creationId xmlns:a16="http://schemas.microsoft.com/office/drawing/2014/main" id="{8889AFD4-76F7-4DF4-AFA1-57B34128E956}"/>
                </a:ext>
              </a:extLst>
            </p:cNvPr>
            <p:cNvSpPr>
              <a:spLocks/>
            </p:cNvSpPr>
            <p:nvPr/>
          </p:nvSpPr>
          <p:spPr bwMode="auto">
            <a:xfrm>
              <a:off x="671689" y="743723"/>
              <a:ext cx="484188" cy="485775"/>
            </a:xfrm>
            <a:custGeom>
              <a:avLst/>
              <a:gdLst>
                <a:gd name="T0" fmla="*/ 27 w 176"/>
                <a:gd name="T1" fmla="*/ 176 h 176"/>
                <a:gd name="T2" fmla="*/ 25 w 176"/>
                <a:gd name="T3" fmla="*/ 176 h 176"/>
                <a:gd name="T4" fmla="*/ 22 w 176"/>
                <a:gd name="T5" fmla="*/ 171 h 176"/>
                <a:gd name="T6" fmla="*/ 22 w 176"/>
                <a:gd name="T7" fmla="*/ 132 h 176"/>
                <a:gd name="T8" fmla="*/ 5 w 176"/>
                <a:gd name="T9" fmla="*/ 132 h 176"/>
                <a:gd name="T10" fmla="*/ 0 w 176"/>
                <a:gd name="T11" fmla="*/ 127 h 176"/>
                <a:gd name="T12" fmla="*/ 0 w 176"/>
                <a:gd name="T13" fmla="*/ 6 h 176"/>
                <a:gd name="T14" fmla="*/ 5 w 176"/>
                <a:gd name="T15" fmla="*/ 0 h 176"/>
                <a:gd name="T16" fmla="*/ 93 w 176"/>
                <a:gd name="T17" fmla="*/ 0 h 176"/>
                <a:gd name="T18" fmla="*/ 99 w 176"/>
                <a:gd name="T19" fmla="*/ 6 h 176"/>
                <a:gd name="T20" fmla="*/ 93 w 176"/>
                <a:gd name="T21" fmla="*/ 11 h 176"/>
                <a:gd name="T22" fmla="*/ 11 w 176"/>
                <a:gd name="T23" fmla="*/ 11 h 176"/>
                <a:gd name="T24" fmla="*/ 11 w 176"/>
                <a:gd name="T25" fmla="*/ 121 h 176"/>
                <a:gd name="T26" fmla="*/ 27 w 176"/>
                <a:gd name="T27" fmla="*/ 121 h 176"/>
                <a:gd name="T28" fmla="*/ 33 w 176"/>
                <a:gd name="T29" fmla="*/ 127 h 176"/>
                <a:gd name="T30" fmla="*/ 33 w 176"/>
                <a:gd name="T31" fmla="*/ 158 h 176"/>
                <a:gd name="T32" fmla="*/ 67 w 176"/>
                <a:gd name="T33" fmla="*/ 123 h 176"/>
                <a:gd name="T34" fmla="*/ 71 w 176"/>
                <a:gd name="T35" fmla="*/ 121 h 176"/>
                <a:gd name="T36" fmla="*/ 165 w 176"/>
                <a:gd name="T37" fmla="*/ 121 h 176"/>
                <a:gd name="T38" fmla="*/ 165 w 176"/>
                <a:gd name="T39" fmla="*/ 72 h 176"/>
                <a:gd name="T40" fmla="*/ 170 w 176"/>
                <a:gd name="T41" fmla="*/ 66 h 176"/>
                <a:gd name="T42" fmla="*/ 176 w 176"/>
                <a:gd name="T43" fmla="*/ 72 h 176"/>
                <a:gd name="T44" fmla="*/ 176 w 176"/>
                <a:gd name="T45" fmla="*/ 127 h 176"/>
                <a:gd name="T46" fmla="*/ 170 w 176"/>
                <a:gd name="T47" fmla="*/ 132 h 176"/>
                <a:gd name="T48" fmla="*/ 74 w 176"/>
                <a:gd name="T49" fmla="*/ 132 h 176"/>
                <a:gd name="T50" fmla="*/ 31 w 176"/>
                <a:gd name="T51" fmla="*/ 175 h 176"/>
                <a:gd name="T52" fmla="*/ 27 w 176"/>
                <a:gd name="T5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27" y="176"/>
                  </a:moveTo>
                  <a:cubicBezTo>
                    <a:pt x="27" y="176"/>
                    <a:pt x="26" y="176"/>
                    <a:pt x="25" y="176"/>
                  </a:cubicBezTo>
                  <a:cubicBezTo>
                    <a:pt x="23" y="175"/>
                    <a:pt x="22" y="173"/>
                    <a:pt x="22" y="171"/>
                  </a:cubicBezTo>
                  <a:cubicBezTo>
                    <a:pt x="22" y="132"/>
                    <a:pt x="22" y="132"/>
                    <a:pt x="22" y="132"/>
                  </a:cubicBezTo>
                  <a:cubicBezTo>
                    <a:pt x="5" y="132"/>
                    <a:pt x="5" y="132"/>
                    <a:pt x="5" y="132"/>
                  </a:cubicBezTo>
                  <a:cubicBezTo>
                    <a:pt x="2" y="132"/>
                    <a:pt x="0" y="130"/>
                    <a:pt x="0" y="127"/>
                  </a:cubicBezTo>
                  <a:cubicBezTo>
                    <a:pt x="0" y="6"/>
                    <a:pt x="0" y="6"/>
                    <a:pt x="0" y="6"/>
                  </a:cubicBezTo>
                  <a:cubicBezTo>
                    <a:pt x="0" y="3"/>
                    <a:pt x="2" y="0"/>
                    <a:pt x="5" y="0"/>
                  </a:cubicBezTo>
                  <a:cubicBezTo>
                    <a:pt x="93" y="0"/>
                    <a:pt x="93" y="0"/>
                    <a:pt x="93" y="0"/>
                  </a:cubicBezTo>
                  <a:cubicBezTo>
                    <a:pt x="96" y="0"/>
                    <a:pt x="99" y="3"/>
                    <a:pt x="99" y="6"/>
                  </a:cubicBezTo>
                  <a:cubicBezTo>
                    <a:pt x="99" y="9"/>
                    <a:pt x="96" y="11"/>
                    <a:pt x="93" y="11"/>
                  </a:cubicBezTo>
                  <a:cubicBezTo>
                    <a:pt x="11" y="11"/>
                    <a:pt x="11" y="11"/>
                    <a:pt x="11" y="11"/>
                  </a:cubicBezTo>
                  <a:cubicBezTo>
                    <a:pt x="11" y="121"/>
                    <a:pt x="11" y="121"/>
                    <a:pt x="11" y="121"/>
                  </a:cubicBezTo>
                  <a:cubicBezTo>
                    <a:pt x="27" y="121"/>
                    <a:pt x="27" y="121"/>
                    <a:pt x="27" y="121"/>
                  </a:cubicBezTo>
                  <a:cubicBezTo>
                    <a:pt x="30" y="121"/>
                    <a:pt x="33" y="124"/>
                    <a:pt x="33" y="127"/>
                  </a:cubicBezTo>
                  <a:cubicBezTo>
                    <a:pt x="33" y="158"/>
                    <a:pt x="33" y="158"/>
                    <a:pt x="33" y="158"/>
                  </a:cubicBezTo>
                  <a:cubicBezTo>
                    <a:pt x="67" y="123"/>
                    <a:pt x="67" y="123"/>
                    <a:pt x="67" y="123"/>
                  </a:cubicBezTo>
                  <a:cubicBezTo>
                    <a:pt x="68" y="122"/>
                    <a:pt x="70" y="121"/>
                    <a:pt x="71" y="121"/>
                  </a:cubicBezTo>
                  <a:cubicBezTo>
                    <a:pt x="165" y="121"/>
                    <a:pt x="165" y="121"/>
                    <a:pt x="165" y="121"/>
                  </a:cubicBezTo>
                  <a:cubicBezTo>
                    <a:pt x="165" y="72"/>
                    <a:pt x="165" y="72"/>
                    <a:pt x="165" y="72"/>
                  </a:cubicBezTo>
                  <a:cubicBezTo>
                    <a:pt x="165" y="69"/>
                    <a:pt x="167" y="66"/>
                    <a:pt x="170" y="66"/>
                  </a:cubicBezTo>
                  <a:cubicBezTo>
                    <a:pt x="173" y="66"/>
                    <a:pt x="176" y="69"/>
                    <a:pt x="176" y="72"/>
                  </a:cubicBezTo>
                  <a:cubicBezTo>
                    <a:pt x="176" y="127"/>
                    <a:pt x="176" y="127"/>
                    <a:pt x="176" y="127"/>
                  </a:cubicBezTo>
                  <a:cubicBezTo>
                    <a:pt x="176" y="130"/>
                    <a:pt x="173" y="132"/>
                    <a:pt x="170" y="132"/>
                  </a:cubicBezTo>
                  <a:cubicBezTo>
                    <a:pt x="74" y="132"/>
                    <a:pt x="74" y="132"/>
                    <a:pt x="74" y="132"/>
                  </a:cubicBezTo>
                  <a:cubicBezTo>
                    <a:pt x="31" y="175"/>
                    <a:pt x="31" y="175"/>
                    <a:pt x="31" y="175"/>
                  </a:cubicBezTo>
                  <a:cubicBezTo>
                    <a:pt x="30" y="176"/>
                    <a:pt x="29" y="176"/>
                    <a:pt x="27"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5">
              <a:extLst>
                <a:ext uri="{FF2B5EF4-FFF2-40B4-BE49-F238E27FC236}">
                  <a16:creationId xmlns:a16="http://schemas.microsoft.com/office/drawing/2014/main" id="{6DBF1FDA-59BA-424D-AD0B-483CD7F16DA1}"/>
                </a:ext>
              </a:extLst>
            </p:cNvPr>
            <p:cNvSpPr>
              <a:spLocks noEditPoints="1"/>
            </p:cNvSpPr>
            <p:nvPr/>
          </p:nvSpPr>
          <p:spPr bwMode="auto">
            <a:xfrm>
              <a:off x="914577" y="591323"/>
              <a:ext cx="484188" cy="485775"/>
            </a:xfrm>
            <a:custGeom>
              <a:avLst/>
              <a:gdLst>
                <a:gd name="T0" fmla="*/ 148 w 176"/>
                <a:gd name="T1" fmla="*/ 176 h 176"/>
                <a:gd name="T2" fmla="*/ 144 w 176"/>
                <a:gd name="T3" fmla="*/ 175 h 176"/>
                <a:gd name="T4" fmla="*/ 102 w 176"/>
                <a:gd name="T5" fmla="*/ 132 h 176"/>
                <a:gd name="T6" fmla="*/ 5 w 176"/>
                <a:gd name="T7" fmla="*/ 132 h 176"/>
                <a:gd name="T8" fmla="*/ 0 w 176"/>
                <a:gd name="T9" fmla="*/ 127 h 176"/>
                <a:gd name="T10" fmla="*/ 0 w 176"/>
                <a:gd name="T11" fmla="*/ 6 h 176"/>
                <a:gd name="T12" fmla="*/ 5 w 176"/>
                <a:gd name="T13" fmla="*/ 0 h 176"/>
                <a:gd name="T14" fmla="*/ 170 w 176"/>
                <a:gd name="T15" fmla="*/ 0 h 176"/>
                <a:gd name="T16" fmla="*/ 176 w 176"/>
                <a:gd name="T17" fmla="*/ 6 h 176"/>
                <a:gd name="T18" fmla="*/ 176 w 176"/>
                <a:gd name="T19" fmla="*/ 127 h 176"/>
                <a:gd name="T20" fmla="*/ 170 w 176"/>
                <a:gd name="T21" fmla="*/ 132 h 176"/>
                <a:gd name="T22" fmla="*/ 154 w 176"/>
                <a:gd name="T23" fmla="*/ 132 h 176"/>
                <a:gd name="T24" fmla="*/ 154 w 176"/>
                <a:gd name="T25" fmla="*/ 171 h 176"/>
                <a:gd name="T26" fmla="*/ 150 w 176"/>
                <a:gd name="T27" fmla="*/ 176 h 176"/>
                <a:gd name="T28" fmla="*/ 148 w 176"/>
                <a:gd name="T29" fmla="*/ 176 h 176"/>
                <a:gd name="T30" fmla="*/ 11 w 176"/>
                <a:gd name="T31" fmla="*/ 121 h 176"/>
                <a:gd name="T32" fmla="*/ 104 w 176"/>
                <a:gd name="T33" fmla="*/ 121 h 176"/>
                <a:gd name="T34" fmla="*/ 108 w 176"/>
                <a:gd name="T35" fmla="*/ 123 h 176"/>
                <a:gd name="T36" fmla="*/ 143 w 176"/>
                <a:gd name="T37" fmla="*/ 158 h 176"/>
                <a:gd name="T38" fmla="*/ 143 w 176"/>
                <a:gd name="T39" fmla="*/ 127 h 176"/>
                <a:gd name="T40" fmla="*/ 148 w 176"/>
                <a:gd name="T41" fmla="*/ 121 h 176"/>
                <a:gd name="T42" fmla="*/ 165 w 176"/>
                <a:gd name="T43" fmla="*/ 121 h 176"/>
                <a:gd name="T44" fmla="*/ 165 w 176"/>
                <a:gd name="T45" fmla="*/ 11 h 176"/>
                <a:gd name="T46" fmla="*/ 11 w 176"/>
                <a:gd name="T47" fmla="*/ 11 h 176"/>
                <a:gd name="T48" fmla="*/ 11 w 176"/>
                <a:gd name="T49" fmla="*/ 12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76">
                  <a:moveTo>
                    <a:pt x="148" y="176"/>
                  </a:moveTo>
                  <a:cubicBezTo>
                    <a:pt x="147" y="176"/>
                    <a:pt x="146" y="176"/>
                    <a:pt x="144" y="175"/>
                  </a:cubicBezTo>
                  <a:cubicBezTo>
                    <a:pt x="102" y="132"/>
                    <a:pt x="102" y="132"/>
                    <a:pt x="102" y="132"/>
                  </a:cubicBezTo>
                  <a:cubicBezTo>
                    <a:pt x="5" y="132"/>
                    <a:pt x="5" y="132"/>
                    <a:pt x="5" y="132"/>
                  </a:cubicBezTo>
                  <a:cubicBezTo>
                    <a:pt x="2" y="132"/>
                    <a:pt x="0" y="130"/>
                    <a:pt x="0" y="127"/>
                  </a:cubicBezTo>
                  <a:cubicBezTo>
                    <a:pt x="0" y="6"/>
                    <a:pt x="0" y="6"/>
                    <a:pt x="0" y="6"/>
                  </a:cubicBezTo>
                  <a:cubicBezTo>
                    <a:pt x="0" y="3"/>
                    <a:pt x="2" y="0"/>
                    <a:pt x="5" y="0"/>
                  </a:cubicBezTo>
                  <a:cubicBezTo>
                    <a:pt x="170" y="0"/>
                    <a:pt x="170" y="0"/>
                    <a:pt x="170" y="0"/>
                  </a:cubicBezTo>
                  <a:cubicBezTo>
                    <a:pt x="173" y="0"/>
                    <a:pt x="176" y="3"/>
                    <a:pt x="176" y="6"/>
                  </a:cubicBezTo>
                  <a:cubicBezTo>
                    <a:pt x="176" y="127"/>
                    <a:pt x="176" y="127"/>
                    <a:pt x="176" y="127"/>
                  </a:cubicBezTo>
                  <a:cubicBezTo>
                    <a:pt x="176" y="130"/>
                    <a:pt x="173" y="132"/>
                    <a:pt x="170" y="132"/>
                  </a:cubicBezTo>
                  <a:cubicBezTo>
                    <a:pt x="154" y="132"/>
                    <a:pt x="154" y="132"/>
                    <a:pt x="154" y="132"/>
                  </a:cubicBezTo>
                  <a:cubicBezTo>
                    <a:pt x="154" y="171"/>
                    <a:pt x="154" y="171"/>
                    <a:pt x="154" y="171"/>
                  </a:cubicBezTo>
                  <a:cubicBezTo>
                    <a:pt x="154" y="173"/>
                    <a:pt x="153" y="175"/>
                    <a:pt x="150" y="176"/>
                  </a:cubicBezTo>
                  <a:cubicBezTo>
                    <a:pt x="150" y="176"/>
                    <a:pt x="149" y="176"/>
                    <a:pt x="148" y="176"/>
                  </a:cubicBezTo>
                  <a:close/>
                  <a:moveTo>
                    <a:pt x="11" y="121"/>
                  </a:moveTo>
                  <a:cubicBezTo>
                    <a:pt x="104" y="121"/>
                    <a:pt x="104" y="121"/>
                    <a:pt x="104" y="121"/>
                  </a:cubicBezTo>
                  <a:cubicBezTo>
                    <a:pt x="106" y="121"/>
                    <a:pt x="107" y="122"/>
                    <a:pt x="108" y="123"/>
                  </a:cubicBezTo>
                  <a:cubicBezTo>
                    <a:pt x="143" y="158"/>
                    <a:pt x="143" y="158"/>
                    <a:pt x="143" y="158"/>
                  </a:cubicBezTo>
                  <a:cubicBezTo>
                    <a:pt x="143" y="127"/>
                    <a:pt x="143" y="127"/>
                    <a:pt x="143" y="127"/>
                  </a:cubicBezTo>
                  <a:cubicBezTo>
                    <a:pt x="143" y="124"/>
                    <a:pt x="145" y="121"/>
                    <a:pt x="148" y="121"/>
                  </a:cubicBezTo>
                  <a:cubicBezTo>
                    <a:pt x="165" y="121"/>
                    <a:pt x="165" y="121"/>
                    <a:pt x="165" y="121"/>
                  </a:cubicBezTo>
                  <a:cubicBezTo>
                    <a:pt x="165" y="11"/>
                    <a:pt x="165" y="11"/>
                    <a:pt x="165" y="11"/>
                  </a:cubicBezTo>
                  <a:cubicBezTo>
                    <a:pt x="11" y="11"/>
                    <a:pt x="11" y="11"/>
                    <a:pt x="11" y="11"/>
                  </a:cubicBezTo>
                  <a:lnTo>
                    <a:pt x="11" y="121"/>
                  </a:lnTo>
                  <a:close/>
                </a:path>
              </a:pathLst>
            </a:custGeom>
            <a:solidFill>
              <a:srgbClr val="B2C8ED"/>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1294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1DFEA0-3CB0-4897-87CE-F885666289F7}"/>
              </a:ext>
            </a:extLst>
          </p:cNvPr>
          <p:cNvSpPr/>
          <p:nvPr/>
        </p:nvSpPr>
        <p:spPr>
          <a:xfrm>
            <a:off x="0" y="0"/>
            <a:ext cx="1580606" cy="6858000"/>
          </a:xfrm>
          <a:prstGeom prst="rect">
            <a:avLst/>
          </a:prstGeom>
          <a:solidFill>
            <a:srgbClr val="BDB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 name="Rectangle 3">
            <a:extLst>
              <a:ext uri="{FF2B5EF4-FFF2-40B4-BE49-F238E27FC236}">
                <a16:creationId xmlns:a16="http://schemas.microsoft.com/office/drawing/2014/main" id="{EC8ADFBD-CCDE-4B88-B4FF-B77317F6D71E}"/>
              </a:ext>
            </a:extLst>
          </p:cNvPr>
          <p:cNvSpPr/>
          <p:nvPr/>
        </p:nvSpPr>
        <p:spPr>
          <a:xfrm>
            <a:off x="10611394" y="0"/>
            <a:ext cx="1580606" cy="6858000"/>
          </a:xfrm>
          <a:prstGeom prst="rect">
            <a:avLst/>
          </a:prstGeom>
          <a:solidFill>
            <a:srgbClr val="BDB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5" name="Picture 4">
            <a:extLst>
              <a:ext uri="{FF2B5EF4-FFF2-40B4-BE49-F238E27FC236}">
                <a16:creationId xmlns:a16="http://schemas.microsoft.com/office/drawing/2014/main" id="{CA62D0C8-B98F-4D1C-9E82-91166F0191B7}"/>
              </a:ext>
            </a:extLst>
          </p:cNvPr>
          <p:cNvPicPr>
            <a:picLocks noChangeAspect="1"/>
          </p:cNvPicPr>
          <p:nvPr/>
        </p:nvPicPr>
        <p:blipFill rotWithShape="1">
          <a:blip r:embed="rId2">
            <a:extLst>
              <a:ext uri="{28A0092B-C50C-407E-A947-70E740481C1C}">
                <a14:useLocalDpi xmlns:a14="http://schemas.microsoft.com/office/drawing/2010/main" val="0"/>
              </a:ext>
            </a:extLst>
          </a:blip>
          <a:srcRect l="1045" b="1792"/>
          <a:stretch/>
        </p:blipFill>
        <p:spPr>
          <a:xfrm>
            <a:off x="1185596" y="0"/>
            <a:ext cx="9820808" cy="6883522"/>
          </a:xfrm>
          <a:prstGeom prst="rect">
            <a:avLst/>
          </a:prstGeom>
        </p:spPr>
      </p:pic>
    </p:spTree>
    <p:extLst>
      <p:ext uri="{BB962C8B-B14F-4D97-AF65-F5344CB8AC3E}">
        <p14:creationId xmlns:p14="http://schemas.microsoft.com/office/powerpoint/2010/main" val="326623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807026-AB11-4A5F-9083-CD7222D6FF18}"/>
              </a:ext>
            </a:extLst>
          </p:cNvPr>
          <p:cNvSpPr/>
          <p:nvPr/>
        </p:nvSpPr>
        <p:spPr>
          <a:xfrm>
            <a:off x="323778" y="323777"/>
            <a:ext cx="11544444" cy="11732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a:extLst>
              <a:ext uri="{FF2B5EF4-FFF2-40B4-BE49-F238E27FC236}">
                <a16:creationId xmlns:a16="http://schemas.microsoft.com/office/drawing/2014/main" id="{95BF9DBD-A871-4037-8CA4-FB59640717EE}"/>
              </a:ext>
            </a:extLst>
          </p:cNvPr>
          <p:cNvSpPr/>
          <p:nvPr/>
        </p:nvSpPr>
        <p:spPr>
          <a:xfrm>
            <a:off x="6455687" y="323775"/>
            <a:ext cx="5412535" cy="1173269"/>
          </a:xfrm>
          <a:prstGeom prst="rect">
            <a:avLst/>
          </a:prstGeom>
          <a:solidFill>
            <a:srgbClr val="445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E5F8D64-B238-4F75-A353-C8037A96415B}"/>
              </a:ext>
            </a:extLst>
          </p:cNvPr>
          <p:cNvSpPr>
            <a:spLocks noGrp="1"/>
          </p:cNvSpPr>
          <p:nvPr>
            <p:ph type="title"/>
          </p:nvPr>
        </p:nvSpPr>
        <p:spPr>
          <a:xfrm>
            <a:off x="1641653" y="323777"/>
            <a:ext cx="9712147" cy="1173269"/>
          </a:xfrm>
        </p:spPr>
        <p:txBody>
          <a:bodyPr anchor="ctr"/>
          <a:lstStyle/>
          <a:p>
            <a:r>
              <a:rPr lang="en-US" sz="2800" dirty="0">
                <a:solidFill>
                  <a:schemeClr val="bg1"/>
                </a:solidFill>
                <a:latin typeface="Arial Black" panose="020B0A04020102020204" pitchFamily="34" charset="0"/>
              </a:rPr>
              <a:t>Small group discussion: </a:t>
            </a:r>
          </a:p>
        </p:txBody>
      </p:sp>
      <p:sp>
        <p:nvSpPr>
          <p:cNvPr id="3" name="Content Placeholder 2">
            <a:extLst>
              <a:ext uri="{FF2B5EF4-FFF2-40B4-BE49-F238E27FC236}">
                <a16:creationId xmlns:a16="http://schemas.microsoft.com/office/drawing/2014/main" id="{F64D3FBD-F1AC-47C9-A01C-0428E9471E80}"/>
              </a:ext>
            </a:extLst>
          </p:cNvPr>
          <p:cNvSpPr>
            <a:spLocks noGrp="1"/>
          </p:cNvSpPr>
          <p:nvPr>
            <p:ph idx="1"/>
          </p:nvPr>
        </p:nvSpPr>
        <p:spPr>
          <a:xfrm>
            <a:off x="838200" y="1631981"/>
            <a:ext cx="10515600" cy="4346788"/>
          </a:xfrm>
        </p:spPr>
        <p:txBody>
          <a:bodyPr/>
          <a:lstStyle/>
          <a:p>
            <a:r>
              <a:rPr lang="en-US" dirty="0">
                <a:solidFill>
                  <a:schemeClr val="accent1"/>
                </a:solidFill>
                <a:latin typeface="Arial Black" panose="020B0A04020102020204" pitchFamily="34" charset="0"/>
              </a:rPr>
              <a:t>Scenario #1: </a:t>
            </a:r>
            <a:br>
              <a:rPr lang="en-US" dirty="0">
                <a:solidFill>
                  <a:schemeClr val="accent2"/>
                </a:solidFill>
                <a:latin typeface="Arial Black" panose="020B0A04020102020204" pitchFamily="34" charset="0"/>
              </a:rPr>
            </a:br>
            <a:r>
              <a:rPr lang="en-US" sz="2400" dirty="0"/>
              <a:t>“News” reports tell of alleged gas shortage in the wake of Hurricane Harvey.</a:t>
            </a:r>
            <a:endParaRPr lang="en-US" dirty="0"/>
          </a:p>
        </p:txBody>
      </p:sp>
      <p:grpSp>
        <p:nvGrpSpPr>
          <p:cNvPr id="5" name="Group 4">
            <a:extLst>
              <a:ext uri="{FF2B5EF4-FFF2-40B4-BE49-F238E27FC236}">
                <a16:creationId xmlns:a16="http://schemas.microsoft.com/office/drawing/2014/main" id="{E90C84AB-B6AF-4119-9F28-014E283123F4}"/>
              </a:ext>
            </a:extLst>
          </p:cNvPr>
          <p:cNvGrpSpPr/>
          <p:nvPr/>
        </p:nvGrpSpPr>
        <p:grpSpPr>
          <a:xfrm>
            <a:off x="671689" y="591323"/>
            <a:ext cx="727076" cy="638175"/>
            <a:chOff x="671689" y="591323"/>
            <a:chExt cx="727076" cy="638175"/>
          </a:xfrm>
        </p:grpSpPr>
        <p:sp>
          <p:nvSpPr>
            <p:cNvPr id="10" name="Freeform 16">
              <a:extLst>
                <a:ext uri="{FF2B5EF4-FFF2-40B4-BE49-F238E27FC236}">
                  <a16:creationId xmlns:a16="http://schemas.microsoft.com/office/drawing/2014/main" id="{8889AFD4-76F7-4DF4-AFA1-57B34128E956}"/>
                </a:ext>
              </a:extLst>
            </p:cNvPr>
            <p:cNvSpPr>
              <a:spLocks/>
            </p:cNvSpPr>
            <p:nvPr/>
          </p:nvSpPr>
          <p:spPr bwMode="auto">
            <a:xfrm>
              <a:off x="671689" y="743723"/>
              <a:ext cx="484188" cy="485775"/>
            </a:xfrm>
            <a:custGeom>
              <a:avLst/>
              <a:gdLst>
                <a:gd name="T0" fmla="*/ 27 w 176"/>
                <a:gd name="T1" fmla="*/ 176 h 176"/>
                <a:gd name="T2" fmla="*/ 25 w 176"/>
                <a:gd name="T3" fmla="*/ 176 h 176"/>
                <a:gd name="T4" fmla="*/ 22 w 176"/>
                <a:gd name="T5" fmla="*/ 171 h 176"/>
                <a:gd name="T6" fmla="*/ 22 w 176"/>
                <a:gd name="T7" fmla="*/ 132 h 176"/>
                <a:gd name="T8" fmla="*/ 5 w 176"/>
                <a:gd name="T9" fmla="*/ 132 h 176"/>
                <a:gd name="T10" fmla="*/ 0 w 176"/>
                <a:gd name="T11" fmla="*/ 127 h 176"/>
                <a:gd name="T12" fmla="*/ 0 w 176"/>
                <a:gd name="T13" fmla="*/ 6 h 176"/>
                <a:gd name="T14" fmla="*/ 5 w 176"/>
                <a:gd name="T15" fmla="*/ 0 h 176"/>
                <a:gd name="T16" fmla="*/ 93 w 176"/>
                <a:gd name="T17" fmla="*/ 0 h 176"/>
                <a:gd name="T18" fmla="*/ 99 w 176"/>
                <a:gd name="T19" fmla="*/ 6 h 176"/>
                <a:gd name="T20" fmla="*/ 93 w 176"/>
                <a:gd name="T21" fmla="*/ 11 h 176"/>
                <a:gd name="T22" fmla="*/ 11 w 176"/>
                <a:gd name="T23" fmla="*/ 11 h 176"/>
                <a:gd name="T24" fmla="*/ 11 w 176"/>
                <a:gd name="T25" fmla="*/ 121 h 176"/>
                <a:gd name="T26" fmla="*/ 27 w 176"/>
                <a:gd name="T27" fmla="*/ 121 h 176"/>
                <a:gd name="T28" fmla="*/ 33 w 176"/>
                <a:gd name="T29" fmla="*/ 127 h 176"/>
                <a:gd name="T30" fmla="*/ 33 w 176"/>
                <a:gd name="T31" fmla="*/ 158 h 176"/>
                <a:gd name="T32" fmla="*/ 67 w 176"/>
                <a:gd name="T33" fmla="*/ 123 h 176"/>
                <a:gd name="T34" fmla="*/ 71 w 176"/>
                <a:gd name="T35" fmla="*/ 121 h 176"/>
                <a:gd name="T36" fmla="*/ 165 w 176"/>
                <a:gd name="T37" fmla="*/ 121 h 176"/>
                <a:gd name="T38" fmla="*/ 165 w 176"/>
                <a:gd name="T39" fmla="*/ 72 h 176"/>
                <a:gd name="T40" fmla="*/ 170 w 176"/>
                <a:gd name="T41" fmla="*/ 66 h 176"/>
                <a:gd name="T42" fmla="*/ 176 w 176"/>
                <a:gd name="T43" fmla="*/ 72 h 176"/>
                <a:gd name="T44" fmla="*/ 176 w 176"/>
                <a:gd name="T45" fmla="*/ 127 h 176"/>
                <a:gd name="T46" fmla="*/ 170 w 176"/>
                <a:gd name="T47" fmla="*/ 132 h 176"/>
                <a:gd name="T48" fmla="*/ 74 w 176"/>
                <a:gd name="T49" fmla="*/ 132 h 176"/>
                <a:gd name="T50" fmla="*/ 31 w 176"/>
                <a:gd name="T51" fmla="*/ 175 h 176"/>
                <a:gd name="T52" fmla="*/ 27 w 176"/>
                <a:gd name="T5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27" y="176"/>
                  </a:moveTo>
                  <a:cubicBezTo>
                    <a:pt x="27" y="176"/>
                    <a:pt x="26" y="176"/>
                    <a:pt x="25" y="176"/>
                  </a:cubicBezTo>
                  <a:cubicBezTo>
                    <a:pt x="23" y="175"/>
                    <a:pt x="22" y="173"/>
                    <a:pt x="22" y="171"/>
                  </a:cubicBezTo>
                  <a:cubicBezTo>
                    <a:pt x="22" y="132"/>
                    <a:pt x="22" y="132"/>
                    <a:pt x="22" y="132"/>
                  </a:cubicBezTo>
                  <a:cubicBezTo>
                    <a:pt x="5" y="132"/>
                    <a:pt x="5" y="132"/>
                    <a:pt x="5" y="132"/>
                  </a:cubicBezTo>
                  <a:cubicBezTo>
                    <a:pt x="2" y="132"/>
                    <a:pt x="0" y="130"/>
                    <a:pt x="0" y="127"/>
                  </a:cubicBezTo>
                  <a:cubicBezTo>
                    <a:pt x="0" y="6"/>
                    <a:pt x="0" y="6"/>
                    <a:pt x="0" y="6"/>
                  </a:cubicBezTo>
                  <a:cubicBezTo>
                    <a:pt x="0" y="3"/>
                    <a:pt x="2" y="0"/>
                    <a:pt x="5" y="0"/>
                  </a:cubicBezTo>
                  <a:cubicBezTo>
                    <a:pt x="93" y="0"/>
                    <a:pt x="93" y="0"/>
                    <a:pt x="93" y="0"/>
                  </a:cubicBezTo>
                  <a:cubicBezTo>
                    <a:pt x="96" y="0"/>
                    <a:pt x="99" y="3"/>
                    <a:pt x="99" y="6"/>
                  </a:cubicBezTo>
                  <a:cubicBezTo>
                    <a:pt x="99" y="9"/>
                    <a:pt x="96" y="11"/>
                    <a:pt x="93" y="11"/>
                  </a:cubicBezTo>
                  <a:cubicBezTo>
                    <a:pt x="11" y="11"/>
                    <a:pt x="11" y="11"/>
                    <a:pt x="11" y="11"/>
                  </a:cubicBezTo>
                  <a:cubicBezTo>
                    <a:pt x="11" y="121"/>
                    <a:pt x="11" y="121"/>
                    <a:pt x="11" y="121"/>
                  </a:cubicBezTo>
                  <a:cubicBezTo>
                    <a:pt x="27" y="121"/>
                    <a:pt x="27" y="121"/>
                    <a:pt x="27" y="121"/>
                  </a:cubicBezTo>
                  <a:cubicBezTo>
                    <a:pt x="30" y="121"/>
                    <a:pt x="33" y="124"/>
                    <a:pt x="33" y="127"/>
                  </a:cubicBezTo>
                  <a:cubicBezTo>
                    <a:pt x="33" y="158"/>
                    <a:pt x="33" y="158"/>
                    <a:pt x="33" y="158"/>
                  </a:cubicBezTo>
                  <a:cubicBezTo>
                    <a:pt x="67" y="123"/>
                    <a:pt x="67" y="123"/>
                    <a:pt x="67" y="123"/>
                  </a:cubicBezTo>
                  <a:cubicBezTo>
                    <a:pt x="68" y="122"/>
                    <a:pt x="70" y="121"/>
                    <a:pt x="71" y="121"/>
                  </a:cubicBezTo>
                  <a:cubicBezTo>
                    <a:pt x="165" y="121"/>
                    <a:pt x="165" y="121"/>
                    <a:pt x="165" y="121"/>
                  </a:cubicBezTo>
                  <a:cubicBezTo>
                    <a:pt x="165" y="72"/>
                    <a:pt x="165" y="72"/>
                    <a:pt x="165" y="72"/>
                  </a:cubicBezTo>
                  <a:cubicBezTo>
                    <a:pt x="165" y="69"/>
                    <a:pt x="167" y="66"/>
                    <a:pt x="170" y="66"/>
                  </a:cubicBezTo>
                  <a:cubicBezTo>
                    <a:pt x="173" y="66"/>
                    <a:pt x="176" y="69"/>
                    <a:pt x="176" y="72"/>
                  </a:cubicBezTo>
                  <a:cubicBezTo>
                    <a:pt x="176" y="127"/>
                    <a:pt x="176" y="127"/>
                    <a:pt x="176" y="127"/>
                  </a:cubicBezTo>
                  <a:cubicBezTo>
                    <a:pt x="176" y="130"/>
                    <a:pt x="173" y="132"/>
                    <a:pt x="170" y="132"/>
                  </a:cubicBezTo>
                  <a:cubicBezTo>
                    <a:pt x="74" y="132"/>
                    <a:pt x="74" y="132"/>
                    <a:pt x="74" y="132"/>
                  </a:cubicBezTo>
                  <a:cubicBezTo>
                    <a:pt x="31" y="175"/>
                    <a:pt x="31" y="175"/>
                    <a:pt x="31" y="175"/>
                  </a:cubicBezTo>
                  <a:cubicBezTo>
                    <a:pt x="30" y="176"/>
                    <a:pt x="29" y="176"/>
                    <a:pt x="27"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5">
              <a:extLst>
                <a:ext uri="{FF2B5EF4-FFF2-40B4-BE49-F238E27FC236}">
                  <a16:creationId xmlns:a16="http://schemas.microsoft.com/office/drawing/2014/main" id="{6DBF1FDA-59BA-424D-AD0B-483CD7F16DA1}"/>
                </a:ext>
              </a:extLst>
            </p:cNvPr>
            <p:cNvSpPr>
              <a:spLocks noEditPoints="1"/>
            </p:cNvSpPr>
            <p:nvPr/>
          </p:nvSpPr>
          <p:spPr bwMode="auto">
            <a:xfrm>
              <a:off x="914577" y="591323"/>
              <a:ext cx="484188" cy="485775"/>
            </a:xfrm>
            <a:custGeom>
              <a:avLst/>
              <a:gdLst>
                <a:gd name="T0" fmla="*/ 148 w 176"/>
                <a:gd name="T1" fmla="*/ 176 h 176"/>
                <a:gd name="T2" fmla="*/ 144 w 176"/>
                <a:gd name="T3" fmla="*/ 175 h 176"/>
                <a:gd name="T4" fmla="*/ 102 w 176"/>
                <a:gd name="T5" fmla="*/ 132 h 176"/>
                <a:gd name="T6" fmla="*/ 5 w 176"/>
                <a:gd name="T7" fmla="*/ 132 h 176"/>
                <a:gd name="T8" fmla="*/ 0 w 176"/>
                <a:gd name="T9" fmla="*/ 127 h 176"/>
                <a:gd name="T10" fmla="*/ 0 w 176"/>
                <a:gd name="T11" fmla="*/ 6 h 176"/>
                <a:gd name="T12" fmla="*/ 5 w 176"/>
                <a:gd name="T13" fmla="*/ 0 h 176"/>
                <a:gd name="T14" fmla="*/ 170 w 176"/>
                <a:gd name="T15" fmla="*/ 0 h 176"/>
                <a:gd name="T16" fmla="*/ 176 w 176"/>
                <a:gd name="T17" fmla="*/ 6 h 176"/>
                <a:gd name="T18" fmla="*/ 176 w 176"/>
                <a:gd name="T19" fmla="*/ 127 h 176"/>
                <a:gd name="T20" fmla="*/ 170 w 176"/>
                <a:gd name="T21" fmla="*/ 132 h 176"/>
                <a:gd name="T22" fmla="*/ 154 w 176"/>
                <a:gd name="T23" fmla="*/ 132 h 176"/>
                <a:gd name="T24" fmla="*/ 154 w 176"/>
                <a:gd name="T25" fmla="*/ 171 h 176"/>
                <a:gd name="T26" fmla="*/ 150 w 176"/>
                <a:gd name="T27" fmla="*/ 176 h 176"/>
                <a:gd name="T28" fmla="*/ 148 w 176"/>
                <a:gd name="T29" fmla="*/ 176 h 176"/>
                <a:gd name="T30" fmla="*/ 11 w 176"/>
                <a:gd name="T31" fmla="*/ 121 h 176"/>
                <a:gd name="T32" fmla="*/ 104 w 176"/>
                <a:gd name="T33" fmla="*/ 121 h 176"/>
                <a:gd name="T34" fmla="*/ 108 w 176"/>
                <a:gd name="T35" fmla="*/ 123 h 176"/>
                <a:gd name="T36" fmla="*/ 143 w 176"/>
                <a:gd name="T37" fmla="*/ 158 h 176"/>
                <a:gd name="T38" fmla="*/ 143 w 176"/>
                <a:gd name="T39" fmla="*/ 127 h 176"/>
                <a:gd name="T40" fmla="*/ 148 w 176"/>
                <a:gd name="T41" fmla="*/ 121 h 176"/>
                <a:gd name="T42" fmla="*/ 165 w 176"/>
                <a:gd name="T43" fmla="*/ 121 h 176"/>
                <a:gd name="T44" fmla="*/ 165 w 176"/>
                <a:gd name="T45" fmla="*/ 11 h 176"/>
                <a:gd name="T46" fmla="*/ 11 w 176"/>
                <a:gd name="T47" fmla="*/ 11 h 176"/>
                <a:gd name="T48" fmla="*/ 11 w 176"/>
                <a:gd name="T49" fmla="*/ 12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76">
                  <a:moveTo>
                    <a:pt x="148" y="176"/>
                  </a:moveTo>
                  <a:cubicBezTo>
                    <a:pt x="147" y="176"/>
                    <a:pt x="146" y="176"/>
                    <a:pt x="144" y="175"/>
                  </a:cubicBezTo>
                  <a:cubicBezTo>
                    <a:pt x="102" y="132"/>
                    <a:pt x="102" y="132"/>
                    <a:pt x="102" y="132"/>
                  </a:cubicBezTo>
                  <a:cubicBezTo>
                    <a:pt x="5" y="132"/>
                    <a:pt x="5" y="132"/>
                    <a:pt x="5" y="132"/>
                  </a:cubicBezTo>
                  <a:cubicBezTo>
                    <a:pt x="2" y="132"/>
                    <a:pt x="0" y="130"/>
                    <a:pt x="0" y="127"/>
                  </a:cubicBezTo>
                  <a:cubicBezTo>
                    <a:pt x="0" y="6"/>
                    <a:pt x="0" y="6"/>
                    <a:pt x="0" y="6"/>
                  </a:cubicBezTo>
                  <a:cubicBezTo>
                    <a:pt x="0" y="3"/>
                    <a:pt x="2" y="0"/>
                    <a:pt x="5" y="0"/>
                  </a:cubicBezTo>
                  <a:cubicBezTo>
                    <a:pt x="170" y="0"/>
                    <a:pt x="170" y="0"/>
                    <a:pt x="170" y="0"/>
                  </a:cubicBezTo>
                  <a:cubicBezTo>
                    <a:pt x="173" y="0"/>
                    <a:pt x="176" y="3"/>
                    <a:pt x="176" y="6"/>
                  </a:cubicBezTo>
                  <a:cubicBezTo>
                    <a:pt x="176" y="127"/>
                    <a:pt x="176" y="127"/>
                    <a:pt x="176" y="127"/>
                  </a:cubicBezTo>
                  <a:cubicBezTo>
                    <a:pt x="176" y="130"/>
                    <a:pt x="173" y="132"/>
                    <a:pt x="170" y="132"/>
                  </a:cubicBezTo>
                  <a:cubicBezTo>
                    <a:pt x="154" y="132"/>
                    <a:pt x="154" y="132"/>
                    <a:pt x="154" y="132"/>
                  </a:cubicBezTo>
                  <a:cubicBezTo>
                    <a:pt x="154" y="171"/>
                    <a:pt x="154" y="171"/>
                    <a:pt x="154" y="171"/>
                  </a:cubicBezTo>
                  <a:cubicBezTo>
                    <a:pt x="154" y="173"/>
                    <a:pt x="153" y="175"/>
                    <a:pt x="150" y="176"/>
                  </a:cubicBezTo>
                  <a:cubicBezTo>
                    <a:pt x="150" y="176"/>
                    <a:pt x="149" y="176"/>
                    <a:pt x="148" y="176"/>
                  </a:cubicBezTo>
                  <a:close/>
                  <a:moveTo>
                    <a:pt x="11" y="121"/>
                  </a:moveTo>
                  <a:cubicBezTo>
                    <a:pt x="104" y="121"/>
                    <a:pt x="104" y="121"/>
                    <a:pt x="104" y="121"/>
                  </a:cubicBezTo>
                  <a:cubicBezTo>
                    <a:pt x="106" y="121"/>
                    <a:pt x="107" y="122"/>
                    <a:pt x="108" y="123"/>
                  </a:cubicBezTo>
                  <a:cubicBezTo>
                    <a:pt x="143" y="158"/>
                    <a:pt x="143" y="158"/>
                    <a:pt x="143" y="158"/>
                  </a:cubicBezTo>
                  <a:cubicBezTo>
                    <a:pt x="143" y="127"/>
                    <a:pt x="143" y="127"/>
                    <a:pt x="143" y="127"/>
                  </a:cubicBezTo>
                  <a:cubicBezTo>
                    <a:pt x="143" y="124"/>
                    <a:pt x="145" y="121"/>
                    <a:pt x="148" y="121"/>
                  </a:cubicBezTo>
                  <a:cubicBezTo>
                    <a:pt x="165" y="121"/>
                    <a:pt x="165" y="121"/>
                    <a:pt x="165" y="121"/>
                  </a:cubicBezTo>
                  <a:cubicBezTo>
                    <a:pt x="165" y="11"/>
                    <a:pt x="165" y="11"/>
                    <a:pt x="165" y="11"/>
                  </a:cubicBezTo>
                  <a:cubicBezTo>
                    <a:pt x="11" y="11"/>
                    <a:pt x="11" y="11"/>
                    <a:pt x="11" y="11"/>
                  </a:cubicBezTo>
                  <a:lnTo>
                    <a:pt x="11" y="121"/>
                  </a:lnTo>
                  <a:close/>
                </a:path>
              </a:pathLst>
            </a:custGeom>
            <a:solidFill>
              <a:srgbClr val="ACD7B3"/>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a:extLst>
              <a:ext uri="{FF2B5EF4-FFF2-40B4-BE49-F238E27FC236}">
                <a16:creationId xmlns:a16="http://schemas.microsoft.com/office/drawing/2014/main" id="{708A66AF-E953-4C29-920A-F64CF5637571}"/>
              </a:ext>
            </a:extLst>
          </p:cNvPr>
          <p:cNvSpPr/>
          <p:nvPr/>
        </p:nvSpPr>
        <p:spPr>
          <a:xfrm>
            <a:off x="6515977" y="494912"/>
            <a:ext cx="5453593" cy="830997"/>
          </a:xfrm>
          <a:prstGeom prst="rect">
            <a:avLst/>
          </a:prstGeom>
        </p:spPr>
        <p:txBody>
          <a:bodyPr wrap="square">
            <a:spAutoFit/>
          </a:bodyPr>
          <a:lstStyle/>
          <a:p>
            <a:r>
              <a:rPr lang="en-US" sz="2400" dirty="0">
                <a:solidFill>
                  <a:schemeClr val="bg1"/>
                </a:solidFill>
              </a:rPr>
              <a:t>How can the spread of misinformation have negative consequences?</a:t>
            </a:r>
          </a:p>
        </p:txBody>
      </p:sp>
      <p:pic>
        <p:nvPicPr>
          <p:cNvPr id="12" name="Picture 11">
            <a:extLst>
              <a:ext uri="{FF2B5EF4-FFF2-40B4-BE49-F238E27FC236}">
                <a16:creationId xmlns:a16="http://schemas.microsoft.com/office/drawing/2014/main" id="{49D4575B-0015-4F3F-B585-948F9C973F3A}"/>
              </a:ext>
            </a:extLst>
          </p:cNvPr>
          <p:cNvPicPr>
            <a:picLocks noChangeAspect="1"/>
          </p:cNvPicPr>
          <p:nvPr/>
        </p:nvPicPr>
        <p:blipFill rotWithShape="1">
          <a:blip r:embed="rId2">
            <a:extLst>
              <a:ext uri="{28A0092B-C50C-407E-A947-70E740481C1C}">
                <a14:useLocalDpi xmlns:a14="http://schemas.microsoft.com/office/drawing/2010/main" val="0"/>
              </a:ext>
            </a:extLst>
          </a:blip>
          <a:srcRect b="17318"/>
          <a:stretch/>
        </p:blipFill>
        <p:spPr>
          <a:xfrm>
            <a:off x="9127337" y="2991395"/>
            <a:ext cx="2226463" cy="3866606"/>
          </a:xfrm>
          <a:prstGeom prst="rect">
            <a:avLst/>
          </a:prstGeom>
        </p:spPr>
      </p:pic>
    </p:spTree>
    <p:extLst>
      <p:ext uri="{BB962C8B-B14F-4D97-AF65-F5344CB8AC3E}">
        <p14:creationId xmlns:p14="http://schemas.microsoft.com/office/powerpoint/2010/main" val="763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93F26E9-D69F-4B6D-8088-8DDA97721B0F}"/>
              </a:ext>
            </a:extLst>
          </p:cNvPr>
          <p:cNvSpPr/>
          <p:nvPr/>
        </p:nvSpPr>
        <p:spPr>
          <a:xfrm>
            <a:off x="8953081" y="1753141"/>
            <a:ext cx="2785377" cy="27853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ectangle 10">
            <a:extLst>
              <a:ext uri="{FF2B5EF4-FFF2-40B4-BE49-F238E27FC236}">
                <a16:creationId xmlns:a16="http://schemas.microsoft.com/office/drawing/2014/main" id="{D9807026-AB11-4A5F-9083-CD7222D6FF18}"/>
              </a:ext>
            </a:extLst>
          </p:cNvPr>
          <p:cNvSpPr/>
          <p:nvPr/>
        </p:nvSpPr>
        <p:spPr>
          <a:xfrm>
            <a:off x="323778" y="323777"/>
            <a:ext cx="11544444" cy="1173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67F02CD6-8B7E-43AC-A13B-7223B417017C}"/>
              </a:ext>
            </a:extLst>
          </p:cNvPr>
          <p:cNvSpPr/>
          <p:nvPr/>
        </p:nvSpPr>
        <p:spPr>
          <a:xfrm>
            <a:off x="6455687" y="323775"/>
            <a:ext cx="5412535" cy="1173269"/>
          </a:xfrm>
          <a:prstGeom prst="rect">
            <a:avLst/>
          </a:prstGeom>
          <a:solidFill>
            <a:srgbClr val="6590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E5F8D64-B238-4F75-A353-C8037A96415B}"/>
              </a:ext>
            </a:extLst>
          </p:cNvPr>
          <p:cNvSpPr>
            <a:spLocks noGrp="1"/>
          </p:cNvSpPr>
          <p:nvPr>
            <p:ph type="title"/>
          </p:nvPr>
        </p:nvSpPr>
        <p:spPr>
          <a:xfrm>
            <a:off x="1641653" y="323777"/>
            <a:ext cx="9712147" cy="1173269"/>
          </a:xfrm>
        </p:spPr>
        <p:txBody>
          <a:bodyPr anchor="ctr"/>
          <a:lstStyle/>
          <a:p>
            <a:r>
              <a:rPr lang="en-US" sz="2800" dirty="0">
                <a:solidFill>
                  <a:schemeClr val="bg1"/>
                </a:solidFill>
                <a:latin typeface="Arial Black" panose="020B0A04020102020204" pitchFamily="34" charset="0"/>
              </a:rPr>
              <a:t>Small group discussion: </a:t>
            </a:r>
          </a:p>
        </p:txBody>
      </p:sp>
      <p:sp>
        <p:nvSpPr>
          <p:cNvPr id="3" name="Content Placeholder 2">
            <a:extLst>
              <a:ext uri="{FF2B5EF4-FFF2-40B4-BE49-F238E27FC236}">
                <a16:creationId xmlns:a16="http://schemas.microsoft.com/office/drawing/2014/main" id="{F64D3FBD-F1AC-47C9-A01C-0428E9471E80}"/>
              </a:ext>
            </a:extLst>
          </p:cNvPr>
          <p:cNvSpPr>
            <a:spLocks noGrp="1"/>
          </p:cNvSpPr>
          <p:nvPr>
            <p:ph idx="1"/>
          </p:nvPr>
        </p:nvSpPr>
        <p:spPr>
          <a:xfrm>
            <a:off x="838200" y="1631981"/>
            <a:ext cx="8114881" cy="4346788"/>
          </a:xfrm>
        </p:spPr>
        <p:txBody>
          <a:bodyPr/>
          <a:lstStyle/>
          <a:p>
            <a:r>
              <a:rPr lang="en-US" dirty="0">
                <a:solidFill>
                  <a:schemeClr val="accent2"/>
                </a:solidFill>
                <a:latin typeface="Arial Black" panose="020B0A04020102020204" pitchFamily="34" charset="0"/>
              </a:rPr>
              <a:t>Scenario #2: </a:t>
            </a:r>
            <a:br>
              <a:rPr lang="en-US" dirty="0">
                <a:solidFill>
                  <a:schemeClr val="accent2"/>
                </a:solidFill>
                <a:latin typeface="Arial Black" panose="020B0A04020102020204" pitchFamily="34" charset="0"/>
              </a:rPr>
            </a:br>
            <a:r>
              <a:rPr lang="en-US" sz="2200" dirty="0"/>
              <a:t>Orange “legal advisory” fliers distributed on the Bates College campus in Maine only days prior to 2016 election telling students that if they wanted to vote in Lewiston, they would have to pay to change their driver’s licenses and to re-register any vehicle in the city.</a:t>
            </a:r>
          </a:p>
        </p:txBody>
      </p:sp>
      <p:grpSp>
        <p:nvGrpSpPr>
          <p:cNvPr id="5" name="Group 4">
            <a:extLst>
              <a:ext uri="{FF2B5EF4-FFF2-40B4-BE49-F238E27FC236}">
                <a16:creationId xmlns:a16="http://schemas.microsoft.com/office/drawing/2014/main" id="{E90C84AB-B6AF-4119-9F28-014E283123F4}"/>
              </a:ext>
            </a:extLst>
          </p:cNvPr>
          <p:cNvGrpSpPr/>
          <p:nvPr/>
        </p:nvGrpSpPr>
        <p:grpSpPr>
          <a:xfrm>
            <a:off x="671689" y="591323"/>
            <a:ext cx="727076" cy="638175"/>
            <a:chOff x="671689" y="591323"/>
            <a:chExt cx="727076" cy="638175"/>
          </a:xfrm>
        </p:grpSpPr>
        <p:sp>
          <p:nvSpPr>
            <p:cNvPr id="10" name="Freeform 16">
              <a:extLst>
                <a:ext uri="{FF2B5EF4-FFF2-40B4-BE49-F238E27FC236}">
                  <a16:creationId xmlns:a16="http://schemas.microsoft.com/office/drawing/2014/main" id="{8889AFD4-76F7-4DF4-AFA1-57B34128E956}"/>
                </a:ext>
              </a:extLst>
            </p:cNvPr>
            <p:cNvSpPr>
              <a:spLocks/>
            </p:cNvSpPr>
            <p:nvPr/>
          </p:nvSpPr>
          <p:spPr bwMode="auto">
            <a:xfrm>
              <a:off x="671689" y="743723"/>
              <a:ext cx="484188" cy="485775"/>
            </a:xfrm>
            <a:custGeom>
              <a:avLst/>
              <a:gdLst>
                <a:gd name="T0" fmla="*/ 27 w 176"/>
                <a:gd name="T1" fmla="*/ 176 h 176"/>
                <a:gd name="T2" fmla="*/ 25 w 176"/>
                <a:gd name="T3" fmla="*/ 176 h 176"/>
                <a:gd name="T4" fmla="*/ 22 w 176"/>
                <a:gd name="T5" fmla="*/ 171 h 176"/>
                <a:gd name="T6" fmla="*/ 22 w 176"/>
                <a:gd name="T7" fmla="*/ 132 h 176"/>
                <a:gd name="T8" fmla="*/ 5 w 176"/>
                <a:gd name="T9" fmla="*/ 132 h 176"/>
                <a:gd name="T10" fmla="*/ 0 w 176"/>
                <a:gd name="T11" fmla="*/ 127 h 176"/>
                <a:gd name="T12" fmla="*/ 0 w 176"/>
                <a:gd name="T13" fmla="*/ 6 h 176"/>
                <a:gd name="T14" fmla="*/ 5 w 176"/>
                <a:gd name="T15" fmla="*/ 0 h 176"/>
                <a:gd name="T16" fmla="*/ 93 w 176"/>
                <a:gd name="T17" fmla="*/ 0 h 176"/>
                <a:gd name="T18" fmla="*/ 99 w 176"/>
                <a:gd name="T19" fmla="*/ 6 h 176"/>
                <a:gd name="T20" fmla="*/ 93 w 176"/>
                <a:gd name="T21" fmla="*/ 11 h 176"/>
                <a:gd name="T22" fmla="*/ 11 w 176"/>
                <a:gd name="T23" fmla="*/ 11 h 176"/>
                <a:gd name="T24" fmla="*/ 11 w 176"/>
                <a:gd name="T25" fmla="*/ 121 h 176"/>
                <a:gd name="T26" fmla="*/ 27 w 176"/>
                <a:gd name="T27" fmla="*/ 121 h 176"/>
                <a:gd name="T28" fmla="*/ 33 w 176"/>
                <a:gd name="T29" fmla="*/ 127 h 176"/>
                <a:gd name="T30" fmla="*/ 33 w 176"/>
                <a:gd name="T31" fmla="*/ 158 h 176"/>
                <a:gd name="T32" fmla="*/ 67 w 176"/>
                <a:gd name="T33" fmla="*/ 123 h 176"/>
                <a:gd name="T34" fmla="*/ 71 w 176"/>
                <a:gd name="T35" fmla="*/ 121 h 176"/>
                <a:gd name="T36" fmla="*/ 165 w 176"/>
                <a:gd name="T37" fmla="*/ 121 h 176"/>
                <a:gd name="T38" fmla="*/ 165 w 176"/>
                <a:gd name="T39" fmla="*/ 72 h 176"/>
                <a:gd name="T40" fmla="*/ 170 w 176"/>
                <a:gd name="T41" fmla="*/ 66 h 176"/>
                <a:gd name="T42" fmla="*/ 176 w 176"/>
                <a:gd name="T43" fmla="*/ 72 h 176"/>
                <a:gd name="T44" fmla="*/ 176 w 176"/>
                <a:gd name="T45" fmla="*/ 127 h 176"/>
                <a:gd name="T46" fmla="*/ 170 w 176"/>
                <a:gd name="T47" fmla="*/ 132 h 176"/>
                <a:gd name="T48" fmla="*/ 74 w 176"/>
                <a:gd name="T49" fmla="*/ 132 h 176"/>
                <a:gd name="T50" fmla="*/ 31 w 176"/>
                <a:gd name="T51" fmla="*/ 175 h 176"/>
                <a:gd name="T52" fmla="*/ 27 w 176"/>
                <a:gd name="T5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27" y="176"/>
                  </a:moveTo>
                  <a:cubicBezTo>
                    <a:pt x="27" y="176"/>
                    <a:pt x="26" y="176"/>
                    <a:pt x="25" y="176"/>
                  </a:cubicBezTo>
                  <a:cubicBezTo>
                    <a:pt x="23" y="175"/>
                    <a:pt x="22" y="173"/>
                    <a:pt x="22" y="171"/>
                  </a:cubicBezTo>
                  <a:cubicBezTo>
                    <a:pt x="22" y="132"/>
                    <a:pt x="22" y="132"/>
                    <a:pt x="22" y="132"/>
                  </a:cubicBezTo>
                  <a:cubicBezTo>
                    <a:pt x="5" y="132"/>
                    <a:pt x="5" y="132"/>
                    <a:pt x="5" y="132"/>
                  </a:cubicBezTo>
                  <a:cubicBezTo>
                    <a:pt x="2" y="132"/>
                    <a:pt x="0" y="130"/>
                    <a:pt x="0" y="127"/>
                  </a:cubicBezTo>
                  <a:cubicBezTo>
                    <a:pt x="0" y="6"/>
                    <a:pt x="0" y="6"/>
                    <a:pt x="0" y="6"/>
                  </a:cubicBezTo>
                  <a:cubicBezTo>
                    <a:pt x="0" y="3"/>
                    <a:pt x="2" y="0"/>
                    <a:pt x="5" y="0"/>
                  </a:cubicBezTo>
                  <a:cubicBezTo>
                    <a:pt x="93" y="0"/>
                    <a:pt x="93" y="0"/>
                    <a:pt x="93" y="0"/>
                  </a:cubicBezTo>
                  <a:cubicBezTo>
                    <a:pt x="96" y="0"/>
                    <a:pt x="99" y="3"/>
                    <a:pt x="99" y="6"/>
                  </a:cubicBezTo>
                  <a:cubicBezTo>
                    <a:pt x="99" y="9"/>
                    <a:pt x="96" y="11"/>
                    <a:pt x="93" y="11"/>
                  </a:cubicBezTo>
                  <a:cubicBezTo>
                    <a:pt x="11" y="11"/>
                    <a:pt x="11" y="11"/>
                    <a:pt x="11" y="11"/>
                  </a:cubicBezTo>
                  <a:cubicBezTo>
                    <a:pt x="11" y="121"/>
                    <a:pt x="11" y="121"/>
                    <a:pt x="11" y="121"/>
                  </a:cubicBezTo>
                  <a:cubicBezTo>
                    <a:pt x="27" y="121"/>
                    <a:pt x="27" y="121"/>
                    <a:pt x="27" y="121"/>
                  </a:cubicBezTo>
                  <a:cubicBezTo>
                    <a:pt x="30" y="121"/>
                    <a:pt x="33" y="124"/>
                    <a:pt x="33" y="127"/>
                  </a:cubicBezTo>
                  <a:cubicBezTo>
                    <a:pt x="33" y="158"/>
                    <a:pt x="33" y="158"/>
                    <a:pt x="33" y="158"/>
                  </a:cubicBezTo>
                  <a:cubicBezTo>
                    <a:pt x="67" y="123"/>
                    <a:pt x="67" y="123"/>
                    <a:pt x="67" y="123"/>
                  </a:cubicBezTo>
                  <a:cubicBezTo>
                    <a:pt x="68" y="122"/>
                    <a:pt x="70" y="121"/>
                    <a:pt x="71" y="121"/>
                  </a:cubicBezTo>
                  <a:cubicBezTo>
                    <a:pt x="165" y="121"/>
                    <a:pt x="165" y="121"/>
                    <a:pt x="165" y="121"/>
                  </a:cubicBezTo>
                  <a:cubicBezTo>
                    <a:pt x="165" y="72"/>
                    <a:pt x="165" y="72"/>
                    <a:pt x="165" y="72"/>
                  </a:cubicBezTo>
                  <a:cubicBezTo>
                    <a:pt x="165" y="69"/>
                    <a:pt x="167" y="66"/>
                    <a:pt x="170" y="66"/>
                  </a:cubicBezTo>
                  <a:cubicBezTo>
                    <a:pt x="173" y="66"/>
                    <a:pt x="176" y="69"/>
                    <a:pt x="176" y="72"/>
                  </a:cubicBezTo>
                  <a:cubicBezTo>
                    <a:pt x="176" y="127"/>
                    <a:pt x="176" y="127"/>
                    <a:pt x="176" y="127"/>
                  </a:cubicBezTo>
                  <a:cubicBezTo>
                    <a:pt x="176" y="130"/>
                    <a:pt x="173" y="132"/>
                    <a:pt x="170" y="132"/>
                  </a:cubicBezTo>
                  <a:cubicBezTo>
                    <a:pt x="74" y="132"/>
                    <a:pt x="74" y="132"/>
                    <a:pt x="74" y="132"/>
                  </a:cubicBezTo>
                  <a:cubicBezTo>
                    <a:pt x="31" y="175"/>
                    <a:pt x="31" y="175"/>
                    <a:pt x="31" y="175"/>
                  </a:cubicBezTo>
                  <a:cubicBezTo>
                    <a:pt x="30" y="176"/>
                    <a:pt x="29" y="176"/>
                    <a:pt x="27"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5">
              <a:extLst>
                <a:ext uri="{FF2B5EF4-FFF2-40B4-BE49-F238E27FC236}">
                  <a16:creationId xmlns:a16="http://schemas.microsoft.com/office/drawing/2014/main" id="{6DBF1FDA-59BA-424D-AD0B-483CD7F16DA1}"/>
                </a:ext>
              </a:extLst>
            </p:cNvPr>
            <p:cNvSpPr>
              <a:spLocks noEditPoints="1"/>
            </p:cNvSpPr>
            <p:nvPr/>
          </p:nvSpPr>
          <p:spPr bwMode="auto">
            <a:xfrm>
              <a:off x="914577" y="591323"/>
              <a:ext cx="484188" cy="485775"/>
            </a:xfrm>
            <a:custGeom>
              <a:avLst/>
              <a:gdLst>
                <a:gd name="T0" fmla="*/ 148 w 176"/>
                <a:gd name="T1" fmla="*/ 176 h 176"/>
                <a:gd name="T2" fmla="*/ 144 w 176"/>
                <a:gd name="T3" fmla="*/ 175 h 176"/>
                <a:gd name="T4" fmla="*/ 102 w 176"/>
                <a:gd name="T5" fmla="*/ 132 h 176"/>
                <a:gd name="T6" fmla="*/ 5 w 176"/>
                <a:gd name="T7" fmla="*/ 132 h 176"/>
                <a:gd name="T8" fmla="*/ 0 w 176"/>
                <a:gd name="T9" fmla="*/ 127 h 176"/>
                <a:gd name="T10" fmla="*/ 0 w 176"/>
                <a:gd name="T11" fmla="*/ 6 h 176"/>
                <a:gd name="T12" fmla="*/ 5 w 176"/>
                <a:gd name="T13" fmla="*/ 0 h 176"/>
                <a:gd name="T14" fmla="*/ 170 w 176"/>
                <a:gd name="T15" fmla="*/ 0 h 176"/>
                <a:gd name="T16" fmla="*/ 176 w 176"/>
                <a:gd name="T17" fmla="*/ 6 h 176"/>
                <a:gd name="T18" fmla="*/ 176 w 176"/>
                <a:gd name="T19" fmla="*/ 127 h 176"/>
                <a:gd name="T20" fmla="*/ 170 w 176"/>
                <a:gd name="T21" fmla="*/ 132 h 176"/>
                <a:gd name="T22" fmla="*/ 154 w 176"/>
                <a:gd name="T23" fmla="*/ 132 h 176"/>
                <a:gd name="T24" fmla="*/ 154 w 176"/>
                <a:gd name="T25" fmla="*/ 171 h 176"/>
                <a:gd name="T26" fmla="*/ 150 w 176"/>
                <a:gd name="T27" fmla="*/ 176 h 176"/>
                <a:gd name="T28" fmla="*/ 148 w 176"/>
                <a:gd name="T29" fmla="*/ 176 h 176"/>
                <a:gd name="T30" fmla="*/ 11 w 176"/>
                <a:gd name="T31" fmla="*/ 121 h 176"/>
                <a:gd name="T32" fmla="*/ 104 w 176"/>
                <a:gd name="T33" fmla="*/ 121 h 176"/>
                <a:gd name="T34" fmla="*/ 108 w 176"/>
                <a:gd name="T35" fmla="*/ 123 h 176"/>
                <a:gd name="T36" fmla="*/ 143 w 176"/>
                <a:gd name="T37" fmla="*/ 158 h 176"/>
                <a:gd name="T38" fmla="*/ 143 w 176"/>
                <a:gd name="T39" fmla="*/ 127 h 176"/>
                <a:gd name="T40" fmla="*/ 148 w 176"/>
                <a:gd name="T41" fmla="*/ 121 h 176"/>
                <a:gd name="T42" fmla="*/ 165 w 176"/>
                <a:gd name="T43" fmla="*/ 121 h 176"/>
                <a:gd name="T44" fmla="*/ 165 w 176"/>
                <a:gd name="T45" fmla="*/ 11 h 176"/>
                <a:gd name="T46" fmla="*/ 11 w 176"/>
                <a:gd name="T47" fmla="*/ 11 h 176"/>
                <a:gd name="T48" fmla="*/ 11 w 176"/>
                <a:gd name="T49" fmla="*/ 12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76">
                  <a:moveTo>
                    <a:pt x="148" y="176"/>
                  </a:moveTo>
                  <a:cubicBezTo>
                    <a:pt x="147" y="176"/>
                    <a:pt x="146" y="176"/>
                    <a:pt x="144" y="175"/>
                  </a:cubicBezTo>
                  <a:cubicBezTo>
                    <a:pt x="102" y="132"/>
                    <a:pt x="102" y="132"/>
                    <a:pt x="102" y="132"/>
                  </a:cubicBezTo>
                  <a:cubicBezTo>
                    <a:pt x="5" y="132"/>
                    <a:pt x="5" y="132"/>
                    <a:pt x="5" y="132"/>
                  </a:cubicBezTo>
                  <a:cubicBezTo>
                    <a:pt x="2" y="132"/>
                    <a:pt x="0" y="130"/>
                    <a:pt x="0" y="127"/>
                  </a:cubicBezTo>
                  <a:cubicBezTo>
                    <a:pt x="0" y="6"/>
                    <a:pt x="0" y="6"/>
                    <a:pt x="0" y="6"/>
                  </a:cubicBezTo>
                  <a:cubicBezTo>
                    <a:pt x="0" y="3"/>
                    <a:pt x="2" y="0"/>
                    <a:pt x="5" y="0"/>
                  </a:cubicBezTo>
                  <a:cubicBezTo>
                    <a:pt x="170" y="0"/>
                    <a:pt x="170" y="0"/>
                    <a:pt x="170" y="0"/>
                  </a:cubicBezTo>
                  <a:cubicBezTo>
                    <a:pt x="173" y="0"/>
                    <a:pt x="176" y="3"/>
                    <a:pt x="176" y="6"/>
                  </a:cubicBezTo>
                  <a:cubicBezTo>
                    <a:pt x="176" y="127"/>
                    <a:pt x="176" y="127"/>
                    <a:pt x="176" y="127"/>
                  </a:cubicBezTo>
                  <a:cubicBezTo>
                    <a:pt x="176" y="130"/>
                    <a:pt x="173" y="132"/>
                    <a:pt x="170" y="132"/>
                  </a:cubicBezTo>
                  <a:cubicBezTo>
                    <a:pt x="154" y="132"/>
                    <a:pt x="154" y="132"/>
                    <a:pt x="154" y="132"/>
                  </a:cubicBezTo>
                  <a:cubicBezTo>
                    <a:pt x="154" y="171"/>
                    <a:pt x="154" y="171"/>
                    <a:pt x="154" y="171"/>
                  </a:cubicBezTo>
                  <a:cubicBezTo>
                    <a:pt x="154" y="173"/>
                    <a:pt x="153" y="175"/>
                    <a:pt x="150" y="176"/>
                  </a:cubicBezTo>
                  <a:cubicBezTo>
                    <a:pt x="150" y="176"/>
                    <a:pt x="149" y="176"/>
                    <a:pt x="148" y="176"/>
                  </a:cubicBezTo>
                  <a:close/>
                  <a:moveTo>
                    <a:pt x="11" y="121"/>
                  </a:moveTo>
                  <a:cubicBezTo>
                    <a:pt x="104" y="121"/>
                    <a:pt x="104" y="121"/>
                    <a:pt x="104" y="121"/>
                  </a:cubicBezTo>
                  <a:cubicBezTo>
                    <a:pt x="106" y="121"/>
                    <a:pt x="107" y="122"/>
                    <a:pt x="108" y="123"/>
                  </a:cubicBezTo>
                  <a:cubicBezTo>
                    <a:pt x="143" y="158"/>
                    <a:pt x="143" y="158"/>
                    <a:pt x="143" y="158"/>
                  </a:cubicBezTo>
                  <a:cubicBezTo>
                    <a:pt x="143" y="127"/>
                    <a:pt x="143" y="127"/>
                    <a:pt x="143" y="127"/>
                  </a:cubicBezTo>
                  <a:cubicBezTo>
                    <a:pt x="143" y="124"/>
                    <a:pt x="145" y="121"/>
                    <a:pt x="148" y="121"/>
                  </a:cubicBezTo>
                  <a:cubicBezTo>
                    <a:pt x="165" y="121"/>
                    <a:pt x="165" y="121"/>
                    <a:pt x="165" y="121"/>
                  </a:cubicBezTo>
                  <a:cubicBezTo>
                    <a:pt x="165" y="11"/>
                    <a:pt x="165" y="11"/>
                    <a:pt x="165" y="11"/>
                  </a:cubicBezTo>
                  <a:cubicBezTo>
                    <a:pt x="11" y="11"/>
                    <a:pt x="11" y="11"/>
                    <a:pt x="11" y="11"/>
                  </a:cubicBezTo>
                  <a:lnTo>
                    <a:pt x="11" y="121"/>
                  </a:lnTo>
                  <a:close/>
                </a:path>
              </a:pathLst>
            </a:custGeom>
            <a:solidFill>
              <a:srgbClr val="ACD7B3"/>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a:extLst>
              <a:ext uri="{FF2B5EF4-FFF2-40B4-BE49-F238E27FC236}">
                <a16:creationId xmlns:a16="http://schemas.microsoft.com/office/drawing/2014/main" id="{708A66AF-E953-4C29-920A-F64CF5637571}"/>
              </a:ext>
            </a:extLst>
          </p:cNvPr>
          <p:cNvSpPr/>
          <p:nvPr/>
        </p:nvSpPr>
        <p:spPr>
          <a:xfrm>
            <a:off x="6515977" y="494912"/>
            <a:ext cx="5453593" cy="830997"/>
          </a:xfrm>
          <a:prstGeom prst="rect">
            <a:avLst/>
          </a:prstGeom>
        </p:spPr>
        <p:txBody>
          <a:bodyPr wrap="square">
            <a:spAutoFit/>
          </a:bodyPr>
          <a:lstStyle/>
          <a:p>
            <a:r>
              <a:rPr lang="en-US" sz="2400" dirty="0">
                <a:solidFill>
                  <a:schemeClr val="bg1"/>
                </a:solidFill>
              </a:rPr>
              <a:t>How can the spread of misinformation have negative consequences?</a:t>
            </a:r>
          </a:p>
        </p:txBody>
      </p:sp>
      <p:pic>
        <p:nvPicPr>
          <p:cNvPr id="16" name="Picture 2" descr="https://bdn-data.s3.amazonaws.com/uploads/2016/11/23680501_H19073075-600x548.jpg">
            <a:extLst>
              <a:ext uri="{FF2B5EF4-FFF2-40B4-BE49-F238E27FC236}">
                <a16:creationId xmlns:a16="http://schemas.microsoft.com/office/drawing/2014/main" id="{5649A560-D317-4492-8F6D-1C47FB3ED2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3" r="4333"/>
          <a:stretch/>
        </p:blipFill>
        <p:spPr bwMode="auto">
          <a:xfrm>
            <a:off x="8789745" y="1668180"/>
            <a:ext cx="2699204" cy="2699204"/>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23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807026-AB11-4A5F-9083-CD7222D6FF18}"/>
              </a:ext>
            </a:extLst>
          </p:cNvPr>
          <p:cNvSpPr/>
          <p:nvPr/>
        </p:nvSpPr>
        <p:spPr>
          <a:xfrm>
            <a:off x="323778" y="323777"/>
            <a:ext cx="11544444" cy="11732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a:extLst>
              <a:ext uri="{FF2B5EF4-FFF2-40B4-BE49-F238E27FC236}">
                <a16:creationId xmlns:a16="http://schemas.microsoft.com/office/drawing/2014/main" id="{95BF9DBD-A871-4037-8CA4-FB59640717EE}"/>
              </a:ext>
            </a:extLst>
          </p:cNvPr>
          <p:cNvSpPr/>
          <p:nvPr/>
        </p:nvSpPr>
        <p:spPr>
          <a:xfrm>
            <a:off x="6455687" y="323775"/>
            <a:ext cx="5412535" cy="1173269"/>
          </a:xfrm>
          <a:prstGeom prst="rect">
            <a:avLst/>
          </a:prstGeom>
          <a:solidFill>
            <a:srgbClr val="58A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E5F8D64-B238-4F75-A353-C8037A96415B}"/>
              </a:ext>
            </a:extLst>
          </p:cNvPr>
          <p:cNvSpPr>
            <a:spLocks noGrp="1"/>
          </p:cNvSpPr>
          <p:nvPr>
            <p:ph type="title"/>
          </p:nvPr>
        </p:nvSpPr>
        <p:spPr>
          <a:xfrm>
            <a:off x="1641653" y="323777"/>
            <a:ext cx="9712147" cy="1173269"/>
          </a:xfrm>
        </p:spPr>
        <p:txBody>
          <a:bodyPr anchor="ctr"/>
          <a:lstStyle/>
          <a:p>
            <a:r>
              <a:rPr lang="en-US" sz="2800" dirty="0">
                <a:solidFill>
                  <a:schemeClr val="bg1"/>
                </a:solidFill>
                <a:latin typeface="Arial Black" panose="020B0A04020102020204" pitchFamily="34" charset="0"/>
              </a:rPr>
              <a:t>Small group discussion: </a:t>
            </a:r>
          </a:p>
        </p:txBody>
      </p:sp>
      <p:sp>
        <p:nvSpPr>
          <p:cNvPr id="3" name="Content Placeholder 2">
            <a:extLst>
              <a:ext uri="{FF2B5EF4-FFF2-40B4-BE49-F238E27FC236}">
                <a16:creationId xmlns:a16="http://schemas.microsoft.com/office/drawing/2014/main" id="{F64D3FBD-F1AC-47C9-A01C-0428E9471E80}"/>
              </a:ext>
            </a:extLst>
          </p:cNvPr>
          <p:cNvSpPr>
            <a:spLocks noGrp="1"/>
          </p:cNvSpPr>
          <p:nvPr>
            <p:ph idx="1"/>
          </p:nvPr>
        </p:nvSpPr>
        <p:spPr>
          <a:xfrm>
            <a:off x="838200" y="1631981"/>
            <a:ext cx="10515600" cy="4346788"/>
          </a:xfrm>
        </p:spPr>
        <p:txBody>
          <a:bodyPr/>
          <a:lstStyle/>
          <a:p>
            <a:r>
              <a:rPr lang="en-US" dirty="0">
                <a:solidFill>
                  <a:schemeClr val="accent3"/>
                </a:solidFill>
                <a:latin typeface="Arial Black" panose="020B0A04020102020204" pitchFamily="34" charset="0"/>
              </a:rPr>
              <a:t>Scenario #3: </a:t>
            </a:r>
            <a:br>
              <a:rPr lang="en-US" dirty="0">
                <a:solidFill>
                  <a:schemeClr val="accent2"/>
                </a:solidFill>
                <a:latin typeface="Arial Black" panose="020B0A04020102020204" pitchFamily="34" charset="0"/>
              </a:rPr>
            </a:br>
            <a:r>
              <a:rPr lang="en-US" sz="2400" dirty="0"/>
              <a:t>You hear a rumor about a classmate at school and tell it to several others. You later learn the rumor is not true, but you had a hand in spreading it around school.</a:t>
            </a:r>
            <a:endParaRPr lang="en-US" dirty="0"/>
          </a:p>
        </p:txBody>
      </p:sp>
      <p:grpSp>
        <p:nvGrpSpPr>
          <p:cNvPr id="5" name="Group 4">
            <a:extLst>
              <a:ext uri="{FF2B5EF4-FFF2-40B4-BE49-F238E27FC236}">
                <a16:creationId xmlns:a16="http://schemas.microsoft.com/office/drawing/2014/main" id="{E90C84AB-B6AF-4119-9F28-014E283123F4}"/>
              </a:ext>
            </a:extLst>
          </p:cNvPr>
          <p:cNvGrpSpPr/>
          <p:nvPr/>
        </p:nvGrpSpPr>
        <p:grpSpPr>
          <a:xfrm>
            <a:off x="671689" y="591323"/>
            <a:ext cx="727076" cy="638175"/>
            <a:chOff x="671689" y="591323"/>
            <a:chExt cx="727076" cy="638175"/>
          </a:xfrm>
        </p:grpSpPr>
        <p:sp>
          <p:nvSpPr>
            <p:cNvPr id="10" name="Freeform 16">
              <a:extLst>
                <a:ext uri="{FF2B5EF4-FFF2-40B4-BE49-F238E27FC236}">
                  <a16:creationId xmlns:a16="http://schemas.microsoft.com/office/drawing/2014/main" id="{8889AFD4-76F7-4DF4-AFA1-57B34128E956}"/>
                </a:ext>
              </a:extLst>
            </p:cNvPr>
            <p:cNvSpPr>
              <a:spLocks/>
            </p:cNvSpPr>
            <p:nvPr/>
          </p:nvSpPr>
          <p:spPr bwMode="auto">
            <a:xfrm>
              <a:off x="671689" y="743723"/>
              <a:ext cx="484188" cy="485775"/>
            </a:xfrm>
            <a:custGeom>
              <a:avLst/>
              <a:gdLst>
                <a:gd name="T0" fmla="*/ 27 w 176"/>
                <a:gd name="T1" fmla="*/ 176 h 176"/>
                <a:gd name="T2" fmla="*/ 25 w 176"/>
                <a:gd name="T3" fmla="*/ 176 h 176"/>
                <a:gd name="T4" fmla="*/ 22 w 176"/>
                <a:gd name="T5" fmla="*/ 171 h 176"/>
                <a:gd name="T6" fmla="*/ 22 w 176"/>
                <a:gd name="T7" fmla="*/ 132 h 176"/>
                <a:gd name="T8" fmla="*/ 5 w 176"/>
                <a:gd name="T9" fmla="*/ 132 h 176"/>
                <a:gd name="T10" fmla="*/ 0 w 176"/>
                <a:gd name="T11" fmla="*/ 127 h 176"/>
                <a:gd name="T12" fmla="*/ 0 w 176"/>
                <a:gd name="T13" fmla="*/ 6 h 176"/>
                <a:gd name="T14" fmla="*/ 5 w 176"/>
                <a:gd name="T15" fmla="*/ 0 h 176"/>
                <a:gd name="T16" fmla="*/ 93 w 176"/>
                <a:gd name="T17" fmla="*/ 0 h 176"/>
                <a:gd name="T18" fmla="*/ 99 w 176"/>
                <a:gd name="T19" fmla="*/ 6 h 176"/>
                <a:gd name="T20" fmla="*/ 93 w 176"/>
                <a:gd name="T21" fmla="*/ 11 h 176"/>
                <a:gd name="T22" fmla="*/ 11 w 176"/>
                <a:gd name="T23" fmla="*/ 11 h 176"/>
                <a:gd name="T24" fmla="*/ 11 w 176"/>
                <a:gd name="T25" fmla="*/ 121 h 176"/>
                <a:gd name="T26" fmla="*/ 27 w 176"/>
                <a:gd name="T27" fmla="*/ 121 h 176"/>
                <a:gd name="T28" fmla="*/ 33 w 176"/>
                <a:gd name="T29" fmla="*/ 127 h 176"/>
                <a:gd name="T30" fmla="*/ 33 w 176"/>
                <a:gd name="T31" fmla="*/ 158 h 176"/>
                <a:gd name="T32" fmla="*/ 67 w 176"/>
                <a:gd name="T33" fmla="*/ 123 h 176"/>
                <a:gd name="T34" fmla="*/ 71 w 176"/>
                <a:gd name="T35" fmla="*/ 121 h 176"/>
                <a:gd name="T36" fmla="*/ 165 w 176"/>
                <a:gd name="T37" fmla="*/ 121 h 176"/>
                <a:gd name="T38" fmla="*/ 165 w 176"/>
                <a:gd name="T39" fmla="*/ 72 h 176"/>
                <a:gd name="T40" fmla="*/ 170 w 176"/>
                <a:gd name="T41" fmla="*/ 66 h 176"/>
                <a:gd name="T42" fmla="*/ 176 w 176"/>
                <a:gd name="T43" fmla="*/ 72 h 176"/>
                <a:gd name="T44" fmla="*/ 176 w 176"/>
                <a:gd name="T45" fmla="*/ 127 h 176"/>
                <a:gd name="T46" fmla="*/ 170 w 176"/>
                <a:gd name="T47" fmla="*/ 132 h 176"/>
                <a:gd name="T48" fmla="*/ 74 w 176"/>
                <a:gd name="T49" fmla="*/ 132 h 176"/>
                <a:gd name="T50" fmla="*/ 31 w 176"/>
                <a:gd name="T51" fmla="*/ 175 h 176"/>
                <a:gd name="T52" fmla="*/ 27 w 176"/>
                <a:gd name="T5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27" y="176"/>
                  </a:moveTo>
                  <a:cubicBezTo>
                    <a:pt x="27" y="176"/>
                    <a:pt x="26" y="176"/>
                    <a:pt x="25" y="176"/>
                  </a:cubicBezTo>
                  <a:cubicBezTo>
                    <a:pt x="23" y="175"/>
                    <a:pt x="22" y="173"/>
                    <a:pt x="22" y="171"/>
                  </a:cubicBezTo>
                  <a:cubicBezTo>
                    <a:pt x="22" y="132"/>
                    <a:pt x="22" y="132"/>
                    <a:pt x="22" y="132"/>
                  </a:cubicBezTo>
                  <a:cubicBezTo>
                    <a:pt x="5" y="132"/>
                    <a:pt x="5" y="132"/>
                    <a:pt x="5" y="132"/>
                  </a:cubicBezTo>
                  <a:cubicBezTo>
                    <a:pt x="2" y="132"/>
                    <a:pt x="0" y="130"/>
                    <a:pt x="0" y="127"/>
                  </a:cubicBezTo>
                  <a:cubicBezTo>
                    <a:pt x="0" y="6"/>
                    <a:pt x="0" y="6"/>
                    <a:pt x="0" y="6"/>
                  </a:cubicBezTo>
                  <a:cubicBezTo>
                    <a:pt x="0" y="3"/>
                    <a:pt x="2" y="0"/>
                    <a:pt x="5" y="0"/>
                  </a:cubicBezTo>
                  <a:cubicBezTo>
                    <a:pt x="93" y="0"/>
                    <a:pt x="93" y="0"/>
                    <a:pt x="93" y="0"/>
                  </a:cubicBezTo>
                  <a:cubicBezTo>
                    <a:pt x="96" y="0"/>
                    <a:pt x="99" y="3"/>
                    <a:pt x="99" y="6"/>
                  </a:cubicBezTo>
                  <a:cubicBezTo>
                    <a:pt x="99" y="9"/>
                    <a:pt x="96" y="11"/>
                    <a:pt x="93" y="11"/>
                  </a:cubicBezTo>
                  <a:cubicBezTo>
                    <a:pt x="11" y="11"/>
                    <a:pt x="11" y="11"/>
                    <a:pt x="11" y="11"/>
                  </a:cubicBezTo>
                  <a:cubicBezTo>
                    <a:pt x="11" y="121"/>
                    <a:pt x="11" y="121"/>
                    <a:pt x="11" y="121"/>
                  </a:cubicBezTo>
                  <a:cubicBezTo>
                    <a:pt x="27" y="121"/>
                    <a:pt x="27" y="121"/>
                    <a:pt x="27" y="121"/>
                  </a:cubicBezTo>
                  <a:cubicBezTo>
                    <a:pt x="30" y="121"/>
                    <a:pt x="33" y="124"/>
                    <a:pt x="33" y="127"/>
                  </a:cubicBezTo>
                  <a:cubicBezTo>
                    <a:pt x="33" y="158"/>
                    <a:pt x="33" y="158"/>
                    <a:pt x="33" y="158"/>
                  </a:cubicBezTo>
                  <a:cubicBezTo>
                    <a:pt x="67" y="123"/>
                    <a:pt x="67" y="123"/>
                    <a:pt x="67" y="123"/>
                  </a:cubicBezTo>
                  <a:cubicBezTo>
                    <a:pt x="68" y="122"/>
                    <a:pt x="70" y="121"/>
                    <a:pt x="71" y="121"/>
                  </a:cubicBezTo>
                  <a:cubicBezTo>
                    <a:pt x="165" y="121"/>
                    <a:pt x="165" y="121"/>
                    <a:pt x="165" y="121"/>
                  </a:cubicBezTo>
                  <a:cubicBezTo>
                    <a:pt x="165" y="72"/>
                    <a:pt x="165" y="72"/>
                    <a:pt x="165" y="72"/>
                  </a:cubicBezTo>
                  <a:cubicBezTo>
                    <a:pt x="165" y="69"/>
                    <a:pt x="167" y="66"/>
                    <a:pt x="170" y="66"/>
                  </a:cubicBezTo>
                  <a:cubicBezTo>
                    <a:pt x="173" y="66"/>
                    <a:pt x="176" y="69"/>
                    <a:pt x="176" y="72"/>
                  </a:cubicBezTo>
                  <a:cubicBezTo>
                    <a:pt x="176" y="127"/>
                    <a:pt x="176" y="127"/>
                    <a:pt x="176" y="127"/>
                  </a:cubicBezTo>
                  <a:cubicBezTo>
                    <a:pt x="176" y="130"/>
                    <a:pt x="173" y="132"/>
                    <a:pt x="170" y="132"/>
                  </a:cubicBezTo>
                  <a:cubicBezTo>
                    <a:pt x="74" y="132"/>
                    <a:pt x="74" y="132"/>
                    <a:pt x="74" y="132"/>
                  </a:cubicBezTo>
                  <a:cubicBezTo>
                    <a:pt x="31" y="175"/>
                    <a:pt x="31" y="175"/>
                    <a:pt x="31" y="175"/>
                  </a:cubicBezTo>
                  <a:cubicBezTo>
                    <a:pt x="30" y="176"/>
                    <a:pt x="29" y="176"/>
                    <a:pt x="27"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5">
              <a:extLst>
                <a:ext uri="{FF2B5EF4-FFF2-40B4-BE49-F238E27FC236}">
                  <a16:creationId xmlns:a16="http://schemas.microsoft.com/office/drawing/2014/main" id="{6DBF1FDA-59BA-424D-AD0B-483CD7F16DA1}"/>
                </a:ext>
              </a:extLst>
            </p:cNvPr>
            <p:cNvSpPr>
              <a:spLocks noEditPoints="1"/>
            </p:cNvSpPr>
            <p:nvPr/>
          </p:nvSpPr>
          <p:spPr bwMode="auto">
            <a:xfrm>
              <a:off x="914577" y="591323"/>
              <a:ext cx="484188" cy="485775"/>
            </a:xfrm>
            <a:custGeom>
              <a:avLst/>
              <a:gdLst>
                <a:gd name="T0" fmla="*/ 148 w 176"/>
                <a:gd name="T1" fmla="*/ 176 h 176"/>
                <a:gd name="T2" fmla="*/ 144 w 176"/>
                <a:gd name="T3" fmla="*/ 175 h 176"/>
                <a:gd name="T4" fmla="*/ 102 w 176"/>
                <a:gd name="T5" fmla="*/ 132 h 176"/>
                <a:gd name="T6" fmla="*/ 5 w 176"/>
                <a:gd name="T7" fmla="*/ 132 h 176"/>
                <a:gd name="T8" fmla="*/ 0 w 176"/>
                <a:gd name="T9" fmla="*/ 127 h 176"/>
                <a:gd name="T10" fmla="*/ 0 w 176"/>
                <a:gd name="T11" fmla="*/ 6 h 176"/>
                <a:gd name="T12" fmla="*/ 5 w 176"/>
                <a:gd name="T13" fmla="*/ 0 h 176"/>
                <a:gd name="T14" fmla="*/ 170 w 176"/>
                <a:gd name="T15" fmla="*/ 0 h 176"/>
                <a:gd name="T16" fmla="*/ 176 w 176"/>
                <a:gd name="T17" fmla="*/ 6 h 176"/>
                <a:gd name="T18" fmla="*/ 176 w 176"/>
                <a:gd name="T19" fmla="*/ 127 h 176"/>
                <a:gd name="T20" fmla="*/ 170 w 176"/>
                <a:gd name="T21" fmla="*/ 132 h 176"/>
                <a:gd name="T22" fmla="*/ 154 w 176"/>
                <a:gd name="T23" fmla="*/ 132 h 176"/>
                <a:gd name="T24" fmla="*/ 154 w 176"/>
                <a:gd name="T25" fmla="*/ 171 h 176"/>
                <a:gd name="T26" fmla="*/ 150 w 176"/>
                <a:gd name="T27" fmla="*/ 176 h 176"/>
                <a:gd name="T28" fmla="*/ 148 w 176"/>
                <a:gd name="T29" fmla="*/ 176 h 176"/>
                <a:gd name="T30" fmla="*/ 11 w 176"/>
                <a:gd name="T31" fmla="*/ 121 h 176"/>
                <a:gd name="T32" fmla="*/ 104 w 176"/>
                <a:gd name="T33" fmla="*/ 121 h 176"/>
                <a:gd name="T34" fmla="*/ 108 w 176"/>
                <a:gd name="T35" fmla="*/ 123 h 176"/>
                <a:gd name="T36" fmla="*/ 143 w 176"/>
                <a:gd name="T37" fmla="*/ 158 h 176"/>
                <a:gd name="T38" fmla="*/ 143 w 176"/>
                <a:gd name="T39" fmla="*/ 127 h 176"/>
                <a:gd name="T40" fmla="*/ 148 w 176"/>
                <a:gd name="T41" fmla="*/ 121 h 176"/>
                <a:gd name="T42" fmla="*/ 165 w 176"/>
                <a:gd name="T43" fmla="*/ 121 h 176"/>
                <a:gd name="T44" fmla="*/ 165 w 176"/>
                <a:gd name="T45" fmla="*/ 11 h 176"/>
                <a:gd name="T46" fmla="*/ 11 w 176"/>
                <a:gd name="T47" fmla="*/ 11 h 176"/>
                <a:gd name="T48" fmla="*/ 11 w 176"/>
                <a:gd name="T49" fmla="*/ 12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76">
                  <a:moveTo>
                    <a:pt x="148" y="176"/>
                  </a:moveTo>
                  <a:cubicBezTo>
                    <a:pt x="147" y="176"/>
                    <a:pt x="146" y="176"/>
                    <a:pt x="144" y="175"/>
                  </a:cubicBezTo>
                  <a:cubicBezTo>
                    <a:pt x="102" y="132"/>
                    <a:pt x="102" y="132"/>
                    <a:pt x="102" y="132"/>
                  </a:cubicBezTo>
                  <a:cubicBezTo>
                    <a:pt x="5" y="132"/>
                    <a:pt x="5" y="132"/>
                    <a:pt x="5" y="132"/>
                  </a:cubicBezTo>
                  <a:cubicBezTo>
                    <a:pt x="2" y="132"/>
                    <a:pt x="0" y="130"/>
                    <a:pt x="0" y="127"/>
                  </a:cubicBezTo>
                  <a:cubicBezTo>
                    <a:pt x="0" y="6"/>
                    <a:pt x="0" y="6"/>
                    <a:pt x="0" y="6"/>
                  </a:cubicBezTo>
                  <a:cubicBezTo>
                    <a:pt x="0" y="3"/>
                    <a:pt x="2" y="0"/>
                    <a:pt x="5" y="0"/>
                  </a:cubicBezTo>
                  <a:cubicBezTo>
                    <a:pt x="170" y="0"/>
                    <a:pt x="170" y="0"/>
                    <a:pt x="170" y="0"/>
                  </a:cubicBezTo>
                  <a:cubicBezTo>
                    <a:pt x="173" y="0"/>
                    <a:pt x="176" y="3"/>
                    <a:pt x="176" y="6"/>
                  </a:cubicBezTo>
                  <a:cubicBezTo>
                    <a:pt x="176" y="127"/>
                    <a:pt x="176" y="127"/>
                    <a:pt x="176" y="127"/>
                  </a:cubicBezTo>
                  <a:cubicBezTo>
                    <a:pt x="176" y="130"/>
                    <a:pt x="173" y="132"/>
                    <a:pt x="170" y="132"/>
                  </a:cubicBezTo>
                  <a:cubicBezTo>
                    <a:pt x="154" y="132"/>
                    <a:pt x="154" y="132"/>
                    <a:pt x="154" y="132"/>
                  </a:cubicBezTo>
                  <a:cubicBezTo>
                    <a:pt x="154" y="171"/>
                    <a:pt x="154" y="171"/>
                    <a:pt x="154" y="171"/>
                  </a:cubicBezTo>
                  <a:cubicBezTo>
                    <a:pt x="154" y="173"/>
                    <a:pt x="153" y="175"/>
                    <a:pt x="150" y="176"/>
                  </a:cubicBezTo>
                  <a:cubicBezTo>
                    <a:pt x="150" y="176"/>
                    <a:pt x="149" y="176"/>
                    <a:pt x="148" y="176"/>
                  </a:cubicBezTo>
                  <a:close/>
                  <a:moveTo>
                    <a:pt x="11" y="121"/>
                  </a:moveTo>
                  <a:cubicBezTo>
                    <a:pt x="104" y="121"/>
                    <a:pt x="104" y="121"/>
                    <a:pt x="104" y="121"/>
                  </a:cubicBezTo>
                  <a:cubicBezTo>
                    <a:pt x="106" y="121"/>
                    <a:pt x="107" y="122"/>
                    <a:pt x="108" y="123"/>
                  </a:cubicBezTo>
                  <a:cubicBezTo>
                    <a:pt x="143" y="158"/>
                    <a:pt x="143" y="158"/>
                    <a:pt x="143" y="158"/>
                  </a:cubicBezTo>
                  <a:cubicBezTo>
                    <a:pt x="143" y="127"/>
                    <a:pt x="143" y="127"/>
                    <a:pt x="143" y="127"/>
                  </a:cubicBezTo>
                  <a:cubicBezTo>
                    <a:pt x="143" y="124"/>
                    <a:pt x="145" y="121"/>
                    <a:pt x="148" y="121"/>
                  </a:cubicBezTo>
                  <a:cubicBezTo>
                    <a:pt x="165" y="121"/>
                    <a:pt x="165" y="121"/>
                    <a:pt x="165" y="121"/>
                  </a:cubicBezTo>
                  <a:cubicBezTo>
                    <a:pt x="165" y="11"/>
                    <a:pt x="165" y="11"/>
                    <a:pt x="165" y="11"/>
                  </a:cubicBezTo>
                  <a:cubicBezTo>
                    <a:pt x="11" y="11"/>
                    <a:pt x="11" y="11"/>
                    <a:pt x="11" y="11"/>
                  </a:cubicBezTo>
                  <a:lnTo>
                    <a:pt x="11" y="121"/>
                  </a:lnTo>
                  <a:close/>
                </a:path>
              </a:pathLst>
            </a:custGeom>
            <a:solidFill>
              <a:srgbClr val="ACD7B3"/>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a:extLst>
              <a:ext uri="{FF2B5EF4-FFF2-40B4-BE49-F238E27FC236}">
                <a16:creationId xmlns:a16="http://schemas.microsoft.com/office/drawing/2014/main" id="{708A66AF-E953-4C29-920A-F64CF5637571}"/>
              </a:ext>
            </a:extLst>
          </p:cNvPr>
          <p:cNvSpPr/>
          <p:nvPr/>
        </p:nvSpPr>
        <p:spPr>
          <a:xfrm>
            <a:off x="6515977" y="494912"/>
            <a:ext cx="5453593" cy="830997"/>
          </a:xfrm>
          <a:prstGeom prst="rect">
            <a:avLst/>
          </a:prstGeom>
        </p:spPr>
        <p:txBody>
          <a:bodyPr wrap="square">
            <a:spAutoFit/>
          </a:bodyPr>
          <a:lstStyle/>
          <a:p>
            <a:r>
              <a:rPr lang="en-US" sz="2400" dirty="0">
                <a:solidFill>
                  <a:schemeClr val="bg1"/>
                </a:solidFill>
              </a:rPr>
              <a:t>How can the spread of misinformation have negative consequences?</a:t>
            </a:r>
          </a:p>
        </p:txBody>
      </p:sp>
    </p:spTree>
    <p:extLst>
      <p:ext uri="{BB962C8B-B14F-4D97-AF65-F5344CB8AC3E}">
        <p14:creationId xmlns:p14="http://schemas.microsoft.com/office/powerpoint/2010/main" val="96219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C073C8-8AE3-4BEC-AD78-20C3C1652A10}"/>
              </a:ext>
            </a:extLst>
          </p:cNvPr>
          <p:cNvSpPr/>
          <p:nvPr/>
        </p:nvSpPr>
        <p:spPr>
          <a:xfrm>
            <a:off x="323778" y="323777"/>
            <a:ext cx="11544444" cy="62104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ectangle 30">
            <a:extLst>
              <a:ext uri="{FF2B5EF4-FFF2-40B4-BE49-F238E27FC236}">
                <a16:creationId xmlns:a16="http://schemas.microsoft.com/office/drawing/2014/main" id="{4E7D4660-DF30-44BE-8DC6-40E9A6E9D749}"/>
              </a:ext>
            </a:extLst>
          </p:cNvPr>
          <p:cNvSpPr/>
          <p:nvPr/>
        </p:nvSpPr>
        <p:spPr>
          <a:xfrm>
            <a:off x="6168011" y="1827874"/>
            <a:ext cx="5467979" cy="3990122"/>
          </a:xfrm>
          <a:prstGeom prst="rect">
            <a:avLst/>
          </a:prstGeom>
          <a:solidFill>
            <a:srgbClr val="EC9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Title 4">
            <a:extLst>
              <a:ext uri="{FF2B5EF4-FFF2-40B4-BE49-F238E27FC236}">
                <a16:creationId xmlns:a16="http://schemas.microsoft.com/office/drawing/2014/main" id="{3F47ABFF-ADC8-485C-A498-913C32C189EC}"/>
              </a:ext>
            </a:extLst>
          </p:cNvPr>
          <p:cNvSpPr>
            <a:spLocks noGrp="1"/>
          </p:cNvSpPr>
          <p:nvPr>
            <p:ph type="title"/>
          </p:nvPr>
        </p:nvSpPr>
        <p:spPr>
          <a:xfrm>
            <a:off x="831851" y="599409"/>
            <a:ext cx="6573784" cy="1997555"/>
          </a:xfrm>
        </p:spPr>
        <p:txBody>
          <a:bodyPr/>
          <a:lstStyle/>
          <a:p>
            <a:pPr algn="l"/>
            <a:r>
              <a:rPr lang="en-US" b="1" dirty="0">
                <a:solidFill>
                  <a:schemeClr val="accent4">
                    <a:lumMod val="20000"/>
                    <a:lumOff val="80000"/>
                  </a:schemeClr>
                </a:solidFill>
                <a:latin typeface="Arial Black" panose="020B0A04020102020204" pitchFamily="34" charset="0"/>
              </a:rPr>
              <a:t>Confirmation bias</a:t>
            </a:r>
            <a:br>
              <a:rPr lang="en-US" sz="2800" dirty="0">
                <a:solidFill>
                  <a:schemeClr val="bg1"/>
                </a:solidFill>
              </a:rPr>
            </a:br>
            <a:r>
              <a:rPr lang="en-US" sz="2700" dirty="0">
                <a:solidFill>
                  <a:schemeClr val="bg1"/>
                </a:solidFill>
              </a:rPr>
              <a:t>The natural tendency to </a:t>
            </a:r>
            <a:br>
              <a:rPr lang="en-US" sz="2700" dirty="0">
                <a:solidFill>
                  <a:schemeClr val="bg1"/>
                </a:solidFill>
              </a:rPr>
            </a:br>
            <a:r>
              <a:rPr lang="en-US" sz="2700" dirty="0">
                <a:solidFill>
                  <a:schemeClr val="bg1"/>
                </a:solidFill>
              </a:rPr>
              <a:t>seek out or favor information </a:t>
            </a:r>
            <a:br>
              <a:rPr lang="en-US" sz="2700" dirty="0">
                <a:solidFill>
                  <a:schemeClr val="bg1"/>
                </a:solidFill>
              </a:rPr>
            </a:br>
            <a:r>
              <a:rPr lang="en-US" sz="2700" dirty="0">
                <a:solidFill>
                  <a:schemeClr val="bg1"/>
                </a:solidFill>
              </a:rPr>
              <a:t>that confirms what you already </a:t>
            </a:r>
            <a:br>
              <a:rPr lang="en-US" sz="2700" dirty="0">
                <a:solidFill>
                  <a:schemeClr val="bg1"/>
                </a:solidFill>
              </a:rPr>
            </a:br>
            <a:r>
              <a:rPr lang="en-US" sz="2700" dirty="0">
                <a:solidFill>
                  <a:schemeClr val="bg1"/>
                </a:solidFill>
              </a:rPr>
              <a:t>believe to be true while at the </a:t>
            </a:r>
            <a:br>
              <a:rPr lang="en-US" sz="2700" dirty="0">
                <a:solidFill>
                  <a:schemeClr val="bg1"/>
                </a:solidFill>
              </a:rPr>
            </a:br>
            <a:r>
              <a:rPr lang="en-US" sz="2700" dirty="0">
                <a:solidFill>
                  <a:schemeClr val="bg1"/>
                </a:solidFill>
              </a:rPr>
              <a:t>same time ignoring evidence </a:t>
            </a:r>
            <a:br>
              <a:rPr lang="en-US" sz="2700" dirty="0">
                <a:solidFill>
                  <a:schemeClr val="bg1"/>
                </a:solidFill>
              </a:rPr>
            </a:br>
            <a:r>
              <a:rPr lang="en-US" sz="2700" dirty="0">
                <a:solidFill>
                  <a:schemeClr val="bg1"/>
                </a:solidFill>
              </a:rPr>
              <a:t>that contradicts your beliefs.</a:t>
            </a:r>
          </a:p>
        </p:txBody>
      </p:sp>
      <p:pic>
        <p:nvPicPr>
          <p:cNvPr id="30" name="Picture 4" descr="Cartoon by Clay Bennett - Now Playing!">
            <a:extLst>
              <a:ext uri="{FF2B5EF4-FFF2-40B4-BE49-F238E27FC236}">
                <a16:creationId xmlns:a16="http://schemas.microsoft.com/office/drawing/2014/main" id="{BD690A25-B131-4725-A9F1-BDF53FC05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85" y="1545432"/>
            <a:ext cx="5510099" cy="398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56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7771F30-396D-4AC5-B32E-02053AB60976}"/>
              </a:ext>
            </a:extLst>
          </p:cNvPr>
          <p:cNvSpPr/>
          <p:nvPr/>
        </p:nvSpPr>
        <p:spPr>
          <a:xfrm>
            <a:off x="323778" y="4170065"/>
            <a:ext cx="11544444" cy="23641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6">
            <a:extLst>
              <a:ext uri="{FF2B5EF4-FFF2-40B4-BE49-F238E27FC236}">
                <a16:creationId xmlns:a16="http://schemas.microsoft.com/office/drawing/2014/main" id="{0E2C0EF1-86F5-4CB1-B7D1-7CC3258BD3BA}"/>
              </a:ext>
            </a:extLst>
          </p:cNvPr>
          <p:cNvSpPr>
            <a:spLocks noGrp="1"/>
          </p:cNvSpPr>
          <p:nvPr>
            <p:ph type="title"/>
          </p:nvPr>
        </p:nvSpPr>
        <p:spPr>
          <a:xfrm>
            <a:off x="838200" y="473336"/>
            <a:ext cx="10515600" cy="723670"/>
          </a:xfrm>
        </p:spPr>
        <p:txBody>
          <a:bodyPr/>
          <a:lstStyle/>
          <a:p>
            <a:r>
              <a:rPr lang="en-US" dirty="0">
                <a:solidFill>
                  <a:schemeClr val="accent4"/>
                </a:solidFill>
                <a:latin typeface="Arial Black" panose="020B0A04020102020204" pitchFamily="34" charset="0"/>
              </a:rPr>
              <a:t>Confirmation bias</a:t>
            </a:r>
          </a:p>
        </p:txBody>
      </p:sp>
      <p:sp>
        <p:nvSpPr>
          <p:cNvPr id="8" name="Content Placeholder 7">
            <a:extLst>
              <a:ext uri="{FF2B5EF4-FFF2-40B4-BE49-F238E27FC236}">
                <a16:creationId xmlns:a16="http://schemas.microsoft.com/office/drawing/2014/main" id="{7D2794D7-19C9-41FE-9D6C-D93A0DB002B7}"/>
              </a:ext>
            </a:extLst>
          </p:cNvPr>
          <p:cNvSpPr>
            <a:spLocks noGrp="1"/>
          </p:cNvSpPr>
          <p:nvPr>
            <p:ph idx="1"/>
          </p:nvPr>
        </p:nvSpPr>
        <p:spPr>
          <a:xfrm>
            <a:off x="838200" y="1086475"/>
            <a:ext cx="10515600" cy="663544"/>
          </a:xfrm>
        </p:spPr>
        <p:txBody>
          <a:bodyPr/>
          <a:lstStyle/>
          <a:p>
            <a:pPr marL="0" indent="0">
              <a:buNone/>
            </a:pPr>
            <a:r>
              <a:rPr lang="en-US" sz="2400" dirty="0"/>
              <a:t>Which article would you share on social media if you </a:t>
            </a:r>
            <a:br>
              <a:rPr lang="en-US" sz="2400" dirty="0"/>
            </a:br>
            <a:r>
              <a:rPr lang="en-US" sz="2400" dirty="0"/>
              <a:t>believed left-handed people are more creative than </a:t>
            </a:r>
            <a:br>
              <a:rPr lang="en-US" sz="2400" dirty="0"/>
            </a:br>
            <a:r>
              <a:rPr lang="en-US" sz="2400" dirty="0"/>
              <a:t>right-handed people?</a:t>
            </a:r>
          </a:p>
        </p:txBody>
      </p:sp>
      <p:pic>
        <p:nvPicPr>
          <p:cNvPr id="11" name="Content Placeholder 8">
            <a:extLst>
              <a:ext uri="{FF2B5EF4-FFF2-40B4-BE49-F238E27FC236}">
                <a16:creationId xmlns:a16="http://schemas.microsoft.com/office/drawing/2014/main" id="{05389EDE-6D4C-498A-BB47-D00A5407E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283" y="2468475"/>
            <a:ext cx="3795402" cy="3684588"/>
          </a:xfrm>
          <a:prstGeom prst="rect">
            <a:avLst/>
          </a:prstGeom>
          <a:ln w="57150">
            <a:solidFill>
              <a:schemeClr val="accent5"/>
            </a:solidFill>
          </a:ln>
        </p:spPr>
      </p:pic>
      <p:pic>
        <p:nvPicPr>
          <p:cNvPr id="12" name="Content Placeholder 16">
            <a:extLst>
              <a:ext uri="{FF2B5EF4-FFF2-40B4-BE49-F238E27FC236}">
                <a16:creationId xmlns:a16="http://schemas.microsoft.com/office/drawing/2014/main" id="{762299F0-2B0C-41CA-A63C-B9081F31C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379" y="2468475"/>
            <a:ext cx="4835081" cy="3684588"/>
          </a:xfrm>
          <a:prstGeom prst="rect">
            <a:avLst/>
          </a:prstGeom>
          <a:ln w="57150">
            <a:solidFill>
              <a:schemeClr val="accent2"/>
            </a:solidFill>
          </a:ln>
        </p:spPr>
      </p:pic>
      <p:sp>
        <p:nvSpPr>
          <p:cNvPr id="13" name="Speech Bubble: Rectangle 12">
            <a:extLst>
              <a:ext uri="{FF2B5EF4-FFF2-40B4-BE49-F238E27FC236}">
                <a16:creationId xmlns:a16="http://schemas.microsoft.com/office/drawing/2014/main" id="{BF816AE7-18BA-4CFE-BC8E-CB1100B156B8}"/>
              </a:ext>
            </a:extLst>
          </p:cNvPr>
          <p:cNvSpPr/>
          <p:nvPr/>
        </p:nvSpPr>
        <p:spPr>
          <a:xfrm>
            <a:off x="627185" y="3536665"/>
            <a:ext cx="2056234" cy="980291"/>
          </a:xfrm>
          <a:prstGeom prst="wedgeRectCallout">
            <a:avLst>
              <a:gd name="adj1" fmla="val 65175"/>
              <a:gd name="adj2" fmla="val 1944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ARTICLE A</a:t>
            </a:r>
          </a:p>
        </p:txBody>
      </p:sp>
      <p:sp>
        <p:nvSpPr>
          <p:cNvPr id="19" name="Speech Bubble: Rectangle 18">
            <a:extLst>
              <a:ext uri="{FF2B5EF4-FFF2-40B4-BE49-F238E27FC236}">
                <a16:creationId xmlns:a16="http://schemas.microsoft.com/office/drawing/2014/main" id="{570AF4FF-CB43-4AA1-8628-DEFF1159D757}"/>
              </a:ext>
            </a:extLst>
          </p:cNvPr>
          <p:cNvSpPr/>
          <p:nvPr/>
        </p:nvSpPr>
        <p:spPr>
          <a:xfrm>
            <a:off x="9419338" y="1259873"/>
            <a:ext cx="2056234" cy="980291"/>
          </a:xfrm>
          <a:prstGeom prst="wedgeRectCallout">
            <a:avLst>
              <a:gd name="adj1" fmla="val 21682"/>
              <a:gd name="adj2" fmla="val 932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ARTICLE B</a:t>
            </a:r>
          </a:p>
        </p:txBody>
      </p:sp>
    </p:spTree>
    <p:extLst>
      <p:ext uri="{BB962C8B-B14F-4D97-AF65-F5344CB8AC3E}">
        <p14:creationId xmlns:p14="http://schemas.microsoft.com/office/powerpoint/2010/main" val="261347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EBSCO General - Body">
  <a:themeElements>
    <a:clrScheme name="EBSCO General">
      <a:dk1>
        <a:sysClr val="windowText" lastClr="000000"/>
      </a:dk1>
      <a:lt1>
        <a:sysClr val="window" lastClr="FFFFFF"/>
      </a:lt1>
      <a:dk2>
        <a:srgbClr val="454545"/>
      </a:dk2>
      <a:lt2>
        <a:srgbClr val="E7E6E6"/>
      </a:lt2>
      <a:accent1>
        <a:srgbClr val="002F56"/>
      </a:accent1>
      <a:accent2>
        <a:srgbClr val="3E75CF"/>
      </a:accent2>
      <a:accent3>
        <a:srgbClr val="2F9A41"/>
      </a:accent3>
      <a:accent4>
        <a:srgbClr val="DF5B57"/>
      </a:accent4>
      <a:accent5>
        <a:srgbClr val="FCB83E"/>
      </a:accent5>
      <a:accent6>
        <a:srgbClr val="8A8A8A"/>
      </a:accent6>
      <a:hlink>
        <a:srgbClr val="3E75CF"/>
      </a:hlink>
      <a:folHlink>
        <a:srgbClr val="954F72"/>
      </a:folHlink>
    </a:clrScheme>
    <a:fontScheme name="EBSCO Gener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50000">
              <a:srgbClr val="10387A"/>
            </a:gs>
            <a:gs pos="50000">
              <a:schemeClr val="accent1"/>
            </a:gs>
          </a:gsLst>
          <a:lin ang="14100000" scaled="0"/>
        </a:gradFill>
        <a:ln>
          <a:noFill/>
        </a:ln>
      </a:spPr>
      <a:bodyPr rtlCol="0" anchor="ctr"/>
      <a:lstStyle>
        <a:defPPr algn="ct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lumMod val="50000"/>
            </a:schemeClr>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EBSCO 2015 Theme v2" id="{2975043A-C95F-4D9D-8966-BD2F9103FC35}" vid="{A25642F3-7D27-431F-B3B7-742F97631E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2448</TotalTime>
  <Words>672</Words>
  <Application>Microsoft Office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1_EBSCO General - Body</vt:lpstr>
      <vt:lpstr>PowerPoint Presentation</vt:lpstr>
      <vt:lpstr>Learning  Goals</vt:lpstr>
      <vt:lpstr>Class discussion</vt:lpstr>
      <vt:lpstr>PowerPoint Presentation</vt:lpstr>
      <vt:lpstr>Small group discussion: </vt:lpstr>
      <vt:lpstr>Small group discussion: </vt:lpstr>
      <vt:lpstr>Small group discussion: </vt:lpstr>
      <vt:lpstr>Confirmation bias The natural tendency to  seek out or favor information  that confirms what you already  believe to be true while at the  same time ignoring evidence  that contradicts your beliefs.</vt:lpstr>
      <vt:lpstr>Confirmation bias</vt:lpstr>
      <vt:lpstr>Evaluating the credibility of images</vt:lpstr>
      <vt:lpstr>Evaluating the credibility of images</vt:lpstr>
      <vt:lpstr>Evaluating the credibility of images</vt:lpstr>
      <vt:lpstr>Evaluating the credibility of images</vt:lpstr>
      <vt:lpstr>Clickbait</vt:lpstr>
      <vt:lpstr>Legitimate News or Clickbait? Using the SMART Board, draw a line from the headline to News or Clickbait.</vt:lpstr>
      <vt:lpstr>Tips for Recognizing “Fake” News and Images  Before you cite or share:</vt:lpstr>
      <vt:lpstr>Tips for Recognizing “Fake” News and Images  Before you cite or share:</vt:lpstr>
      <vt:lpstr>Resources</vt:lpstr>
      <vt:lpstr>Discussion  Post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Library!</dc:title>
  <dc:creator>Tammy Ross</dc:creator>
  <cp:lastModifiedBy>Megan Behrendt</cp:lastModifiedBy>
  <cp:revision>230</cp:revision>
  <dcterms:created xsi:type="dcterms:W3CDTF">2017-11-18T17:17:42Z</dcterms:created>
  <dcterms:modified xsi:type="dcterms:W3CDTF">2018-05-09T20:03:30Z</dcterms:modified>
</cp:coreProperties>
</file>