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2"/>
  </p:normalViewPr>
  <p:slideViewPr>
    <p:cSldViewPr snapToGrid="0">
      <p:cViewPr>
        <p:scale>
          <a:sx n="55" d="100"/>
          <a:sy n="55" d="100"/>
        </p:scale>
        <p:origin x="1560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CE13BD-19E8-4910-B446-CE54DA7B193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7346A48-DE40-4F76-AB1D-ECCB224BB0E4}">
      <dgm:prSet/>
      <dgm:spPr/>
      <dgm:t>
        <a:bodyPr/>
        <a:lstStyle/>
        <a:p>
          <a:r>
            <a:rPr lang="en-US"/>
            <a:t>The sheer quantity of mosquitos was the largest indicator for WNV</a:t>
          </a:r>
        </a:p>
      </dgm:t>
    </dgm:pt>
    <dgm:pt modelId="{E1E98A60-C995-4E84-9A2F-747D99761FD7}" type="parTrans" cxnId="{3409CD04-1495-4394-BCC8-0A44D60C8187}">
      <dgm:prSet/>
      <dgm:spPr/>
      <dgm:t>
        <a:bodyPr/>
        <a:lstStyle/>
        <a:p>
          <a:endParaRPr lang="en-US"/>
        </a:p>
      </dgm:t>
    </dgm:pt>
    <dgm:pt modelId="{41DDD662-D18F-4DFE-8A40-6A1799E07B7B}" type="sibTrans" cxnId="{3409CD04-1495-4394-BCC8-0A44D60C8187}">
      <dgm:prSet/>
      <dgm:spPr/>
      <dgm:t>
        <a:bodyPr/>
        <a:lstStyle/>
        <a:p>
          <a:endParaRPr lang="en-US"/>
        </a:p>
      </dgm:t>
    </dgm:pt>
    <dgm:pt modelId="{AB8C0F6E-FFB2-4BEE-9003-CE5D63C76C49}">
      <dgm:prSet/>
      <dgm:spPr/>
      <dgm:t>
        <a:bodyPr/>
        <a:lstStyle/>
        <a:p>
          <a:r>
            <a:rPr lang="en-US"/>
            <a:t>The 40 through 80 blocks of Chicago experienced the highest case count</a:t>
          </a:r>
        </a:p>
      </dgm:t>
    </dgm:pt>
    <dgm:pt modelId="{0BF239D2-2FC9-4764-AA50-FC2C6F583C35}" type="parTrans" cxnId="{DF5D6B1D-349D-4DB6-999B-C8AB6629F813}">
      <dgm:prSet/>
      <dgm:spPr/>
      <dgm:t>
        <a:bodyPr/>
        <a:lstStyle/>
        <a:p>
          <a:endParaRPr lang="en-US"/>
        </a:p>
      </dgm:t>
    </dgm:pt>
    <dgm:pt modelId="{07DE2C13-325D-4910-81A4-A95D7AE53AC0}" type="sibTrans" cxnId="{DF5D6B1D-349D-4DB6-999B-C8AB6629F813}">
      <dgm:prSet/>
      <dgm:spPr/>
      <dgm:t>
        <a:bodyPr/>
        <a:lstStyle/>
        <a:p>
          <a:endParaRPr lang="en-US"/>
        </a:p>
      </dgm:t>
    </dgm:pt>
    <dgm:pt modelId="{6B54C92D-0BB3-414E-8FB4-544F45DD5681}">
      <dgm:prSet/>
      <dgm:spPr/>
      <dgm:t>
        <a:bodyPr/>
        <a:lstStyle/>
        <a:p>
          <a:r>
            <a:rPr lang="en-US"/>
            <a:t>Higher wind speeds and winds towards the lake resulted in lower case counts</a:t>
          </a:r>
        </a:p>
      </dgm:t>
    </dgm:pt>
    <dgm:pt modelId="{53CAD40B-36F8-4C16-9D47-B06C610F42A2}" type="parTrans" cxnId="{AA7ACC1B-4EBE-4BBD-B10D-979A914CEBB0}">
      <dgm:prSet/>
      <dgm:spPr/>
      <dgm:t>
        <a:bodyPr/>
        <a:lstStyle/>
        <a:p>
          <a:endParaRPr lang="en-US"/>
        </a:p>
      </dgm:t>
    </dgm:pt>
    <dgm:pt modelId="{D88419DB-9DB3-479C-874A-FFC7BB18AF07}" type="sibTrans" cxnId="{AA7ACC1B-4EBE-4BBD-B10D-979A914CEBB0}">
      <dgm:prSet/>
      <dgm:spPr/>
      <dgm:t>
        <a:bodyPr/>
        <a:lstStyle/>
        <a:p>
          <a:endParaRPr lang="en-US"/>
        </a:p>
      </dgm:t>
    </dgm:pt>
    <dgm:pt modelId="{AFE6B0EF-E31A-47B5-BDB1-B22A9421630E}">
      <dgm:prSet/>
      <dgm:spPr/>
      <dgm:t>
        <a:bodyPr/>
        <a:lstStyle/>
        <a:p>
          <a:r>
            <a:rPr lang="en-US"/>
            <a:t>Cullex Pipens and Cullex Restauns were the only infected species</a:t>
          </a:r>
        </a:p>
      </dgm:t>
    </dgm:pt>
    <dgm:pt modelId="{1E912B48-10E1-4242-8743-8A1C4991E603}" type="parTrans" cxnId="{E9A2656F-F673-4FC6-929C-43D24288B1F9}">
      <dgm:prSet/>
      <dgm:spPr/>
      <dgm:t>
        <a:bodyPr/>
        <a:lstStyle/>
        <a:p>
          <a:endParaRPr lang="en-US"/>
        </a:p>
      </dgm:t>
    </dgm:pt>
    <dgm:pt modelId="{61739257-D2EA-4328-A776-6DC2C9F3DD78}" type="sibTrans" cxnId="{E9A2656F-F673-4FC6-929C-43D24288B1F9}">
      <dgm:prSet/>
      <dgm:spPr/>
      <dgm:t>
        <a:bodyPr/>
        <a:lstStyle/>
        <a:p>
          <a:endParaRPr lang="en-US"/>
        </a:p>
      </dgm:t>
    </dgm:pt>
    <dgm:pt modelId="{90E810AC-BDBA-B14B-91CD-759985410105}" type="pres">
      <dgm:prSet presAssocID="{4BCE13BD-19E8-4910-B446-CE54DA7B193F}" presName="vert0" presStyleCnt="0">
        <dgm:presLayoutVars>
          <dgm:dir/>
          <dgm:animOne val="branch"/>
          <dgm:animLvl val="lvl"/>
        </dgm:presLayoutVars>
      </dgm:prSet>
      <dgm:spPr/>
    </dgm:pt>
    <dgm:pt modelId="{7D755EF3-6518-4247-9769-2D8876F83967}" type="pres">
      <dgm:prSet presAssocID="{97346A48-DE40-4F76-AB1D-ECCB224BB0E4}" presName="thickLine" presStyleLbl="alignNode1" presStyleIdx="0" presStyleCnt="4"/>
      <dgm:spPr/>
    </dgm:pt>
    <dgm:pt modelId="{ADFFCE36-2454-F94F-B074-D09FA1AE0D80}" type="pres">
      <dgm:prSet presAssocID="{97346A48-DE40-4F76-AB1D-ECCB224BB0E4}" presName="horz1" presStyleCnt="0"/>
      <dgm:spPr/>
    </dgm:pt>
    <dgm:pt modelId="{F10EF924-2357-354A-99E8-05753C632791}" type="pres">
      <dgm:prSet presAssocID="{97346A48-DE40-4F76-AB1D-ECCB224BB0E4}" presName="tx1" presStyleLbl="revTx" presStyleIdx="0" presStyleCnt="4"/>
      <dgm:spPr/>
    </dgm:pt>
    <dgm:pt modelId="{1FE5F543-CCC1-6B44-8FF0-6D299A59219D}" type="pres">
      <dgm:prSet presAssocID="{97346A48-DE40-4F76-AB1D-ECCB224BB0E4}" presName="vert1" presStyleCnt="0"/>
      <dgm:spPr/>
    </dgm:pt>
    <dgm:pt modelId="{FDAA1394-95FC-DC48-91DE-6D3AB5746D46}" type="pres">
      <dgm:prSet presAssocID="{AB8C0F6E-FFB2-4BEE-9003-CE5D63C76C49}" presName="thickLine" presStyleLbl="alignNode1" presStyleIdx="1" presStyleCnt="4"/>
      <dgm:spPr/>
    </dgm:pt>
    <dgm:pt modelId="{119B650A-58BD-064F-8AFD-0C580677A1F8}" type="pres">
      <dgm:prSet presAssocID="{AB8C0F6E-FFB2-4BEE-9003-CE5D63C76C49}" presName="horz1" presStyleCnt="0"/>
      <dgm:spPr/>
    </dgm:pt>
    <dgm:pt modelId="{778F93C0-C1ED-854D-B8C0-F4B3CD6D0C00}" type="pres">
      <dgm:prSet presAssocID="{AB8C0F6E-FFB2-4BEE-9003-CE5D63C76C49}" presName="tx1" presStyleLbl="revTx" presStyleIdx="1" presStyleCnt="4"/>
      <dgm:spPr/>
    </dgm:pt>
    <dgm:pt modelId="{DD68C8A2-C14C-004B-9BC7-0CB4D439E4E4}" type="pres">
      <dgm:prSet presAssocID="{AB8C0F6E-FFB2-4BEE-9003-CE5D63C76C49}" presName="vert1" presStyleCnt="0"/>
      <dgm:spPr/>
    </dgm:pt>
    <dgm:pt modelId="{1D613D9C-AF14-CE46-8BE4-072D7F529622}" type="pres">
      <dgm:prSet presAssocID="{6B54C92D-0BB3-414E-8FB4-544F45DD5681}" presName="thickLine" presStyleLbl="alignNode1" presStyleIdx="2" presStyleCnt="4"/>
      <dgm:spPr/>
    </dgm:pt>
    <dgm:pt modelId="{2A816170-5A94-7646-9348-7A1D9C2BA0E5}" type="pres">
      <dgm:prSet presAssocID="{6B54C92D-0BB3-414E-8FB4-544F45DD5681}" presName="horz1" presStyleCnt="0"/>
      <dgm:spPr/>
    </dgm:pt>
    <dgm:pt modelId="{17A9E590-347D-AC44-83BA-636661115E42}" type="pres">
      <dgm:prSet presAssocID="{6B54C92D-0BB3-414E-8FB4-544F45DD5681}" presName="tx1" presStyleLbl="revTx" presStyleIdx="2" presStyleCnt="4"/>
      <dgm:spPr/>
    </dgm:pt>
    <dgm:pt modelId="{A2302FFD-9B08-0E4C-BE9D-5D1158E6CEDE}" type="pres">
      <dgm:prSet presAssocID="{6B54C92D-0BB3-414E-8FB4-544F45DD5681}" presName="vert1" presStyleCnt="0"/>
      <dgm:spPr/>
    </dgm:pt>
    <dgm:pt modelId="{6EBCF6DF-77C6-EC40-8706-AAD37957F1D0}" type="pres">
      <dgm:prSet presAssocID="{AFE6B0EF-E31A-47B5-BDB1-B22A9421630E}" presName="thickLine" presStyleLbl="alignNode1" presStyleIdx="3" presStyleCnt="4"/>
      <dgm:spPr/>
    </dgm:pt>
    <dgm:pt modelId="{71147F77-B457-5E46-A02A-2BA706FB4080}" type="pres">
      <dgm:prSet presAssocID="{AFE6B0EF-E31A-47B5-BDB1-B22A9421630E}" presName="horz1" presStyleCnt="0"/>
      <dgm:spPr/>
    </dgm:pt>
    <dgm:pt modelId="{45B9B157-F650-B34B-B168-42C80C701669}" type="pres">
      <dgm:prSet presAssocID="{AFE6B0EF-E31A-47B5-BDB1-B22A9421630E}" presName="tx1" presStyleLbl="revTx" presStyleIdx="3" presStyleCnt="4"/>
      <dgm:spPr/>
    </dgm:pt>
    <dgm:pt modelId="{79BAD7A1-A02B-964A-AEAA-8EEE3B29851E}" type="pres">
      <dgm:prSet presAssocID="{AFE6B0EF-E31A-47B5-BDB1-B22A9421630E}" presName="vert1" presStyleCnt="0"/>
      <dgm:spPr/>
    </dgm:pt>
  </dgm:ptLst>
  <dgm:cxnLst>
    <dgm:cxn modelId="{3409CD04-1495-4394-BCC8-0A44D60C8187}" srcId="{4BCE13BD-19E8-4910-B446-CE54DA7B193F}" destId="{97346A48-DE40-4F76-AB1D-ECCB224BB0E4}" srcOrd="0" destOrd="0" parTransId="{E1E98A60-C995-4E84-9A2F-747D99761FD7}" sibTransId="{41DDD662-D18F-4DFE-8A40-6A1799E07B7B}"/>
    <dgm:cxn modelId="{4D6AF81A-D862-D140-99E2-AC9189CBA101}" type="presOf" srcId="{6B54C92D-0BB3-414E-8FB4-544F45DD5681}" destId="{17A9E590-347D-AC44-83BA-636661115E42}" srcOrd="0" destOrd="0" presId="urn:microsoft.com/office/officeart/2008/layout/LinedList"/>
    <dgm:cxn modelId="{AA7ACC1B-4EBE-4BBD-B10D-979A914CEBB0}" srcId="{4BCE13BD-19E8-4910-B446-CE54DA7B193F}" destId="{6B54C92D-0BB3-414E-8FB4-544F45DD5681}" srcOrd="2" destOrd="0" parTransId="{53CAD40B-36F8-4C16-9D47-B06C610F42A2}" sibTransId="{D88419DB-9DB3-479C-874A-FFC7BB18AF07}"/>
    <dgm:cxn modelId="{DF5D6B1D-349D-4DB6-999B-C8AB6629F813}" srcId="{4BCE13BD-19E8-4910-B446-CE54DA7B193F}" destId="{AB8C0F6E-FFB2-4BEE-9003-CE5D63C76C49}" srcOrd="1" destOrd="0" parTransId="{0BF239D2-2FC9-4764-AA50-FC2C6F583C35}" sibTransId="{07DE2C13-325D-4910-81A4-A95D7AE53AC0}"/>
    <dgm:cxn modelId="{7BBE525E-3DB2-4E4D-850D-459EE9E5FF4A}" type="presOf" srcId="{AFE6B0EF-E31A-47B5-BDB1-B22A9421630E}" destId="{45B9B157-F650-B34B-B168-42C80C701669}" srcOrd="0" destOrd="0" presId="urn:microsoft.com/office/officeart/2008/layout/LinedList"/>
    <dgm:cxn modelId="{34F4D664-006B-0D4B-83C2-B4C089A83919}" type="presOf" srcId="{AB8C0F6E-FFB2-4BEE-9003-CE5D63C76C49}" destId="{778F93C0-C1ED-854D-B8C0-F4B3CD6D0C00}" srcOrd="0" destOrd="0" presId="urn:microsoft.com/office/officeart/2008/layout/LinedList"/>
    <dgm:cxn modelId="{E9A2656F-F673-4FC6-929C-43D24288B1F9}" srcId="{4BCE13BD-19E8-4910-B446-CE54DA7B193F}" destId="{AFE6B0EF-E31A-47B5-BDB1-B22A9421630E}" srcOrd="3" destOrd="0" parTransId="{1E912B48-10E1-4242-8743-8A1C4991E603}" sibTransId="{61739257-D2EA-4328-A776-6DC2C9F3DD78}"/>
    <dgm:cxn modelId="{EBF8B7B6-C929-3A40-89FB-DF792A7408AF}" type="presOf" srcId="{97346A48-DE40-4F76-AB1D-ECCB224BB0E4}" destId="{F10EF924-2357-354A-99E8-05753C632791}" srcOrd="0" destOrd="0" presId="urn:microsoft.com/office/officeart/2008/layout/LinedList"/>
    <dgm:cxn modelId="{046CABF6-BF8D-354E-BF57-F695E555869B}" type="presOf" srcId="{4BCE13BD-19E8-4910-B446-CE54DA7B193F}" destId="{90E810AC-BDBA-B14B-91CD-759985410105}" srcOrd="0" destOrd="0" presId="urn:microsoft.com/office/officeart/2008/layout/LinedList"/>
    <dgm:cxn modelId="{62A31376-11D5-1F40-85B2-EAF3B12D998F}" type="presParOf" srcId="{90E810AC-BDBA-B14B-91CD-759985410105}" destId="{7D755EF3-6518-4247-9769-2D8876F83967}" srcOrd="0" destOrd="0" presId="urn:microsoft.com/office/officeart/2008/layout/LinedList"/>
    <dgm:cxn modelId="{F60B7C7A-48F5-A746-A855-8D9CB095E3B5}" type="presParOf" srcId="{90E810AC-BDBA-B14B-91CD-759985410105}" destId="{ADFFCE36-2454-F94F-B074-D09FA1AE0D80}" srcOrd="1" destOrd="0" presId="urn:microsoft.com/office/officeart/2008/layout/LinedList"/>
    <dgm:cxn modelId="{AE21D579-6C11-9349-8E69-BFDCA004E002}" type="presParOf" srcId="{ADFFCE36-2454-F94F-B074-D09FA1AE0D80}" destId="{F10EF924-2357-354A-99E8-05753C632791}" srcOrd="0" destOrd="0" presId="urn:microsoft.com/office/officeart/2008/layout/LinedList"/>
    <dgm:cxn modelId="{109001C5-229C-904D-86EC-3B7764CF67FC}" type="presParOf" srcId="{ADFFCE36-2454-F94F-B074-D09FA1AE0D80}" destId="{1FE5F543-CCC1-6B44-8FF0-6D299A59219D}" srcOrd="1" destOrd="0" presId="urn:microsoft.com/office/officeart/2008/layout/LinedList"/>
    <dgm:cxn modelId="{CC6950DB-E8B6-404F-BB1A-30FBB3684CBE}" type="presParOf" srcId="{90E810AC-BDBA-B14B-91CD-759985410105}" destId="{FDAA1394-95FC-DC48-91DE-6D3AB5746D46}" srcOrd="2" destOrd="0" presId="urn:microsoft.com/office/officeart/2008/layout/LinedList"/>
    <dgm:cxn modelId="{EE187FF9-C8C4-5143-AF6D-92C038569B40}" type="presParOf" srcId="{90E810AC-BDBA-B14B-91CD-759985410105}" destId="{119B650A-58BD-064F-8AFD-0C580677A1F8}" srcOrd="3" destOrd="0" presId="urn:microsoft.com/office/officeart/2008/layout/LinedList"/>
    <dgm:cxn modelId="{4915B789-5883-294B-B36D-63FAB137760F}" type="presParOf" srcId="{119B650A-58BD-064F-8AFD-0C580677A1F8}" destId="{778F93C0-C1ED-854D-B8C0-F4B3CD6D0C00}" srcOrd="0" destOrd="0" presId="urn:microsoft.com/office/officeart/2008/layout/LinedList"/>
    <dgm:cxn modelId="{9B212F19-AF6A-7449-A013-7526DCB43E2D}" type="presParOf" srcId="{119B650A-58BD-064F-8AFD-0C580677A1F8}" destId="{DD68C8A2-C14C-004B-9BC7-0CB4D439E4E4}" srcOrd="1" destOrd="0" presId="urn:microsoft.com/office/officeart/2008/layout/LinedList"/>
    <dgm:cxn modelId="{7B02CAD7-8571-D74C-B5D7-124E171D19DA}" type="presParOf" srcId="{90E810AC-BDBA-B14B-91CD-759985410105}" destId="{1D613D9C-AF14-CE46-8BE4-072D7F529622}" srcOrd="4" destOrd="0" presId="urn:microsoft.com/office/officeart/2008/layout/LinedList"/>
    <dgm:cxn modelId="{F499B702-B732-5049-89BD-613F790B6514}" type="presParOf" srcId="{90E810AC-BDBA-B14B-91CD-759985410105}" destId="{2A816170-5A94-7646-9348-7A1D9C2BA0E5}" srcOrd="5" destOrd="0" presId="urn:microsoft.com/office/officeart/2008/layout/LinedList"/>
    <dgm:cxn modelId="{0783BE5C-76E2-434E-8DEE-C7938F9BDCAA}" type="presParOf" srcId="{2A816170-5A94-7646-9348-7A1D9C2BA0E5}" destId="{17A9E590-347D-AC44-83BA-636661115E42}" srcOrd="0" destOrd="0" presId="urn:microsoft.com/office/officeart/2008/layout/LinedList"/>
    <dgm:cxn modelId="{77AA0177-6904-B44F-9445-031126061B9E}" type="presParOf" srcId="{2A816170-5A94-7646-9348-7A1D9C2BA0E5}" destId="{A2302FFD-9B08-0E4C-BE9D-5D1158E6CEDE}" srcOrd="1" destOrd="0" presId="urn:microsoft.com/office/officeart/2008/layout/LinedList"/>
    <dgm:cxn modelId="{43AC10B0-3027-FB47-AA7D-DE1216D1526A}" type="presParOf" srcId="{90E810AC-BDBA-B14B-91CD-759985410105}" destId="{6EBCF6DF-77C6-EC40-8706-AAD37957F1D0}" srcOrd="6" destOrd="0" presId="urn:microsoft.com/office/officeart/2008/layout/LinedList"/>
    <dgm:cxn modelId="{D1177B3D-10A7-A342-A178-CEF9EFB903A5}" type="presParOf" srcId="{90E810AC-BDBA-B14B-91CD-759985410105}" destId="{71147F77-B457-5E46-A02A-2BA706FB4080}" srcOrd="7" destOrd="0" presId="urn:microsoft.com/office/officeart/2008/layout/LinedList"/>
    <dgm:cxn modelId="{700C85E5-2F90-E248-87DC-26D4C0825ACC}" type="presParOf" srcId="{71147F77-B457-5E46-A02A-2BA706FB4080}" destId="{45B9B157-F650-B34B-B168-42C80C701669}" srcOrd="0" destOrd="0" presId="urn:microsoft.com/office/officeart/2008/layout/LinedList"/>
    <dgm:cxn modelId="{63907C32-BAA7-1A41-8A50-E5346D9D6A57}" type="presParOf" srcId="{71147F77-B457-5E46-A02A-2BA706FB4080}" destId="{79BAD7A1-A02B-964A-AEAA-8EEE3B29851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BC36D4-05EC-4D33-B5DD-9B68EEDDA99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180E94-B478-4122-B593-B22E218FD945}">
      <dgm:prSet/>
      <dgm:spPr/>
      <dgm:t>
        <a:bodyPr/>
        <a:lstStyle/>
        <a:p>
          <a:r>
            <a:rPr lang="en-US"/>
            <a:t>Consider increased monitoring between the 40 and 80 blocks of Chicago as these saw the highest rates in the most recent year of data available.</a:t>
          </a:r>
        </a:p>
      </dgm:t>
    </dgm:pt>
    <dgm:pt modelId="{E47F2235-1352-433C-A96F-8A5B4061398C}" type="parTrans" cxnId="{0D9B2D92-1EB8-4B3D-B1A3-44167D123B5C}">
      <dgm:prSet/>
      <dgm:spPr/>
      <dgm:t>
        <a:bodyPr/>
        <a:lstStyle/>
        <a:p>
          <a:endParaRPr lang="en-US"/>
        </a:p>
      </dgm:t>
    </dgm:pt>
    <dgm:pt modelId="{F44ABF1C-4B2C-4D1B-BE4F-D58112978002}" type="sibTrans" cxnId="{0D9B2D92-1EB8-4B3D-B1A3-44167D123B5C}">
      <dgm:prSet/>
      <dgm:spPr/>
      <dgm:t>
        <a:bodyPr/>
        <a:lstStyle/>
        <a:p>
          <a:endParaRPr lang="en-US"/>
        </a:p>
      </dgm:t>
    </dgm:pt>
    <dgm:pt modelId="{4CB8AF42-D01B-48A9-8A00-47A796A95927}">
      <dgm:prSet/>
      <dgm:spPr/>
      <dgm:t>
        <a:bodyPr/>
        <a:lstStyle/>
        <a:p>
          <a:r>
            <a:rPr lang="en-US"/>
            <a:t>devote most of your resources to between June and July to kill off the mosquito population and prevent reproduction. </a:t>
          </a:r>
        </a:p>
      </dgm:t>
    </dgm:pt>
    <dgm:pt modelId="{E317052B-97DF-4ABC-9712-74A389590163}" type="parTrans" cxnId="{6527DD7F-A8AB-4540-9789-6A04B5DBF36A}">
      <dgm:prSet/>
      <dgm:spPr/>
      <dgm:t>
        <a:bodyPr/>
        <a:lstStyle/>
        <a:p>
          <a:endParaRPr lang="en-US"/>
        </a:p>
      </dgm:t>
    </dgm:pt>
    <dgm:pt modelId="{114AC240-09FB-4C4C-B7FA-A453A18021EC}" type="sibTrans" cxnId="{6527DD7F-A8AB-4540-9789-6A04B5DBF36A}">
      <dgm:prSet/>
      <dgm:spPr/>
      <dgm:t>
        <a:bodyPr/>
        <a:lstStyle/>
        <a:p>
          <a:endParaRPr lang="en-US"/>
        </a:p>
      </dgm:t>
    </dgm:pt>
    <dgm:pt modelId="{A2CD649F-EB92-4F72-9767-452615D85D57}">
      <dgm:prSet/>
      <dgm:spPr/>
      <dgm:t>
        <a:bodyPr/>
        <a:lstStyle/>
        <a:p>
          <a:r>
            <a:rPr lang="en-US" dirty="0"/>
            <a:t>Expect higher mosquito counts during times of low wind or in areas protected from it.</a:t>
          </a:r>
        </a:p>
      </dgm:t>
    </dgm:pt>
    <dgm:pt modelId="{56919575-3D0C-475E-BADB-4676A40D8BF2}" type="parTrans" cxnId="{59B3FECD-BB6B-479F-A2A9-39EC0EF4A79C}">
      <dgm:prSet/>
      <dgm:spPr/>
      <dgm:t>
        <a:bodyPr/>
        <a:lstStyle/>
        <a:p>
          <a:endParaRPr lang="en-US"/>
        </a:p>
      </dgm:t>
    </dgm:pt>
    <dgm:pt modelId="{8D27ECB5-385D-4D9E-8DE1-7CE55E3F6063}" type="sibTrans" cxnId="{59B3FECD-BB6B-479F-A2A9-39EC0EF4A79C}">
      <dgm:prSet/>
      <dgm:spPr/>
      <dgm:t>
        <a:bodyPr/>
        <a:lstStyle/>
        <a:p>
          <a:endParaRPr lang="en-US"/>
        </a:p>
      </dgm:t>
    </dgm:pt>
    <dgm:pt modelId="{9A8CFF2D-FA0D-2F4E-9629-FB4DDB56592A}" type="pres">
      <dgm:prSet presAssocID="{70BC36D4-05EC-4D33-B5DD-9B68EEDDA99B}" presName="Name0" presStyleCnt="0">
        <dgm:presLayoutVars>
          <dgm:dir/>
          <dgm:resizeHandles val="exact"/>
        </dgm:presLayoutVars>
      </dgm:prSet>
      <dgm:spPr/>
    </dgm:pt>
    <dgm:pt modelId="{982DABCD-DA10-5C48-9A38-225A81BD3083}" type="pres">
      <dgm:prSet presAssocID="{D0180E94-B478-4122-B593-B22E218FD945}" presName="node" presStyleLbl="node1" presStyleIdx="0" presStyleCnt="3">
        <dgm:presLayoutVars>
          <dgm:bulletEnabled val="1"/>
        </dgm:presLayoutVars>
      </dgm:prSet>
      <dgm:spPr/>
    </dgm:pt>
    <dgm:pt modelId="{22E655A3-28BD-7048-A2B8-EA906B096D52}" type="pres">
      <dgm:prSet presAssocID="{F44ABF1C-4B2C-4D1B-BE4F-D58112978002}" presName="sibTrans" presStyleLbl="sibTrans1D1" presStyleIdx="0" presStyleCnt="2"/>
      <dgm:spPr/>
    </dgm:pt>
    <dgm:pt modelId="{A5F7AF31-E80F-6047-893A-FA814D57DB15}" type="pres">
      <dgm:prSet presAssocID="{F44ABF1C-4B2C-4D1B-BE4F-D58112978002}" presName="connectorText" presStyleLbl="sibTrans1D1" presStyleIdx="0" presStyleCnt="2"/>
      <dgm:spPr/>
    </dgm:pt>
    <dgm:pt modelId="{57A9A658-A0B6-E44D-AA5F-4D6B7583B606}" type="pres">
      <dgm:prSet presAssocID="{4CB8AF42-D01B-48A9-8A00-47A796A95927}" presName="node" presStyleLbl="node1" presStyleIdx="1" presStyleCnt="3">
        <dgm:presLayoutVars>
          <dgm:bulletEnabled val="1"/>
        </dgm:presLayoutVars>
      </dgm:prSet>
      <dgm:spPr/>
    </dgm:pt>
    <dgm:pt modelId="{6901EED9-4015-0946-AA8C-AF5AEF043D3F}" type="pres">
      <dgm:prSet presAssocID="{114AC240-09FB-4C4C-B7FA-A453A18021EC}" presName="sibTrans" presStyleLbl="sibTrans1D1" presStyleIdx="1" presStyleCnt="2"/>
      <dgm:spPr/>
    </dgm:pt>
    <dgm:pt modelId="{648327E9-F21C-0341-856C-3B6155F3C364}" type="pres">
      <dgm:prSet presAssocID="{114AC240-09FB-4C4C-B7FA-A453A18021EC}" presName="connectorText" presStyleLbl="sibTrans1D1" presStyleIdx="1" presStyleCnt="2"/>
      <dgm:spPr/>
    </dgm:pt>
    <dgm:pt modelId="{B152BB2C-DBD1-E04B-847F-8482987D9E2D}" type="pres">
      <dgm:prSet presAssocID="{A2CD649F-EB92-4F72-9767-452615D85D57}" presName="node" presStyleLbl="node1" presStyleIdx="2" presStyleCnt="3">
        <dgm:presLayoutVars>
          <dgm:bulletEnabled val="1"/>
        </dgm:presLayoutVars>
      </dgm:prSet>
      <dgm:spPr/>
    </dgm:pt>
  </dgm:ptLst>
  <dgm:cxnLst>
    <dgm:cxn modelId="{D565200A-86D6-5C45-8115-D804AA37FF0B}" type="presOf" srcId="{A2CD649F-EB92-4F72-9767-452615D85D57}" destId="{B152BB2C-DBD1-E04B-847F-8482987D9E2D}" srcOrd="0" destOrd="0" presId="urn:microsoft.com/office/officeart/2016/7/layout/RepeatingBendingProcessNew"/>
    <dgm:cxn modelId="{6C110D49-6186-DE40-858D-38EB233E14D1}" type="presOf" srcId="{70BC36D4-05EC-4D33-B5DD-9B68EEDDA99B}" destId="{9A8CFF2D-FA0D-2F4E-9629-FB4DDB56592A}" srcOrd="0" destOrd="0" presId="urn:microsoft.com/office/officeart/2016/7/layout/RepeatingBendingProcessNew"/>
    <dgm:cxn modelId="{6527DD7F-A8AB-4540-9789-6A04B5DBF36A}" srcId="{70BC36D4-05EC-4D33-B5DD-9B68EEDDA99B}" destId="{4CB8AF42-D01B-48A9-8A00-47A796A95927}" srcOrd="1" destOrd="0" parTransId="{E317052B-97DF-4ABC-9712-74A389590163}" sibTransId="{114AC240-09FB-4C4C-B7FA-A453A18021EC}"/>
    <dgm:cxn modelId="{B4A3828B-CF3B-EE4C-94B5-F04B1DCC72A5}" type="presOf" srcId="{114AC240-09FB-4C4C-B7FA-A453A18021EC}" destId="{6901EED9-4015-0946-AA8C-AF5AEF043D3F}" srcOrd="0" destOrd="0" presId="urn:microsoft.com/office/officeart/2016/7/layout/RepeatingBendingProcessNew"/>
    <dgm:cxn modelId="{0D9B2D92-1EB8-4B3D-B1A3-44167D123B5C}" srcId="{70BC36D4-05EC-4D33-B5DD-9B68EEDDA99B}" destId="{D0180E94-B478-4122-B593-B22E218FD945}" srcOrd="0" destOrd="0" parTransId="{E47F2235-1352-433C-A96F-8A5B4061398C}" sibTransId="{F44ABF1C-4B2C-4D1B-BE4F-D58112978002}"/>
    <dgm:cxn modelId="{D8780B95-5C55-7646-9A22-801E70678EC8}" type="presOf" srcId="{4CB8AF42-D01B-48A9-8A00-47A796A95927}" destId="{57A9A658-A0B6-E44D-AA5F-4D6B7583B606}" srcOrd="0" destOrd="0" presId="urn:microsoft.com/office/officeart/2016/7/layout/RepeatingBendingProcessNew"/>
    <dgm:cxn modelId="{3C8A6DBB-4F84-CC47-8AC5-5A84B24A8568}" type="presOf" srcId="{F44ABF1C-4B2C-4D1B-BE4F-D58112978002}" destId="{22E655A3-28BD-7048-A2B8-EA906B096D52}" srcOrd="0" destOrd="0" presId="urn:microsoft.com/office/officeart/2016/7/layout/RepeatingBendingProcessNew"/>
    <dgm:cxn modelId="{59B3FECD-BB6B-479F-A2A9-39EC0EF4A79C}" srcId="{70BC36D4-05EC-4D33-B5DD-9B68EEDDA99B}" destId="{A2CD649F-EB92-4F72-9767-452615D85D57}" srcOrd="2" destOrd="0" parTransId="{56919575-3D0C-475E-BADB-4676A40D8BF2}" sibTransId="{8D27ECB5-385D-4D9E-8DE1-7CE55E3F6063}"/>
    <dgm:cxn modelId="{5814C1D6-E89C-094A-AD2D-82054A2F630A}" type="presOf" srcId="{D0180E94-B478-4122-B593-B22E218FD945}" destId="{982DABCD-DA10-5C48-9A38-225A81BD3083}" srcOrd="0" destOrd="0" presId="urn:microsoft.com/office/officeart/2016/7/layout/RepeatingBendingProcessNew"/>
    <dgm:cxn modelId="{8F7979E4-2B35-4D41-9378-B82E9170D0FF}" type="presOf" srcId="{F44ABF1C-4B2C-4D1B-BE4F-D58112978002}" destId="{A5F7AF31-E80F-6047-893A-FA814D57DB15}" srcOrd="1" destOrd="0" presId="urn:microsoft.com/office/officeart/2016/7/layout/RepeatingBendingProcessNew"/>
    <dgm:cxn modelId="{6509E7F8-44B8-9E49-8A72-4B9DED5CA6DA}" type="presOf" srcId="{114AC240-09FB-4C4C-B7FA-A453A18021EC}" destId="{648327E9-F21C-0341-856C-3B6155F3C364}" srcOrd="1" destOrd="0" presId="urn:microsoft.com/office/officeart/2016/7/layout/RepeatingBendingProcessNew"/>
    <dgm:cxn modelId="{EA940B9F-C2A5-A540-AA84-822B2EF8174D}" type="presParOf" srcId="{9A8CFF2D-FA0D-2F4E-9629-FB4DDB56592A}" destId="{982DABCD-DA10-5C48-9A38-225A81BD3083}" srcOrd="0" destOrd="0" presId="urn:microsoft.com/office/officeart/2016/7/layout/RepeatingBendingProcessNew"/>
    <dgm:cxn modelId="{58642FE2-6EF6-7746-8B6F-9AEDA0EE3636}" type="presParOf" srcId="{9A8CFF2D-FA0D-2F4E-9629-FB4DDB56592A}" destId="{22E655A3-28BD-7048-A2B8-EA906B096D52}" srcOrd="1" destOrd="0" presId="urn:microsoft.com/office/officeart/2016/7/layout/RepeatingBendingProcessNew"/>
    <dgm:cxn modelId="{5E301421-E0F6-9A4A-A8E6-1C23D7F1946B}" type="presParOf" srcId="{22E655A3-28BD-7048-A2B8-EA906B096D52}" destId="{A5F7AF31-E80F-6047-893A-FA814D57DB15}" srcOrd="0" destOrd="0" presId="urn:microsoft.com/office/officeart/2016/7/layout/RepeatingBendingProcessNew"/>
    <dgm:cxn modelId="{FA667339-2475-F441-9760-2E6A790B648E}" type="presParOf" srcId="{9A8CFF2D-FA0D-2F4E-9629-FB4DDB56592A}" destId="{57A9A658-A0B6-E44D-AA5F-4D6B7583B606}" srcOrd="2" destOrd="0" presId="urn:microsoft.com/office/officeart/2016/7/layout/RepeatingBendingProcessNew"/>
    <dgm:cxn modelId="{0FF7289D-0AF4-0E43-A345-928CE19BEE76}" type="presParOf" srcId="{9A8CFF2D-FA0D-2F4E-9629-FB4DDB56592A}" destId="{6901EED9-4015-0946-AA8C-AF5AEF043D3F}" srcOrd="3" destOrd="0" presId="urn:microsoft.com/office/officeart/2016/7/layout/RepeatingBendingProcessNew"/>
    <dgm:cxn modelId="{80D56E4B-10FF-2547-8DEF-E8860FF822C7}" type="presParOf" srcId="{6901EED9-4015-0946-AA8C-AF5AEF043D3F}" destId="{648327E9-F21C-0341-856C-3B6155F3C364}" srcOrd="0" destOrd="0" presId="urn:microsoft.com/office/officeart/2016/7/layout/RepeatingBendingProcessNew"/>
    <dgm:cxn modelId="{F083BA1D-5AFA-4944-8F9E-31A343858C45}" type="presParOf" srcId="{9A8CFF2D-FA0D-2F4E-9629-FB4DDB56592A}" destId="{B152BB2C-DBD1-E04B-847F-8482987D9E2D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55EF3-6518-4247-9769-2D8876F83967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EF924-2357-354A-99E8-05753C632791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The sheer quantity of mosquitos was the largest indicator for WNV</a:t>
          </a:r>
        </a:p>
      </dsp:txBody>
      <dsp:txXfrm>
        <a:off x="0" y="0"/>
        <a:ext cx="6492875" cy="1276350"/>
      </dsp:txXfrm>
    </dsp:sp>
    <dsp:sp modelId="{FDAA1394-95FC-DC48-91DE-6D3AB5746D46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F93C0-C1ED-854D-B8C0-F4B3CD6D0C00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The 40 through 80 blocks of Chicago experienced the highest case count</a:t>
          </a:r>
        </a:p>
      </dsp:txBody>
      <dsp:txXfrm>
        <a:off x="0" y="1276350"/>
        <a:ext cx="6492875" cy="1276350"/>
      </dsp:txXfrm>
    </dsp:sp>
    <dsp:sp modelId="{1D613D9C-AF14-CE46-8BE4-072D7F529622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9E590-347D-AC44-83BA-636661115E42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Higher wind speeds and winds towards the lake resulted in lower case counts</a:t>
          </a:r>
        </a:p>
      </dsp:txBody>
      <dsp:txXfrm>
        <a:off x="0" y="2552700"/>
        <a:ext cx="6492875" cy="1276350"/>
      </dsp:txXfrm>
    </dsp:sp>
    <dsp:sp modelId="{6EBCF6DF-77C6-EC40-8706-AAD37957F1D0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9B157-F650-B34B-B168-42C80C701669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Cullex Pipens and Cullex Restauns were the only infected species</a:t>
          </a:r>
        </a:p>
      </dsp:txBody>
      <dsp:txXfrm>
        <a:off x="0" y="3829050"/>
        <a:ext cx="6492875" cy="127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655A3-28BD-7048-A2B8-EA906B096D52}">
      <dsp:nvSpPr>
        <dsp:cNvPr id="0" name=""/>
        <dsp:cNvSpPr/>
      </dsp:nvSpPr>
      <dsp:spPr>
        <a:xfrm>
          <a:off x="3040792" y="1923935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1966165"/>
        <a:ext cx="34897" cy="6979"/>
      </dsp:txXfrm>
    </dsp:sp>
    <dsp:sp modelId="{982DABCD-DA10-5C48-9A38-225A81BD3083}">
      <dsp:nvSpPr>
        <dsp:cNvPr id="0" name=""/>
        <dsp:cNvSpPr/>
      </dsp:nvSpPr>
      <dsp:spPr>
        <a:xfrm>
          <a:off x="8061" y="1059295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Consider increased monitoring between the 40 and 80 blocks of Chicago as these saw the highest rates in the most recent year of data available.</a:t>
          </a:r>
        </a:p>
      </dsp:txBody>
      <dsp:txXfrm>
        <a:off x="8061" y="1059295"/>
        <a:ext cx="3034531" cy="1820718"/>
      </dsp:txXfrm>
    </dsp:sp>
    <dsp:sp modelId="{6901EED9-4015-0946-AA8C-AF5AEF043D3F}">
      <dsp:nvSpPr>
        <dsp:cNvPr id="0" name=""/>
        <dsp:cNvSpPr/>
      </dsp:nvSpPr>
      <dsp:spPr>
        <a:xfrm>
          <a:off x="6773265" y="1923935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1966165"/>
        <a:ext cx="34897" cy="6979"/>
      </dsp:txXfrm>
    </dsp:sp>
    <dsp:sp modelId="{57A9A658-A0B6-E44D-AA5F-4D6B7583B606}">
      <dsp:nvSpPr>
        <dsp:cNvPr id="0" name=""/>
        <dsp:cNvSpPr/>
      </dsp:nvSpPr>
      <dsp:spPr>
        <a:xfrm>
          <a:off x="3740534" y="1059295"/>
          <a:ext cx="3034531" cy="18207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devote most of your resources to between June and July to kill off the mosquito population and prevent reproduction. </a:t>
          </a:r>
        </a:p>
      </dsp:txBody>
      <dsp:txXfrm>
        <a:off x="3740534" y="1059295"/>
        <a:ext cx="3034531" cy="1820718"/>
      </dsp:txXfrm>
    </dsp:sp>
    <dsp:sp modelId="{B152BB2C-DBD1-E04B-847F-8482987D9E2D}">
      <dsp:nvSpPr>
        <dsp:cNvPr id="0" name=""/>
        <dsp:cNvSpPr/>
      </dsp:nvSpPr>
      <dsp:spPr>
        <a:xfrm>
          <a:off x="7473007" y="1059295"/>
          <a:ext cx="3034531" cy="18207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Expect higher mosquito counts during times of low wind or in areas protected from it.</a:t>
          </a:r>
        </a:p>
      </dsp:txBody>
      <dsp:txXfrm>
        <a:off x="7473007" y="1059295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BA29-F849-4CB0-7385-713503292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218F4-1ED9-EBB5-01BD-FA14DEB2A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DF54A-AD8C-C133-3D6A-D0E0219D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04B-85B0-FA4D-9AC8-9E2EF0630C9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D62C0-5E9B-9456-8791-55171015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63AA8-6BE2-1E0A-C38F-DFBCD49B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FF7C-27FB-AD4F-A095-440AE20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5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161A-B0CC-652C-6764-AB278DF9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04F03-4D6A-FC73-74A2-5B10BEE17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93483-436C-5483-6729-D045B326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04B-85B0-FA4D-9AC8-9E2EF0630C9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B6DAC-F587-A57B-D58D-DFBC9061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C134C-5B1F-3E85-4BFB-40937A23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FF7C-27FB-AD4F-A095-440AE20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C3323-E514-CC65-C44E-7BA52746E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8F90B-A72A-F0FC-9048-C1F3B9A37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E489E-2CF8-F4C7-208B-66101A78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04B-85B0-FA4D-9AC8-9E2EF0630C9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3A9C-CAFF-6296-5F17-013C726B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B5A6E-F304-ABB1-7016-54B6E8F2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FF7C-27FB-AD4F-A095-440AE20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7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CC36-B4C4-95F6-0FBD-8DC0AD39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DFC59-3BAA-EB2C-D2EE-C6EABAD4B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86AA7-C146-849A-0ECF-DC596EFC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04B-85B0-FA4D-9AC8-9E2EF0630C9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85DA4-A9BD-205E-6AA0-B86F4522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A28C-3824-3147-1A96-E992A3D9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FF7C-27FB-AD4F-A095-440AE20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6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6BA-557D-39A0-E757-6EDE091B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98E0A-3A7E-614E-E8AB-8EC924E2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143DC-8E3A-14FD-D18C-FE833901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04B-85B0-FA4D-9AC8-9E2EF0630C9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659DD-6C3D-21D6-A629-DC6AB5DD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DED60-6ADB-1377-B41C-40EEBA60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FF7C-27FB-AD4F-A095-440AE20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4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C73A-098C-0C27-488A-16FE624F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339A7-D88E-092A-A143-187DD0D8A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F1DC2-43D2-B3B7-1049-CBD8500E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61C16-1435-8630-97D7-E8F3DAA4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04B-85B0-FA4D-9AC8-9E2EF0630C9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C9900-4D1E-2B70-63B7-7EA52B1A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E9BD0-BE00-E719-8D47-D2288404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FF7C-27FB-AD4F-A095-440AE20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3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284E-0E43-79DC-89A2-DBEC1950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0C466-8B88-F875-A9C7-58EE50FF7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3B3EF-9824-AB65-7AD5-915154135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71FD7-8291-EEE2-BF0F-D67922F23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53ECF-63D2-1969-8FE1-E0424EDA0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A8084-86CF-5185-A5BF-E4B05FEDF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04B-85B0-FA4D-9AC8-9E2EF0630C9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36189-19AF-5522-44E4-A97DFB31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E3E24-4B1A-A2A7-D3A2-8E29C79F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FF7C-27FB-AD4F-A095-440AE20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3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7BE0-5EEA-D811-0A57-13C9A809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1ACDC4-5C35-EC76-02FC-D701DEC2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04B-85B0-FA4D-9AC8-9E2EF0630C9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A4102-E7CA-9BAE-FAD1-FD39B255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38B5B-CFE1-916F-C191-27988172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FF7C-27FB-AD4F-A095-440AE20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3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E13B5-3505-8318-9D8E-0927B41B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04B-85B0-FA4D-9AC8-9E2EF0630C9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62945-AD1B-B88B-2451-D0D2D117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C349-C82C-EAB9-4980-5C7D91C4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FF7C-27FB-AD4F-A095-440AE20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8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85A7-769F-0635-E0C7-11897C52D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9C64-0EC6-AA30-641C-FDB0F6E37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5B2B8-462B-2CBE-7222-DCE72154A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C720C-F859-D1AD-25AC-9B7F0AD3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04B-85B0-FA4D-9AC8-9E2EF0630C9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ACBD5-5875-2822-1A09-B6E854CB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5BC49-3F78-7828-5EAB-36E7C6F8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FF7C-27FB-AD4F-A095-440AE20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3816-5AA0-AFB5-F231-152D8309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83051-B409-5F30-B74D-F0A40F1F2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2D097-4FAC-CE15-0FB3-240B48D54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A3A32-27D4-828B-30F7-12E6C7EA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04B-85B0-FA4D-9AC8-9E2EF0630C9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854E6-12A2-458E-5DB1-DD8479C8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B7444-1006-DC84-6F4B-7D7E384F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FF7C-27FB-AD4F-A095-440AE20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6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AAAE6-C582-3DE6-9FFF-6247C23A0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B16E4-E5F2-8DCA-F18A-E2E2AC741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FBD23-46FE-4681-8E5D-1540CB72C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6A04B-85B0-FA4D-9AC8-9E2EF0630C9C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284D6-F2F8-4E0C-08DE-6AB1C84C2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B1981-3D3D-F380-1AE1-9E2106502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3FF7C-27FB-AD4F-A095-440AE20E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3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A8F9CD-98C7-C641-011E-C57A7FB9D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r">
              <a:spcAft>
                <a:spcPts val="0"/>
              </a:spcAft>
            </a:pPr>
            <a:r>
              <a:rPr lang="en-US" sz="7200" b="1" kern="1200" spc="-5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Predicting West Nile Virus Rates in Chicago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1BCD8-2AE6-D286-123B-C5DD8B9A2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278" y="2251873"/>
            <a:ext cx="3681454" cy="23542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effectLst/>
              </a:rPr>
              <a:t>Final Presentation:</a:t>
            </a:r>
          </a:p>
          <a:p>
            <a:pPr algn="l"/>
            <a:r>
              <a:rPr lang="en-US" dirty="0">
                <a:effectLst/>
              </a:rPr>
              <a:t>A Capstone Element for Springboard’s Data Science Program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1B97D3-D184-9EE6-7F37-4982DDA1F784}"/>
              </a:ext>
            </a:extLst>
          </p:cNvPr>
          <p:cNvSpPr txBox="1"/>
          <p:nvPr/>
        </p:nvSpPr>
        <p:spPr>
          <a:xfrm>
            <a:off x="10127353" y="6101790"/>
            <a:ext cx="206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Evan Meeks</a:t>
            </a:r>
          </a:p>
          <a:p>
            <a:r>
              <a:rPr lang="en-US" dirty="0"/>
              <a:t>November 12, 2022</a:t>
            </a:r>
          </a:p>
        </p:txBody>
      </p:sp>
    </p:spTree>
    <p:extLst>
      <p:ext uri="{BB962C8B-B14F-4D97-AF65-F5344CB8AC3E}">
        <p14:creationId xmlns:p14="http://schemas.microsoft.com/office/powerpoint/2010/main" val="369925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2D35F-995D-C9C9-8617-7437E5E3E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Curbing the Outbreak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A1D0C-981F-7A80-0991-A43F928A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How can the City of Chicago treat and proactively prevent West Nile Virus outbreaks around the city? </a:t>
            </a:r>
          </a:p>
          <a:p>
            <a:r>
              <a:rPr lang="en-US" sz="2400" dirty="0"/>
              <a:t>Can a model be built to predict future outbreak times and locations?</a:t>
            </a:r>
          </a:p>
        </p:txBody>
      </p:sp>
    </p:spTree>
    <p:extLst>
      <p:ext uri="{BB962C8B-B14F-4D97-AF65-F5344CB8AC3E}">
        <p14:creationId xmlns:p14="http://schemas.microsoft.com/office/powerpoint/2010/main" val="97540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FB942-2EC6-6332-B0D5-FA40A1D4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Historical Location Data	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7C5A2D2-9C1A-84D4-1465-76BE72D97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73" t="13639" r="6460" b="10677"/>
          <a:stretch/>
        </p:blipFill>
        <p:spPr>
          <a:xfrm>
            <a:off x="4527803" y="0"/>
            <a:ext cx="78894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6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60673911-1A14-47AE-B9FC-3B697AAE3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6A284-22DB-8BE2-8CFC-C6E7F666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79" y="5093208"/>
            <a:ext cx="7670559" cy="12618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Monthly Temperature and Virus Case Count</a:t>
            </a:r>
          </a:p>
        </p:txBody>
      </p:sp>
      <p:pic>
        <p:nvPicPr>
          <p:cNvPr id="10" name="Content Placeholder 9" descr="Chart, bar chart, histogram&#10;&#10;Description automatically generated">
            <a:extLst>
              <a:ext uri="{FF2B5EF4-FFF2-40B4-BE49-F238E27FC236}">
                <a16:creationId xmlns:a16="http://schemas.microsoft.com/office/drawing/2014/main" id="{59397E7B-B1C1-D210-80BB-1BA705EEE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0" t="8976" r="8284" b="3800"/>
          <a:stretch/>
        </p:blipFill>
        <p:spPr>
          <a:xfrm>
            <a:off x="194103" y="320040"/>
            <a:ext cx="11674809" cy="393136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392F240-FCCC-4D1B-89FD-0485B2F8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93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1BC0CD8-E7B1-2D8E-0F22-F1E0D0256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545" y="1065344"/>
            <a:ext cx="4334256" cy="1970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Case Rate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by Mosquito Species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0B9062B-0788-FBD4-1A51-2C8C3FAC9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1" y="0"/>
            <a:ext cx="73151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8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F8A235-DD28-D66E-C2F7-64597BB9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Key Points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7E0EE7-252A-151E-2B4E-AA932842FF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9068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625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ADF2AA3E-C714-4E8D-9F46-9E6FFF7FB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38328"/>
            <a:ext cx="11438793" cy="1577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5B1BE-E3DD-FA50-7264-39FC5D18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541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Next Steps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FA0C95E-BD25-5817-0F30-72D104EEE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195932"/>
              </p:ext>
            </p:extLst>
          </p:nvPr>
        </p:nvGraphicFramePr>
        <p:xfrm>
          <a:off x="838200" y="2281565"/>
          <a:ext cx="10515600" cy="3939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975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188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Predicting West Nile Virus Rates in Chicago</vt:lpstr>
      <vt:lpstr>Curbing the Outbreak </vt:lpstr>
      <vt:lpstr>Historical Location Data </vt:lpstr>
      <vt:lpstr>Average Monthly Temperature and Virus Case Count</vt:lpstr>
      <vt:lpstr>PowerPoint Presentation</vt:lpstr>
      <vt:lpstr>Key Points 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West Nile Virus Rates in Chicago</dc:title>
  <dc:creator>Evan Meeks</dc:creator>
  <cp:lastModifiedBy>Evan Meeks</cp:lastModifiedBy>
  <cp:revision>2</cp:revision>
  <dcterms:created xsi:type="dcterms:W3CDTF">2022-11-11T10:54:00Z</dcterms:created>
  <dcterms:modified xsi:type="dcterms:W3CDTF">2022-11-12T15:11:47Z</dcterms:modified>
</cp:coreProperties>
</file>