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64" r:id="rId5"/>
    <p:sldId id="265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2"/>
  </p:normalViewPr>
  <p:slideViewPr>
    <p:cSldViewPr snapToGrid="0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B2759-C8C0-451C-A7E2-15744C3BA2D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CACA47-6C34-4F25-9F7D-696361E21D9B}">
      <dgm:prSet/>
      <dgm:spPr/>
      <dgm:t>
        <a:bodyPr/>
        <a:lstStyle/>
        <a:p>
          <a:r>
            <a:rPr lang="en-US"/>
            <a:t>Amazon.com, Inc is an American multinational technology company focusing on e-commerce, cloud computing, online advertising, digital streaming, and artificial intelligence. </a:t>
          </a:r>
        </a:p>
      </dgm:t>
    </dgm:pt>
    <dgm:pt modelId="{C916C821-05B5-487C-B07A-06DFA757192C}" type="parTrans" cxnId="{D6F7988C-2135-44A0-BA9B-9CDEC107B078}">
      <dgm:prSet/>
      <dgm:spPr/>
      <dgm:t>
        <a:bodyPr/>
        <a:lstStyle/>
        <a:p>
          <a:endParaRPr lang="en-US"/>
        </a:p>
      </dgm:t>
    </dgm:pt>
    <dgm:pt modelId="{90AFDD3F-0BD0-47DD-BBD2-7291C397969C}" type="sibTrans" cxnId="{D6F7988C-2135-44A0-BA9B-9CDEC107B078}">
      <dgm:prSet/>
      <dgm:spPr/>
      <dgm:t>
        <a:bodyPr/>
        <a:lstStyle/>
        <a:p>
          <a:endParaRPr lang="en-US"/>
        </a:p>
      </dgm:t>
    </dgm:pt>
    <dgm:pt modelId="{910E8AEA-8564-47EE-9256-A83267E732F3}">
      <dgm:prSet/>
      <dgm:spPr/>
      <dgm:t>
        <a:bodyPr/>
        <a:lstStyle/>
        <a:p>
          <a:r>
            <a:rPr lang="en-US"/>
            <a:t>The company allows users to leave reviews of products that they have purchased through the website, which are placed on a 1 to 5 scale of stars. . </a:t>
          </a:r>
        </a:p>
      </dgm:t>
    </dgm:pt>
    <dgm:pt modelId="{9EDD86AF-CF21-41F1-8580-94CC55E9C475}" type="parTrans" cxnId="{26900DBA-FB68-4B22-9573-1C99597C7145}">
      <dgm:prSet/>
      <dgm:spPr/>
      <dgm:t>
        <a:bodyPr/>
        <a:lstStyle/>
        <a:p>
          <a:endParaRPr lang="en-US"/>
        </a:p>
      </dgm:t>
    </dgm:pt>
    <dgm:pt modelId="{106955B6-D787-4824-B320-B0612A1CAEAF}" type="sibTrans" cxnId="{26900DBA-FB68-4B22-9573-1C99597C7145}">
      <dgm:prSet/>
      <dgm:spPr/>
      <dgm:t>
        <a:bodyPr/>
        <a:lstStyle/>
        <a:p>
          <a:endParaRPr lang="en-US"/>
        </a:p>
      </dgm:t>
    </dgm:pt>
    <dgm:pt modelId="{3E2E096C-BB3E-674A-9228-973FEC2F0422}" type="pres">
      <dgm:prSet presAssocID="{4FFB2759-C8C0-451C-A7E2-15744C3BA2DE}" presName="Name0" presStyleCnt="0">
        <dgm:presLayoutVars>
          <dgm:dir/>
          <dgm:animLvl val="lvl"/>
          <dgm:resizeHandles val="exact"/>
        </dgm:presLayoutVars>
      </dgm:prSet>
      <dgm:spPr/>
    </dgm:pt>
    <dgm:pt modelId="{ED717FA9-FB07-EB47-A880-15A6D3A29FB1}" type="pres">
      <dgm:prSet presAssocID="{910E8AEA-8564-47EE-9256-A83267E732F3}" presName="boxAndChildren" presStyleCnt="0"/>
      <dgm:spPr/>
    </dgm:pt>
    <dgm:pt modelId="{08456606-5C5D-EC40-969F-844E854B4473}" type="pres">
      <dgm:prSet presAssocID="{910E8AEA-8564-47EE-9256-A83267E732F3}" presName="parentTextBox" presStyleLbl="node1" presStyleIdx="0" presStyleCnt="2"/>
      <dgm:spPr/>
    </dgm:pt>
    <dgm:pt modelId="{E91D85E3-4FAF-B946-84FE-70966AB01252}" type="pres">
      <dgm:prSet presAssocID="{90AFDD3F-0BD0-47DD-BBD2-7291C397969C}" presName="sp" presStyleCnt="0"/>
      <dgm:spPr/>
    </dgm:pt>
    <dgm:pt modelId="{E362775E-E9F5-CD40-8E87-E26F1990C97F}" type="pres">
      <dgm:prSet presAssocID="{ABCACA47-6C34-4F25-9F7D-696361E21D9B}" presName="arrowAndChildren" presStyleCnt="0"/>
      <dgm:spPr/>
    </dgm:pt>
    <dgm:pt modelId="{1CC71F78-0ABF-ED46-8731-175A9E2AD0D1}" type="pres">
      <dgm:prSet presAssocID="{ABCACA47-6C34-4F25-9F7D-696361E21D9B}" presName="parentTextArrow" presStyleLbl="node1" presStyleIdx="1" presStyleCnt="2"/>
      <dgm:spPr/>
    </dgm:pt>
  </dgm:ptLst>
  <dgm:cxnLst>
    <dgm:cxn modelId="{D4A2261C-C612-7C44-A490-9A725E8F8246}" type="presOf" srcId="{910E8AEA-8564-47EE-9256-A83267E732F3}" destId="{08456606-5C5D-EC40-969F-844E854B4473}" srcOrd="0" destOrd="0" presId="urn:microsoft.com/office/officeart/2005/8/layout/process4"/>
    <dgm:cxn modelId="{7FE7CE29-3D89-4C45-B4E4-4D2DBEB2996B}" type="presOf" srcId="{ABCACA47-6C34-4F25-9F7D-696361E21D9B}" destId="{1CC71F78-0ABF-ED46-8731-175A9E2AD0D1}" srcOrd="0" destOrd="0" presId="urn:microsoft.com/office/officeart/2005/8/layout/process4"/>
    <dgm:cxn modelId="{BCBC0930-E97E-BC46-A219-9687AA0D9E07}" type="presOf" srcId="{4FFB2759-C8C0-451C-A7E2-15744C3BA2DE}" destId="{3E2E096C-BB3E-674A-9228-973FEC2F0422}" srcOrd="0" destOrd="0" presId="urn:microsoft.com/office/officeart/2005/8/layout/process4"/>
    <dgm:cxn modelId="{D6F7988C-2135-44A0-BA9B-9CDEC107B078}" srcId="{4FFB2759-C8C0-451C-A7E2-15744C3BA2DE}" destId="{ABCACA47-6C34-4F25-9F7D-696361E21D9B}" srcOrd="0" destOrd="0" parTransId="{C916C821-05B5-487C-B07A-06DFA757192C}" sibTransId="{90AFDD3F-0BD0-47DD-BBD2-7291C397969C}"/>
    <dgm:cxn modelId="{26900DBA-FB68-4B22-9573-1C99597C7145}" srcId="{4FFB2759-C8C0-451C-A7E2-15744C3BA2DE}" destId="{910E8AEA-8564-47EE-9256-A83267E732F3}" srcOrd="1" destOrd="0" parTransId="{9EDD86AF-CF21-41F1-8580-94CC55E9C475}" sibTransId="{106955B6-D787-4824-B320-B0612A1CAEAF}"/>
    <dgm:cxn modelId="{FDB06C26-9A99-8C48-9538-52B36BB4E1C5}" type="presParOf" srcId="{3E2E096C-BB3E-674A-9228-973FEC2F0422}" destId="{ED717FA9-FB07-EB47-A880-15A6D3A29FB1}" srcOrd="0" destOrd="0" presId="urn:microsoft.com/office/officeart/2005/8/layout/process4"/>
    <dgm:cxn modelId="{EEFEBCD3-9938-2C4E-9565-317B25903150}" type="presParOf" srcId="{ED717FA9-FB07-EB47-A880-15A6D3A29FB1}" destId="{08456606-5C5D-EC40-969F-844E854B4473}" srcOrd="0" destOrd="0" presId="urn:microsoft.com/office/officeart/2005/8/layout/process4"/>
    <dgm:cxn modelId="{BE4965FD-B14B-BB4A-A039-94DEE61C1ED2}" type="presParOf" srcId="{3E2E096C-BB3E-674A-9228-973FEC2F0422}" destId="{E91D85E3-4FAF-B946-84FE-70966AB01252}" srcOrd="1" destOrd="0" presId="urn:microsoft.com/office/officeart/2005/8/layout/process4"/>
    <dgm:cxn modelId="{6DF1A38B-18CF-4A4F-8C02-204D89355B35}" type="presParOf" srcId="{3E2E096C-BB3E-674A-9228-973FEC2F0422}" destId="{E362775E-E9F5-CD40-8E87-E26F1990C97F}" srcOrd="2" destOrd="0" presId="urn:microsoft.com/office/officeart/2005/8/layout/process4"/>
    <dgm:cxn modelId="{8EB22374-1697-8A4E-87AF-3C54397D7A45}" type="presParOf" srcId="{E362775E-E9F5-CD40-8E87-E26F1990C97F}" destId="{1CC71F78-0ABF-ED46-8731-175A9E2AD0D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56606-5C5D-EC40-969F-844E854B4473}">
      <dsp:nvSpPr>
        <dsp:cNvPr id="0" name=""/>
        <dsp:cNvSpPr/>
      </dsp:nvSpPr>
      <dsp:spPr>
        <a:xfrm>
          <a:off x="0" y="2219676"/>
          <a:ext cx="8883836" cy="1456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company allows users to leave reviews of products that they have purchased through the website, which are placed on a 1 to 5 scale of stars. . </a:t>
          </a:r>
        </a:p>
      </dsp:txBody>
      <dsp:txXfrm>
        <a:off x="0" y="2219676"/>
        <a:ext cx="8883836" cy="1456348"/>
      </dsp:txXfrm>
    </dsp:sp>
    <dsp:sp modelId="{1CC71F78-0ABF-ED46-8731-175A9E2AD0D1}">
      <dsp:nvSpPr>
        <dsp:cNvPr id="0" name=""/>
        <dsp:cNvSpPr/>
      </dsp:nvSpPr>
      <dsp:spPr>
        <a:xfrm rot="10800000">
          <a:off x="0" y="1658"/>
          <a:ext cx="8883836" cy="223986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Amazon.com, Inc is an American multinational technology company focusing on e-commerce, cloud computing, online advertising, digital streaming, and artificial intelligence. </a:t>
          </a:r>
        </a:p>
      </dsp:txBody>
      <dsp:txXfrm rot="10800000">
        <a:off x="0" y="1658"/>
        <a:ext cx="8883836" cy="1455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0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8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0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7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4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5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0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9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6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6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A06B62-8BB1-9677-4094-5FB84178B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1B30B-8CD4-F4FB-5E38-BD7989E92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0" y="1143000"/>
            <a:ext cx="3924299" cy="16122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Sentiment Analysis of Amazon Reviews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23312-8F9C-AE25-98DC-CAADBFD58E7F}"/>
              </a:ext>
            </a:extLst>
          </p:cNvPr>
          <p:cNvSpPr txBox="1"/>
          <p:nvPr/>
        </p:nvSpPr>
        <p:spPr>
          <a:xfrm>
            <a:off x="7239000" y="2736850"/>
            <a:ext cx="3924299" cy="297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Presentation  – A Capstone Element for Springboard’s Data Science program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93571-3D77-0B82-E467-F76E2484F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27"/>
          <a:stretch/>
        </p:blipFill>
        <p:spPr>
          <a:xfrm>
            <a:off x="1" y="-2357"/>
            <a:ext cx="7872431" cy="4310904"/>
          </a:xfrm>
          <a:custGeom>
            <a:avLst/>
            <a:gdLst/>
            <a:ahLst/>
            <a:cxnLst/>
            <a:rect l="l" t="t" r="r" b="b"/>
            <a:pathLst>
              <a:path w="7872431" h="4310904">
                <a:moveTo>
                  <a:pt x="0" y="0"/>
                </a:moveTo>
                <a:lnTo>
                  <a:pt x="7872431" y="0"/>
                </a:lnTo>
                <a:lnTo>
                  <a:pt x="3042989" y="3788060"/>
                </a:lnTo>
                <a:cubicBezTo>
                  <a:pt x="2579199" y="4115583"/>
                  <a:pt x="2047750" y="4286391"/>
                  <a:pt x="1514750" y="4308448"/>
                </a:cubicBezTo>
                <a:cubicBezTo>
                  <a:pt x="1015062" y="4329127"/>
                  <a:pt x="514010" y="4219067"/>
                  <a:pt x="66064" y="3984830"/>
                </a:cubicBezTo>
                <a:lnTo>
                  <a:pt x="0" y="3947746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9CDB57-B452-30D2-3EB3-49FD772557E5}"/>
              </a:ext>
            </a:extLst>
          </p:cNvPr>
          <p:cNvSpPr txBox="1"/>
          <p:nvPr/>
        </p:nvSpPr>
        <p:spPr>
          <a:xfrm>
            <a:off x="9800065" y="6134725"/>
            <a:ext cx="239193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Evan Meeks</a:t>
            </a:r>
          </a:p>
          <a:p>
            <a:pPr>
              <a:spcAft>
                <a:spcPts val="600"/>
              </a:spcAft>
            </a:pPr>
            <a:r>
              <a:rPr lang="en-US" dirty="0"/>
              <a:t>December 29, 2022</a:t>
            </a:r>
          </a:p>
        </p:txBody>
      </p:sp>
    </p:spTree>
    <p:extLst>
      <p:ext uri="{BB962C8B-B14F-4D97-AF65-F5344CB8AC3E}">
        <p14:creationId xmlns:p14="http://schemas.microsoft.com/office/powerpoint/2010/main" val="9619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77F9-4B58-5F3B-9889-DEA4DF4B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Amazon.com</a:t>
            </a:r>
            <a:r>
              <a:rPr lang="en-US" dirty="0"/>
              <a:t>: America’s Retail Giant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92E58BC-EE50-B68B-C907-7987FD675C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39696"/>
          <a:ext cx="8883836" cy="3677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845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8D91-B076-6AA1-5909-D7EE5917C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84008"/>
            <a:ext cx="6944436" cy="2090634"/>
          </a:xfrm>
        </p:spPr>
        <p:txBody>
          <a:bodyPr anchor="b">
            <a:normAutofit/>
          </a:bodyPr>
          <a:lstStyle/>
          <a:p>
            <a:r>
              <a:rPr lang="en-US" sz="6000"/>
              <a:t>Predicting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7B55-9185-7E62-8BBA-72C9A6183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233019"/>
            <a:ext cx="4559643" cy="1771136"/>
          </a:xfrm>
        </p:spPr>
        <p:txBody>
          <a:bodyPr>
            <a:normAutofit/>
          </a:bodyPr>
          <a:lstStyle/>
          <a:p>
            <a:r>
              <a:rPr lang="en-US" dirty="0"/>
              <a:t>Can we accurately predict whether a review from Amazon is positive or negative in nature? 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2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4AB901-1140-B5D8-E260-90B04EE46F8D}"/>
              </a:ext>
            </a:extLst>
          </p:cNvPr>
          <p:cNvSpPr txBox="1">
            <a:spLocks/>
          </p:cNvSpPr>
          <p:nvPr/>
        </p:nvSpPr>
        <p:spPr>
          <a:xfrm>
            <a:off x="946280" y="165100"/>
            <a:ext cx="7946597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Objective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78FE4E-F84C-0F0E-8211-A0776B6A70F5}"/>
              </a:ext>
            </a:extLst>
          </p:cNvPr>
          <p:cNvSpPr txBox="1">
            <a:spLocks/>
          </p:cNvSpPr>
          <p:nvPr/>
        </p:nvSpPr>
        <p:spPr>
          <a:xfrm>
            <a:off x="715470" y="1731679"/>
            <a:ext cx="5380530" cy="339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dirty="0"/>
              <a:t>Better understand what keywords may affect the probability of a certain star count</a:t>
            </a:r>
          </a:p>
          <a:p>
            <a:pPr marL="342900" indent="-342900"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dirty="0"/>
              <a:t>Provide an understanding of how Amazon reviews may be biased towards a higher or lower ranking</a:t>
            </a:r>
          </a:p>
          <a:p>
            <a:pPr marL="342900" indent="-342900"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dirty="0"/>
              <a:t>Create a model to predict the number of stars a review was given based off the textual review itself.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5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28C5-16F4-E8AB-1267-E6B88DDE6C81}"/>
              </a:ext>
            </a:extLst>
          </p:cNvPr>
          <p:cNvSpPr txBox="1">
            <a:spLocks/>
          </p:cNvSpPr>
          <p:nvPr/>
        </p:nvSpPr>
        <p:spPr>
          <a:xfrm>
            <a:off x="1098680" y="228600"/>
            <a:ext cx="7946597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Data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CD2C-0779-99AB-6E49-320A9BC9796B}"/>
              </a:ext>
            </a:extLst>
          </p:cNvPr>
          <p:cNvSpPr txBox="1">
            <a:spLocks/>
          </p:cNvSpPr>
          <p:nvPr/>
        </p:nvSpPr>
        <p:spPr>
          <a:xfrm>
            <a:off x="362080" y="1731679"/>
            <a:ext cx="5380530" cy="339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Almost 4 million reviews from across the entirety of </a:t>
            </a:r>
            <a:r>
              <a:rPr lang="en-US" sz="1600" dirty="0" err="1"/>
              <a:t>Amazon.com</a:t>
            </a:r>
            <a:r>
              <a:rPr lang="en-US" sz="1600" dirty="0"/>
              <a:t> to train on</a:t>
            </a:r>
          </a:p>
          <a:p>
            <a:r>
              <a:rPr lang="en-US" sz="1600" dirty="0"/>
              <a:t>40,000 reviews reserved for testing</a:t>
            </a:r>
          </a:p>
          <a:p>
            <a:r>
              <a:rPr lang="en-US" sz="1600" dirty="0"/>
              <a:t>1GB in data overall</a:t>
            </a:r>
          </a:p>
        </p:txBody>
      </p:sp>
      <p:sp>
        <p:nvSpPr>
          <p:cNvPr id="4" name="Slide Number Placeholder 12">
            <a:extLst>
              <a:ext uri="{FF2B5EF4-FFF2-40B4-BE49-F238E27FC236}">
                <a16:creationId xmlns:a16="http://schemas.microsoft.com/office/drawing/2014/main" id="{70E18E76-6868-F691-2402-FAF2E06F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86AC82-E0B1-C0F9-8176-D4BC9B2BBF9C}"/>
              </a:ext>
            </a:extLst>
          </p:cNvPr>
          <p:cNvSpPr txBox="1">
            <a:spLocks/>
          </p:cNvSpPr>
          <p:nvPr/>
        </p:nvSpPr>
        <p:spPr>
          <a:xfrm>
            <a:off x="355655" y="3277336"/>
            <a:ext cx="5380530" cy="339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Reviews divided into two labels: </a:t>
            </a:r>
          </a:p>
          <a:p>
            <a:pPr lvl="1"/>
            <a:r>
              <a:rPr lang="en-US" dirty="0"/>
              <a:t>“__label__1” encompasses reviews &lt; 3 stars</a:t>
            </a:r>
          </a:p>
          <a:p>
            <a:pPr lvl="1"/>
            <a:r>
              <a:rPr lang="en-US" dirty="0"/>
              <a:t>“__label__2” contains reviews &gt; 3 stars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D08396-45A0-095F-C350-1E01C5A0C64F}"/>
              </a:ext>
            </a:extLst>
          </p:cNvPr>
          <p:cNvSpPr txBox="1">
            <a:spLocks/>
          </p:cNvSpPr>
          <p:nvPr/>
        </p:nvSpPr>
        <p:spPr>
          <a:xfrm>
            <a:off x="349230" y="4424079"/>
            <a:ext cx="5137020" cy="339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Reviews with exactly 3 stars were omitted due to their  neutrality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661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4CC7-2C2D-3087-13CB-95D207754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850006"/>
            <a:ext cx="6196885" cy="850208"/>
          </a:xfrm>
        </p:spPr>
        <p:txBody>
          <a:bodyPr>
            <a:normAutofit/>
          </a:bodyPr>
          <a:lstStyle/>
          <a:p>
            <a:r>
              <a:rPr lang="en-US" sz="4800" dirty="0"/>
              <a:t>Processing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04E2E1-DCEC-7B6D-76BF-E4F96FE1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AB360F-76E6-9E25-0AE5-2ECB0DDB79F4}"/>
              </a:ext>
            </a:extLst>
          </p:cNvPr>
          <p:cNvSpPr txBox="1">
            <a:spLocks/>
          </p:cNvSpPr>
          <p:nvPr/>
        </p:nvSpPr>
        <p:spPr>
          <a:xfrm>
            <a:off x="1022165" y="3304407"/>
            <a:ext cx="8883836" cy="128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5088" lvl="1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F9B0381-3064-6486-7EDB-B7917850E83F}"/>
              </a:ext>
            </a:extLst>
          </p:cNvPr>
          <p:cNvSpPr txBox="1">
            <a:spLocks/>
          </p:cNvSpPr>
          <p:nvPr/>
        </p:nvSpPr>
        <p:spPr>
          <a:xfrm>
            <a:off x="1066800" y="2015102"/>
            <a:ext cx="8883836" cy="234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Wrangling: </a:t>
            </a:r>
          </a:p>
          <a:p>
            <a:pPr lvl="1"/>
            <a:r>
              <a:rPr lang="en-US" dirty="0"/>
              <a:t>Extract the data from BZip2 files</a:t>
            </a:r>
          </a:p>
          <a:p>
            <a:pPr lvl="1"/>
            <a:r>
              <a:rPr lang="en-US" dirty="0"/>
              <a:t>Read in the data in a useable format</a:t>
            </a:r>
          </a:p>
          <a:p>
            <a:r>
              <a:rPr lang="en-US" dirty="0"/>
              <a:t>Cleaning: </a:t>
            </a:r>
          </a:p>
          <a:p>
            <a:pPr lvl="1"/>
            <a:r>
              <a:rPr lang="en-US" dirty="0"/>
              <a:t>Remove stop words (articles, prepositions, pronouns, conjunctions, etc.) </a:t>
            </a:r>
          </a:p>
          <a:p>
            <a:pPr lvl="1"/>
            <a:r>
              <a:rPr lang="en-US" dirty="0"/>
              <a:t>Remove Hyperlinks, whitespace, and numbers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5088" lvl="1"/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65088" lvl="1" indent="0">
              <a:buFont typeface="Neue Haas Grotesk Text Pro" panose="020B05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4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80F1-1FE7-E477-FF03-736EAD3C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1562"/>
            <a:ext cx="8886884" cy="953669"/>
          </a:xfrm>
        </p:spPr>
        <p:txBody>
          <a:bodyPr/>
          <a:lstStyle/>
          <a:p>
            <a:r>
              <a:rPr lang="en-US"/>
              <a:t>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B6FB-669B-A505-EB3E-27767FBA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05231"/>
            <a:ext cx="8883836" cy="1670304"/>
          </a:xfrm>
        </p:spPr>
        <p:txBody>
          <a:bodyPr/>
          <a:lstStyle/>
          <a:p>
            <a:r>
              <a:rPr lang="en-US" dirty="0"/>
              <a:t>Naïve-Bayes Multinomial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calculates the probability of each tag for a given sample and then gives the tag with the highest probability as output</a:t>
            </a:r>
            <a:r>
              <a:rPr lang="en-US" dirty="0">
                <a:effectLst/>
              </a:rPr>
              <a:t> </a:t>
            </a:r>
          </a:p>
          <a:p>
            <a:pPr lvl="1"/>
            <a:r>
              <a:rPr lang="en-US" dirty="0"/>
              <a:t>Resulted in an accuracy of 84.9%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16C7BC-020E-E844-4A86-44EAE74052B0}"/>
              </a:ext>
            </a:extLst>
          </p:cNvPr>
          <p:cNvSpPr txBox="1">
            <a:spLocks/>
          </p:cNvSpPr>
          <p:nvPr/>
        </p:nvSpPr>
        <p:spPr>
          <a:xfrm>
            <a:off x="1066800" y="2593848"/>
            <a:ext cx="8883836" cy="167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Logistic Regression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estimates the probability of an event occurring, such as voted or didn’t vote, based on a given dataset of independent variables</a:t>
            </a:r>
            <a:r>
              <a:rPr lang="en-US" dirty="0">
                <a:effectLst/>
              </a:rPr>
              <a:t> </a:t>
            </a:r>
          </a:p>
          <a:p>
            <a:pPr lvl="1"/>
            <a:r>
              <a:rPr lang="en-US" dirty="0"/>
              <a:t>Resulted in an accuracy of 90.0%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674178-86C4-FCCC-7781-092CE7A397B5}"/>
              </a:ext>
            </a:extLst>
          </p:cNvPr>
          <p:cNvSpPr txBox="1">
            <a:spLocks/>
          </p:cNvSpPr>
          <p:nvPr/>
        </p:nvSpPr>
        <p:spPr>
          <a:xfrm>
            <a:off x="1066800" y="4409948"/>
            <a:ext cx="8883836" cy="1819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/>
              <a:t>BERT</a:t>
            </a:r>
          </a:p>
          <a:p>
            <a:pPr lvl="1"/>
            <a:r>
              <a:rPr lang="en-US" sz="2900" dirty="0">
                <a:latin typeface="Calibri" panose="020F0502020204030204" pitchFamily="34" charset="0"/>
                <a:cs typeface="Times New Roman" panose="02020603050405020304" pitchFamily="18" charset="0"/>
              </a:rPr>
              <a:t>Bidirectional Encoder Representations from Transformers </a:t>
            </a:r>
          </a:p>
          <a:p>
            <a:pPr lvl="1"/>
            <a:r>
              <a:rPr lang="en-US" sz="2900" dirty="0">
                <a:latin typeface="Calibri" panose="020F0502020204030204" pitchFamily="34" charset="0"/>
                <a:cs typeface="Times New Roman" panose="02020603050405020304" pitchFamily="18" charset="0"/>
              </a:rPr>
              <a:t>compute vector-space representations of natural language that are suitable for use in deep learning models </a:t>
            </a:r>
          </a:p>
          <a:p>
            <a:pPr lvl="1"/>
            <a:r>
              <a:rPr lang="en-US" sz="2900" dirty="0">
                <a:latin typeface="Calibri" panose="020F0502020204030204" pitchFamily="34" charset="0"/>
                <a:cs typeface="Times New Roman" panose="02020603050405020304" pitchFamily="18" charset="0"/>
              </a:rPr>
              <a:t>Incredible resource intensity necessitated the need for a smaller dataset, subsequently lowering accuracy.</a:t>
            </a:r>
          </a:p>
          <a:p>
            <a:pPr lvl="1"/>
            <a:r>
              <a:rPr lang="en-US" sz="2900" dirty="0">
                <a:latin typeface="Calibri" panose="020F0502020204030204" pitchFamily="34" charset="0"/>
                <a:cs typeface="Times New Roman" panose="02020603050405020304" pitchFamily="18" charset="0"/>
              </a:rPr>
              <a:t>Resulted in an accuracy of 76.3%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C8F3-16CA-D111-92AD-90F53E67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6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EAD7-0EFE-CA54-A8BA-CCC275EF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850005"/>
            <a:ext cx="6196885" cy="1655289"/>
          </a:xfrm>
        </p:spPr>
        <p:txBody>
          <a:bodyPr>
            <a:normAutofit/>
          </a:bodyPr>
          <a:lstStyle/>
          <a:p>
            <a:r>
              <a:rPr lang="en-US" sz="4800"/>
              <a:t>Key Points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ECC4AC-B9E7-2EDE-DA3E-47F123F667E6}"/>
              </a:ext>
            </a:extLst>
          </p:cNvPr>
          <p:cNvSpPr txBox="1">
            <a:spLocks/>
          </p:cNvSpPr>
          <p:nvPr/>
        </p:nvSpPr>
        <p:spPr>
          <a:xfrm>
            <a:off x="1066800" y="2510573"/>
            <a:ext cx="8883836" cy="1532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predict whether a review is negative or positive through NLP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 Models are the most accurate in their prediction for this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computational power could result in BERT winning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7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07D2-00E0-7848-8FE2-80E443B3F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84008"/>
            <a:ext cx="6944436" cy="2090634"/>
          </a:xfrm>
        </p:spPr>
        <p:txBody>
          <a:bodyPr anchor="b">
            <a:normAutofit/>
          </a:bodyPr>
          <a:lstStyle/>
          <a:p>
            <a:r>
              <a:rPr lang="en-US" sz="5600"/>
              <a:t>Recommendations	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F44CBA-6187-7260-37EE-B4BEA4B80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599984"/>
            <a:ext cx="7874000" cy="1771136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Improve BERT by increasing training data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Deploy most successful model into production so nontechnical people may utilize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Retrain on data labeled with all star counts so that it may predict actual star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16647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RightStep">
      <a:dk1>
        <a:srgbClr val="000000"/>
      </a:dk1>
      <a:lt1>
        <a:srgbClr val="FFFFFF"/>
      </a:lt1>
      <a:dk2>
        <a:srgbClr val="243841"/>
      </a:dk2>
      <a:lt2>
        <a:srgbClr val="E2E4E8"/>
      </a:lt2>
      <a:accent1>
        <a:srgbClr val="B49E7A"/>
      </a:accent1>
      <a:accent2>
        <a:srgbClr val="A2A56E"/>
      </a:accent2>
      <a:accent3>
        <a:srgbClr val="94A77D"/>
      </a:accent3>
      <a:accent4>
        <a:srgbClr val="7BAC73"/>
      </a:accent4>
      <a:accent5>
        <a:srgbClr val="80AC8D"/>
      </a:accent5>
      <a:accent6>
        <a:srgbClr val="74AE9D"/>
      </a:accent6>
      <a:hlink>
        <a:srgbClr val="6983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448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Neue Haas Grotesk Text Pro</vt:lpstr>
      <vt:lpstr>SwellVTI</vt:lpstr>
      <vt:lpstr>Sentiment Analysis of Amazon Reviews</vt:lpstr>
      <vt:lpstr>Amazon.com: America’s Retail Giant</vt:lpstr>
      <vt:lpstr>Predicting Sentiment</vt:lpstr>
      <vt:lpstr>PowerPoint Presentation</vt:lpstr>
      <vt:lpstr>PowerPoint Presentation</vt:lpstr>
      <vt:lpstr>Processing</vt:lpstr>
      <vt:lpstr>Modeling</vt:lpstr>
      <vt:lpstr>Key Points</vt:lpstr>
      <vt:lpstr>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INTENTIONALLY LEFT BLANK    Placeholder document to meet Springboard’s deadlines </dc:title>
  <dc:creator>Evan Meeks</dc:creator>
  <cp:lastModifiedBy>Evan Meeks</cp:lastModifiedBy>
  <cp:revision>3</cp:revision>
  <dcterms:created xsi:type="dcterms:W3CDTF">2022-12-28T02:03:45Z</dcterms:created>
  <dcterms:modified xsi:type="dcterms:W3CDTF">2022-12-29T12:03:13Z</dcterms:modified>
</cp:coreProperties>
</file>