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4ABD-E532-5258-0650-70C43F0C0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798EE-226D-60D1-824D-32A3A37CD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AD88-EFC8-C38F-9BE5-74C44A89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6AF-85CE-4380-B336-3508FD98810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3BAF-5A30-8AA4-4D89-C33ADE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9739-74B9-BF5C-0654-D2DC3DDE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9683-1D82-4D09-ADA7-4DDDE0E8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5FE3-F65D-1C19-EB38-F74FB82F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1490E-5F3D-2BA6-D76A-B3D369925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92B1-014D-1C5A-810D-9C1518B7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6AF-85CE-4380-B336-3508FD98810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91A63-3748-8135-0B28-D966CE13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2F1BE-82FE-F84A-0A26-DD417AD9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9683-1D82-4D09-ADA7-4DDDE0E8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F0E5E-C6D9-FACE-9BF3-A029A54E6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70E3D-F061-0518-3155-CC2DB54CB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000C-1838-3CFF-45DC-D6D46BBD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6AF-85CE-4380-B336-3508FD98810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A1226-E931-8588-8399-2D2C3C2E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92D9E-DD61-DCB6-3869-FAD15577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9683-1D82-4D09-ADA7-4DDDE0E8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7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B4ED-BF31-D4CD-D113-157BCC68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1FDE-8D7B-ADA7-B729-BD6538FD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2006-062D-29EF-6133-3F3FB094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6AF-85CE-4380-B336-3508FD98810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83B7-0318-E4F0-091B-23AAEBCE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746D-450D-759D-B1E2-2B6F24ED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9683-1D82-4D09-ADA7-4DDDE0E8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B8B5-D028-4014-4F83-250E8DC3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6AC5-A0B4-46EB-BCE6-4CA28EC0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566D-CFC3-A93C-19C3-CE2E7A9F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6AF-85CE-4380-B336-3508FD98810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189AD-ECB9-A49D-B8AD-EB4E5787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E0EC-FFF3-FF22-B102-8F1F81B5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9683-1D82-4D09-ADA7-4DDDE0E8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6A37-6732-8A16-2117-5CF70609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CAA53-E0F1-7FE8-C920-DDA4E5C58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FB409-CBE2-6D3F-CE5F-113A45D18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2354A-7455-2485-FC98-B38F4964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6AF-85CE-4380-B336-3508FD98810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8347F-7170-81F8-89B0-FD114D1D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E29FB-4EBE-DC3E-14E5-283E3A40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9683-1D82-4D09-ADA7-4DDDE0E8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4167-9E8F-D958-C032-0752EC9A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28625-B37E-2DCF-04AE-724D208EB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B0612-D909-98BF-4734-7315CCB13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ADFED-3A17-8F12-B815-610CE1EFE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2B407-09EC-9297-97ED-58509906D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48F5D-A814-7187-D814-D6A1D7D6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6AF-85CE-4380-B336-3508FD98810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FF6EE-E1AF-F289-6338-1BE4D765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0E181-B36E-AF84-147B-778294E4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9683-1D82-4D09-ADA7-4DDDE0E8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7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4796-157B-9AE1-EC54-42840DB8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E17CE-1BE6-2277-7DC8-45B5624F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6AF-85CE-4380-B336-3508FD98810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AE808-E3E4-F67C-AE56-623C7C28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5AC65-5881-AB65-E930-18014B41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9683-1D82-4D09-ADA7-4DDDE0E8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285E2-60AB-91FE-1B11-5C45CABC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6AF-85CE-4380-B336-3508FD98810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465B5-7837-1DA7-501F-19B9C4EE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712E3-5266-7A60-8173-F431DF33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9683-1D82-4D09-ADA7-4DDDE0E8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1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7E0D-77DD-799C-E6F7-6AF71A76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466E-1700-706D-BF30-D52D53C1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BCC99-CB43-CFDA-1451-C91F577A8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CA8E6-2CD2-A731-FC8F-8218E1DC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6AF-85CE-4380-B336-3508FD98810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50DEC-AC7D-7F40-0CAE-F60781D1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728A7-1677-6E01-96E4-8AE775A5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9683-1D82-4D09-ADA7-4DDDE0E8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7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C823-91DC-137A-20A8-99843132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1856A-5270-BB71-E4DB-25443FEBD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BA9D0-E363-1825-05C7-DB799A21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28F59-214E-9EBC-F1DF-26F86CCD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6AF-85CE-4380-B336-3508FD98810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62A89-FDC5-F679-0BB4-67691ABA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3DA2E-6014-2DB3-E7FA-EAB6E2FC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9683-1D82-4D09-ADA7-4DDDE0E8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8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224F6-4C07-26CB-C669-1D400501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C09DB-E3C6-E431-28D4-133F1561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56023-2708-6268-18F6-2323FA8C4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86AF-85CE-4380-B336-3508FD98810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AE6B-FFDB-F4BE-7142-68D490DB6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20CC-4F66-4377-3D31-CC7193214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29683-1D82-4D09-ADA7-4DDDE0E8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1E4D-E03D-1A7F-81AD-910DCBCC8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Extended Kalman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CE8A4-E6C6-C7E8-F5B1-D292015D5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D009-11AD-08D9-1373-744B04A6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Kalman Filter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CE83A-C48E-5358-0038-B11E43E55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Prediction step</a:t>
                </a:r>
              </a:p>
              <a:p>
                <a:r>
                  <a:rPr lang="en-US" b="0" dirty="0"/>
                  <a:t>A priori estimate of the covariance matrix at timestep k+1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CE83A-C48E-5358-0038-B11E43E55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84831F6-F051-8AA3-0308-4F0B22E5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145" y="2730386"/>
            <a:ext cx="4548326" cy="3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0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CB7D-949F-326C-864F-4F5A21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Kalman Filter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F1E69-2159-7484-436E-D0F47909D7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 step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F1E69-2159-7484-436E-D0F47909D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F9BE25-376A-D5D7-C3CC-664EC8EE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694" y="1287983"/>
            <a:ext cx="4695563" cy="1529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1223B9-067F-F354-5141-96018671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038" y="3062894"/>
            <a:ext cx="5552025" cy="1094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0FE1B-B01B-5B96-FAE4-D4C1FBCCA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694" y="4224528"/>
            <a:ext cx="5165369" cy="1813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9795C7-9A10-EB98-FE87-0AC04E782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5466" y="5508451"/>
            <a:ext cx="2929190" cy="1211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E7A45-E166-9173-A067-87710C44F9A3}"/>
                  </a:ext>
                </a:extLst>
              </p:cNvPr>
              <p:cNvSpPr txBox="1"/>
              <p:nvPr/>
            </p:nvSpPr>
            <p:spPr>
              <a:xfrm>
                <a:off x="394362" y="4686699"/>
                <a:ext cx="6094520" cy="682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b="0" dirty="0"/>
                  <a:t>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𝑙𝑘𝑖𝑛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𝑙𝑘𝑖𝑛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E7A45-E166-9173-A067-87710C44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62" y="4686699"/>
                <a:ext cx="6094520" cy="682623"/>
              </a:xfrm>
              <a:prstGeom prst="rect">
                <a:avLst/>
              </a:prstGeom>
              <a:blipFill>
                <a:blip r:embed="rId7"/>
                <a:stretch>
                  <a:fillRect t="-5357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A74A-2FEB-14A5-998C-43C21EF1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8D1A79-D80E-907E-0B8F-4784054D3355}"/>
                  </a:ext>
                </a:extLst>
              </p:cNvPr>
              <p:cNvSpPr txBox="1"/>
              <p:nvPr/>
            </p:nvSpPr>
            <p:spPr>
              <a:xfrm>
                <a:off x="399526" y="1905506"/>
                <a:ext cx="609452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the position of the center of main body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the velocity of the center of main body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the quaternion, representing the rotation from </a:t>
                </a:r>
                <a:r>
                  <a:rPr lang="en-US" sz="2400" i="1" dirty="0"/>
                  <a:t>the inertial coordinate frame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to the </a:t>
                </a:r>
                <a:r>
                  <a:rPr lang="en-US" sz="2400" i="1" dirty="0"/>
                  <a:t>body coordinate frame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the absolute position of the foot contact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left and right.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8D1A79-D80E-907E-0B8F-4784054D3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26" y="1905506"/>
                <a:ext cx="6094520" cy="3046988"/>
              </a:xfrm>
              <a:prstGeom prst="rect">
                <a:avLst/>
              </a:prstGeom>
              <a:blipFill>
                <a:blip r:embed="rId2"/>
                <a:stretch>
                  <a:fillRect r="-801" b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79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1A91-AD45-8DF3-D226-C9A0FF51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rediction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3C6BE-0FFD-9B3D-15FF-E5FA5583D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763" y="1690688"/>
            <a:ext cx="4698646" cy="2814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284706-2CF4-96CB-B120-9A8BAB197497}"/>
                  </a:ext>
                </a:extLst>
              </p:cNvPr>
              <p:cNvSpPr txBox="1"/>
              <p:nvPr/>
            </p:nvSpPr>
            <p:spPr>
              <a:xfrm>
                <a:off x="7172153" y="2016211"/>
                <a:ext cx="40214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284706-2CF4-96CB-B120-9A8BAB197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153" y="2016211"/>
                <a:ext cx="4021494" cy="461665"/>
              </a:xfrm>
              <a:prstGeom prst="rect">
                <a:avLst/>
              </a:prstGeom>
              <a:blipFill>
                <a:blip r:embed="rId3"/>
                <a:stretch>
                  <a:fillRect t="-400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638050F8-D7EB-CF64-6C23-F6F1FFF1D3C6}"/>
              </a:ext>
            </a:extLst>
          </p:cNvPr>
          <p:cNvSpPr/>
          <p:nvPr/>
        </p:nvSpPr>
        <p:spPr>
          <a:xfrm>
            <a:off x="5150528" y="2631748"/>
            <a:ext cx="1890943" cy="55732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E8DD1-9E00-B115-D79B-F337B4D53520}"/>
                  </a:ext>
                </a:extLst>
              </p:cNvPr>
              <p:cNvSpPr txBox="1"/>
              <p:nvPr/>
            </p:nvSpPr>
            <p:spPr>
              <a:xfrm>
                <a:off x="7882321" y="2815690"/>
                <a:ext cx="2601158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E8DD1-9E00-B115-D79B-F337B4D53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321" y="2815690"/>
                <a:ext cx="2601158" cy="666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7A9A7A-219D-7AF7-2C4F-A8909826D41C}"/>
                  </a:ext>
                </a:extLst>
              </p:cNvPr>
              <p:cNvSpPr txBox="1"/>
              <p:nvPr/>
            </p:nvSpPr>
            <p:spPr>
              <a:xfrm>
                <a:off x="435005" y="5473557"/>
                <a:ext cx="6205492" cy="1019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7A9A7A-219D-7AF7-2C4F-A8909826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05" y="5473557"/>
                <a:ext cx="6205492" cy="1019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D59F3A-9D50-29E2-C479-32D18ECFFE7C}"/>
                  </a:ext>
                </a:extLst>
              </p:cNvPr>
              <p:cNvSpPr txBox="1"/>
              <p:nvPr/>
            </p:nvSpPr>
            <p:spPr>
              <a:xfrm>
                <a:off x="838200" y="4678265"/>
                <a:ext cx="577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 matrix rotating coordinates of a vector from inertial coordinate frame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into the body coordinate frame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D59F3A-9D50-29E2-C479-32D18ECF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78265"/>
                <a:ext cx="5770865" cy="646331"/>
              </a:xfrm>
              <a:prstGeom prst="rect">
                <a:avLst/>
              </a:prstGeom>
              <a:blipFill>
                <a:blip r:embed="rId6"/>
                <a:stretch>
                  <a:fillRect l="-95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9CEECF-F67E-A706-28F5-D2019A34A13B}"/>
                  </a:ext>
                </a:extLst>
              </p:cNvPr>
              <p:cNvSpPr txBox="1"/>
              <p:nvPr/>
            </p:nvSpPr>
            <p:spPr>
              <a:xfrm>
                <a:off x="7420992" y="3482411"/>
                <a:ext cx="3932808" cy="1306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linear acceleration and angular velocity readings from IMU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9CEECF-F67E-A706-28F5-D2019A34A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992" y="3482411"/>
                <a:ext cx="3932808" cy="1306961"/>
              </a:xfrm>
              <a:prstGeom prst="rect">
                <a:avLst/>
              </a:prstGeom>
              <a:blipFill>
                <a:blip r:embed="rId7"/>
                <a:stretch>
                  <a:fillRect l="-1238" t="-1860" b="-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4D52D3-EA32-95F8-33F9-4382D338CFA5}"/>
                  </a:ext>
                </a:extLst>
              </p:cNvPr>
              <p:cNvSpPr txBox="1"/>
              <p:nvPr/>
            </p:nvSpPr>
            <p:spPr>
              <a:xfrm>
                <a:off x="6772213" y="347264"/>
                <a:ext cx="3907801" cy="1225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4D52D3-EA32-95F8-33F9-4382D338C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13" y="347264"/>
                <a:ext cx="3907801" cy="12254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F4AA4-E926-78D5-DB4E-EA5D1AA96735}"/>
                  </a:ext>
                </a:extLst>
              </p:cNvPr>
              <p:cNvSpPr txBox="1"/>
              <p:nvPr/>
            </p:nvSpPr>
            <p:spPr>
              <a:xfrm>
                <a:off x="10680014" y="806813"/>
                <a:ext cx="1511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F4AA4-E926-78D5-DB4E-EA5D1AA9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0014" y="806813"/>
                <a:ext cx="1511986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3091BB-4AA5-BA5F-58EA-E37D6EE42A7B}"/>
                  </a:ext>
                </a:extLst>
              </p:cNvPr>
              <p:cNvSpPr txBox="1"/>
              <p:nvPr/>
            </p:nvSpPr>
            <p:spPr>
              <a:xfrm>
                <a:off x="6250680" y="5567169"/>
                <a:ext cx="6094520" cy="1193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b="0" i="1" dirty="0">
                  <a:solidFill>
                    <a:srgbClr val="212121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ctrlP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solidFill>
                    <a:srgbClr val="212121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ctrlP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i="1" dirty="0">
                  <a:solidFill>
                    <a:srgbClr val="212121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3=(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3091BB-4AA5-BA5F-58EA-E37D6EE42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680" y="5567169"/>
                <a:ext cx="6094520" cy="1193981"/>
              </a:xfrm>
              <a:prstGeom prst="rect">
                <a:avLst/>
              </a:prstGeom>
              <a:blipFill>
                <a:blip r:embed="rId10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A1354A-4653-8868-BF20-FF54310F21DE}"/>
                  </a:ext>
                </a:extLst>
              </p:cNvPr>
              <p:cNvSpPr txBox="1"/>
              <p:nvPr/>
            </p:nvSpPr>
            <p:spPr>
              <a:xfrm>
                <a:off x="6170782" y="5197837"/>
                <a:ext cx="61744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dirty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pt-BR" b="1" i="1" dirty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b="0" i="1" dirty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dirty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pt-BR" b="1" i="1" dirty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b="0" i="1" dirty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dirty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pt-BR" b="1" i="1" dirty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b="0" i="1" dirty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dirty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A1354A-4653-8868-BF20-FF54310F2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82" y="5197837"/>
                <a:ext cx="617441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2B136D-0157-E781-9968-60BE65498DE9}"/>
                  </a:ext>
                </a:extLst>
              </p:cNvPr>
              <p:cNvSpPr txBox="1"/>
              <p:nvPr/>
            </p:nvSpPr>
            <p:spPr>
              <a:xfrm>
                <a:off x="6700421" y="4828505"/>
                <a:ext cx="61744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quaternion product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/>
                      <m:t>⊗</m:t>
                    </m:r>
                  </m:oMath>
                </a14:m>
                <a:r>
                  <a:rPr lang="en-US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2B136D-0157-E781-9968-60BE65498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421" y="4828505"/>
                <a:ext cx="6174418" cy="369332"/>
              </a:xfrm>
              <a:prstGeom prst="rect">
                <a:avLst/>
              </a:prstGeom>
              <a:blipFill>
                <a:blip r:embed="rId12"/>
                <a:stretch>
                  <a:fillRect l="-7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58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1A91-AD45-8DF3-D226-C9A0FF51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284706-2CF4-96CB-B120-9A8BAB197497}"/>
                  </a:ext>
                </a:extLst>
              </p:cNvPr>
              <p:cNvSpPr txBox="1"/>
              <p:nvPr/>
            </p:nvSpPr>
            <p:spPr>
              <a:xfrm>
                <a:off x="1073194" y="2303274"/>
                <a:ext cx="40214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284706-2CF4-96CB-B120-9A8BAB197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94" y="2303274"/>
                <a:ext cx="4021494" cy="461665"/>
              </a:xfrm>
              <a:prstGeom prst="rect">
                <a:avLst/>
              </a:prstGeom>
              <a:blipFill>
                <a:blip r:embed="rId2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638050F8-D7EB-CF64-6C23-F6F1FFF1D3C6}"/>
              </a:ext>
            </a:extLst>
          </p:cNvPr>
          <p:cNvSpPr/>
          <p:nvPr/>
        </p:nvSpPr>
        <p:spPr>
          <a:xfrm>
            <a:off x="5150528" y="2631748"/>
            <a:ext cx="1890943" cy="55732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E8DD1-9E00-B115-D79B-F337B4D53520}"/>
                  </a:ext>
                </a:extLst>
              </p:cNvPr>
              <p:cNvSpPr txBox="1"/>
              <p:nvPr/>
            </p:nvSpPr>
            <p:spPr>
              <a:xfrm>
                <a:off x="1783362" y="2966710"/>
                <a:ext cx="2601158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E8DD1-9E00-B115-D79B-F337B4D53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62" y="2966710"/>
                <a:ext cx="2601158" cy="666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FD2860-6F70-12E4-A105-09C4ACB9FEFE}"/>
                  </a:ext>
                </a:extLst>
              </p:cNvPr>
              <p:cNvSpPr txBox="1"/>
              <p:nvPr/>
            </p:nvSpPr>
            <p:spPr>
              <a:xfrm>
                <a:off x="7732450" y="1908699"/>
                <a:ext cx="3621350" cy="3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FD2860-6F70-12E4-A105-09C4ACB9F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450" y="1908699"/>
                <a:ext cx="3621350" cy="380425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F21B7B-4F5D-EDB5-22B9-E50D86339D56}"/>
                  </a:ext>
                </a:extLst>
              </p:cNvPr>
              <p:cNvSpPr txBox="1"/>
              <p:nvPr/>
            </p:nvSpPr>
            <p:spPr>
              <a:xfrm>
                <a:off x="7581530" y="2670805"/>
                <a:ext cx="3923190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0.01∗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𝑙𝐹𝑜𝑜𝑡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𝑟𝐹𝑜𝑜𝑡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F21B7B-4F5D-EDB5-22B9-E50D86339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530" y="2670805"/>
                <a:ext cx="3923190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EB71B5-1957-A76B-2EFA-9A1D3F408EC4}"/>
                  </a:ext>
                </a:extLst>
              </p:cNvPr>
              <p:cNvSpPr txBox="1"/>
              <p:nvPr/>
            </p:nvSpPr>
            <p:spPr>
              <a:xfrm>
                <a:off x="5772705" y="4623624"/>
                <a:ext cx="609452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𝑙𝐹𝑜𝑜𝑡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</m:oMath>
                </a14:m>
                <a:r>
                  <a:rPr lang="en-US" dirty="0"/>
                  <a:t> if left foot contact with ground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𝑙𝐹𝑜𝑜𝑡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</m:oMath>
                </a14:m>
                <a:r>
                  <a:rPr lang="en-US" dirty="0"/>
                  <a:t> if left foot swings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𝐹𝑜𝑜𝑡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</m:oMath>
                </a14:m>
                <a:r>
                  <a:rPr lang="en-US" dirty="0"/>
                  <a:t> if right foot contact with ground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𝐹𝑜𝑜𝑡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</m:oMath>
                </a14:m>
                <a:r>
                  <a:rPr lang="en-US" dirty="0"/>
                  <a:t> if right foot swings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EB71B5-1957-A76B-2EFA-9A1D3F408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705" y="4623624"/>
                <a:ext cx="6094520" cy="1754326"/>
              </a:xfrm>
              <a:prstGeom prst="rect">
                <a:avLst/>
              </a:prstGeom>
              <a:blipFill>
                <a:blip r:embed="rId6"/>
                <a:stretch>
                  <a:fillRect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99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DA6D-0631-94F1-C057-7BD34A8D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940"/>
            <a:ext cx="10515600" cy="1325563"/>
          </a:xfrm>
        </p:spPr>
        <p:txBody>
          <a:bodyPr/>
          <a:lstStyle/>
          <a:p>
            <a:r>
              <a:rPr lang="en-US" dirty="0"/>
              <a:t>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D9BC1A-1CA0-8F97-8ED1-4BE6B00A5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4843" y="1166698"/>
                <a:ext cx="4967157" cy="50964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D9BC1A-1CA0-8F97-8ED1-4BE6B00A5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4843" y="1166698"/>
                <a:ext cx="4967157" cy="50964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2D2272-FC82-A7A1-615B-5DEA8C93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03"/>
          <a:stretch/>
        </p:blipFill>
        <p:spPr>
          <a:xfrm>
            <a:off x="838200" y="2449293"/>
            <a:ext cx="4347123" cy="1542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33E3F-C3F0-C85F-E62C-7269511EF27E}"/>
              </a:ext>
            </a:extLst>
          </p:cNvPr>
          <p:cNvSpPr txBox="1"/>
          <p:nvPr/>
        </p:nvSpPr>
        <p:spPr>
          <a:xfrm>
            <a:off x="1104523" y="1989439"/>
            <a:ext cx="254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residual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1BFCBDF-3717-5881-0CE0-7234BB410C6F}"/>
              </a:ext>
            </a:extLst>
          </p:cNvPr>
          <p:cNvSpPr/>
          <p:nvPr/>
        </p:nvSpPr>
        <p:spPr>
          <a:xfrm>
            <a:off x="5150528" y="2785657"/>
            <a:ext cx="1890943" cy="55732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6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083C9C-3646-0D36-6AF6-9F8553217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9394" y="-1"/>
            <a:ext cx="7774534" cy="45986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E1A866-9879-3B10-F386-EAC1E4EA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823" y="2513961"/>
            <a:ext cx="8405304" cy="42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7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FAE869-D66B-1532-0BA9-1E23CB90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734" y="1234790"/>
            <a:ext cx="7458964" cy="5594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C5F7D-A2F1-B6F6-8C3F-383DB41C7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687" y="26986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2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38B1-DCF8-06F0-E833-BB9BF6AC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Devices and Measurement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7BA24-5D4D-F135-4A5B-599790006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11671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Angular position of all joints.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: joint angles vector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000" dirty="0"/>
                  <a:t>: discrete Gaussian noise with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r>
                  <a:rPr lang="en-US" sz="2400" dirty="0"/>
                  <a:t>The location of each foot can be computed w.r.t the main body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𝑙𝑘𝑖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the vector from the center of the main body to the contact point of leg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𝑙𝑘𝑖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the kinematical model of leg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the additive discrete Gaussian noise</a:t>
                </a:r>
              </a:p>
              <a:p>
                <a:r>
                  <a:rPr lang="en-US" sz="2400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expressed in the </a:t>
                </a:r>
                <a:r>
                  <a:rPr lang="en-US" sz="2400" i="1" dirty="0"/>
                  <a:t>body fixed frame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7BA24-5D4D-F135-4A5B-599790006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116713"/>
              </a:xfrm>
              <a:blipFill>
                <a:blip r:embed="rId2"/>
                <a:stretch>
                  <a:fillRect l="-81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01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38B1-DCF8-06F0-E833-BB9BF6AC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Devices and Measurement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7BA24-5D4D-F135-4A5B-599790006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11671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IMU quantities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are assumed to be directly measured </a:t>
                </a:r>
                <a:r>
                  <a:rPr lang="en-US" sz="2400" b="1" dirty="0"/>
                  <a:t>in the body frame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2400" b="1" dirty="0"/>
              </a:p>
              <a:p>
                <a:r>
                  <a:rPr lang="en-US" sz="2400" dirty="0"/>
                  <a:t>Inertia Sensors IMU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: proper acceleration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: absolute acceleration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: gravitational acceleration</a:t>
                </a:r>
              </a:p>
              <a:p>
                <a:pPr lvl="1"/>
                <a:r>
                  <a:rPr lang="en-US" sz="2000" dirty="0"/>
                  <a:t>C: the matrix rotating coordinates of a vector expressed in the </a:t>
                </a:r>
                <a:r>
                  <a:rPr lang="en-US" sz="2000" i="1" dirty="0"/>
                  <a:t>inertial coordinate frame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into the </a:t>
                </a:r>
                <a:r>
                  <a:rPr lang="en-US" sz="2000" i="1" dirty="0"/>
                  <a:t>body coordinate frame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7BA24-5D4D-F135-4A5B-599790006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116713"/>
              </a:xfrm>
              <a:blipFill>
                <a:blip r:embed="rId2"/>
                <a:stretch>
                  <a:fillRect l="-812" t="-1667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17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D009-11AD-08D9-1373-744B04A6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State Definition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CE83A-C48E-5358-0038-B11E43E55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the position of the center of main body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the velocity of the center of main body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the quaternion, representing the rotation from </a:t>
                </a:r>
                <a:r>
                  <a:rPr lang="en-US" i="1" dirty="0"/>
                  <a:t>the inertial coordinate frame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to the </a:t>
                </a:r>
                <a:r>
                  <a:rPr lang="en-US" i="1" dirty="0"/>
                  <a:t>body coordinate frame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the absolute position of the foot contact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left and right.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all contact 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/>
                  <a:t>inertial coordinate frame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Covariance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𝛿𝜙</m:t>
                    </m:r>
                  </m:oMath>
                </a14:m>
                <a:r>
                  <a:rPr lang="en-US" dirty="0"/>
                  <a:t>: the error of the pose, a 3-dimensional rotation vector from orientation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CE83A-C48E-5358-0038-B11E43E55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b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60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D009-11AD-08D9-1373-744B04A6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State Definition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CE83A-C48E-5358-0038-B11E43E55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/>
                  <a:t>Covariance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𝛿𝜙</m:t>
                    </m:r>
                  </m:oMath>
                </a14:m>
                <a:r>
                  <a:rPr lang="en-US" dirty="0"/>
                  <a:t>: the error of the pose, a 3-dimensional rotation vector from orientation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/>
                      <m:t>⊗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b="0" dirty="0"/>
                  <a:t>  (Yuan mention, this should be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m:rPr>
                        <m:nor/>
                      </m:rPr>
                      <a:rPr lang="en-US"/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estimate of the orientation quaternion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error quaternion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means of the map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CE83A-C48E-5358-0038-B11E43E55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90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D009-11AD-08D9-1373-744B04A6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CE83A-C48E-5358-0038-B11E43E55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r>
                  <a:rPr lang="en-US" dirty="0"/>
                  <a:t> maps an arbitrary rotational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to the 4x4 matrix used for representing the corresponding quaternion rate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CE83A-C48E-5358-0038-B11E43E55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7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D009-11AD-08D9-1373-744B04A6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CE83A-C48E-5358-0038-B11E43E55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 A transformed measurement quantity is introduced for each lag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𝑙𝑘𝑖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𝑙𝑘𝑖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𝑙𝑘𝑖𝑛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𝑙𝑘𝑖𝑛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𝑙𝑘𝑖𝑛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𝑙𝑘𝑖𝑛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𝑙𝑘𝑖𝑛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𝑙𝑘𝑖𝑛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Jacobian of the kinematics of leg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w.r.t the joint 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of same leg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𝑙𝑘𝑖𝑛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𝑙𝑘𝑖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T</a:t>
                </a:r>
                <a:r>
                  <a:rPr lang="en-US" b="0" dirty="0"/>
                  <a:t>he measurement of the position of the foot contact w.r.t body frame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absolute position of the foot contact minus the absolute position of the robot rotated into the body frame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CE83A-C48E-5358-0038-B11E43E55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 r="-1449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65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D009-11AD-08D9-1373-744B04A6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Kalman Filter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CE83A-C48E-5358-0038-B11E43E55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p>
                    </m:sSup>
                  </m:oMath>
                </a14:m>
                <a:r>
                  <a:rPr lang="en-US" b="0" dirty="0"/>
                  <a:t> represent the skew-symmetric matrix obtained from a vector</a:t>
                </a:r>
              </a:p>
              <a:p>
                <a:r>
                  <a:rPr lang="en-US" b="0" dirty="0"/>
                  <a:t>Prediction step</a:t>
                </a:r>
              </a:p>
              <a:p>
                <a:pPr lvl="1"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1"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</m:acc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e>
                        </m:acc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1"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𝑞</m:t>
                        </m:r>
                      </m:e>
                    </m:acc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Ω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𝜔</m:t>
                        </m:r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Ω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𝜔</m:t>
                            </m:r>
                          </m:e>
                        </m:acc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𝜔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𝜔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1"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1"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𝑏𝑓</m:t>
                        </m:r>
                      </m:sub>
                    </m:sSub>
                  </m:oMath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lvl="1"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𝜔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𝜔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CE83A-C48E-5358-0038-B11E43E55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E0FD752-D7F2-5C64-0A60-4F6A3C77E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609" y="3036164"/>
            <a:ext cx="5926856" cy="35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1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D009-11AD-08D9-1373-744B04A6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Kalman Filter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CE83A-C48E-5358-0038-B11E43E55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Prediction step</a:t>
                </a:r>
              </a:p>
              <a:p>
                <a:r>
                  <a:rPr lang="en-US" b="0" dirty="0"/>
                  <a:t>Covariance matrix propagate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CE83A-C48E-5358-0038-B11E43E55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1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972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Roboto</vt:lpstr>
      <vt:lpstr>Office Theme</vt:lpstr>
      <vt:lpstr>Extended Kalman Filter</vt:lpstr>
      <vt:lpstr>Sensor Devices and Measurement Models</vt:lpstr>
      <vt:lpstr>Sensor Devices and Measurement Models</vt:lpstr>
      <vt:lpstr>Filter State Definition </vt:lpstr>
      <vt:lpstr>Filter State Definition </vt:lpstr>
      <vt:lpstr>Prediction Model</vt:lpstr>
      <vt:lpstr>Measurement Model</vt:lpstr>
      <vt:lpstr>Extended Kalman Filter Equations</vt:lpstr>
      <vt:lpstr>Extended Kalman Filter Equations</vt:lpstr>
      <vt:lpstr>Extended Kalman Filter Equations</vt:lpstr>
      <vt:lpstr>Extended Kalman Filter Equations</vt:lpstr>
      <vt:lpstr>Prediction</vt:lpstr>
      <vt:lpstr>Prediction</vt:lpstr>
      <vt:lpstr>Prediction</vt:lpstr>
      <vt:lpstr>Update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Kalman Filter</dc:title>
  <dc:creator>He, Zijian</dc:creator>
  <cp:lastModifiedBy>He, Zijian</cp:lastModifiedBy>
  <cp:revision>63</cp:revision>
  <dcterms:created xsi:type="dcterms:W3CDTF">2023-01-31T19:58:47Z</dcterms:created>
  <dcterms:modified xsi:type="dcterms:W3CDTF">2023-02-11T01:33:32Z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2023-01-31T20:14:37Z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264275e9-06e2-44a5-9224-a258d7cb6526</vt:lpwstr>
  </property>
  <property fmtid="{D5CDD505-2E9C-101B-9397-08002B2CF9AE}" pid="8" name="MSIP_Label_4044bd30-2ed7-4c9d-9d12-46200872a97b_ContentBits">
    <vt:lpwstr>0</vt:lpwstr>
  </property>
</Properties>
</file>