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1" r:id="rId2"/>
    <p:sldId id="2562" r:id="rId3"/>
    <p:sldId id="2563" r:id="rId4"/>
    <p:sldId id="2564" r:id="rId5"/>
    <p:sldId id="2565" r:id="rId6"/>
    <p:sldId id="2567" r:id="rId7"/>
    <p:sldId id="2569" r:id="rId8"/>
    <p:sldId id="2570" r:id="rId9"/>
    <p:sldId id="2588" r:id="rId10"/>
    <p:sldId id="2590" r:id="rId11"/>
    <p:sldId id="2589" r:id="rId12"/>
    <p:sldId id="2591" r:id="rId13"/>
    <p:sldId id="2595" r:id="rId14"/>
    <p:sldId id="2594" r:id="rId15"/>
    <p:sldId id="2593" r:id="rId16"/>
    <p:sldId id="2571" r:id="rId17"/>
    <p:sldId id="25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663A85-D7FA-4B50-94B3-2F4FCB2CED8F}" v="1" dt="2025-05-08T14:16:16.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0" autoAdjust="0"/>
    <p:restoredTop sz="94660"/>
  </p:normalViewPr>
  <p:slideViewPr>
    <p:cSldViewPr snapToGrid="0">
      <p:cViewPr varScale="1">
        <p:scale>
          <a:sx n="151" d="100"/>
          <a:sy n="151" d="100"/>
        </p:scale>
        <p:origin x="107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Draganova" userId="fa37fb47e9656a73" providerId="LiveId" clId="{AF663A85-D7FA-4B50-94B3-2F4FCB2CED8F}"/>
    <pc:docChg chg="modSld">
      <pc:chgData name="Eva Draganova" userId="fa37fb47e9656a73" providerId="LiveId" clId="{AF663A85-D7FA-4B50-94B3-2F4FCB2CED8F}" dt="2025-05-08T14:17:04.666" v="17" actId="20577"/>
      <pc:docMkLst>
        <pc:docMk/>
      </pc:docMkLst>
      <pc:sldChg chg="modSp mod">
        <pc:chgData name="Eva Draganova" userId="fa37fb47e9656a73" providerId="LiveId" clId="{AF663A85-D7FA-4B50-94B3-2F4FCB2CED8F}" dt="2025-05-08T14:16:22.823" v="16" actId="1076"/>
        <pc:sldMkLst>
          <pc:docMk/>
          <pc:sldMk cId="3814739627" sldId="2561"/>
        </pc:sldMkLst>
        <pc:spChg chg="mod">
          <ac:chgData name="Eva Draganova" userId="fa37fb47e9656a73" providerId="LiveId" clId="{AF663A85-D7FA-4B50-94B3-2F4FCB2CED8F}" dt="2025-05-08T14:16:22.823" v="16" actId="1076"/>
          <ac:spMkLst>
            <pc:docMk/>
            <pc:sldMk cId="3814739627" sldId="2561"/>
            <ac:spMk id="3" creationId="{9153646A-2EDD-2195-6B90-6D40215D13B9}"/>
          </ac:spMkLst>
        </pc:spChg>
      </pc:sldChg>
      <pc:sldChg chg="modSp mod">
        <pc:chgData name="Eva Draganova" userId="fa37fb47e9656a73" providerId="LiveId" clId="{AF663A85-D7FA-4B50-94B3-2F4FCB2CED8F}" dt="2025-05-08T14:17:04.666" v="17" actId="20577"/>
        <pc:sldMkLst>
          <pc:docMk/>
          <pc:sldMk cId="1627128005" sldId="2563"/>
        </pc:sldMkLst>
        <pc:spChg chg="mod">
          <ac:chgData name="Eva Draganova" userId="fa37fb47e9656a73" providerId="LiveId" clId="{AF663A85-D7FA-4B50-94B3-2F4FCB2CED8F}" dt="2025-05-08T14:17:04.666" v="17" actId="20577"/>
          <ac:spMkLst>
            <pc:docMk/>
            <pc:sldMk cId="1627128005" sldId="2563"/>
            <ac:spMk id="2" creationId="{5A7C57EA-0171-F177-630D-06DD68B7214E}"/>
          </ac:spMkLst>
        </pc:spChg>
      </pc:sldChg>
    </pc:docChg>
  </pc:docChgLst>
  <pc:docChgLst>
    <pc:chgData name="Eva Draganova" userId="fa37fb47e9656a73" providerId="LiveId" clId="{C1933FE8-B2D8-4741-84D4-50C804F6CCA9}"/>
    <pc:docChg chg="undo redo custSel addSld delSld modSld sldOrd">
      <pc:chgData name="Eva Draganova" userId="fa37fb47e9656a73" providerId="LiveId" clId="{C1933FE8-B2D8-4741-84D4-50C804F6CCA9}" dt="2025-05-07T13:56:30.777" v="1465" actId="1076"/>
      <pc:docMkLst>
        <pc:docMk/>
      </pc:docMkLst>
      <pc:sldChg chg="new del">
        <pc:chgData name="Eva Draganova" userId="fa37fb47e9656a73" providerId="LiveId" clId="{C1933FE8-B2D8-4741-84D4-50C804F6CCA9}" dt="2025-05-06T13:53:47.996" v="3" actId="2696"/>
        <pc:sldMkLst>
          <pc:docMk/>
          <pc:sldMk cId="500199353" sldId="256"/>
        </pc:sldMkLst>
      </pc:sldChg>
      <pc:sldChg chg="addSp delSp modSp add mod setBg modAnim delDesignElem modNotesTx">
        <pc:chgData name="Eva Draganova" userId="fa37fb47e9656a73" providerId="LiveId" clId="{C1933FE8-B2D8-4741-84D4-50C804F6CCA9}" dt="2025-05-07T00:48:33.699" v="1365" actId="34807"/>
        <pc:sldMkLst>
          <pc:docMk/>
          <pc:sldMk cId="3814739627" sldId="2561"/>
        </pc:sldMkLst>
        <pc:spChg chg="mod">
          <ac:chgData name="Eva Draganova" userId="fa37fb47e9656a73" providerId="LiveId" clId="{C1933FE8-B2D8-4741-84D4-50C804F6CCA9}" dt="2025-05-06T15:02:48.028" v="522" actId="14100"/>
          <ac:spMkLst>
            <pc:docMk/>
            <pc:sldMk cId="3814739627" sldId="2561"/>
            <ac:spMk id="2" creationId="{D4B9BEA9-5D10-D037-C703-A89CB8DE123C}"/>
          </ac:spMkLst>
        </pc:spChg>
        <pc:spChg chg="mod">
          <ac:chgData name="Eva Draganova" userId="fa37fb47e9656a73" providerId="LiveId" clId="{C1933FE8-B2D8-4741-84D4-50C804F6CCA9}" dt="2025-05-06T15:29:50.444" v="740" actId="20577"/>
          <ac:spMkLst>
            <pc:docMk/>
            <pc:sldMk cId="3814739627" sldId="2561"/>
            <ac:spMk id="3" creationId="{9153646A-2EDD-2195-6B90-6D40215D13B9}"/>
          </ac:spMkLst>
        </pc:spChg>
      </pc:sldChg>
      <pc:sldChg chg="modSp new mod modNotesTx">
        <pc:chgData name="Eva Draganova" userId="fa37fb47e9656a73" providerId="LiveId" clId="{C1933FE8-B2D8-4741-84D4-50C804F6CCA9}" dt="2025-05-07T00:48:33.699" v="1365" actId="34807"/>
        <pc:sldMkLst>
          <pc:docMk/>
          <pc:sldMk cId="2917337277" sldId="2562"/>
        </pc:sldMkLst>
        <pc:spChg chg="mod">
          <ac:chgData name="Eva Draganova" userId="fa37fb47e9656a73" providerId="LiveId" clId="{C1933FE8-B2D8-4741-84D4-50C804F6CCA9}" dt="2025-05-06T14:01:44.030" v="122" actId="20577"/>
          <ac:spMkLst>
            <pc:docMk/>
            <pc:sldMk cId="2917337277" sldId="2562"/>
            <ac:spMk id="2" creationId="{0C82000F-8A7F-5FE8-74D9-21B4C8DA1358}"/>
          </ac:spMkLst>
        </pc:spChg>
        <pc:spChg chg="mod">
          <ac:chgData name="Eva Draganova" userId="fa37fb47e9656a73" providerId="LiveId" clId="{C1933FE8-B2D8-4741-84D4-50C804F6CCA9}" dt="2025-05-06T14:07:04.680" v="296" actId="20577"/>
          <ac:spMkLst>
            <pc:docMk/>
            <pc:sldMk cId="2917337277" sldId="2562"/>
            <ac:spMk id="3" creationId="{F540BDD1-BF74-63D7-6398-A4BB90673D09}"/>
          </ac:spMkLst>
        </pc:spChg>
      </pc:sldChg>
      <pc:sldChg chg="new del">
        <pc:chgData name="Eva Draganova" userId="fa37fb47e9656a73" providerId="LiveId" clId="{C1933FE8-B2D8-4741-84D4-50C804F6CCA9}" dt="2025-05-06T14:08:24.139" v="298" actId="2696"/>
        <pc:sldMkLst>
          <pc:docMk/>
          <pc:sldMk cId="1497301450" sldId="2563"/>
        </pc:sldMkLst>
      </pc:sldChg>
      <pc:sldChg chg="addSp delSp modSp new mod modNotesTx">
        <pc:chgData name="Eva Draganova" userId="fa37fb47e9656a73" providerId="LiveId" clId="{C1933FE8-B2D8-4741-84D4-50C804F6CCA9}" dt="2025-05-07T00:48:33.699" v="1365" actId="34807"/>
        <pc:sldMkLst>
          <pc:docMk/>
          <pc:sldMk cId="1627128005" sldId="2563"/>
        </pc:sldMkLst>
        <pc:spChg chg="mod">
          <ac:chgData name="Eva Draganova" userId="fa37fb47e9656a73" providerId="LiveId" clId="{C1933FE8-B2D8-4741-84D4-50C804F6CCA9}" dt="2025-05-06T18:04:02.681" v="1108" actId="20577"/>
          <ac:spMkLst>
            <pc:docMk/>
            <pc:sldMk cId="1627128005" sldId="2563"/>
            <ac:spMk id="2" creationId="{5A7C57EA-0171-F177-630D-06DD68B7214E}"/>
          </ac:spMkLst>
        </pc:spChg>
        <pc:spChg chg="add del mod">
          <ac:chgData name="Eva Draganova" userId="fa37fb47e9656a73" providerId="LiveId" clId="{C1933FE8-B2D8-4741-84D4-50C804F6CCA9}" dt="2025-05-06T15:03:10.399" v="526" actId="6549"/>
          <ac:spMkLst>
            <pc:docMk/>
            <pc:sldMk cId="1627128005" sldId="2563"/>
            <ac:spMk id="6" creationId="{40646AF1-84EB-6F95-015A-72B648A51F76}"/>
          </ac:spMkLst>
        </pc:spChg>
        <pc:picChg chg="add mod ord">
          <ac:chgData name="Eva Draganova" userId="fa37fb47e9656a73" providerId="LiveId" clId="{C1933FE8-B2D8-4741-84D4-50C804F6CCA9}" dt="2025-05-06T14:57:53.829" v="510" actId="26606"/>
          <ac:picMkLst>
            <pc:docMk/>
            <pc:sldMk cId="1627128005" sldId="2563"/>
            <ac:picMk id="10" creationId="{BA0B94D7-4A74-8D4B-6EEB-206A980621D3}"/>
          </ac:picMkLst>
        </pc:picChg>
        <pc:picChg chg="add mod">
          <ac:chgData name="Eva Draganova" userId="fa37fb47e9656a73" providerId="LiveId" clId="{C1933FE8-B2D8-4741-84D4-50C804F6CCA9}" dt="2025-05-06T14:57:53.829" v="510" actId="26606"/>
          <ac:picMkLst>
            <pc:docMk/>
            <pc:sldMk cId="1627128005" sldId="2563"/>
            <ac:picMk id="12" creationId="{8F3A4A50-98B7-8858-5329-A2F763144FF8}"/>
          </ac:picMkLst>
        </pc:picChg>
        <pc:picChg chg="add mod">
          <ac:chgData name="Eva Draganova" userId="fa37fb47e9656a73" providerId="LiveId" clId="{C1933FE8-B2D8-4741-84D4-50C804F6CCA9}" dt="2025-05-06T14:35:42.731" v="459" actId="14100"/>
          <ac:picMkLst>
            <pc:docMk/>
            <pc:sldMk cId="1627128005" sldId="2563"/>
            <ac:picMk id="14" creationId="{2E5AB0EB-9DA1-0506-6CF4-EE82F620FB9B}"/>
          </ac:picMkLst>
        </pc:picChg>
      </pc:sldChg>
      <pc:sldChg chg="addSp modSp new del mod">
        <pc:chgData name="Eva Draganova" userId="fa37fb47e9656a73" providerId="LiveId" clId="{C1933FE8-B2D8-4741-84D4-50C804F6CCA9}" dt="2025-05-06T14:15:46.160" v="302" actId="2696"/>
        <pc:sldMkLst>
          <pc:docMk/>
          <pc:sldMk cId="2681512447" sldId="2563"/>
        </pc:sldMkLst>
      </pc:sldChg>
      <pc:sldChg chg="addSp delSp modSp new mod modNotesTx">
        <pc:chgData name="Eva Draganova" userId="fa37fb47e9656a73" providerId="LiveId" clId="{C1933FE8-B2D8-4741-84D4-50C804F6CCA9}" dt="2025-05-07T00:48:33.699" v="1365" actId="34807"/>
        <pc:sldMkLst>
          <pc:docMk/>
          <pc:sldMk cId="447627889" sldId="2564"/>
        </pc:sldMkLst>
        <pc:spChg chg="mod">
          <ac:chgData name="Eva Draganova" userId="fa37fb47e9656a73" providerId="LiveId" clId="{C1933FE8-B2D8-4741-84D4-50C804F6CCA9}" dt="2025-05-06T15:11:04.400" v="598" actId="20577"/>
          <ac:spMkLst>
            <pc:docMk/>
            <pc:sldMk cId="447627889" sldId="2564"/>
            <ac:spMk id="2" creationId="{5D2E39A9-9D61-5643-BEAD-651EA2430860}"/>
          </ac:spMkLst>
        </pc:spChg>
        <pc:picChg chg="add mod">
          <ac:chgData name="Eva Draganova" userId="fa37fb47e9656a73" providerId="LiveId" clId="{C1933FE8-B2D8-4741-84D4-50C804F6CCA9}" dt="2025-05-06T15:10:09.293" v="529"/>
          <ac:picMkLst>
            <pc:docMk/>
            <pc:sldMk cId="447627889" sldId="2564"/>
            <ac:picMk id="4" creationId="{BD2A4372-DB75-1781-75AF-35757485C3A9}"/>
          </ac:picMkLst>
        </pc:picChg>
      </pc:sldChg>
      <pc:sldChg chg="addSp delSp modSp new mod modNotesTx">
        <pc:chgData name="Eva Draganova" userId="fa37fb47e9656a73" providerId="LiveId" clId="{C1933FE8-B2D8-4741-84D4-50C804F6CCA9}" dt="2025-05-07T00:48:33.699" v="1365" actId="34807"/>
        <pc:sldMkLst>
          <pc:docMk/>
          <pc:sldMk cId="3447120765" sldId="2565"/>
        </pc:sldMkLst>
        <pc:spChg chg="mod">
          <ac:chgData name="Eva Draganova" userId="fa37fb47e9656a73" providerId="LiveId" clId="{C1933FE8-B2D8-4741-84D4-50C804F6CCA9}" dt="2025-05-06T15:11:25.352" v="612" actId="20577"/>
          <ac:spMkLst>
            <pc:docMk/>
            <pc:sldMk cId="3447120765" sldId="2565"/>
            <ac:spMk id="2" creationId="{5C0BECF5-67A7-9B28-F8C1-4C09647E8BEC}"/>
          </ac:spMkLst>
        </pc:spChg>
        <pc:picChg chg="add mod">
          <ac:chgData name="Eva Draganova" userId="fa37fb47e9656a73" providerId="LiveId" clId="{C1933FE8-B2D8-4741-84D4-50C804F6CCA9}" dt="2025-05-06T15:14:03.759" v="617" actId="1076"/>
          <ac:picMkLst>
            <pc:docMk/>
            <pc:sldMk cId="3447120765" sldId="2565"/>
            <ac:picMk id="4" creationId="{E1755A47-B43E-607D-0A2E-8CC56D01A7ED}"/>
          </ac:picMkLst>
        </pc:picChg>
      </pc:sldChg>
      <pc:sldChg chg="addSp delSp modSp new del mod">
        <pc:chgData name="Eva Draganova" userId="fa37fb47e9656a73" providerId="LiveId" clId="{C1933FE8-B2D8-4741-84D4-50C804F6CCA9}" dt="2025-05-06T15:31:05.260" v="741" actId="2696"/>
        <pc:sldMkLst>
          <pc:docMk/>
          <pc:sldMk cId="1574627900" sldId="2566"/>
        </pc:sldMkLst>
      </pc:sldChg>
      <pc:sldChg chg="new del">
        <pc:chgData name="Eva Draganova" userId="fa37fb47e9656a73" providerId="LiveId" clId="{C1933FE8-B2D8-4741-84D4-50C804F6CCA9}" dt="2025-05-06T15:24:51.029" v="667" actId="2696"/>
        <pc:sldMkLst>
          <pc:docMk/>
          <pc:sldMk cId="2084299016" sldId="2567"/>
        </pc:sldMkLst>
      </pc:sldChg>
      <pc:sldChg chg="addSp delSp modSp new mod modNotesTx">
        <pc:chgData name="Eva Draganova" userId="fa37fb47e9656a73" providerId="LiveId" clId="{C1933FE8-B2D8-4741-84D4-50C804F6CCA9}" dt="2025-05-07T00:48:33.699" v="1365" actId="34807"/>
        <pc:sldMkLst>
          <pc:docMk/>
          <pc:sldMk cId="4173120830" sldId="2567"/>
        </pc:sldMkLst>
        <pc:spChg chg="mod">
          <ac:chgData name="Eva Draganova" userId="fa37fb47e9656a73" providerId="LiveId" clId="{C1933FE8-B2D8-4741-84D4-50C804F6CCA9}" dt="2025-05-06T15:26:14.469" v="721" actId="20577"/>
          <ac:spMkLst>
            <pc:docMk/>
            <pc:sldMk cId="4173120830" sldId="2567"/>
            <ac:spMk id="2" creationId="{157BC735-AB35-B141-BEC5-62CACC18AF5E}"/>
          </ac:spMkLst>
        </pc:spChg>
        <pc:spChg chg="mod">
          <ac:chgData name="Eva Draganova" userId="fa37fb47e9656a73" providerId="LiveId" clId="{C1933FE8-B2D8-4741-84D4-50C804F6CCA9}" dt="2025-05-06T15:28:25.108" v="734" actId="255"/>
          <ac:spMkLst>
            <pc:docMk/>
            <pc:sldMk cId="4173120830" sldId="2567"/>
            <ac:spMk id="4" creationId="{98C14A19-1669-C63D-22DE-3465EC04AB4C}"/>
          </ac:spMkLst>
        </pc:spChg>
        <pc:picChg chg="add mod">
          <ac:chgData name="Eva Draganova" userId="fa37fb47e9656a73" providerId="LiveId" clId="{C1933FE8-B2D8-4741-84D4-50C804F6CCA9}" dt="2025-05-06T15:28:57.145" v="739" actId="1076"/>
          <ac:picMkLst>
            <pc:docMk/>
            <pc:sldMk cId="4173120830" sldId="2567"/>
            <ac:picMk id="5" creationId="{81E210C3-A763-87D3-29AE-038AB7CFB5CA}"/>
          </ac:picMkLst>
        </pc:picChg>
      </pc:sldChg>
      <pc:sldChg chg="modSp new del mod ord">
        <pc:chgData name="Eva Draganova" userId="fa37fb47e9656a73" providerId="LiveId" clId="{C1933FE8-B2D8-4741-84D4-50C804F6CCA9}" dt="2025-05-06T18:00:33.492" v="996" actId="47"/>
        <pc:sldMkLst>
          <pc:docMk/>
          <pc:sldMk cId="2433754242" sldId="2568"/>
        </pc:sldMkLst>
      </pc:sldChg>
      <pc:sldChg chg="new del">
        <pc:chgData name="Eva Draganova" userId="fa37fb47e9656a73" providerId="LiveId" clId="{C1933FE8-B2D8-4741-84D4-50C804F6CCA9}" dt="2025-05-06T15:24:41.055" v="665" actId="2696"/>
        <pc:sldMkLst>
          <pc:docMk/>
          <pc:sldMk cId="4223728400" sldId="2568"/>
        </pc:sldMkLst>
      </pc:sldChg>
      <pc:sldChg chg="new del">
        <pc:chgData name="Eva Draganova" userId="fa37fb47e9656a73" providerId="LiveId" clId="{C1933FE8-B2D8-4741-84D4-50C804F6CCA9}" dt="2025-05-06T15:24:43.709" v="666" actId="2696"/>
        <pc:sldMkLst>
          <pc:docMk/>
          <pc:sldMk cId="236052320" sldId="2569"/>
        </pc:sldMkLst>
      </pc:sldChg>
      <pc:sldChg chg="addSp modSp new mod modNotesTx">
        <pc:chgData name="Eva Draganova" userId="fa37fb47e9656a73" providerId="LiveId" clId="{C1933FE8-B2D8-4741-84D4-50C804F6CCA9}" dt="2025-05-07T00:48:33.699" v="1365" actId="34807"/>
        <pc:sldMkLst>
          <pc:docMk/>
          <pc:sldMk cId="1099221521" sldId="2569"/>
        </pc:sldMkLst>
        <pc:spChg chg="mod">
          <ac:chgData name="Eva Draganova" userId="fa37fb47e9656a73" providerId="LiveId" clId="{C1933FE8-B2D8-4741-84D4-50C804F6CCA9}" dt="2025-05-06T17:58:16.058" v="984" actId="20577"/>
          <ac:spMkLst>
            <pc:docMk/>
            <pc:sldMk cId="1099221521" sldId="2569"/>
            <ac:spMk id="2" creationId="{9FC91998-4C55-07E1-34BE-C08BA7EA0BCD}"/>
          </ac:spMkLst>
        </pc:spChg>
        <pc:spChg chg="mod">
          <ac:chgData name="Eva Draganova" userId="fa37fb47e9656a73" providerId="LiveId" clId="{C1933FE8-B2D8-4741-84D4-50C804F6CCA9}" dt="2025-05-06T18:32:41.891" v="1236" actId="14100"/>
          <ac:spMkLst>
            <pc:docMk/>
            <pc:sldMk cId="1099221521" sldId="2569"/>
            <ac:spMk id="3" creationId="{AAD60229-1E4C-CD70-962F-162F2552E204}"/>
          </ac:spMkLst>
        </pc:spChg>
        <pc:spChg chg="mod">
          <ac:chgData name="Eva Draganova" userId="fa37fb47e9656a73" providerId="LiveId" clId="{C1933FE8-B2D8-4741-84D4-50C804F6CCA9}" dt="2025-05-06T18:12:09.627" v="1211" actId="113"/>
          <ac:spMkLst>
            <pc:docMk/>
            <pc:sldMk cId="1099221521" sldId="2569"/>
            <ac:spMk id="4" creationId="{5FE9D143-ABC9-077C-26A1-C0B12B4A75E7}"/>
          </ac:spMkLst>
        </pc:spChg>
        <pc:spChg chg="mod">
          <ac:chgData name="Eva Draganova" userId="fa37fb47e9656a73" providerId="LiveId" clId="{C1933FE8-B2D8-4741-84D4-50C804F6CCA9}" dt="2025-05-06T18:32:46.284" v="1244" actId="20577"/>
          <ac:spMkLst>
            <pc:docMk/>
            <pc:sldMk cId="1099221521" sldId="2569"/>
            <ac:spMk id="5" creationId="{AE528B23-0140-266A-A85F-1FD39B0336FB}"/>
          </ac:spMkLst>
        </pc:spChg>
        <pc:spChg chg="mod">
          <ac:chgData name="Eva Draganova" userId="fa37fb47e9656a73" providerId="LiveId" clId="{C1933FE8-B2D8-4741-84D4-50C804F6CCA9}" dt="2025-05-06T18:34:24.950" v="1247" actId="255"/>
          <ac:spMkLst>
            <pc:docMk/>
            <pc:sldMk cId="1099221521" sldId="2569"/>
            <ac:spMk id="6" creationId="{B2917724-5D4A-91A4-C600-A5C79A0F92EC}"/>
          </ac:spMkLst>
        </pc:spChg>
      </pc:sldChg>
      <pc:sldChg chg="addSp delSp modSp new mod modNotesTx">
        <pc:chgData name="Eva Draganova" userId="fa37fb47e9656a73" providerId="LiveId" clId="{C1933FE8-B2D8-4741-84D4-50C804F6CCA9}" dt="2025-05-07T01:08:56.109" v="1452" actId="20577"/>
        <pc:sldMkLst>
          <pc:docMk/>
          <pc:sldMk cId="63360942" sldId="2570"/>
        </pc:sldMkLst>
        <pc:spChg chg="mod">
          <ac:chgData name="Eva Draganova" userId="fa37fb47e9656a73" providerId="LiveId" clId="{C1933FE8-B2D8-4741-84D4-50C804F6CCA9}" dt="2025-05-06T18:03:21.383" v="1095" actId="14100"/>
          <ac:spMkLst>
            <pc:docMk/>
            <pc:sldMk cId="63360942" sldId="2570"/>
            <ac:spMk id="2" creationId="{BE9ED495-C351-7342-EEB2-85CBF64C49D6}"/>
          </ac:spMkLst>
        </pc:spChg>
        <pc:spChg chg="mod">
          <ac:chgData name="Eva Draganova" userId="fa37fb47e9656a73" providerId="LiveId" clId="{C1933FE8-B2D8-4741-84D4-50C804F6CCA9}" dt="2025-05-07T01:08:56.109" v="1452" actId="20577"/>
          <ac:spMkLst>
            <pc:docMk/>
            <pc:sldMk cId="63360942" sldId="2570"/>
            <ac:spMk id="3" creationId="{E51DDFBC-CD16-09EA-0522-6203264F3460}"/>
          </ac:spMkLst>
        </pc:spChg>
        <pc:spChg chg="add del mod">
          <ac:chgData name="Eva Draganova" userId="fa37fb47e9656a73" providerId="LiveId" clId="{C1933FE8-B2D8-4741-84D4-50C804F6CCA9}" dt="2025-05-07T00:34:19.991" v="1333" actId="478"/>
          <ac:spMkLst>
            <pc:docMk/>
            <pc:sldMk cId="63360942" sldId="2570"/>
            <ac:spMk id="7" creationId="{0EB38C91-7037-D2DB-755B-DFB15E730D68}"/>
          </ac:spMkLst>
        </pc:spChg>
        <pc:picChg chg="add del mod">
          <ac:chgData name="Eva Draganova" userId="fa37fb47e9656a73" providerId="LiveId" clId="{C1933FE8-B2D8-4741-84D4-50C804F6CCA9}" dt="2025-05-07T00:36:53.158" v="1351" actId="478"/>
          <ac:picMkLst>
            <pc:docMk/>
            <pc:sldMk cId="63360942" sldId="2570"/>
            <ac:picMk id="5" creationId="{684D076A-FEA5-6962-DC08-71A0811D5F7B}"/>
          </ac:picMkLst>
        </pc:picChg>
      </pc:sldChg>
      <pc:sldChg chg="modSp new del mod">
        <pc:chgData name="Eva Draganova" userId="fa37fb47e9656a73" providerId="LiveId" clId="{C1933FE8-B2D8-4741-84D4-50C804F6CCA9}" dt="2025-05-06T18:00:31.170" v="995" actId="47"/>
        <pc:sldMkLst>
          <pc:docMk/>
          <pc:sldMk cId="1157695251" sldId="2570"/>
        </pc:sldMkLst>
      </pc:sldChg>
      <pc:sldChg chg="modSp new mod modNotesTx">
        <pc:chgData name="Eva Draganova" userId="fa37fb47e9656a73" providerId="LiveId" clId="{C1933FE8-B2D8-4741-84D4-50C804F6CCA9}" dt="2025-05-07T00:48:33.699" v="1365" actId="34807"/>
        <pc:sldMkLst>
          <pc:docMk/>
          <pc:sldMk cId="700175079" sldId="2571"/>
        </pc:sldMkLst>
        <pc:spChg chg="mod">
          <ac:chgData name="Eva Draganova" userId="fa37fb47e9656a73" providerId="LiveId" clId="{C1933FE8-B2D8-4741-84D4-50C804F6CCA9}" dt="2025-05-07T00:35:37.227" v="1348" actId="6549"/>
          <ac:spMkLst>
            <pc:docMk/>
            <pc:sldMk cId="700175079" sldId="2571"/>
            <ac:spMk id="2" creationId="{830F8FA6-0500-AA7F-6FE7-38221CAC61C9}"/>
          </ac:spMkLst>
        </pc:spChg>
        <pc:spChg chg="mod">
          <ac:chgData name="Eva Draganova" userId="fa37fb47e9656a73" providerId="LiveId" clId="{C1933FE8-B2D8-4741-84D4-50C804F6CCA9}" dt="2025-05-07T00:34:10.247" v="1332"/>
          <ac:spMkLst>
            <pc:docMk/>
            <pc:sldMk cId="700175079" sldId="2571"/>
            <ac:spMk id="3" creationId="{AA2EECC3-FD22-F16A-57E8-6116D6C631EC}"/>
          </ac:spMkLst>
        </pc:spChg>
      </pc:sldChg>
      <pc:sldChg chg="new del">
        <pc:chgData name="Eva Draganova" userId="fa37fb47e9656a73" providerId="LiveId" clId="{C1933FE8-B2D8-4741-84D4-50C804F6CCA9}" dt="2025-05-06T18:00:28.950" v="994" actId="2696"/>
        <pc:sldMkLst>
          <pc:docMk/>
          <pc:sldMk cId="2994760030" sldId="2571"/>
        </pc:sldMkLst>
      </pc:sldChg>
      <pc:sldChg chg="modSp add mod modNotesTx">
        <pc:chgData name="Eva Draganova" userId="fa37fb47e9656a73" providerId="LiveId" clId="{C1933FE8-B2D8-4741-84D4-50C804F6CCA9}" dt="2025-05-07T13:56:30.777" v="1465" actId="1076"/>
        <pc:sldMkLst>
          <pc:docMk/>
          <pc:sldMk cId="1114553533" sldId="2588"/>
        </pc:sldMkLst>
        <pc:spChg chg="mod">
          <ac:chgData name="Eva Draganova" userId="fa37fb47e9656a73" providerId="LiveId" clId="{C1933FE8-B2D8-4741-84D4-50C804F6CCA9}" dt="2025-05-07T00:51:30.114" v="1370" actId="6549"/>
          <ac:spMkLst>
            <pc:docMk/>
            <pc:sldMk cId="1114553533" sldId="2588"/>
            <ac:spMk id="2" creationId="{A7D7FA55-9BDF-1BE0-0D00-AC78E3516F07}"/>
          </ac:spMkLst>
        </pc:spChg>
        <pc:spChg chg="mod">
          <ac:chgData name="Eva Draganova" userId="fa37fb47e9656a73" providerId="LiveId" clId="{C1933FE8-B2D8-4741-84D4-50C804F6CCA9}" dt="2025-05-07T13:56:30.777" v="1465" actId="1076"/>
          <ac:spMkLst>
            <pc:docMk/>
            <pc:sldMk cId="1114553533" sldId="2588"/>
            <ac:spMk id="8" creationId="{65F09422-36CB-4CCF-2B99-7E109456EDC1}"/>
          </ac:spMkLst>
        </pc:spChg>
        <pc:picChg chg="mod">
          <ac:chgData name="Eva Draganova" userId="fa37fb47e9656a73" providerId="LiveId" clId="{C1933FE8-B2D8-4741-84D4-50C804F6CCA9}" dt="2025-05-07T00:42:09.466" v="1356" actId="14100"/>
          <ac:picMkLst>
            <pc:docMk/>
            <pc:sldMk cId="1114553533" sldId="2588"/>
            <ac:picMk id="5" creationId="{0A5D9FAD-8388-1031-24C6-254CD553B31A}"/>
          </ac:picMkLst>
        </pc:picChg>
      </pc:sldChg>
      <pc:sldChg chg="new del">
        <pc:chgData name="Eva Draganova" userId="fa37fb47e9656a73" providerId="LiveId" clId="{C1933FE8-B2D8-4741-84D4-50C804F6CCA9}" dt="2025-05-07T00:42:38.971" v="1358" actId="2696"/>
        <pc:sldMkLst>
          <pc:docMk/>
          <pc:sldMk cId="11470119" sldId="2589"/>
        </pc:sldMkLst>
      </pc:sldChg>
      <pc:sldChg chg="modSp add mod modNotesTx">
        <pc:chgData name="Eva Draganova" userId="fa37fb47e9656a73" providerId="LiveId" clId="{C1933FE8-B2D8-4741-84D4-50C804F6CCA9}" dt="2025-05-07T12:38:14.716" v="1464" actId="113"/>
        <pc:sldMkLst>
          <pc:docMk/>
          <pc:sldMk cId="342984545" sldId="2589"/>
        </pc:sldMkLst>
        <pc:spChg chg="mod">
          <ac:chgData name="Eva Draganova" userId="fa37fb47e9656a73" providerId="LiveId" clId="{C1933FE8-B2D8-4741-84D4-50C804F6CCA9}" dt="2025-05-07T12:35:53.757" v="1461" actId="1076"/>
          <ac:spMkLst>
            <pc:docMk/>
            <pc:sldMk cId="342984545" sldId="2589"/>
            <ac:spMk id="4" creationId="{4D22E818-068C-63E0-904E-34A212174441}"/>
          </ac:spMkLst>
        </pc:spChg>
        <pc:spChg chg="mod">
          <ac:chgData name="Eva Draganova" userId="fa37fb47e9656a73" providerId="LiveId" clId="{C1933FE8-B2D8-4741-84D4-50C804F6CCA9}" dt="2025-05-07T12:38:14.716" v="1464" actId="113"/>
          <ac:spMkLst>
            <pc:docMk/>
            <pc:sldMk cId="342984545" sldId="2589"/>
            <ac:spMk id="6" creationId="{F014AD9E-427A-7B17-653D-1C70DE8F62FB}"/>
          </ac:spMkLst>
        </pc:spChg>
        <pc:picChg chg="mod">
          <ac:chgData name="Eva Draganova" userId="fa37fb47e9656a73" providerId="LiveId" clId="{C1933FE8-B2D8-4741-84D4-50C804F6CCA9}" dt="2025-05-07T12:35:31.835" v="1458" actId="1076"/>
          <ac:picMkLst>
            <pc:docMk/>
            <pc:sldMk cId="342984545" sldId="2589"/>
            <ac:picMk id="8" creationId="{AC915E3E-CD16-E8C4-DD06-9C0F0DCB95A9}"/>
          </ac:picMkLst>
        </pc:picChg>
      </pc:sldChg>
      <pc:sldChg chg="modSp add mod modNotesTx">
        <pc:chgData name="Eva Draganova" userId="fa37fb47e9656a73" providerId="LiveId" clId="{C1933FE8-B2D8-4741-84D4-50C804F6CCA9}" dt="2025-05-07T00:51:46.626" v="1371" actId="1076"/>
        <pc:sldMkLst>
          <pc:docMk/>
          <pc:sldMk cId="534560321" sldId="2590"/>
        </pc:sldMkLst>
        <pc:spChg chg="mod">
          <ac:chgData name="Eva Draganova" userId="fa37fb47e9656a73" providerId="LiveId" clId="{C1933FE8-B2D8-4741-84D4-50C804F6CCA9}" dt="2025-05-07T00:50:04.194" v="1369" actId="1076"/>
          <ac:spMkLst>
            <pc:docMk/>
            <pc:sldMk cId="534560321" sldId="2590"/>
            <ac:spMk id="2" creationId="{F44F8007-4577-D9FF-CC22-671860C40416}"/>
          </ac:spMkLst>
        </pc:spChg>
        <pc:spChg chg="mod">
          <ac:chgData name="Eva Draganova" userId="fa37fb47e9656a73" providerId="LiveId" clId="{C1933FE8-B2D8-4741-84D4-50C804F6CCA9}" dt="2025-05-07T00:51:46.626" v="1371" actId="1076"/>
          <ac:spMkLst>
            <pc:docMk/>
            <pc:sldMk cId="534560321" sldId="2590"/>
            <ac:spMk id="10" creationId="{E7913512-97A3-993F-D8EF-FF96BB1CA395}"/>
          </ac:spMkLst>
        </pc:spChg>
        <pc:picChg chg="mod">
          <ac:chgData name="Eva Draganova" userId="fa37fb47e9656a73" providerId="LiveId" clId="{C1933FE8-B2D8-4741-84D4-50C804F6CCA9}" dt="2025-05-07T00:49:44.818" v="1368" actId="1076"/>
          <ac:picMkLst>
            <pc:docMk/>
            <pc:sldMk cId="534560321" sldId="2590"/>
            <ac:picMk id="6" creationId="{AB0588BD-325D-DCF9-FC8B-FC2A88B96057}"/>
          </ac:picMkLst>
        </pc:picChg>
      </pc:sldChg>
      <pc:sldChg chg="modSp add mod modNotesTx">
        <pc:chgData name="Eva Draganova" userId="fa37fb47e9656a73" providerId="LiveId" clId="{C1933FE8-B2D8-4741-84D4-50C804F6CCA9}" dt="2025-05-07T01:10:02.806" v="1456" actId="1076"/>
        <pc:sldMkLst>
          <pc:docMk/>
          <pc:sldMk cId="4206484941" sldId="2591"/>
        </pc:sldMkLst>
        <pc:spChg chg="mod">
          <ac:chgData name="Eva Draganova" userId="fa37fb47e9656a73" providerId="LiveId" clId="{C1933FE8-B2D8-4741-84D4-50C804F6CCA9}" dt="2025-05-07T01:10:02.806" v="1456" actId="1076"/>
          <ac:spMkLst>
            <pc:docMk/>
            <pc:sldMk cId="4206484941" sldId="2591"/>
            <ac:spMk id="8" creationId="{9B370D31-DFA5-0724-CCC1-940804095A56}"/>
          </ac:spMkLst>
        </pc:spChg>
        <pc:picChg chg="mod">
          <ac:chgData name="Eva Draganova" userId="fa37fb47e9656a73" providerId="LiveId" clId="{C1933FE8-B2D8-4741-84D4-50C804F6CCA9}" dt="2025-05-07T00:52:13.582" v="1372" actId="14100"/>
          <ac:picMkLst>
            <pc:docMk/>
            <pc:sldMk cId="4206484941" sldId="2591"/>
            <ac:picMk id="4" creationId="{A6C09FED-17A9-AFB9-F076-2FBBDB672A45}"/>
          </ac:picMkLst>
        </pc:picChg>
        <pc:picChg chg="mod">
          <ac:chgData name="Eva Draganova" userId="fa37fb47e9656a73" providerId="LiveId" clId="{C1933FE8-B2D8-4741-84D4-50C804F6CCA9}" dt="2025-05-07T00:52:26.622" v="1374" actId="1076"/>
          <ac:picMkLst>
            <pc:docMk/>
            <pc:sldMk cId="4206484941" sldId="2591"/>
            <ac:picMk id="6" creationId="{A9AEB2DD-5E44-5CE5-F4B5-16FC01985BD9}"/>
          </ac:picMkLst>
        </pc:picChg>
      </pc:sldChg>
      <pc:sldChg chg="add del modNotesTx">
        <pc:chgData name="Eva Draganova" userId="fa37fb47e9656a73" providerId="LiveId" clId="{C1933FE8-B2D8-4741-84D4-50C804F6CCA9}" dt="2025-05-07T00:53:27.951" v="1376" actId="47"/>
        <pc:sldMkLst>
          <pc:docMk/>
          <pc:sldMk cId="1631927021" sldId="2592"/>
        </pc:sldMkLst>
      </pc:sldChg>
      <pc:sldChg chg="modSp add mod modNotesTx">
        <pc:chgData name="Eva Draganova" userId="fa37fb47e9656a73" providerId="LiveId" clId="{C1933FE8-B2D8-4741-84D4-50C804F6CCA9}" dt="2025-05-07T00:53:50.740" v="1378" actId="1076"/>
        <pc:sldMkLst>
          <pc:docMk/>
          <pc:sldMk cId="3319030628" sldId="2593"/>
        </pc:sldMkLst>
        <pc:picChg chg="mod">
          <ac:chgData name="Eva Draganova" userId="fa37fb47e9656a73" providerId="LiveId" clId="{C1933FE8-B2D8-4741-84D4-50C804F6CCA9}" dt="2025-05-07T00:53:50.740" v="1378" actId="1076"/>
          <ac:picMkLst>
            <pc:docMk/>
            <pc:sldMk cId="3319030628" sldId="2593"/>
            <ac:picMk id="6" creationId="{4ECA6D08-A76C-27FB-20F0-3CE6838004D7}"/>
          </ac:picMkLst>
        </pc:picChg>
      </pc:sldChg>
      <pc:sldChg chg="add modNotesTx">
        <pc:chgData name="Eva Draganova" userId="fa37fb47e9656a73" providerId="LiveId" clId="{C1933FE8-B2D8-4741-84D4-50C804F6CCA9}" dt="2025-05-07T00:48:33.699" v="1365" actId="34807"/>
        <pc:sldMkLst>
          <pc:docMk/>
          <pc:sldMk cId="3008556885" sldId="2594"/>
        </pc:sldMkLst>
      </pc:sldChg>
      <pc:sldChg chg="add">
        <pc:chgData name="Eva Draganova" userId="fa37fb47e9656a73" providerId="LiveId" clId="{C1933FE8-B2D8-4741-84D4-50C804F6CCA9}" dt="2025-05-07T00:52:58.139" v="1375"/>
        <pc:sldMkLst>
          <pc:docMk/>
          <pc:sldMk cId="1082189893" sldId="2595"/>
        </pc:sldMkLst>
      </pc:sldChg>
      <pc:sldChg chg="delSp modSp new mod">
        <pc:chgData name="Eva Draganova" userId="fa37fb47e9656a73" providerId="LiveId" clId="{C1933FE8-B2D8-4741-84D4-50C804F6CCA9}" dt="2025-05-07T00:55:16.610" v="1437" actId="20577"/>
        <pc:sldMkLst>
          <pc:docMk/>
          <pc:sldMk cId="2222742982" sldId="2596"/>
        </pc:sldMkLst>
        <pc:spChg chg="mod">
          <ac:chgData name="Eva Draganova" userId="fa37fb47e9656a73" providerId="LiveId" clId="{C1933FE8-B2D8-4741-84D4-50C804F6CCA9}" dt="2025-05-07T00:55:16.610" v="1437" actId="20577"/>
          <ac:spMkLst>
            <pc:docMk/>
            <pc:sldMk cId="2222742982" sldId="2596"/>
            <ac:spMk id="2" creationId="{D9776873-5740-CA91-32A1-B12D96FADA4F}"/>
          </ac:spMkLst>
        </pc:spChg>
        <pc:spChg chg="del">
          <ac:chgData name="Eva Draganova" userId="fa37fb47e9656a73" providerId="LiveId" clId="{C1933FE8-B2D8-4741-84D4-50C804F6CCA9}" dt="2025-05-07T00:54:54.794" v="1419" actId="478"/>
          <ac:spMkLst>
            <pc:docMk/>
            <pc:sldMk cId="2222742982" sldId="2596"/>
            <ac:spMk id="3" creationId="{A7D71DDE-766D-5C67-D185-F2D453F7B4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221AF-2554-491D-A25B-FCEC5D00D65D}"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AC371-D093-4CEE-BB2F-74F86B1998BA}" type="slidenum">
              <a:rPr lang="en-US" smtClean="0"/>
              <a:t>‹#›</a:t>
            </a:fld>
            <a:endParaRPr lang="en-US"/>
          </a:p>
        </p:txBody>
      </p:sp>
    </p:spTree>
    <p:extLst>
      <p:ext uri="{BB962C8B-B14F-4D97-AF65-F5344CB8AC3E}">
        <p14:creationId xmlns:p14="http://schemas.microsoft.com/office/powerpoint/2010/main" val="352739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Generated by Copilot</a:t>
            </a:r>
            <a:br>
              <a:rPr lang="en-US" dirty="0"/>
            </a:br>
            <a:br>
              <a:rPr lang="en-US" dirty="0"/>
            </a:br>
            <a:r>
              <a:rPr lang="en-US" dirty="0"/>
              <a:t>Welcome to the session on Prompt Engineering, presented by Eva Draganova, a Tech REF Data Engineer and Data Ops Support. This presentation is designed for those aspiring to delve into AI engineering. Eva's expertise will guide us through essential concepts that are foundational for understanding how to effectively interact with AI models. Make sure to connect with her on LinkedIn for further insights and networking opportunities. </a:t>
            </a:r>
            <a:br>
              <a:rPr lang="en-US" dirty="0"/>
            </a:br>
            <a:r>
              <a:rPr lang="en-US" dirty="0"/>
              <a:t>______</a:t>
            </a:r>
          </a:p>
          <a:p>
            <a:br>
              <a:rPr lang="en-US" dirty="0"/>
            </a:br>
            <a:r>
              <a:rPr lang="en-US" dirty="0"/>
              <a:t>AI-generated content may be incorrect.
---
This presentation serves as a foundational guide for individuals aspiring to become AI engineers. We will cover essential concepts and tools required for effective AI development.
</a:t>
            </a:r>
          </a:p>
        </p:txBody>
      </p:sp>
      <p:sp>
        <p:nvSpPr>
          <p:cNvPr id="4" name="Slide Number Placeholder 3"/>
          <p:cNvSpPr>
            <a:spLocks noGrp="1"/>
          </p:cNvSpPr>
          <p:nvPr>
            <p:ph type="sldNum" sz="quarter" idx="5"/>
          </p:nvPr>
        </p:nvSpPr>
        <p:spPr/>
        <p:txBody>
          <a:bodyPr/>
          <a:lstStyle/>
          <a:p>
            <a:fld id="{EF71ED1F-BB8D-42FE-B7BA-C5F0996610A6}" type="slidenum">
              <a:rPr lang="en-US" smtClean="0"/>
              <a:t>1</a:t>
            </a:fld>
            <a:endParaRPr lang="en-US"/>
          </a:p>
        </p:txBody>
      </p:sp>
    </p:spTree>
    <p:extLst>
      <p:ext uri="{BB962C8B-B14F-4D97-AF65-F5344CB8AC3E}">
        <p14:creationId xmlns:p14="http://schemas.microsoft.com/office/powerpoint/2010/main" val="1835881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000E2-9361-6207-CD69-49E98CB00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C17E57-B480-8FBF-9FA5-9F34A52FF1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7E8E3E-797E-A2C7-D148-F2AA4D544DBF}"/>
              </a:ext>
            </a:extLst>
          </p:cNvPr>
          <p:cNvSpPr>
            <a:spLocks noGrp="1"/>
          </p:cNvSpPr>
          <p:nvPr>
            <p:ph type="body" idx="1"/>
          </p:nvPr>
        </p:nvSpPr>
        <p:spPr/>
        <p:txBody>
          <a:bodyPr/>
          <a:lstStyle/>
          <a:p>
            <a:pPr>
              <a:buNone/>
            </a:pPr>
            <a:r>
              <a:rPr lang="en-US" dirty="0"/>
              <a:t>Generated by Copilot</a:t>
            </a:r>
            <a:br>
              <a:rPr lang="en-US" dirty="0"/>
            </a:br>
            <a:br>
              <a:rPr lang="en-US" dirty="0"/>
            </a:br>
            <a:r>
              <a:rPr lang="en-US" dirty="0"/>
              <a:t>We are comparing two prompting techniques: Zero-Shot and Few-Shot prompting. Zero-Shot prompting involves giving the model a task without prior examples, while Few-Shot prompting provides examples to guide the model's response. Understanding these differences is crucial for selecting the appropriate approach based on the task at hand, as referenced in the GPT-3 paper. </a:t>
            </a:r>
            <a:br>
              <a:rPr lang="en-US" dirty="0"/>
            </a:br>
            <a:r>
              <a:rPr lang="en-US" dirty="0"/>
              <a:t>______</a:t>
            </a:r>
          </a:p>
          <a:p>
            <a:br>
              <a:rPr lang="en-US" dirty="0"/>
            </a:br>
            <a:r>
              <a:rPr lang="en-US" dirty="0"/>
              <a:t>Machine Learning is a subset of AI that allows systems to learn from data and improve their performance over time. It is essential for AI engineers to grasp the various learning methods and their applications.</a:t>
            </a:r>
          </a:p>
        </p:txBody>
      </p:sp>
      <p:sp>
        <p:nvSpPr>
          <p:cNvPr id="4" name="Slide Number Placeholder 3">
            <a:extLst>
              <a:ext uri="{FF2B5EF4-FFF2-40B4-BE49-F238E27FC236}">
                <a16:creationId xmlns:a16="http://schemas.microsoft.com/office/drawing/2014/main" id="{A5427077-8681-17CC-A9F2-3492072A2176}"/>
              </a:ext>
            </a:extLst>
          </p:cNvPr>
          <p:cNvSpPr>
            <a:spLocks noGrp="1"/>
          </p:cNvSpPr>
          <p:nvPr>
            <p:ph type="sldNum" sz="quarter" idx="5"/>
          </p:nvPr>
        </p:nvSpPr>
        <p:spPr/>
        <p:txBody>
          <a:bodyPr/>
          <a:lstStyle/>
          <a:p>
            <a:fld id="{EF71ED1F-BB8D-42FE-B7BA-C5F0996610A6}" type="slidenum">
              <a:rPr lang="en-US" smtClean="0"/>
              <a:t>10</a:t>
            </a:fld>
            <a:endParaRPr lang="en-US"/>
          </a:p>
        </p:txBody>
      </p:sp>
    </p:spTree>
    <p:extLst>
      <p:ext uri="{BB962C8B-B14F-4D97-AF65-F5344CB8AC3E}">
        <p14:creationId xmlns:p14="http://schemas.microsoft.com/office/powerpoint/2010/main" val="357232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3EDE4-2FEC-102B-0EA4-12452BF18C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4C8761-AE72-21EE-1514-63C848666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8723F-F8B0-D8A6-BB0C-188B1FE9974D}"/>
              </a:ext>
            </a:extLst>
          </p:cNvPr>
          <p:cNvSpPr>
            <a:spLocks noGrp="1"/>
          </p:cNvSpPr>
          <p:nvPr>
            <p:ph type="body" idx="1"/>
          </p:nvPr>
        </p:nvSpPr>
        <p:spPr/>
        <p:txBody>
          <a:bodyPr/>
          <a:lstStyle/>
          <a:p>
            <a:pPr>
              <a:buNone/>
            </a:pPr>
            <a:r>
              <a:rPr lang="en-US"/>
              <a:t>Generated by Copilot</a:t>
            </a:r>
            <a:br>
              <a:rPr lang="en-US"/>
            </a:br>
            <a:br>
              <a:rPr lang="en-US"/>
            </a:br>
            <a:r>
              <a:rPr lang="en-US"/>
              <a:t>Prompt templates are pre-defined structures that streamline the process of creating prompts. They include placeholders for dynamic inputs, allowing for flexibility and consistency in prompt design. The examples provided illustrate how templates can be tailored for various roles, enhancing the effectiveness of interactions with AI models. </a:t>
            </a:r>
            <a:br>
              <a:rPr lang="en-US"/>
            </a:br>
            <a:r>
              <a:rPr lang="en-US"/>
              <a:t>______</a:t>
            </a:r>
          </a:p>
          <a:p>
            <a:br>
              <a:rPr lang="en-US"/>
            </a:br>
            <a:r>
              <a:rPr lang="en-US"/>
              <a:t>Machine Learning is a subset of AI that allows systems to learn from data and improve their performance over time. It is essential for AI engineers to grasp the various learning methods and their applications.</a:t>
            </a:r>
          </a:p>
        </p:txBody>
      </p:sp>
      <p:sp>
        <p:nvSpPr>
          <p:cNvPr id="4" name="Slide Number Placeholder 3">
            <a:extLst>
              <a:ext uri="{FF2B5EF4-FFF2-40B4-BE49-F238E27FC236}">
                <a16:creationId xmlns:a16="http://schemas.microsoft.com/office/drawing/2014/main" id="{0C15C510-5E56-CB29-43D6-E6CA302E5352}"/>
              </a:ext>
            </a:extLst>
          </p:cNvPr>
          <p:cNvSpPr>
            <a:spLocks noGrp="1"/>
          </p:cNvSpPr>
          <p:nvPr>
            <p:ph type="sldNum" sz="quarter" idx="5"/>
          </p:nvPr>
        </p:nvSpPr>
        <p:spPr/>
        <p:txBody>
          <a:bodyPr/>
          <a:lstStyle/>
          <a:p>
            <a:fld id="{EF71ED1F-BB8D-42FE-B7BA-C5F0996610A6}" type="slidenum">
              <a:rPr lang="en-US" smtClean="0"/>
              <a:t>11</a:t>
            </a:fld>
            <a:endParaRPr lang="en-US"/>
          </a:p>
        </p:txBody>
      </p:sp>
    </p:spTree>
    <p:extLst>
      <p:ext uri="{BB962C8B-B14F-4D97-AF65-F5344CB8AC3E}">
        <p14:creationId xmlns:p14="http://schemas.microsoft.com/office/powerpoint/2010/main" val="1468405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43EBF-8845-CD10-CCBC-5068B50D0D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C49144-BCC4-FB36-8E92-AB20C8C22D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B9E55-0C5F-2F85-0A1C-638F52D3CC3F}"/>
              </a:ext>
            </a:extLst>
          </p:cNvPr>
          <p:cNvSpPr>
            <a:spLocks noGrp="1"/>
          </p:cNvSpPr>
          <p:nvPr>
            <p:ph type="body" idx="1"/>
          </p:nvPr>
        </p:nvSpPr>
        <p:spPr/>
        <p:txBody>
          <a:bodyPr/>
          <a:lstStyle/>
          <a:p>
            <a:pPr>
              <a:buNone/>
            </a:pPr>
            <a:r>
              <a:rPr lang="en-US"/>
              <a:t>Generated by Copilot</a:t>
            </a:r>
            <a:br>
              <a:rPr lang="en-US"/>
            </a:br>
            <a:br>
              <a:rPr lang="en-US"/>
            </a:br>
            <a:r>
              <a:rPr lang="en-US"/>
              <a:t>This slide outlines a structured approach to crafting complex prompts for improved performance. By breaking down the response process into clear steps, we can ensure that our prompts are comprehensive and effective. The examples provided illustrate how to extract key issues and formulate responses, enhancing our ability to engage with AI systems meaningfully. </a:t>
            </a:r>
            <a:br>
              <a:rPr lang="en-US"/>
            </a:br>
            <a:r>
              <a:rPr lang="en-US"/>
              <a:t>______</a:t>
            </a:r>
          </a:p>
          <a:p>
            <a:br>
              <a:rPr lang="en-US"/>
            </a:br>
            <a:r>
              <a:rPr lang="en-US"/>
              <a:t>Machine Learning is a subset of AI that allows systems to learn from data and improve their performance over time. It is essential for AI engineers to grasp the various learning methods and their applications.</a:t>
            </a:r>
          </a:p>
        </p:txBody>
      </p:sp>
      <p:sp>
        <p:nvSpPr>
          <p:cNvPr id="4" name="Slide Number Placeholder 3">
            <a:extLst>
              <a:ext uri="{FF2B5EF4-FFF2-40B4-BE49-F238E27FC236}">
                <a16:creationId xmlns:a16="http://schemas.microsoft.com/office/drawing/2014/main" id="{1802D9AE-AC97-9308-DF0B-604CE9703CBF}"/>
              </a:ext>
            </a:extLst>
          </p:cNvPr>
          <p:cNvSpPr>
            <a:spLocks noGrp="1"/>
          </p:cNvSpPr>
          <p:nvPr>
            <p:ph type="sldNum" sz="quarter" idx="5"/>
          </p:nvPr>
        </p:nvSpPr>
        <p:spPr/>
        <p:txBody>
          <a:bodyPr/>
          <a:lstStyle/>
          <a:p>
            <a:fld id="{EF71ED1F-BB8D-42FE-B7BA-C5F0996610A6}" type="slidenum">
              <a:rPr lang="en-US" smtClean="0"/>
              <a:t>12</a:t>
            </a:fld>
            <a:endParaRPr lang="en-US"/>
          </a:p>
        </p:txBody>
      </p:sp>
    </p:spTree>
    <p:extLst>
      <p:ext uri="{BB962C8B-B14F-4D97-AF65-F5344CB8AC3E}">
        <p14:creationId xmlns:p14="http://schemas.microsoft.com/office/powerpoint/2010/main" val="206714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534C2-8A34-05CE-4D58-5C5689C78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5FDFD2-E524-09BC-A832-67307F6510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DE61E-D4E9-A6AB-09D1-CC3EE00C4D75}"/>
              </a:ext>
            </a:extLst>
          </p:cNvPr>
          <p:cNvSpPr>
            <a:spLocks noGrp="1"/>
          </p:cNvSpPr>
          <p:nvPr>
            <p:ph type="body" idx="1"/>
          </p:nvPr>
        </p:nvSpPr>
        <p:spPr/>
        <p:txBody>
          <a:bodyPr/>
          <a:lstStyle/>
          <a:p>
            <a:r>
              <a:rPr lang="en-US"/>
              <a:t>Machine Learning is a subset of AI that allows systems to learn from data and improve their performance over time. It is essential for AI engineers to grasp the various learning methods and their applications.</a:t>
            </a:r>
          </a:p>
        </p:txBody>
      </p:sp>
      <p:sp>
        <p:nvSpPr>
          <p:cNvPr id="4" name="Slide Number Placeholder 3">
            <a:extLst>
              <a:ext uri="{FF2B5EF4-FFF2-40B4-BE49-F238E27FC236}">
                <a16:creationId xmlns:a16="http://schemas.microsoft.com/office/drawing/2014/main" id="{596DA61F-331C-B3B4-9126-7431D5B329A3}"/>
              </a:ext>
            </a:extLst>
          </p:cNvPr>
          <p:cNvSpPr>
            <a:spLocks noGrp="1"/>
          </p:cNvSpPr>
          <p:nvPr>
            <p:ph type="sldNum" sz="quarter" idx="5"/>
          </p:nvPr>
        </p:nvSpPr>
        <p:spPr/>
        <p:txBody>
          <a:bodyPr/>
          <a:lstStyle/>
          <a:p>
            <a:fld id="{EF71ED1F-BB8D-42FE-B7BA-C5F0996610A6}" type="slidenum">
              <a:rPr lang="en-US" smtClean="0"/>
              <a:t>13</a:t>
            </a:fld>
            <a:endParaRPr lang="en-US"/>
          </a:p>
        </p:txBody>
      </p:sp>
    </p:spTree>
    <p:extLst>
      <p:ext uri="{BB962C8B-B14F-4D97-AF65-F5344CB8AC3E}">
        <p14:creationId xmlns:p14="http://schemas.microsoft.com/office/powerpoint/2010/main" val="2852213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3191-A915-E88D-40F8-4DD31867DC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70066D-64B9-80B8-70FE-6454994DAC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DC324-877B-0994-727F-DCB4AD491253}"/>
              </a:ext>
            </a:extLst>
          </p:cNvPr>
          <p:cNvSpPr>
            <a:spLocks noGrp="1"/>
          </p:cNvSpPr>
          <p:nvPr>
            <p:ph type="body" idx="1"/>
          </p:nvPr>
        </p:nvSpPr>
        <p:spPr/>
        <p:txBody>
          <a:bodyPr/>
          <a:lstStyle/>
          <a:p>
            <a:pPr>
              <a:buNone/>
            </a:pPr>
            <a:r>
              <a:rPr lang="en-US"/>
              <a:t>Generated by Copilot</a:t>
            </a:r>
            <a:br>
              <a:rPr lang="en-US"/>
            </a:br>
            <a:br>
              <a:rPr lang="en-US"/>
            </a:br>
            <a:r>
              <a:rPr lang="en-US"/>
              <a:t>In this slide, we explore how to evaluate AI assistant responses using different prompts. The prompts are designed for various evaluation methods, including pairwise comparisons and single answer grading. This approach allows for a nuanced assessment of AI performance, ensuring that we can refine and improve our models based on systematic evaluations. </a:t>
            </a:r>
            <a:br>
              <a:rPr lang="en-US"/>
            </a:br>
            <a:r>
              <a:rPr lang="en-US"/>
              <a:t>______</a:t>
            </a:r>
          </a:p>
          <a:p>
            <a:br>
              <a:rPr lang="en-US"/>
            </a:br>
            <a:r>
              <a:rPr lang="en-US"/>
              <a:t>Machine Learning is a subset of AI that allows systems to learn from data and improve their performance over time. It is essential for AI engineers to grasp the various learning methods and their applications.</a:t>
            </a:r>
          </a:p>
        </p:txBody>
      </p:sp>
      <p:sp>
        <p:nvSpPr>
          <p:cNvPr id="4" name="Slide Number Placeholder 3">
            <a:extLst>
              <a:ext uri="{FF2B5EF4-FFF2-40B4-BE49-F238E27FC236}">
                <a16:creationId xmlns:a16="http://schemas.microsoft.com/office/drawing/2014/main" id="{C57109DF-B06C-5E9D-1DCE-A6EB438905B9}"/>
              </a:ext>
            </a:extLst>
          </p:cNvPr>
          <p:cNvSpPr>
            <a:spLocks noGrp="1"/>
          </p:cNvSpPr>
          <p:nvPr>
            <p:ph type="sldNum" sz="quarter" idx="5"/>
          </p:nvPr>
        </p:nvSpPr>
        <p:spPr/>
        <p:txBody>
          <a:bodyPr/>
          <a:lstStyle/>
          <a:p>
            <a:fld id="{EF71ED1F-BB8D-42FE-B7BA-C5F0996610A6}" type="slidenum">
              <a:rPr lang="en-US" smtClean="0"/>
              <a:t>14</a:t>
            </a:fld>
            <a:endParaRPr lang="en-US"/>
          </a:p>
        </p:txBody>
      </p:sp>
    </p:spTree>
    <p:extLst>
      <p:ext uri="{BB962C8B-B14F-4D97-AF65-F5344CB8AC3E}">
        <p14:creationId xmlns:p14="http://schemas.microsoft.com/office/powerpoint/2010/main" val="2117250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039A7-6FF5-F252-4357-11E21F590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01CE74-2761-1F32-BCC2-58E7B5C37F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2F08-8A61-52FD-F255-B8EA7D684CE6}"/>
              </a:ext>
            </a:extLst>
          </p:cNvPr>
          <p:cNvSpPr>
            <a:spLocks noGrp="1"/>
          </p:cNvSpPr>
          <p:nvPr>
            <p:ph type="body" idx="1"/>
          </p:nvPr>
        </p:nvSpPr>
        <p:spPr/>
        <p:txBody>
          <a:bodyPr/>
          <a:lstStyle/>
          <a:p>
            <a:pPr>
              <a:buNone/>
            </a:pPr>
            <a:r>
              <a:rPr lang="en-US"/>
              <a:t>Generated by Copilot</a:t>
            </a:r>
            <a:br>
              <a:rPr lang="en-US"/>
            </a:br>
            <a:br>
              <a:rPr lang="en-US"/>
            </a:br>
            <a:r>
              <a:rPr lang="en-US"/>
              <a:t>Testing prompts is a critical step in the prompt engineering process. The user interface from promptfoo showcases how to evaluate different responses systematically. The accompanying data visualizations provide insights into the effectiveness of various prompts, helping us understand which approaches yield the best results in practice. </a:t>
            </a:r>
            <a:br>
              <a:rPr lang="en-US"/>
            </a:br>
            <a:r>
              <a:rPr lang="en-US"/>
              <a:t>______</a:t>
            </a:r>
          </a:p>
          <a:p>
            <a:br>
              <a:rPr lang="en-US"/>
            </a:br>
            <a:r>
              <a:rPr lang="en-US"/>
              <a:t>Machine Learning is a subset of AI that allows systems to learn from data and improve their performance over time. It is essential for AI engineers to grasp the various learning methods and their applications.</a:t>
            </a:r>
          </a:p>
        </p:txBody>
      </p:sp>
      <p:sp>
        <p:nvSpPr>
          <p:cNvPr id="4" name="Slide Number Placeholder 3">
            <a:extLst>
              <a:ext uri="{FF2B5EF4-FFF2-40B4-BE49-F238E27FC236}">
                <a16:creationId xmlns:a16="http://schemas.microsoft.com/office/drawing/2014/main" id="{5E41389E-1F23-393C-577B-EF5A63191AEE}"/>
              </a:ext>
            </a:extLst>
          </p:cNvPr>
          <p:cNvSpPr>
            <a:spLocks noGrp="1"/>
          </p:cNvSpPr>
          <p:nvPr>
            <p:ph type="sldNum" sz="quarter" idx="5"/>
          </p:nvPr>
        </p:nvSpPr>
        <p:spPr/>
        <p:txBody>
          <a:bodyPr/>
          <a:lstStyle/>
          <a:p>
            <a:fld id="{EF71ED1F-BB8D-42FE-B7BA-C5F0996610A6}" type="slidenum">
              <a:rPr lang="en-US" smtClean="0"/>
              <a:t>15</a:t>
            </a:fld>
            <a:endParaRPr lang="en-US"/>
          </a:p>
        </p:txBody>
      </p:sp>
    </p:spTree>
    <p:extLst>
      <p:ext uri="{BB962C8B-B14F-4D97-AF65-F5344CB8AC3E}">
        <p14:creationId xmlns:p14="http://schemas.microsoft.com/office/powerpoint/2010/main" val="1596048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To wrap up, this slide highlights valuable resources for best practices in prompt engineering. The OpenAI Help Center and the GPT-4.1 Prompting Guide are excellent starting points for anyone looking to deepen their understanding and improve their skills in this area. Utilizing these resources will enhance your ability to create effective prompts and leverage AI technology.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16</a:t>
            </a:fld>
            <a:endParaRPr lang="en-US"/>
          </a:p>
        </p:txBody>
      </p:sp>
    </p:spTree>
    <p:extLst>
      <p:ext uri="{BB962C8B-B14F-4D97-AF65-F5344CB8AC3E}">
        <p14:creationId xmlns:p14="http://schemas.microsoft.com/office/powerpoint/2010/main" val="36053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In this session, we will cover a variety of topics related to prompt engineering. We will start with an introduction to the fundamentals, followed by techniques that enhance and optimize our strategies. A hands-on activity using Colab will allow you to create your own prompts, providing practical experience. Finally, we will have a Q&amp;A session, encouraging everyone to participate and share their thoughts.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2</a:t>
            </a:fld>
            <a:endParaRPr lang="en-US"/>
          </a:p>
        </p:txBody>
      </p:sp>
    </p:spTree>
    <p:extLst>
      <p:ext uri="{BB962C8B-B14F-4D97-AF65-F5344CB8AC3E}">
        <p14:creationId xmlns:p14="http://schemas.microsoft.com/office/powerpoint/2010/main" val="298359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Understanding language models is crucial for effective prompting. These models are advanced systems that recognize patterns in language by analyzing extensive text data. They learn grammar, syntax, and context, enabling them to predict subsequent words and generate coherent text. The diagram illustrates how input text is processed to yield predictions, highlighting the importance of prompting in guiding these models to produce desired outputs.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3</a:t>
            </a:fld>
            <a:endParaRPr lang="en-US"/>
          </a:p>
        </p:txBody>
      </p:sp>
    </p:spTree>
    <p:extLst>
      <p:ext uri="{BB962C8B-B14F-4D97-AF65-F5344CB8AC3E}">
        <p14:creationId xmlns:p14="http://schemas.microsoft.com/office/powerpoint/2010/main" val="3480331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There's no content in this slide for me to generate speaker notes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4</a:t>
            </a:fld>
            <a:endParaRPr lang="en-US"/>
          </a:p>
        </p:txBody>
      </p:sp>
    </p:spTree>
    <p:extLst>
      <p:ext uri="{BB962C8B-B14F-4D97-AF65-F5344CB8AC3E}">
        <p14:creationId xmlns:p14="http://schemas.microsoft.com/office/powerpoint/2010/main" val="64049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There's no content in this slide for me to generate speaker notes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5</a:t>
            </a:fld>
            <a:endParaRPr lang="en-US"/>
          </a:p>
        </p:txBody>
      </p:sp>
    </p:spTree>
    <p:extLst>
      <p:ext uri="{BB962C8B-B14F-4D97-AF65-F5344CB8AC3E}">
        <p14:creationId xmlns:p14="http://schemas.microsoft.com/office/powerpoint/2010/main" val="321996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addresses common limitations faced by language models and presents viable solutions. Techniques like prompt engineering, retrieval augmented generation, fine-tuning, and the use of agents can significantly enhance model performance. Each solution targets specific issues, such as improving accuracy and adaptability, which are crucial for effective AI applications.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6</a:t>
            </a:fld>
            <a:endParaRPr lang="en-US"/>
          </a:p>
        </p:txBody>
      </p:sp>
    </p:spTree>
    <p:extLst>
      <p:ext uri="{BB962C8B-B14F-4D97-AF65-F5344CB8AC3E}">
        <p14:creationId xmlns:p14="http://schemas.microsoft.com/office/powerpoint/2010/main" val="972784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Prompt engineering is a vital skill in AI, focusing on crafting precise instructions to elicit desired outputs from models. The process involves defining objectives, developing and refining prompts, and evaluating responses. This iterative approach ensures that the prompts we create are effective and yield high-quality results, directly impacting the performance of AI systems.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7</a:t>
            </a:fld>
            <a:endParaRPr lang="en-US"/>
          </a:p>
        </p:txBody>
      </p:sp>
    </p:spTree>
    <p:extLst>
      <p:ext uri="{BB962C8B-B14F-4D97-AF65-F5344CB8AC3E}">
        <p14:creationId xmlns:p14="http://schemas.microsoft.com/office/powerpoint/2010/main" val="26738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 principles of effective prompting are essential for maximizing the performance of AI models. By giving clear directions, specifying formats, providing examples, evaluating quality, and dividing tasks, we can enhance the clarity and effectiveness of our prompts. These principles are universally applicable, regardless of the specific AI techniques employed. </a:t>
            </a:r>
            <a:br>
              <a:rPr lang="en-US"/>
            </a:br>
            <a:r>
              <a:rPr lang="en-US"/>
              <a:t>______</a:t>
            </a:r>
          </a:p>
          <a:p>
            <a:br>
              <a:rPr lang="en-US"/>
            </a:br>
            <a:endParaRPr lang="en-US"/>
          </a:p>
        </p:txBody>
      </p:sp>
      <p:sp>
        <p:nvSpPr>
          <p:cNvPr id="4" name="Slide Number Placeholder 3"/>
          <p:cNvSpPr>
            <a:spLocks noGrp="1"/>
          </p:cNvSpPr>
          <p:nvPr>
            <p:ph type="sldNum" sz="quarter" idx="5"/>
          </p:nvPr>
        </p:nvSpPr>
        <p:spPr/>
        <p:txBody>
          <a:bodyPr/>
          <a:lstStyle/>
          <a:p>
            <a:fld id="{B06AC371-D093-4CEE-BB2F-74F86B1998BA}" type="slidenum">
              <a:rPr lang="en-US" smtClean="0"/>
              <a:t>8</a:t>
            </a:fld>
            <a:endParaRPr lang="en-US"/>
          </a:p>
        </p:txBody>
      </p:sp>
    </p:spTree>
    <p:extLst>
      <p:ext uri="{BB962C8B-B14F-4D97-AF65-F5344CB8AC3E}">
        <p14:creationId xmlns:p14="http://schemas.microsoft.com/office/powerpoint/2010/main" val="1590404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D4E1-9BAB-E84B-2FFE-E5D1EFCC9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785179-0208-9FFB-4C15-C8D5F4347B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5BD110-5886-638C-3C25-0F160601952C}"/>
              </a:ext>
            </a:extLst>
          </p:cNvPr>
          <p:cNvSpPr>
            <a:spLocks noGrp="1"/>
          </p:cNvSpPr>
          <p:nvPr>
            <p:ph type="body" idx="1"/>
          </p:nvPr>
        </p:nvSpPr>
        <p:spPr/>
        <p:txBody>
          <a:bodyPr/>
          <a:lstStyle/>
          <a:p>
            <a:pPr>
              <a:buNone/>
            </a:pPr>
            <a:r>
              <a:rPr lang="en-US" dirty="0"/>
              <a:t>Generated by Copilot</a:t>
            </a:r>
            <a:br>
              <a:rPr lang="en-US" dirty="0"/>
            </a:br>
            <a:br>
              <a:rPr lang="en-US" dirty="0"/>
            </a:br>
            <a:r>
              <a:rPr lang="en-US" dirty="0"/>
              <a:t>This slide compares different prompt designs, illustrating how specificity can improve outcomes. The example prompts demonstrate a progression from generic to more detailed instructions, highlighting the importance of context and clarity. The referenced study provides further insights into effective prompt design, emphasizing the need for continuous improvement in our prompting strategies. </a:t>
            </a:r>
            <a:br>
              <a:rPr lang="en-US" dirty="0"/>
            </a:br>
            <a:r>
              <a:rPr lang="en-US" dirty="0"/>
              <a:t>______</a:t>
            </a:r>
          </a:p>
          <a:p>
            <a:br>
              <a:rPr lang="en-US" dirty="0"/>
            </a:br>
            <a:r>
              <a:rPr lang="en-US" dirty="0"/>
              <a:t>Machine Learning is a subset of AI that allows systems to learn from data and improve their performance over time. It is essential for AI engineers to grasp the various learning methods and their applications.</a:t>
            </a:r>
          </a:p>
        </p:txBody>
      </p:sp>
      <p:sp>
        <p:nvSpPr>
          <p:cNvPr id="4" name="Slide Number Placeholder 3">
            <a:extLst>
              <a:ext uri="{FF2B5EF4-FFF2-40B4-BE49-F238E27FC236}">
                <a16:creationId xmlns:a16="http://schemas.microsoft.com/office/drawing/2014/main" id="{FDA88666-64A3-1266-E328-3347BBF46A80}"/>
              </a:ext>
            </a:extLst>
          </p:cNvPr>
          <p:cNvSpPr>
            <a:spLocks noGrp="1"/>
          </p:cNvSpPr>
          <p:nvPr>
            <p:ph type="sldNum" sz="quarter" idx="5"/>
          </p:nvPr>
        </p:nvSpPr>
        <p:spPr/>
        <p:txBody>
          <a:bodyPr/>
          <a:lstStyle/>
          <a:p>
            <a:fld id="{EF71ED1F-BB8D-42FE-B7BA-C5F0996610A6}" type="slidenum">
              <a:rPr lang="en-US" smtClean="0"/>
              <a:t>9</a:t>
            </a:fld>
            <a:endParaRPr lang="en-US"/>
          </a:p>
        </p:txBody>
      </p:sp>
    </p:spTree>
    <p:extLst>
      <p:ext uri="{BB962C8B-B14F-4D97-AF65-F5344CB8AC3E}">
        <p14:creationId xmlns:p14="http://schemas.microsoft.com/office/powerpoint/2010/main" val="350610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D359-66B9-C854-DE5E-802A1B196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7F15B-B762-5BA3-276D-5A7AC5328B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59D9D-AF46-D8CE-5835-C27372FB77B7}"/>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5" name="Footer Placeholder 4">
            <a:extLst>
              <a:ext uri="{FF2B5EF4-FFF2-40B4-BE49-F238E27FC236}">
                <a16:creationId xmlns:a16="http://schemas.microsoft.com/office/drawing/2014/main" id="{0044D78D-60E5-AB55-41A7-B6F80E1E2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6A474-47FC-DFAC-FA68-8A0BBCBE111B}"/>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82009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D874-DD18-73DE-525F-AB4D02183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979543-E53B-E52D-7B4C-BFD48887CA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202C5-597E-A3F4-2358-78FDA6CD9E22}"/>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5" name="Footer Placeholder 4">
            <a:extLst>
              <a:ext uri="{FF2B5EF4-FFF2-40B4-BE49-F238E27FC236}">
                <a16:creationId xmlns:a16="http://schemas.microsoft.com/office/drawing/2014/main" id="{65E05FB9-CE34-F819-6487-F83A36D32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89F96-F6DF-3756-C983-A3AC69AB6958}"/>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161217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2D371E-68DE-10FF-72B7-276F70BB4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64F487-A414-1FA8-417D-7ADE8BDBAA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D9B01-BAD2-8A90-EBF3-98412F1980CF}"/>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5" name="Footer Placeholder 4">
            <a:extLst>
              <a:ext uri="{FF2B5EF4-FFF2-40B4-BE49-F238E27FC236}">
                <a16:creationId xmlns:a16="http://schemas.microsoft.com/office/drawing/2014/main" id="{CA3074ED-B561-03A8-8A5E-C36662545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90BCA-6FBE-4D3D-CA63-E4C1F45AAFD6}"/>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115403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ADF2-A654-E17D-A50E-D3F83C8B8E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C7FFD-560C-2426-0C9C-37C2C52D61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37C79-9FD3-8AA4-CE5C-0D9AFEB84687}"/>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5" name="Footer Placeholder 4">
            <a:extLst>
              <a:ext uri="{FF2B5EF4-FFF2-40B4-BE49-F238E27FC236}">
                <a16:creationId xmlns:a16="http://schemas.microsoft.com/office/drawing/2014/main" id="{F97E0E3D-47F8-1F12-A906-B82489C0C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6A769-4FBE-E945-8E8E-D417C8E48A62}"/>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200984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B90C-D290-1CC5-3048-885CD006CB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94BC83-59D6-C611-CB30-050CD9DA1C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D768AC-0B97-C9EA-D746-5CB400A33D18}"/>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5" name="Footer Placeholder 4">
            <a:extLst>
              <a:ext uri="{FF2B5EF4-FFF2-40B4-BE49-F238E27FC236}">
                <a16:creationId xmlns:a16="http://schemas.microsoft.com/office/drawing/2014/main" id="{1FC53702-7236-223B-DCBA-5A11211FE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78710-9BBB-C51F-992A-3029D0E20EBB}"/>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267169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E292-EB90-3E4C-8F03-A9934B25F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FD8555-C058-92D1-1B59-73166FF929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75748-9E9C-E45D-EF30-6B49280B0F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9802C2-F2EE-1132-93D8-7BA322E378B7}"/>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6" name="Footer Placeholder 5">
            <a:extLst>
              <a:ext uri="{FF2B5EF4-FFF2-40B4-BE49-F238E27FC236}">
                <a16:creationId xmlns:a16="http://schemas.microsoft.com/office/drawing/2014/main" id="{C4A0A8DB-778D-56D2-D7D5-AEA16768C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BAD39-B014-264A-33B0-924B674FA613}"/>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47391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754F-FA91-9CF8-FFFE-B63FF10F9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2BEB72-C8B0-7397-F7A8-42AA008F2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906C6-FBC0-7AF7-614C-898CB4C65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5EFE62-FB31-40E3-D478-419F47655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3D5BD-7082-8CB7-B237-C541602D4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45B134-1F4B-B6C1-70EF-CE2EA6868C44}"/>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8" name="Footer Placeholder 7">
            <a:extLst>
              <a:ext uri="{FF2B5EF4-FFF2-40B4-BE49-F238E27FC236}">
                <a16:creationId xmlns:a16="http://schemas.microsoft.com/office/drawing/2014/main" id="{F2199C9D-8E35-9D64-07B6-52B35E724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775C8A-4C0F-3D5A-F819-E49E6B6A5FFF}"/>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357486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1A82-C85E-54ED-7910-B378723DD3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A9BFD-0E81-6426-B19C-E4E416B29F30}"/>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4" name="Footer Placeholder 3">
            <a:extLst>
              <a:ext uri="{FF2B5EF4-FFF2-40B4-BE49-F238E27FC236}">
                <a16:creationId xmlns:a16="http://schemas.microsoft.com/office/drawing/2014/main" id="{CBF0267A-3064-2AA2-096D-17B968C99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8671A8-BA41-C830-D0C5-860995AA0218}"/>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1936297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C4384-785A-4DB7-B836-640CB30D4989}"/>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3" name="Footer Placeholder 2">
            <a:extLst>
              <a:ext uri="{FF2B5EF4-FFF2-40B4-BE49-F238E27FC236}">
                <a16:creationId xmlns:a16="http://schemas.microsoft.com/office/drawing/2014/main" id="{69D2F2D2-4D7F-6486-941D-25BF906327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778248-F131-0CF1-120D-64AFC29CA6A5}"/>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110291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607A-404C-5DAD-75A1-434CACAD9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EDB6E0-DFA4-C14C-A530-FD415CBFF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753EE9-0571-6401-98C3-37713E1F4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866DF-9D96-E9D4-59FD-48EA8348AC80}"/>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6" name="Footer Placeholder 5">
            <a:extLst>
              <a:ext uri="{FF2B5EF4-FFF2-40B4-BE49-F238E27FC236}">
                <a16:creationId xmlns:a16="http://schemas.microsoft.com/office/drawing/2014/main" id="{0A4A6623-B6B2-08D2-77B1-04BCFEFCD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1DD8A-8129-B295-A77C-3FD99F4FE2B1}"/>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249268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D590-4AAE-B4D5-CECD-C0FB87E85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CCD035-036E-A197-7941-48E161B8C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87C27F-FE5B-3393-FB3A-41EDE8185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2852C-D7C2-73C2-6A89-8CCC10776D6B}"/>
              </a:ext>
            </a:extLst>
          </p:cNvPr>
          <p:cNvSpPr>
            <a:spLocks noGrp="1"/>
          </p:cNvSpPr>
          <p:nvPr>
            <p:ph type="dt" sz="half" idx="10"/>
          </p:nvPr>
        </p:nvSpPr>
        <p:spPr/>
        <p:txBody>
          <a:bodyPr/>
          <a:lstStyle/>
          <a:p>
            <a:fld id="{8EC71333-8FBE-4E5C-9C38-146A8EC92F1B}" type="datetimeFigureOut">
              <a:rPr lang="en-US" smtClean="0"/>
              <a:t>5/8/2025</a:t>
            </a:fld>
            <a:endParaRPr lang="en-US"/>
          </a:p>
        </p:txBody>
      </p:sp>
      <p:sp>
        <p:nvSpPr>
          <p:cNvPr id="6" name="Footer Placeholder 5">
            <a:extLst>
              <a:ext uri="{FF2B5EF4-FFF2-40B4-BE49-F238E27FC236}">
                <a16:creationId xmlns:a16="http://schemas.microsoft.com/office/drawing/2014/main" id="{689B5E7D-323C-8F32-C3CC-F9A5EEA96A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6F58D-BACC-D570-7CB5-7C3734D1B130}"/>
              </a:ext>
            </a:extLst>
          </p:cNvPr>
          <p:cNvSpPr>
            <a:spLocks noGrp="1"/>
          </p:cNvSpPr>
          <p:nvPr>
            <p:ph type="sldNum" sz="quarter" idx="12"/>
          </p:nvPr>
        </p:nvSpPr>
        <p:spPr/>
        <p:txBody>
          <a:bodyPr/>
          <a:lstStyle/>
          <a:p>
            <a:fld id="{9E8D4F7B-1F2C-43F9-A9B0-AE1B9B0C1DC3}" type="slidenum">
              <a:rPr lang="en-US" smtClean="0"/>
              <a:t>‹#›</a:t>
            </a:fld>
            <a:endParaRPr lang="en-US"/>
          </a:p>
        </p:txBody>
      </p:sp>
    </p:spTree>
    <p:extLst>
      <p:ext uri="{BB962C8B-B14F-4D97-AF65-F5344CB8AC3E}">
        <p14:creationId xmlns:p14="http://schemas.microsoft.com/office/powerpoint/2010/main" val="359524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60510-24A4-D91C-762A-93960D40F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7583A5-20FC-FA24-B07B-DEE68890D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AAA93-9B5E-3A6D-5CC6-FD7DA4539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C71333-8FBE-4E5C-9C38-146A8EC92F1B}" type="datetimeFigureOut">
              <a:rPr lang="en-US" smtClean="0"/>
              <a:t>5/8/2025</a:t>
            </a:fld>
            <a:endParaRPr lang="en-US"/>
          </a:p>
        </p:txBody>
      </p:sp>
      <p:sp>
        <p:nvSpPr>
          <p:cNvPr id="5" name="Footer Placeholder 4">
            <a:extLst>
              <a:ext uri="{FF2B5EF4-FFF2-40B4-BE49-F238E27FC236}">
                <a16:creationId xmlns:a16="http://schemas.microsoft.com/office/drawing/2014/main" id="{A04314C4-6DB5-E8F1-AE5A-7978E9C671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E6F3A9-C548-3759-070C-6AD50FA2C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8D4F7B-1F2C-43F9-A9B0-AE1B9B0C1DC3}" type="slidenum">
              <a:rPr lang="en-US" smtClean="0"/>
              <a:t>‹#›</a:t>
            </a:fld>
            <a:endParaRPr lang="en-US"/>
          </a:p>
        </p:txBody>
      </p:sp>
    </p:spTree>
    <p:extLst>
      <p:ext uri="{BB962C8B-B14F-4D97-AF65-F5344CB8AC3E}">
        <p14:creationId xmlns:p14="http://schemas.microsoft.com/office/powerpoint/2010/main" val="4101953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eva-draganov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306.05685"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promptfoo.dev/docs/getting-started/"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help.openai.com/en/articles/6654000-best-practices-for-prompt-engineering-with-the-openai-api"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cookbook.openai.com/examples/gpt4-1_prompting_gui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BEA9-5D10-D037-C703-A89CB8DE123C}"/>
              </a:ext>
            </a:extLst>
          </p:cNvPr>
          <p:cNvSpPr>
            <a:spLocks noGrp="1"/>
          </p:cNvSpPr>
          <p:nvPr>
            <p:ph type="ctrTitle"/>
          </p:nvPr>
        </p:nvSpPr>
        <p:spPr>
          <a:xfrm>
            <a:off x="1946564" y="1249217"/>
            <a:ext cx="8298873" cy="2258284"/>
          </a:xfrm>
        </p:spPr>
        <p:txBody>
          <a:bodyPr anchor="b">
            <a:normAutofit/>
          </a:bodyPr>
          <a:lstStyle/>
          <a:p>
            <a:r>
              <a:rPr lang="en-US" sz="6600" dirty="0">
                <a:solidFill>
                  <a:schemeClr val="bg1"/>
                </a:solidFill>
              </a:rPr>
              <a:t>Prompt Engineering Starter</a:t>
            </a:r>
          </a:p>
        </p:txBody>
      </p:sp>
      <p:sp>
        <p:nvSpPr>
          <p:cNvPr id="3" name="Subtitle 2">
            <a:extLst>
              <a:ext uri="{FF2B5EF4-FFF2-40B4-BE49-F238E27FC236}">
                <a16:creationId xmlns:a16="http://schemas.microsoft.com/office/drawing/2014/main" id="{9153646A-2EDD-2195-6B90-6D40215D13B9}"/>
              </a:ext>
            </a:extLst>
          </p:cNvPr>
          <p:cNvSpPr>
            <a:spLocks noGrp="1"/>
          </p:cNvSpPr>
          <p:nvPr>
            <p:ph type="subTitle" idx="1"/>
          </p:nvPr>
        </p:nvSpPr>
        <p:spPr>
          <a:xfrm>
            <a:off x="1394114" y="4509150"/>
            <a:ext cx="9159879" cy="1282843"/>
          </a:xfrm>
        </p:spPr>
        <p:txBody>
          <a:bodyPr anchor="t">
            <a:normAutofit fontScale="92500" lnSpcReduction="10000"/>
          </a:bodyPr>
          <a:lstStyle/>
          <a:p>
            <a:r>
              <a:rPr lang="en-US" sz="1800" dirty="0">
                <a:solidFill>
                  <a:schemeClr val="bg1"/>
                </a:solidFill>
              </a:rPr>
              <a:t>Prepared by Eva Draganova </a:t>
            </a:r>
          </a:p>
          <a:p>
            <a:r>
              <a:rPr lang="en-US" sz="1800" dirty="0">
                <a:solidFill>
                  <a:schemeClr val="bg1"/>
                </a:solidFill>
              </a:rPr>
              <a:t>Tech REF Data Engineer and Data Ops Support</a:t>
            </a:r>
          </a:p>
          <a:p>
            <a:r>
              <a:rPr lang="en-US" sz="1600" dirty="0">
                <a:hlinkClick r:id="rId3">
                  <a:extLst>
                    <a:ext uri="{A12FA001-AC4F-418D-AE19-62706E023703}">
                      <ahyp:hlinkClr xmlns:ahyp="http://schemas.microsoft.com/office/drawing/2018/hyperlinkcolor" val="tx"/>
                    </a:ext>
                  </a:extLst>
                </a:hlinkClick>
              </a:rPr>
              <a:t>Eva's LinkedIn</a:t>
            </a:r>
            <a:endParaRPr lang="en-US" sz="1600" dirty="0"/>
          </a:p>
          <a:p>
            <a:r>
              <a:rPr lang="en-US" sz="1600" dirty="0"/>
              <a:t>Essential concepts for aspiring AI engineers</a:t>
            </a:r>
          </a:p>
        </p:txBody>
      </p:sp>
    </p:spTree>
    <p:extLst>
      <p:ext uri="{BB962C8B-B14F-4D97-AF65-F5344CB8AC3E}">
        <p14:creationId xmlns:p14="http://schemas.microsoft.com/office/powerpoint/2010/main" val="381473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0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par>
                                <p:cTn id="19" presetID="10" presetClass="entr" presetSubtype="0" fill="hold" grpId="0" nodeType="withEffect">
                                  <p:stCondLst>
                                    <p:cond delay="1000"/>
                                  </p:stCondLst>
                                  <p:iterate>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700"/>
                                        <p:tgtEl>
                                          <p:spTgt spid="3">
                                            <p:txEl>
                                              <p:pRg st="3" end="3"/>
                                            </p:txEl>
                                          </p:spTgt>
                                        </p:tgtEl>
                                      </p:cBhvr>
                                    </p:animEffect>
                                  </p:childTnLst>
                                </p:cTn>
                              </p:par>
                              <p:par>
                                <p:cTn id="22" presetID="42" presetClass="entr" presetSubtype="0" fill="hold" grpId="1" nodeType="withEffect">
                                  <p:stCondLst>
                                    <p:cond delay="250"/>
                                  </p:stCondLst>
                                  <p:iterate>
                                    <p:tmPct val="10000"/>
                                  </p:iterate>
                                  <p:childTnLst>
                                    <p:set>
                                      <p:cBhvr>
                                        <p:cTn id="23" dur="1" fill="hold">
                                          <p:stCondLst>
                                            <p:cond delay="0"/>
                                          </p:stCondLst>
                                        </p:cTn>
                                        <p:tgtEl>
                                          <p:spTgt spid="3"/>
                                        </p:tgtEl>
                                        <p:attrNameLst>
                                          <p:attrName>style.visibility</p:attrName>
                                        </p:attrNameLst>
                                      </p:cBhvr>
                                      <p:to>
                                        <p:strVal val="visible"/>
                                      </p:to>
                                    </p:set>
                                    <p:animEffect transition="in" filter="fade">
                                      <p:cBhvr>
                                        <p:cTn id="24" dur="250"/>
                                        <p:tgtEl>
                                          <p:spTgt spid="3"/>
                                        </p:tgtEl>
                                      </p:cBhvr>
                                    </p:animEffect>
                                    <p:anim calcmode="lin" valueType="num">
                                      <p:cBhvr>
                                        <p:cTn id="25" dur="250" fill="hold"/>
                                        <p:tgtEl>
                                          <p:spTgt spid="3"/>
                                        </p:tgtEl>
                                        <p:attrNameLst>
                                          <p:attrName>ppt_x</p:attrName>
                                        </p:attrNameLst>
                                      </p:cBhvr>
                                      <p:tavLst>
                                        <p:tav tm="0">
                                          <p:val>
                                            <p:strVal val="#ppt_x"/>
                                          </p:val>
                                        </p:tav>
                                        <p:tav tm="100000">
                                          <p:val>
                                            <p:strVal val="#ppt_x"/>
                                          </p:val>
                                        </p:tav>
                                      </p:tavLst>
                                    </p:anim>
                                    <p:anim calcmode="lin" valueType="num">
                                      <p:cBhvr>
                                        <p:cTn id="26"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6C60A-7C61-B0C5-A537-7BC4323CA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F8007-4577-D9FF-CC22-671860C40416}"/>
              </a:ext>
            </a:extLst>
          </p:cNvPr>
          <p:cNvSpPr>
            <a:spLocks noGrp="1"/>
          </p:cNvSpPr>
          <p:nvPr>
            <p:ph type="title"/>
          </p:nvPr>
        </p:nvSpPr>
        <p:spPr>
          <a:xfrm>
            <a:off x="830805" y="467379"/>
            <a:ext cx="6291472" cy="736910"/>
          </a:xfrm>
        </p:spPr>
        <p:txBody>
          <a:bodyPr vert="horz" lIns="91440" tIns="45720" rIns="91440" bIns="45720" rtlCol="0" anchor="t">
            <a:normAutofit/>
          </a:bodyPr>
          <a:lstStyle/>
          <a:p>
            <a:r>
              <a:rPr lang="en-US" sz="3400" b="1" dirty="0"/>
              <a:t>Zero shot vs. Few shot prompting</a:t>
            </a:r>
          </a:p>
        </p:txBody>
      </p:sp>
      <p:pic>
        <p:nvPicPr>
          <p:cNvPr id="6" name="Picture 5">
            <a:extLst>
              <a:ext uri="{FF2B5EF4-FFF2-40B4-BE49-F238E27FC236}">
                <a16:creationId xmlns:a16="http://schemas.microsoft.com/office/drawing/2014/main" id="{AB0588BD-325D-DCF9-FC8B-FC2A88B96057}"/>
              </a:ext>
            </a:extLst>
          </p:cNvPr>
          <p:cNvPicPr>
            <a:picLocks noChangeAspect="1"/>
          </p:cNvPicPr>
          <p:nvPr/>
        </p:nvPicPr>
        <p:blipFill>
          <a:blip r:embed="rId3"/>
          <a:stretch>
            <a:fillRect/>
          </a:stretch>
        </p:blipFill>
        <p:spPr>
          <a:xfrm>
            <a:off x="848704" y="1204289"/>
            <a:ext cx="5362622" cy="3867383"/>
          </a:xfrm>
          <a:prstGeom prst="rect">
            <a:avLst/>
          </a:prstGeom>
        </p:spPr>
      </p:pic>
      <p:pic>
        <p:nvPicPr>
          <p:cNvPr id="8" name="Picture 7">
            <a:extLst>
              <a:ext uri="{FF2B5EF4-FFF2-40B4-BE49-F238E27FC236}">
                <a16:creationId xmlns:a16="http://schemas.microsoft.com/office/drawing/2014/main" id="{8833AB94-3917-6834-5B28-483784231E88}"/>
              </a:ext>
            </a:extLst>
          </p:cNvPr>
          <p:cNvPicPr>
            <a:picLocks noChangeAspect="1"/>
          </p:cNvPicPr>
          <p:nvPr/>
        </p:nvPicPr>
        <p:blipFill>
          <a:blip r:embed="rId4"/>
          <a:stretch>
            <a:fillRect/>
          </a:stretch>
        </p:blipFill>
        <p:spPr>
          <a:xfrm>
            <a:off x="6211326" y="1204289"/>
            <a:ext cx="4991797" cy="5410955"/>
          </a:xfrm>
          <a:prstGeom prst="rect">
            <a:avLst/>
          </a:prstGeom>
        </p:spPr>
      </p:pic>
      <p:sp>
        <p:nvSpPr>
          <p:cNvPr id="10" name="TextBox 9">
            <a:extLst>
              <a:ext uri="{FF2B5EF4-FFF2-40B4-BE49-F238E27FC236}">
                <a16:creationId xmlns:a16="http://schemas.microsoft.com/office/drawing/2014/main" id="{E7913512-97A3-993F-D8EF-FF96BB1CA395}"/>
              </a:ext>
            </a:extLst>
          </p:cNvPr>
          <p:cNvSpPr txBox="1"/>
          <p:nvPr/>
        </p:nvSpPr>
        <p:spPr>
          <a:xfrm>
            <a:off x="848704" y="5808582"/>
            <a:ext cx="6096000" cy="369332"/>
          </a:xfrm>
          <a:prstGeom prst="rect">
            <a:avLst/>
          </a:prstGeom>
          <a:noFill/>
        </p:spPr>
        <p:txBody>
          <a:bodyPr wrap="square">
            <a:spAutoFit/>
          </a:bodyPr>
          <a:lstStyle/>
          <a:p>
            <a:r>
              <a:rPr lang="en-US" dirty="0"/>
              <a:t>GPT-3 Paper -https://arxiv.org/abs/2005.14165</a:t>
            </a:r>
          </a:p>
        </p:txBody>
      </p:sp>
    </p:spTree>
    <p:extLst>
      <p:ext uri="{BB962C8B-B14F-4D97-AF65-F5344CB8AC3E}">
        <p14:creationId xmlns:p14="http://schemas.microsoft.com/office/powerpoint/2010/main" val="5345603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D7AC4-7001-251C-2370-C8E8B7E6E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AB806-6302-478B-F1B4-F97071041186}"/>
              </a:ext>
            </a:extLst>
          </p:cNvPr>
          <p:cNvSpPr>
            <a:spLocks noGrp="1"/>
          </p:cNvSpPr>
          <p:nvPr>
            <p:ph type="title"/>
          </p:nvPr>
        </p:nvSpPr>
        <p:spPr>
          <a:xfrm>
            <a:off x="640080" y="556182"/>
            <a:ext cx="6291472" cy="736910"/>
          </a:xfrm>
        </p:spPr>
        <p:txBody>
          <a:bodyPr vert="horz" lIns="91440" tIns="45720" rIns="91440" bIns="45720" rtlCol="0" anchor="t">
            <a:normAutofit/>
          </a:bodyPr>
          <a:lstStyle/>
          <a:p>
            <a:r>
              <a:rPr lang="en-US" sz="3400" b="1" dirty="0"/>
              <a:t>Prompt Template</a:t>
            </a:r>
          </a:p>
        </p:txBody>
      </p:sp>
      <p:sp>
        <p:nvSpPr>
          <p:cNvPr id="4" name="TextBox 3">
            <a:extLst>
              <a:ext uri="{FF2B5EF4-FFF2-40B4-BE49-F238E27FC236}">
                <a16:creationId xmlns:a16="http://schemas.microsoft.com/office/drawing/2014/main" id="{4D22E818-068C-63E0-904E-34A212174441}"/>
              </a:ext>
            </a:extLst>
          </p:cNvPr>
          <p:cNvSpPr txBox="1"/>
          <p:nvPr/>
        </p:nvSpPr>
        <p:spPr>
          <a:xfrm>
            <a:off x="194328" y="6228279"/>
            <a:ext cx="9772074" cy="276999"/>
          </a:xfrm>
          <a:prstGeom prst="rect">
            <a:avLst/>
          </a:prstGeom>
          <a:noFill/>
        </p:spPr>
        <p:txBody>
          <a:bodyPr wrap="square">
            <a:spAutoFit/>
          </a:bodyPr>
          <a:lstStyle/>
          <a:p>
            <a:r>
              <a:rPr lang="en-US" sz="1200" dirty="0"/>
              <a:t>[Awesome Prompt Templates, </a:t>
            </a:r>
            <a:r>
              <a:rPr lang="en-US" sz="1200" dirty="0" err="1"/>
              <a:t>Github</a:t>
            </a:r>
            <a:r>
              <a:rPr lang="en-US" sz="1200" dirty="0"/>
              <a:t>] –https://github.com/f/awesome-chatgpt-prompts</a:t>
            </a:r>
          </a:p>
        </p:txBody>
      </p:sp>
      <p:sp>
        <p:nvSpPr>
          <p:cNvPr id="6" name="TextBox 5">
            <a:extLst>
              <a:ext uri="{FF2B5EF4-FFF2-40B4-BE49-F238E27FC236}">
                <a16:creationId xmlns:a16="http://schemas.microsoft.com/office/drawing/2014/main" id="{F014AD9E-427A-7B17-653D-1C70DE8F62FB}"/>
              </a:ext>
            </a:extLst>
          </p:cNvPr>
          <p:cNvSpPr txBox="1"/>
          <p:nvPr/>
        </p:nvSpPr>
        <p:spPr>
          <a:xfrm>
            <a:off x="554181" y="1476065"/>
            <a:ext cx="4895273" cy="2308324"/>
          </a:xfrm>
          <a:prstGeom prst="rect">
            <a:avLst/>
          </a:prstGeom>
          <a:noFill/>
        </p:spPr>
        <p:txBody>
          <a:bodyPr wrap="square">
            <a:spAutoFit/>
          </a:bodyPr>
          <a:lstStyle/>
          <a:p>
            <a:r>
              <a:rPr lang="en-US" dirty="0"/>
              <a:t>A prompt template is a pre-defined structure with placeholders for dynamic inputs. </a:t>
            </a:r>
          </a:p>
          <a:p>
            <a:endParaRPr lang="en-US" dirty="0"/>
          </a:p>
          <a:p>
            <a:r>
              <a:rPr lang="en-US" dirty="0"/>
              <a:t>Example: "Summarize the following text for [</a:t>
            </a:r>
            <a:r>
              <a:rPr lang="en-US" b="1" dirty="0"/>
              <a:t>audience</a:t>
            </a:r>
            <a:r>
              <a:rPr lang="en-US" dirty="0"/>
              <a:t>] in [</a:t>
            </a:r>
            <a:r>
              <a:rPr lang="en-US" b="1" dirty="0"/>
              <a:t>format</a:t>
            </a:r>
            <a:r>
              <a:rPr lang="en-US" dirty="0"/>
              <a:t>]: [</a:t>
            </a:r>
            <a:r>
              <a:rPr lang="en-US" b="1" dirty="0"/>
              <a:t>text</a:t>
            </a:r>
            <a:r>
              <a:rPr lang="en-US" dirty="0"/>
              <a:t>]." </a:t>
            </a:r>
          </a:p>
          <a:p>
            <a:endParaRPr lang="en-US" dirty="0"/>
          </a:p>
          <a:p>
            <a:r>
              <a:rPr lang="en-US" dirty="0"/>
              <a:t>Here, [audience], [format], and [text] are placeholders.</a:t>
            </a:r>
          </a:p>
        </p:txBody>
      </p:sp>
      <p:pic>
        <p:nvPicPr>
          <p:cNvPr id="8" name="Picture 7">
            <a:extLst>
              <a:ext uri="{FF2B5EF4-FFF2-40B4-BE49-F238E27FC236}">
                <a16:creationId xmlns:a16="http://schemas.microsoft.com/office/drawing/2014/main" id="{AC915E3E-CD16-E8C4-DD06-9C0F0DCB95A9}"/>
              </a:ext>
            </a:extLst>
          </p:cNvPr>
          <p:cNvPicPr>
            <a:picLocks noChangeAspect="1"/>
          </p:cNvPicPr>
          <p:nvPr/>
        </p:nvPicPr>
        <p:blipFill>
          <a:blip r:embed="rId3"/>
          <a:stretch>
            <a:fillRect/>
          </a:stretch>
        </p:blipFill>
        <p:spPr>
          <a:xfrm>
            <a:off x="7231562" y="413329"/>
            <a:ext cx="3060490" cy="5770477"/>
          </a:xfrm>
          <a:prstGeom prst="rect">
            <a:avLst/>
          </a:prstGeom>
        </p:spPr>
      </p:pic>
    </p:spTree>
    <p:extLst>
      <p:ext uri="{BB962C8B-B14F-4D97-AF65-F5344CB8AC3E}">
        <p14:creationId xmlns:p14="http://schemas.microsoft.com/office/powerpoint/2010/main" val="3429845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9A695-B995-67E1-2E91-AA7A723FF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CB9BF-9A25-F1F9-B360-427C8CB89FA2}"/>
              </a:ext>
            </a:extLst>
          </p:cNvPr>
          <p:cNvSpPr>
            <a:spLocks noGrp="1"/>
          </p:cNvSpPr>
          <p:nvPr>
            <p:ph type="title"/>
          </p:nvPr>
        </p:nvSpPr>
        <p:spPr>
          <a:xfrm>
            <a:off x="640080" y="556182"/>
            <a:ext cx="6291472" cy="736910"/>
          </a:xfrm>
        </p:spPr>
        <p:txBody>
          <a:bodyPr vert="horz" lIns="91440" tIns="45720" rIns="91440" bIns="45720" rtlCol="0" anchor="t">
            <a:normAutofit fontScale="90000"/>
          </a:bodyPr>
          <a:lstStyle/>
          <a:p>
            <a:r>
              <a:rPr lang="en-US" sz="3400" b="1" dirty="0"/>
              <a:t>Chain complex prompts for improved performance</a:t>
            </a:r>
          </a:p>
        </p:txBody>
      </p:sp>
      <p:pic>
        <p:nvPicPr>
          <p:cNvPr id="4" name="Picture 3">
            <a:extLst>
              <a:ext uri="{FF2B5EF4-FFF2-40B4-BE49-F238E27FC236}">
                <a16:creationId xmlns:a16="http://schemas.microsoft.com/office/drawing/2014/main" id="{A6C09FED-17A9-AFB9-F076-2FBBDB672A45}"/>
              </a:ext>
            </a:extLst>
          </p:cNvPr>
          <p:cNvPicPr>
            <a:picLocks noChangeAspect="1"/>
          </p:cNvPicPr>
          <p:nvPr/>
        </p:nvPicPr>
        <p:blipFill>
          <a:blip r:embed="rId3"/>
          <a:stretch>
            <a:fillRect/>
          </a:stretch>
        </p:blipFill>
        <p:spPr>
          <a:xfrm>
            <a:off x="427430" y="1647731"/>
            <a:ext cx="6075547" cy="4104854"/>
          </a:xfrm>
          <a:prstGeom prst="rect">
            <a:avLst/>
          </a:prstGeom>
        </p:spPr>
      </p:pic>
      <p:pic>
        <p:nvPicPr>
          <p:cNvPr id="6" name="Picture 5">
            <a:extLst>
              <a:ext uri="{FF2B5EF4-FFF2-40B4-BE49-F238E27FC236}">
                <a16:creationId xmlns:a16="http://schemas.microsoft.com/office/drawing/2014/main" id="{A9AEB2DD-5E44-5CE5-F4B5-16FC01985BD9}"/>
              </a:ext>
            </a:extLst>
          </p:cNvPr>
          <p:cNvPicPr>
            <a:picLocks noChangeAspect="1"/>
          </p:cNvPicPr>
          <p:nvPr/>
        </p:nvPicPr>
        <p:blipFill>
          <a:blip r:embed="rId4"/>
          <a:stretch>
            <a:fillRect/>
          </a:stretch>
        </p:blipFill>
        <p:spPr>
          <a:xfrm>
            <a:off x="6504122" y="258318"/>
            <a:ext cx="5260448" cy="6341363"/>
          </a:xfrm>
          <a:prstGeom prst="rect">
            <a:avLst/>
          </a:prstGeom>
        </p:spPr>
      </p:pic>
      <p:sp>
        <p:nvSpPr>
          <p:cNvPr id="8" name="TextBox 7">
            <a:extLst>
              <a:ext uri="{FF2B5EF4-FFF2-40B4-BE49-F238E27FC236}">
                <a16:creationId xmlns:a16="http://schemas.microsoft.com/office/drawing/2014/main" id="{9B370D31-DFA5-0724-CCC1-940804095A56}"/>
              </a:ext>
            </a:extLst>
          </p:cNvPr>
          <p:cNvSpPr txBox="1"/>
          <p:nvPr/>
        </p:nvSpPr>
        <p:spPr>
          <a:xfrm>
            <a:off x="427430" y="6301818"/>
            <a:ext cx="5668570" cy="276999"/>
          </a:xfrm>
          <a:prstGeom prst="rect">
            <a:avLst/>
          </a:prstGeom>
          <a:noFill/>
        </p:spPr>
        <p:txBody>
          <a:bodyPr wrap="square">
            <a:spAutoFit/>
          </a:bodyPr>
          <a:lstStyle/>
          <a:p>
            <a:r>
              <a:rPr lang="en-US" sz="1200" dirty="0"/>
              <a:t>[Anthropic: Prompt Library] -https://docs.anthropic.com/</a:t>
            </a:r>
            <a:r>
              <a:rPr lang="en-US" sz="1200" dirty="0" err="1"/>
              <a:t>en</a:t>
            </a:r>
            <a:r>
              <a:rPr lang="en-US" sz="1200" dirty="0"/>
              <a:t>/prompt-library/library</a:t>
            </a:r>
          </a:p>
        </p:txBody>
      </p:sp>
    </p:spTree>
    <p:extLst>
      <p:ext uri="{BB962C8B-B14F-4D97-AF65-F5344CB8AC3E}">
        <p14:creationId xmlns:p14="http://schemas.microsoft.com/office/powerpoint/2010/main" val="420648494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ECF23-4A9A-7D6F-502E-BD73BAF77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FE084-A167-C2D4-6AC1-1FC2449A3FE2}"/>
              </a:ext>
            </a:extLst>
          </p:cNvPr>
          <p:cNvSpPr>
            <a:spLocks noGrp="1"/>
          </p:cNvSpPr>
          <p:nvPr>
            <p:ph type="title"/>
          </p:nvPr>
        </p:nvSpPr>
        <p:spPr>
          <a:xfrm>
            <a:off x="640080" y="556181"/>
            <a:ext cx="6291472" cy="930873"/>
          </a:xfrm>
        </p:spPr>
        <p:txBody>
          <a:bodyPr vert="horz" lIns="91440" tIns="45720" rIns="91440" bIns="45720" rtlCol="0" anchor="t">
            <a:normAutofit fontScale="90000"/>
          </a:bodyPr>
          <a:lstStyle/>
          <a:p>
            <a:r>
              <a:rPr lang="en-US" sz="3400" b="1" dirty="0"/>
              <a:t>Chain complex prompts for improved performance</a:t>
            </a:r>
          </a:p>
        </p:txBody>
      </p:sp>
      <p:pic>
        <p:nvPicPr>
          <p:cNvPr id="4" name="Picture 3">
            <a:extLst>
              <a:ext uri="{FF2B5EF4-FFF2-40B4-BE49-F238E27FC236}">
                <a16:creationId xmlns:a16="http://schemas.microsoft.com/office/drawing/2014/main" id="{4144273F-0DB1-5A58-5CCF-07B9DD001561}"/>
              </a:ext>
            </a:extLst>
          </p:cNvPr>
          <p:cNvPicPr>
            <a:picLocks noChangeAspect="1"/>
          </p:cNvPicPr>
          <p:nvPr/>
        </p:nvPicPr>
        <p:blipFill>
          <a:blip r:embed="rId3"/>
          <a:stretch>
            <a:fillRect/>
          </a:stretch>
        </p:blipFill>
        <p:spPr>
          <a:xfrm>
            <a:off x="823176" y="1590067"/>
            <a:ext cx="10545647" cy="4810796"/>
          </a:xfrm>
          <a:prstGeom prst="rect">
            <a:avLst/>
          </a:prstGeom>
        </p:spPr>
      </p:pic>
    </p:spTree>
    <p:extLst>
      <p:ext uri="{BB962C8B-B14F-4D97-AF65-F5344CB8AC3E}">
        <p14:creationId xmlns:p14="http://schemas.microsoft.com/office/powerpoint/2010/main" val="10821898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C65ED-EA03-C7B2-C5A6-3EDDA08D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99EFB-D2A9-F028-B371-A10FD2D5BA2B}"/>
              </a:ext>
            </a:extLst>
          </p:cNvPr>
          <p:cNvSpPr>
            <a:spLocks noGrp="1"/>
          </p:cNvSpPr>
          <p:nvPr>
            <p:ph type="title"/>
          </p:nvPr>
        </p:nvSpPr>
        <p:spPr>
          <a:xfrm>
            <a:off x="640080" y="556182"/>
            <a:ext cx="6291472" cy="736910"/>
          </a:xfrm>
        </p:spPr>
        <p:txBody>
          <a:bodyPr vert="horz" lIns="91440" tIns="45720" rIns="91440" bIns="45720" rtlCol="0" anchor="t">
            <a:normAutofit/>
          </a:bodyPr>
          <a:lstStyle/>
          <a:p>
            <a:r>
              <a:rPr lang="en-US" sz="3400" b="1" dirty="0"/>
              <a:t>LLM as Judge</a:t>
            </a:r>
          </a:p>
        </p:txBody>
      </p:sp>
      <p:sp>
        <p:nvSpPr>
          <p:cNvPr id="4" name="TextBox 3">
            <a:extLst>
              <a:ext uri="{FF2B5EF4-FFF2-40B4-BE49-F238E27FC236}">
                <a16:creationId xmlns:a16="http://schemas.microsoft.com/office/drawing/2014/main" id="{5B3634D0-DAE7-0A87-5208-5A73B383D96B}"/>
              </a:ext>
            </a:extLst>
          </p:cNvPr>
          <p:cNvSpPr txBox="1"/>
          <p:nvPr/>
        </p:nvSpPr>
        <p:spPr>
          <a:xfrm>
            <a:off x="1800304" y="6301818"/>
            <a:ext cx="8452059" cy="369332"/>
          </a:xfrm>
          <a:prstGeom prst="rect">
            <a:avLst/>
          </a:prstGeom>
          <a:noFill/>
        </p:spPr>
        <p:txBody>
          <a:bodyPr wrap="square">
            <a:spAutoFit/>
          </a:bodyPr>
          <a:lstStyle/>
          <a:p>
            <a:r>
              <a:rPr lang="en-US" dirty="0"/>
              <a:t>[Judging LLM-as-a-Judge with MT-Bench and Chatbot Arena </a:t>
            </a:r>
            <a:r>
              <a:rPr lang="en-US" dirty="0">
                <a:hlinkClick r:id="rId3"/>
              </a:rPr>
              <a:t>2306.05685</a:t>
            </a:r>
            <a:endParaRPr lang="en-US" dirty="0"/>
          </a:p>
        </p:txBody>
      </p:sp>
      <p:pic>
        <p:nvPicPr>
          <p:cNvPr id="6" name="Picture 5">
            <a:extLst>
              <a:ext uri="{FF2B5EF4-FFF2-40B4-BE49-F238E27FC236}">
                <a16:creationId xmlns:a16="http://schemas.microsoft.com/office/drawing/2014/main" id="{DAEFB7F5-4523-D823-083C-C037666E3158}"/>
              </a:ext>
            </a:extLst>
          </p:cNvPr>
          <p:cNvPicPr>
            <a:picLocks noChangeAspect="1"/>
          </p:cNvPicPr>
          <p:nvPr/>
        </p:nvPicPr>
        <p:blipFill>
          <a:blip r:embed="rId4"/>
          <a:stretch>
            <a:fillRect/>
          </a:stretch>
        </p:blipFill>
        <p:spPr>
          <a:xfrm>
            <a:off x="730041" y="1293092"/>
            <a:ext cx="4814105" cy="4850900"/>
          </a:xfrm>
          <a:prstGeom prst="rect">
            <a:avLst/>
          </a:prstGeom>
        </p:spPr>
      </p:pic>
      <p:pic>
        <p:nvPicPr>
          <p:cNvPr id="8" name="Picture 7">
            <a:extLst>
              <a:ext uri="{FF2B5EF4-FFF2-40B4-BE49-F238E27FC236}">
                <a16:creationId xmlns:a16="http://schemas.microsoft.com/office/drawing/2014/main" id="{3F7BAFA2-7A1A-9DB9-19FF-381F1124D8F1}"/>
              </a:ext>
            </a:extLst>
          </p:cNvPr>
          <p:cNvPicPr>
            <a:picLocks noChangeAspect="1"/>
          </p:cNvPicPr>
          <p:nvPr/>
        </p:nvPicPr>
        <p:blipFill>
          <a:blip r:embed="rId5"/>
          <a:stretch>
            <a:fillRect/>
          </a:stretch>
        </p:blipFill>
        <p:spPr>
          <a:xfrm>
            <a:off x="5743505" y="1269670"/>
            <a:ext cx="5718454" cy="4071133"/>
          </a:xfrm>
          <a:prstGeom prst="rect">
            <a:avLst/>
          </a:prstGeom>
        </p:spPr>
      </p:pic>
    </p:spTree>
    <p:extLst>
      <p:ext uri="{BB962C8B-B14F-4D97-AF65-F5344CB8AC3E}">
        <p14:creationId xmlns:p14="http://schemas.microsoft.com/office/powerpoint/2010/main" val="3008556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45D93-779E-E18D-8D66-F4D54DA59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E1BAE-8E5D-0A19-289D-A7D34516D085}"/>
              </a:ext>
            </a:extLst>
          </p:cNvPr>
          <p:cNvSpPr>
            <a:spLocks noGrp="1"/>
          </p:cNvSpPr>
          <p:nvPr>
            <p:ph type="title"/>
          </p:nvPr>
        </p:nvSpPr>
        <p:spPr>
          <a:xfrm>
            <a:off x="640080" y="556182"/>
            <a:ext cx="6291472" cy="736910"/>
          </a:xfrm>
        </p:spPr>
        <p:txBody>
          <a:bodyPr vert="horz" lIns="91440" tIns="45720" rIns="91440" bIns="45720" rtlCol="0" anchor="t">
            <a:normAutofit/>
          </a:bodyPr>
          <a:lstStyle/>
          <a:p>
            <a:r>
              <a:rPr lang="en-US" sz="3400" b="1" dirty="0"/>
              <a:t>Test the prompts</a:t>
            </a:r>
          </a:p>
        </p:txBody>
      </p:sp>
      <p:sp>
        <p:nvSpPr>
          <p:cNvPr id="4" name="TextBox 3">
            <a:extLst>
              <a:ext uri="{FF2B5EF4-FFF2-40B4-BE49-F238E27FC236}">
                <a16:creationId xmlns:a16="http://schemas.microsoft.com/office/drawing/2014/main" id="{8DE25DCB-6BDB-F105-595F-3A8215D65DE6}"/>
              </a:ext>
            </a:extLst>
          </p:cNvPr>
          <p:cNvSpPr txBox="1"/>
          <p:nvPr/>
        </p:nvSpPr>
        <p:spPr>
          <a:xfrm>
            <a:off x="294779" y="6301818"/>
            <a:ext cx="8812276" cy="369332"/>
          </a:xfrm>
          <a:prstGeom prst="rect">
            <a:avLst/>
          </a:prstGeom>
          <a:noFill/>
        </p:spPr>
        <p:txBody>
          <a:bodyPr wrap="square">
            <a:spAutoFit/>
          </a:bodyPr>
          <a:lstStyle/>
          <a:p>
            <a:r>
              <a:rPr lang="en-US" dirty="0">
                <a:hlinkClick r:id="rId3"/>
              </a:rPr>
              <a:t>Getting started | </a:t>
            </a:r>
            <a:r>
              <a:rPr lang="en-US" dirty="0" err="1">
                <a:hlinkClick r:id="rId3"/>
              </a:rPr>
              <a:t>promptfoo</a:t>
            </a:r>
            <a:r>
              <a:rPr lang="en-US" dirty="0"/>
              <a:t> - </a:t>
            </a:r>
            <a:r>
              <a:rPr lang="en-US" b="0" i="0" dirty="0">
                <a:solidFill>
                  <a:srgbClr val="1C1E21"/>
                </a:solidFill>
                <a:effectLst/>
                <a:latin typeface="Inter"/>
              </a:rPr>
              <a:t>CLI and library for evaluating and red-teaming LLM apps.</a:t>
            </a:r>
            <a:endParaRPr lang="en-US" dirty="0"/>
          </a:p>
        </p:txBody>
      </p:sp>
      <p:pic>
        <p:nvPicPr>
          <p:cNvPr id="6" name="Picture 5">
            <a:extLst>
              <a:ext uri="{FF2B5EF4-FFF2-40B4-BE49-F238E27FC236}">
                <a16:creationId xmlns:a16="http://schemas.microsoft.com/office/drawing/2014/main" id="{4ECA6D08-A76C-27FB-20F0-3CE6838004D7}"/>
              </a:ext>
            </a:extLst>
          </p:cNvPr>
          <p:cNvPicPr>
            <a:picLocks noChangeAspect="1"/>
          </p:cNvPicPr>
          <p:nvPr/>
        </p:nvPicPr>
        <p:blipFill>
          <a:blip r:embed="rId4"/>
          <a:stretch>
            <a:fillRect/>
          </a:stretch>
        </p:blipFill>
        <p:spPr>
          <a:xfrm>
            <a:off x="4199406" y="512510"/>
            <a:ext cx="7243871" cy="5789308"/>
          </a:xfrm>
          <a:prstGeom prst="rect">
            <a:avLst/>
          </a:prstGeom>
        </p:spPr>
      </p:pic>
    </p:spTree>
    <p:extLst>
      <p:ext uri="{BB962C8B-B14F-4D97-AF65-F5344CB8AC3E}">
        <p14:creationId xmlns:p14="http://schemas.microsoft.com/office/powerpoint/2010/main" val="33190306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8FA6-0500-AA7F-6FE7-38221CAC61C9}"/>
              </a:ext>
            </a:extLst>
          </p:cNvPr>
          <p:cNvSpPr>
            <a:spLocks noGrp="1"/>
          </p:cNvSpPr>
          <p:nvPr>
            <p:ph type="title"/>
          </p:nvPr>
        </p:nvSpPr>
        <p:spPr/>
        <p:txBody>
          <a:bodyPr/>
          <a:lstStyle/>
          <a:p>
            <a:r>
              <a:rPr lang="en-US" dirty="0"/>
              <a:t>Resources for Best Practices</a:t>
            </a:r>
          </a:p>
        </p:txBody>
      </p:sp>
      <p:sp>
        <p:nvSpPr>
          <p:cNvPr id="3" name="Content Placeholder 2">
            <a:extLst>
              <a:ext uri="{FF2B5EF4-FFF2-40B4-BE49-F238E27FC236}">
                <a16:creationId xmlns:a16="http://schemas.microsoft.com/office/drawing/2014/main" id="{AA2EECC3-FD22-F16A-57E8-6116D6C631EC}"/>
              </a:ext>
            </a:extLst>
          </p:cNvPr>
          <p:cNvSpPr>
            <a:spLocks noGrp="1"/>
          </p:cNvSpPr>
          <p:nvPr>
            <p:ph idx="1"/>
          </p:nvPr>
        </p:nvSpPr>
        <p:spPr/>
        <p:txBody>
          <a:bodyPr/>
          <a:lstStyle/>
          <a:p>
            <a:r>
              <a:rPr lang="en-US" dirty="0">
                <a:hlinkClick r:id="rId3"/>
              </a:rPr>
              <a:t>Best practices for prompt engineering with the OpenAI API | OpenAI Help Center</a:t>
            </a:r>
            <a:endParaRPr lang="en-US" dirty="0"/>
          </a:p>
          <a:p>
            <a:r>
              <a:rPr lang="en-US" dirty="0">
                <a:hlinkClick r:id="rId4"/>
              </a:rPr>
              <a:t>GPT-4.1 Prompting Guide | OpenAI Cookbook</a:t>
            </a:r>
            <a:endParaRPr lang="en-US" dirty="0"/>
          </a:p>
        </p:txBody>
      </p:sp>
    </p:spTree>
    <p:extLst>
      <p:ext uri="{BB962C8B-B14F-4D97-AF65-F5344CB8AC3E}">
        <p14:creationId xmlns:p14="http://schemas.microsoft.com/office/powerpoint/2010/main" val="70017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6873-5740-CA91-32A1-B12D96FADA4F}"/>
              </a:ext>
            </a:extLst>
          </p:cNvPr>
          <p:cNvSpPr>
            <a:spLocks noGrp="1"/>
          </p:cNvSpPr>
          <p:nvPr>
            <p:ph type="title"/>
          </p:nvPr>
        </p:nvSpPr>
        <p:spPr/>
        <p:txBody>
          <a:bodyPr/>
          <a:lstStyle/>
          <a:p>
            <a:r>
              <a:rPr lang="en-US" dirty="0"/>
              <a:t>Hands On Experience - Notebook</a:t>
            </a:r>
          </a:p>
        </p:txBody>
      </p:sp>
    </p:spTree>
    <p:extLst>
      <p:ext uri="{BB962C8B-B14F-4D97-AF65-F5344CB8AC3E}">
        <p14:creationId xmlns:p14="http://schemas.microsoft.com/office/powerpoint/2010/main" val="222274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000F-8A7F-5FE8-74D9-21B4C8DA1358}"/>
              </a:ext>
            </a:extLst>
          </p:cNvPr>
          <p:cNvSpPr>
            <a:spLocks noGrp="1"/>
          </p:cNvSpPr>
          <p:nvPr>
            <p:ph type="title"/>
          </p:nvPr>
        </p:nvSpPr>
        <p:spPr/>
        <p:txBody>
          <a:bodyPr/>
          <a:lstStyle/>
          <a:p>
            <a:r>
              <a:rPr lang="en-US" dirty="0"/>
              <a:t>About the session</a:t>
            </a:r>
          </a:p>
        </p:txBody>
      </p:sp>
      <p:sp>
        <p:nvSpPr>
          <p:cNvPr id="3" name="Content Placeholder 2">
            <a:extLst>
              <a:ext uri="{FF2B5EF4-FFF2-40B4-BE49-F238E27FC236}">
                <a16:creationId xmlns:a16="http://schemas.microsoft.com/office/drawing/2014/main" id="{F540BDD1-BF74-63D7-6398-A4BB90673D09}"/>
              </a:ext>
            </a:extLst>
          </p:cNvPr>
          <p:cNvSpPr>
            <a:spLocks noGrp="1"/>
          </p:cNvSpPr>
          <p:nvPr>
            <p:ph idx="1"/>
          </p:nvPr>
        </p:nvSpPr>
        <p:spPr/>
        <p:txBody>
          <a:bodyPr/>
          <a:lstStyle/>
          <a:p>
            <a:pPr marL="0" indent="0">
              <a:buNone/>
            </a:pPr>
            <a:r>
              <a:rPr lang="en-US" dirty="0"/>
              <a:t>• Introduction to Prompt Engineering  </a:t>
            </a:r>
          </a:p>
          <a:p>
            <a:pPr marL="0" indent="0">
              <a:buNone/>
            </a:pPr>
            <a:r>
              <a:rPr lang="en-US" dirty="0"/>
              <a:t>• Techniques for optimizing &amp; advances strategies</a:t>
            </a:r>
          </a:p>
          <a:p>
            <a:pPr marL="0" indent="0">
              <a:buNone/>
            </a:pPr>
            <a:r>
              <a:rPr lang="en-US" dirty="0"/>
              <a:t>• Hands on: Use “Colab” to create your own prompt</a:t>
            </a:r>
          </a:p>
          <a:p>
            <a:pPr marL="0" indent="0">
              <a:buNone/>
            </a:pPr>
            <a:r>
              <a:rPr lang="en-US" dirty="0"/>
              <a:t>• ‘Q&amp;A’ - You are invited to get involved and have fun!</a:t>
            </a:r>
          </a:p>
        </p:txBody>
      </p:sp>
    </p:spTree>
    <p:extLst>
      <p:ext uri="{BB962C8B-B14F-4D97-AF65-F5344CB8AC3E}">
        <p14:creationId xmlns:p14="http://schemas.microsoft.com/office/powerpoint/2010/main" val="2917337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57EA-0171-F177-630D-06DD68B7214E}"/>
              </a:ext>
            </a:extLst>
          </p:cNvPr>
          <p:cNvSpPr>
            <a:spLocks noGrp="1"/>
          </p:cNvSpPr>
          <p:nvPr>
            <p:ph type="title"/>
          </p:nvPr>
        </p:nvSpPr>
        <p:spPr>
          <a:xfrm>
            <a:off x="390781" y="365125"/>
            <a:ext cx="11303537" cy="1325563"/>
          </a:xfrm>
        </p:spPr>
        <p:txBody>
          <a:bodyPr/>
          <a:lstStyle/>
          <a:p>
            <a:r>
              <a:rPr lang="en-US" dirty="0"/>
              <a:t>Why we need Prompt Engineering ?</a:t>
            </a:r>
          </a:p>
        </p:txBody>
      </p:sp>
      <p:sp>
        <p:nvSpPr>
          <p:cNvPr id="6" name="TextBox 5">
            <a:extLst>
              <a:ext uri="{FF2B5EF4-FFF2-40B4-BE49-F238E27FC236}">
                <a16:creationId xmlns:a16="http://schemas.microsoft.com/office/drawing/2014/main" id="{40646AF1-84EB-6F95-015A-72B648A51F76}"/>
              </a:ext>
            </a:extLst>
          </p:cNvPr>
          <p:cNvSpPr txBox="1"/>
          <p:nvPr/>
        </p:nvSpPr>
        <p:spPr>
          <a:xfrm>
            <a:off x="6543419" y="1690688"/>
            <a:ext cx="5257799" cy="4101123"/>
          </a:xfrm>
          <a:prstGeom prst="rect">
            <a:avLst/>
          </a:prstGeom>
          <a:noFill/>
        </p:spPr>
        <p:txBody>
          <a:bodyPr wrap="square">
            <a:spAutoFit/>
          </a:bodyPr>
          <a:lstStyle/>
          <a:p>
            <a:pPr marL="0" indent="0">
              <a:spcBef>
                <a:spcPts val="2500"/>
              </a:spcBef>
              <a:buNone/>
            </a:pPr>
            <a:r>
              <a:rPr lang="en-US" sz="1800" b="0" i="0" dirty="0">
                <a:solidFill>
                  <a:srgbClr val="242424"/>
                </a:solidFill>
                <a:effectLst/>
                <a:latin typeface="Segoe UI" panose="020B0502040204020203" pitchFamily="34" charset="0"/>
              </a:rPr>
              <a:t>LMs are essentially </a:t>
            </a:r>
            <a:r>
              <a:rPr lang="en-US" sz="1800" b="1" i="0" dirty="0">
                <a:solidFill>
                  <a:srgbClr val="242424"/>
                </a:solidFill>
                <a:effectLst/>
                <a:latin typeface="Segoe UI" panose="020B0502040204020203" pitchFamily="34" charset="0"/>
              </a:rPr>
              <a:t>sophisticated pattern recognizers</a:t>
            </a:r>
            <a:r>
              <a:rPr lang="en-US" sz="1800" b="0" i="0" dirty="0">
                <a:solidFill>
                  <a:srgbClr val="242424"/>
                </a:solidFill>
                <a:effectLst/>
                <a:latin typeface="Segoe UI" panose="020B0502040204020203" pitchFamily="34" charset="0"/>
              </a:rPr>
              <a:t>. </a:t>
            </a:r>
          </a:p>
          <a:p>
            <a:pPr marL="0" indent="0">
              <a:spcBef>
                <a:spcPts val="2500"/>
              </a:spcBef>
              <a:buNone/>
            </a:pPr>
            <a:r>
              <a:rPr lang="en-US" sz="1800" b="0" i="0" dirty="0">
                <a:solidFill>
                  <a:srgbClr val="242424"/>
                </a:solidFill>
                <a:effectLst/>
                <a:latin typeface="Segoe UI" panose="020B0502040204020203" pitchFamily="34" charset="0"/>
              </a:rPr>
              <a:t>They </a:t>
            </a:r>
            <a:r>
              <a:rPr lang="en-US" sz="1800" b="1" i="0" dirty="0">
                <a:solidFill>
                  <a:srgbClr val="242424"/>
                </a:solidFill>
                <a:effectLst/>
                <a:latin typeface="Segoe UI" panose="020B0502040204020203" pitchFamily="34" charset="0"/>
              </a:rPr>
              <a:t>analyze vast amounts </a:t>
            </a:r>
            <a:r>
              <a:rPr lang="en-US" sz="1800" b="0" i="0" dirty="0">
                <a:solidFill>
                  <a:srgbClr val="242424"/>
                </a:solidFill>
                <a:effectLst/>
                <a:latin typeface="Segoe UI" panose="020B0502040204020203" pitchFamily="34" charset="0"/>
              </a:rPr>
              <a:t>of text data to identify and learn patterns in language usage. </a:t>
            </a:r>
          </a:p>
          <a:p>
            <a:pPr marL="0" indent="0">
              <a:spcBef>
                <a:spcPts val="2500"/>
              </a:spcBef>
              <a:buNone/>
            </a:pPr>
            <a:r>
              <a:rPr lang="en-US" sz="1800" b="0" i="0" dirty="0">
                <a:solidFill>
                  <a:srgbClr val="242424"/>
                </a:solidFill>
                <a:effectLst/>
                <a:latin typeface="Segoe UI" panose="020B0502040204020203" pitchFamily="34" charset="0"/>
              </a:rPr>
              <a:t>These </a:t>
            </a:r>
            <a:r>
              <a:rPr lang="en-US" sz="1800" b="1" i="0" dirty="0">
                <a:solidFill>
                  <a:srgbClr val="242424"/>
                </a:solidFill>
                <a:effectLst/>
                <a:latin typeface="Segoe UI" panose="020B0502040204020203" pitchFamily="34" charset="0"/>
              </a:rPr>
              <a:t>patterns</a:t>
            </a:r>
            <a:r>
              <a:rPr lang="en-US" sz="1800" b="0" i="0" dirty="0">
                <a:solidFill>
                  <a:srgbClr val="242424"/>
                </a:solidFill>
                <a:effectLst/>
                <a:latin typeface="Segoe UI" panose="020B0502040204020203" pitchFamily="34" charset="0"/>
              </a:rPr>
              <a:t> include grammar, syntax, semantics, and even the context in which words are used. </a:t>
            </a:r>
          </a:p>
          <a:p>
            <a:pPr marL="0" indent="0">
              <a:spcBef>
                <a:spcPts val="2500"/>
              </a:spcBef>
              <a:buNone/>
            </a:pPr>
            <a:r>
              <a:rPr lang="en-US" sz="1800" b="0" i="0" dirty="0">
                <a:solidFill>
                  <a:srgbClr val="242424"/>
                </a:solidFill>
                <a:effectLst/>
                <a:latin typeface="Segoe UI" panose="020B0502040204020203" pitchFamily="34" charset="0"/>
              </a:rPr>
              <a:t>By understanding these patterns, LMs can </a:t>
            </a:r>
            <a:r>
              <a:rPr lang="en-US" sz="1800" b="1" i="0" dirty="0">
                <a:solidFill>
                  <a:srgbClr val="242424"/>
                </a:solidFill>
                <a:effectLst/>
                <a:latin typeface="Segoe UI" panose="020B0502040204020203" pitchFamily="34" charset="0"/>
              </a:rPr>
              <a:t>predict the next word</a:t>
            </a:r>
            <a:r>
              <a:rPr lang="en-US" sz="1800" b="0" i="0" dirty="0">
                <a:solidFill>
                  <a:srgbClr val="242424"/>
                </a:solidFill>
                <a:effectLst/>
                <a:latin typeface="Segoe UI" panose="020B0502040204020203" pitchFamily="34" charset="0"/>
              </a:rPr>
              <a:t> in a sentence, generate coherent text, and even understand the nuances of human language.</a:t>
            </a:r>
            <a:endParaRPr lang="en-US" sz="1800" dirty="0"/>
          </a:p>
        </p:txBody>
      </p:sp>
      <p:pic>
        <p:nvPicPr>
          <p:cNvPr id="10" name="Content Placeholder 9">
            <a:extLst>
              <a:ext uri="{FF2B5EF4-FFF2-40B4-BE49-F238E27FC236}">
                <a16:creationId xmlns:a16="http://schemas.microsoft.com/office/drawing/2014/main" id="{BA0B94D7-4A74-8D4B-6EEB-206A980621D3}"/>
              </a:ext>
            </a:extLst>
          </p:cNvPr>
          <p:cNvPicPr>
            <a:picLocks noGrp="1" noChangeAspect="1"/>
          </p:cNvPicPr>
          <p:nvPr>
            <p:ph idx="1"/>
          </p:nvPr>
        </p:nvPicPr>
        <p:blipFill>
          <a:blip r:embed="rId3"/>
          <a:stretch>
            <a:fillRect/>
          </a:stretch>
        </p:blipFill>
        <p:spPr>
          <a:xfrm>
            <a:off x="390782" y="1690688"/>
            <a:ext cx="3551953" cy="1754140"/>
          </a:xfrm>
        </p:spPr>
      </p:pic>
      <p:pic>
        <p:nvPicPr>
          <p:cNvPr id="12" name="Picture 11">
            <a:extLst>
              <a:ext uri="{FF2B5EF4-FFF2-40B4-BE49-F238E27FC236}">
                <a16:creationId xmlns:a16="http://schemas.microsoft.com/office/drawing/2014/main" id="{8F3A4A50-98B7-8858-5329-A2F763144FF8}"/>
              </a:ext>
            </a:extLst>
          </p:cNvPr>
          <p:cNvPicPr>
            <a:picLocks noChangeAspect="1"/>
          </p:cNvPicPr>
          <p:nvPr/>
        </p:nvPicPr>
        <p:blipFill>
          <a:blip r:embed="rId4"/>
          <a:stretch>
            <a:fillRect/>
          </a:stretch>
        </p:blipFill>
        <p:spPr>
          <a:xfrm>
            <a:off x="320796" y="3738169"/>
            <a:ext cx="5957151" cy="1127691"/>
          </a:xfrm>
          <a:prstGeom prst="rect">
            <a:avLst/>
          </a:prstGeom>
        </p:spPr>
      </p:pic>
      <p:pic>
        <p:nvPicPr>
          <p:cNvPr id="14" name="Picture 13">
            <a:extLst>
              <a:ext uri="{FF2B5EF4-FFF2-40B4-BE49-F238E27FC236}">
                <a16:creationId xmlns:a16="http://schemas.microsoft.com/office/drawing/2014/main" id="{2E5AB0EB-9DA1-0506-6CF4-EE82F620FB9B}"/>
              </a:ext>
            </a:extLst>
          </p:cNvPr>
          <p:cNvPicPr>
            <a:picLocks noChangeAspect="1"/>
          </p:cNvPicPr>
          <p:nvPr/>
        </p:nvPicPr>
        <p:blipFill>
          <a:blip r:embed="rId5"/>
          <a:stretch>
            <a:fillRect/>
          </a:stretch>
        </p:blipFill>
        <p:spPr>
          <a:xfrm>
            <a:off x="320796" y="5799012"/>
            <a:ext cx="3769423" cy="248456"/>
          </a:xfrm>
          <a:prstGeom prst="rect">
            <a:avLst/>
          </a:prstGeom>
        </p:spPr>
      </p:pic>
    </p:spTree>
    <p:extLst>
      <p:ext uri="{BB962C8B-B14F-4D97-AF65-F5344CB8AC3E}">
        <p14:creationId xmlns:p14="http://schemas.microsoft.com/office/powerpoint/2010/main" val="162712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39A9-9D61-5643-BEAD-651EA2430860}"/>
              </a:ext>
            </a:extLst>
          </p:cNvPr>
          <p:cNvSpPr>
            <a:spLocks noGrp="1"/>
          </p:cNvSpPr>
          <p:nvPr>
            <p:ph type="title"/>
          </p:nvPr>
        </p:nvSpPr>
        <p:spPr/>
        <p:txBody>
          <a:bodyPr/>
          <a:lstStyle/>
          <a:p>
            <a:r>
              <a:rPr lang="en-US" dirty="0"/>
              <a:t>Example instruction dataset template</a:t>
            </a:r>
          </a:p>
        </p:txBody>
      </p:sp>
      <p:pic>
        <p:nvPicPr>
          <p:cNvPr id="4" name="Content Placeholder 3">
            <a:extLst>
              <a:ext uri="{FF2B5EF4-FFF2-40B4-BE49-F238E27FC236}">
                <a16:creationId xmlns:a16="http://schemas.microsoft.com/office/drawing/2014/main" id="{BD2A4372-DB75-1781-75AF-35757485C3A9}"/>
              </a:ext>
            </a:extLst>
          </p:cNvPr>
          <p:cNvPicPr>
            <a:picLocks noGrp="1" noChangeAspect="1"/>
          </p:cNvPicPr>
          <p:nvPr>
            <p:ph idx="1"/>
          </p:nvPr>
        </p:nvPicPr>
        <p:blipFill>
          <a:blip r:embed="rId3"/>
          <a:stretch>
            <a:fillRect/>
          </a:stretch>
        </p:blipFill>
        <p:spPr>
          <a:xfrm>
            <a:off x="838200" y="1892185"/>
            <a:ext cx="10515600" cy="4218218"/>
          </a:xfrm>
          <a:prstGeom prst="rect">
            <a:avLst/>
          </a:prstGeom>
        </p:spPr>
      </p:pic>
    </p:spTree>
    <p:extLst>
      <p:ext uri="{BB962C8B-B14F-4D97-AF65-F5344CB8AC3E}">
        <p14:creationId xmlns:p14="http://schemas.microsoft.com/office/powerpoint/2010/main" val="44762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ECF5-67A7-9B28-F8C1-4C09647E8BEC}"/>
              </a:ext>
            </a:extLst>
          </p:cNvPr>
          <p:cNvSpPr>
            <a:spLocks noGrp="1"/>
          </p:cNvSpPr>
          <p:nvPr>
            <p:ph type="title"/>
          </p:nvPr>
        </p:nvSpPr>
        <p:spPr/>
        <p:txBody>
          <a:bodyPr/>
          <a:lstStyle/>
          <a:p>
            <a:r>
              <a:rPr lang="en-US" dirty="0"/>
              <a:t>LM Usage </a:t>
            </a:r>
          </a:p>
        </p:txBody>
      </p:sp>
      <p:pic>
        <p:nvPicPr>
          <p:cNvPr id="4" name="Content Placeholder 3">
            <a:extLst>
              <a:ext uri="{FF2B5EF4-FFF2-40B4-BE49-F238E27FC236}">
                <a16:creationId xmlns:a16="http://schemas.microsoft.com/office/drawing/2014/main" id="{E1755A47-B43E-607D-0A2E-8CC56D01A7ED}"/>
              </a:ext>
            </a:extLst>
          </p:cNvPr>
          <p:cNvPicPr>
            <a:picLocks noGrp="1" noChangeAspect="1"/>
          </p:cNvPicPr>
          <p:nvPr>
            <p:ph idx="1"/>
          </p:nvPr>
        </p:nvPicPr>
        <p:blipFill>
          <a:blip r:embed="rId3"/>
          <a:stretch>
            <a:fillRect/>
          </a:stretch>
        </p:blipFill>
        <p:spPr>
          <a:xfrm>
            <a:off x="486076" y="1488740"/>
            <a:ext cx="10163476" cy="4654531"/>
          </a:xfrm>
          <a:prstGeom prst="rect">
            <a:avLst/>
          </a:prstGeom>
        </p:spPr>
      </p:pic>
    </p:spTree>
    <p:extLst>
      <p:ext uri="{BB962C8B-B14F-4D97-AF65-F5344CB8AC3E}">
        <p14:creationId xmlns:p14="http://schemas.microsoft.com/office/powerpoint/2010/main" val="344712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C735-AB35-B141-BEC5-62CACC18AF5E}"/>
              </a:ext>
            </a:extLst>
          </p:cNvPr>
          <p:cNvSpPr>
            <a:spLocks noGrp="1"/>
          </p:cNvSpPr>
          <p:nvPr>
            <p:ph type="title"/>
          </p:nvPr>
        </p:nvSpPr>
        <p:spPr/>
        <p:txBody>
          <a:bodyPr/>
          <a:lstStyle/>
          <a:p>
            <a:r>
              <a:rPr lang="en-US" dirty="0"/>
              <a:t>Common Limitations - Solutions</a:t>
            </a:r>
          </a:p>
        </p:txBody>
      </p:sp>
      <p:sp>
        <p:nvSpPr>
          <p:cNvPr id="4" name="Content Placeholder 3">
            <a:extLst>
              <a:ext uri="{FF2B5EF4-FFF2-40B4-BE49-F238E27FC236}">
                <a16:creationId xmlns:a16="http://schemas.microsoft.com/office/drawing/2014/main" id="{98C14A19-1669-C63D-22DE-3465EC04AB4C}"/>
              </a:ext>
            </a:extLst>
          </p:cNvPr>
          <p:cNvSpPr>
            <a:spLocks noGrp="1"/>
          </p:cNvSpPr>
          <p:nvPr>
            <p:ph sz="half" idx="2"/>
          </p:nvPr>
        </p:nvSpPr>
        <p:spPr>
          <a:xfrm>
            <a:off x="6172200" y="1825625"/>
            <a:ext cx="5258602" cy="4411546"/>
          </a:xfrm>
        </p:spPr>
        <p:txBody>
          <a:bodyPr>
            <a:normAutofit fontScale="40000" lnSpcReduction="20000"/>
          </a:bodyPr>
          <a:lstStyle/>
          <a:p>
            <a:r>
              <a:rPr lang="en-US" sz="5000" b="1" dirty="0"/>
              <a:t>Prompt Engineering</a:t>
            </a:r>
            <a:br>
              <a:rPr lang="en-US" sz="6000" b="1" dirty="0"/>
            </a:br>
            <a:r>
              <a:rPr lang="en-US" sz="3500" dirty="0"/>
              <a:t>The art of </a:t>
            </a:r>
            <a:r>
              <a:rPr lang="en-US" sz="3500" b="1" dirty="0"/>
              <a:t>crafting specific instructions </a:t>
            </a:r>
            <a:r>
              <a:rPr lang="en-US" sz="3500" dirty="0"/>
              <a:t>to get desired outputs from language models. </a:t>
            </a:r>
            <a:br>
              <a:rPr lang="en-US" sz="3500" dirty="0"/>
            </a:br>
            <a:r>
              <a:rPr lang="en-US" sz="3500" dirty="0"/>
              <a:t>This includes techniques like few-shot learning and chain-of-thought prompting</a:t>
            </a:r>
            <a:r>
              <a:rPr lang="en-US" sz="2800" dirty="0"/>
              <a:t>.</a:t>
            </a:r>
            <a:br>
              <a:rPr lang="en-US" sz="2800" dirty="0"/>
            </a:br>
            <a:br>
              <a:rPr lang="en-US" sz="6000" b="1" dirty="0"/>
            </a:br>
            <a:r>
              <a:rPr lang="en-US" sz="5000" b="1" dirty="0"/>
              <a:t>Retrieval Augmented Generation (RAG)</a:t>
            </a:r>
            <a:br>
              <a:rPr lang="en-US" sz="6000" b="1" dirty="0"/>
            </a:br>
            <a:r>
              <a:rPr lang="en-US" sz="3500" dirty="0"/>
              <a:t>Combines LLMs with </a:t>
            </a:r>
            <a:r>
              <a:rPr lang="en-US" sz="3500" b="1" dirty="0"/>
              <a:t>external knowledge </a:t>
            </a:r>
            <a:r>
              <a:rPr lang="en-US" sz="3500" dirty="0"/>
              <a:t>bases to generate more accurate responses. </a:t>
            </a:r>
            <a:br>
              <a:rPr lang="en-US" sz="3500" dirty="0"/>
            </a:br>
            <a:r>
              <a:rPr lang="en-US" sz="3500" dirty="0"/>
              <a:t>The model first retrieves relevant information before generating an answer.</a:t>
            </a:r>
            <a:br>
              <a:rPr lang="en-US" sz="2800" dirty="0"/>
            </a:br>
            <a:br>
              <a:rPr lang="en-US" sz="6000" b="1" dirty="0"/>
            </a:br>
            <a:r>
              <a:rPr lang="en-US" sz="5000" b="1" dirty="0"/>
              <a:t>Fine-Tuning</a:t>
            </a:r>
            <a:br>
              <a:rPr lang="en-US" sz="6000" b="1" dirty="0"/>
            </a:br>
            <a:r>
              <a:rPr lang="en-US" sz="3500" dirty="0"/>
              <a:t>Further training a pre-trained model on </a:t>
            </a:r>
            <a:r>
              <a:rPr lang="en-US" sz="3500" b="1" dirty="0"/>
              <a:t>specific data to specialize </a:t>
            </a:r>
            <a:r>
              <a:rPr lang="en-US" sz="3500" dirty="0"/>
              <a:t>it for particular tasks. </a:t>
            </a:r>
            <a:br>
              <a:rPr lang="en-US" sz="3500" dirty="0"/>
            </a:br>
            <a:r>
              <a:rPr lang="en-US" sz="3500" dirty="0"/>
              <a:t>This allows models to adapt to specific domains while keeping their general capabilities.</a:t>
            </a:r>
            <a:br>
              <a:rPr lang="en-US" sz="2800" dirty="0"/>
            </a:br>
            <a:br>
              <a:rPr lang="en-US" sz="6000" b="1" dirty="0"/>
            </a:br>
            <a:r>
              <a:rPr lang="en-US" sz="5000" b="1" dirty="0"/>
              <a:t>Agents</a:t>
            </a:r>
            <a:br>
              <a:rPr lang="en-US" sz="6000" b="1" dirty="0"/>
            </a:br>
            <a:r>
              <a:rPr lang="en-US" sz="3500" dirty="0"/>
              <a:t>AI systems that can </a:t>
            </a:r>
            <a:r>
              <a:rPr lang="en-US" sz="3500" b="1" dirty="0"/>
              <a:t>autonomously</a:t>
            </a:r>
            <a:r>
              <a:rPr lang="en-US" sz="3500" dirty="0"/>
              <a:t> break down and </a:t>
            </a:r>
            <a:r>
              <a:rPr lang="en-US" sz="3500" b="1" dirty="0"/>
              <a:t>complete tasks by using tools </a:t>
            </a:r>
            <a:r>
              <a:rPr lang="en-US" sz="3500" dirty="0"/>
              <a:t>and </a:t>
            </a:r>
            <a:r>
              <a:rPr lang="en-US" sz="3500" b="1" dirty="0"/>
              <a:t>making decisions</a:t>
            </a:r>
            <a:r>
              <a:rPr lang="en-US" sz="3500" dirty="0"/>
              <a:t>. </a:t>
            </a:r>
            <a:br>
              <a:rPr lang="en-US" sz="3500" dirty="0"/>
            </a:br>
            <a:r>
              <a:rPr lang="en-US" sz="3500" dirty="0"/>
              <a:t>They combine LLMs with planning abilities to execute complex sequences of actions.</a:t>
            </a:r>
          </a:p>
        </p:txBody>
      </p:sp>
      <p:pic>
        <p:nvPicPr>
          <p:cNvPr id="5" name="Content Placeholder 3">
            <a:extLst>
              <a:ext uri="{FF2B5EF4-FFF2-40B4-BE49-F238E27FC236}">
                <a16:creationId xmlns:a16="http://schemas.microsoft.com/office/drawing/2014/main" id="{81E210C3-A763-87D3-29AE-038AB7CFB5CA}"/>
              </a:ext>
            </a:extLst>
          </p:cNvPr>
          <p:cNvPicPr>
            <a:picLocks noGrp="1" noChangeAspect="1"/>
          </p:cNvPicPr>
          <p:nvPr>
            <p:ph sz="half" idx="1"/>
          </p:nvPr>
        </p:nvPicPr>
        <p:blipFill>
          <a:blip r:embed="rId3"/>
          <a:stretch>
            <a:fillRect/>
          </a:stretch>
        </p:blipFill>
        <p:spPr>
          <a:xfrm>
            <a:off x="272715" y="1970004"/>
            <a:ext cx="5899485" cy="2773431"/>
          </a:xfrm>
          <a:prstGeom prst="rect">
            <a:avLst/>
          </a:prstGeom>
        </p:spPr>
      </p:pic>
    </p:spTree>
    <p:extLst>
      <p:ext uri="{BB962C8B-B14F-4D97-AF65-F5344CB8AC3E}">
        <p14:creationId xmlns:p14="http://schemas.microsoft.com/office/powerpoint/2010/main" val="417312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1998-4C55-07E1-34BE-C08BA7EA0BCD}"/>
              </a:ext>
            </a:extLst>
          </p:cNvPr>
          <p:cNvSpPr>
            <a:spLocks noGrp="1"/>
          </p:cNvSpPr>
          <p:nvPr>
            <p:ph type="title"/>
          </p:nvPr>
        </p:nvSpPr>
        <p:spPr/>
        <p:txBody>
          <a:bodyPr/>
          <a:lstStyle/>
          <a:p>
            <a:r>
              <a:rPr lang="en-US" dirty="0"/>
              <a:t>Prompt Engineering as a Job</a:t>
            </a:r>
          </a:p>
        </p:txBody>
      </p:sp>
      <p:sp>
        <p:nvSpPr>
          <p:cNvPr id="3" name="Text Placeholder 2">
            <a:extLst>
              <a:ext uri="{FF2B5EF4-FFF2-40B4-BE49-F238E27FC236}">
                <a16:creationId xmlns:a16="http://schemas.microsoft.com/office/drawing/2014/main" id="{AAD60229-1E4C-CD70-962F-162F2552E204}"/>
              </a:ext>
            </a:extLst>
          </p:cNvPr>
          <p:cNvSpPr>
            <a:spLocks noGrp="1"/>
          </p:cNvSpPr>
          <p:nvPr>
            <p:ph type="body" idx="1"/>
          </p:nvPr>
        </p:nvSpPr>
        <p:spPr>
          <a:xfrm>
            <a:off x="839788" y="1681163"/>
            <a:ext cx="5582443" cy="823912"/>
          </a:xfrm>
        </p:spPr>
        <p:txBody>
          <a:bodyPr>
            <a:noAutofit/>
          </a:bodyPr>
          <a:lstStyle/>
          <a:p>
            <a:r>
              <a:rPr lang="en-US" sz="3200" dirty="0">
                <a:solidFill>
                  <a:schemeClr val="bg2">
                    <a:lumMod val="50000"/>
                  </a:schemeClr>
                </a:solidFill>
              </a:rPr>
              <a:t>What is Prompt Engineering ?</a:t>
            </a:r>
          </a:p>
        </p:txBody>
      </p:sp>
      <p:sp>
        <p:nvSpPr>
          <p:cNvPr id="4" name="Content Placeholder 3">
            <a:extLst>
              <a:ext uri="{FF2B5EF4-FFF2-40B4-BE49-F238E27FC236}">
                <a16:creationId xmlns:a16="http://schemas.microsoft.com/office/drawing/2014/main" id="{5FE9D143-ABC9-077C-26A1-C0B12B4A75E7}"/>
              </a:ext>
            </a:extLst>
          </p:cNvPr>
          <p:cNvSpPr>
            <a:spLocks noGrp="1"/>
          </p:cNvSpPr>
          <p:nvPr>
            <p:ph sz="half" idx="2"/>
          </p:nvPr>
        </p:nvSpPr>
        <p:spPr/>
        <p:txBody>
          <a:bodyPr>
            <a:normAutofit/>
          </a:bodyPr>
          <a:lstStyle/>
          <a:p>
            <a:r>
              <a:rPr lang="en-US" sz="2400" dirty="0"/>
              <a:t>A “prompt” is the input or </a:t>
            </a:r>
            <a:r>
              <a:rPr lang="en-US" sz="2400" b="1" dirty="0"/>
              <a:t>instruction</a:t>
            </a:r>
            <a:r>
              <a:rPr lang="en-US" sz="2400" dirty="0"/>
              <a:t> we give to AI models when communicating with them. </a:t>
            </a:r>
          </a:p>
          <a:p>
            <a:r>
              <a:rPr lang="en-US" sz="2400" dirty="0"/>
              <a:t>“Prompt engineering” is the </a:t>
            </a:r>
            <a:r>
              <a:rPr lang="en-US" sz="2400" b="1" dirty="0"/>
              <a:t>process</a:t>
            </a:r>
            <a:r>
              <a:rPr lang="en-US" sz="2400" dirty="0"/>
              <a:t> of discovering prompts which reliably yield useful or desired results</a:t>
            </a:r>
          </a:p>
          <a:p>
            <a:r>
              <a:rPr lang="en-US" sz="2400" dirty="0"/>
              <a:t>The quality of your prompt directly </a:t>
            </a:r>
            <a:r>
              <a:rPr lang="en-US" sz="2400" b="1" dirty="0"/>
              <a:t>impacts the quality </a:t>
            </a:r>
            <a:r>
              <a:rPr lang="en-US" sz="2400" dirty="0"/>
              <a:t>of AI’s response</a:t>
            </a:r>
          </a:p>
          <a:p>
            <a:endParaRPr lang="en-US" sz="2400" dirty="0"/>
          </a:p>
        </p:txBody>
      </p:sp>
      <p:sp>
        <p:nvSpPr>
          <p:cNvPr id="5" name="Text Placeholder 4">
            <a:extLst>
              <a:ext uri="{FF2B5EF4-FFF2-40B4-BE49-F238E27FC236}">
                <a16:creationId xmlns:a16="http://schemas.microsoft.com/office/drawing/2014/main" id="{AE528B23-0140-266A-A85F-1FD39B0336FB}"/>
              </a:ext>
            </a:extLst>
          </p:cNvPr>
          <p:cNvSpPr>
            <a:spLocks noGrp="1"/>
          </p:cNvSpPr>
          <p:nvPr>
            <p:ph type="body" sz="quarter" idx="3"/>
          </p:nvPr>
        </p:nvSpPr>
        <p:spPr/>
        <p:txBody>
          <a:bodyPr>
            <a:normAutofit/>
          </a:bodyPr>
          <a:lstStyle/>
          <a:p>
            <a:r>
              <a:rPr lang="en-US" sz="3200" dirty="0">
                <a:solidFill>
                  <a:schemeClr val="bg2">
                    <a:lumMod val="50000"/>
                  </a:schemeClr>
                </a:solidFill>
              </a:rPr>
              <a:t>        Process of Prompting</a:t>
            </a:r>
          </a:p>
        </p:txBody>
      </p:sp>
      <p:sp>
        <p:nvSpPr>
          <p:cNvPr id="6" name="Content Placeholder 5">
            <a:extLst>
              <a:ext uri="{FF2B5EF4-FFF2-40B4-BE49-F238E27FC236}">
                <a16:creationId xmlns:a16="http://schemas.microsoft.com/office/drawing/2014/main" id="{B2917724-5D4A-91A4-C600-A5C79A0F92EC}"/>
              </a:ext>
            </a:extLst>
          </p:cNvPr>
          <p:cNvSpPr>
            <a:spLocks noGrp="1"/>
          </p:cNvSpPr>
          <p:nvPr>
            <p:ph sz="quarter" idx="4"/>
          </p:nvPr>
        </p:nvSpPr>
        <p:spPr>
          <a:xfrm>
            <a:off x="7008018" y="2505075"/>
            <a:ext cx="4893470" cy="3684588"/>
          </a:xfrm>
        </p:spPr>
        <p:txBody>
          <a:bodyPr>
            <a:normAutofit/>
          </a:bodyPr>
          <a:lstStyle/>
          <a:p>
            <a:pPr marL="0" indent="0">
              <a:buNone/>
            </a:pPr>
            <a:r>
              <a:rPr lang="en-US" sz="2400" dirty="0"/>
              <a:t>- Define the Objective </a:t>
            </a:r>
          </a:p>
          <a:p>
            <a:pPr marL="0" indent="0">
              <a:buNone/>
            </a:pPr>
            <a:r>
              <a:rPr lang="en-US" sz="2400" dirty="0"/>
              <a:t>- Develop Initial Prompts </a:t>
            </a:r>
          </a:p>
          <a:p>
            <a:pPr marL="0" indent="0">
              <a:buNone/>
            </a:pPr>
            <a:r>
              <a:rPr lang="en-US" sz="2400" dirty="0"/>
              <a:t>- Test and Evaluate Responses </a:t>
            </a:r>
          </a:p>
          <a:p>
            <a:pPr marL="0" indent="0">
              <a:buNone/>
            </a:pPr>
            <a:r>
              <a:rPr lang="en-US" sz="2400" dirty="0"/>
              <a:t>- Refine Prompts </a:t>
            </a:r>
          </a:p>
          <a:p>
            <a:pPr marL="0" indent="0">
              <a:buNone/>
            </a:pPr>
            <a:r>
              <a:rPr lang="en-US" sz="2400" dirty="0"/>
              <a:t>- Iterate </a:t>
            </a:r>
          </a:p>
          <a:p>
            <a:pPr marL="0" indent="0">
              <a:buNone/>
            </a:pPr>
            <a:r>
              <a:rPr lang="en-US" sz="2400" dirty="0"/>
              <a:t>- Final Evaluation</a:t>
            </a:r>
          </a:p>
        </p:txBody>
      </p:sp>
    </p:spTree>
    <p:extLst>
      <p:ext uri="{BB962C8B-B14F-4D97-AF65-F5344CB8AC3E}">
        <p14:creationId xmlns:p14="http://schemas.microsoft.com/office/powerpoint/2010/main" val="109922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D495-C351-7342-EEB2-85CBF64C49D6}"/>
              </a:ext>
            </a:extLst>
          </p:cNvPr>
          <p:cNvSpPr>
            <a:spLocks noGrp="1"/>
          </p:cNvSpPr>
          <p:nvPr>
            <p:ph type="title"/>
          </p:nvPr>
        </p:nvSpPr>
        <p:spPr>
          <a:xfrm>
            <a:off x="838200" y="365126"/>
            <a:ext cx="10515600" cy="1106488"/>
          </a:xfrm>
        </p:spPr>
        <p:txBody>
          <a:bodyPr/>
          <a:lstStyle/>
          <a:p>
            <a:r>
              <a:rPr lang="en-US" dirty="0"/>
              <a:t>The Principles of Prompting</a:t>
            </a:r>
          </a:p>
        </p:txBody>
      </p:sp>
      <p:sp>
        <p:nvSpPr>
          <p:cNvPr id="3" name="Content Placeholder 2">
            <a:extLst>
              <a:ext uri="{FF2B5EF4-FFF2-40B4-BE49-F238E27FC236}">
                <a16:creationId xmlns:a16="http://schemas.microsoft.com/office/drawing/2014/main" id="{E51DDFBC-CD16-09EA-0522-6203264F3460}"/>
              </a:ext>
            </a:extLst>
          </p:cNvPr>
          <p:cNvSpPr>
            <a:spLocks noGrp="1"/>
          </p:cNvSpPr>
          <p:nvPr>
            <p:ph idx="1"/>
          </p:nvPr>
        </p:nvSpPr>
        <p:spPr>
          <a:xfrm>
            <a:off x="838200" y="1407319"/>
            <a:ext cx="10515600" cy="4769644"/>
          </a:xfrm>
        </p:spPr>
        <p:txBody>
          <a:bodyPr>
            <a:normAutofit fontScale="77500" lnSpcReduction="20000"/>
          </a:bodyPr>
          <a:lstStyle/>
          <a:p>
            <a:pPr marL="0" indent="0">
              <a:buNone/>
            </a:pPr>
            <a:r>
              <a:rPr lang="en-US" dirty="0">
                <a:solidFill>
                  <a:schemeClr val="bg2">
                    <a:lumMod val="50000"/>
                  </a:schemeClr>
                </a:solidFill>
              </a:rPr>
              <a:t>What will always be useful no matter what happened in AI?</a:t>
            </a:r>
          </a:p>
          <a:p>
            <a:pPr marL="0" indent="0">
              <a:buNone/>
            </a:pPr>
            <a:endParaRPr lang="en-US" dirty="0">
              <a:solidFill>
                <a:schemeClr val="bg2">
                  <a:lumMod val="50000"/>
                </a:schemeClr>
              </a:solidFill>
            </a:endParaRPr>
          </a:p>
          <a:p>
            <a:pPr algn="l">
              <a:spcAft>
                <a:spcPts val="2250"/>
              </a:spcAft>
              <a:buNone/>
            </a:pPr>
            <a:r>
              <a:rPr lang="en-US" b="1" i="0" dirty="0">
                <a:solidFill>
                  <a:srgbClr val="000000"/>
                </a:solidFill>
                <a:effectLst/>
                <a:latin typeface="Darker Grotesque"/>
              </a:rPr>
              <a:t>Give Direction</a:t>
            </a:r>
            <a:r>
              <a:rPr lang="en-US" b="0" i="0" dirty="0">
                <a:solidFill>
                  <a:srgbClr val="000000"/>
                </a:solidFill>
                <a:effectLst/>
                <a:latin typeface="Darker Grotesque"/>
              </a:rPr>
              <a:t>: Describe the desired style in detail or reference a relevant persona.</a:t>
            </a:r>
          </a:p>
          <a:p>
            <a:pPr algn="l">
              <a:spcAft>
                <a:spcPts val="2250"/>
              </a:spcAft>
              <a:buNone/>
            </a:pPr>
            <a:r>
              <a:rPr lang="en-US" b="1" i="0" dirty="0">
                <a:solidFill>
                  <a:srgbClr val="000000"/>
                </a:solidFill>
                <a:effectLst/>
                <a:latin typeface="Darker Grotesque"/>
              </a:rPr>
              <a:t>Specify Format</a:t>
            </a:r>
            <a:r>
              <a:rPr lang="en-US" b="0" i="0" dirty="0">
                <a:solidFill>
                  <a:srgbClr val="000000"/>
                </a:solidFill>
                <a:effectLst/>
                <a:latin typeface="Darker Grotesque"/>
              </a:rPr>
              <a:t>: Define what rules to follow, and the required structure of the response.</a:t>
            </a:r>
          </a:p>
          <a:p>
            <a:pPr algn="l">
              <a:spcAft>
                <a:spcPts val="2250"/>
              </a:spcAft>
              <a:buNone/>
            </a:pPr>
            <a:r>
              <a:rPr lang="en-US" b="1" i="0" dirty="0">
                <a:solidFill>
                  <a:srgbClr val="000000"/>
                </a:solidFill>
                <a:effectLst/>
                <a:latin typeface="Darker Grotesque"/>
              </a:rPr>
              <a:t>Provide Examples</a:t>
            </a:r>
            <a:r>
              <a:rPr lang="en-US" b="0" i="0" dirty="0">
                <a:solidFill>
                  <a:srgbClr val="000000"/>
                </a:solidFill>
                <a:effectLst/>
                <a:latin typeface="Darker Grotesque"/>
              </a:rPr>
              <a:t>: Insert a diverse set of test cases where the task was done correctly.</a:t>
            </a:r>
          </a:p>
          <a:p>
            <a:pPr algn="l">
              <a:spcAft>
                <a:spcPts val="2250"/>
              </a:spcAft>
              <a:buNone/>
            </a:pPr>
            <a:r>
              <a:rPr lang="en-US" b="1" i="0" dirty="0">
                <a:solidFill>
                  <a:srgbClr val="000000"/>
                </a:solidFill>
                <a:effectLst/>
                <a:latin typeface="Darker Grotesque"/>
              </a:rPr>
              <a:t>Evaluate Quality</a:t>
            </a:r>
            <a:r>
              <a:rPr lang="en-US" b="0" i="0" dirty="0">
                <a:solidFill>
                  <a:srgbClr val="000000"/>
                </a:solidFill>
                <a:effectLst/>
                <a:latin typeface="Darker Grotesque"/>
              </a:rPr>
              <a:t>: Identify errors and rate responses, testing what drives performance.</a:t>
            </a:r>
          </a:p>
          <a:p>
            <a:pPr marL="0" indent="0" algn="l">
              <a:spcAft>
                <a:spcPts val="2250"/>
              </a:spcAft>
              <a:buNone/>
            </a:pPr>
            <a:r>
              <a:rPr lang="en-US" b="1" i="0" dirty="0">
                <a:solidFill>
                  <a:srgbClr val="000000"/>
                </a:solidFill>
                <a:effectLst/>
                <a:latin typeface="Darker Grotesque"/>
              </a:rPr>
              <a:t>Divide Labor</a:t>
            </a:r>
            <a:r>
              <a:rPr lang="en-US" b="0" i="0" dirty="0">
                <a:solidFill>
                  <a:srgbClr val="000000"/>
                </a:solidFill>
                <a:effectLst/>
                <a:latin typeface="Darker Grotesque"/>
              </a:rPr>
              <a:t>: Split tasks into multiple steps, chained together for complex goals.</a:t>
            </a:r>
          </a:p>
          <a:p>
            <a:pPr marL="0" indent="0">
              <a:buNone/>
            </a:pPr>
            <a:endParaRPr lang="en-US" dirty="0">
              <a:solidFill>
                <a:schemeClr val="bg2">
                  <a:lumMod val="50000"/>
                </a:schemeClr>
              </a:solidFill>
            </a:endParaRPr>
          </a:p>
        </p:txBody>
      </p:sp>
    </p:spTree>
    <p:extLst>
      <p:ext uri="{BB962C8B-B14F-4D97-AF65-F5344CB8AC3E}">
        <p14:creationId xmlns:p14="http://schemas.microsoft.com/office/powerpoint/2010/main" val="63360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E51EF-CF23-945B-913C-2D32F296E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7FA55-9BDF-1BE0-0D00-AC78E3516F07}"/>
              </a:ext>
            </a:extLst>
          </p:cNvPr>
          <p:cNvSpPr>
            <a:spLocks noGrp="1"/>
          </p:cNvSpPr>
          <p:nvPr>
            <p:ph type="title"/>
          </p:nvPr>
        </p:nvSpPr>
        <p:spPr>
          <a:xfrm>
            <a:off x="640080" y="556182"/>
            <a:ext cx="6291472" cy="736910"/>
          </a:xfrm>
        </p:spPr>
        <p:txBody>
          <a:bodyPr vert="horz" lIns="91440" tIns="45720" rIns="91440" bIns="45720" rtlCol="0" anchor="t">
            <a:normAutofit/>
          </a:bodyPr>
          <a:lstStyle/>
          <a:p>
            <a:r>
              <a:rPr lang="en-US" sz="3400" b="1" dirty="0"/>
              <a:t>Basic Prompt Design</a:t>
            </a:r>
          </a:p>
        </p:txBody>
      </p:sp>
      <p:pic>
        <p:nvPicPr>
          <p:cNvPr id="5" name="Picture 4">
            <a:extLst>
              <a:ext uri="{FF2B5EF4-FFF2-40B4-BE49-F238E27FC236}">
                <a16:creationId xmlns:a16="http://schemas.microsoft.com/office/drawing/2014/main" id="{0A5D9FAD-8388-1031-24C6-254CD553B31A}"/>
              </a:ext>
            </a:extLst>
          </p:cNvPr>
          <p:cNvPicPr>
            <a:picLocks noChangeAspect="1"/>
          </p:cNvPicPr>
          <p:nvPr/>
        </p:nvPicPr>
        <p:blipFill>
          <a:blip r:embed="rId3"/>
          <a:stretch>
            <a:fillRect/>
          </a:stretch>
        </p:blipFill>
        <p:spPr>
          <a:xfrm>
            <a:off x="484992" y="1385602"/>
            <a:ext cx="11222016" cy="4086795"/>
          </a:xfrm>
          <a:prstGeom prst="rect">
            <a:avLst/>
          </a:prstGeom>
        </p:spPr>
      </p:pic>
      <p:sp>
        <p:nvSpPr>
          <p:cNvPr id="8" name="TextBox 7">
            <a:extLst>
              <a:ext uri="{FF2B5EF4-FFF2-40B4-BE49-F238E27FC236}">
                <a16:creationId xmlns:a16="http://schemas.microsoft.com/office/drawing/2014/main" id="{65F09422-36CB-4CCF-2B99-7E109456EDC1}"/>
              </a:ext>
            </a:extLst>
          </p:cNvPr>
          <p:cNvSpPr txBox="1"/>
          <p:nvPr/>
        </p:nvSpPr>
        <p:spPr>
          <a:xfrm>
            <a:off x="640080" y="6165257"/>
            <a:ext cx="6094428" cy="369332"/>
          </a:xfrm>
          <a:prstGeom prst="rect">
            <a:avLst/>
          </a:prstGeom>
          <a:noFill/>
        </p:spPr>
        <p:txBody>
          <a:bodyPr wrap="square">
            <a:spAutoFit/>
          </a:bodyPr>
          <a:lstStyle/>
          <a:p>
            <a:r>
              <a:rPr lang="en-US" dirty="0"/>
              <a:t>https://arxiv.org/pdf/2201.11903</a:t>
            </a:r>
          </a:p>
        </p:txBody>
      </p:sp>
      <p:sp>
        <p:nvSpPr>
          <p:cNvPr id="10" name="TextBox 9">
            <a:extLst>
              <a:ext uri="{FF2B5EF4-FFF2-40B4-BE49-F238E27FC236}">
                <a16:creationId xmlns:a16="http://schemas.microsoft.com/office/drawing/2014/main" id="{BB12C41F-BA29-7F8B-4480-E9D234072F6B}"/>
              </a:ext>
            </a:extLst>
          </p:cNvPr>
          <p:cNvSpPr txBox="1"/>
          <p:nvPr/>
        </p:nvSpPr>
        <p:spPr>
          <a:xfrm>
            <a:off x="640080" y="5795925"/>
            <a:ext cx="9856593" cy="369332"/>
          </a:xfrm>
          <a:prstGeom prst="rect">
            <a:avLst/>
          </a:prstGeom>
          <a:noFill/>
        </p:spPr>
        <p:txBody>
          <a:bodyPr wrap="square">
            <a:spAutoFit/>
          </a:bodyPr>
          <a:lstStyle/>
          <a:p>
            <a:r>
              <a:rPr lang="en-US" dirty="0"/>
              <a:t>[Wei et al. (2023): Chain-of-Thought Prompting Elicits Reasoning in Large Language Models]</a:t>
            </a:r>
          </a:p>
        </p:txBody>
      </p:sp>
    </p:spTree>
    <p:extLst>
      <p:ext uri="{BB962C8B-B14F-4D97-AF65-F5344CB8AC3E}">
        <p14:creationId xmlns:p14="http://schemas.microsoft.com/office/powerpoint/2010/main" val="111455353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1446</TotalTime>
  <Words>1909</Words>
  <Application>Microsoft Office PowerPoint</Application>
  <PresentationFormat>Widescreen</PresentationFormat>
  <Paragraphs>109</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Darker Grotesque</vt:lpstr>
      <vt:lpstr>Inter</vt:lpstr>
      <vt:lpstr>Segoe UI</vt:lpstr>
      <vt:lpstr>Office Theme</vt:lpstr>
      <vt:lpstr>Prompt Engineering Starter</vt:lpstr>
      <vt:lpstr>About the session</vt:lpstr>
      <vt:lpstr>Why we need Prompt Engineering ?</vt:lpstr>
      <vt:lpstr>Example instruction dataset template</vt:lpstr>
      <vt:lpstr>LM Usage </vt:lpstr>
      <vt:lpstr>Common Limitations - Solutions</vt:lpstr>
      <vt:lpstr>Prompt Engineering as a Job</vt:lpstr>
      <vt:lpstr>The Principles of Prompting</vt:lpstr>
      <vt:lpstr>Basic Prompt Design</vt:lpstr>
      <vt:lpstr>Zero shot vs. Few shot prompting</vt:lpstr>
      <vt:lpstr>Prompt Template</vt:lpstr>
      <vt:lpstr>Chain complex prompts for improved performance</vt:lpstr>
      <vt:lpstr>Chain complex prompts for improved performance</vt:lpstr>
      <vt:lpstr>LLM as Judge</vt:lpstr>
      <vt:lpstr>Test the prompts</vt:lpstr>
      <vt:lpstr>Resources for Best Practices</vt:lpstr>
      <vt:lpstr>Hands On Experience -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 Draganova</dc:creator>
  <cp:lastModifiedBy>Eva Draganova</cp:lastModifiedBy>
  <cp:revision>1</cp:revision>
  <dcterms:created xsi:type="dcterms:W3CDTF">2025-05-06T13:53:17Z</dcterms:created>
  <dcterms:modified xsi:type="dcterms:W3CDTF">2025-05-08T14:17:15Z</dcterms:modified>
</cp:coreProperties>
</file>