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6"/>
  </p:sldMasterIdLst>
  <p:notesMasterIdLst>
    <p:notesMasterId r:id="rId8"/>
  </p:notesMasterIdLst>
  <p:sldIdLst>
    <p:sldId id="259" r:id="rId7"/>
  </p:sldIdLst>
  <p:sldSz cx="42484675" cy="30243463"/>
  <p:notesSz cx="9942513" cy="14371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1976438" indent="-1411288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3959225" indent="-2822575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5942013" indent="-4241800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7926388" indent="-5653088" algn="l" rtl="0" eaLnBrk="0" fontAlgn="base" hangingPunct="0">
      <a:spcBef>
        <a:spcPct val="0"/>
      </a:spcBef>
      <a:spcAft>
        <a:spcPct val="0"/>
      </a:spcAft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0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8">
          <p15:clr>
            <a:srgbClr val="A4A3A4"/>
          </p15:clr>
        </p15:guide>
        <p15:guide id="2" orient="horz" pos="7424">
          <p15:clr>
            <a:srgbClr val="A4A3A4"/>
          </p15:clr>
        </p15:guide>
        <p15:guide id="3" orient="horz" pos="16087">
          <p15:clr>
            <a:srgbClr val="A4A3A4"/>
          </p15:clr>
        </p15:guide>
        <p15:guide id="4" orient="horz" pos="14606">
          <p15:clr>
            <a:srgbClr val="A4A3A4"/>
          </p15:clr>
        </p15:guide>
        <p15:guide id="5" orient="horz" pos="8800" userDrawn="1">
          <p15:clr>
            <a:srgbClr val="A4A3A4"/>
          </p15:clr>
        </p15:guide>
        <p15:guide id="6" orient="horz" pos="16956">
          <p15:clr>
            <a:srgbClr val="A4A3A4"/>
          </p15:clr>
        </p15:guide>
        <p15:guide id="7" orient="horz" pos="3460">
          <p15:clr>
            <a:srgbClr val="A4A3A4"/>
          </p15:clr>
        </p15:guide>
        <p15:guide id="8" orient="horz" pos="6470">
          <p15:clr>
            <a:srgbClr val="A4A3A4"/>
          </p15:clr>
        </p15:guide>
        <p15:guide id="9" pos="13381">
          <p15:clr>
            <a:srgbClr val="A4A3A4"/>
          </p15:clr>
        </p15:guide>
        <p15:guide id="10" pos="26414">
          <p15:clr>
            <a:srgbClr val="A4A3A4"/>
          </p15:clr>
        </p15:guide>
        <p15:guide id="11" pos="2470">
          <p15:clr>
            <a:srgbClr val="A4A3A4"/>
          </p15:clr>
        </p15:guide>
        <p15:guide id="12" pos="16058">
          <p15:clr>
            <a:srgbClr val="A4A3A4"/>
          </p15:clr>
        </p15:guide>
        <p15:guide id="13" pos="16881">
          <p15:clr>
            <a:srgbClr val="A4A3A4"/>
          </p15:clr>
        </p15:guide>
        <p15:guide id="14" pos="12150">
          <p15:clr>
            <a:srgbClr val="A4A3A4"/>
          </p15:clr>
        </p15:guide>
        <p15:guide id="15" pos="10194">
          <p15:clr>
            <a:srgbClr val="A4A3A4"/>
          </p15:clr>
        </p15:guide>
        <p15:guide id="16" pos="243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E"/>
    <a:srgbClr val="C69200"/>
    <a:srgbClr val="FF1301"/>
    <a:srgbClr val="002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/>
    <p:restoredTop sz="92277" autoAdjust="0"/>
  </p:normalViewPr>
  <p:slideViewPr>
    <p:cSldViewPr>
      <p:cViewPr>
        <p:scale>
          <a:sx n="300" d="100"/>
          <a:sy n="300" d="100"/>
        </p:scale>
        <p:origin x="-59364" y="-27630"/>
      </p:cViewPr>
      <p:guideLst>
        <p:guide orient="horz" pos="9798"/>
        <p:guide orient="horz" pos="7424"/>
        <p:guide orient="horz" pos="16087"/>
        <p:guide orient="horz" pos="14606"/>
        <p:guide orient="horz" pos="8800"/>
        <p:guide orient="horz" pos="16956"/>
        <p:guide orient="horz" pos="3460"/>
        <p:guide orient="horz" pos="6470"/>
        <p:guide pos="13381"/>
        <p:guide pos="26414"/>
        <p:guide pos="2470"/>
        <p:guide pos="16058"/>
        <p:guide pos="16881"/>
        <p:guide pos="12150"/>
        <p:guide pos="10194"/>
        <p:guide pos="24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9506" cy="718582"/>
          </a:xfrm>
          <a:prstGeom prst="rect">
            <a:avLst/>
          </a:prstGeom>
        </p:spPr>
        <p:txBody>
          <a:bodyPr vert="horz" lIns="138890" tIns="69444" rIns="138890" bIns="69444" rtlCol="0"/>
          <a:lstStyle>
            <a:lvl1pPr algn="l">
              <a:defRPr sz="1900">
                <a:latin typeface="Tahoma" pitchFamily="1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30687" y="2"/>
            <a:ext cx="4309506" cy="718582"/>
          </a:xfrm>
          <a:prstGeom prst="rect">
            <a:avLst/>
          </a:prstGeom>
        </p:spPr>
        <p:txBody>
          <a:bodyPr vert="horz" wrap="square" lIns="138890" tIns="69444" rIns="138890" bIns="69444" numCol="1" anchor="t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pPr>
              <a:defRPr/>
            </a:pPr>
            <a:fld id="{138AF74D-3FAB-4C24-B1E1-19261F01FEEF}" type="datetimeFigureOut">
              <a:rPr lang="fr-FR" altLang="fr-FR"/>
              <a:pPr>
                <a:defRPr/>
              </a:pPr>
              <a:t>26/11/2018</a:t>
            </a:fld>
            <a:endParaRPr lang="fr-FR" alt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1077913"/>
            <a:ext cx="7567613" cy="5387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90" tIns="69444" rIns="138890" bIns="69444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790" y="6825377"/>
            <a:ext cx="7954940" cy="6467237"/>
          </a:xfrm>
          <a:prstGeom prst="rect">
            <a:avLst/>
          </a:prstGeom>
        </p:spPr>
        <p:txBody>
          <a:bodyPr vert="horz" wrap="square" lIns="138890" tIns="69444" rIns="138890" bIns="6944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13650746"/>
            <a:ext cx="4309506" cy="718582"/>
          </a:xfrm>
          <a:prstGeom prst="rect">
            <a:avLst/>
          </a:prstGeom>
        </p:spPr>
        <p:txBody>
          <a:bodyPr vert="horz" lIns="138890" tIns="69444" rIns="138890" bIns="69444" rtlCol="0" anchor="b"/>
          <a:lstStyle>
            <a:lvl1pPr algn="l">
              <a:defRPr sz="1900">
                <a:latin typeface="Tahoma" pitchFamily="1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30687" y="13650746"/>
            <a:ext cx="4309506" cy="718582"/>
          </a:xfrm>
          <a:prstGeom prst="rect">
            <a:avLst/>
          </a:prstGeom>
        </p:spPr>
        <p:txBody>
          <a:bodyPr vert="horz" wrap="square" lIns="138890" tIns="69444" rIns="138890" bIns="69444" numCol="1" anchor="b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pPr>
              <a:defRPr/>
            </a:pPr>
            <a:fld id="{73464C35-4D6F-4D93-8DBA-49373FA1F591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91468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959225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1976438" algn="l" defTabSz="3959225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3959225" algn="l" defTabSz="3959225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5942013" algn="l" defTabSz="3959225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7926388" algn="l" defTabSz="3959225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9912579" algn="l" defTabSz="396502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895093" algn="l" defTabSz="396502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877612" algn="l" defTabSz="396502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860130" algn="l" defTabSz="3965028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1083184" indent="-416609"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666439" indent="-333288"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2333014" indent="-333288"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999588" indent="-333288"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3666167" indent="-333288" eaLnBrk="0" fontAlgn="base" hangingPunct="0">
              <a:spcBef>
                <a:spcPct val="0"/>
              </a:spcBef>
              <a:spcAft>
                <a:spcPct val="0"/>
              </a:spcAft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4332740" indent="-333288" eaLnBrk="0" fontAlgn="base" hangingPunct="0">
              <a:spcBef>
                <a:spcPct val="0"/>
              </a:spcBef>
              <a:spcAft>
                <a:spcPct val="0"/>
              </a:spcAft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4999317" indent="-333288" eaLnBrk="0" fontAlgn="base" hangingPunct="0">
              <a:spcBef>
                <a:spcPct val="0"/>
              </a:spcBef>
              <a:spcAft>
                <a:spcPct val="0"/>
              </a:spcAft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5665891" indent="-333288" eaLnBrk="0" fontAlgn="base" hangingPunct="0">
              <a:spcBef>
                <a:spcPct val="0"/>
              </a:spcBef>
              <a:spcAft>
                <a:spcPct val="0"/>
              </a:spcAft>
              <a:tabLst>
                <a:tab pos="944316" algn="l"/>
                <a:tab pos="1893259" algn="l"/>
                <a:tab pos="2842204" algn="l"/>
                <a:tab pos="3788834" algn="l"/>
              </a:tabLst>
              <a:defRPr sz="145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fld id="{B1B98E8F-CEB4-4A51-B38E-7E6B904676BA}" type="slidenum">
              <a:rPr lang="en-US" altLang="fr-FR" sz="190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fr-FR" sz="19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4425" y="1049338"/>
            <a:ext cx="7294563" cy="51927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316" y="6573523"/>
            <a:ext cx="7613614" cy="6229250"/>
          </a:xfrm>
          <a:extLst/>
        </p:spPr>
        <p:txBody>
          <a:bodyPr wrap="none" anchor="ctr"/>
          <a:lstStyle/>
          <a:p>
            <a:pPr defTabSz="447519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altLang="fr-FR" sz="5800" dirty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avec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 userDrawn="1"/>
        </p:nvSpPr>
        <p:spPr bwMode="gray">
          <a:xfrm>
            <a:off x="38501638" y="0"/>
            <a:ext cx="3983037" cy="302434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396667" tIns="198333" rIns="396667" bIns="198333" anchor="ctr"/>
          <a:lstStyle>
            <a:lvl1pPr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fr-FR" altLang="fr-FR" sz="25100" dirty="0" smtClean="0"/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gray">
          <a:xfrm>
            <a:off x="0" y="0"/>
            <a:ext cx="42484675" cy="1277143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396667" tIns="198333" rIns="396667" bIns="198333" anchor="ctr"/>
          <a:lstStyle>
            <a:lvl1pPr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fr-FR" altLang="fr-FR" sz="25100" dirty="0" smtClean="0"/>
          </a:p>
        </p:txBody>
      </p:sp>
      <p:pic>
        <p:nvPicPr>
          <p:cNvPr id="5" name="Picture 9" descr="Haut_p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424846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11" descr="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0972463"/>
            <a:ext cx="42484675" cy="927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0"/>
          </p:nvPr>
        </p:nvSpPr>
        <p:spPr bwMode="gray">
          <a:xfrm>
            <a:off x="3921665" y="3332393"/>
            <a:ext cx="34654967" cy="9437076"/>
          </a:xfrm>
        </p:spPr>
        <p:txBody>
          <a:bodyPr anchor="ctr"/>
          <a:lstStyle>
            <a:lvl1pPr marL="0" indent="0" algn="r">
              <a:buFontTx/>
              <a:buNone/>
              <a:defRPr sz="12300" b="0">
                <a:solidFill>
                  <a:schemeClr val="tx2"/>
                </a:solidFill>
              </a:defRPr>
            </a:lvl1pPr>
            <a:lvl2pPr marL="0" indent="0" algn="r">
              <a:spcAft>
                <a:spcPts val="903"/>
              </a:spcAft>
              <a:buFontTx/>
              <a:buNone/>
              <a:defRPr sz="5700">
                <a:solidFill>
                  <a:schemeClr val="bg2"/>
                </a:solidFill>
              </a:defRPr>
            </a:lvl2pPr>
            <a:lvl3pPr marL="0" indent="0" algn="r">
              <a:buFontTx/>
              <a:buNone/>
              <a:defRPr sz="7800" b="0">
                <a:solidFill>
                  <a:schemeClr val="accent1"/>
                </a:solidFill>
              </a:defRPr>
            </a:lvl3pPr>
            <a:lvl4pPr marL="0" indent="0" algn="r">
              <a:buFontTx/>
              <a:buNone/>
              <a:defRPr sz="3600"/>
            </a:lvl4pPr>
            <a:lvl5pPr marL="0" indent="0" algn="r">
              <a:buFontTx/>
              <a:buNone/>
              <a:defRPr sz="3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24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ans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0972463"/>
            <a:ext cx="42484675" cy="927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Haut_p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424846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0"/>
          </p:nvPr>
        </p:nvSpPr>
        <p:spPr bwMode="gray">
          <a:xfrm>
            <a:off x="3921665" y="5355545"/>
            <a:ext cx="34654967" cy="18272220"/>
          </a:xfrm>
        </p:spPr>
        <p:txBody>
          <a:bodyPr anchor="ctr"/>
          <a:lstStyle>
            <a:lvl1pPr marL="0" indent="0" algn="r">
              <a:spcAft>
                <a:spcPts val="1800"/>
              </a:spcAft>
              <a:buFontTx/>
              <a:buNone/>
              <a:defRPr sz="13200" b="0">
                <a:solidFill>
                  <a:schemeClr val="tx2"/>
                </a:solidFill>
              </a:defRPr>
            </a:lvl1pPr>
            <a:lvl2pPr marL="0" indent="0" algn="r">
              <a:spcAft>
                <a:spcPts val="903"/>
              </a:spcAft>
              <a:buFontTx/>
              <a:buNone/>
              <a:defRPr sz="6300">
                <a:solidFill>
                  <a:schemeClr val="bg2"/>
                </a:solidFill>
              </a:defRPr>
            </a:lvl2pPr>
            <a:lvl3pPr marL="0" indent="0" algn="r">
              <a:buFontTx/>
              <a:buNone/>
              <a:defRPr sz="9300" b="0">
                <a:solidFill>
                  <a:schemeClr val="accent1"/>
                </a:solidFill>
              </a:defRPr>
            </a:lvl3pPr>
            <a:lvl4pPr marL="0" indent="0" algn="r">
              <a:buFontTx/>
              <a:buNone/>
              <a:defRPr sz="3600"/>
            </a:lvl4pPr>
            <a:lvl5pPr marL="0" indent="0" algn="r">
              <a:buFontTx/>
              <a:buNone/>
              <a:defRPr sz="3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0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921665" y="10270182"/>
            <a:ext cx="34654967" cy="165988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 bwMode="gray">
          <a:xfrm>
            <a:off x="3921665" y="4991399"/>
            <a:ext cx="34654967" cy="5278781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accent1"/>
                </a:solidFill>
              </a:defRPr>
            </a:lvl1pPr>
            <a:lvl2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2pPr>
            <a:lvl3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3pPr>
            <a:lvl4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4pPr>
            <a:lvl5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F6E09-EF9F-4279-8C17-DCBF5DD6A3E1}" type="datetime1">
              <a:rPr lang="fr-FR" altLang="fr-FR"/>
              <a:pPr>
                <a:defRPr/>
              </a:pPr>
              <a:t>26/11/2018</a:t>
            </a:fld>
            <a:endParaRPr lang="fr-FR" alt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Titre de la présentation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23043-C0B4-4CC8-8CBF-52BC7EE035C8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2333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921667" y="10270182"/>
            <a:ext cx="21569142" cy="165988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 bwMode="gray">
          <a:xfrm>
            <a:off x="3921665" y="4991402"/>
            <a:ext cx="34654967" cy="5278777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accent1"/>
                </a:solidFill>
              </a:defRPr>
            </a:lvl1pPr>
            <a:lvl2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2pPr>
            <a:lvl3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3pPr>
            <a:lvl4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4pPr>
            <a:lvl5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4"/>
          </p:nvPr>
        </p:nvSpPr>
        <p:spPr bwMode="gray">
          <a:xfrm>
            <a:off x="26798030" y="10417193"/>
            <a:ext cx="11778600" cy="15121732"/>
          </a:xfrm>
        </p:spPr>
        <p:txBody>
          <a:bodyPr/>
          <a:lstStyle/>
          <a:p>
            <a:pPr lvl="0"/>
            <a:r>
              <a:rPr lang="fr-FR" noProof="0" dirty="0" smtClean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FAEC-CE64-409B-97B7-AEF73A4A9215}" type="datetime1">
              <a:rPr lang="fr-FR" altLang="fr-FR"/>
              <a:pPr>
                <a:defRPr/>
              </a:pPr>
              <a:t>26/11/2018</a:t>
            </a:fld>
            <a:endParaRPr lang="fr-FR" altLang="fr-F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Titre de la présentation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7D2A-22D7-4B49-A57F-E9F05376D2A9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0702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921671" y="10270182"/>
            <a:ext cx="15359844" cy="165988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 bwMode="gray">
          <a:xfrm>
            <a:off x="3921665" y="4991402"/>
            <a:ext cx="34654967" cy="5278777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accent1"/>
                </a:solidFill>
              </a:defRPr>
            </a:lvl1pPr>
            <a:lvl2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2pPr>
            <a:lvl3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3pPr>
            <a:lvl4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4pPr>
            <a:lvl5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4"/>
          </p:nvPr>
        </p:nvSpPr>
        <p:spPr bwMode="gray">
          <a:xfrm>
            <a:off x="21242339" y="10417193"/>
            <a:ext cx="17334292" cy="12769462"/>
          </a:xfrm>
        </p:spPr>
        <p:txBody>
          <a:bodyPr/>
          <a:lstStyle/>
          <a:p>
            <a:pPr lvl="0"/>
            <a:r>
              <a:rPr lang="fr-FR" noProof="0" dirty="0" smtClean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5"/>
          </p:nvPr>
        </p:nvSpPr>
        <p:spPr bwMode="gray">
          <a:xfrm>
            <a:off x="21242339" y="23186667"/>
            <a:ext cx="17334292" cy="3682421"/>
          </a:xfrm>
        </p:spPr>
        <p:txBody>
          <a:bodyPr anchor="ctr"/>
          <a:lstStyle>
            <a:lvl1pPr marL="0" indent="0" algn="just">
              <a:buFontTx/>
              <a:buNone/>
              <a:defRPr sz="3000" b="0"/>
            </a:lvl1pPr>
            <a:lvl2pPr marL="0" indent="0" algn="just">
              <a:buFontTx/>
              <a:buNone/>
              <a:defRPr sz="3000" b="0"/>
            </a:lvl2pPr>
            <a:lvl3pPr marL="0" indent="0" algn="just">
              <a:buFontTx/>
              <a:buNone/>
              <a:defRPr sz="3000" b="0"/>
            </a:lvl3pPr>
            <a:lvl4pPr marL="0" indent="0" algn="just">
              <a:buFontTx/>
              <a:buNone/>
              <a:defRPr sz="3000" b="0"/>
            </a:lvl4pPr>
            <a:lvl5pPr marL="0" indent="0" algn="just">
              <a:buFontTx/>
              <a:buNone/>
              <a:defRPr sz="3000" b="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09F23-F816-405A-8874-FD0DA68443E1}" type="datetime1">
              <a:rPr lang="fr-FR" altLang="fr-FR"/>
              <a:pPr>
                <a:defRPr/>
              </a:pPr>
              <a:t>26/11/2018</a:t>
            </a:fld>
            <a:endParaRPr lang="fr-FR" altLang="fr-F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Titre de la présentation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B8145-0F33-4900-98CC-AB255E994C63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4373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gray">
          <a:xfrm>
            <a:off x="3921672" y="10270185"/>
            <a:ext cx="15485939" cy="16598903"/>
          </a:xfrm>
        </p:spPr>
        <p:txBody>
          <a:bodyPr/>
          <a:lstStyle>
            <a:lvl1pPr>
              <a:defRPr sz="5400"/>
            </a:lvl1pPr>
            <a:lvl2pPr>
              <a:defRPr sz="4200"/>
            </a:lvl2pPr>
            <a:lvl3pPr>
              <a:defRPr sz="3900"/>
            </a:lvl3pPr>
            <a:lvl4pPr>
              <a:defRPr sz="3600"/>
            </a:lvl4pPr>
            <a:lvl5pPr>
              <a:defRPr sz="30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gray">
          <a:xfrm>
            <a:off x="23094242" y="10319193"/>
            <a:ext cx="15482392" cy="16598903"/>
          </a:xfrm>
        </p:spPr>
        <p:txBody>
          <a:bodyPr/>
          <a:lstStyle>
            <a:lvl1pPr>
              <a:defRPr sz="5400"/>
            </a:lvl1pPr>
            <a:lvl2pPr>
              <a:defRPr sz="4200"/>
            </a:lvl2pPr>
            <a:lvl3pPr>
              <a:defRPr sz="3900"/>
            </a:lvl3pPr>
            <a:lvl4pPr>
              <a:defRPr sz="3600"/>
            </a:lvl4pPr>
            <a:lvl5pPr>
              <a:defRPr sz="30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 bwMode="gray">
          <a:xfrm>
            <a:off x="3921665" y="4991402"/>
            <a:ext cx="34654967" cy="5278777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accent1"/>
                </a:solidFill>
              </a:defRPr>
            </a:lvl1pPr>
            <a:lvl2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2pPr>
            <a:lvl3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3pPr>
            <a:lvl4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4pPr>
            <a:lvl5pPr marL="0" indent="0" algn="r">
              <a:buFontTx/>
              <a:buNone/>
              <a:defRPr sz="5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0ABCB-76D7-481F-BDAB-F3CAE12479A4}" type="datetime1">
              <a:rPr lang="fr-FR" altLang="fr-FR"/>
              <a:pPr>
                <a:defRPr/>
              </a:pPr>
              <a:t>26/11/2018</a:t>
            </a:fld>
            <a:endParaRPr lang="fr-FR" altLang="fr-F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Titre de la présentation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D98ED-DDF1-4276-BA81-6CB616E5D05B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9144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Bas_su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5203150"/>
            <a:ext cx="4248467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24300" y="10269538"/>
            <a:ext cx="34656713" cy="166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6798588" y="28619450"/>
            <a:ext cx="8840787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5885DA-27D4-4412-9DFD-4E7ED82CEFE8}" type="datetime1">
              <a:rPr lang="fr-FR" altLang="fr-FR"/>
              <a:pPr>
                <a:defRPr/>
              </a:pPr>
              <a:t>26/11/2018</a:t>
            </a:fld>
            <a:endParaRPr lang="fr-FR" alt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924300" y="28619450"/>
            <a:ext cx="21566188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altLang="fr-FR"/>
              <a:t>Titre de la présentation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28619450"/>
            <a:ext cx="3167063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35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20F514C-C639-4F56-A564-983FCA7B146E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  <p:pic>
        <p:nvPicPr>
          <p:cNvPr id="1031" name="Picture 8" descr="Haut_pag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424846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73513" y="-19050"/>
            <a:ext cx="346075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46" r:id="rId3"/>
    <p:sldLayoutId id="2147483847" r:id="rId4"/>
    <p:sldLayoutId id="2147483848" r:id="rId5"/>
    <p:sldLayoutId id="2147483849" r:id="rId6"/>
    <p:sldLayoutId id="2147483852" r:id="rId7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2"/>
          </a:solidFill>
          <a:latin typeface="Tahoma" pitchFamily="116" charset="0"/>
          <a:ea typeface="MS PGothic" pitchFamily="34" charset="-128"/>
          <a:cs typeface="MS PGothic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2"/>
          </a:solidFill>
          <a:latin typeface="Tahoma" pitchFamily="116" charset="0"/>
          <a:ea typeface="MS PGothic" pitchFamily="34" charset="-128"/>
          <a:cs typeface="MS PGothic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2"/>
          </a:solidFill>
          <a:latin typeface="Tahoma" pitchFamily="116" charset="0"/>
          <a:ea typeface="MS PGothic" pitchFamily="34" charset="-128"/>
          <a:cs typeface="MS PGothic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2"/>
          </a:solidFill>
          <a:latin typeface="Tahoma" pitchFamily="116" charset="0"/>
          <a:ea typeface="MS PGothic" pitchFamily="34" charset="-128"/>
          <a:cs typeface="MS PGothic" charset="0"/>
        </a:defRPr>
      </a:lvl5pPr>
      <a:lvl6pPr marL="1373203" algn="r" rtl="0" eaLnBrk="1" fontAlgn="base" hangingPunct="1">
        <a:spcBef>
          <a:spcPct val="0"/>
        </a:spcBef>
        <a:spcAft>
          <a:spcPct val="0"/>
        </a:spcAft>
        <a:defRPr sz="7800">
          <a:solidFill>
            <a:schemeClr val="tx2"/>
          </a:solidFill>
          <a:latin typeface="Tahoma" pitchFamily="116" charset="0"/>
        </a:defRPr>
      </a:lvl6pPr>
      <a:lvl7pPr marL="2746405" algn="r" rtl="0" eaLnBrk="1" fontAlgn="base" hangingPunct="1">
        <a:spcBef>
          <a:spcPct val="0"/>
        </a:spcBef>
        <a:spcAft>
          <a:spcPct val="0"/>
        </a:spcAft>
        <a:defRPr sz="7800">
          <a:solidFill>
            <a:schemeClr val="tx2"/>
          </a:solidFill>
          <a:latin typeface="Tahoma" pitchFamily="116" charset="0"/>
        </a:defRPr>
      </a:lvl7pPr>
      <a:lvl8pPr marL="4119609" algn="r" rtl="0" eaLnBrk="1" fontAlgn="base" hangingPunct="1">
        <a:spcBef>
          <a:spcPct val="0"/>
        </a:spcBef>
        <a:spcAft>
          <a:spcPct val="0"/>
        </a:spcAft>
        <a:defRPr sz="7800">
          <a:solidFill>
            <a:schemeClr val="tx2"/>
          </a:solidFill>
          <a:latin typeface="Tahoma" pitchFamily="116" charset="0"/>
        </a:defRPr>
      </a:lvl8pPr>
      <a:lvl9pPr marL="5492807" algn="r" rtl="0" eaLnBrk="1" fontAlgn="base" hangingPunct="1">
        <a:spcBef>
          <a:spcPct val="0"/>
        </a:spcBef>
        <a:spcAft>
          <a:spcPct val="0"/>
        </a:spcAft>
        <a:defRPr sz="7800">
          <a:solidFill>
            <a:schemeClr val="tx2"/>
          </a:solidFill>
          <a:latin typeface="Tahoma" pitchFamily="116" charset="0"/>
        </a:defRPr>
      </a:lvl9pPr>
    </p:titleStyle>
    <p:bodyStyle>
      <a:lvl1pPr marL="1487488" indent="-1487488" algn="just" rtl="0" eaLnBrk="0" fontAlgn="base" hangingPunct="0">
        <a:lnSpc>
          <a:spcPct val="95000"/>
        </a:lnSpc>
        <a:spcBef>
          <a:spcPct val="0"/>
        </a:spcBef>
        <a:spcAft>
          <a:spcPct val="0"/>
        </a:spcAft>
        <a:buFont typeface="Times" pitchFamily="1" charset="0"/>
        <a:defRPr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514475" indent="-592138" algn="just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"/>
        <a:defRPr sz="39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350" indent="-6350" algn="just" rtl="0" eaLnBrk="0" fontAlgn="base" hangingPunct="0">
        <a:spcBef>
          <a:spcPct val="0"/>
        </a:spcBef>
        <a:spcAft>
          <a:spcPct val="0"/>
        </a:spcAft>
        <a:buFont typeface="Times" pitchFamily="1" charset="0"/>
        <a:defRPr sz="35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508125" indent="-592138" algn="just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"/>
        <a:defRPr sz="35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8924925" indent="-990600" algn="just" rtl="0" eaLnBrk="0" fontAlgn="base" hangingPunct="0">
        <a:spcBef>
          <a:spcPct val="0"/>
        </a:spcBef>
        <a:spcAft>
          <a:spcPct val="0"/>
        </a:spcAft>
        <a:buFont typeface="Times" pitchFamily="1" charset="0"/>
        <a:defRPr sz="2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12380" algn="just" rtl="0" eaLnBrk="1" fontAlgn="base" hangingPunct="1">
        <a:spcBef>
          <a:spcPct val="0"/>
        </a:spcBef>
        <a:spcAft>
          <a:spcPct val="0"/>
        </a:spcAft>
        <a:buFont typeface="Times" pitchFamily="116" charset="0"/>
        <a:defRPr sz="3000">
          <a:solidFill>
            <a:schemeClr val="tx1"/>
          </a:solidFill>
          <a:latin typeface="+mn-lt"/>
        </a:defRPr>
      </a:lvl6pPr>
      <a:lvl7pPr marL="3585583" algn="just" rtl="0" eaLnBrk="1" fontAlgn="base" hangingPunct="1">
        <a:spcBef>
          <a:spcPct val="0"/>
        </a:spcBef>
        <a:spcAft>
          <a:spcPct val="0"/>
        </a:spcAft>
        <a:buFont typeface="Times" pitchFamily="116" charset="0"/>
        <a:defRPr sz="3000">
          <a:solidFill>
            <a:schemeClr val="tx1"/>
          </a:solidFill>
          <a:latin typeface="+mn-lt"/>
        </a:defRPr>
      </a:lvl7pPr>
      <a:lvl8pPr marL="4958786" algn="just" rtl="0" eaLnBrk="1" fontAlgn="base" hangingPunct="1">
        <a:spcBef>
          <a:spcPct val="0"/>
        </a:spcBef>
        <a:spcAft>
          <a:spcPct val="0"/>
        </a:spcAft>
        <a:buFont typeface="Times" pitchFamily="116" charset="0"/>
        <a:defRPr sz="3000">
          <a:solidFill>
            <a:schemeClr val="tx1"/>
          </a:solidFill>
          <a:latin typeface="+mn-lt"/>
        </a:defRPr>
      </a:lvl8pPr>
      <a:lvl9pPr marL="6331989" algn="just" rtl="0" eaLnBrk="1" fontAlgn="base" hangingPunct="1">
        <a:spcBef>
          <a:spcPct val="0"/>
        </a:spcBef>
        <a:spcAft>
          <a:spcPct val="0"/>
        </a:spcAft>
        <a:buFont typeface="Times" pitchFamily="116" charset="0"/>
        <a:defRPr sz="3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3203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6405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9609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92807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66014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39213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12416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85618" algn="l" defTabSz="2746405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1" name="Rectangle 1"/>
          <p:cNvSpPr>
            <a:spLocks noChangeArrowheads="1"/>
          </p:cNvSpPr>
          <p:nvPr/>
        </p:nvSpPr>
        <p:spPr bwMode="auto">
          <a:xfrm>
            <a:off x="1234855" y="288083"/>
            <a:ext cx="40341550" cy="4979535"/>
          </a:xfrm>
          <a:prstGeom prst="rect">
            <a:avLst/>
          </a:prstGeom>
          <a:solidFill>
            <a:srgbClr val="00B1AE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sz="6800" b="1" dirty="0" smtClean="0"/>
              <a:t>Early </a:t>
            </a:r>
            <a:r>
              <a:rPr lang="en-US" sz="6800" b="1" dirty="0"/>
              <a:t>spatial attention deployment </a:t>
            </a:r>
            <a:endParaRPr lang="en-US" sz="6800" b="1" dirty="0" smtClean="0"/>
          </a:p>
          <a:p>
            <a:pPr algn="ctr"/>
            <a:r>
              <a:rPr lang="en-US" sz="6800" b="1" dirty="0" smtClean="0"/>
              <a:t>toward </a:t>
            </a:r>
            <a:r>
              <a:rPr lang="en-US" sz="6800" b="1" dirty="0"/>
              <a:t>and away from aggressive voices</a:t>
            </a:r>
            <a:endParaRPr lang="fr-CH" sz="6800" dirty="0"/>
          </a:p>
          <a:p>
            <a:pPr algn="ctr"/>
            <a:endParaRPr lang="fr-CH" sz="3200" dirty="0"/>
          </a:p>
          <a:p>
            <a:pPr algn="ctr"/>
            <a:r>
              <a:rPr lang="fr-CH" sz="4400" dirty="0"/>
              <a:t>Burra, N </a:t>
            </a:r>
            <a:r>
              <a:rPr lang="fr-CH" sz="4400" baseline="30000" dirty="0"/>
              <a:t>1</a:t>
            </a:r>
            <a:r>
              <a:rPr lang="fr-CH" sz="4400" dirty="0"/>
              <a:t>., Kerzel, D </a:t>
            </a:r>
            <a:r>
              <a:rPr lang="fr-CH" sz="4400" baseline="30000" dirty="0"/>
              <a:t>1</a:t>
            </a:r>
            <a:r>
              <a:rPr lang="fr-CH" sz="4400" dirty="0"/>
              <a:t>., Munoz, D </a:t>
            </a:r>
            <a:r>
              <a:rPr lang="fr-CH" sz="4400" baseline="30000" dirty="0"/>
              <a:t>1</a:t>
            </a:r>
            <a:r>
              <a:rPr lang="fr-CH" sz="4400" dirty="0"/>
              <a:t>., Grandjean, D.</a:t>
            </a:r>
            <a:r>
              <a:rPr lang="fr-CH" sz="4400" baseline="30000" dirty="0"/>
              <a:t>1,2,3</a:t>
            </a:r>
            <a:r>
              <a:rPr lang="fr-CH" sz="4400" dirty="0"/>
              <a:t>, &amp; </a:t>
            </a:r>
            <a:r>
              <a:rPr lang="fr-CH" sz="4400" dirty="0" err="1"/>
              <a:t>Ceravolo</a:t>
            </a:r>
            <a:r>
              <a:rPr lang="fr-CH" sz="4400" dirty="0"/>
              <a:t>, </a:t>
            </a:r>
            <a:r>
              <a:rPr lang="fr-CH" sz="4400" dirty="0" smtClean="0"/>
              <a:t>L. </a:t>
            </a:r>
            <a:r>
              <a:rPr lang="fr-CH" sz="4400" baseline="30000" dirty="0" smtClean="0"/>
              <a:t>1,2,3</a:t>
            </a:r>
            <a:endParaRPr lang="fr-CH" sz="4400" dirty="0"/>
          </a:p>
          <a:p>
            <a:pPr algn="ctr"/>
            <a:endParaRPr lang="fr-CH" sz="3200" dirty="0"/>
          </a:p>
          <a:p>
            <a:pPr algn="ctr"/>
            <a:r>
              <a:rPr lang="fr-CH" sz="3200" dirty="0"/>
              <a:t>1) Université de Genève, Faculté de psychologie et des sciences de l’éducation, </a:t>
            </a:r>
            <a:r>
              <a:rPr lang="en-US" sz="3200" dirty="0"/>
              <a:t>2) University of Geneva, Neuroscience of Emotion and Affective Dynamics Lab 3) University of Geneva, Swiss Center for Affective Sciences</a:t>
            </a:r>
            <a:endParaRPr lang="fr-CH" sz="3200" dirty="0"/>
          </a:p>
        </p:txBody>
      </p:sp>
      <p:sp>
        <p:nvSpPr>
          <p:cNvPr id="6151" name="Rectangle 1"/>
          <p:cNvSpPr>
            <a:spLocks noChangeArrowheads="1"/>
          </p:cNvSpPr>
          <p:nvPr/>
        </p:nvSpPr>
        <p:spPr bwMode="auto">
          <a:xfrm>
            <a:off x="20438186" y="11557395"/>
            <a:ext cx="21138220" cy="540000"/>
          </a:xfrm>
          <a:prstGeom prst="rect">
            <a:avLst/>
          </a:prstGeom>
          <a:solidFill>
            <a:srgbClr val="00B1AE"/>
          </a:solidFill>
          <a:ln>
            <a:noFill/>
          </a:ln>
          <a:extLst/>
        </p:spPr>
        <p:txBody>
          <a:bodyPr lIns="396667" tIns="198333" rIns="396667" bIns="198333" anchor="ctr"/>
          <a:lstStyle>
            <a:lvl1pPr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fr-FR" altLang="fr-FR" sz="3600" b="1" dirty="0" err="1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lERPs</a:t>
            </a:r>
            <a:r>
              <a:rPr lang="fr-FR" altLang="fr-FR" sz="3600" b="1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+ </a:t>
            </a:r>
            <a:r>
              <a:rPr lang="fr-FR" altLang="fr-FR" sz="3600" b="1" dirty="0" err="1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ERPs</a:t>
            </a:r>
            <a:r>
              <a:rPr lang="fr-FR" altLang="fr-FR" sz="3600" b="1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RESULTS</a:t>
            </a:r>
            <a:r>
              <a:rPr lang="fr-FR" altLang="fr-FR" sz="3300" b="1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fr-FR" altLang="fr-FR" sz="3300" b="1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4" name="Rectangle 1"/>
          <p:cNvSpPr>
            <a:spLocks noChangeArrowheads="1"/>
          </p:cNvSpPr>
          <p:nvPr/>
        </p:nvSpPr>
        <p:spPr bwMode="auto">
          <a:xfrm>
            <a:off x="1234855" y="5342515"/>
            <a:ext cx="18720000" cy="540000"/>
          </a:xfrm>
          <a:prstGeom prst="rect">
            <a:avLst/>
          </a:prstGeom>
          <a:solidFill>
            <a:srgbClr val="00B1AE"/>
          </a:solidFill>
          <a:ln>
            <a:noFill/>
          </a:ln>
          <a:extLst/>
        </p:spPr>
        <p:txBody>
          <a:bodyPr lIns="396667" tIns="198333" rIns="396667" bIns="198333" anchor="ctr"/>
          <a:lstStyle>
            <a:lvl1pPr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fr-FR" altLang="fr-FR" sz="3600" b="1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</a:t>
            </a:r>
            <a:endParaRPr lang="fr-FR" altLang="fr-FR" sz="3300" b="1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277938" y="5906867"/>
            <a:ext cx="18678701" cy="820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457200" indent="-457200" algn="just" eaLnBrk="1">
              <a:buFont typeface="Wingdings" charset="2"/>
              <a:buChar char="v"/>
            </a:pPr>
            <a:r>
              <a:rPr lang="en-US" sz="2800" dirty="0"/>
              <a:t>Salient vocalizations, especially aggressive voices, are considered to preferentially attract attention due to an automatic threat detection system that would enable rapid shifts of attention. </a:t>
            </a:r>
            <a:endParaRPr lang="en-US" sz="2800" dirty="0" smtClean="0"/>
          </a:p>
          <a:p>
            <a:pPr marL="457200" indent="-457200" algn="just" eaLnBrk="1">
              <a:buFont typeface="Wingdings" charset="2"/>
              <a:buChar char="v"/>
            </a:pPr>
            <a:endParaRPr lang="en-US" sz="2800" dirty="0" smtClean="0"/>
          </a:p>
          <a:p>
            <a:pPr marL="457200" indent="-457200" algn="just" eaLnBrk="1">
              <a:buFont typeface="Wingdings" charset="2"/>
              <a:buChar char="v"/>
            </a:pPr>
            <a:r>
              <a:rPr lang="en-US" sz="2800" dirty="0" smtClean="0"/>
              <a:t>Facilitated </a:t>
            </a:r>
            <a:r>
              <a:rPr lang="en-US" sz="2800" dirty="0"/>
              <a:t>attentional orienting to threat has been mainly measured in vision using angry faces, an effect called the “</a:t>
            </a:r>
            <a:r>
              <a:rPr lang="en-US" sz="2800" i="1" dirty="0"/>
              <a:t>anger superiority effect</a:t>
            </a:r>
            <a:r>
              <a:rPr lang="en-US" sz="2800" dirty="0" smtClean="0"/>
              <a:t>”. Previous electrophysiological studies </a:t>
            </a:r>
            <a:r>
              <a:rPr lang="en-US" sz="2800" dirty="0"/>
              <a:t>have revealed evidence </a:t>
            </a:r>
            <a:r>
              <a:rPr lang="en-US" sz="2800" dirty="0" smtClean="0"/>
              <a:t>of an early correlate of </a:t>
            </a:r>
            <a:r>
              <a:rPr lang="en-US" sz="2800" dirty="0"/>
              <a:t>the anger superiority </a:t>
            </a:r>
            <a:r>
              <a:rPr lang="en-US" sz="2800" dirty="0" smtClean="0"/>
              <a:t>effect</a:t>
            </a:r>
            <a:r>
              <a:rPr lang="fr-CH" sz="2800" baseline="30000" dirty="0"/>
              <a:t> </a:t>
            </a:r>
            <a:r>
              <a:rPr lang="fr-CH" sz="2800" baseline="30000" dirty="0" smtClean="0"/>
              <a:t>a</a:t>
            </a:r>
            <a:r>
              <a:rPr lang="en-US" sz="2800" dirty="0" smtClean="0"/>
              <a:t> , </a:t>
            </a:r>
            <a:r>
              <a:rPr lang="en-US" sz="2800" dirty="0"/>
              <a:t>as a reliably enlarged </a:t>
            </a:r>
            <a:r>
              <a:rPr lang="en-US" sz="2800" dirty="0" smtClean="0"/>
              <a:t>N2pc, a lateralized event-related potential (</a:t>
            </a:r>
            <a:r>
              <a:rPr lang="en-US" sz="2800" dirty="0" err="1" smtClean="0"/>
              <a:t>lERP</a:t>
            </a:r>
            <a:r>
              <a:rPr lang="en-US" sz="2800" dirty="0" smtClean="0"/>
              <a:t>) used </a:t>
            </a:r>
            <a:r>
              <a:rPr lang="en-US" sz="2800" dirty="0"/>
              <a:t>as an index of spatial attention deployment in the visual </a:t>
            </a:r>
            <a:r>
              <a:rPr lang="en-US" sz="2800" dirty="0" smtClean="0"/>
              <a:t>domain </a:t>
            </a:r>
            <a:r>
              <a:rPr lang="en-US" sz="2800" dirty="0"/>
              <a:t>for angry target faces as compared to happy target </a:t>
            </a:r>
            <a:r>
              <a:rPr lang="en-US" sz="2800" dirty="0" smtClean="0"/>
              <a:t>faces.</a:t>
            </a:r>
          </a:p>
          <a:p>
            <a:pPr marL="457200" indent="-457200" algn="just" eaLnBrk="1">
              <a:buFont typeface="Wingdings" charset="2"/>
              <a:buChar char="v"/>
            </a:pPr>
            <a:endParaRPr lang="en-US" sz="2800" dirty="0" smtClean="0"/>
          </a:p>
          <a:p>
            <a:pPr marL="457200" indent="-457200" algn="just" eaLnBrk="1">
              <a:buFont typeface="Wingdings" charset="2"/>
              <a:buChar char="v"/>
            </a:pPr>
            <a:r>
              <a:rPr lang="en-US" sz="2800" dirty="0" smtClean="0"/>
              <a:t>Despite reports of </a:t>
            </a:r>
            <a:r>
              <a:rPr lang="en-US" sz="2800" dirty="0"/>
              <a:t>an enhanced sensory processing of a visual probe by an enhanced P1 amplitude to the probe </a:t>
            </a:r>
            <a:r>
              <a:rPr lang="en-US" sz="2800" dirty="0" smtClean="0"/>
              <a:t>following the </a:t>
            </a:r>
            <a:r>
              <a:rPr lang="en-US" sz="2800" dirty="0"/>
              <a:t>location of an aggressive vocal </a:t>
            </a:r>
            <a:r>
              <a:rPr lang="en-US" sz="2800" dirty="0" smtClean="0"/>
              <a:t>signal, 500ms after the vocal signal </a:t>
            </a:r>
            <a:r>
              <a:rPr lang="fr-CH" sz="2800" baseline="30000" dirty="0" smtClean="0"/>
              <a:t>b</a:t>
            </a:r>
            <a:r>
              <a:rPr lang="en-US" sz="2800" dirty="0" smtClean="0"/>
              <a:t>, </a:t>
            </a:r>
            <a:r>
              <a:rPr lang="en-US" sz="2800" dirty="0"/>
              <a:t>studies assessing the actual temporal dynamics of auditory spatial attention to aggressive voices are missing. </a:t>
            </a:r>
            <a:endParaRPr lang="en-US" sz="2800" dirty="0" smtClean="0"/>
          </a:p>
          <a:p>
            <a:pPr marL="457200" indent="-457200" algn="just" eaLnBrk="1">
              <a:buFont typeface="Wingdings" charset="2"/>
              <a:buChar char="v"/>
            </a:pPr>
            <a:endParaRPr lang="en-US" sz="2800" dirty="0" smtClean="0"/>
          </a:p>
          <a:p>
            <a:pPr marL="457200" indent="-457200" algn="just" eaLnBrk="1">
              <a:buFont typeface="Wingdings" charset="2"/>
              <a:buChar char="v"/>
            </a:pPr>
            <a:r>
              <a:rPr lang="en-US" sz="2800" dirty="0" smtClean="0"/>
              <a:t>Recently, it has been observed that spatial attention deployment in an auditory scene might be measured using with an auditory component analogous to the N2pc, i.e. the N2ac </a:t>
            </a:r>
            <a:r>
              <a:rPr lang="fr-CH" sz="2800" baseline="30000" dirty="0" smtClean="0"/>
              <a:t>c</a:t>
            </a:r>
            <a:r>
              <a:rPr lang="en-US" sz="2800" dirty="0" smtClean="0"/>
              <a:t>. The N2ac, an anterior-central component, was followed by a posterior-contralateral positive subcomponent, i.e. the </a:t>
            </a:r>
            <a:r>
              <a:rPr lang="en-US" sz="2800" dirty="0" err="1" smtClean="0"/>
              <a:t>LPCpc</a:t>
            </a:r>
            <a:r>
              <a:rPr lang="en-US" sz="2800" dirty="0" smtClean="0"/>
              <a:t>, a marker of spatial attention reorienting to the center after target localization. </a:t>
            </a:r>
          </a:p>
          <a:p>
            <a:pPr marL="457200" indent="-457200" algn="just" eaLnBrk="1">
              <a:buFont typeface="Wingdings" charset="2"/>
              <a:buChar char="v"/>
            </a:pPr>
            <a:endParaRPr lang="en-US" sz="2800" dirty="0" smtClean="0"/>
          </a:p>
          <a:p>
            <a:pPr marL="457200" indent="-457200" algn="just" eaLnBrk="1">
              <a:buFont typeface="Wingdings" charset="2"/>
              <a:buChar char="v"/>
            </a:pPr>
            <a:r>
              <a:rPr lang="en-US" sz="2800" dirty="0" smtClean="0"/>
              <a:t>We hypothesized that if attentional </a:t>
            </a:r>
            <a:r>
              <a:rPr lang="en-US" sz="2800" dirty="0"/>
              <a:t>priority is overall enhanced </a:t>
            </a:r>
            <a:r>
              <a:rPr lang="en-US" sz="2800" dirty="0" smtClean="0"/>
              <a:t>by threatening stimuli, this enhancement should occur at an early stage of attentional processing, even </a:t>
            </a:r>
            <a:r>
              <a:rPr lang="en-US" sz="2800" dirty="0"/>
              <a:t>in </a:t>
            </a:r>
            <a:r>
              <a:rPr lang="en-US" sz="2800" dirty="0" smtClean="0"/>
              <a:t>auditory domain.</a:t>
            </a:r>
          </a:p>
          <a:p>
            <a:pPr marL="457200" indent="-457200" algn="just" eaLnBrk="1">
              <a:buFont typeface="Wingdings" charset="2"/>
              <a:buChar char="v"/>
            </a:pPr>
            <a:endParaRPr lang="en-US" sz="2800" dirty="0" smtClean="0"/>
          </a:p>
          <a:p>
            <a:pPr marL="457200" indent="-457200" algn="just" eaLnBrk="1">
              <a:buFont typeface="Wingdings" charset="2"/>
              <a:buChar char="v"/>
            </a:pPr>
            <a:endParaRPr lang="en-US" sz="2800" dirty="0" smtClean="0"/>
          </a:p>
        </p:txBody>
      </p:sp>
      <p:sp>
        <p:nvSpPr>
          <p:cNvPr id="6156" name="Rectangle 1"/>
          <p:cNvSpPr>
            <a:spLocks noChangeArrowheads="1"/>
          </p:cNvSpPr>
          <p:nvPr/>
        </p:nvSpPr>
        <p:spPr bwMode="auto">
          <a:xfrm>
            <a:off x="1234855" y="14090876"/>
            <a:ext cx="18720000" cy="540000"/>
          </a:xfrm>
          <a:prstGeom prst="rect">
            <a:avLst/>
          </a:prstGeom>
          <a:solidFill>
            <a:srgbClr val="00B1AE"/>
          </a:solidFill>
          <a:ln>
            <a:noFill/>
          </a:ln>
          <a:extLst/>
        </p:spPr>
        <p:txBody>
          <a:bodyPr lIns="396667" tIns="198333" rIns="396667" bIns="198333" anchor="ctr"/>
          <a:lstStyle>
            <a:lvl1pPr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fr-FR" altLang="fr-FR" sz="3600" b="1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endParaRPr lang="fr-FR" altLang="fr-FR" sz="3600" b="1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8" name="Rectangle 1"/>
          <p:cNvSpPr>
            <a:spLocks noChangeArrowheads="1"/>
          </p:cNvSpPr>
          <p:nvPr/>
        </p:nvSpPr>
        <p:spPr bwMode="auto">
          <a:xfrm>
            <a:off x="20438186" y="24257978"/>
            <a:ext cx="21138220" cy="540000"/>
          </a:xfrm>
          <a:prstGeom prst="rect">
            <a:avLst/>
          </a:prstGeom>
          <a:solidFill>
            <a:srgbClr val="00B1AE"/>
          </a:solidFill>
          <a:ln>
            <a:noFill/>
          </a:ln>
          <a:extLst/>
        </p:spPr>
        <p:txBody>
          <a:bodyPr lIns="396667" tIns="198333" rIns="396667" bIns="198333" anchor="ctr"/>
          <a:lstStyle>
            <a:lvl1pPr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fr-FR" altLang="fr-FR" sz="3600" b="1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20450248" y="24922325"/>
            <a:ext cx="21154597" cy="255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just" eaLnBrk="1">
              <a:buFont typeface="Wingdings" charset="2"/>
              <a:buChar char="v"/>
            </a:pPr>
            <a:r>
              <a:rPr lang="en-US" altLang="fr-FR" sz="2800" dirty="0">
                <a:latin typeface="+mj-lt"/>
                <a:cs typeface="Arial" pitchFamily="34" charset="0"/>
              </a:rPr>
              <a:t>Consistent with previous studies on visual attention and threat, the current study provides evidence that </a:t>
            </a:r>
            <a:r>
              <a:rPr lang="en-US" altLang="fr-FR" sz="2800" b="1" dirty="0">
                <a:latin typeface="+mj-lt"/>
                <a:cs typeface="Arial" pitchFamily="34" charset="0"/>
              </a:rPr>
              <a:t>attentional orienting </a:t>
            </a:r>
            <a:r>
              <a:rPr lang="en-US" altLang="fr-FR" sz="2800" dirty="0">
                <a:latin typeface="+mj-lt"/>
                <a:cs typeface="Arial" pitchFamily="34" charset="0"/>
              </a:rPr>
              <a:t>is </a:t>
            </a:r>
            <a:r>
              <a:rPr lang="en-US" altLang="fr-FR" sz="2800" b="1" dirty="0">
                <a:latin typeface="+mj-lt"/>
                <a:cs typeface="Arial" pitchFamily="34" charset="0"/>
              </a:rPr>
              <a:t>enhanced</a:t>
            </a:r>
            <a:r>
              <a:rPr lang="en-US" altLang="fr-FR" sz="2800" dirty="0">
                <a:latin typeface="+mj-lt"/>
                <a:cs typeface="Arial" pitchFamily="34" charset="0"/>
              </a:rPr>
              <a:t> </a:t>
            </a:r>
            <a:r>
              <a:rPr lang="en-US" altLang="fr-FR" sz="2800" b="1" dirty="0" smtClean="0">
                <a:latin typeface="+mj-lt"/>
                <a:cs typeface="Arial" pitchFamily="34" charset="0"/>
              </a:rPr>
              <a:t>as </a:t>
            </a:r>
            <a:r>
              <a:rPr lang="en-US" altLang="fr-FR" sz="2800" b="1" dirty="0">
                <a:latin typeface="+mj-lt"/>
                <a:cs typeface="Arial" pitchFamily="34" charset="0"/>
              </a:rPr>
              <a:t>early as 200ms </a:t>
            </a:r>
            <a:r>
              <a:rPr lang="en-US" altLang="fr-FR" sz="2800" dirty="0">
                <a:latin typeface="+mj-lt"/>
                <a:cs typeface="Arial" pitchFamily="34" charset="0"/>
              </a:rPr>
              <a:t>in response to threatening vocal signals. Subsequently, </a:t>
            </a:r>
            <a:r>
              <a:rPr lang="en-US" altLang="fr-FR" sz="2800" b="1" dirty="0">
                <a:latin typeface="+mj-lt"/>
                <a:cs typeface="Arial" pitchFamily="34" charset="0"/>
              </a:rPr>
              <a:t>around 400ms</a:t>
            </a:r>
            <a:r>
              <a:rPr lang="en-US" altLang="fr-FR" sz="2800" dirty="0">
                <a:latin typeface="+mj-lt"/>
                <a:cs typeface="Arial" pitchFamily="34" charset="0"/>
              </a:rPr>
              <a:t>, auditory attention allocated to the center of the screen is enhanced, consistent with the need to maximize </a:t>
            </a:r>
            <a:r>
              <a:rPr lang="en-US" altLang="fr-FR" sz="2800" dirty="0" smtClean="0">
                <a:latin typeface="+mj-lt"/>
                <a:cs typeface="Arial" pitchFamily="34" charset="0"/>
              </a:rPr>
              <a:t>the information </a:t>
            </a:r>
            <a:r>
              <a:rPr lang="en-US" altLang="fr-FR" sz="2800" dirty="0">
                <a:latin typeface="+mj-lt"/>
                <a:cs typeface="Arial" pitchFamily="34" charset="0"/>
              </a:rPr>
              <a:t>intake when threatened during a </a:t>
            </a:r>
            <a:r>
              <a:rPr lang="en-US" altLang="fr-FR" sz="2800" b="1" dirty="0">
                <a:latin typeface="+mj-lt"/>
                <a:cs typeface="Arial" pitchFamily="34" charset="0"/>
              </a:rPr>
              <a:t>phase of reorienting</a:t>
            </a:r>
            <a:r>
              <a:rPr lang="en-US" altLang="fr-FR" sz="2800" dirty="0">
                <a:latin typeface="+mj-lt"/>
                <a:cs typeface="Arial" pitchFamily="34" charset="0"/>
              </a:rPr>
              <a:t>. Our data extend knowledge to the auditory domain, specifically that a vocal aggressive signal </a:t>
            </a:r>
            <a:r>
              <a:rPr lang="en-US" altLang="fr-FR" sz="2800" dirty="0" smtClean="0">
                <a:latin typeface="+mj-lt"/>
                <a:cs typeface="Arial" pitchFamily="34" charset="0"/>
              </a:rPr>
              <a:t>is processed preferentially early </a:t>
            </a:r>
            <a:r>
              <a:rPr lang="en-US" altLang="fr-FR" sz="2800" dirty="0">
                <a:latin typeface="+mj-lt"/>
                <a:cs typeface="Arial" pitchFamily="34" charset="0"/>
              </a:rPr>
              <a:t>in spatial attentional processing.</a:t>
            </a:r>
            <a:endParaRPr lang="fr-FR" altLang="fr-FR" sz="2800" dirty="0">
              <a:solidFill>
                <a:srgbClr val="002D5C"/>
              </a:solidFill>
              <a:latin typeface="+mj-lt"/>
              <a:cs typeface="Arial" pitchFamily="34" charset="0"/>
            </a:endParaRPr>
          </a:p>
        </p:txBody>
      </p:sp>
      <p:sp>
        <p:nvSpPr>
          <p:cNvPr id="6160" name="Rectangle 1"/>
          <p:cNvSpPr>
            <a:spLocks noChangeArrowheads="1"/>
          </p:cNvSpPr>
          <p:nvPr/>
        </p:nvSpPr>
        <p:spPr bwMode="auto">
          <a:xfrm>
            <a:off x="20438186" y="27291083"/>
            <a:ext cx="21138220" cy="540000"/>
          </a:xfrm>
          <a:prstGeom prst="rect">
            <a:avLst/>
          </a:prstGeom>
          <a:solidFill>
            <a:srgbClr val="00B1AE"/>
          </a:solidFill>
          <a:ln>
            <a:noFill/>
          </a:ln>
          <a:extLst/>
        </p:spPr>
        <p:txBody>
          <a:bodyPr lIns="396667" tIns="198333" rIns="396667" bIns="198333" anchor="ctr"/>
          <a:lstStyle>
            <a:lvl1pPr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fr-FR" altLang="fr-FR" sz="3600" b="1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  <a:endParaRPr lang="fr-FR" altLang="fr-FR" sz="3300" b="1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30" name="Text Box 6"/>
          <p:cNvSpPr txBox="1">
            <a:spLocks noChangeArrowheads="1"/>
          </p:cNvSpPr>
          <p:nvPr/>
        </p:nvSpPr>
        <p:spPr bwMode="auto">
          <a:xfrm>
            <a:off x="20522257" y="27936213"/>
            <a:ext cx="20967056" cy="180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457200" indent="-457200" eaLnBrk="1">
              <a:buFont typeface="+mj-lt"/>
              <a:buAutoNum type="alphaLcParenR"/>
            </a:pPr>
            <a:r>
              <a:rPr lang="fr-FR" sz="2000" dirty="0" err="1">
                <a:latin typeface="+mj-lt"/>
                <a:ea typeface="Arial" charset="0"/>
                <a:cs typeface="Arial" charset="0"/>
              </a:rPr>
              <a:t>Feldmann‐Wüstefeld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T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., Schmidt‐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Daffy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 M., &amp;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Schubö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 A. (2011). Neural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evidence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for the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threat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detection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advantage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: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differential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attention allocation to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angry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and happy faces. </a:t>
            </a:r>
            <a:r>
              <a:rPr lang="fr-FR" sz="2000" i="1" dirty="0" err="1">
                <a:latin typeface="+mj-lt"/>
                <a:ea typeface="Arial" charset="0"/>
                <a:cs typeface="Arial" charset="0"/>
              </a:rPr>
              <a:t>Psychophysiology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 </a:t>
            </a:r>
            <a:r>
              <a:rPr lang="fr-FR" sz="2000" i="1" dirty="0">
                <a:latin typeface="+mj-lt"/>
                <a:ea typeface="Arial" charset="0"/>
                <a:cs typeface="Arial" charset="0"/>
              </a:rPr>
              <a:t>48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(5), 697-707.</a:t>
            </a:r>
            <a:endParaRPr lang="fr-FR" altLang="fr-FR" sz="2000" dirty="0">
              <a:solidFill>
                <a:srgbClr val="002D5C"/>
              </a:solidFill>
              <a:latin typeface="+mj-lt"/>
              <a:ea typeface="Arial" charset="0"/>
              <a:cs typeface="Arial" charset="0"/>
            </a:endParaRPr>
          </a:p>
          <a:p>
            <a:pPr marL="457200" indent="-457200" eaLnBrk="1">
              <a:buFont typeface="+mj-lt"/>
              <a:buAutoNum type="alphaLcParenR"/>
            </a:pPr>
            <a:r>
              <a:rPr lang="fr-FR" sz="2000" dirty="0" err="1" smtClean="0">
                <a:latin typeface="+mj-lt"/>
                <a:ea typeface="Arial" charset="0"/>
                <a:cs typeface="Arial" charset="0"/>
              </a:rPr>
              <a:t>Brosch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T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., Grandjean, D., Sander, D., &amp; Scherer, K. R. (2009). Cross-modal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emotional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attention: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emotional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voices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modulate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early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stages of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visual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processing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. </a:t>
            </a:r>
            <a:r>
              <a:rPr lang="fr-FR" sz="2000" i="1" dirty="0">
                <a:latin typeface="+mj-lt"/>
                <a:ea typeface="Arial" charset="0"/>
                <a:cs typeface="Arial" charset="0"/>
              </a:rPr>
              <a:t>Journal of cognitive neuroscience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 </a:t>
            </a:r>
            <a:r>
              <a:rPr lang="fr-FR" sz="2000" i="1" dirty="0">
                <a:latin typeface="+mj-lt"/>
                <a:ea typeface="Arial" charset="0"/>
                <a:cs typeface="Arial" charset="0"/>
              </a:rPr>
              <a:t>21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(9), 1670-1679</a:t>
            </a:r>
            <a:r>
              <a:rPr lang="fr-FR" sz="2000" dirty="0" smtClean="0">
                <a:latin typeface="+mj-lt"/>
                <a:ea typeface="Arial" charset="0"/>
                <a:cs typeface="Arial" charset="0"/>
              </a:rPr>
              <a:t>.</a:t>
            </a:r>
          </a:p>
          <a:p>
            <a:pPr marL="457200" indent="-457200" eaLnBrk="1">
              <a:buFont typeface="+mj-lt"/>
              <a:buAutoNum type="alphaLcParenR"/>
            </a:pPr>
            <a:r>
              <a:rPr lang="fr-FR" sz="2000" dirty="0" err="1" smtClean="0">
                <a:latin typeface="+mj-lt"/>
                <a:ea typeface="Arial" charset="0"/>
                <a:cs typeface="Arial" charset="0"/>
              </a:rPr>
              <a:t>Gamble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 M. L., &amp; Luck, S. J. (2011). N2ac: An ERP component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associated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with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the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focusing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of attention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within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an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auditory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 </a:t>
            </a:r>
            <a:r>
              <a:rPr lang="fr-FR" sz="2000" dirty="0" err="1">
                <a:latin typeface="+mj-lt"/>
                <a:ea typeface="Arial" charset="0"/>
                <a:cs typeface="Arial" charset="0"/>
              </a:rPr>
              <a:t>scene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. </a:t>
            </a:r>
            <a:r>
              <a:rPr lang="fr-FR" sz="2000" i="1" dirty="0" err="1">
                <a:latin typeface="+mj-lt"/>
                <a:ea typeface="Arial" charset="0"/>
                <a:cs typeface="Arial" charset="0"/>
              </a:rPr>
              <a:t>Psychophysiology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, </a:t>
            </a:r>
            <a:r>
              <a:rPr lang="fr-FR" sz="2000" i="1" dirty="0">
                <a:latin typeface="+mj-lt"/>
                <a:ea typeface="Arial" charset="0"/>
                <a:cs typeface="Arial" charset="0"/>
              </a:rPr>
              <a:t>48</a:t>
            </a:r>
            <a:r>
              <a:rPr lang="fr-FR" sz="2000" dirty="0">
                <a:latin typeface="+mj-lt"/>
                <a:ea typeface="Arial" charset="0"/>
                <a:cs typeface="Arial" charset="0"/>
              </a:rPr>
              <a:t>(8), 1057-1068</a:t>
            </a:r>
            <a:r>
              <a:rPr lang="fr-FR" sz="2000" dirty="0" smtClean="0">
                <a:latin typeface="+mj-lt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5226" name="Text Box 6"/>
          <p:cNvSpPr txBox="1">
            <a:spLocks noChangeArrowheads="1"/>
          </p:cNvSpPr>
          <p:nvPr/>
        </p:nvSpPr>
        <p:spPr bwMode="auto">
          <a:xfrm>
            <a:off x="1368129" y="14647699"/>
            <a:ext cx="18476345" cy="1505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10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n-US" altLang="en-US" sz="2800" b="1" dirty="0" smtClean="0">
                <a:latin typeface="+mj-lt"/>
                <a:cs typeface="Arial" panose="020B0604020202020204" pitchFamily="34" charset="0"/>
              </a:rPr>
              <a:t>Subjects: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34 healthy volunteers (13 male, mean age: 20.7 ± 2.54 year: min-max 18–32). Seventeen participants were assigned to a blocked version of the task while 17 participants were assigned to the event-related task.</a:t>
            </a:r>
          </a:p>
          <a:p>
            <a:pPr algn="just">
              <a:spcAft>
                <a:spcPts val="1800"/>
              </a:spcAft>
            </a:pPr>
            <a:r>
              <a:rPr lang="en-US" altLang="en-US" sz="2800" b="1" dirty="0" smtClean="0">
                <a:latin typeface="+mj-lt"/>
                <a:cs typeface="Arial" panose="020B0604020202020204" pitchFamily="34" charset="0"/>
              </a:rPr>
              <a:t>Stimuli:</a:t>
            </a:r>
          </a:p>
          <a:p>
            <a:pPr algn="just">
              <a:spcAft>
                <a:spcPts val="1800"/>
              </a:spcAft>
            </a:pPr>
            <a:endParaRPr lang="en-US" altLang="en-US" sz="2800" b="1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b="1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altLang="en-US" sz="2800" b="1" dirty="0" smtClean="0">
                <a:latin typeface="+mj-lt"/>
                <a:cs typeface="Arial" panose="020B0604020202020204" pitchFamily="34" charset="0"/>
              </a:rPr>
              <a:t>Task and procedure: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Our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experiment took place in a soundproof cabin (Diatec AG, Switzerland). Participants sat 85 cm from a computer screen with loudspeakers (Logitech, LS11, Dick Smith Electronics) located at approximately ±15° of azimuth and 5° of elevation relative to the participants’ head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1800"/>
              </a:spcAft>
            </a:pPr>
            <a:endParaRPr lang="en-US" altLang="en-US" sz="2800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algn="just">
              <a:spcAft>
                <a:spcPts val="1800"/>
              </a:spcAft>
            </a:pP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    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rANOVA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failed to reveal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any </a:t>
            </a:r>
            <a:r>
              <a:rPr lang="en-US" altLang="en-US" sz="2800" dirty="0" err="1" smtClean="0">
                <a:latin typeface="+mj-lt"/>
                <a:cs typeface="Arial" panose="020B0604020202020204" pitchFamily="34" charset="0"/>
              </a:rPr>
              <a:t>beahvioural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difference between our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target conditions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(RT or Accuracy).</a:t>
            </a:r>
            <a:endParaRPr lang="en-US" altLang="en-US" sz="2800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altLang="en-US" sz="2800" dirty="0" smtClean="0">
              <a:latin typeface="+mj-lt"/>
              <a:cs typeface="Arial" panose="020B0604020202020204" pitchFamily="34" charset="0"/>
            </a:endParaRPr>
          </a:p>
          <a:p>
            <a:pPr algn="just" eaLnBrk="1">
              <a:buFont typeface="Arial" pitchFamily="34" charset="0"/>
              <a:buChar char="•"/>
            </a:pPr>
            <a:endParaRPr lang="fr-FR" altLang="fr-FR" sz="2800" b="1" dirty="0">
              <a:solidFill>
                <a:srgbClr val="002D5C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715" y="23894220"/>
            <a:ext cx="8359502" cy="491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igure2_colo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3" r="28679" b="48532"/>
          <a:stretch/>
        </p:blipFill>
        <p:spPr bwMode="auto">
          <a:xfrm>
            <a:off x="20522257" y="12334539"/>
            <a:ext cx="12366139" cy="570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438185" y="5976715"/>
            <a:ext cx="2103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EEG</a:t>
            </a:r>
            <a:r>
              <a:rPr lang="en-US" sz="2800" dirty="0"/>
              <a:t> : </a:t>
            </a:r>
            <a:r>
              <a:rPr lang="en-US" sz="2800" dirty="0" err="1"/>
              <a:t>Biosemi</a:t>
            </a:r>
            <a:r>
              <a:rPr lang="en-US" sz="2800" dirty="0"/>
              <a:t> </a:t>
            </a:r>
            <a:r>
              <a:rPr lang="en-US" sz="2800" dirty="0" err="1"/>
              <a:t>ActiveTwo</a:t>
            </a:r>
            <a:r>
              <a:rPr lang="en-US" sz="2800" dirty="0"/>
              <a:t> system with electrode positions based on the International 10-10 system. We recorded from 32 Ag/</a:t>
            </a:r>
            <a:r>
              <a:rPr lang="en-US" sz="2800" dirty="0" err="1"/>
              <a:t>AgCl</a:t>
            </a:r>
            <a:r>
              <a:rPr lang="en-US" sz="2800" dirty="0"/>
              <a:t> </a:t>
            </a:r>
            <a:r>
              <a:rPr lang="en-US" sz="2800" dirty="0" smtClean="0"/>
              <a:t>scalp </a:t>
            </a:r>
            <a:r>
              <a:rPr lang="en-US" sz="2800" dirty="0"/>
              <a:t>sites (Fp1/2, </a:t>
            </a:r>
            <a:r>
              <a:rPr lang="en-US" sz="2800" dirty="0" err="1"/>
              <a:t>Fz</a:t>
            </a:r>
            <a:r>
              <a:rPr lang="en-US" sz="2800" dirty="0"/>
              <a:t>, F3/4, F7/8, </a:t>
            </a:r>
            <a:r>
              <a:rPr lang="en-US" sz="2800" dirty="0" err="1"/>
              <a:t>Cz</a:t>
            </a:r>
            <a:r>
              <a:rPr lang="en-US" sz="2800" dirty="0"/>
              <a:t>, C3/4, T7/8, </a:t>
            </a:r>
            <a:r>
              <a:rPr lang="en-US" sz="2800" dirty="0" err="1"/>
              <a:t>Pz</a:t>
            </a:r>
            <a:r>
              <a:rPr lang="en-US" sz="2800" dirty="0"/>
              <a:t>, P1/2, P3/4, P5/6, P7/8, P9/10, </a:t>
            </a:r>
            <a:r>
              <a:rPr lang="en-US" sz="2800" dirty="0" err="1"/>
              <a:t>POz</a:t>
            </a:r>
            <a:r>
              <a:rPr lang="en-US" sz="2800" dirty="0"/>
              <a:t>, PO3/4, PO7/8, Oz, O1/2, </a:t>
            </a:r>
            <a:r>
              <a:rPr lang="en-US" sz="2800" dirty="0" err="1"/>
              <a:t>Iz</a:t>
            </a:r>
            <a:r>
              <a:rPr lang="en-US" sz="2800" dirty="0"/>
              <a:t>). Reference: </a:t>
            </a:r>
            <a:r>
              <a:rPr lang="en-US" sz="2800" dirty="0" smtClean="0"/>
              <a:t>Mastoids. </a:t>
            </a:r>
            <a:r>
              <a:rPr lang="en-US" sz="2800" dirty="0"/>
              <a:t>Filtering:  0.1-40  Hz. Baseline: 100ms. Epochs containing saccades (HEOG &gt; 30 µV), blinks (VEOG &gt; 60 µV), abnormal signals (overall signal &gt; 80 µV) or wrong answers were discarded from the analysis (12</a:t>
            </a:r>
            <a:r>
              <a:rPr lang="en-US" sz="2800" dirty="0" smtClean="0"/>
              <a:t>%).</a:t>
            </a:r>
          </a:p>
          <a:p>
            <a:endParaRPr lang="fr-CH" sz="2800" dirty="0" smtClean="0"/>
          </a:p>
          <a:p>
            <a:r>
              <a:rPr lang="en-US" sz="2800" b="1" dirty="0" smtClean="0"/>
              <a:t>Analysis</a:t>
            </a:r>
            <a:r>
              <a:rPr lang="en-US" sz="2800" dirty="0"/>
              <a:t>:</a:t>
            </a:r>
            <a:endParaRPr lang="fr-CH" sz="2800" dirty="0"/>
          </a:p>
          <a:p>
            <a:r>
              <a:rPr lang="fr-CH" sz="2800" dirty="0"/>
              <a:t> 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98994"/>
              </p:ext>
            </p:extLst>
          </p:nvPr>
        </p:nvGraphicFramePr>
        <p:xfrm>
          <a:off x="11921955" y="16087859"/>
          <a:ext cx="8127403" cy="3486684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595854">
                  <a:extLst>
                    <a:ext uri="{9D8B030D-6E8A-4147-A177-3AD203B41FA5}">
                      <a16:colId xmlns:a16="http://schemas.microsoft.com/office/drawing/2014/main" val="4223054725"/>
                    </a:ext>
                  </a:extLst>
                </a:gridCol>
                <a:gridCol w="104306">
                  <a:extLst>
                    <a:ext uri="{9D8B030D-6E8A-4147-A177-3AD203B41FA5}">
                      <a16:colId xmlns:a16="http://schemas.microsoft.com/office/drawing/2014/main" val="2739757090"/>
                    </a:ext>
                  </a:extLst>
                </a:gridCol>
                <a:gridCol w="1419767">
                  <a:extLst>
                    <a:ext uri="{9D8B030D-6E8A-4147-A177-3AD203B41FA5}">
                      <a16:colId xmlns:a16="http://schemas.microsoft.com/office/drawing/2014/main" val="4000312461"/>
                    </a:ext>
                  </a:extLst>
                </a:gridCol>
                <a:gridCol w="1954283">
                  <a:extLst>
                    <a:ext uri="{9D8B030D-6E8A-4147-A177-3AD203B41FA5}">
                      <a16:colId xmlns:a16="http://schemas.microsoft.com/office/drawing/2014/main" val="2334832105"/>
                    </a:ext>
                  </a:extLst>
                </a:gridCol>
                <a:gridCol w="2053193">
                  <a:extLst>
                    <a:ext uri="{9D8B030D-6E8A-4147-A177-3AD203B41FA5}">
                      <a16:colId xmlns:a16="http://schemas.microsoft.com/office/drawing/2014/main" val="3770203318"/>
                    </a:ext>
                  </a:extLst>
                </a:gridCol>
              </a:tblGrid>
              <a:tr h="5811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Pitch (Hz)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Duration (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ms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Intensity (dB)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36519"/>
                  </a:ext>
                </a:extLst>
              </a:tr>
              <a:tr h="5811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Neutral (n = 8)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246 ± 69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548 ± 97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81.3 ± 2.62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370858"/>
                  </a:ext>
                </a:extLst>
              </a:tr>
              <a:tr h="5811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Aggressive (n = 8)</a:t>
                      </a:r>
                      <a:endParaRPr lang="fr-CH" sz="20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288 ± 94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597 ± 11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79.6 ± 9.6</a:t>
                      </a:r>
                      <a:endParaRPr lang="fr-CH" sz="20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32719"/>
                  </a:ext>
                </a:extLst>
              </a:tr>
              <a:tr h="5811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Happy (n = 8)</a:t>
                      </a:r>
                      <a:endParaRPr lang="fr-CH" sz="20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300 ± 58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596 ± 59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80.59 ± 1.6</a:t>
                      </a:r>
                      <a:endParaRPr lang="fr-CH" sz="20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742764"/>
                  </a:ext>
                </a:extLst>
              </a:tr>
              <a:tr h="581114"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 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2,21)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1.12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1.41</a:t>
                      </a:r>
                      <a:endParaRPr lang="fr-CH" sz="20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.18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61435"/>
                  </a:ext>
                </a:extLst>
              </a:tr>
              <a:tr h="581114"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i="1" dirty="0">
                          <a:solidFill>
                            <a:sysClr val="windowText" lastClr="000000"/>
                          </a:solidFill>
                          <a:effectLst/>
                        </a:rPr>
                        <a:t>p</a:t>
                      </a:r>
                      <a:endParaRPr lang="fr-CH" sz="2000" i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.34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.26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.83</a:t>
                      </a:r>
                      <a:endParaRPr lang="fr-CH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454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09126" y="15691927"/>
            <a:ext cx="9970666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      Meaningless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utterances taken from the large and validated Geneva Multimodal Expression Portrayals (GEMEP) database 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Bänziger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T and KR Scherer 2007), produced by eight professional actors (4 male and 4 female) who pronounced “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Aah's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” in either an aggressive, happy, or neutral voice, resulting in 24 different stimuli.</a:t>
            </a:r>
            <a:endParaRPr lang="en-US" altLang="en-US" sz="2800" b="1" dirty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Pitch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, duration and intensity of each stimulus were measured using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Praat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software 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Boersma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&amp;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Weenink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, 2016) and equalized using a shareware version of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GoldWave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digital audio editor. These parameters did not reveal any differences (all p &gt; .05) with respect to the voice emotional content.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Following the experiment, participants rated the valence and intensity of each vocal signal, which confirmed the accurate evaluation of the material.</a:t>
            </a:r>
            <a:endParaRPr lang="en-US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9" name="Rectangle 1"/>
          <p:cNvSpPr>
            <a:spLocks noChangeArrowheads="1"/>
          </p:cNvSpPr>
          <p:nvPr/>
        </p:nvSpPr>
        <p:spPr bwMode="auto">
          <a:xfrm>
            <a:off x="20438186" y="5343276"/>
            <a:ext cx="21138220" cy="538478"/>
          </a:xfrm>
          <a:prstGeom prst="rect">
            <a:avLst/>
          </a:prstGeom>
          <a:solidFill>
            <a:srgbClr val="00B1AE"/>
          </a:solidFill>
          <a:ln>
            <a:noFill/>
          </a:ln>
          <a:extLst/>
        </p:spPr>
        <p:txBody>
          <a:bodyPr lIns="396667" tIns="198333" rIns="396667" bIns="198333" anchor="ctr"/>
          <a:lstStyle>
            <a:lvl1pPr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fr-FR" altLang="fr-FR" sz="3600" b="1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EEG: METHOD</a:t>
            </a:r>
            <a:r>
              <a:rPr lang="fr-FR" altLang="fr-FR" sz="3300" b="1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fr-FR" altLang="fr-FR" sz="3300" b="1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8"/>
          <a:stretch/>
        </p:blipFill>
        <p:spPr>
          <a:xfrm>
            <a:off x="33850878" y="16951057"/>
            <a:ext cx="7337675" cy="7027658"/>
          </a:xfrm>
          <a:prstGeom prst="rect">
            <a:avLst/>
          </a:prstGeom>
        </p:spPr>
      </p:pic>
      <p:pic>
        <p:nvPicPr>
          <p:cNvPr id="181" name="Image 1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t="78738" r="26180" b="-1"/>
          <a:stretch/>
        </p:blipFill>
        <p:spPr>
          <a:xfrm>
            <a:off x="34176580" y="12516210"/>
            <a:ext cx="6398238" cy="4017194"/>
          </a:xfrm>
          <a:prstGeom prst="rect">
            <a:avLst/>
          </a:prstGeom>
        </p:spPr>
      </p:pic>
      <p:pic>
        <p:nvPicPr>
          <p:cNvPr id="183" name="Picture 3" descr="Figure2_colo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213" r="28041"/>
          <a:stretch/>
        </p:blipFill>
        <p:spPr bwMode="auto">
          <a:xfrm>
            <a:off x="20555697" y="18199660"/>
            <a:ext cx="12476716" cy="554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00177" y="23535561"/>
            <a:ext cx="983225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The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presentation of the stimuli and the collection of the responses were controlled by a computer running MATLAB 2009b (The Math Works, Natick, USA), the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Psychtoolbox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v.3 and a high-definition audio card 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Realtek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Inc., Hsinchu, Taiwan). </a:t>
            </a:r>
            <a:endParaRPr lang="en-US" altLang="en-US" sz="2800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Participants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were required to detect the presence/absence of a specific target among neutral stimuli (50% present, 50% absent). The target could be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an aggressive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or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a happy vocal signal 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in different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blocks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(blocked version) or aggressive and happy inside one block (event-related version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), positioned on the left or the right location. The experiment consisted of 896 trials. </a:t>
            </a:r>
          </a:p>
          <a:p>
            <a:pPr algn="just">
              <a:spcAft>
                <a:spcPts val="1800"/>
              </a:spcAft>
            </a:pPr>
            <a:endParaRPr lang="en-US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68129" y="29547773"/>
            <a:ext cx="40208276" cy="476354"/>
          </a:xfrm>
          <a:prstGeom prst="rect">
            <a:avLst/>
          </a:prstGeom>
          <a:solidFill>
            <a:srgbClr val="00B1AE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fr-CH" sz="3600" dirty="0"/>
          </a:p>
        </p:txBody>
      </p:sp>
      <p:sp>
        <p:nvSpPr>
          <p:cNvPr id="5247" name="ZoneTexte 1"/>
          <p:cNvSpPr txBox="1">
            <a:spLocks noChangeArrowheads="1"/>
          </p:cNvSpPr>
          <p:nvPr/>
        </p:nvSpPr>
        <p:spPr bwMode="auto">
          <a:xfrm>
            <a:off x="36979591" y="29565722"/>
            <a:ext cx="6355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fr-CH" altLang="en-US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Contact: </a:t>
            </a:r>
            <a:r>
              <a:rPr lang="fr-CH" altLang="en-US" sz="2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Nicolas.Burra@unige.ch</a:t>
            </a:r>
            <a:endParaRPr lang="en-US" altLang="en-US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315345" y="18011591"/>
            <a:ext cx="792088" cy="371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11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75542" y="8713019"/>
            <a:ext cx="21082589" cy="28434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en-US" sz="2800" b="1" dirty="0" err="1" smtClean="0">
                <a:latin typeface="+mj-lt"/>
                <a:cs typeface="Arial" panose="020B0604020202020204" pitchFamily="34" charset="0"/>
              </a:rPr>
              <a:t>lERPs</a:t>
            </a:r>
            <a:r>
              <a:rPr lang="en-US" altLang="en-US" sz="2800" b="1" dirty="0" smtClean="0">
                <a:latin typeface="+mj-lt"/>
                <a:cs typeface="Arial" panose="020B0604020202020204" pitchFamily="34" charset="0"/>
              </a:rPr>
              <a:t> (difference contra-ipsilateral to the target)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: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N2ac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: 200-300ms measured in a cluster of eight anterior electrode sites (C3/4, CP5/CP6, FC5/FC6, T7/8).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800" i="1" dirty="0" err="1" smtClean="0">
                <a:latin typeface="+mj-lt"/>
                <a:cs typeface="Arial" panose="020B0604020202020204" pitchFamily="34" charset="0"/>
              </a:rPr>
              <a:t>LPCpc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: 300-600ms, measured in a cluster of eight parietal electrodes (O1/O2, P7/P8, PO3/P04, P3/P4). </a:t>
            </a:r>
          </a:p>
          <a:p>
            <a:pPr>
              <a:spcAft>
                <a:spcPts val="1800"/>
              </a:spcAft>
            </a:pPr>
            <a:r>
              <a:rPr lang="en-US" altLang="en-US" sz="2800" b="1" dirty="0" smtClean="0">
                <a:latin typeface="+mj-lt"/>
                <a:cs typeface="Arial" panose="020B0604020202020204" pitchFamily="34" charset="0"/>
              </a:rPr>
              <a:t>ERPs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: </a:t>
            </a:r>
            <a:endParaRPr lang="en-US" altLang="en-US" sz="2800" dirty="0" smtClean="0">
              <a:latin typeface="+mj-lt"/>
              <a:cs typeface="Arial" panose="020B0604020202020204" pitchFamily="34" charset="0"/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N1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: 110-160ms at  </a:t>
            </a:r>
            <a:r>
              <a:rPr lang="en-US" altLang="en-US" sz="2800" i="1" dirty="0" err="1" smtClean="0">
                <a:latin typeface="+mj-lt"/>
                <a:cs typeface="Arial" panose="020B0604020202020204" pitchFamily="34" charset="0"/>
              </a:rPr>
              <a:t>Cz</a:t>
            </a: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en-US" altLang="en-US" sz="2800" dirty="0" smtClean="0">
              <a:latin typeface="+mj-lt"/>
              <a:cs typeface="Arial" panose="020B0604020202020204" pitchFamily="34" charset="0"/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sz="2800" i="1" dirty="0" smtClean="0">
                <a:latin typeface="+mj-lt"/>
                <a:cs typeface="Arial" panose="020B0604020202020204" pitchFamily="34" charset="0"/>
              </a:rPr>
              <a:t>P300 </a:t>
            </a:r>
            <a:r>
              <a:rPr lang="en-US" altLang="en-US" sz="28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300-500ms  at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Pz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31467473" y="12958701"/>
            <a:ext cx="7920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eur droit 28"/>
          <p:cNvCxnSpPr/>
          <p:nvPr/>
        </p:nvCxnSpPr>
        <p:spPr bwMode="auto">
          <a:xfrm>
            <a:off x="31539481" y="19590564"/>
            <a:ext cx="7920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31539481" y="1252311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**</a:t>
            </a:r>
            <a:endParaRPr lang="fr-CH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683497" y="1913222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**</a:t>
            </a:r>
            <a:endParaRPr lang="fr-CH" sz="28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5787953" y="12238047"/>
            <a:ext cx="3888432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800" b="1" i="0" u="none" strike="noStrike" cap="none" normalizeH="0" baseline="0" dirty="0" smtClean="0">
                <a:ln>
                  <a:noFill/>
                </a:ln>
                <a:effectLst/>
                <a:latin typeface="Tahoma" pitchFamily="116" charset="0"/>
              </a:rPr>
              <a:t>HEOG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5571929" y="2299646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/>
              <a:t>N.S</a:t>
            </a:r>
            <a:r>
              <a:rPr lang="fr-CH" sz="1200" dirty="0" smtClean="0"/>
              <a:t>.</a:t>
            </a:r>
            <a:endParaRPr lang="fr-CH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0157313" y="2306222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/>
              <a:t>***</a:t>
            </a:r>
            <a:endParaRPr lang="fr-CH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0450249" y="12320092"/>
            <a:ext cx="13117520" cy="11862721"/>
          </a:xfrm>
          <a:prstGeom prst="rect">
            <a:avLst/>
          </a:prstGeom>
          <a:noFill/>
          <a:ln w="9525" cap="flat" cmpd="sng" algn="ctr">
            <a:solidFill>
              <a:srgbClr val="00B1A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11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3623250" y="16649084"/>
            <a:ext cx="7853335" cy="7533730"/>
          </a:xfrm>
          <a:prstGeom prst="rect">
            <a:avLst/>
          </a:prstGeom>
          <a:noFill/>
          <a:ln w="9525" cap="flat" cmpd="sng" algn="ctr">
            <a:solidFill>
              <a:srgbClr val="00B1A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11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3567769" y="12320093"/>
            <a:ext cx="7908816" cy="4272002"/>
          </a:xfrm>
          <a:prstGeom prst="rect">
            <a:avLst/>
          </a:prstGeom>
          <a:noFill/>
          <a:ln w="9525" cap="flat" cmpd="sng" algn="ctr">
            <a:solidFill>
              <a:srgbClr val="00B1A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11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274813" y="12334540"/>
            <a:ext cx="712940" cy="42509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116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0450249" y="23779241"/>
            <a:ext cx="13052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2100" dirty="0" smtClean="0">
                <a:latin typeface="+mj-lt"/>
                <a:cs typeface="Arial" panose="020B0604020202020204" pitchFamily="34" charset="0"/>
              </a:rPr>
              <a:t> = Electrode(s) of </a:t>
            </a:r>
            <a:r>
              <a:rPr lang="fr-CH" sz="2100" dirty="0" err="1" smtClean="0">
                <a:latin typeface="+mj-lt"/>
                <a:cs typeface="Arial" panose="020B0604020202020204" pitchFamily="34" charset="0"/>
              </a:rPr>
              <a:t>interest</a:t>
            </a:r>
            <a:r>
              <a:rPr lang="fr-CH" sz="2100" dirty="0">
                <a:latin typeface="+mj-lt"/>
                <a:cs typeface="Arial" panose="020B0604020202020204" pitchFamily="34" charset="0"/>
              </a:rPr>
              <a:t> </a:t>
            </a:r>
            <a:r>
              <a:rPr lang="fr-CH" sz="2100" dirty="0" smtClean="0">
                <a:latin typeface="+mj-lt"/>
                <a:cs typeface="Arial" panose="020B0604020202020204" pitchFamily="34" charset="0"/>
              </a:rPr>
              <a:t>                                   </a:t>
            </a:r>
            <a:r>
              <a:rPr lang="fr-CH" sz="2100" dirty="0" err="1" smtClean="0">
                <a:latin typeface="+mj-lt"/>
                <a:cs typeface="Arial" panose="020B0604020202020204" pitchFamily="34" charset="0"/>
              </a:rPr>
              <a:t>n.s</a:t>
            </a:r>
            <a:r>
              <a:rPr lang="fr-CH" sz="2100" dirty="0" smtClean="0">
                <a:latin typeface="+mj-lt"/>
                <a:cs typeface="Arial" panose="020B0604020202020204" pitchFamily="34" charset="0"/>
              </a:rPr>
              <a:t>. = not </a:t>
            </a:r>
            <a:r>
              <a:rPr lang="fr-CH" sz="2100" dirty="0" err="1" smtClean="0">
                <a:latin typeface="+mj-lt"/>
                <a:cs typeface="Arial" panose="020B0604020202020204" pitchFamily="34" charset="0"/>
              </a:rPr>
              <a:t>significant</a:t>
            </a:r>
            <a:r>
              <a:rPr lang="fr-CH" sz="2100" dirty="0" smtClean="0">
                <a:latin typeface="+mj-lt"/>
                <a:cs typeface="Arial" panose="020B0604020202020204" pitchFamily="34" charset="0"/>
              </a:rPr>
              <a:t>, **   = p &lt;.01, *** = p &lt; .001</a:t>
            </a:r>
            <a:endParaRPr lang="fr-CH" sz="2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378198" y="27721906"/>
            <a:ext cx="1038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700 ms</a:t>
            </a:r>
            <a:endParaRPr lang="fr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44382" y="19867392"/>
            <a:ext cx="890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marR="572135" algn="ctr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Acoustic analysis results of our stimuli. Average means and standard deviation errors of acoustical parameters for neutral, aggressive and happy vocal signals. N.B. Hz = Hertz, </a:t>
            </a:r>
            <a:r>
              <a:rPr lang="en-US" sz="18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8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= milliseconds and dB = decibels. </a:t>
            </a:r>
            <a:endParaRPr lang="fr-CH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1938976" y="26776510"/>
            <a:ext cx="16903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1350-1650 ms</a:t>
            </a:r>
            <a:endParaRPr lang="fr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8238048" y="28576710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1000 ms</a:t>
            </a:r>
            <a:endParaRPr lang="fr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20862766" y="23897094"/>
            <a:ext cx="183600" cy="183509"/>
          </a:xfrm>
          <a:prstGeom prst="ellips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11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60199" y="18178463"/>
            <a:ext cx="1428264" cy="473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116" charset="0"/>
              </a:rPr>
              <a:t>LPCpc</a:t>
            </a:r>
            <a:r>
              <a:rPr kumimoji="0" lang="fr-CH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116" charset="0"/>
              </a:rPr>
              <a:t>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0594265" y="12337256"/>
            <a:ext cx="1224136" cy="481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116" charset="0"/>
              </a:rPr>
              <a:t>N2ac:</a:t>
            </a:r>
          </a:p>
        </p:txBody>
      </p:sp>
      <p:pic>
        <p:nvPicPr>
          <p:cNvPr id="1028" name="Picture 4" descr="http://www.unige.ch/presse/charte/logos_unige/Faculte/fapse/fapse_noir7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25" y="632849"/>
            <a:ext cx="7771127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nige.ch/presse/charte/logos_unige/Centres/cisa/cisa_noir70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22" y="650849"/>
            <a:ext cx="641739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2D5C"/>
      </a:dk2>
      <a:lt2>
        <a:srgbClr val="929497"/>
      </a:lt2>
      <a:accent1>
        <a:srgbClr val="EE7B10"/>
      </a:accent1>
      <a:accent2>
        <a:srgbClr val="5A90A8"/>
      </a:accent2>
      <a:accent3>
        <a:srgbClr val="FFFFFF"/>
      </a:accent3>
      <a:accent4>
        <a:srgbClr val="000000"/>
      </a:accent4>
      <a:accent5>
        <a:srgbClr val="F5BFAA"/>
      </a:accent5>
      <a:accent6>
        <a:srgbClr val="518298"/>
      </a:accent6>
      <a:hlink>
        <a:srgbClr val="BFC5D8"/>
      </a:hlink>
      <a:folHlink>
        <a:srgbClr val="B2B2B2"/>
      </a:folHlink>
    </a:clrScheme>
    <a:fontScheme name="Nouvelle pré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1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116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2D5C"/>
        </a:dk2>
        <a:lt2>
          <a:srgbClr val="929497"/>
        </a:lt2>
        <a:accent1>
          <a:srgbClr val="EE7B10"/>
        </a:accent1>
        <a:accent2>
          <a:srgbClr val="5A90A8"/>
        </a:accent2>
        <a:accent3>
          <a:srgbClr val="FFFFFF"/>
        </a:accent3>
        <a:accent4>
          <a:srgbClr val="000000"/>
        </a:accent4>
        <a:accent5>
          <a:srgbClr val="F5BFAA"/>
        </a:accent5>
        <a:accent6>
          <a:srgbClr val="518298"/>
        </a:accent6>
        <a:hlink>
          <a:srgbClr val="BFC5D8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91B65BADEE24EAC7EC0C414BC2422" ma:contentTypeVersion="1" ma:contentTypeDescription="Crée un document." ma:contentTypeScope="" ma:versionID="372514d293b71271614ac9a1dba73715">
  <xsd:schema xmlns:xsd="http://www.w3.org/2001/XMLSchema" xmlns:xs="http://www.w3.org/2001/XMLSchema" xmlns:p="http://schemas.microsoft.com/office/2006/metadata/properties" xmlns:ns2="126ef08b-c7fe-4af1-8f5b-b57de1cfe05d" xmlns:ns3="372ab2c7-1d43-4975-bc70-212a4b8b468d" targetNamespace="http://schemas.microsoft.com/office/2006/metadata/properties" ma:root="true" ma:fieldsID="0148d6b7c4f5b10e74f35c020ab04184" ns2:_="" ns3:_="">
    <xsd:import namespace="126ef08b-c7fe-4af1-8f5b-b57de1cfe05d"/>
    <xsd:import namespace="372ab2c7-1d43-4975-bc70-212a4b8b468d"/>
    <xsd:element name="properties">
      <xsd:complexType>
        <xsd:sequence>
          <xsd:element name="documentManagement">
            <xsd:complexType>
              <xsd:all>
                <xsd:element ref="ns2:Cat_x00e9_gori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ef08b-c7fe-4af1-8f5b-b57de1cfe05d" elementFormDefault="qualified">
    <xsd:import namespace="http://schemas.microsoft.com/office/2006/documentManagement/types"/>
    <xsd:import namespace="http://schemas.microsoft.com/office/infopath/2007/PartnerControls"/>
    <xsd:element name="Cat_x00e9_gorie" ma:index="8" nillable="true" ma:displayName="Catégorie" ma:internalName="Cat_x00e9_gori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ab2c7-1d43-4975-bc70-212a4b8b468d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10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_x00e9_gorie xmlns="126ef08b-c7fe-4af1-8f5b-b57de1cfe05d">Poster</Cat_x00e9_gorie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3245AD45-080A-438A-BF5D-C8C98D8D1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6ef08b-c7fe-4af1-8f5b-b57de1cfe05d"/>
    <ds:schemaRef ds:uri="372ab2c7-1d43-4975-bc70-212a4b8b4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5DB790-0697-46C3-BD5C-0C9A95EAA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C93F11-B50D-4CC8-9203-DD39C2F8CC44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372ab2c7-1d43-4975-bc70-212a4b8b468d"/>
    <ds:schemaRef ds:uri="126ef08b-c7fe-4af1-8f5b-b57de1cfe05d"/>
  </ds:schemaRefs>
</ds:datastoreItem>
</file>

<file path=customXml/itemProps4.xml><?xml version="1.0" encoding="utf-8"?>
<ds:datastoreItem xmlns:ds="http://schemas.openxmlformats.org/officeDocument/2006/customXml" ds:itemID="{51AD7E72-84D8-4270-BA9C-74E426C753AB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E5ECCB02-F70B-49FF-B4FA-29E9773E029F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MOD-Présentations ICM</Template>
  <TotalTime>2421</TotalTime>
  <Words>1111</Words>
  <Application>Microsoft Office PowerPoint</Application>
  <PresentationFormat>Personnalisé</PresentationFormat>
  <Paragraphs>99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Calibri</vt:lpstr>
      <vt:lpstr>Tahoma</vt:lpstr>
      <vt:lpstr>Times</vt:lpstr>
      <vt:lpstr>Times New Roman</vt:lpstr>
      <vt:lpstr>Wingdings</vt:lpstr>
      <vt:lpstr>Nouvelle présentation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LEDAUPHIN Valerie</dc:creator>
  <cp:lastModifiedBy>Nicolas Burra</cp:lastModifiedBy>
  <cp:revision>605</cp:revision>
  <cp:lastPrinted>2018-01-05T09:45:21Z</cp:lastPrinted>
  <dcterms:created xsi:type="dcterms:W3CDTF">2014-04-24T12:57:04Z</dcterms:created>
  <dcterms:modified xsi:type="dcterms:W3CDTF">2018-11-26T07:57:10Z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KD3DZF764MU3-103-34</vt:lpwstr>
  </property>
  <property fmtid="{D5CDD505-2E9C-101B-9397-08002B2CF9AE}" pid="3" name="_dlc_DocIdItemGuid">
    <vt:lpwstr>80d97d11-f86f-4336-8e43-047dafde7b9f</vt:lpwstr>
  </property>
  <property fmtid="{D5CDD505-2E9C-101B-9397-08002B2CF9AE}" pid="4" name="_dlc_DocIdUrl">
    <vt:lpwstr>https://intranet-icm.icm-institute.org/ServicesCommuns/CommunicationDeveloppement/_layouts/15/DocIdRedir.aspx?ID=KD3DZF764MU3-103-34, KD3DZF764MU3-103-34</vt:lpwstr>
  </property>
</Properties>
</file>