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1519358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3038715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4558071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6077429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7596786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9116145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0635501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2154859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3">
          <p15:clr>
            <a:srgbClr val="A4A3A4"/>
          </p15:clr>
        </p15:guide>
        <p15:guide id="2" orient="horz" pos="265">
          <p15:clr>
            <a:srgbClr val="A4A3A4"/>
          </p15:clr>
        </p15:guide>
        <p15:guide id="3" orient="horz" pos="18541">
          <p15:clr>
            <a:srgbClr val="A4A3A4"/>
          </p15:clr>
        </p15:guide>
        <p15:guide id="4" orient="horz">
          <p15:clr>
            <a:srgbClr val="A4A3A4"/>
          </p15:clr>
        </p15:guide>
        <p15:guide id="5" pos="283">
          <p15:clr>
            <a:srgbClr val="A4A3A4"/>
          </p15:clr>
        </p15:guide>
        <p15:guide id="6" pos="131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00000"/>
    <a:srgbClr val="334019"/>
    <a:srgbClr val="4E6227"/>
    <a:srgbClr val="76953A"/>
    <a:srgbClr val="714A00"/>
    <a:srgbClr val="C08005"/>
    <a:srgbClr val="5C3C00"/>
    <a:srgbClr val="DEBD7C"/>
    <a:srgbClr val="FFAB04"/>
    <a:srgbClr val="FFA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658" autoAdjust="0"/>
    <p:restoredTop sz="94707" autoAdjust="0"/>
  </p:normalViewPr>
  <p:slideViewPr>
    <p:cSldViewPr snapToGrid="0" snapToObjects="1" showGuides="1">
      <p:cViewPr varScale="1">
        <p:scale>
          <a:sx n="19" d="100"/>
          <a:sy n="19" d="100"/>
        </p:scale>
        <p:origin x="2928" y="272"/>
      </p:cViewPr>
      <p:guideLst>
        <p:guide orient="horz" pos="3053"/>
        <p:guide orient="horz" pos="265"/>
        <p:guide orient="horz" pos="18541"/>
        <p:guide orient="horz"/>
        <p:guide pos="283"/>
        <p:guide pos="131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min:Dropbox:other_experiments:master%20student:Tatiana:Results_Tatiana:Plots:liking_plo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min:Dropbox:other_experiments:master%20student:Tatiana:Results_Tatiana:Plots:SCR:Log(SCR3+1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ool\Dropbox\other_experiments\master%20student\Tatiana\Results_Tatiana\Plots\triangular\Plot_triangula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ool\Dropbox\other_experiments\master%20student\Tatiana\Results_Tatiana\Plots\Sniff_advance\Descriptif_sniff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84975394724301"/>
          <c:y val="6.0185185185185203E-2"/>
          <c:w val="0.80803911274587303"/>
          <c:h val="0.7923078582470030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C08005"/>
              </a:solidFill>
              <a:ln>
                <a:solidFill>
                  <a:srgbClr val="5B351A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816-CE42-89FC-582ABC5C053C}"/>
              </c:ext>
            </c:extLst>
          </c:dPt>
          <c:dPt>
            <c:idx val="1"/>
            <c:invertIfNegative val="0"/>
            <c:bubble3D val="0"/>
            <c:spPr>
              <a:solidFill>
                <a:srgbClr val="5C3C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8816-CE42-89FC-582ABC5C053C}"/>
              </c:ext>
            </c:extLst>
          </c:dPt>
          <c:dPt>
            <c:idx val="2"/>
            <c:invertIfNegative val="0"/>
            <c:bubble3D val="0"/>
            <c:spPr>
              <a:solidFill>
                <a:srgbClr val="76953A"/>
              </a:solidFill>
            </c:spPr>
            <c:extLst>
              <c:ext xmlns:c16="http://schemas.microsoft.com/office/drawing/2014/chart" uri="{C3380CC4-5D6E-409C-BE32-E72D297353CC}">
                <c16:uniqueId val="{00000005-8816-CE42-89FC-582ABC5C053C}"/>
              </c:ext>
            </c:extLst>
          </c:dPt>
          <c:dPt>
            <c:idx val="3"/>
            <c:invertIfNegative val="0"/>
            <c:bubble3D val="0"/>
            <c:spPr>
              <a:solidFill>
                <a:srgbClr val="33401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8816-CE42-89FC-582ABC5C053C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Sheet1!$D$24:$D$27</c:f>
                <c:numCache>
                  <c:formatCode>General</c:formatCode>
                  <c:ptCount val="4"/>
                  <c:pt idx="0">
                    <c:v>2.7360099999999972</c:v>
                  </c:pt>
                  <c:pt idx="1">
                    <c:v>2.5883000000000012</c:v>
                  </c:pt>
                  <c:pt idx="2">
                    <c:v>2.5824199999999982</c:v>
                  </c:pt>
                  <c:pt idx="3">
                    <c:v>3.31566399999998</c:v>
                  </c:pt>
                </c:numCache>
              </c:numRef>
            </c:plus>
            <c:minus>
              <c:numRef>
                <c:f>Sheet1!$D$24:$D$27</c:f>
                <c:numCache>
                  <c:formatCode>General</c:formatCode>
                  <c:ptCount val="4"/>
                  <c:pt idx="0">
                    <c:v>2.7360099999999972</c:v>
                  </c:pt>
                  <c:pt idx="1">
                    <c:v>2.5883000000000012</c:v>
                  </c:pt>
                  <c:pt idx="2">
                    <c:v>2.5824199999999982</c:v>
                  </c:pt>
                  <c:pt idx="3">
                    <c:v>3.31566399999998</c:v>
                  </c:pt>
                </c:numCache>
              </c:numRef>
            </c:minus>
          </c:errBars>
          <c:cat>
            <c:strRef>
              <c:f>Sheet1!$B$24:$B$27</c:f>
              <c:strCache>
                <c:ptCount val="4"/>
                <c:pt idx="0">
                  <c:v>CSplus</c:v>
                </c:pt>
                <c:pt idx="1">
                  <c:v>CSplus Pair</c:v>
                </c:pt>
                <c:pt idx="2">
                  <c:v>CSminus</c:v>
                </c:pt>
                <c:pt idx="3">
                  <c:v>CSminus Pair</c:v>
                </c:pt>
              </c:strCache>
            </c:strRef>
          </c:cat>
          <c:val>
            <c:numRef>
              <c:f>Sheet1!$C$24:$C$27</c:f>
              <c:numCache>
                <c:formatCode>General</c:formatCode>
                <c:ptCount val="4"/>
                <c:pt idx="0">
                  <c:v>64.84375</c:v>
                </c:pt>
                <c:pt idx="1">
                  <c:v>66.84375</c:v>
                </c:pt>
                <c:pt idx="2">
                  <c:v>55.28125</c:v>
                </c:pt>
                <c:pt idx="3">
                  <c:v>59.375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16-CE42-89FC-582ABC5C0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047080"/>
        <c:axId val="2068052536"/>
      </c:barChart>
      <c:catAx>
        <c:axId val="2068047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Odor</a:t>
                </a:r>
              </a:p>
            </c:rich>
          </c:tx>
          <c:layout>
            <c:manualLayout>
              <c:xMode val="edge"/>
              <c:yMode val="edge"/>
              <c:x val="0.47369026874139802"/>
              <c:y val="0.94295299056900095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crossAx val="2068052536"/>
        <c:crosses val="autoZero"/>
        <c:auto val="1"/>
        <c:lblAlgn val="ctr"/>
        <c:lblOffset val="100"/>
        <c:noMultiLvlLbl val="0"/>
      </c:catAx>
      <c:valAx>
        <c:axId val="2068052536"/>
        <c:scaling>
          <c:orientation val="minMax"/>
          <c:max val="75"/>
          <c:min val="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Liking ratings</a:t>
                </a:r>
              </a:p>
            </c:rich>
          </c:tx>
          <c:layout>
            <c:manualLayout>
              <c:xMode val="edge"/>
              <c:yMode val="edge"/>
              <c:x val="9.6201045629737206E-3"/>
              <c:y val="0.344207137220651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68047080"/>
        <c:crosses val="autoZero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477634388823399"/>
          <c:y val="0.106231452085644"/>
          <c:w val="0.83676817614108401"/>
          <c:h val="0.756336680726839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59595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C08005"/>
              </a:solidFill>
            </c:spPr>
            <c:extLst>
              <c:ext xmlns:c16="http://schemas.microsoft.com/office/drawing/2014/chart" uri="{C3380CC4-5D6E-409C-BE32-E72D297353CC}">
                <c16:uniqueId val="{00000001-9414-3942-8120-BEA194AFBFCE}"/>
              </c:ext>
            </c:extLst>
          </c:dPt>
          <c:dPt>
            <c:idx val="1"/>
            <c:invertIfNegative val="0"/>
            <c:bubble3D val="0"/>
            <c:spPr>
              <a:solidFill>
                <a:srgbClr val="5C3C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9414-3942-8120-BEA194AFBFCE}"/>
              </c:ext>
            </c:extLst>
          </c:dPt>
          <c:dPt>
            <c:idx val="2"/>
            <c:invertIfNegative val="0"/>
            <c:bubble3D val="0"/>
            <c:spPr>
              <a:solidFill>
                <a:srgbClr val="76953A"/>
              </a:solidFill>
            </c:spPr>
            <c:extLst>
              <c:ext xmlns:c16="http://schemas.microsoft.com/office/drawing/2014/chart" uri="{C3380CC4-5D6E-409C-BE32-E72D297353CC}">
                <c16:uniqueId val="{00000005-9414-3942-8120-BEA194AFBFCE}"/>
              </c:ext>
            </c:extLst>
          </c:dPt>
          <c:dPt>
            <c:idx val="3"/>
            <c:invertIfNegative val="0"/>
            <c:bubble3D val="0"/>
            <c:spPr>
              <a:solidFill>
                <a:srgbClr val="33401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9414-3942-8120-BEA194AFBFCE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Sheet1!$P$28:$P$31</c:f>
                <c:numCache>
                  <c:formatCode>General</c:formatCode>
                  <c:ptCount val="4"/>
                  <c:pt idx="0">
                    <c:v>1.1560000000000001E-2</c:v>
                  </c:pt>
                  <c:pt idx="1">
                    <c:v>1.6109999999999999E-2</c:v>
                  </c:pt>
                  <c:pt idx="2">
                    <c:v>2.6929999999999999E-2</c:v>
                  </c:pt>
                  <c:pt idx="3">
                    <c:v>1.9907000000000001E-2</c:v>
                  </c:pt>
                </c:numCache>
              </c:numRef>
            </c:plus>
            <c:minus>
              <c:numRef>
                <c:f>Sheet1!$P$28:$P$31</c:f>
                <c:numCache>
                  <c:formatCode>General</c:formatCode>
                  <c:ptCount val="4"/>
                  <c:pt idx="0">
                    <c:v>1.1560000000000001E-2</c:v>
                  </c:pt>
                  <c:pt idx="1">
                    <c:v>1.6109999999999999E-2</c:v>
                  </c:pt>
                  <c:pt idx="2">
                    <c:v>2.6929999999999999E-2</c:v>
                  </c:pt>
                  <c:pt idx="3">
                    <c:v>1.9907000000000001E-2</c:v>
                  </c:pt>
                </c:numCache>
              </c:numRef>
            </c:minus>
            <c:spPr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c:spPr>
          </c:errBars>
          <c:cat>
            <c:strRef>
              <c:f>Sheet1!$N$28:$N$31</c:f>
              <c:strCache>
                <c:ptCount val="4"/>
                <c:pt idx="0">
                  <c:v>CSplus</c:v>
                </c:pt>
                <c:pt idx="1">
                  <c:v>CSplus Pair</c:v>
                </c:pt>
                <c:pt idx="2">
                  <c:v>CSminus</c:v>
                </c:pt>
                <c:pt idx="3">
                  <c:v>CSminus Pair</c:v>
                </c:pt>
              </c:strCache>
            </c:strRef>
          </c:cat>
          <c:val>
            <c:numRef>
              <c:f>Sheet1!$O$28:$O$31</c:f>
              <c:numCache>
                <c:formatCode>General</c:formatCode>
                <c:ptCount val="4"/>
                <c:pt idx="0">
                  <c:v>0.35167630920089998</c:v>
                </c:pt>
                <c:pt idx="1">
                  <c:v>0.29949331579775701</c:v>
                </c:pt>
                <c:pt idx="2">
                  <c:v>0.29807200984173099</c:v>
                </c:pt>
                <c:pt idx="3">
                  <c:v>0.29170002197475398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414-3942-8120-BEA194AFB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2759736"/>
        <c:axId val="2032765224"/>
      </c:barChart>
      <c:catAx>
        <c:axId val="2032759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Odor</a:t>
                </a:r>
              </a:p>
            </c:rich>
          </c:tx>
          <c:layout>
            <c:manualLayout>
              <c:xMode val="edge"/>
              <c:yMode val="edge"/>
              <c:x val="0.48686012756246799"/>
              <c:y val="0.92665016105643105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32765224"/>
        <c:crosses val="autoZero"/>
        <c:auto val="1"/>
        <c:lblAlgn val="ctr"/>
        <c:lblOffset val="100"/>
        <c:noMultiLvlLbl val="0"/>
      </c:catAx>
      <c:valAx>
        <c:axId val="2032765224"/>
        <c:scaling>
          <c:orientation val="minMax"/>
          <c:max val="0.4"/>
          <c:min val="0.26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SCR</a:t>
                </a:r>
              </a:p>
            </c:rich>
          </c:tx>
          <c:layout>
            <c:manualLayout>
              <c:xMode val="edge"/>
              <c:yMode val="edge"/>
              <c:x val="2.7649580034609998E-3"/>
              <c:y val="0.396635459998658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32759736"/>
        <c:crosses val="autoZero"/>
        <c:crossBetween val="between"/>
        <c:majorUnit val="0.03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Helvetica"/>
          <a:cs typeface="Helvetica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77544155230599"/>
          <c:y val="4.4050531914893699E-2"/>
          <c:w val="0.81257395254059905"/>
          <c:h val="0.822469378827646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Sheet1!$B$27</c:f>
              <c:strCache>
                <c:ptCount val="1"/>
                <c:pt idx="0">
                  <c:v>CS+</c:v>
                </c:pt>
              </c:strCache>
            </c:strRef>
          </c:tx>
          <c:spPr>
            <a:solidFill>
              <a:srgbClr val="C08005"/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Sheet1!$E$27:$F$27</c:f>
                <c:numCache>
                  <c:formatCode>General</c:formatCode>
                  <c:ptCount val="2"/>
                  <c:pt idx="0">
                    <c:v>0.13666666666666699</c:v>
                  </c:pt>
                  <c:pt idx="1">
                    <c:v>0.16666666666666699</c:v>
                  </c:pt>
                </c:numCache>
              </c:numRef>
            </c:plus>
            <c:minus>
              <c:numRef>
                <c:f>Sheet1!$E$27:$F$27</c:f>
                <c:numCache>
                  <c:formatCode>General</c:formatCode>
                  <c:ptCount val="2"/>
                  <c:pt idx="0">
                    <c:v>0.13666666666666699</c:v>
                  </c:pt>
                  <c:pt idx="1">
                    <c:v>0.16666666666666699</c:v>
                  </c:pt>
                </c:numCache>
              </c:numRef>
            </c:minus>
          </c:errBars>
          <c:cat>
            <c:strRef>
              <c:f>Sheet1!$C$26:$D$26</c:f>
              <c:strCache>
                <c:ptCount val="2"/>
                <c:pt idx="0">
                  <c:v>PRE</c:v>
                </c:pt>
                <c:pt idx="1">
                  <c:v>POST</c:v>
                </c:pt>
              </c:strCache>
            </c:strRef>
          </c:cat>
          <c:val>
            <c:numRef>
              <c:f>Sheet1!$C$27:$D$27</c:f>
              <c:numCache>
                <c:formatCode>General</c:formatCode>
                <c:ptCount val="2"/>
                <c:pt idx="0">
                  <c:v>0.33333333333333298</c:v>
                </c:pt>
                <c:pt idx="1">
                  <c:v>0.30208333333333298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D1-1E4B-ADB2-CA3CEA8FCD37}"/>
            </c:ext>
          </c:extLst>
        </c:ser>
        <c:ser>
          <c:idx val="1"/>
          <c:order val="1"/>
          <c:tx>
            <c:strRef>
              <c:f>Sheet1!$B$28</c:f>
              <c:strCache>
                <c:ptCount val="1"/>
                <c:pt idx="0">
                  <c:v>CS-</c:v>
                </c:pt>
              </c:strCache>
            </c:strRef>
          </c:tx>
          <c:spPr>
            <a:solidFill>
              <a:srgbClr val="4E6227"/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Sheet1!$E$28:$F$28</c:f>
                <c:numCache>
                  <c:formatCode>General</c:formatCode>
                  <c:ptCount val="2"/>
                  <c:pt idx="0">
                    <c:v>0.111666666666667</c:v>
                  </c:pt>
                  <c:pt idx="1">
                    <c:v>0.15833333333333299</c:v>
                  </c:pt>
                </c:numCache>
              </c:numRef>
            </c:plus>
            <c:minus>
              <c:numRef>
                <c:f>Sheet1!$E$28:$F$28</c:f>
                <c:numCache>
                  <c:formatCode>General</c:formatCode>
                  <c:ptCount val="2"/>
                  <c:pt idx="0">
                    <c:v>0.111666666666667</c:v>
                  </c:pt>
                  <c:pt idx="1">
                    <c:v>0.15833333333333299</c:v>
                  </c:pt>
                </c:numCache>
              </c:numRef>
            </c:minus>
            <c:spPr>
              <a:ln>
                <a:solidFill>
                  <a:schemeClr val="tx1"/>
                </a:solidFill>
              </a:ln>
            </c:spPr>
          </c:errBars>
          <c:cat>
            <c:strRef>
              <c:f>Sheet1!$C$26:$D$26</c:f>
              <c:strCache>
                <c:ptCount val="2"/>
                <c:pt idx="0">
                  <c:v>PRE</c:v>
                </c:pt>
                <c:pt idx="1">
                  <c:v>POST</c:v>
                </c:pt>
              </c:strCache>
            </c:strRef>
          </c:cat>
          <c:val>
            <c:numRef>
              <c:f>Sheet1!$C$28:$D$28</c:f>
              <c:numCache>
                <c:formatCode>General</c:formatCode>
                <c:ptCount val="2"/>
                <c:pt idx="0">
                  <c:v>0.28125</c:v>
                </c:pt>
                <c:pt idx="1">
                  <c:v>0.23958333333333301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D1-1E4B-ADB2-CA3CEA8FC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2799240"/>
        <c:axId val="2032804856"/>
      </c:barChart>
      <c:catAx>
        <c:axId val="2032799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0" i="1">
                    <a:latin typeface="Helvetica"/>
                    <a:cs typeface="Helvetica"/>
                  </a:defRPr>
                </a:pPr>
                <a:r>
                  <a:rPr lang="en-US" sz="1400" b="0" i="1">
                    <a:latin typeface="Helvetica"/>
                    <a:cs typeface="Helvetica"/>
                  </a:rPr>
                  <a:t>Session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32804856"/>
        <c:crosses val="autoZero"/>
        <c:auto val="1"/>
        <c:lblAlgn val="ctr"/>
        <c:lblOffset val="100"/>
        <c:noMultiLvlLbl val="0"/>
      </c:catAx>
      <c:valAx>
        <c:axId val="2032804856"/>
        <c:scaling>
          <c:orientation val="minMax"/>
          <c:max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 b="0" i="1">
                    <a:latin typeface="Helvetica"/>
                    <a:cs typeface="Helvetica"/>
                  </a:defRPr>
                </a:pPr>
                <a:r>
                  <a:rPr lang="en-US" sz="1400" b="0" i="1">
                    <a:latin typeface="Helvetica"/>
                    <a:cs typeface="Helvetica"/>
                  </a:rPr>
                  <a:t>Accuracy</a:t>
                </a:r>
                <a:r>
                  <a:rPr lang="en-US" sz="1400" b="0" i="1" baseline="0">
                    <a:latin typeface="Helvetica"/>
                    <a:cs typeface="Helvetica"/>
                  </a:rPr>
                  <a:t>  (triangular Test)</a:t>
                </a:r>
                <a:endParaRPr lang="en-US" sz="1400" b="0" i="1">
                  <a:latin typeface="Helvetica"/>
                  <a:cs typeface="Helvetica"/>
                </a:endParaRPr>
              </a:p>
            </c:rich>
          </c:tx>
          <c:layout>
            <c:manualLayout>
              <c:xMode val="edge"/>
              <c:yMode val="edge"/>
              <c:x val="1.9669070562989902E-3"/>
              <c:y val="0.209805805341589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327992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362992603253605"/>
          <c:y val="0"/>
          <c:w val="0.25751364638991497"/>
          <c:h val="0.17709638943921099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878496361475"/>
          <c:y val="0.249006808608038"/>
          <c:w val="0.74280568311057604"/>
          <c:h val="0.731613583558057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Sheet1!$H$25</c:f>
              <c:strCache>
                <c:ptCount val="1"/>
                <c:pt idx="0">
                  <c:v>CS+</c:v>
                </c:pt>
              </c:strCache>
            </c:strRef>
          </c:tx>
          <c:spPr>
            <a:solidFill>
              <a:srgbClr val="C08005"/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Sheet1!$K$25:$L$25</c:f>
                <c:numCache>
                  <c:formatCode>General</c:formatCode>
                  <c:ptCount val="2"/>
                  <c:pt idx="0">
                    <c:v>0.18040999999999999</c:v>
                  </c:pt>
                  <c:pt idx="1">
                    <c:v>0.11456</c:v>
                  </c:pt>
                </c:numCache>
              </c:numRef>
            </c:plus>
            <c:minus>
              <c:numRef>
                <c:f>Sheet1!$K$25:$L$25</c:f>
                <c:numCache>
                  <c:formatCode>General</c:formatCode>
                  <c:ptCount val="2"/>
                  <c:pt idx="0">
                    <c:v>0.18040999999999999</c:v>
                  </c:pt>
                  <c:pt idx="1">
                    <c:v>0.11456</c:v>
                  </c:pt>
                </c:numCache>
              </c:numRef>
            </c:minus>
          </c:errBars>
          <c:cat>
            <c:numRef>
              <c:f>Sheet1!$I$24:$J$24</c:f>
              <c:numCache>
                <c:formatCode>General</c:formatCode>
                <c:ptCount val="2"/>
              </c:numCache>
            </c:numRef>
          </c:cat>
          <c:val>
            <c:numRef>
              <c:f>Sheet1!$I$25:$J$25</c:f>
              <c:numCache>
                <c:formatCode>General</c:formatCode>
                <c:ptCount val="2"/>
                <c:pt idx="0">
                  <c:v>-0.104422414651412</c:v>
                </c:pt>
                <c:pt idx="1">
                  <c:v>0.270442850418805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C-914E-8A3D-39CAAA44CB2E}"/>
            </c:ext>
          </c:extLst>
        </c:ser>
        <c:ser>
          <c:idx val="1"/>
          <c:order val="1"/>
          <c:tx>
            <c:strRef>
              <c:f>Sheet1!$H$26</c:f>
              <c:strCache>
                <c:ptCount val="1"/>
                <c:pt idx="0">
                  <c:v>CS-</c:v>
                </c:pt>
              </c:strCache>
            </c:strRef>
          </c:tx>
          <c:spPr>
            <a:solidFill>
              <a:srgbClr val="4D6226"/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Sheet1!$K$26:$L$26</c:f>
                <c:numCache>
                  <c:formatCode>General</c:formatCode>
                  <c:ptCount val="2"/>
                  <c:pt idx="0">
                    <c:v>0.18081</c:v>
                  </c:pt>
                  <c:pt idx="1">
                    <c:v>0.16844000000000001</c:v>
                  </c:pt>
                </c:numCache>
              </c:numRef>
            </c:plus>
            <c:minus>
              <c:numRef>
                <c:f>Sheet1!$K$26:$L$26</c:f>
                <c:numCache>
                  <c:formatCode>General</c:formatCode>
                  <c:ptCount val="2"/>
                  <c:pt idx="0">
                    <c:v>0.18081</c:v>
                  </c:pt>
                  <c:pt idx="1">
                    <c:v>0.16844000000000001</c:v>
                  </c:pt>
                </c:numCache>
              </c:numRef>
            </c:minus>
            <c:spPr>
              <a:ln>
                <a:solidFill>
                  <a:schemeClr val="tx1"/>
                </a:solidFill>
              </a:ln>
            </c:spPr>
          </c:errBars>
          <c:cat>
            <c:numRef>
              <c:f>Sheet1!$I$24:$J$24</c:f>
              <c:numCache>
                <c:formatCode>General</c:formatCode>
                <c:ptCount val="2"/>
              </c:numCache>
            </c:numRef>
          </c:cat>
          <c:val>
            <c:numRef>
              <c:f>Sheet1!$I$26:$J$26</c:f>
              <c:numCache>
                <c:formatCode>General</c:formatCode>
                <c:ptCount val="2"/>
                <c:pt idx="0">
                  <c:v>0.12153565695230199</c:v>
                </c:pt>
                <c:pt idx="1">
                  <c:v>3.1512918580005503E-2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CC-914E-8A3D-39CAAA44C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996968"/>
        <c:axId val="2121183752"/>
      </c:barChart>
      <c:catAx>
        <c:axId val="2120996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0" i="1">
                    <a:latin typeface="Helvetica"/>
                    <a:cs typeface="Helvetica"/>
                  </a:defRPr>
                </a:pPr>
                <a:r>
                  <a:rPr lang="en-US" sz="1400" b="0" i="1">
                    <a:latin typeface="Helvetica"/>
                    <a:cs typeface="Helvetica"/>
                  </a:rPr>
                  <a:t>Session</a:t>
                </a:r>
              </a:p>
            </c:rich>
          </c:tx>
          <c:layout>
            <c:manualLayout>
              <c:xMode val="edge"/>
              <c:yMode val="edge"/>
              <c:x val="0.47788568331194498"/>
              <c:y val="0.9257060597061500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b="1">
                <a:latin typeface="Helvetica"/>
                <a:cs typeface="Helvetica"/>
              </a:defRPr>
            </a:pPr>
            <a:endParaRPr lang="en-US"/>
          </a:p>
        </c:txPr>
        <c:crossAx val="2121183752"/>
        <c:crosses val="autoZero"/>
        <c:auto val="1"/>
        <c:lblAlgn val="ctr"/>
        <c:lblOffset val="100"/>
        <c:noMultiLvlLbl val="0"/>
      </c:catAx>
      <c:valAx>
        <c:axId val="2121183752"/>
        <c:scaling>
          <c:orientation val="minMax"/>
          <c:max val="0.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 b="0" i="1">
                    <a:latin typeface="Helvetica"/>
                    <a:cs typeface="Helvetica"/>
                  </a:defRPr>
                </a:pPr>
                <a:r>
                  <a:rPr lang="en-US" sz="1400" b="0" i="1" dirty="0">
                    <a:latin typeface="Helvetica"/>
                    <a:cs typeface="Helvetica"/>
                  </a:rPr>
                  <a:t> </a:t>
                </a:r>
                <a:r>
                  <a:rPr lang="en-US" sz="1400" b="0" i="1" u="none" strike="noStrike" baseline="0" dirty="0">
                    <a:effectLst/>
                  </a:rPr>
                  <a:t>Δ</a:t>
                </a:r>
                <a:r>
                  <a:rPr lang="en-US" sz="1400" b="0" i="1" baseline="0" dirty="0">
                    <a:latin typeface="Helvetica"/>
                    <a:cs typeface="Helvetica"/>
                  </a:rPr>
                  <a:t>  Sniffing (</a:t>
                </a:r>
                <a:r>
                  <a:rPr lang="en-US" sz="1400" b="0" i="1" dirty="0">
                    <a:latin typeface="Helvetica"/>
                    <a:cs typeface="Helvetica"/>
                  </a:rPr>
                  <a:t>CS - similar)</a:t>
                </a:r>
              </a:p>
            </c:rich>
          </c:tx>
          <c:layout>
            <c:manualLayout>
              <c:xMode val="edge"/>
              <c:yMode val="edge"/>
              <c:x val="1.5095174572227499E-2"/>
              <c:y val="0.331971508795955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Helvetica"/>
                <a:cs typeface="Helvetica"/>
              </a:defRPr>
            </a:pPr>
            <a:endParaRPr lang="en-US"/>
          </a:p>
        </c:txPr>
        <c:crossAx val="2120996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990687770965297"/>
          <c:y val="7.8702251787068994E-2"/>
          <c:w val="0.32009312229034698"/>
          <c:h val="0.17213432560157399"/>
        </c:manualLayout>
      </c:layout>
      <c:overlay val="0"/>
      <c:txPr>
        <a:bodyPr/>
        <a:lstStyle/>
        <a:p>
          <a:pPr>
            <a:defRPr sz="2400" kern="1200" spc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3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19358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038715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558071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077429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596786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116145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635501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154859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313585" y="17373520"/>
            <a:ext cx="1013921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HEADER PLACEHOLDER</a:t>
            </a:r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313583" y="20123180"/>
            <a:ext cx="10148500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313583" y="20123180"/>
            <a:ext cx="10148500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313583" y="20123180"/>
            <a:ext cx="10148500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313583" y="20123180"/>
            <a:ext cx="10148500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313583" y="20123180"/>
            <a:ext cx="10148500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313583" y="20123180"/>
            <a:ext cx="10148500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313583" y="20123180"/>
            <a:ext cx="10148500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313583" y="20123180"/>
            <a:ext cx="10148500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313583" y="20123180"/>
            <a:ext cx="10148500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313583" y="20123180"/>
            <a:ext cx="10148500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313583" y="20123180"/>
            <a:ext cx="10148500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7386474" y="22991926"/>
            <a:ext cx="4566600" cy="52740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3307" tIns="31653" rIns="63307" bIns="31653" anchor="ctr"/>
          <a:lstStyle>
            <a:lvl1pPr marL="0" indent="0" algn="ctr">
              <a:buNone/>
              <a:defRPr sz="28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7386474" y="22991926"/>
            <a:ext cx="4566600" cy="52740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3307" tIns="31653" rIns="63307" bIns="31653" anchor="ctr"/>
          <a:lstStyle>
            <a:lvl1pPr marL="0" indent="0" algn="ctr">
              <a:buNone/>
              <a:defRPr sz="28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7386474" y="22991926"/>
            <a:ext cx="4566600" cy="52740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3307" tIns="31653" rIns="63307" bIns="31653" anchor="ctr"/>
          <a:lstStyle>
            <a:lvl1pPr marL="0" indent="0" algn="ctr">
              <a:buNone/>
              <a:defRPr sz="28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7386474" y="22991926"/>
            <a:ext cx="4566600" cy="52740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3307" tIns="31653" rIns="63307" bIns="31653" anchor="ctr"/>
          <a:lstStyle>
            <a:lvl1pPr marL="0" indent="0" algn="ctr">
              <a:buNone/>
              <a:defRPr sz="28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7386474" y="22991926"/>
            <a:ext cx="4566600" cy="52740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3307" tIns="31653" rIns="63307" bIns="31653" anchor="ctr"/>
          <a:lstStyle>
            <a:lvl1pPr marL="0" indent="0" algn="ctr">
              <a:buNone/>
              <a:defRPr sz="28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7386474" y="22991926"/>
            <a:ext cx="4566600" cy="52740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3307" tIns="31653" rIns="63307" bIns="31653" anchor="ctr"/>
          <a:lstStyle>
            <a:lvl1pPr marL="0" indent="0" algn="ctr">
              <a:buNone/>
              <a:defRPr sz="28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7386474" y="22991926"/>
            <a:ext cx="4566600" cy="52740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3307" tIns="31653" rIns="63307" bIns="31653" anchor="ctr"/>
          <a:lstStyle>
            <a:lvl1pPr marL="0" indent="0" algn="ctr">
              <a:buNone/>
              <a:defRPr sz="28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7386474" y="22991926"/>
            <a:ext cx="4566600" cy="52740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3307" tIns="31653" rIns="63307" bIns="31653" anchor="ctr"/>
          <a:lstStyle>
            <a:lvl1pPr marL="0" indent="0" algn="ctr">
              <a:buNone/>
              <a:defRPr sz="28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7386474" y="22991926"/>
            <a:ext cx="4566600" cy="52740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3307" tIns="31653" rIns="63307" bIns="31653" anchor="ctr"/>
          <a:lstStyle>
            <a:lvl1pPr marL="0" indent="0" algn="ctr">
              <a:buNone/>
              <a:defRPr sz="28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7386474" y="22991926"/>
            <a:ext cx="4566600" cy="52740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3307" tIns="31653" rIns="63307" bIns="31653" anchor="ctr"/>
          <a:lstStyle>
            <a:lvl1pPr marL="0" indent="0" algn="ctr">
              <a:buNone/>
              <a:defRPr sz="28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7386474" y="22991926"/>
            <a:ext cx="4566600" cy="52740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3307" tIns="31653" rIns="63307" bIns="31653" anchor="ctr"/>
          <a:lstStyle>
            <a:lvl1pPr marL="0" indent="0" algn="ctr">
              <a:buNone/>
              <a:defRPr sz="28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313585" y="17373520"/>
            <a:ext cx="1013921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HEADER PLACEHOLDER</a:t>
            </a:r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313585" y="17373520"/>
            <a:ext cx="1013921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HEADER PLACEHOLDER</a:t>
            </a:r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313585" y="17373520"/>
            <a:ext cx="1013921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HEADER PLACEHOLDER</a:t>
            </a: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313585" y="17373520"/>
            <a:ext cx="1013921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HEADER PLACEHOLDER</a:t>
            </a:r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313585" y="17373520"/>
            <a:ext cx="1013921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HEADER PLACEHOLDER</a:t>
            </a: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313585" y="17373520"/>
            <a:ext cx="1013921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HEADER PLACEHOLDER</a:t>
            </a:r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313585" y="17373520"/>
            <a:ext cx="1013921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HEADER PLACEHOLDER</a:t>
            </a: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313585" y="17373520"/>
            <a:ext cx="1013921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HEADER PLACEHOLDER</a:t>
            </a:r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313585" y="17373520"/>
            <a:ext cx="1013921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HEADER PLACEHOLDER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313585" y="17373520"/>
            <a:ext cx="1013921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HEADER PLACEHOLDER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313585" y="17373520"/>
            <a:ext cx="1013921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HEADER PLACEHOLDER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313585" y="17373520"/>
            <a:ext cx="1013921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HEADER PLACEHOLDER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313585" y="17373520"/>
            <a:ext cx="1013921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HEADER PLACEHOLDER</a:t>
            </a: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313585" y="17373520"/>
            <a:ext cx="1013921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HEADER PLACEHOLDER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1549652" y="0"/>
            <a:ext cx="10171173" cy="302752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614" tIns="253225" rIns="126614" bIns="126614" rtlCol="0" anchor="t" anchorCtr="0"/>
          <a:lstStyle/>
          <a:p>
            <a:pPr algn="ctr"/>
            <a:r>
              <a:rPr lang="en-US" sz="3700" b="1" dirty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700" b="1" baseline="0" dirty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7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700" b="1" dirty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000" b="1" dirty="0">
              <a:latin typeface="Trebuchet MS" pitchFamily="34" charset="0"/>
            </a:endParaRPr>
          </a:p>
          <a:p>
            <a:pPr defTabSz="2170408"/>
            <a:r>
              <a:rPr lang="en-US" sz="3000" dirty="0">
                <a:latin typeface="Trebuchet MS" pitchFamily="34" charset="0"/>
              </a:rPr>
              <a:t>This PowerPoint</a:t>
            </a:r>
            <a:r>
              <a:rPr lang="en-US" sz="3000" baseline="0" dirty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000" baseline="0" dirty="0">
                <a:latin typeface="Trebuchet MS" pitchFamily="34" charset="0"/>
              </a:rPr>
            </a:br>
            <a:r>
              <a:rPr lang="en-US" sz="3000" baseline="0" dirty="0">
                <a:latin typeface="Trebuchet MS" pitchFamily="34" charset="0"/>
              </a:rPr>
              <a:t>If you are using an older version of PowerPoint some template features may not work properly.</a:t>
            </a:r>
          </a:p>
          <a:p>
            <a:pPr defTabSz="2170408"/>
            <a:endParaRPr lang="en-US" sz="37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700" b="1" dirty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700" b="1" baseline="0" dirty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000" b="1" dirty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1704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170408"/>
            <a:r>
              <a:rPr lang="en-US" sz="3000" dirty="0">
                <a:latin typeface="Trebuchet MS" pitchFamily="34" charset="0"/>
              </a:rPr>
              <a:t>Go to the </a:t>
            </a:r>
            <a:r>
              <a:rPr lang="en-US" sz="3000" baseline="0" dirty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000" baseline="0" dirty="0">
                <a:latin typeface="Trebuchet MS" pitchFamily="34" charset="0"/>
              </a:rPr>
            </a:br>
            <a:endParaRPr lang="en-US" sz="3000" baseline="0" dirty="0">
              <a:latin typeface="Trebuchet MS" pitchFamily="34" charset="0"/>
            </a:endParaRPr>
          </a:p>
          <a:p>
            <a:pPr defTabSz="2170408"/>
            <a:r>
              <a:rPr lang="en-US" sz="3000" b="1" dirty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2170408"/>
            <a:r>
              <a:rPr lang="en-US" sz="3000" baseline="0" dirty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000" u="sng" baseline="0" dirty="0">
                <a:latin typeface="Trebuchet MS" pitchFamily="34" charset="0"/>
              </a:rPr>
              <a:t>once</a:t>
            </a:r>
            <a:r>
              <a:rPr lang="en-US" sz="3000" baseline="0" dirty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000" u="sng" baseline="0" dirty="0">
                <a:latin typeface="Trebuchet MS" pitchFamily="34" charset="0"/>
              </a:rPr>
              <a:t>once</a:t>
            </a:r>
            <a:r>
              <a:rPr lang="en-US" sz="3000" baseline="0" dirty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2170408"/>
            <a:endParaRPr lang="en-US" sz="3000" b="1" baseline="0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2170408"/>
            <a:r>
              <a:rPr lang="en-US" sz="3000" b="1" baseline="0" dirty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170408"/>
            <a:r>
              <a:rPr lang="en-US" sz="3000" dirty="0">
                <a:latin typeface="Trebuchet MS" pitchFamily="34" charset="0"/>
              </a:rPr>
              <a:t>This template has four </a:t>
            </a:r>
            <a:r>
              <a:rPr lang="en-US" sz="3000" baseline="0" dirty="0">
                <a:latin typeface="Trebuchet MS" pitchFamily="34" charset="0"/>
              </a:rPr>
              <a:t>different </a:t>
            </a:r>
          </a:p>
          <a:p>
            <a:pPr defTabSz="2170408"/>
            <a:r>
              <a:rPr lang="en-US" sz="3000" baseline="0" dirty="0">
                <a:latin typeface="Trebuchet MS" pitchFamily="34" charset="0"/>
              </a:rPr>
              <a:t>column layouts.   </a:t>
            </a:r>
            <a:r>
              <a:rPr lang="en-US" sz="3000" u="sng" baseline="0" dirty="0">
                <a:latin typeface="Trebuchet MS" pitchFamily="34" charset="0"/>
              </a:rPr>
              <a:t>Right-click</a:t>
            </a:r>
            <a:r>
              <a:rPr lang="en-US" sz="3000" baseline="0" dirty="0">
                <a:latin typeface="Trebuchet MS" pitchFamily="34" charset="0"/>
              </a:rPr>
              <a:t> your </a:t>
            </a:r>
          </a:p>
          <a:p>
            <a:pPr defTabSz="2170408"/>
            <a:r>
              <a:rPr lang="en-US" sz="3000" baseline="0" dirty="0">
                <a:latin typeface="Trebuchet MS" pitchFamily="34" charset="0"/>
              </a:rPr>
              <a:t>mouse on the background and </a:t>
            </a:r>
          </a:p>
          <a:p>
            <a:pPr defTabSz="2170408"/>
            <a:r>
              <a:rPr lang="en-US" sz="3000" baseline="0" dirty="0">
                <a:latin typeface="Trebuchet MS" pitchFamily="34" charset="0"/>
              </a:rPr>
              <a:t>click on “Layout” to see the</a:t>
            </a:r>
          </a:p>
          <a:p>
            <a:pPr defTabSz="2170408"/>
            <a:r>
              <a:rPr lang="en-US" sz="3000" baseline="0" dirty="0">
                <a:latin typeface="Trebuchet MS" pitchFamily="34" charset="0"/>
              </a:rPr>
              <a:t> layout options.  The columns in </a:t>
            </a:r>
          </a:p>
          <a:p>
            <a:pPr defTabSz="2170408"/>
            <a:r>
              <a:rPr lang="en-US" sz="3000" baseline="0" dirty="0">
                <a:latin typeface="Trebuchet MS" pitchFamily="34" charset="0"/>
              </a:rPr>
              <a:t>the provided layouts are fixed and  cannot be moved but advanced users can modify any layout by going to VIEW and then SLIDE MASTER.</a:t>
            </a:r>
          </a:p>
          <a:p>
            <a:pPr marL="0" marR="0" indent="0" algn="l" defTabSz="21704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aseline="0" dirty="0">
              <a:latin typeface="Trebuchet MS" pitchFamily="34" charset="0"/>
            </a:endParaRPr>
          </a:p>
          <a:p>
            <a:pPr defTabSz="2170408"/>
            <a:r>
              <a:rPr lang="en-US" sz="3000" b="1" baseline="0" dirty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170408"/>
            <a:r>
              <a:rPr lang="en-US" sz="3000" b="1" u="sng" baseline="0" dirty="0">
                <a:latin typeface="Trebuchet MS" pitchFamily="34" charset="0"/>
              </a:rPr>
              <a:t>TEXT: </a:t>
            </a:r>
            <a:r>
              <a:rPr lang="en-US" sz="3000" baseline="0" dirty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170408"/>
            <a:r>
              <a:rPr lang="en-US" sz="3000" b="1" u="sng" baseline="0" dirty="0">
                <a:latin typeface="Trebuchet MS" pitchFamily="34" charset="0"/>
              </a:rPr>
              <a:t>PHOTOS: </a:t>
            </a:r>
            <a:r>
              <a:rPr lang="en-US" sz="3000" baseline="0" dirty="0">
                <a:latin typeface="Trebuchet MS" pitchFamily="34" charset="0"/>
              </a:rPr>
              <a:t>Drag in a picture placeholder, size it </a:t>
            </a:r>
            <a:r>
              <a:rPr lang="en-US" sz="3000" u="sng" baseline="0" dirty="0">
                <a:latin typeface="Trebuchet MS" pitchFamily="34" charset="0"/>
              </a:rPr>
              <a:t>first</a:t>
            </a:r>
            <a:r>
              <a:rPr lang="en-US" sz="3000" baseline="0" dirty="0">
                <a:latin typeface="Trebuchet MS" pitchFamily="34" charset="0"/>
              </a:rPr>
              <a:t>, click in it and insert a photo from the menu.</a:t>
            </a:r>
          </a:p>
          <a:p>
            <a:pPr defTabSz="2170408"/>
            <a:r>
              <a:rPr lang="en-US" sz="3000" b="1" u="sng" baseline="0" dirty="0">
                <a:latin typeface="Trebuchet MS" pitchFamily="34" charset="0"/>
              </a:rPr>
              <a:t>TABLES: </a:t>
            </a:r>
            <a:r>
              <a:rPr lang="en-US" sz="3000" baseline="0" dirty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000" u="sng" baseline="0" dirty="0">
                <a:latin typeface="Trebuchet MS" pitchFamily="34" charset="0"/>
              </a:rPr>
              <a:t>right-click</a:t>
            </a:r>
            <a:r>
              <a:rPr lang="en-US" sz="3000" baseline="0" dirty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2170408"/>
            <a:endParaRPr lang="en-US" sz="3000" baseline="0" dirty="0">
              <a:latin typeface="Trebuchet MS" pitchFamily="34" charset="0"/>
            </a:endParaRPr>
          </a:p>
          <a:p>
            <a:pPr defTabSz="2170408"/>
            <a:r>
              <a:rPr lang="en-US" sz="3000" b="1" baseline="0" dirty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170408"/>
            <a:r>
              <a:rPr lang="en-US" sz="3000" baseline="0" dirty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2170408"/>
            <a:endParaRPr lang="en-US" sz="3000" baseline="0" dirty="0">
              <a:latin typeface="Trebuchet MS" pitchFamily="34" charset="0"/>
            </a:endParaRPr>
          </a:p>
          <a:p>
            <a:pPr defTabSz="2170408"/>
            <a:endParaRPr lang="en-US" sz="3000" baseline="0" dirty="0">
              <a:latin typeface="Trebuchet MS" pitchFamily="34" charset="0"/>
            </a:endParaRPr>
          </a:p>
          <a:p>
            <a:pPr defTabSz="3038934"/>
            <a:endParaRPr lang="en-US" sz="2200" baseline="0" dirty="0">
              <a:latin typeface="Trebuchet MS" pitchFamily="34" charset="0"/>
            </a:endParaRPr>
          </a:p>
          <a:p>
            <a:pPr defTabSz="3038934"/>
            <a:endParaRPr lang="en-US" sz="2200" dirty="0">
              <a:latin typeface="Trebuchet MS" pitchFamily="34" charset="0"/>
            </a:endParaRPr>
          </a:p>
          <a:p>
            <a:pPr algn="ctr"/>
            <a:endParaRPr lang="en-US" sz="22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3038934"/>
            <a:endParaRPr lang="en-US" sz="22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0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24631" y="-18022"/>
            <a:ext cx="10153136" cy="302752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614" tIns="253225" rIns="126614" bIns="126614" rtlCol="0" anchor="t" anchorCtr="0"/>
          <a:lstStyle/>
          <a:p>
            <a:pPr algn="ctr"/>
            <a:r>
              <a:rPr lang="en-US" sz="4100" b="1" dirty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100" b="1" baseline="0" dirty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100" b="1" dirty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3700" b="1" dirty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000" b="1" dirty="0">
              <a:latin typeface="Trebuchet MS" pitchFamily="34" charset="0"/>
            </a:endParaRPr>
          </a:p>
          <a:p>
            <a:pPr defTabSz="3038934"/>
            <a:r>
              <a:rPr lang="en-US" sz="3000" dirty="0">
                <a:latin typeface="Trebuchet MS" pitchFamily="34" charset="0"/>
              </a:rPr>
              <a:t>This PowerPoint</a:t>
            </a:r>
            <a:r>
              <a:rPr lang="en-US" sz="3000" baseline="0" dirty="0">
                <a:latin typeface="Trebuchet MS" pitchFamily="34" charset="0"/>
              </a:rPr>
              <a:t> </a:t>
            </a:r>
            <a:r>
              <a:rPr lang="en-US" sz="3000" dirty="0">
                <a:latin typeface="Trebuchet MS" pitchFamily="34" charset="0"/>
              </a:rPr>
              <a:t>2007 template produces</a:t>
            </a:r>
            <a:r>
              <a:rPr lang="en-US" sz="3000" baseline="0" dirty="0">
                <a:latin typeface="Trebuchet MS" pitchFamily="34" charset="0"/>
              </a:rPr>
              <a:t> </a:t>
            </a:r>
            <a:r>
              <a:rPr lang="en-US" sz="3000" dirty="0">
                <a:latin typeface="Trebuchet MS" pitchFamily="34" charset="0"/>
              </a:rPr>
              <a:t> an A1 size professional  poster. It</a:t>
            </a:r>
            <a:r>
              <a:rPr lang="en-US" sz="3000" baseline="0" dirty="0">
                <a:latin typeface="Trebuchet MS" pitchFamily="34" charset="0"/>
              </a:rPr>
              <a:t> </a:t>
            </a:r>
            <a:r>
              <a:rPr lang="en-US" sz="3000" dirty="0">
                <a:latin typeface="Trebuchet MS" pitchFamily="34" charset="0"/>
              </a:rPr>
              <a:t>will save you valuable time placing titles, subtitles,</a:t>
            </a:r>
            <a:r>
              <a:rPr lang="en-US" sz="3000" baseline="0" dirty="0">
                <a:latin typeface="Trebuchet MS" pitchFamily="34" charset="0"/>
              </a:rPr>
              <a:t> text, and graphics</a:t>
            </a:r>
            <a:r>
              <a:rPr lang="en-US" sz="3000" dirty="0">
                <a:latin typeface="Trebuchet MS" pitchFamily="34" charset="0"/>
              </a:rPr>
              <a:t>. </a:t>
            </a:r>
          </a:p>
          <a:p>
            <a:pPr defTabSz="3038934"/>
            <a:endParaRPr lang="en-US" sz="3000" dirty="0">
              <a:latin typeface="Trebuchet MS" pitchFamily="34" charset="0"/>
            </a:endParaRPr>
          </a:p>
          <a:p>
            <a:pPr defTabSz="3038934"/>
            <a:r>
              <a:rPr lang="en-US" sz="3000" dirty="0">
                <a:latin typeface="Trebuchet MS" pitchFamily="34" charset="0"/>
              </a:rPr>
              <a:t>Use it to create your presentation. Then send</a:t>
            </a:r>
            <a:r>
              <a:rPr lang="en-US" sz="3000" baseline="0" dirty="0">
                <a:latin typeface="Trebuchet MS" pitchFamily="34" charset="0"/>
              </a:rPr>
              <a:t> it </a:t>
            </a:r>
            <a:r>
              <a:rPr lang="en-US" sz="3000" dirty="0">
                <a:latin typeface="Trebuchet MS" pitchFamily="34" charset="0"/>
              </a:rPr>
              <a:t>to </a:t>
            </a:r>
            <a:r>
              <a:rPr lang="en-US" sz="3000" b="1" dirty="0">
                <a:latin typeface="Trebuchet MS" pitchFamily="34" charset="0"/>
              </a:rPr>
              <a:t>PosterPresentations.com</a:t>
            </a:r>
            <a:r>
              <a:rPr lang="en-US" sz="3000" dirty="0">
                <a:latin typeface="Trebuchet MS" pitchFamily="34" charset="0"/>
              </a:rPr>
              <a:t> for premium quality, same day affordable printing.</a:t>
            </a:r>
            <a:br>
              <a:rPr lang="en-US" sz="3000" dirty="0">
                <a:latin typeface="Trebuchet MS" pitchFamily="34" charset="0"/>
              </a:rPr>
            </a:br>
            <a:endParaRPr lang="en-US" sz="3000" dirty="0">
              <a:latin typeface="Trebuchet MS" pitchFamily="34" charset="0"/>
            </a:endParaRPr>
          </a:p>
          <a:p>
            <a:pPr defTabSz="3038934"/>
            <a:r>
              <a:rPr lang="en-US" sz="3000" dirty="0">
                <a:latin typeface="Trebuchet MS" pitchFamily="34" charset="0"/>
              </a:rPr>
              <a:t>We provide a series of </a:t>
            </a:r>
            <a:r>
              <a:rPr lang="en-US" sz="3000" b="1" dirty="0">
                <a:latin typeface="Trebuchet MS" pitchFamily="34" charset="0"/>
              </a:rPr>
              <a:t>online tutorials</a:t>
            </a:r>
            <a:r>
              <a:rPr lang="en-US" sz="3000" dirty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038934"/>
            <a:endParaRPr lang="en-US" sz="3000" dirty="0">
              <a:latin typeface="Trebuchet MS" pitchFamily="34" charset="0"/>
            </a:endParaRPr>
          </a:p>
          <a:p>
            <a:pPr defTabSz="3038934"/>
            <a:r>
              <a:rPr lang="en-US" sz="3000" dirty="0">
                <a:latin typeface="Trebuchet MS" pitchFamily="34" charset="0"/>
              </a:rPr>
              <a:t>View our online</a:t>
            </a:r>
            <a:r>
              <a:rPr lang="en-US" sz="3000" baseline="0" dirty="0">
                <a:latin typeface="Trebuchet MS" pitchFamily="34" charset="0"/>
              </a:rPr>
              <a:t> tutorials at:</a:t>
            </a:r>
            <a:br>
              <a:rPr lang="en-US" sz="3000" dirty="0">
                <a:latin typeface="Trebuchet MS" pitchFamily="34" charset="0"/>
              </a:rPr>
            </a:br>
            <a:r>
              <a:rPr lang="en-US" sz="3000" dirty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br>
              <a:rPr lang="en-US" sz="3000" dirty="0">
                <a:latin typeface="Trebuchet MS" pitchFamily="34" charset="0"/>
              </a:rPr>
            </a:br>
            <a:r>
              <a:rPr lang="en-US" sz="3000" dirty="0">
                <a:latin typeface="Trebuchet MS" pitchFamily="34" charset="0"/>
              </a:rPr>
              <a:t>(copy</a:t>
            </a:r>
            <a:r>
              <a:rPr lang="en-US" sz="3000" baseline="0" dirty="0">
                <a:latin typeface="Trebuchet MS" pitchFamily="34" charset="0"/>
              </a:rPr>
              <a:t> and paste the link into your web browser).</a:t>
            </a:r>
          </a:p>
          <a:p>
            <a:pPr defTabSz="3038934"/>
            <a:endParaRPr lang="en-US" sz="3000" dirty="0">
              <a:latin typeface="Trebuchet MS" pitchFamily="34" charset="0"/>
            </a:endParaRPr>
          </a:p>
          <a:p>
            <a:pPr defTabSz="3038934"/>
            <a:r>
              <a:rPr lang="en-US" sz="3000" dirty="0">
                <a:latin typeface="Trebuchet MS" pitchFamily="34" charset="0"/>
              </a:rPr>
              <a:t>For assistance and to order your printed poster</a:t>
            </a:r>
            <a:r>
              <a:rPr lang="en-US" sz="3000" dirty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000" b="1" dirty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000" dirty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000" dirty="0">
                <a:latin typeface="Trebuchet MS" pitchFamily="34" charset="0"/>
              </a:rPr>
              <a:t>at </a:t>
            </a:r>
            <a:r>
              <a:rPr lang="en-US" sz="3700" b="1" dirty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038934"/>
            <a:endParaRPr lang="en-US" sz="37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3038934"/>
            <a:endParaRPr lang="en-US" sz="37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100" b="1" dirty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1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3038934"/>
            <a:r>
              <a:rPr lang="en-US" sz="3000" dirty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000" baseline="0" dirty="0">
                <a:latin typeface="Trebuchet MS" pitchFamily="34" charset="0"/>
              </a:rPr>
              <a:t> </a:t>
            </a:r>
            <a:r>
              <a:rPr lang="en-US" sz="3000" dirty="0">
                <a:latin typeface="Trebuchet MS" pitchFamily="34" charset="0"/>
              </a:rPr>
              <a:t>Drag a placeholder onto the</a:t>
            </a:r>
            <a:r>
              <a:rPr lang="en-US" sz="3000" baseline="0" dirty="0">
                <a:latin typeface="Trebuchet MS" pitchFamily="34" charset="0"/>
              </a:rPr>
              <a:t> poster area,</a:t>
            </a:r>
            <a:r>
              <a:rPr lang="en-US" sz="3000" dirty="0">
                <a:latin typeface="Trebuchet MS" pitchFamily="34" charset="0"/>
              </a:rPr>
              <a:t> size it, and click it to edit.</a:t>
            </a:r>
          </a:p>
          <a:p>
            <a:pPr defTabSz="3038934"/>
            <a:endParaRPr lang="en-US" sz="3000" dirty="0">
              <a:latin typeface="Trebuchet MS" pitchFamily="34" charset="0"/>
            </a:endParaRPr>
          </a:p>
          <a:p>
            <a:pPr defTabSz="3038934"/>
            <a:r>
              <a:rPr lang="en-US" sz="3000" b="1" dirty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038934"/>
            <a:r>
              <a:rPr lang="en-US" sz="3000" dirty="0">
                <a:latin typeface="Trebuchet MS" pitchFamily="34" charset="0"/>
              </a:rPr>
              <a:t>Move</a:t>
            </a:r>
            <a:r>
              <a:rPr lang="en-US" sz="3000" baseline="0" dirty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038934"/>
            <a:endParaRPr lang="en-US" sz="3000" baseline="0" dirty="0">
              <a:latin typeface="Trebuchet MS" pitchFamily="34" charset="0"/>
            </a:endParaRPr>
          </a:p>
          <a:p>
            <a:pPr defTabSz="3038934"/>
            <a:endParaRPr lang="en-US" sz="3000" dirty="0">
              <a:latin typeface="Trebuchet MS" pitchFamily="34" charset="0"/>
            </a:endParaRPr>
          </a:p>
          <a:p>
            <a:pPr defTabSz="3038934"/>
            <a:endParaRPr lang="en-US" sz="30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3038934"/>
            <a:r>
              <a:rPr lang="en-US" sz="3000" b="1" dirty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038934"/>
            <a:r>
              <a:rPr lang="en-US" sz="3000" baseline="0" dirty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038934"/>
            <a:endParaRPr lang="en-US" sz="3000" baseline="0" dirty="0">
              <a:latin typeface="Trebuchet MS" pitchFamily="34" charset="0"/>
            </a:endParaRPr>
          </a:p>
          <a:p>
            <a:pPr defTabSz="3038934"/>
            <a:endParaRPr lang="en-US" sz="3000" baseline="0" dirty="0">
              <a:latin typeface="Trebuchet MS" pitchFamily="34" charset="0"/>
            </a:endParaRPr>
          </a:p>
          <a:p>
            <a:pPr defTabSz="3038934"/>
            <a:endParaRPr lang="en-US" sz="3000" baseline="0" dirty="0">
              <a:latin typeface="Trebuchet MS" pitchFamily="34" charset="0"/>
            </a:endParaRPr>
          </a:p>
          <a:p>
            <a:pPr defTabSz="3038934"/>
            <a:r>
              <a:rPr lang="en-US" sz="3000" b="1" baseline="0" dirty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038934"/>
            <a:r>
              <a:rPr lang="en-US" sz="3000" baseline="0" dirty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038934"/>
            <a:endParaRPr lang="en-US" sz="2600" baseline="0" dirty="0">
              <a:latin typeface="Trebuchet MS" pitchFamily="34" charset="0"/>
            </a:endParaRPr>
          </a:p>
          <a:p>
            <a:pPr defTabSz="3038934"/>
            <a:endParaRPr lang="en-US" sz="2600" baseline="0" dirty="0">
              <a:latin typeface="Trebuchet MS" pitchFamily="34" charset="0"/>
            </a:endParaRPr>
          </a:p>
          <a:p>
            <a:pPr defTabSz="3038934"/>
            <a:endParaRPr lang="en-US" sz="2600" baseline="0" dirty="0">
              <a:latin typeface="Trebuchet MS" pitchFamily="34" charset="0"/>
            </a:endParaRPr>
          </a:p>
          <a:p>
            <a:pPr algn="ctr"/>
            <a:endParaRPr lang="en-US" sz="33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3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3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3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3038934"/>
            <a:endParaRPr lang="en-US" sz="2600" dirty="0">
              <a:latin typeface="Trebuchet MS" pitchFamily="34" charset="0"/>
            </a:endParaRPr>
          </a:p>
          <a:p>
            <a:pPr algn="ctr"/>
            <a:endParaRPr lang="en-US" sz="26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3038934"/>
            <a:endParaRPr lang="en-US" sz="26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3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21388388" cy="25852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307" tIns="31653" rIns="63307" bIns="3165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2579961"/>
            <a:ext cx="21407064" cy="14016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3307" tIns="31653" rIns="63307" bIns="3165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086753" y="29699043"/>
            <a:ext cx="1578661" cy="22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3187" tIns="31588" rIns="63187" bIns="31588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DESIGN © 2012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0327858" y="20093472"/>
            <a:ext cx="10153136" cy="7148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307" tIns="31653" rIns="63307" bIns="31653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86080" y="14502674"/>
            <a:ext cx="3765968" cy="213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20807" y="11755550"/>
            <a:ext cx="449169" cy="321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21716218" y="27856731"/>
            <a:ext cx="6894465" cy="2024590"/>
          </a:xfrm>
          <a:prstGeom prst="rect">
            <a:avLst/>
          </a:prstGeom>
          <a:noFill/>
        </p:spPr>
        <p:txBody>
          <a:bodyPr wrap="square" lIns="63307" tIns="31653" rIns="63307" bIns="31653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© 2012 PosterPresentations.com</a:t>
            </a:r>
            <a:br>
              <a:rPr lang="en-US" sz="3300" dirty="0">
                <a:solidFill>
                  <a:schemeClr val="bg1"/>
                </a:solidFill>
              </a:rPr>
            </a:br>
            <a:r>
              <a:rPr lang="en-US" sz="3300" dirty="0">
                <a:solidFill>
                  <a:schemeClr val="bg1"/>
                </a:solidFill>
              </a:rPr>
              <a:t>    </a:t>
            </a:r>
            <a:r>
              <a:rPr lang="en-US" sz="3000" dirty="0">
                <a:solidFill>
                  <a:schemeClr val="bg1"/>
                </a:solidFill>
              </a:rPr>
              <a:t>2117 Fourth Street ,</a:t>
            </a:r>
            <a:r>
              <a:rPr lang="en-US" sz="3000" baseline="0" dirty="0">
                <a:solidFill>
                  <a:schemeClr val="bg1"/>
                </a:solidFill>
              </a:rPr>
              <a:t> Unit C</a:t>
            </a:r>
            <a:br>
              <a:rPr lang="en-US" sz="3000" baseline="0" dirty="0">
                <a:solidFill>
                  <a:schemeClr val="bg1"/>
                </a:solidFill>
              </a:rPr>
            </a:br>
            <a:r>
              <a:rPr lang="en-US" sz="3000" baseline="0" dirty="0">
                <a:solidFill>
                  <a:schemeClr val="bg1"/>
                </a:solidFill>
              </a:rPr>
              <a:t>    Berkeley CA 94710</a:t>
            </a:r>
            <a:br>
              <a:rPr lang="en-US" sz="3000" baseline="0" dirty="0">
                <a:solidFill>
                  <a:schemeClr val="bg1"/>
                </a:solidFill>
              </a:rPr>
            </a:br>
            <a:r>
              <a:rPr lang="en-US" sz="3000" baseline="0" dirty="0">
                <a:solidFill>
                  <a:schemeClr val="bg1"/>
                </a:solidFill>
              </a:rPr>
              <a:t>    </a:t>
            </a:r>
            <a:r>
              <a:rPr lang="en-US" sz="3000" b="1" baseline="0" dirty="0">
                <a:solidFill>
                  <a:srgbClr val="FFFF00"/>
                </a:solidFill>
              </a:rPr>
              <a:t>posterpresenter@gmail.com</a:t>
            </a:r>
            <a:endParaRPr lang="en-US" sz="33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9976820" y="28847728"/>
            <a:ext cx="9503381" cy="1162046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68327" y="2815242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244014"/>
              <a:ext cx="8671188" cy="75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300" baseline="0" dirty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300" baseline="0" dirty="0" err="1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300" baseline="0" dirty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300" baseline="0" dirty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300" baseline="0" dirty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300" u="sng" baseline="0" dirty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300" baseline="0" dirty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3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21549652" y="27459809"/>
            <a:ext cx="10171173" cy="30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0306757" y="10960948"/>
            <a:ext cx="10143852" cy="307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555913" y="4483761"/>
            <a:ext cx="10164911" cy="147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422863" y="2834156"/>
            <a:ext cx="20711543" cy="4860000"/>
          </a:xfrm>
          <a:prstGeom prst="roundRect">
            <a:avLst>
              <a:gd name="adj" fmla="val 3215"/>
            </a:avLst>
          </a:prstGeom>
          <a:solidFill>
            <a:schemeClr val="bg1"/>
          </a:solidFill>
          <a:ln w="7620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3307" tIns="31653" rIns="63307" bIns="31653" anchor="ctr"/>
          <a:lstStyle/>
          <a:p>
            <a:pPr>
              <a:defRPr/>
            </a:pPr>
            <a:endParaRPr lang="en-US" dirty="0">
              <a:ln w="38100" cmpd="sng"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422865" y="7886689"/>
            <a:ext cx="10260399" cy="15806955"/>
          </a:xfrm>
          <a:prstGeom prst="roundRect">
            <a:avLst>
              <a:gd name="adj" fmla="val 3215"/>
            </a:avLst>
          </a:prstGeom>
          <a:solidFill>
            <a:schemeClr val="bg1"/>
          </a:solidFill>
          <a:ln w="7620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3307" tIns="31653" rIns="63307" bIns="3165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10316041" y="17437785"/>
            <a:ext cx="10153136" cy="7148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307" tIns="31653" rIns="63307" bIns="31653" rtlCol="0" anchor="ctr"/>
          <a:lstStyle/>
          <a:p>
            <a:pPr algn="ctr"/>
            <a:endParaRPr lang="en-US" dirty="0"/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10915156" y="7912828"/>
            <a:ext cx="10260000" cy="15780816"/>
          </a:xfrm>
          <a:prstGeom prst="roundRect">
            <a:avLst>
              <a:gd name="adj" fmla="val 3215"/>
            </a:avLst>
          </a:prstGeom>
          <a:solidFill>
            <a:schemeClr val="bg1"/>
          </a:solidFill>
          <a:ln w="7620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3307" tIns="31653" rIns="63307" bIns="3165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422865" y="24078968"/>
            <a:ext cx="20735996" cy="4860000"/>
          </a:xfrm>
          <a:prstGeom prst="roundRect">
            <a:avLst>
              <a:gd name="adj" fmla="val 3215"/>
            </a:avLst>
          </a:prstGeom>
          <a:solidFill>
            <a:schemeClr val="bg1"/>
          </a:solidFill>
          <a:ln w="7620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3307" tIns="31653" rIns="63307" bIns="3165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18676" y="29050117"/>
            <a:ext cx="21456000" cy="1207073"/>
          </a:xfrm>
          <a:prstGeom prst="roundRect">
            <a:avLst>
              <a:gd name="adj" fmla="val 3215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3307" tIns="31653" rIns="63307" bIns="31653" anchor="ctr"/>
          <a:lstStyle/>
          <a:p>
            <a:pPr>
              <a:defRPr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3038715" rtl="0" eaLnBrk="1" latinLnBrk="0" hangingPunct="1">
        <a:spcBef>
          <a:spcPct val="0"/>
        </a:spcBef>
        <a:buNone/>
        <a:defRPr sz="60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39518" indent="-1139518" algn="l" defTabSz="3038715" rtl="0" eaLnBrk="1" latinLnBrk="0" hangingPunct="1">
        <a:spcBef>
          <a:spcPct val="20000"/>
        </a:spcBef>
        <a:buFont typeface="Arial" pitchFamily="34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955" indent="-949598" algn="l" defTabSz="3038715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798394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317751" indent="-759679" algn="l" defTabSz="3038715" rtl="0" eaLnBrk="1" latinLnBrk="0" hangingPunct="1">
        <a:spcBef>
          <a:spcPct val="20000"/>
        </a:spcBef>
        <a:buFont typeface="Arial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37107" indent="-759679" algn="l" defTabSz="3038715" rtl="0" eaLnBrk="1" latinLnBrk="0" hangingPunct="1">
        <a:spcBef>
          <a:spcPct val="20000"/>
        </a:spcBef>
        <a:buFont typeface="Arial" pitchFamily="34" charset="0"/>
        <a:buChar char="»"/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356465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9875821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395179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2914537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19358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38715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8071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77429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96786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16145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35501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54859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5.png"/><Relationship Id="rId7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image" Target="../media/image9.jpg"/><Relationship Id="rId5" Type="http://schemas.openxmlformats.org/officeDocument/2006/relationships/image" Target="../media/image7.emf"/><Relationship Id="rId10" Type="http://schemas.openxmlformats.org/officeDocument/2006/relationships/chart" Target="../charts/chart4.xml"/><Relationship Id="rId4" Type="http://schemas.openxmlformats.org/officeDocument/2006/relationships/image" Target="../media/image6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tx2">
                <a:lumMod val="20000"/>
                <a:lumOff val="80000"/>
              </a:schemeClr>
            </a:gs>
            <a:gs pos="100000">
              <a:srgbClr val="000000"/>
            </a:gs>
          </a:gsLst>
          <a:lin ang="5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0" name="Picture Placeholder 59"/>
          <p:cNvPicPr>
            <a:picLocks noGrp="1" noChangeAspect="1"/>
          </p:cNvPicPr>
          <p:nvPr>
            <p:ph type="pic" sz="quarter" idx="115"/>
          </p:nvPr>
        </p:nvPicPr>
        <p:blipFill>
          <a:blip r:embed="rId2" cstate="print"/>
          <a:srcRect t="23821" b="23821"/>
          <a:stretch>
            <a:fillRect/>
          </a:stretch>
        </p:blipFill>
        <p:spPr/>
      </p:pic>
      <p:sp>
        <p:nvSpPr>
          <p:cNvPr id="27" name="Picture Placeholder 26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28" name="Picture Placeholder 27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29" name="Picture Placeholder 28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30" name="Picture Placeholder 29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31" name="Picture Placeholder 30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34" name="Picture Placeholder 33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35" name="Picture Placeholder 34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36" name="Picture Placeholder 35"/>
          <p:cNvSpPr>
            <a:spLocks noGrp="1"/>
          </p:cNvSpPr>
          <p:nvPr>
            <p:ph type="pic" sz="quarter" idx="135"/>
          </p:nvPr>
        </p:nvSpPr>
        <p:spPr/>
      </p:sp>
      <p:sp>
        <p:nvSpPr>
          <p:cNvPr id="37" name="Text Placeholder 36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9439" y="2806960"/>
            <a:ext cx="20772004" cy="61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INTRODUCTION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4219" y="7903859"/>
            <a:ext cx="10332000" cy="5847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METHOD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889779" y="7901389"/>
            <a:ext cx="10334929" cy="58499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2277" y="24035677"/>
            <a:ext cx="20815107" cy="5847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DISCUSSION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3269" y="8636060"/>
            <a:ext cx="10292950" cy="523220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Times New Roman"/>
                <a:cs typeface="Times New Roman"/>
              </a:rPr>
              <a:t>Pavlovian Conditioning</a:t>
            </a:r>
            <a:r>
              <a:rPr lang="en-US" sz="2800" baseline="30000" dirty="0">
                <a:solidFill>
                  <a:srgbClr val="FFFFFF"/>
                </a:solidFill>
                <a:latin typeface="Times New Roman"/>
                <a:cs typeface="Times New Roman"/>
              </a:rPr>
              <a:t>[4,5] </a:t>
            </a:r>
            <a:r>
              <a:rPr lang="en-US" sz="280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</a:p>
        </p:txBody>
      </p:sp>
      <p:sp>
        <p:nvSpPr>
          <p:cNvPr id="68" name="TextBox 67"/>
          <p:cNvSpPr txBox="1"/>
          <p:nvPr/>
        </p:nvSpPr>
        <p:spPr>
          <a:xfrm flipH="1">
            <a:off x="487501" y="16294938"/>
            <a:ext cx="10107435" cy="523220"/>
          </a:xfrm>
          <a:prstGeom prst="rect">
            <a:avLst/>
          </a:prstGeom>
          <a:solidFill>
            <a:srgbClr val="C08005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Triangular test</a:t>
            </a:r>
            <a:r>
              <a:rPr lang="en-US" sz="2800" baseline="30000" dirty="0">
                <a:solidFill>
                  <a:srgbClr val="FFFFFF"/>
                </a:solidFill>
                <a:latin typeface="Times New Roman"/>
                <a:cs typeface="Times New Roman"/>
              </a:rPr>
              <a:t>[6] 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2572" y="4046563"/>
            <a:ext cx="1000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Perceptual processing is facilitated for emotional stimuli</a:t>
            </a:r>
            <a:r>
              <a:rPr lang="en-US" sz="2400" baseline="30000" dirty="0">
                <a:latin typeface="Times New Roman"/>
                <a:cs typeface="Times New Roman"/>
              </a:rPr>
              <a:t>[1,2]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2572" y="4768505"/>
            <a:ext cx="9999023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Is this facilitation </a:t>
            </a:r>
            <a:r>
              <a:rPr lang="en-US" sz="2400" i="1" dirty="0">
                <a:latin typeface="Times New Roman"/>
                <a:cs typeface="Times New Roman"/>
              </a:rPr>
              <a:t>specific</a:t>
            </a:r>
            <a:r>
              <a:rPr lang="en-US" sz="2400" dirty="0">
                <a:latin typeface="Times New Roman"/>
                <a:cs typeface="Times New Roman"/>
              </a:rPr>
              <a:t> to the emotional stimulus or does it </a:t>
            </a:r>
            <a:r>
              <a:rPr lang="en-US" sz="2400" i="1" dirty="0">
                <a:latin typeface="Times New Roman"/>
                <a:cs typeface="Times New Roman"/>
              </a:rPr>
              <a:t>generalize</a:t>
            </a:r>
            <a:r>
              <a:rPr lang="en-US" sz="2400" dirty="0">
                <a:latin typeface="Times New Roman"/>
                <a:cs typeface="Times New Roman"/>
              </a:rPr>
              <a:t> to neutral stimuli with similar perceptual characteristics ? 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52572" y="5747265"/>
            <a:ext cx="995311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Studies conducted on odors associated with negative and threatening stimuli showed a specific facilitation</a:t>
            </a:r>
            <a:r>
              <a:rPr lang="en-US" sz="2400" baseline="30000" dirty="0">
                <a:latin typeface="Times New Roman"/>
                <a:cs typeface="Times New Roman"/>
              </a:rPr>
              <a:t>[3]</a:t>
            </a:r>
            <a:r>
              <a:rPr lang="en-US" sz="2400" dirty="0">
                <a:latin typeface="Times New Roman"/>
                <a:cs typeface="Times New Roman"/>
              </a:rPr>
              <a:t>: emotional stimuli are better discriminated from their similar versions compared to neutral stimuli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8676" y="-151506"/>
            <a:ext cx="21361716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elvetica"/>
                <a:cs typeface="Helvetica"/>
              </a:rPr>
              <a:t>Sweet reward increases implicit discrimination of similar odors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3689" y="983905"/>
            <a:ext cx="198132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Helvetica"/>
                <a:cs typeface="Helvetica"/>
              </a:rPr>
              <a:t>Eva Pool </a:t>
            </a:r>
            <a:r>
              <a:rPr lang="en-US" sz="3200" baseline="30000" dirty="0">
                <a:solidFill>
                  <a:srgbClr val="FFFFFF"/>
                </a:solidFill>
                <a:latin typeface="Helvetica"/>
                <a:cs typeface="Helvetica"/>
              </a:rPr>
              <a:t>1,2  </a:t>
            </a:r>
            <a:r>
              <a:rPr lang="en-US" sz="3200" dirty="0">
                <a:solidFill>
                  <a:srgbClr val="FFFFFF"/>
                </a:solidFill>
                <a:latin typeface="Helvetica"/>
                <a:cs typeface="Helvetica"/>
              </a:rPr>
              <a:t>Sylvain Delplanque </a:t>
            </a:r>
            <a:r>
              <a:rPr lang="en-US" sz="3200" baseline="30000" dirty="0">
                <a:solidFill>
                  <a:srgbClr val="FFFFFF"/>
                </a:solidFill>
                <a:latin typeface="Helvetica"/>
                <a:cs typeface="Helvetica"/>
              </a:rPr>
              <a:t>1,2</a:t>
            </a:r>
            <a:r>
              <a:rPr lang="en-US" sz="320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Helvetica"/>
                <a:cs typeface="Helvetica"/>
              </a:rPr>
              <a:t>Christelle</a:t>
            </a:r>
            <a:r>
              <a:rPr lang="en-US" sz="3200" dirty="0">
                <a:solidFill>
                  <a:srgbClr val="FFFFFF"/>
                </a:solidFill>
                <a:latin typeface="Helvetica"/>
                <a:cs typeface="Helvetica"/>
              </a:rPr>
              <a:t> Porcherot</a:t>
            </a:r>
            <a:r>
              <a:rPr lang="en-US" sz="3200" baseline="30000" dirty="0">
                <a:solidFill>
                  <a:srgbClr val="FFFFFF"/>
                </a:solidFill>
                <a:latin typeface="Helvetica"/>
                <a:cs typeface="Helvetica"/>
              </a:rPr>
              <a:t>3</a:t>
            </a:r>
            <a:r>
              <a:rPr lang="en-US" sz="3200" dirty="0">
                <a:solidFill>
                  <a:srgbClr val="FFFFFF"/>
                </a:solidFill>
                <a:latin typeface="Helvetica"/>
                <a:cs typeface="Helvetica"/>
              </a:rPr>
              <a:t> Tatiana Jenkins</a:t>
            </a:r>
            <a:r>
              <a:rPr lang="en-US" sz="3200" baseline="30000" dirty="0">
                <a:solidFill>
                  <a:srgbClr val="FFFFFF"/>
                </a:solidFill>
                <a:latin typeface="Helvetica"/>
                <a:cs typeface="Helvetica"/>
              </a:rPr>
              <a:t>2</a:t>
            </a:r>
            <a:r>
              <a:rPr lang="en-US" sz="3200" dirty="0">
                <a:solidFill>
                  <a:srgbClr val="FFFFFF"/>
                </a:solidFill>
                <a:latin typeface="Helvetica"/>
                <a:cs typeface="Helvetica"/>
              </a:rPr>
              <a:t>, Isabelle Cayeux</a:t>
            </a:r>
            <a:r>
              <a:rPr lang="en-US" sz="3200" baseline="30000" dirty="0">
                <a:solidFill>
                  <a:srgbClr val="FFFFFF"/>
                </a:solidFill>
                <a:latin typeface="Helvetica"/>
                <a:cs typeface="Helvetica"/>
              </a:rPr>
              <a:t>3</a:t>
            </a:r>
            <a:r>
              <a:rPr lang="en-US" sz="3200" dirty="0">
                <a:solidFill>
                  <a:srgbClr val="FFFFFF"/>
                </a:solidFill>
                <a:latin typeface="Helvetica"/>
                <a:cs typeface="Helvetica"/>
              </a:rPr>
              <a:t> David Sander </a:t>
            </a:r>
            <a:r>
              <a:rPr lang="en-US" sz="3200" baseline="30000" dirty="0">
                <a:solidFill>
                  <a:srgbClr val="FFFFFF"/>
                </a:solidFill>
                <a:latin typeface="Helvetica"/>
                <a:cs typeface="Helvetica"/>
              </a:rPr>
              <a:t>1,2</a:t>
            </a:r>
            <a:r>
              <a:rPr lang="en-US" sz="320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8744" y="1575609"/>
            <a:ext cx="202612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HelveticaNeue"/>
              </a:rPr>
              <a:t>1 Laboratory for the Study of Emotion Elicitation and Expression, Department of Psychology, University of Geneva </a:t>
            </a:r>
          </a:p>
          <a:p>
            <a:r>
              <a:rPr lang="en-US" sz="2400" dirty="0">
                <a:solidFill>
                  <a:srgbClr val="FFFFFF"/>
                </a:solidFill>
                <a:latin typeface="HelveticaNeue"/>
              </a:rPr>
              <a:t>2 Swiss Center for Affective Sciences, University of Geneva 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Neue"/>
              </a:rPr>
              <a:t>3 </a:t>
            </a:r>
            <a:r>
              <a:rPr lang="en-US" sz="2400" dirty="0">
                <a:solidFill>
                  <a:schemeClr val="bg1"/>
                </a:solidFill>
              </a:rPr>
              <a:t>Firmenich, SA, Geneva, Switzerland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65" name="Picture 264" descr="Logo E3LAB_ok_vecto-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017" y="1648556"/>
            <a:ext cx="1810752" cy="908196"/>
          </a:xfrm>
          <a:prstGeom prst="rect">
            <a:avLst/>
          </a:prstGeom>
        </p:spPr>
      </p:pic>
      <p:pic>
        <p:nvPicPr>
          <p:cNvPr id="266" name="Picture 265" descr="NCCR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945" y="1648556"/>
            <a:ext cx="1900028" cy="635419"/>
          </a:xfrm>
          <a:prstGeom prst="rect">
            <a:avLst/>
          </a:prstGeom>
        </p:spPr>
      </p:pic>
      <p:sp>
        <p:nvSpPr>
          <p:cNvPr id="267" name="TextBox 266"/>
          <p:cNvSpPr txBox="1"/>
          <p:nvPr/>
        </p:nvSpPr>
        <p:spPr>
          <a:xfrm>
            <a:off x="151051" y="29106128"/>
            <a:ext cx="1067831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/>
                <a:cs typeface="Times New Roman"/>
              </a:rPr>
              <a:t>[1] </a:t>
            </a:r>
            <a:r>
              <a:rPr lang="en-US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Vuilleumier</a:t>
            </a:r>
            <a:r>
              <a:rPr lang="en-US" sz="1100" dirty="0">
                <a:solidFill>
                  <a:schemeClr val="bg1"/>
                </a:solidFill>
                <a:latin typeface="Times New Roman"/>
                <a:cs typeface="Times New Roman"/>
              </a:rPr>
              <a:t>, P. (2005). How brains beware: Neuronal mechanisms of emotional attention. </a:t>
            </a:r>
            <a:r>
              <a:rPr lang="en-US" sz="1100" i="1" dirty="0">
                <a:solidFill>
                  <a:schemeClr val="bg1"/>
                </a:solidFill>
                <a:latin typeface="Times New Roman"/>
                <a:cs typeface="Times New Roman"/>
              </a:rPr>
              <a:t>Trends in Cognitive Sciences, 9,</a:t>
            </a:r>
            <a:r>
              <a:rPr lang="en-US" sz="1100" dirty="0">
                <a:solidFill>
                  <a:schemeClr val="bg1"/>
                </a:solidFill>
                <a:latin typeface="Times New Roman"/>
                <a:cs typeface="Times New Roman"/>
              </a:rPr>
              <a:t> 585-594.</a:t>
            </a:r>
          </a:p>
          <a:p>
            <a:r>
              <a:rPr lang="en-US" sz="1100" dirty="0">
                <a:solidFill>
                  <a:schemeClr val="bg1"/>
                </a:solidFill>
                <a:latin typeface="Times New Roman"/>
                <a:cs typeface="Times New Roman"/>
              </a:rPr>
              <a:t>[2] </a:t>
            </a:r>
            <a:r>
              <a:rPr lang="en-US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Yiend</a:t>
            </a:r>
            <a:r>
              <a:rPr lang="en-US" sz="1100" dirty="0">
                <a:solidFill>
                  <a:schemeClr val="bg1"/>
                </a:solidFill>
                <a:latin typeface="Times New Roman"/>
                <a:cs typeface="Times New Roman"/>
              </a:rPr>
              <a:t>, J., &amp; Mathews, A. (2001). Anxiety and attention to threatening pictures. </a:t>
            </a:r>
            <a:r>
              <a:rPr lang="en-US" sz="1100" i="1" dirty="0">
                <a:solidFill>
                  <a:schemeClr val="bg1"/>
                </a:solidFill>
                <a:latin typeface="Times New Roman"/>
                <a:cs typeface="Times New Roman"/>
              </a:rPr>
              <a:t>Quarterly Journal of Experimental Psychology Section a-Human Experimental Psychology, 54</a:t>
            </a:r>
            <a:r>
              <a:rPr lang="en-US" sz="1100" dirty="0">
                <a:solidFill>
                  <a:schemeClr val="bg1"/>
                </a:solidFill>
                <a:latin typeface="Times New Roman"/>
                <a:cs typeface="Times New Roman"/>
              </a:rPr>
              <a:t>(3), 665-681. .</a:t>
            </a:r>
            <a:endParaRPr lang="it-IT" sz="11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1100" dirty="0">
                <a:solidFill>
                  <a:schemeClr val="bg1"/>
                </a:solidFill>
                <a:latin typeface="Times New Roman"/>
                <a:cs typeface="Times New Roman"/>
              </a:rPr>
              <a:t>[3] Li, W., Howard, J. D., Parrish, T. B., &amp; Gottfried, J. A. (2008). Aversive learning enhances perceptual and cortical discrimination of </a:t>
            </a:r>
            <a:r>
              <a:rPr lang="en-US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indiscriminable</a:t>
            </a:r>
            <a:r>
              <a:rPr lang="en-US" sz="1100" dirty="0">
                <a:solidFill>
                  <a:schemeClr val="bg1"/>
                </a:solidFill>
                <a:latin typeface="Times New Roman"/>
                <a:cs typeface="Times New Roman"/>
              </a:rPr>
              <a:t> odor cues. </a:t>
            </a:r>
            <a:r>
              <a:rPr lang="en-US" sz="1100" i="1" dirty="0">
                <a:solidFill>
                  <a:schemeClr val="bg1"/>
                </a:solidFill>
                <a:latin typeface="Times New Roman"/>
                <a:cs typeface="Times New Roman"/>
              </a:rPr>
              <a:t>Science, 319</a:t>
            </a:r>
            <a:r>
              <a:rPr lang="en-US" sz="1100" dirty="0">
                <a:solidFill>
                  <a:schemeClr val="bg1"/>
                </a:solidFill>
                <a:latin typeface="Times New Roman"/>
                <a:cs typeface="Times New Roman"/>
              </a:rPr>
              <a:t>(5871), 1842-1845 </a:t>
            </a:r>
          </a:p>
          <a:p>
            <a:r>
              <a:rPr lang="en-US" sz="1100" dirty="0">
                <a:solidFill>
                  <a:schemeClr val="bg1"/>
                </a:solidFill>
                <a:latin typeface="Times New Roman"/>
                <a:cs typeface="Times New Roman"/>
              </a:rPr>
              <a:t>[4] </a:t>
            </a:r>
            <a:r>
              <a:rPr lang="en-US" sz="1100" dirty="0" err="1">
                <a:solidFill>
                  <a:srgbClr val="FFFFFF"/>
                </a:solidFill>
                <a:latin typeface="Times New Roman"/>
                <a:cs typeface="Times New Roman"/>
              </a:rPr>
              <a:t>Talmi</a:t>
            </a:r>
            <a:r>
              <a:rPr lang="en-US" sz="1100" dirty="0">
                <a:solidFill>
                  <a:srgbClr val="FFFFFF"/>
                </a:solidFill>
                <a:latin typeface="Times New Roman"/>
                <a:cs typeface="Times New Roman"/>
              </a:rPr>
              <a:t>, D., Seymour, B., Dayan, P., &amp; Dolan, R. J. (2008). Human pavlovian-instrumental transfer. </a:t>
            </a:r>
            <a:r>
              <a:rPr lang="en-US"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Journal of Neuroscience, 28</a:t>
            </a:r>
            <a:r>
              <a:rPr lang="en-US" sz="1100" dirty="0">
                <a:solidFill>
                  <a:srgbClr val="FFFFFF"/>
                </a:solidFill>
                <a:latin typeface="Times New Roman"/>
                <a:cs typeface="Times New Roman"/>
              </a:rPr>
              <a:t>(2), 360-368.</a:t>
            </a:r>
          </a:p>
          <a:p>
            <a:endParaRPr lang="it-IT"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1027643" y="29006358"/>
            <a:ext cx="1031539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  <a:latin typeface="Times New Roman"/>
                <a:cs typeface="Times New Roman"/>
              </a:rPr>
              <a:t>[5] Prevost, C., </a:t>
            </a:r>
            <a:r>
              <a:rPr lang="en-US" sz="1100" dirty="0" err="1">
                <a:solidFill>
                  <a:srgbClr val="FFFFFF"/>
                </a:solidFill>
                <a:latin typeface="Times New Roman"/>
                <a:cs typeface="Times New Roman"/>
              </a:rPr>
              <a:t>Liljeholm</a:t>
            </a:r>
            <a:r>
              <a:rPr lang="en-US" sz="1100" dirty="0">
                <a:solidFill>
                  <a:srgbClr val="FFFFFF"/>
                </a:solidFill>
                <a:latin typeface="Times New Roman"/>
                <a:cs typeface="Times New Roman"/>
              </a:rPr>
              <a:t>, M., </a:t>
            </a:r>
            <a:r>
              <a:rPr lang="en-US" sz="1100" dirty="0" err="1">
                <a:solidFill>
                  <a:srgbClr val="FFFFFF"/>
                </a:solidFill>
                <a:latin typeface="Times New Roman"/>
                <a:cs typeface="Times New Roman"/>
              </a:rPr>
              <a:t>Tyszka</a:t>
            </a:r>
            <a:r>
              <a:rPr lang="en-US" sz="1100" dirty="0">
                <a:solidFill>
                  <a:srgbClr val="FFFFFF"/>
                </a:solidFill>
                <a:latin typeface="Times New Roman"/>
                <a:cs typeface="Times New Roman"/>
              </a:rPr>
              <a:t>, J. M., &amp; O'Doherty, J. P. (2012). Neural Correlates of Specific and General Pavlovian-to-Instrumental Transfer within Human Amygdalar Subregions: A High-Resolution fMRI Study. </a:t>
            </a:r>
            <a:r>
              <a:rPr lang="en-US"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Journal of Neuroscience, 32(24), </a:t>
            </a:r>
            <a:r>
              <a:rPr lang="en-US" sz="1100" dirty="0">
                <a:solidFill>
                  <a:srgbClr val="FFFFFF"/>
                </a:solidFill>
                <a:latin typeface="Times New Roman"/>
                <a:cs typeface="Times New Roman"/>
              </a:rPr>
              <a:t>8383-8390 </a:t>
            </a:r>
            <a:endParaRPr lang="it-IT" sz="11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fr-CH" sz="1100" dirty="0">
                <a:solidFill>
                  <a:srgbClr val="FFFFFF"/>
                </a:solidFill>
                <a:latin typeface="Times New Roman"/>
                <a:cs typeface="Times New Roman"/>
              </a:rPr>
              <a:t>[6] Laska, M., &amp; Teubner, P. (1999). Olfactory discrimination ability of human subjects for ten pairs of enantiomers. </a:t>
            </a:r>
            <a:r>
              <a:rPr lang="fr-CH"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Chemical Senses, 24</a:t>
            </a:r>
            <a:r>
              <a:rPr lang="fr-CH" sz="1100" dirty="0">
                <a:solidFill>
                  <a:srgbClr val="FFFFFF"/>
                </a:solidFill>
                <a:latin typeface="Times New Roman"/>
                <a:cs typeface="Times New Roman"/>
              </a:rPr>
              <a:t>(2), 161-170.</a:t>
            </a:r>
          </a:p>
          <a:p>
            <a:r>
              <a:rPr lang="fr-CH" sz="1100" dirty="0">
                <a:solidFill>
                  <a:srgbClr val="FFFFFF"/>
                </a:solidFill>
                <a:latin typeface="Times New Roman"/>
                <a:cs typeface="Times New Roman"/>
              </a:rPr>
              <a:t>[7] Cousineau, D. (2005). Confidence intervals in within-subject designs: A simpler solution to Loftus and Masson’s method. </a:t>
            </a:r>
            <a:r>
              <a:rPr lang="fr-CH"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Tutorial in Quantitative Methods for Psychology,1, </a:t>
            </a:r>
            <a:r>
              <a:rPr lang="fr-CH" sz="1100" dirty="0">
                <a:solidFill>
                  <a:srgbClr val="FFFFFF"/>
                </a:solidFill>
                <a:latin typeface="Times New Roman"/>
                <a:cs typeface="Times New Roman"/>
              </a:rPr>
              <a:t>42–45 </a:t>
            </a:r>
            <a:endParaRPr lang="it-IT" sz="1200" dirty="0"/>
          </a:p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0838696" y="3489366"/>
            <a:ext cx="358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HYPOTHESIS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487550" y="3489107"/>
            <a:ext cx="3135493" cy="46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FRAMEWORK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878186" y="5862027"/>
            <a:ext cx="358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EXPLICIT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6024313" y="5862027"/>
            <a:ext cx="358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IMPLICIT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0903584" y="17047726"/>
            <a:ext cx="443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EXPLICIT</a:t>
            </a:r>
          </a:p>
        </p:txBody>
      </p:sp>
      <p:sp>
        <p:nvSpPr>
          <p:cNvPr id="204" name="TextBox 203"/>
          <p:cNvSpPr txBox="1"/>
          <p:nvPr/>
        </p:nvSpPr>
        <p:spPr>
          <a:xfrm flipH="1">
            <a:off x="10962579" y="16294938"/>
            <a:ext cx="10224000" cy="523220"/>
          </a:xfrm>
          <a:prstGeom prst="rect">
            <a:avLst/>
          </a:prstGeom>
          <a:solidFill>
            <a:srgbClr val="C08005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Triangular test: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0927976" y="8646207"/>
            <a:ext cx="10224000" cy="523220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Times New Roman"/>
                <a:cs typeface="Times New Roman"/>
              </a:rPr>
              <a:t> Pavlovian Conditioning: 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6025752" y="17005393"/>
            <a:ext cx="443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IMPLICIT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0915230" y="9269025"/>
            <a:ext cx="443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EXPLICIT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6025752" y="9269025"/>
            <a:ext cx="443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IMPLICIT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450091" y="24594665"/>
            <a:ext cx="358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MAIN FINDING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705589" y="27132357"/>
            <a:ext cx="358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EXPLICIT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733811" y="25239753"/>
            <a:ext cx="358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IMPLICIT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1100432" y="24658110"/>
            <a:ext cx="358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CONCLUSIONS</a:t>
            </a:r>
          </a:p>
        </p:txBody>
      </p:sp>
      <p:pic>
        <p:nvPicPr>
          <p:cNvPr id="219" name="Picture 2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89" y="9076540"/>
            <a:ext cx="9313621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Rectangle 219"/>
          <p:cNvSpPr/>
          <p:nvPr/>
        </p:nvSpPr>
        <p:spPr>
          <a:xfrm>
            <a:off x="878189" y="15090840"/>
            <a:ext cx="931362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i="1" dirty="0">
                <a:latin typeface="Times New Roman"/>
                <a:cs typeface="Times New Roman"/>
              </a:rPr>
              <a:t>Figure 1. </a:t>
            </a:r>
            <a:r>
              <a:rPr lang="en-US" sz="1500" dirty="0">
                <a:latin typeface="Times New Roman"/>
                <a:cs typeface="Times New Roman"/>
              </a:rPr>
              <a:t>Participants (</a:t>
            </a:r>
            <a:r>
              <a:rPr lang="en-US" sz="1500" i="1" dirty="0">
                <a:latin typeface="Times New Roman"/>
                <a:cs typeface="Times New Roman"/>
              </a:rPr>
              <a:t>N = 16) </a:t>
            </a:r>
            <a:r>
              <a:rPr lang="en-US" sz="1500" dirty="0">
                <a:latin typeface="Times New Roman"/>
                <a:cs typeface="Times New Roman"/>
              </a:rPr>
              <a:t>were exposed to two pairs of odors, each composed of one odor and its similar version which was created by blending it with </a:t>
            </a:r>
            <a:r>
              <a:rPr lang="en-US" sz="1500" i="1" dirty="0" err="1">
                <a:latin typeface="Times New Roman"/>
                <a:cs typeface="Times New Roman"/>
              </a:rPr>
              <a:t>Hedion</a:t>
            </a:r>
            <a:r>
              <a:rPr lang="en-US" sz="1500" i="1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Times New Roman"/>
                <a:cs typeface="Times New Roman"/>
              </a:rPr>
              <a:t>(CS+; similar CS+ and CS-; similar CS-). They smelled the odor and pressed on a keyboard to remove the gray patch and discovered whether the odor was associated with the rewarding chocolate or not. The CS+ was associated with the reward whereas the similar CS+, the CS- and the similar CS- were not.</a:t>
            </a:r>
            <a:endParaRPr lang="it-IT" sz="1500" dirty="0">
              <a:latin typeface="Times New Roman"/>
              <a:cs typeface="Times New Roman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11018323" y="9838345"/>
            <a:ext cx="4630511" cy="5221080"/>
            <a:chOff x="691375" y="1787249"/>
            <a:chExt cx="3557086" cy="3029300"/>
          </a:xfrm>
        </p:grpSpPr>
        <p:sp>
          <p:nvSpPr>
            <p:cNvPr id="246" name="Right Bracket 245"/>
            <p:cNvSpPr/>
            <p:nvPr/>
          </p:nvSpPr>
          <p:spPr>
            <a:xfrm rot="16200000">
              <a:off x="1857128" y="1938586"/>
              <a:ext cx="104067" cy="773893"/>
            </a:xfrm>
            <a:prstGeom prst="rightBracket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ight Bracket 255"/>
            <p:cNvSpPr/>
            <p:nvPr/>
          </p:nvSpPr>
          <p:spPr>
            <a:xfrm rot="16200000">
              <a:off x="3337789" y="2666749"/>
              <a:ext cx="100813" cy="694218"/>
            </a:xfrm>
            <a:prstGeom prst="rightBracket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7" name="Straight Connector 256"/>
            <p:cNvCxnSpPr>
              <a:stCxn id="306" idx="1"/>
              <a:endCxn id="256" idx="2"/>
            </p:cNvCxnSpPr>
            <p:nvPr/>
          </p:nvCxnSpPr>
          <p:spPr>
            <a:xfrm>
              <a:off x="3388196" y="2273496"/>
              <a:ext cx="0" cy="689956"/>
            </a:xfrm>
            <a:prstGeom prst="line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2556793" y="1944667"/>
              <a:ext cx="339365" cy="247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306" name="Right Bracket 305"/>
            <p:cNvSpPr/>
            <p:nvPr/>
          </p:nvSpPr>
          <p:spPr>
            <a:xfrm rot="16200000">
              <a:off x="2572312" y="1457612"/>
              <a:ext cx="124080" cy="1507687"/>
            </a:xfrm>
            <a:prstGeom prst="rightBracket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07" name="Chart 30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16534166"/>
                </p:ext>
              </p:extLst>
            </p:nvPr>
          </p:nvGraphicFramePr>
          <p:xfrm>
            <a:off x="691375" y="1787249"/>
            <a:ext cx="3557086" cy="30293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pSp>
        <p:nvGrpSpPr>
          <p:cNvPr id="329" name="Group 328"/>
          <p:cNvGrpSpPr/>
          <p:nvPr/>
        </p:nvGrpSpPr>
        <p:grpSpPr>
          <a:xfrm>
            <a:off x="17348928" y="10051317"/>
            <a:ext cx="3097566" cy="2365574"/>
            <a:chOff x="5482559" y="1972380"/>
            <a:chExt cx="2027241" cy="1288170"/>
          </a:xfrm>
        </p:grpSpPr>
        <p:sp>
          <p:nvSpPr>
            <p:cNvPr id="330" name="Right Bracket 329"/>
            <p:cNvSpPr/>
            <p:nvPr/>
          </p:nvSpPr>
          <p:spPr>
            <a:xfrm rot="16200000">
              <a:off x="6103085" y="1536134"/>
              <a:ext cx="121812" cy="1362863"/>
            </a:xfrm>
            <a:prstGeom prst="rightBracket">
              <a:avLst/>
            </a:prstGeom>
            <a:noFill/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ight Bracket 330"/>
            <p:cNvSpPr/>
            <p:nvPr/>
          </p:nvSpPr>
          <p:spPr>
            <a:xfrm rot="16200000">
              <a:off x="6792152" y="2542902"/>
              <a:ext cx="121812" cy="1313484"/>
            </a:xfrm>
            <a:prstGeom prst="rightBracket">
              <a:avLst/>
            </a:prstGeom>
            <a:noFill/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2" name="Straight Connector 331"/>
            <p:cNvCxnSpPr>
              <a:endCxn id="331" idx="2"/>
            </p:cNvCxnSpPr>
            <p:nvPr/>
          </p:nvCxnSpPr>
          <p:spPr>
            <a:xfrm>
              <a:off x="6845424" y="2278472"/>
              <a:ext cx="7634" cy="860266"/>
            </a:xfrm>
            <a:prstGeom prst="line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6026632" y="1972380"/>
              <a:ext cx="339365" cy="247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Helvetica"/>
                  <a:cs typeface="Helvetica"/>
                </a:rPr>
                <a:t>*</a:t>
              </a:r>
            </a:p>
          </p:txBody>
        </p:sp>
      </p:grpSp>
      <p:graphicFrame>
        <p:nvGraphicFramePr>
          <p:cNvPr id="337" name="Chart 3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332158"/>
              </p:ext>
            </p:extLst>
          </p:nvPr>
        </p:nvGraphicFramePr>
        <p:xfrm>
          <a:off x="16125905" y="9538717"/>
          <a:ext cx="4860207" cy="5562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38" name="Chart 3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476431"/>
              </p:ext>
            </p:extLst>
          </p:nvPr>
        </p:nvGraphicFramePr>
        <p:xfrm>
          <a:off x="11121997" y="17634629"/>
          <a:ext cx="4749791" cy="4550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42" name="Right Bracket 341"/>
          <p:cNvSpPr/>
          <p:nvPr/>
        </p:nvSpPr>
        <p:spPr>
          <a:xfrm rot="16200000">
            <a:off x="18471878" y="17178800"/>
            <a:ext cx="126813" cy="1794384"/>
          </a:xfrm>
          <a:prstGeom prst="rightBracket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TextBox 342"/>
          <p:cNvSpPr txBox="1"/>
          <p:nvPr/>
        </p:nvSpPr>
        <p:spPr>
          <a:xfrm>
            <a:off x="17582769" y="21622013"/>
            <a:ext cx="618661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PRE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19351859" y="21622013"/>
            <a:ext cx="927684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POST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18431359" y="17694771"/>
            <a:ext cx="315172" cy="325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*</a:t>
            </a:r>
          </a:p>
        </p:txBody>
      </p:sp>
      <p:sp>
        <p:nvSpPr>
          <p:cNvPr id="51" name="Cloud 50"/>
          <p:cNvSpPr/>
          <p:nvPr/>
        </p:nvSpPr>
        <p:spPr>
          <a:xfrm>
            <a:off x="4697313" y="14066502"/>
            <a:ext cx="1245156" cy="806816"/>
          </a:xfrm>
          <a:prstGeom prst="cloud">
            <a:avLst/>
          </a:prstGeom>
          <a:gradFill flip="none" rotWithShape="1">
            <a:gsLst>
              <a:gs pos="57000">
                <a:srgbClr val="C08005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rgbClr val="DEBD7C">
                <a:alpha val="62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Cloud 356"/>
          <p:cNvSpPr/>
          <p:nvPr/>
        </p:nvSpPr>
        <p:spPr>
          <a:xfrm>
            <a:off x="2283595" y="18269605"/>
            <a:ext cx="929187" cy="494812"/>
          </a:xfrm>
          <a:prstGeom prst="cloud">
            <a:avLst/>
          </a:prstGeom>
          <a:solidFill>
            <a:srgbClr val="C08005"/>
          </a:solidFill>
          <a:ln w="28575">
            <a:solidFill>
              <a:srgbClr val="DEBD7C">
                <a:alpha val="62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Cloud 357"/>
          <p:cNvSpPr/>
          <p:nvPr/>
        </p:nvSpPr>
        <p:spPr>
          <a:xfrm>
            <a:off x="3513460" y="18230358"/>
            <a:ext cx="929187" cy="494812"/>
          </a:xfrm>
          <a:prstGeom prst="cloud">
            <a:avLst/>
          </a:prstGeom>
          <a:solidFill>
            <a:srgbClr val="5C3C00"/>
          </a:solidFill>
          <a:ln w="28575">
            <a:solidFill>
              <a:srgbClr val="DEBD7C">
                <a:alpha val="62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Cloud 361"/>
          <p:cNvSpPr/>
          <p:nvPr/>
        </p:nvSpPr>
        <p:spPr>
          <a:xfrm>
            <a:off x="8902168" y="18269605"/>
            <a:ext cx="929187" cy="494812"/>
          </a:xfrm>
          <a:prstGeom prst="cloud">
            <a:avLst/>
          </a:prstGeom>
          <a:solidFill>
            <a:srgbClr val="76953A"/>
          </a:solidFill>
          <a:ln w="28575">
            <a:solidFill>
              <a:schemeClr val="accent3">
                <a:lumMod val="20000"/>
                <a:lumOff val="80000"/>
                <a:alpha val="71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Cloud 362"/>
          <p:cNvSpPr/>
          <p:nvPr/>
        </p:nvSpPr>
        <p:spPr>
          <a:xfrm>
            <a:off x="7694024" y="18269605"/>
            <a:ext cx="929187" cy="494812"/>
          </a:xfrm>
          <a:prstGeom prst="cloud">
            <a:avLst/>
          </a:prstGeom>
          <a:solidFill>
            <a:srgbClr val="334019"/>
          </a:solidFill>
          <a:ln w="28575">
            <a:solidFill>
              <a:schemeClr val="accent3">
                <a:lumMod val="20000"/>
                <a:lumOff val="80000"/>
                <a:alpha val="71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4" name="Picture 36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7665" y="19212152"/>
            <a:ext cx="978704" cy="2158421"/>
          </a:xfrm>
          <a:prstGeom prst="rect">
            <a:avLst/>
          </a:prstGeom>
        </p:spPr>
      </p:pic>
      <p:pic>
        <p:nvPicPr>
          <p:cNvPr id="365" name="Picture 36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08675" y="19172466"/>
            <a:ext cx="978704" cy="2158421"/>
          </a:xfrm>
          <a:prstGeom prst="rect">
            <a:avLst/>
          </a:prstGeom>
        </p:spPr>
      </p:pic>
      <p:pic>
        <p:nvPicPr>
          <p:cNvPr id="366" name="Picture 36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96714" y="19166122"/>
            <a:ext cx="978704" cy="2158421"/>
          </a:xfrm>
          <a:prstGeom prst="rect">
            <a:avLst/>
          </a:prstGeom>
        </p:spPr>
      </p:pic>
      <p:pic>
        <p:nvPicPr>
          <p:cNvPr id="370" name="Picture 36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64780" y="19209671"/>
            <a:ext cx="978704" cy="2158421"/>
          </a:xfrm>
          <a:prstGeom prst="rect">
            <a:avLst/>
          </a:prstGeom>
        </p:spPr>
      </p:pic>
      <p:pic>
        <p:nvPicPr>
          <p:cNvPr id="371" name="Picture 37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55790" y="19169985"/>
            <a:ext cx="978704" cy="2158421"/>
          </a:xfrm>
          <a:prstGeom prst="rect">
            <a:avLst/>
          </a:prstGeom>
        </p:spPr>
      </p:pic>
      <p:pic>
        <p:nvPicPr>
          <p:cNvPr id="372" name="Picture 37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43829" y="19163641"/>
            <a:ext cx="978704" cy="2158421"/>
          </a:xfrm>
          <a:prstGeom prst="rect">
            <a:avLst/>
          </a:prstGeom>
        </p:spPr>
      </p:pic>
      <p:sp>
        <p:nvSpPr>
          <p:cNvPr id="373" name="Cloud 372"/>
          <p:cNvSpPr/>
          <p:nvPr/>
        </p:nvSpPr>
        <p:spPr>
          <a:xfrm>
            <a:off x="930201" y="18269605"/>
            <a:ext cx="929187" cy="494812"/>
          </a:xfrm>
          <a:prstGeom prst="cloud">
            <a:avLst/>
          </a:prstGeom>
          <a:solidFill>
            <a:srgbClr val="5C3C00"/>
          </a:solidFill>
          <a:ln w="28575">
            <a:solidFill>
              <a:srgbClr val="DEBD7C">
                <a:alpha val="62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Cloud 373"/>
          <p:cNvSpPr/>
          <p:nvPr/>
        </p:nvSpPr>
        <p:spPr>
          <a:xfrm>
            <a:off x="6464780" y="18269605"/>
            <a:ext cx="929187" cy="494812"/>
          </a:xfrm>
          <a:prstGeom prst="cloud">
            <a:avLst/>
          </a:prstGeom>
          <a:solidFill>
            <a:srgbClr val="334019"/>
          </a:solidFill>
          <a:ln w="28575">
            <a:solidFill>
              <a:schemeClr val="accent3">
                <a:lumMod val="20000"/>
                <a:lumOff val="80000"/>
                <a:alpha val="71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0940575" y="4895882"/>
            <a:ext cx="2678693" cy="461665"/>
          </a:xfrm>
          <a:prstGeom prst="rect">
            <a:avLst/>
          </a:prstGeom>
          <a:solidFill>
            <a:srgbClr val="C08005"/>
          </a:solidFill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Reward-associated</a:t>
            </a:r>
            <a:endParaRPr lang="en-US" sz="2400" b="1" baseline="30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3680496" y="4904615"/>
            <a:ext cx="2377534" cy="461665"/>
          </a:xfrm>
          <a:prstGeom prst="rect">
            <a:avLst/>
          </a:prstGeom>
          <a:solidFill>
            <a:srgbClr val="714A00"/>
          </a:solidFill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Similar Neutral</a:t>
            </a:r>
            <a:endParaRPr lang="en-US" sz="2400" b="1" baseline="30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6831985" y="4913348"/>
            <a:ext cx="1554886" cy="461665"/>
          </a:xfrm>
          <a:prstGeom prst="rect">
            <a:avLst/>
          </a:prstGeom>
          <a:solidFill>
            <a:srgbClr val="76953A"/>
          </a:solidFill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Neutral </a:t>
            </a:r>
            <a:r>
              <a:rPr lang="en-US" sz="2400" b="1" dirty="0">
                <a:latin typeface="Times New Roman"/>
                <a:cs typeface="Times New Roman"/>
              </a:rPr>
              <a:t>     </a:t>
            </a:r>
            <a:endParaRPr lang="en-US" sz="2400" b="1" baseline="30000" dirty="0">
              <a:latin typeface="Times New Roman"/>
              <a:cs typeface="Times New Roman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8429882" y="4913348"/>
            <a:ext cx="2607026" cy="461665"/>
          </a:xfrm>
          <a:prstGeom prst="rect">
            <a:avLst/>
          </a:prstGeom>
          <a:solidFill>
            <a:srgbClr val="4E6227"/>
          </a:solidFill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Similar Neutral</a:t>
            </a:r>
            <a:endParaRPr lang="en-US" sz="2400" b="1" baseline="30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8" name="Chevron 127"/>
          <p:cNvSpPr/>
          <p:nvPr/>
        </p:nvSpPr>
        <p:spPr>
          <a:xfrm>
            <a:off x="16240550" y="4937314"/>
            <a:ext cx="319903" cy="378384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934017" y="4163979"/>
            <a:ext cx="7478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>
                <a:latin typeface="Times New Roman"/>
                <a:cs typeface="Times New Roman"/>
              </a:rPr>
              <a:t>If specific, perceptual discrimination of odor pairs:</a:t>
            </a:r>
            <a:endParaRPr lang="en-US" sz="2400" b="1" baseline="30000" dirty="0">
              <a:latin typeface="Times New Roman"/>
              <a:cs typeface="Times New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864381" y="6357233"/>
            <a:ext cx="5007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/>
                <a:cs typeface="Times New Roman"/>
              </a:rPr>
              <a:t>Sweet reward increases the behavioral performances during a triangular test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6099017" y="6365654"/>
            <a:ext cx="4961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/>
                <a:cs typeface="Times New Roman"/>
              </a:rPr>
              <a:t>Sweet reward increases the inspiration  volume during a triangular test</a:t>
            </a:r>
          </a:p>
        </p:txBody>
      </p:sp>
      <p:graphicFrame>
        <p:nvGraphicFramePr>
          <p:cNvPr id="140" name="Chart 1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52519"/>
              </p:ext>
            </p:extLst>
          </p:nvPr>
        </p:nvGraphicFramePr>
        <p:xfrm>
          <a:off x="16359936" y="17047726"/>
          <a:ext cx="4677720" cy="5181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41" name="TextBox 140"/>
          <p:cNvSpPr txBox="1"/>
          <p:nvPr/>
        </p:nvSpPr>
        <p:spPr>
          <a:xfrm>
            <a:off x="452572" y="7073188"/>
            <a:ext cx="1000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Do positive and rewarding stimuli function the same way?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1214979" y="15029285"/>
            <a:ext cx="46568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i="1" dirty="0">
                <a:latin typeface="Times New Roman"/>
                <a:cs typeface="Times New Roman"/>
              </a:rPr>
              <a:t>Figure 3.</a:t>
            </a:r>
            <a:r>
              <a:rPr lang="en-US" sz="1500" dirty="0">
                <a:latin typeface="Times New Roman"/>
                <a:cs typeface="Times New Roman"/>
              </a:rPr>
              <a:t> Means (± 1</a:t>
            </a:r>
            <a:r>
              <a:rPr lang="en-US" sz="1500" i="1" dirty="0">
                <a:latin typeface="Times New Roman"/>
                <a:cs typeface="Times New Roman"/>
              </a:rPr>
              <a:t> SEM</a:t>
            </a:r>
            <a:r>
              <a:rPr lang="en-US" sz="1500" i="1" baseline="30000" dirty="0">
                <a:latin typeface="Times New Roman"/>
                <a:cs typeface="Times New Roman"/>
              </a:rPr>
              <a:t>[7]</a:t>
            </a:r>
            <a:r>
              <a:rPr lang="en-US" sz="1500" dirty="0">
                <a:latin typeface="Times New Roman"/>
                <a:cs typeface="Times New Roman"/>
              </a:rPr>
              <a:t>) of the likeability ratings for the four odors used as conditioned stimuli (CSs) at the end of the Pavlovian conditioning</a:t>
            </a:r>
            <a:r>
              <a:rPr lang="en-US" sz="1500">
                <a:latin typeface="Times New Roman"/>
                <a:cs typeface="Times New Roman"/>
              </a:rPr>
              <a:t>. </a:t>
            </a:r>
          </a:p>
          <a:p>
            <a:pPr algn="just"/>
            <a:r>
              <a:rPr lang="en-US" sz="1500">
                <a:latin typeface="Times New Roman"/>
                <a:cs typeface="Times New Roman"/>
              </a:rPr>
              <a:t>Planned </a:t>
            </a:r>
            <a:r>
              <a:rPr lang="en-US" sz="1500" dirty="0">
                <a:latin typeface="Times New Roman"/>
                <a:cs typeface="Times New Roman"/>
              </a:rPr>
              <a:t>contrast: </a:t>
            </a:r>
            <a:r>
              <a:rPr lang="en-US" sz="1500" i="1" dirty="0">
                <a:latin typeface="Times New Roman"/>
                <a:cs typeface="Times New Roman"/>
              </a:rPr>
              <a:t>t</a:t>
            </a:r>
            <a:r>
              <a:rPr lang="en-US" sz="1500" dirty="0">
                <a:latin typeface="Times New Roman"/>
                <a:cs typeface="Times New Roman"/>
              </a:rPr>
              <a:t>(15) = 2.45, </a:t>
            </a:r>
            <a:r>
              <a:rPr lang="en-US" sz="1500" i="1" dirty="0">
                <a:latin typeface="Times New Roman"/>
                <a:cs typeface="Times New Roman"/>
              </a:rPr>
              <a:t>p</a:t>
            </a:r>
            <a:r>
              <a:rPr lang="en-US" sz="1500" dirty="0">
                <a:latin typeface="Times New Roman"/>
                <a:cs typeface="Times New Roman"/>
              </a:rPr>
              <a:t> = .026, </a:t>
            </a:r>
            <a:r>
              <a:rPr lang="en-US" sz="1500" i="1" dirty="0">
                <a:latin typeface="Times New Roman"/>
                <a:cs typeface="Times New Roman"/>
              </a:rPr>
              <a:t>d</a:t>
            </a:r>
            <a:r>
              <a:rPr lang="en-US" sz="1500" dirty="0">
                <a:latin typeface="Times New Roman"/>
                <a:cs typeface="Times New Roman"/>
              </a:rPr>
              <a:t> = .47 </a:t>
            </a:r>
          </a:p>
          <a:p>
            <a:pPr algn="just"/>
            <a:endParaRPr lang="it-IT" sz="1500" dirty="0">
              <a:latin typeface="Times New Roman"/>
              <a:cs typeface="Times New Roman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6230054" y="15018789"/>
            <a:ext cx="46568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i="1" dirty="0">
                <a:latin typeface="Times New Roman"/>
                <a:cs typeface="Times New Roman"/>
              </a:rPr>
              <a:t>Figure 4.</a:t>
            </a:r>
            <a:r>
              <a:rPr lang="en-US" sz="1500" dirty="0">
                <a:latin typeface="Times New Roman"/>
                <a:cs typeface="Times New Roman"/>
              </a:rPr>
              <a:t> Means (± 1</a:t>
            </a:r>
            <a:r>
              <a:rPr lang="en-US" sz="1500" i="1" dirty="0">
                <a:latin typeface="Times New Roman"/>
                <a:cs typeface="Times New Roman"/>
              </a:rPr>
              <a:t> SEM</a:t>
            </a:r>
            <a:r>
              <a:rPr lang="en-US" sz="1500" i="1" baseline="30000" dirty="0">
                <a:latin typeface="Times New Roman"/>
                <a:cs typeface="Times New Roman"/>
              </a:rPr>
              <a:t>[7]</a:t>
            </a:r>
            <a:r>
              <a:rPr lang="en-US" sz="1500" dirty="0">
                <a:latin typeface="Times New Roman"/>
                <a:cs typeface="Times New Roman"/>
              </a:rPr>
              <a:t>) of the amplitude of the skin conductance responses (SCR) during the perception of the four odors used as CSs at the end of the Pavlovian conditioning during the rating phase. </a:t>
            </a:r>
          </a:p>
          <a:p>
            <a:pPr algn="just"/>
            <a:r>
              <a:rPr lang="en-US" sz="1500" dirty="0">
                <a:latin typeface="Times New Roman"/>
                <a:cs typeface="Times New Roman"/>
              </a:rPr>
              <a:t>Planned contrast: </a:t>
            </a:r>
            <a:r>
              <a:rPr lang="en-US" sz="1500" i="1" dirty="0">
                <a:latin typeface="Times New Roman"/>
                <a:cs typeface="Times New Roman"/>
              </a:rPr>
              <a:t>t</a:t>
            </a:r>
            <a:r>
              <a:rPr lang="en-US" sz="1500" dirty="0">
                <a:latin typeface="Times New Roman"/>
                <a:cs typeface="Times New Roman"/>
              </a:rPr>
              <a:t>(12) = 2.41, </a:t>
            </a:r>
            <a:r>
              <a:rPr lang="en-US" sz="1500" i="1" dirty="0">
                <a:latin typeface="Times New Roman"/>
                <a:cs typeface="Times New Roman"/>
              </a:rPr>
              <a:t>p</a:t>
            </a:r>
            <a:r>
              <a:rPr lang="en-US" sz="1500" dirty="0">
                <a:latin typeface="Times New Roman"/>
                <a:cs typeface="Times New Roman"/>
              </a:rPr>
              <a:t> = .032, </a:t>
            </a:r>
            <a:r>
              <a:rPr lang="en-US" sz="1500" i="1" dirty="0">
                <a:latin typeface="Times New Roman"/>
                <a:cs typeface="Times New Roman"/>
              </a:rPr>
              <a:t>d </a:t>
            </a:r>
            <a:r>
              <a:rPr lang="en-US" sz="1500" dirty="0">
                <a:latin typeface="Times New Roman"/>
                <a:cs typeface="Times New Roman"/>
              </a:rPr>
              <a:t>= .21</a:t>
            </a:r>
            <a:endParaRPr lang="it-IT" sz="1500" dirty="0">
              <a:latin typeface="Times New Roman"/>
              <a:cs typeface="Times New Roman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1081370" y="22354632"/>
            <a:ext cx="478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i="1" dirty="0">
                <a:latin typeface="Times New Roman"/>
                <a:cs typeface="Times New Roman"/>
              </a:rPr>
              <a:t>Figure 5.</a:t>
            </a:r>
            <a:r>
              <a:rPr lang="en-US" sz="1500" dirty="0">
                <a:latin typeface="Times New Roman"/>
                <a:cs typeface="Times New Roman"/>
              </a:rPr>
              <a:t> Means (± 1</a:t>
            </a:r>
            <a:r>
              <a:rPr lang="en-US" sz="1500" i="1" dirty="0">
                <a:latin typeface="Times New Roman"/>
                <a:cs typeface="Times New Roman"/>
              </a:rPr>
              <a:t> SEM</a:t>
            </a:r>
            <a:r>
              <a:rPr lang="en-US" sz="1500" i="1" baseline="30000" dirty="0">
                <a:latin typeface="Times New Roman"/>
                <a:cs typeface="Times New Roman"/>
              </a:rPr>
              <a:t>[7]</a:t>
            </a:r>
            <a:r>
              <a:rPr lang="en-US" sz="1500" dirty="0">
                <a:latin typeface="Times New Roman"/>
                <a:cs typeface="Times New Roman"/>
              </a:rPr>
              <a:t>) of the accuracy of the behavioral choice during the triangular test. </a:t>
            </a:r>
          </a:p>
          <a:p>
            <a:pPr algn="just"/>
            <a:endParaRPr lang="en-US" sz="1500" dirty="0">
              <a:latin typeface="Times New Roman"/>
              <a:cs typeface="Times New Roman"/>
            </a:endParaRPr>
          </a:p>
          <a:p>
            <a:pPr algn="just"/>
            <a:endParaRPr lang="en-US" sz="1500" dirty="0">
              <a:latin typeface="Times New Roman"/>
              <a:cs typeface="Times New Roman"/>
            </a:endParaRPr>
          </a:p>
          <a:p>
            <a:pPr algn="just"/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6240550" y="22354632"/>
            <a:ext cx="47455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i="1" dirty="0">
                <a:latin typeface="Times New Roman"/>
                <a:cs typeface="Times New Roman"/>
              </a:rPr>
              <a:t>Figure 6.</a:t>
            </a:r>
            <a:r>
              <a:rPr lang="en-US" sz="1500" dirty="0">
                <a:latin typeface="Times New Roman"/>
                <a:cs typeface="Times New Roman"/>
              </a:rPr>
              <a:t> Means (± 1</a:t>
            </a:r>
            <a:r>
              <a:rPr lang="en-US" sz="1500" i="1" dirty="0">
                <a:latin typeface="Times New Roman"/>
                <a:cs typeface="Times New Roman"/>
              </a:rPr>
              <a:t> SEM</a:t>
            </a:r>
            <a:r>
              <a:rPr lang="en-US" sz="1500" i="1" baseline="30000" dirty="0">
                <a:latin typeface="Times New Roman"/>
                <a:cs typeface="Times New Roman"/>
              </a:rPr>
              <a:t>[7]</a:t>
            </a:r>
            <a:r>
              <a:rPr lang="en-US" sz="1500" dirty="0">
                <a:latin typeface="Times New Roman"/>
                <a:cs typeface="Times New Roman"/>
              </a:rPr>
              <a:t>) of the integral of the volume of the inspiration during the triangular tests.</a:t>
            </a:r>
          </a:p>
          <a:p>
            <a:pPr algn="just"/>
            <a:r>
              <a:rPr lang="en-US" sz="1500" dirty="0">
                <a:latin typeface="Times New Roman"/>
                <a:cs typeface="Times New Roman"/>
              </a:rPr>
              <a:t>ANOVA  2 (Odor: CS+ or similar CS+)  2 (Session: pre- or post- conditioning) interaction:</a:t>
            </a:r>
            <a:r>
              <a:rPr lang="el-GR" sz="1500" dirty="0">
                <a:latin typeface="Times New Roman"/>
                <a:cs typeface="Times New Roman"/>
              </a:rPr>
              <a:t> </a:t>
            </a:r>
            <a:r>
              <a:rPr lang="el-GR" sz="1500" i="1" dirty="0">
                <a:latin typeface="Times New Roman"/>
                <a:cs typeface="Times New Roman"/>
              </a:rPr>
              <a:t>F</a:t>
            </a:r>
            <a:r>
              <a:rPr lang="el-GR" sz="1500" dirty="0">
                <a:latin typeface="Times New Roman"/>
                <a:cs typeface="Times New Roman"/>
              </a:rPr>
              <a:t>(15,1) = 5.41, </a:t>
            </a:r>
            <a:r>
              <a:rPr lang="el-GR" sz="1500" i="1" dirty="0">
                <a:latin typeface="Times New Roman"/>
                <a:cs typeface="Times New Roman"/>
              </a:rPr>
              <a:t>p</a:t>
            </a:r>
            <a:r>
              <a:rPr lang="el-GR" sz="1500" dirty="0">
                <a:latin typeface="Times New Roman"/>
                <a:cs typeface="Times New Roman"/>
              </a:rPr>
              <a:t> = .034, </a:t>
            </a:r>
            <a:r>
              <a:rPr lang="el-GR" sz="1500" i="1" dirty="0">
                <a:latin typeface="Times New Roman"/>
                <a:cs typeface="Times New Roman"/>
              </a:rPr>
              <a:t>η2</a:t>
            </a:r>
            <a:r>
              <a:rPr lang="el-GR" sz="1500" dirty="0">
                <a:latin typeface="Times New Roman"/>
                <a:cs typeface="Times New Roman"/>
              </a:rPr>
              <a:t>  = .26 </a:t>
            </a:r>
            <a:endParaRPr lang="en-US" sz="1500" dirty="0">
              <a:latin typeface="Times New Roman"/>
              <a:cs typeface="Times New Roman"/>
            </a:endParaRPr>
          </a:p>
          <a:p>
            <a:pPr algn="just"/>
            <a:endParaRPr lang="en-US" sz="1500" dirty="0">
              <a:latin typeface="Times New Roman"/>
              <a:cs typeface="Times New Roman"/>
            </a:endParaRPr>
          </a:p>
          <a:p>
            <a:pPr algn="just"/>
            <a:endParaRPr lang="en-US" sz="1500" dirty="0">
              <a:latin typeface="Times New Roman"/>
              <a:cs typeface="Times New Roman"/>
            </a:endParaRPr>
          </a:p>
          <a:p>
            <a:pPr algn="just"/>
            <a:endParaRPr lang="it-IT" sz="1500" dirty="0">
              <a:latin typeface="Times New Roman"/>
              <a:cs typeface="Times New Roman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893613" y="22195888"/>
            <a:ext cx="931362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i="1" dirty="0">
                <a:latin typeface="Times New Roman"/>
                <a:cs typeface="Times New Roman"/>
              </a:rPr>
              <a:t>Figure 2. </a:t>
            </a:r>
            <a:r>
              <a:rPr lang="en-US" sz="1500" dirty="0">
                <a:latin typeface="Times New Roman"/>
                <a:cs typeface="Times New Roman"/>
              </a:rPr>
              <a:t>Participants smelled three different odors (2 identical and 1 odd) and were asked to indicate the bottle containing the odd odor by clicking on the corresponding picture of bottle. Separate triangular tests were administered for each pair of odors (CS+ and similar CS+; CS- and similar CS-) used in the conditioning. For each test, all possible combinations of apparition of the three bottles (and odors; i.e., 6 in total) were presented to each and randomly across participants</a:t>
            </a:r>
            <a:endParaRPr lang="it-IT" sz="1500" dirty="0">
              <a:latin typeface="Times New Roman"/>
              <a:cs typeface="Times New Roman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10773" y="25809325"/>
            <a:ext cx="2678693" cy="461665"/>
          </a:xfrm>
          <a:prstGeom prst="rect">
            <a:avLst/>
          </a:prstGeom>
          <a:solidFill>
            <a:srgbClr val="C08005"/>
          </a:solidFill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Reward-associated</a:t>
            </a:r>
            <a:endParaRPr lang="en-US" sz="2400" b="1" baseline="30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250694" y="25818058"/>
            <a:ext cx="2377534" cy="461665"/>
          </a:xfrm>
          <a:prstGeom prst="rect">
            <a:avLst/>
          </a:prstGeom>
          <a:solidFill>
            <a:srgbClr val="714A00"/>
          </a:solidFill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Similar Neutral</a:t>
            </a:r>
            <a:endParaRPr lang="en-US" sz="2400" b="1" baseline="30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467874" y="25818058"/>
            <a:ext cx="1554886" cy="461665"/>
          </a:xfrm>
          <a:prstGeom prst="rect">
            <a:avLst/>
          </a:prstGeom>
          <a:solidFill>
            <a:srgbClr val="76953A"/>
          </a:solidFill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Neutral </a:t>
            </a:r>
            <a:r>
              <a:rPr lang="en-US" sz="2400" b="1" dirty="0">
                <a:latin typeface="Times New Roman"/>
                <a:cs typeface="Times New Roman"/>
              </a:rPr>
              <a:t>     </a:t>
            </a:r>
            <a:endParaRPr lang="en-US" sz="2400" b="1" baseline="30000" dirty="0">
              <a:latin typeface="Times New Roman"/>
              <a:cs typeface="Times New Roman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65771" y="25818058"/>
            <a:ext cx="2607026" cy="461665"/>
          </a:xfrm>
          <a:prstGeom prst="rect">
            <a:avLst/>
          </a:prstGeom>
          <a:solidFill>
            <a:srgbClr val="4E6227"/>
          </a:solidFill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Similar Neutral</a:t>
            </a:r>
            <a:endParaRPr lang="en-US" sz="2400" b="1" baseline="30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59" name="Chevron 158"/>
          <p:cNvSpPr/>
          <p:nvPr/>
        </p:nvSpPr>
        <p:spPr>
          <a:xfrm>
            <a:off x="5851453" y="25850757"/>
            <a:ext cx="319903" cy="378384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80916" y="27725580"/>
            <a:ext cx="2678693" cy="461665"/>
          </a:xfrm>
          <a:prstGeom prst="rect">
            <a:avLst/>
          </a:prstGeom>
          <a:solidFill>
            <a:srgbClr val="C08005"/>
          </a:solidFill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Reward-associated</a:t>
            </a:r>
            <a:endParaRPr lang="en-US" sz="2400" b="1" baseline="30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220837" y="27734313"/>
            <a:ext cx="2377534" cy="461665"/>
          </a:xfrm>
          <a:prstGeom prst="rect">
            <a:avLst/>
          </a:prstGeom>
          <a:solidFill>
            <a:srgbClr val="714A00"/>
          </a:solidFill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Similar Neutral</a:t>
            </a:r>
            <a:endParaRPr lang="en-US" sz="2400" b="1" baseline="30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456992" y="27743046"/>
            <a:ext cx="1554886" cy="461665"/>
          </a:xfrm>
          <a:prstGeom prst="rect">
            <a:avLst/>
          </a:prstGeom>
          <a:solidFill>
            <a:srgbClr val="76953A"/>
          </a:solidFill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Neutral </a:t>
            </a:r>
            <a:r>
              <a:rPr lang="en-US" sz="2400" b="1" dirty="0">
                <a:latin typeface="Times New Roman"/>
                <a:cs typeface="Times New Roman"/>
              </a:rPr>
              <a:t>     </a:t>
            </a:r>
            <a:endParaRPr lang="en-US" sz="2400" b="1" baseline="30000" dirty="0">
              <a:latin typeface="Times New Roman"/>
              <a:cs typeface="Times New Roman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54889" y="27743046"/>
            <a:ext cx="2607026" cy="461665"/>
          </a:xfrm>
          <a:prstGeom prst="rect">
            <a:avLst/>
          </a:prstGeom>
          <a:solidFill>
            <a:srgbClr val="4E6227"/>
          </a:solidFill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Similar Neutral</a:t>
            </a:r>
            <a:endParaRPr lang="en-US" sz="2400" b="1" baseline="30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Equal 9"/>
          <p:cNvSpPr/>
          <p:nvPr/>
        </p:nvSpPr>
        <p:spPr>
          <a:xfrm flipV="1">
            <a:off x="5782526" y="27743046"/>
            <a:ext cx="459714" cy="444199"/>
          </a:xfrm>
          <a:prstGeom prst="mathEqual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5324" y="26909031"/>
            <a:ext cx="459714" cy="1015663"/>
          </a:xfrm>
          <a:prstGeom prst="rect">
            <a:avLst/>
          </a:prstGeom>
          <a:noFill/>
          <a:ln w="571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1086109" y="26493532"/>
            <a:ext cx="9999023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Similarly to negative and threatening stimuli, the perception processing of positive rewarding stimuli is specifically facilitated 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1100432" y="27594951"/>
            <a:ext cx="9999023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Reward-associated stimuli can elicit affective responses, even though they cannot be consciously identified  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1112287" y="25482146"/>
            <a:ext cx="9999023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Positive and rewarding stimuli increase implicit discrimination of odors that would otherwise be indistinguishable.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pic>
        <p:nvPicPr>
          <p:cNvPr id="12" name="Picture 11" descr="Firmenich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093" y="1648556"/>
            <a:ext cx="1283946" cy="8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69272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100CMx140CM">
  <a:themeElements>
    <a:clrScheme name="Custom 6">
      <a:dk1>
        <a:sysClr val="windowText" lastClr="000000"/>
      </a:dk1>
      <a:lt1>
        <a:srgbClr val="FFFFFF"/>
      </a:lt1>
      <a:dk2>
        <a:srgbClr val="1B4070"/>
      </a:dk2>
      <a:lt2>
        <a:srgbClr val="EEECE1"/>
      </a:lt2>
      <a:accent1>
        <a:srgbClr val="F2FFFC"/>
      </a:accent1>
      <a:accent2>
        <a:srgbClr val="C0504D"/>
      </a:accent2>
      <a:accent3>
        <a:srgbClr val="9BBB59"/>
      </a:accent3>
      <a:accent4>
        <a:srgbClr val="8064A2"/>
      </a:accent4>
      <a:accent5>
        <a:srgbClr val="052F88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PosterPresentations.com-100CMx140CM</Template>
  <TotalTime>3733</TotalTime>
  <Words>948</Words>
  <Application>Microsoft Macintosh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</vt:lpstr>
      <vt:lpstr>HelveticaNeue</vt:lpstr>
      <vt:lpstr>Times New Roman</vt:lpstr>
      <vt:lpstr>Trebuchet MS</vt:lpstr>
      <vt:lpstr>PosterPresentations.com-100CMx140CM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Alessio Giarrizzo</cp:lastModifiedBy>
  <cp:revision>220</cp:revision>
  <cp:lastPrinted>2014-03-18T15:58:56Z</cp:lastPrinted>
  <dcterms:created xsi:type="dcterms:W3CDTF">2012-02-10T00:21:22Z</dcterms:created>
  <dcterms:modified xsi:type="dcterms:W3CDTF">2018-03-08T14:56:05Z</dcterms:modified>
</cp:coreProperties>
</file>