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4.gif" ContentType="image/gif"/>
  <Override PartName="/ppt/media/image3.gif" ContentType="image/gif"/>
  <Override PartName="/ppt/media/image5.png" ContentType="image/png"/>
  <Override PartName="/ppt/media/image2.jpeg" ContentType="image/jpeg"/>
  <Override PartName="/ppt/media/image6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2484675" cy="30243462"/>
  <p:notesSz cx="9942512" cy="14371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AB0ACE8-1AA3-4DF4-8E06-1F884CE58AC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630760" y="13650840"/>
            <a:ext cx="4309200" cy="718200"/>
          </a:xfrm>
          <a:prstGeom prst="rect">
            <a:avLst/>
          </a:prstGeom>
          <a:noFill/>
          <a:ln>
            <a:noFill/>
          </a:ln>
        </p:spPr>
        <p:txBody>
          <a:bodyPr lIns="138960" rIns="138960" tIns="69480" bIns="69480" anchor="b"/>
          <a:p>
            <a:pPr algn="r">
              <a:lnSpc>
                <a:spcPct val="100000"/>
              </a:lnSpc>
            </a:pPr>
            <a:fld id="{7FA57F7A-AA88-40FF-9317-EB6E1289B291}" type="slidenum">
              <a:rPr b="0" lang="en-US" sz="19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US" sz="1900" spc="-1" strike="noStrike"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54360" y="6573600"/>
            <a:ext cx="7613280" cy="6228720"/>
          </a:xfrm>
          <a:prstGeom prst="rect">
            <a:avLst/>
          </a:prstGeom>
        </p:spPr>
        <p:txBody>
          <a:bodyPr lIns="138960" rIns="138960" tIns="69480" bIns="6948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24000" y="1206360"/>
            <a:ext cx="38235600" cy="5050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0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24000" y="7076880"/>
            <a:ext cx="3823560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24000" y="16238880"/>
            <a:ext cx="3823560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24000" y="1206360"/>
            <a:ext cx="38235600" cy="5050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0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24000" y="7076880"/>
            <a:ext cx="1865880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1716280" y="7076880"/>
            <a:ext cx="1865880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1716280" y="16238880"/>
            <a:ext cx="1865880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124000" y="16238880"/>
            <a:ext cx="1865880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24000" y="1206360"/>
            <a:ext cx="38235600" cy="5050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0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24000" y="7076880"/>
            <a:ext cx="1231164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5051600" y="7076880"/>
            <a:ext cx="1231164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7979200" y="7076880"/>
            <a:ext cx="1231164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7979200" y="16238880"/>
            <a:ext cx="1231164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5051600" y="16238880"/>
            <a:ext cx="1231164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2124000" y="16238880"/>
            <a:ext cx="1231164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24000" y="1206360"/>
            <a:ext cx="38235600" cy="5050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0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124000" y="7076880"/>
            <a:ext cx="38235600" cy="1754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24000" y="1206360"/>
            <a:ext cx="38235600" cy="5050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0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24000" y="7076880"/>
            <a:ext cx="38235600" cy="1754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24000" y="1206360"/>
            <a:ext cx="38235600" cy="5050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0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24000" y="7076880"/>
            <a:ext cx="18658800" cy="1754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1716280" y="7076880"/>
            <a:ext cx="18658800" cy="1754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24000" y="1206360"/>
            <a:ext cx="38235600" cy="5050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0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124000" y="1206360"/>
            <a:ext cx="38235600" cy="2341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24000" y="1206360"/>
            <a:ext cx="38235600" cy="5050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0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24000" y="7076880"/>
            <a:ext cx="1865880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124000" y="16238880"/>
            <a:ext cx="1865880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1716280" y="7076880"/>
            <a:ext cx="18658800" cy="1754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124000" y="1206360"/>
            <a:ext cx="38235600" cy="5050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0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124000" y="7076880"/>
            <a:ext cx="18658800" cy="1754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1716280" y="7076880"/>
            <a:ext cx="1865880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1716280" y="16238880"/>
            <a:ext cx="1865880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24000" y="1206360"/>
            <a:ext cx="38235600" cy="505008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0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24000" y="7076880"/>
            <a:ext cx="1865880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1716280" y="7076880"/>
            <a:ext cx="1865880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24000" y="16238880"/>
            <a:ext cx="38235600" cy="836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just">
              <a:spcBef>
                <a:spcPts val="1417"/>
              </a:spcBef>
            </a:pP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25203240"/>
            <a:ext cx="42484320" cy="504000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0" y="0"/>
            <a:ext cx="42484320" cy="3323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24000" y="1206360"/>
            <a:ext cx="38235600" cy="50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0000" spc="-1" strike="noStrike">
                <a:solidFill>
                  <a:srgbClr val="000000"/>
                </a:solidFill>
                <a:latin typeface="Tahoma"/>
              </a:rPr>
              <a:t>Click to edit the title text format</a:t>
            </a:r>
            <a:endParaRPr b="0" lang="fr-FR" sz="10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2124000" y="7076880"/>
            <a:ext cx="38235600" cy="1754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solidFill>
                  <a:srgbClr val="000000"/>
                </a:solidFill>
                <a:latin typeface="Tahoma"/>
              </a:rPr>
              <a:t>Click to edit the outline text format</a:t>
            </a:r>
            <a:endParaRPr b="1" lang="fr-FR" sz="1800" spc="-1" strike="noStrike">
              <a:solidFill>
                <a:srgbClr val="000000"/>
              </a:solidFill>
              <a:latin typeface="Tahoma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3500" spc="-1" strike="noStrike">
                <a:solidFill>
                  <a:srgbClr val="000000"/>
                </a:solidFill>
                <a:latin typeface="Tahoma"/>
              </a:rPr>
              <a:t>Second Outline Level</a:t>
            </a:r>
            <a:endParaRPr b="1" lang="fr-FR" sz="3500" spc="-1" strike="noStrike">
              <a:solidFill>
                <a:srgbClr val="000000"/>
              </a:solidFill>
              <a:latin typeface="Tahoma"/>
            </a:endParaRPr>
          </a:p>
          <a:p>
            <a:pPr lvl="2" marL="1296000" indent="-288000" algn="just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500" spc="-1" strike="noStrike">
                <a:solidFill>
                  <a:srgbClr val="000000"/>
                </a:solidFill>
                <a:latin typeface="Tahoma"/>
              </a:rPr>
              <a:t>Third Outline Level</a:t>
            </a:r>
            <a:endParaRPr b="0" lang="fr-FR" sz="3500" spc="-1" strike="noStrike">
              <a:solidFill>
                <a:srgbClr val="000000"/>
              </a:solidFill>
              <a:latin typeface="Tahoma"/>
            </a:endParaRPr>
          </a:p>
          <a:p>
            <a:pPr lvl="3" marL="1728000" indent="-216000" algn="just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600" spc="-1" strike="noStrike">
                <a:solidFill>
                  <a:srgbClr val="000000"/>
                </a:solidFill>
                <a:latin typeface="Tahoma"/>
              </a:rPr>
              <a:t>Fourth Outline Level</a:t>
            </a:r>
            <a:endParaRPr b="0" lang="fr-FR" sz="2600" spc="-1" strike="noStrike">
              <a:solidFill>
                <a:srgbClr val="000000"/>
              </a:solidFill>
              <a:latin typeface="Tahoma"/>
            </a:endParaRPr>
          </a:p>
          <a:p>
            <a:pPr lvl="4" marL="2160000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Tahoma"/>
            </a:endParaRPr>
          </a:p>
          <a:p>
            <a:pPr lvl="5" marL="2592000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Tahoma"/>
            </a:endParaRPr>
          </a:p>
          <a:p>
            <a:pPr lvl="6" marL="3024000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Tahoma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4.gi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166760" y="182880"/>
            <a:ext cx="40341240" cy="4979160"/>
          </a:xfrm>
          <a:prstGeom prst="rect">
            <a:avLst/>
          </a:prstGeom>
          <a:solidFill>
            <a:srgbClr val="1b75b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6400" spc="-1" strike="noStrike">
                <a:solidFill>
                  <a:srgbClr val="ffffff"/>
                </a:solidFill>
                <a:latin typeface="Calibri"/>
                <a:ea typeface="DejaVu Sans"/>
              </a:rPr>
              <a:t>Wanting and Liking within the Human Ventral Striatum: </a:t>
            </a:r>
            <a:br/>
            <a:r>
              <a:rPr b="1" lang="en-US" sz="6400" spc="-1" strike="noStrike">
                <a:solidFill>
                  <a:srgbClr val="ffffff"/>
                </a:solidFill>
                <a:latin typeface="Calibri"/>
                <a:ea typeface="DejaVu Sans"/>
              </a:rPr>
              <a:t>a “high-resolution” fMRI study</a:t>
            </a:r>
            <a:endParaRPr b="0" lang="en-US" sz="6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6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ebf1de"/>
                </a:solidFill>
                <a:latin typeface="Calibri"/>
                <a:ea typeface="Noto Sans CJK SC Regular"/>
              </a:rPr>
              <a:t>Pool, E.</a:t>
            </a:r>
            <a:r>
              <a:rPr b="0" lang="en-US" sz="4200" spc="-1" strike="noStrike" baseline="30000">
                <a:solidFill>
                  <a:srgbClr val="ebf1de"/>
                </a:solidFill>
                <a:latin typeface="Calibri"/>
                <a:ea typeface="Noto Sans CJK SC Regular"/>
              </a:rPr>
              <a:t>1</a:t>
            </a:r>
            <a:r>
              <a:rPr b="0" lang="en-US" sz="4200" spc="-1" strike="noStrike">
                <a:solidFill>
                  <a:srgbClr val="ebf1de"/>
                </a:solidFill>
                <a:latin typeface="Calibri"/>
                <a:ea typeface="Noto Sans CJK SC Regular"/>
              </a:rPr>
              <a:t>; Prévost, C.</a:t>
            </a:r>
            <a:r>
              <a:rPr b="0" lang="en-US" sz="4200" spc="-1" strike="noStrike" baseline="30000">
                <a:solidFill>
                  <a:srgbClr val="ebf1de"/>
                </a:solidFill>
                <a:latin typeface="Calibri"/>
                <a:ea typeface="Noto Sans CJK SC Regular"/>
              </a:rPr>
              <a:t>3</a:t>
            </a:r>
            <a:r>
              <a:rPr b="0" lang="en-US" sz="4200" spc="-1" strike="noStrike">
                <a:solidFill>
                  <a:srgbClr val="ebf1de"/>
                </a:solidFill>
                <a:latin typeface="Calibri"/>
                <a:ea typeface="Noto Sans CJK SC Regular"/>
              </a:rPr>
              <a:t>; Delplanque, S.</a:t>
            </a:r>
            <a:r>
              <a:rPr b="0" lang="en-US" sz="4200" spc="-1" strike="noStrike" baseline="30000">
                <a:solidFill>
                  <a:srgbClr val="ebf1de"/>
                </a:solidFill>
                <a:latin typeface="Calibri"/>
                <a:ea typeface="Noto Sans CJK SC Regular"/>
              </a:rPr>
              <a:t>1</a:t>
            </a:r>
            <a:r>
              <a:rPr b="0" lang="en-US" sz="4200" spc="-1" strike="noStrike">
                <a:solidFill>
                  <a:srgbClr val="ebf1de"/>
                </a:solidFill>
                <a:latin typeface="Calibri"/>
                <a:ea typeface="Noto Sans CJK SC Regular"/>
              </a:rPr>
              <a:t>; Brosch, T.</a:t>
            </a:r>
            <a:r>
              <a:rPr b="0" lang="en-US" sz="4200" spc="-1" strike="noStrike" baseline="30000">
                <a:solidFill>
                  <a:srgbClr val="ebf1de"/>
                </a:solidFill>
                <a:latin typeface="Calibri"/>
                <a:ea typeface="Noto Sans CJK SC Regular"/>
              </a:rPr>
              <a:t>2</a:t>
            </a:r>
            <a:r>
              <a:rPr b="0" lang="en-US" sz="4200" spc="-1" strike="noStrike">
                <a:solidFill>
                  <a:srgbClr val="ebf1de"/>
                </a:solidFill>
                <a:latin typeface="Calibri"/>
                <a:ea typeface="Noto Sans CJK SC Regular"/>
              </a:rPr>
              <a:t>; Vuilleumier, P.</a:t>
            </a:r>
            <a:r>
              <a:rPr b="0" lang="en-US" sz="4200" spc="-1" strike="noStrike" baseline="30000">
                <a:solidFill>
                  <a:srgbClr val="ebf1de"/>
                </a:solidFill>
                <a:latin typeface="Calibri"/>
                <a:ea typeface="Noto Sans CJK SC Regular"/>
              </a:rPr>
              <a:t>3</a:t>
            </a:r>
            <a:r>
              <a:rPr b="0" lang="en-US" sz="4200" spc="-1" strike="noStrike">
                <a:solidFill>
                  <a:srgbClr val="ebf1de"/>
                </a:solidFill>
                <a:latin typeface="Calibri"/>
                <a:ea typeface="Noto Sans CJK SC Regular"/>
              </a:rPr>
              <a:t>; Sander, D.</a:t>
            </a:r>
            <a:r>
              <a:rPr b="0" lang="en-US" sz="4200" spc="-1" strike="noStrike" baseline="30000">
                <a:solidFill>
                  <a:srgbClr val="ebf1de"/>
                </a:solidFill>
                <a:latin typeface="Calibri"/>
                <a:ea typeface="Noto Sans CJK SC Regular"/>
              </a:rPr>
              <a:t>1</a:t>
            </a:r>
            <a:r>
              <a:rPr b="0" lang="en-US" sz="1000" spc="-1" strike="noStrike" baseline="30000">
                <a:solidFill>
                  <a:srgbClr val="ebf1de"/>
                </a:solidFill>
                <a:latin typeface="Calibri"/>
                <a:ea typeface="Noto Sans CJK SC Regular"/>
              </a:rPr>
              <a:t>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 baseline="30000">
                <a:solidFill>
                  <a:srgbClr val="ebf1de"/>
                </a:solidFill>
                <a:latin typeface="Calibri"/>
                <a:ea typeface="Noto Sans CJK SC Regular"/>
              </a:rPr>
              <a:t>1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MS PGothic"/>
              </a:rPr>
              <a:t>University of Geneva, Emotion Elicitation and Expression Laboratory; </a:t>
            </a:r>
            <a:r>
              <a:rPr b="0" lang="en-US" sz="2800" spc="-1" strike="noStrike" baseline="30000">
                <a:solidFill>
                  <a:srgbClr val="ebf1de"/>
                </a:solidFill>
                <a:latin typeface="Calibri"/>
                <a:ea typeface="Noto Sans CJK SC Regular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MS PGothic"/>
              </a:rPr>
              <a:t>University of Geneva, Consumer Decision and Sustainable 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MS PGothic"/>
              </a:rPr>
              <a:t>Behavior Laboratory; </a:t>
            </a:r>
            <a:r>
              <a:rPr b="0" lang="en-US" sz="2800" spc="-1" strike="noStrike" baseline="30000">
                <a:solidFill>
                  <a:srgbClr val="ebf1de"/>
                </a:solidFill>
                <a:latin typeface="Calibri"/>
                <a:ea typeface="Noto Sans CJK SC Regular"/>
              </a:rPr>
              <a:t>3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MS PGothic"/>
              </a:rPr>
              <a:t>University of Geneva, Laboratory for Neurology and Imaging of Cognition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0116800" y="16193880"/>
            <a:ext cx="21137760" cy="539640"/>
          </a:xfrm>
          <a:prstGeom prst="rect">
            <a:avLst/>
          </a:prstGeom>
          <a:solidFill>
            <a:srgbClr val="1b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96720" rIns="396720" tIns="198360" bIns="198360" anchor="ctr"/>
          <a:p>
            <a:pPr>
              <a:lnSpc>
                <a:spcPct val="93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lERPs + ERPs: RESULTS</a:t>
            </a: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234800" y="5342400"/>
            <a:ext cx="18719640" cy="539640"/>
          </a:xfrm>
          <a:prstGeom prst="rect">
            <a:avLst/>
          </a:prstGeom>
          <a:solidFill>
            <a:srgbClr val="1b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96720" rIns="396720" tIns="198360" bIns="198360" anchor="ctr"/>
          <a:p>
            <a:pPr>
              <a:lnSpc>
                <a:spcPct val="93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278000" y="5577840"/>
            <a:ext cx="18678240" cy="82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endParaRPr b="0" lang="en-US" sz="1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The aim of the study is to disentangle 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motivation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 (how much the person invests energy to obtain a reward) and 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hedonic pleasure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 (how much a reward is liked).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Despite that animal studies have succeed to dissociate the two some authors have theoretically conceptualized those differences (e.g. Robinson &amp; Berridge, 1993) this dissociation has still never been demonstrated in humans.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Recently, it has been observed that spatial attention deployment in an auditory scene might be measured using with an auditory component analogous to the N2pc, i.e. the N2ac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Tahoma"/>
                <a:ea typeface="MS PGothic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. The N2ac, an anterior-central component, was followed by a posterior-contralateral positive subcomponent, i.e. the LPCpc, a marker of spatial attention reorienting to the center after target localization.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We hypothesized that if attentional priority is overall enhanced by threatening stimuli, this enhancement should occur at an early stage of attentional processing, even in auditory domain.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27614880" y="23213880"/>
            <a:ext cx="13961160" cy="539640"/>
          </a:xfrm>
          <a:prstGeom prst="rect">
            <a:avLst/>
          </a:prstGeom>
          <a:solidFill>
            <a:srgbClr val="1b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96720" rIns="396720" tIns="198360" bIns="198360" anchor="ctr"/>
          <a:p>
            <a:pPr>
              <a:lnSpc>
                <a:spcPct val="93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CONCLUSIONS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20574000" y="24140160"/>
            <a:ext cx="978408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Consistent with previous studies on visual attention and threat, the current study provides evidence that 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attentional orienting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is 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enhanced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as early as 200ms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in response to threatening vocal signals. Subsequently, </a:t>
            </a: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around 400ms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,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20438280" y="27291240"/>
            <a:ext cx="21137760" cy="539640"/>
          </a:xfrm>
          <a:prstGeom prst="rect">
            <a:avLst/>
          </a:prstGeom>
          <a:solidFill>
            <a:srgbClr val="1b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96720" rIns="396720" tIns="198360" bIns="198360" anchor="ctr"/>
          <a:p>
            <a:pPr>
              <a:lnSpc>
                <a:spcPct val="93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20522160" y="27936360"/>
            <a:ext cx="20966760" cy="180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Arial"/>
              </a:rPr>
              <a:t>Feldmann‐Wüstefeld, T., Schmidt‐Daffy, M., &amp; Schubö, A. (2011). Neural evidence for the threat detection advantage: differential attention allocation to angry and happy faces. </a:t>
            </a:r>
            <a:r>
              <a:rPr b="0" i="1" lang="en-US" sz="2000" spc="-1" strike="noStrike">
                <a:solidFill>
                  <a:srgbClr val="000000"/>
                </a:solidFill>
                <a:latin typeface="Tahoma"/>
                <a:ea typeface="Arial"/>
              </a:rPr>
              <a:t>Psychophysiology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Arial"/>
              </a:rPr>
              <a:t>, </a:t>
            </a:r>
            <a:r>
              <a:rPr b="0" i="1" lang="en-US" sz="2000" spc="-1" strike="noStrike">
                <a:solidFill>
                  <a:srgbClr val="000000"/>
                </a:solidFill>
                <a:latin typeface="Tahoma"/>
                <a:ea typeface="Arial"/>
              </a:rPr>
              <a:t>48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Arial"/>
              </a:rPr>
              <a:t>(5), 697-707.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Arial"/>
              </a:rPr>
              <a:t>Brosch, T., Grandjean, D., Sander, D., &amp; Scherer, K. R. (2009). Cross-modal emotional attention: emotional voices modulate early stages of visual processing. </a:t>
            </a:r>
            <a:r>
              <a:rPr b="0" i="1" lang="en-US" sz="2000" spc="-1" strike="noStrike">
                <a:solidFill>
                  <a:srgbClr val="000000"/>
                </a:solidFill>
                <a:latin typeface="Tahoma"/>
                <a:ea typeface="Arial"/>
              </a:rPr>
              <a:t>Journal of cognitive neuroscience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Arial"/>
              </a:rPr>
              <a:t>, </a:t>
            </a:r>
            <a:r>
              <a:rPr b="0" i="1" lang="en-US" sz="2000" spc="-1" strike="noStrike">
                <a:solidFill>
                  <a:srgbClr val="000000"/>
                </a:solidFill>
                <a:latin typeface="Tahoma"/>
                <a:ea typeface="Arial"/>
              </a:rPr>
              <a:t>21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Arial"/>
              </a:rPr>
              <a:t>(9), 1670-1679.</a:t>
            </a: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Arial"/>
              </a:rPr>
              <a:t>Gamble, M. L., &amp; Luck, S. J. (2011). N2ac: An ERP component associated with the focusing of attention within an auditory scene. </a:t>
            </a:r>
            <a:r>
              <a:rPr b="0" i="1" lang="en-US" sz="2000" spc="-1" strike="noStrike">
                <a:solidFill>
                  <a:srgbClr val="000000"/>
                </a:solidFill>
                <a:latin typeface="Tahoma"/>
                <a:ea typeface="Arial"/>
              </a:rPr>
              <a:t>Psychophysiology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Arial"/>
              </a:rPr>
              <a:t>, </a:t>
            </a:r>
            <a:r>
              <a:rPr b="0" i="1" lang="en-US" sz="2000" spc="-1" strike="noStrike">
                <a:solidFill>
                  <a:srgbClr val="000000"/>
                </a:solidFill>
                <a:latin typeface="Tahoma"/>
                <a:ea typeface="Arial"/>
              </a:rPr>
              <a:t>48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Arial"/>
              </a:rPr>
              <a:t>(8), 1057-1068.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1368000" y="21163680"/>
            <a:ext cx="9970560" cy="85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840" algn="just">
              <a:lnSpc>
                <a:spcPct val="100000"/>
              </a:lnSpc>
              <a:spcAft>
                <a:spcPts val="1800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Subjects: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34 healthy volunteers (13 male, mean age: 20.7 ± 2.54 year: min-max 18–32). Seventeen participants were assigned to a blocked version of the task while 17 participants were assigned to the event-related task.</a:t>
            </a:r>
            <a:endParaRPr b="0" lang="en-US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spcAft>
                <a:spcPts val="1800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Stimuli: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800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Meaningless utterances taken from the large and validated Geneva Multimodal Expression Portrayals (GEMEP) database (Bänziger T and KR Scherer 2007), produced by eight professional actors (4 male and 4 female) who pronounced “Aah's” in either an aggressive, happy, or neutral voice, resulting in 24 different stimuli.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800"/>
              </a:spcAft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800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Task and procedure: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Our experiment took place in a soundproof cabin (Diatec AG, Switzerland). Participants sat 85 cm from a computer screen with </a:t>
            </a: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MS PGothic"/>
              </a:rPr>
              <a:t>rANOVA failed to reveal any beahvioural difference between our target conditions (RT or Accuracy).</a:t>
            </a:r>
            <a:endParaRPr b="0" lang="en-US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spcAft>
                <a:spcPts val="1800"/>
              </a:spcAft>
            </a:pP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1368000" y="29547720"/>
            <a:ext cx="40208040" cy="475920"/>
          </a:xfrm>
          <a:prstGeom prst="rect">
            <a:avLst/>
          </a:prstGeom>
          <a:solidFill>
            <a:srgbClr val="1b75b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1"/>
          <p:cNvSpPr/>
          <p:nvPr/>
        </p:nvSpPr>
        <p:spPr>
          <a:xfrm>
            <a:off x="36301680" y="29567520"/>
            <a:ext cx="6355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MS PGothic"/>
              </a:rPr>
              <a:t>Contact:David.Munoz@etu.unige.ch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30315240" y="18011520"/>
            <a:ext cx="791640" cy="3711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Picture 4" descr=""/>
          <p:cNvPicPr/>
          <p:nvPr/>
        </p:nvPicPr>
        <p:blipFill>
          <a:blip r:embed="rId1"/>
          <a:stretch/>
        </p:blipFill>
        <p:spPr>
          <a:xfrm>
            <a:off x="1260360" y="632880"/>
            <a:ext cx="7770600" cy="3275640"/>
          </a:xfrm>
          <a:prstGeom prst="rect">
            <a:avLst/>
          </a:prstGeom>
          <a:ln>
            <a:noFill/>
          </a:ln>
        </p:spPr>
      </p:pic>
      <p:pic>
        <p:nvPicPr>
          <p:cNvPr id="58" name="Picture 8" descr=""/>
          <p:cNvPicPr/>
          <p:nvPr/>
        </p:nvPicPr>
        <p:blipFill>
          <a:blip r:embed="rId2"/>
          <a:stretch/>
        </p:blipFill>
        <p:spPr>
          <a:xfrm>
            <a:off x="34742160" y="650880"/>
            <a:ext cx="6417000" cy="323964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11795760" y="20939760"/>
            <a:ext cx="7773840" cy="8232120"/>
          </a:xfrm>
          <a:prstGeom prst="rect">
            <a:avLst/>
          </a:prstGeom>
          <a:ln>
            <a:noFill/>
          </a:ln>
        </p:spPr>
      </p:pic>
      <p:sp>
        <p:nvSpPr>
          <p:cNvPr id="60" name="CustomShape 13"/>
          <p:cNvSpPr/>
          <p:nvPr/>
        </p:nvSpPr>
        <p:spPr>
          <a:xfrm>
            <a:off x="10698480" y="19851480"/>
            <a:ext cx="18607680" cy="539640"/>
          </a:xfrm>
          <a:prstGeom prst="rect">
            <a:avLst/>
          </a:prstGeom>
          <a:solidFill>
            <a:srgbClr val="1b75b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96720" rIns="396720" tIns="198360" bIns="198360" anchor="ctr"/>
          <a:p>
            <a:pPr>
              <a:lnSpc>
                <a:spcPct val="93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METHOD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1632960" y="12344400"/>
            <a:ext cx="18026640" cy="69058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5"/>
          <a:stretch/>
        </p:blipFill>
        <p:spPr>
          <a:xfrm>
            <a:off x="17739360" y="12166920"/>
            <a:ext cx="4856760" cy="310356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6"/>
          <a:stretch/>
        </p:blipFill>
        <p:spPr>
          <a:xfrm>
            <a:off x="23134320" y="6309360"/>
            <a:ext cx="16678080" cy="1159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LibreOffice/5.4.3.2$MacOSX_X86_64 LibreOffice_project/92a7159f7e4af62137622921e809f8546db437e5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2018-11-27T14:34:34Z</dcterms:created>
  <dc:creator/>
  <dc:description/>
  <dc:language>en-US</dc:language>
  <cp:lastModifiedBy/>
  <dcterms:modified xsi:type="dcterms:W3CDTF">2018-11-27T15:52:12Z</dcterms:modified>
  <cp:revision>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  <property fmtid="{D5CDD505-2E9C-101B-9397-08002B2CF9AE}" pid="12" name="_dlc_DocId">
    <vt:lpwstr>KD3DZF764MU3-103-34</vt:lpwstr>
  </property>
  <property fmtid="{D5CDD505-2E9C-101B-9397-08002B2CF9AE}" pid="13" name="_dlc_DocIdItemGuid">
    <vt:lpwstr>80d97d11-f86f-4336-8e43-047dafde7b9f</vt:lpwstr>
  </property>
  <property fmtid="{D5CDD505-2E9C-101B-9397-08002B2CF9AE}" pid="14" name="_dlc_DocIdUrl">
    <vt:lpwstr>https://intranet-icm.icm-institute.org/ServicesCommuns/CommunicationDeveloppement/_layouts/15/DocIdRedir.aspx?ID=KD3DZF764MU3-103-34, KD3DZF764MU3-103-34</vt:lpwstr>
  </property>
</Properties>
</file>