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569" r:id="rId1"/>
  </p:sldMasterIdLst>
  <p:notesMasterIdLst>
    <p:notesMasterId r:id="rId82"/>
  </p:notesMasterIdLst>
  <p:sldIdLst>
    <p:sldId id="256" r:id="rId2"/>
    <p:sldId id="259" r:id="rId3"/>
    <p:sldId id="273" r:id="rId4"/>
    <p:sldId id="274" r:id="rId5"/>
    <p:sldId id="272" r:id="rId6"/>
    <p:sldId id="337" r:id="rId7"/>
    <p:sldId id="275" r:id="rId8"/>
    <p:sldId id="271" r:id="rId9"/>
    <p:sldId id="276" r:id="rId10"/>
    <p:sldId id="277" r:id="rId11"/>
    <p:sldId id="335" r:id="rId12"/>
    <p:sldId id="279" r:id="rId13"/>
    <p:sldId id="280" r:id="rId14"/>
    <p:sldId id="289" r:id="rId15"/>
    <p:sldId id="257" r:id="rId16"/>
    <p:sldId id="338" r:id="rId17"/>
    <p:sldId id="258" r:id="rId18"/>
    <p:sldId id="262" r:id="rId19"/>
    <p:sldId id="260" r:id="rId20"/>
    <p:sldId id="261" r:id="rId21"/>
    <p:sldId id="263" r:id="rId22"/>
    <p:sldId id="290" r:id="rId23"/>
    <p:sldId id="265" r:id="rId24"/>
    <p:sldId id="266" r:id="rId25"/>
    <p:sldId id="267" r:id="rId26"/>
    <p:sldId id="268" r:id="rId27"/>
    <p:sldId id="269" r:id="rId28"/>
    <p:sldId id="282" r:id="rId29"/>
    <p:sldId id="283" r:id="rId30"/>
    <p:sldId id="284" r:id="rId31"/>
    <p:sldId id="285" r:id="rId32"/>
    <p:sldId id="317" r:id="rId33"/>
    <p:sldId id="313" r:id="rId34"/>
    <p:sldId id="286" r:id="rId35"/>
    <p:sldId id="287" r:id="rId36"/>
    <p:sldId id="334" r:id="rId37"/>
    <p:sldId id="288" r:id="rId38"/>
    <p:sldId id="291" r:id="rId39"/>
    <p:sldId id="292" r:id="rId40"/>
    <p:sldId id="293" r:id="rId41"/>
    <p:sldId id="294" r:id="rId42"/>
    <p:sldId id="295" r:id="rId43"/>
    <p:sldId id="296" r:id="rId44"/>
    <p:sldId id="302" r:id="rId45"/>
    <p:sldId id="303" r:id="rId46"/>
    <p:sldId id="304" r:id="rId47"/>
    <p:sldId id="305" r:id="rId48"/>
    <p:sldId id="306" r:id="rId49"/>
    <p:sldId id="307" r:id="rId50"/>
    <p:sldId id="308" r:id="rId51"/>
    <p:sldId id="309" r:id="rId52"/>
    <p:sldId id="310" r:id="rId53"/>
    <p:sldId id="311" r:id="rId54"/>
    <p:sldId id="297" r:id="rId55"/>
    <p:sldId id="298" r:id="rId56"/>
    <p:sldId id="299" r:id="rId57"/>
    <p:sldId id="300" r:id="rId58"/>
    <p:sldId id="301" r:id="rId59"/>
    <p:sldId id="312" r:id="rId60"/>
    <p:sldId id="314" r:id="rId61"/>
    <p:sldId id="315" r:id="rId62"/>
    <p:sldId id="316" r:id="rId63"/>
    <p:sldId id="318" r:id="rId64"/>
    <p:sldId id="319" r:id="rId65"/>
    <p:sldId id="320" r:id="rId66"/>
    <p:sldId id="321" r:id="rId67"/>
    <p:sldId id="322" r:id="rId68"/>
    <p:sldId id="323" r:id="rId69"/>
    <p:sldId id="324" r:id="rId70"/>
    <p:sldId id="333" r:id="rId71"/>
    <p:sldId id="325" r:id="rId72"/>
    <p:sldId id="326" r:id="rId73"/>
    <p:sldId id="327" r:id="rId74"/>
    <p:sldId id="328" r:id="rId75"/>
    <p:sldId id="329" r:id="rId76"/>
    <p:sldId id="331" r:id="rId77"/>
    <p:sldId id="330" r:id="rId78"/>
    <p:sldId id="332" r:id="rId79"/>
    <p:sldId id="340" r:id="rId80"/>
    <p:sldId id="339" r:id="rId8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91297" autoAdjust="0"/>
  </p:normalViewPr>
  <p:slideViewPr>
    <p:cSldViewPr snapToGrid="0">
      <p:cViewPr varScale="1">
        <p:scale>
          <a:sx n="222" d="100"/>
          <a:sy n="222" d="100"/>
        </p:scale>
        <p:origin x="216" y="616"/>
      </p:cViewPr>
      <p:guideLst>
        <p:guide orient="horz" pos="1620"/>
        <p:guide pos="2880"/>
      </p:guideLst>
    </p:cSldViewPr>
  </p:slideViewPr>
  <p:notesTextViewPr>
    <p:cViewPr>
      <p:scale>
        <a:sx n="100" d="100"/>
        <a:sy n="100" d="100"/>
      </p:scale>
      <p:origin x="0" y="0"/>
    </p:cViewPr>
  </p:notesTextViewPr>
  <p:sorterViewPr>
    <p:cViewPr>
      <p:scale>
        <a:sx n="137" d="100"/>
        <a:sy n="137" d="100"/>
      </p:scale>
      <p:origin x="0" y="820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EC5208-FDD1-2A40-81A2-97C0613B3D25}" type="datetimeFigureOut">
              <a:rPr lang="en-US" smtClean="0"/>
              <a:t>5/18/16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B8204-25B5-DC42-BD96-01055B395DCF}" type="slidenum">
              <a:rPr lang="en-US" smtClean="0"/>
              <a:t>‹#›</a:t>
            </a:fld>
            <a:endParaRPr lang="en-US"/>
          </a:p>
        </p:txBody>
      </p:sp>
    </p:spTree>
    <p:extLst>
      <p:ext uri="{BB962C8B-B14F-4D97-AF65-F5344CB8AC3E}">
        <p14:creationId xmlns:p14="http://schemas.microsoft.com/office/powerpoint/2010/main" val="2510577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B8204-25B5-DC42-BD96-01055B395DCF}" type="slidenum">
              <a:rPr lang="en-US" smtClean="0"/>
              <a:t>57</a:t>
            </a:fld>
            <a:endParaRPr lang="en-US"/>
          </a:p>
        </p:txBody>
      </p:sp>
    </p:spTree>
    <p:extLst>
      <p:ext uri="{BB962C8B-B14F-4D97-AF65-F5344CB8AC3E}">
        <p14:creationId xmlns:p14="http://schemas.microsoft.com/office/powerpoint/2010/main" val="251611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04AF466F-BDA4-4F18-9C7B-FF0A9A1B0E80}" type="datetime1">
              <a:rPr lang="en-US" smtClean="0"/>
              <a:pPr/>
              <a:t>5/18/16</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2754ED01-E2A0-4C1E-8E21-014B99041579}" type="slidenum">
              <a:rPr lang="en-US" smtClean="0"/>
              <a:pPr/>
              <a:t>‹#›</a:t>
            </a:fld>
            <a:endParaRPr lang="en-US"/>
          </a:p>
        </p:txBody>
      </p:sp>
      <p:grpSp>
        <p:nvGrpSpPr>
          <p:cNvPr id="9" name="Group 8"/>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00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081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843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162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03F41C87-7AD9-4845-A077-840E4A0F3F06}" type="datetimeFigureOut">
              <a:rPr lang="en-US" smtClean="0"/>
              <a:t>5/18/16</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2A013F82-EE5E-44EE-A61D-E31C6657F26F}" type="slidenum">
              <a:rPr lang="en-US" smtClean="0"/>
              <a:t>‹#›</a:t>
            </a:fld>
            <a:endParaRPr lang="en-US"/>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653626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91652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5/18/16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2557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5/18/16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99312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5/18/16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95705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03F41C87-7AD9-4845-A077-840E4A0F3F06}" type="datetimeFigureOut">
              <a:rPr lang="en-US" smtClean="0"/>
              <a:t>5/18/16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2754ED01-E2A0-4C1E-8E21-014B99041579}" type="slidenum">
              <a:rPr lang="en-US" smtClean="0"/>
              <a:pPr/>
              <a:t>‹#›</a:t>
            </a:fld>
            <a:endParaRPr lang="en-US" dirty="0"/>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749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03F41C87-7AD9-4845-A077-840E4A0F3F06}" type="datetimeFigureOut">
              <a:rPr lang="en-US" smtClean="0"/>
              <a:pPr/>
              <a:t>5/18/16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2A013F82-EE5E-44EE-A61D-E31C6657F26F}" type="slidenum">
              <a:rPr lang="en-US" smtClean="0"/>
              <a:pPr/>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158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03F41C87-7AD9-4845-A077-840E4A0F3F06}" type="datetimeFigureOut">
              <a:rPr lang="en-US" smtClean="0"/>
              <a:pPr/>
              <a:t>5/18/16</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2A013F82-EE5E-44EE-A61D-E31C6657F26F}" type="slidenum">
              <a:rPr lang="en-US" smtClean="0"/>
              <a:pPr/>
              <a:t>‹#›</a:t>
            </a:fld>
            <a:endParaRPr lang="en-US"/>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5430035"/>
      </p:ext>
    </p:extLst>
  </p:cSld>
  <p:clrMap bg1="lt1" tx1="dk1" bg2="lt2" tx2="dk2" accent1="accent1" accent2="accent2" accent3="accent3" accent4="accent4" accent5="accent5" accent6="accent6" hlink="hlink" folHlink="folHlink"/>
  <p:sldLayoutIdLst>
    <p:sldLayoutId id="2147485570" r:id="rId1"/>
    <p:sldLayoutId id="2147485571" r:id="rId2"/>
    <p:sldLayoutId id="2147485572" r:id="rId3"/>
    <p:sldLayoutId id="2147485573" r:id="rId4"/>
    <p:sldLayoutId id="2147485574" r:id="rId5"/>
    <p:sldLayoutId id="2147485575" r:id="rId6"/>
    <p:sldLayoutId id="2147485576" r:id="rId7"/>
    <p:sldLayoutId id="2147485577" r:id="rId8"/>
    <p:sldLayoutId id="2147485578" r:id="rId9"/>
    <p:sldLayoutId id="2147485579" r:id="rId10"/>
    <p:sldLayoutId id="2147485580"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12" pos="6912" userDrawn="1">
          <p15:clr>
            <a:srgbClr val="F26B43"/>
          </p15:clr>
        </p15:guide>
        <p15:guide id="13" pos="936" userDrawn="1">
          <p15:clr>
            <a:srgbClr val="F26B43"/>
          </p15:clr>
        </p15:guide>
        <p15:guide id="14" pos="864" userDrawn="1">
          <p15:clr>
            <a:srgbClr val="F26B43"/>
          </p15:clr>
        </p15:guide>
        <p15:guide id="15" orient="horz" pos="1026" userDrawn="1">
          <p15:clr>
            <a:srgbClr val="F26B43"/>
          </p15:clr>
        </p15:guide>
        <p15:guide id="16" orient="horz" pos="1080" userDrawn="1">
          <p15:clr>
            <a:srgbClr val="F26B43"/>
          </p15:clr>
        </p15:guide>
        <p15:guide id="17" orient="horz" pos="2772" userDrawn="1">
          <p15:clr>
            <a:srgbClr val="F26B43"/>
          </p15:clr>
        </p15:guide>
        <p15:guide id="18" orient="horz" pos="324" userDrawn="1">
          <p15:clr>
            <a:srgbClr val="F26B43"/>
          </p15:clr>
        </p15:guide>
        <p15:guide id="19" orient="horz" pos="1134" userDrawn="1">
          <p15:clr>
            <a:srgbClr val="F26B43"/>
          </p15:clr>
        </p15:guide>
        <p15:guide id="20" pos="5184" userDrawn="1">
          <p15:clr>
            <a:srgbClr val="F26B43"/>
          </p15:clr>
        </p15:guide>
        <p15:guide id="21" pos="702" userDrawn="1">
          <p15:clr>
            <a:srgbClr val="F26B43"/>
          </p15:clr>
        </p15:guide>
        <p15:guide id="22" pos="6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ahoy.com/2016/04/30/do-experienced-programmers-use-google-frequentl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psychtoolbox.org" TargetMode="External"/><Relationship Id="rId4" Type="http://schemas.openxmlformats.org/officeDocument/2006/relationships/hyperlink" Target="http://www.gstreamer.com" TargetMode="External"/><Relationship Id="rId1" Type="http://schemas.openxmlformats.org/officeDocument/2006/relationships/slideLayout" Target="../slideLayouts/slideLayout2.xml"/><Relationship Id="rId2" Type="http://schemas.openxmlformats.org/officeDocument/2006/relationships/hyperlink" Target="http://software.usc.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sychtoolbox.org/downloa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ackboard.usc.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1.wdp"/><Relationship Id="rId5" Type="http://schemas.openxmlformats.org/officeDocument/2006/relationships/image" Target="../media/image6.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15.png"/><Relationship Id="rId5"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4.png"/><Relationship Id="rId5"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07/relationships/hdphoto" Target="../media/hdphoto6.wdp"/><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5.png"/><Relationship Id="rId7"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Introduction to </a:t>
            </a:r>
            <a:r>
              <a:rPr lang="en-US" sz="2400" dirty="0" err="1"/>
              <a:t>PsychToolbox</a:t>
            </a:r>
            <a:r>
              <a:rPr lang="en-US" sz="2400" dirty="0"/>
              <a:t> in MATLAB</a:t>
            </a:r>
          </a:p>
        </p:txBody>
      </p:sp>
      <p:sp>
        <p:nvSpPr>
          <p:cNvPr id="3" name="Subtitle 2"/>
          <p:cNvSpPr>
            <a:spLocks noGrp="1"/>
          </p:cNvSpPr>
          <p:nvPr>
            <p:ph type="subTitle" idx="1"/>
          </p:nvPr>
        </p:nvSpPr>
        <p:spPr/>
        <p:txBody>
          <a:bodyPr/>
          <a:lstStyle/>
          <a:p>
            <a:r>
              <a:rPr lang="en-US" dirty="0" smtClean="0"/>
              <a:t>Psych 599, Summer 2016</a:t>
            </a:r>
            <a:endParaRPr lang="en-US" dirty="0"/>
          </a:p>
        </p:txBody>
      </p:sp>
      <p:pic>
        <p:nvPicPr>
          <p:cNvPr id="4" name="Picture 3"/>
          <p:cNvPicPr>
            <a:picLocks noChangeAspect="1"/>
          </p:cNvPicPr>
          <p:nvPr/>
        </p:nvPicPr>
        <p:blipFill>
          <a:blip r:embed="rId2"/>
          <a:stretch>
            <a:fillRect/>
          </a:stretch>
        </p:blipFill>
        <p:spPr>
          <a:xfrm>
            <a:off x="3221649" y="752098"/>
            <a:ext cx="1902444" cy="1709443"/>
          </a:xfrm>
          <a:prstGeom prst="rect">
            <a:avLst/>
          </a:prstGeom>
        </p:spPr>
      </p:pic>
      <p:sp>
        <p:nvSpPr>
          <p:cNvPr id="5" name="TextBox 4"/>
          <p:cNvSpPr txBox="1"/>
          <p:nvPr/>
        </p:nvSpPr>
        <p:spPr>
          <a:xfrm>
            <a:off x="472855" y="4407716"/>
            <a:ext cx="3074149" cy="507831"/>
          </a:xfrm>
          <a:prstGeom prst="rect">
            <a:avLst/>
          </a:prstGeom>
          <a:noFill/>
        </p:spPr>
        <p:txBody>
          <a:bodyPr wrap="square" rtlCol="0">
            <a:spAutoFit/>
          </a:bodyPr>
          <a:lstStyle/>
          <a:p>
            <a:r>
              <a:rPr lang="en-US" sz="1350" dirty="0"/>
              <a:t>Jonas Kaplan, Ph.D.</a:t>
            </a:r>
          </a:p>
          <a:p>
            <a:r>
              <a:rPr lang="en-US" sz="1350" dirty="0"/>
              <a:t>University of Southern California</a:t>
            </a:r>
          </a:p>
        </p:txBody>
      </p:sp>
    </p:spTree>
    <p:extLst>
      <p:ext uri="{BB962C8B-B14F-4D97-AF65-F5344CB8AC3E}">
        <p14:creationId xmlns:p14="http://schemas.microsoft.com/office/powerpoint/2010/main" val="341704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how to program</a:t>
            </a:r>
            <a:endParaRPr lang="en-US" dirty="0"/>
          </a:p>
        </p:txBody>
      </p:sp>
      <p:sp>
        <p:nvSpPr>
          <p:cNvPr id="3" name="Content Placeholder 2"/>
          <p:cNvSpPr>
            <a:spLocks noGrp="1"/>
          </p:cNvSpPr>
          <p:nvPr>
            <p:ph idx="1"/>
          </p:nvPr>
        </p:nvSpPr>
        <p:spPr/>
        <p:txBody>
          <a:bodyPr/>
          <a:lstStyle/>
          <a:p>
            <a:r>
              <a:rPr lang="en-US" dirty="0" smtClean="0"/>
              <a:t>Learn how to learn</a:t>
            </a:r>
          </a:p>
          <a:p>
            <a:r>
              <a:rPr lang="en-US" dirty="0" smtClean="0"/>
              <a:t>Practice</a:t>
            </a:r>
          </a:p>
          <a:p>
            <a:r>
              <a:rPr lang="en-US" dirty="0" smtClean="0"/>
              <a:t>Proficiency is not in being able to do everything you need to do, but knowing how to figure out what you need to do when you don’t know</a:t>
            </a:r>
            <a:endParaRPr lang="en-US" dirty="0"/>
          </a:p>
        </p:txBody>
      </p:sp>
    </p:spTree>
    <p:extLst>
      <p:ext uri="{BB962C8B-B14F-4D97-AF65-F5344CB8AC3E}">
        <p14:creationId xmlns:p14="http://schemas.microsoft.com/office/powerpoint/2010/main" val="25340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Imposter Syndrome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From </a:t>
            </a:r>
            <a:r>
              <a:rPr lang="en-US" b="1" dirty="0" err="1" smtClean="0">
                <a:hlinkClick r:id="rId2"/>
              </a:rPr>
              <a:t>codeahoy.com</a:t>
            </a:r>
            <a:r>
              <a:rPr lang="en-US" b="1" dirty="0" smtClean="0"/>
              <a:t>: “Do </a:t>
            </a:r>
            <a:r>
              <a:rPr lang="en-US" b="1" dirty="0"/>
              <a:t>experienced programmers use Google frequently</a:t>
            </a:r>
            <a:r>
              <a:rPr lang="en-US" b="1" dirty="0" smtClean="0"/>
              <a:t>?”</a:t>
            </a:r>
          </a:p>
          <a:p>
            <a:pPr marL="0" indent="0">
              <a:buNone/>
            </a:pPr>
            <a:r>
              <a:rPr lang="en-US" dirty="0"/>
              <a:t>The resounding answer is YES, experienced (and good) programmers use Google… a lot. In fact, one might argue they use it more than the beginners. Using Google doesn’t make them bad programmers or imply that they cannot code without Google. In fact, truth is quite the opposite: Google is an essential part of their software development toolkit and they know when and how to use it</a:t>
            </a:r>
            <a:r>
              <a:rPr lang="en-US" dirty="0" smtClean="0"/>
              <a:t>.</a:t>
            </a:r>
          </a:p>
          <a:p>
            <a:pPr marL="0" indent="0">
              <a:buNone/>
            </a:pPr>
            <a:r>
              <a:rPr lang="en-US" dirty="0" smtClean="0"/>
              <a:t>A </a:t>
            </a:r>
            <a:r>
              <a:rPr lang="en-US" dirty="0"/>
              <a:t>big reason to use Google is that it is hard to remember all those minor details and nuances especially when you are programming in multiple languages and using dozens of frameworks. As Einstein said</a:t>
            </a:r>
            <a:r>
              <a:rPr lang="en-US" dirty="0" smtClean="0"/>
              <a:t>:</a:t>
            </a:r>
          </a:p>
          <a:p>
            <a:pPr marL="0" indent="0">
              <a:buNone/>
            </a:pPr>
            <a:r>
              <a:rPr lang="en-US" dirty="0" smtClean="0"/>
              <a:t>“</a:t>
            </a:r>
            <a:r>
              <a:rPr lang="en-US" dirty="0"/>
              <a:t>Never memorize something that you can look up.” - Albert </a:t>
            </a:r>
            <a:r>
              <a:rPr lang="en-US" dirty="0" smtClean="0"/>
              <a:t>Einstein</a:t>
            </a:r>
          </a:p>
          <a:p>
            <a:pPr marL="0" indent="0">
              <a:buNone/>
            </a:pPr>
            <a:r>
              <a:rPr lang="en-US" dirty="0" smtClean="0"/>
              <a:t>Aside </a:t>
            </a:r>
            <a:r>
              <a:rPr lang="en-US" dirty="0"/>
              <a:t>from that, good programmers also know that they cannot be the first one to have encountered a problem. They use Google to research possible solutions, carefully evaluating the results and consciously separating the wheat from the chaff; they don’t blindly follow or copy-paste any solution they come across. Expert programmers are also paranoid, living in self-doubt and questioning their competence. Whenever their </a:t>
            </a:r>
            <a:r>
              <a:rPr lang="en-US" dirty="0" err="1"/>
              <a:t>spidey</a:t>
            </a:r>
            <a:r>
              <a:rPr lang="en-US" dirty="0"/>
              <a:t> senses start tingling, they know they may be going the wrong hole; they rely on Google on validate their logic.</a:t>
            </a:r>
            <a:endParaRPr lang="en-US" dirty="0" smtClean="0"/>
          </a:p>
        </p:txBody>
      </p:sp>
    </p:spTree>
    <p:extLst>
      <p:ext uri="{BB962C8B-B14F-4D97-AF65-F5344CB8AC3E}">
        <p14:creationId xmlns:p14="http://schemas.microsoft.com/office/powerpoint/2010/main" val="201686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course</a:t>
            </a:r>
            <a:endParaRPr lang="en-US" dirty="0"/>
          </a:p>
        </p:txBody>
      </p:sp>
      <p:sp>
        <p:nvSpPr>
          <p:cNvPr id="3" name="Content Placeholder 2"/>
          <p:cNvSpPr>
            <a:spLocks noGrp="1"/>
          </p:cNvSpPr>
          <p:nvPr>
            <p:ph idx="1"/>
          </p:nvPr>
        </p:nvSpPr>
        <p:spPr/>
        <p:txBody>
          <a:bodyPr/>
          <a:lstStyle/>
          <a:p>
            <a:r>
              <a:rPr lang="en-US" dirty="0" smtClean="0"/>
              <a:t>Each four hour period will be divided into lecture and exercise</a:t>
            </a:r>
          </a:p>
          <a:p>
            <a:r>
              <a:rPr lang="en-US" dirty="0" smtClean="0"/>
              <a:t>Each week you will complete a programming assignment</a:t>
            </a:r>
          </a:p>
          <a:p>
            <a:r>
              <a:rPr lang="en-US" dirty="0" smtClean="0"/>
              <a:t>Final exam is to build a complete experiment</a:t>
            </a:r>
          </a:p>
        </p:txBody>
      </p:sp>
    </p:spTree>
    <p:extLst>
      <p:ext uri="{BB962C8B-B14F-4D97-AF65-F5344CB8AC3E}">
        <p14:creationId xmlns:p14="http://schemas.microsoft.com/office/powerpoint/2010/main" val="111355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4826" y="602711"/>
            <a:ext cx="1570094" cy="461665"/>
          </a:xfrm>
          <a:prstGeom prst="rect">
            <a:avLst/>
          </a:prstGeom>
          <a:noFill/>
        </p:spPr>
        <p:txBody>
          <a:bodyPr wrap="square" rtlCol="0">
            <a:spAutoFit/>
          </a:bodyPr>
          <a:lstStyle/>
          <a:p>
            <a:r>
              <a:rPr lang="en-US" sz="2400" dirty="0"/>
              <a:t>Calendar</a:t>
            </a:r>
          </a:p>
        </p:txBody>
      </p:sp>
      <p:sp>
        <p:nvSpPr>
          <p:cNvPr id="3" name="Rectangle 2"/>
          <p:cNvSpPr/>
          <p:nvPr/>
        </p:nvSpPr>
        <p:spPr>
          <a:xfrm>
            <a:off x="1477855" y="1197980"/>
            <a:ext cx="1942154" cy="15104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Week 1:</a:t>
            </a:r>
          </a:p>
          <a:p>
            <a:pPr algn="ctr"/>
            <a:r>
              <a:rPr lang="en-US" sz="1350" dirty="0"/>
              <a:t>Introduction to</a:t>
            </a:r>
          </a:p>
          <a:p>
            <a:pPr algn="ctr"/>
            <a:r>
              <a:rPr lang="en-US" sz="1350" dirty="0"/>
              <a:t>MATLAB</a:t>
            </a:r>
          </a:p>
        </p:txBody>
      </p:sp>
      <p:sp>
        <p:nvSpPr>
          <p:cNvPr id="4" name="Rectangle 3"/>
          <p:cNvSpPr/>
          <p:nvPr/>
        </p:nvSpPr>
        <p:spPr>
          <a:xfrm>
            <a:off x="3561391" y="1197980"/>
            <a:ext cx="1942154" cy="151049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Week 2:</a:t>
            </a:r>
          </a:p>
          <a:p>
            <a:pPr algn="ctr"/>
            <a:r>
              <a:rPr lang="en-US" sz="1350" dirty="0"/>
              <a:t>MATLAB </a:t>
            </a:r>
          </a:p>
          <a:p>
            <a:pPr algn="ctr"/>
            <a:r>
              <a:rPr lang="en-US" sz="1350" dirty="0"/>
              <a:t>programming</a:t>
            </a:r>
          </a:p>
        </p:txBody>
      </p:sp>
      <p:sp>
        <p:nvSpPr>
          <p:cNvPr id="5" name="Rectangle 4"/>
          <p:cNvSpPr/>
          <p:nvPr/>
        </p:nvSpPr>
        <p:spPr>
          <a:xfrm>
            <a:off x="5682135" y="1197980"/>
            <a:ext cx="1942154" cy="151049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50" dirty="0"/>
              <a:t>Week 3:</a:t>
            </a:r>
          </a:p>
          <a:p>
            <a:pPr algn="ctr"/>
            <a:r>
              <a:rPr lang="en-US" sz="1350" dirty="0"/>
              <a:t>Controlling</a:t>
            </a:r>
          </a:p>
          <a:p>
            <a:pPr algn="ctr"/>
            <a:r>
              <a:rPr lang="en-US" sz="1350" dirty="0"/>
              <a:t>the screen</a:t>
            </a:r>
          </a:p>
        </p:txBody>
      </p:sp>
      <p:sp>
        <p:nvSpPr>
          <p:cNvPr id="6" name="Rectangle 5"/>
          <p:cNvSpPr/>
          <p:nvPr/>
        </p:nvSpPr>
        <p:spPr>
          <a:xfrm>
            <a:off x="1477855" y="2976347"/>
            <a:ext cx="1942154" cy="151049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50" dirty="0"/>
              <a:t>Week 4:</a:t>
            </a:r>
          </a:p>
          <a:p>
            <a:pPr algn="ctr"/>
            <a:r>
              <a:rPr lang="en-US" sz="1350" dirty="0"/>
              <a:t>Sound and</a:t>
            </a:r>
          </a:p>
          <a:p>
            <a:pPr algn="ctr"/>
            <a:r>
              <a:rPr lang="en-US" sz="1350" dirty="0"/>
              <a:t>multimedia</a:t>
            </a:r>
          </a:p>
        </p:txBody>
      </p:sp>
      <p:sp>
        <p:nvSpPr>
          <p:cNvPr id="7" name="Rectangle 6"/>
          <p:cNvSpPr/>
          <p:nvPr/>
        </p:nvSpPr>
        <p:spPr>
          <a:xfrm>
            <a:off x="3561391" y="2976347"/>
            <a:ext cx="1942154" cy="15104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50" dirty="0"/>
              <a:t>Week 5:</a:t>
            </a:r>
          </a:p>
          <a:p>
            <a:pPr algn="ctr"/>
            <a:r>
              <a:rPr lang="en-US" sz="1350" dirty="0"/>
              <a:t>Responses and</a:t>
            </a:r>
          </a:p>
          <a:p>
            <a:pPr algn="ctr"/>
            <a:r>
              <a:rPr lang="en-US" sz="1350" dirty="0"/>
              <a:t>experimental design</a:t>
            </a:r>
          </a:p>
        </p:txBody>
      </p:sp>
      <p:sp>
        <p:nvSpPr>
          <p:cNvPr id="8" name="Rectangle 7"/>
          <p:cNvSpPr/>
          <p:nvPr/>
        </p:nvSpPr>
        <p:spPr>
          <a:xfrm>
            <a:off x="5682135" y="2976347"/>
            <a:ext cx="1942154" cy="151049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Week 6:</a:t>
            </a:r>
          </a:p>
          <a:p>
            <a:pPr algn="ctr"/>
            <a:r>
              <a:rPr lang="en-US" sz="1350" dirty="0"/>
              <a:t>Reading your data;</a:t>
            </a:r>
          </a:p>
          <a:p>
            <a:pPr algn="ctr"/>
            <a:r>
              <a:rPr lang="en-US" sz="1350" dirty="0"/>
              <a:t>Putting it all</a:t>
            </a:r>
          </a:p>
          <a:p>
            <a:pPr algn="ctr"/>
            <a:r>
              <a:rPr lang="en-US" sz="1350" dirty="0"/>
              <a:t>together</a:t>
            </a:r>
          </a:p>
        </p:txBody>
      </p:sp>
    </p:spTree>
    <p:extLst>
      <p:ext uri="{BB962C8B-B14F-4D97-AF65-F5344CB8AC3E}">
        <p14:creationId xmlns:p14="http://schemas.microsoft.com/office/powerpoint/2010/main" val="34956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250" y="1060450"/>
            <a:ext cx="4362450" cy="1200329"/>
          </a:xfrm>
          <a:prstGeom prst="rect">
            <a:avLst/>
          </a:prstGeom>
          <a:noFill/>
        </p:spPr>
        <p:txBody>
          <a:bodyPr wrap="square" rtlCol="0">
            <a:spAutoFit/>
          </a:bodyPr>
          <a:lstStyle/>
          <a:p>
            <a:r>
              <a:rPr lang="en-US" sz="3600" dirty="0"/>
              <a:t>Getting the software and looking around</a:t>
            </a:r>
          </a:p>
        </p:txBody>
      </p:sp>
    </p:spTree>
    <p:extLst>
      <p:ext uri="{BB962C8B-B14F-4D97-AF65-F5344CB8AC3E}">
        <p14:creationId xmlns:p14="http://schemas.microsoft.com/office/powerpoint/2010/main" val="17260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software</a:t>
            </a:r>
            <a:endParaRPr lang="en-US" dirty="0"/>
          </a:p>
        </p:txBody>
      </p:sp>
      <p:sp>
        <p:nvSpPr>
          <p:cNvPr id="3" name="Content Placeholder 2"/>
          <p:cNvSpPr>
            <a:spLocks noGrp="1"/>
          </p:cNvSpPr>
          <p:nvPr>
            <p:ph idx="1"/>
          </p:nvPr>
        </p:nvSpPr>
        <p:spPr/>
        <p:txBody>
          <a:bodyPr/>
          <a:lstStyle/>
          <a:p>
            <a:r>
              <a:rPr lang="en-US" dirty="0" smtClean="0"/>
              <a:t>Get MATLAB: </a:t>
            </a:r>
            <a:r>
              <a:rPr lang="en-US" dirty="0" smtClean="0">
                <a:hlinkClick r:id="rId2"/>
              </a:rPr>
              <a:t>http://software.usc.edu</a:t>
            </a:r>
            <a:endParaRPr lang="en-US" dirty="0" smtClean="0"/>
          </a:p>
          <a:p>
            <a:pPr lvl="1"/>
            <a:r>
              <a:rPr lang="en-US" dirty="0" smtClean="0"/>
              <a:t>Current USC version: 2013b</a:t>
            </a:r>
          </a:p>
          <a:p>
            <a:pPr lvl="1"/>
            <a:r>
              <a:rPr lang="en-US" dirty="0" smtClean="0"/>
              <a:t>Current Mathworks version: 2016a</a:t>
            </a:r>
          </a:p>
          <a:p>
            <a:r>
              <a:rPr lang="en-US" dirty="0" smtClean="0"/>
              <a:t>Get </a:t>
            </a:r>
            <a:r>
              <a:rPr lang="en-US" dirty="0" err="1" smtClean="0"/>
              <a:t>Psychtoolbox</a:t>
            </a:r>
            <a:r>
              <a:rPr lang="en-US" dirty="0" smtClean="0"/>
              <a:t>: </a:t>
            </a:r>
            <a:r>
              <a:rPr lang="en-US" dirty="0" smtClean="0">
                <a:hlinkClick r:id="rId3"/>
              </a:rPr>
              <a:t>http://psychtoolbox.org</a:t>
            </a:r>
            <a:endParaRPr lang="en-US" dirty="0" smtClean="0"/>
          </a:p>
          <a:p>
            <a:r>
              <a:rPr lang="en-US" dirty="0" smtClean="0"/>
              <a:t>May also need:</a:t>
            </a:r>
          </a:p>
          <a:p>
            <a:pPr lvl="1"/>
            <a:r>
              <a:rPr lang="en-US" dirty="0" err="1" smtClean="0"/>
              <a:t>Gstreamer</a:t>
            </a:r>
            <a:r>
              <a:rPr lang="en-US" dirty="0" smtClean="0"/>
              <a:t> SDK to play video:</a:t>
            </a:r>
            <a:br>
              <a:rPr lang="en-US" dirty="0" smtClean="0"/>
            </a:br>
            <a:r>
              <a:rPr lang="en-US" dirty="0" smtClean="0">
                <a:hlinkClick r:id="rId4"/>
              </a:rPr>
              <a:t>http://www.gstreamer.com</a:t>
            </a:r>
            <a:r>
              <a:rPr lang="en-US" dirty="0" smtClean="0"/>
              <a:t> </a:t>
            </a:r>
            <a:br>
              <a:rPr lang="en-US" dirty="0" smtClean="0"/>
            </a:br>
            <a:r>
              <a:rPr lang="en-US" dirty="0" smtClean="0"/>
              <a:t>(make sure to check all the boxes when you install)</a:t>
            </a:r>
          </a:p>
          <a:p>
            <a:pPr lvl="1"/>
            <a:endParaRPr lang="en-US" dirty="0" smtClean="0"/>
          </a:p>
        </p:txBody>
      </p:sp>
    </p:spTree>
    <p:extLst>
      <p:ext uri="{BB962C8B-B14F-4D97-AF65-F5344CB8AC3E}">
        <p14:creationId xmlns:p14="http://schemas.microsoft.com/office/powerpoint/2010/main" val="255448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Psychtoolbox</a:t>
            </a:r>
            <a:endParaRPr lang="en-US" dirty="0"/>
          </a:p>
        </p:txBody>
      </p:sp>
      <p:sp>
        <p:nvSpPr>
          <p:cNvPr id="3" name="Content Placeholder 2"/>
          <p:cNvSpPr>
            <a:spLocks noGrp="1"/>
          </p:cNvSpPr>
          <p:nvPr>
            <p:ph idx="1"/>
          </p:nvPr>
        </p:nvSpPr>
        <p:spPr/>
        <p:txBody>
          <a:bodyPr/>
          <a:lstStyle/>
          <a:p>
            <a:r>
              <a:rPr lang="en-US" dirty="0">
                <a:hlinkClick r:id="rId2"/>
              </a:rPr>
              <a:t>http://psychtoolbox.org/download</a:t>
            </a:r>
            <a:r>
              <a:rPr lang="en-US" dirty="0" smtClean="0">
                <a:hlinkClick r:id="rId2"/>
              </a:rPr>
              <a:t>/</a:t>
            </a:r>
            <a:endParaRPr lang="en-US" dirty="0" smtClean="0"/>
          </a:p>
          <a:p>
            <a:r>
              <a:rPr lang="en-US" dirty="0" smtClean="0"/>
              <a:t>Make sure you have all the prerequisites</a:t>
            </a:r>
          </a:p>
          <a:p>
            <a:r>
              <a:rPr lang="en-US" dirty="0" smtClean="0"/>
              <a:t>Download the “</a:t>
            </a:r>
            <a:r>
              <a:rPr lang="en-US" dirty="0" err="1" smtClean="0"/>
              <a:t>DownloadPsychtoolbox.m</a:t>
            </a:r>
            <a:r>
              <a:rPr lang="en-US" dirty="0" smtClean="0"/>
              <a:t>” script and run it</a:t>
            </a:r>
          </a:p>
          <a:p>
            <a:r>
              <a:rPr lang="en-US" dirty="0" smtClean="0"/>
              <a:t>Restart </a:t>
            </a:r>
            <a:r>
              <a:rPr lang="en-US" dirty="0" err="1" smtClean="0"/>
              <a:t>Matlab</a:t>
            </a:r>
            <a:endParaRPr lang="en-US" dirty="0" smtClean="0"/>
          </a:p>
          <a:p>
            <a:r>
              <a:rPr lang="en-US" dirty="0" smtClean="0"/>
              <a:t>Type </a:t>
            </a:r>
          </a:p>
          <a:p>
            <a:pPr marL="0" lvl="3" indent="0">
              <a:buNone/>
            </a:pPr>
            <a:r>
              <a:rPr lang="en-US" dirty="0"/>
              <a:t> </a:t>
            </a:r>
            <a:r>
              <a:rPr lang="en-US" dirty="0" smtClean="0"/>
              <a:t>      </a:t>
            </a:r>
            <a:r>
              <a:rPr lang="en-US" i="0" dirty="0" err="1" smtClean="0">
                <a:solidFill>
                  <a:schemeClr val="accent3"/>
                </a:solidFill>
              </a:rPr>
              <a:t>PsychtoolboxVersion</a:t>
            </a:r>
            <a:r>
              <a:rPr lang="en-US" i="0" dirty="0" smtClean="0">
                <a:solidFill>
                  <a:schemeClr val="accent3"/>
                </a:solidFill>
              </a:rPr>
              <a:t> </a:t>
            </a:r>
          </a:p>
          <a:p>
            <a:pPr marL="0" lvl="1" indent="0">
              <a:buNone/>
            </a:pPr>
            <a:r>
              <a:rPr lang="en-US" dirty="0"/>
              <a:t> </a:t>
            </a:r>
            <a:r>
              <a:rPr lang="en-US" dirty="0" smtClean="0"/>
              <a:t>     </a:t>
            </a:r>
            <a:r>
              <a:rPr lang="en-US" i="0" dirty="0" smtClean="0"/>
              <a:t>to check your installation</a:t>
            </a:r>
          </a:p>
        </p:txBody>
      </p:sp>
    </p:spTree>
    <p:extLst>
      <p:ext uri="{BB962C8B-B14F-4D97-AF65-F5344CB8AC3E}">
        <p14:creationId xmlns:p14="http://schemas.microsoft.com/office/powerpoint/2010/main" val="90328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Tour</a:t>
            </a:r>
            <a:endParaRPr lang="en-US" dirty="0"/>
          </a:p>
        </p:txBody>
      </p:sp>
      <p:sp>
        <p:nvSpPr>
          <p:cNvPr id="3" name="Content Placeholder 2"/>
          <p:cNvSpPr>
            <a:spLocks noGrp="1"/>
          </p:cNvSpPr>
          <p:nvPr>
            <p:ph idx="1"/>
          </p:nvPr>
        </p:nvSpPr>
        <p:spPr/>
        <p:txBody>
          <a:bodyPr/>
          <a:lstStyle/>
          <a:p>
            <a:r>
              <a:rPr lang="en-US" dirty="0" smtClean="0"/>
              <a:t>Knowing your way around the UI</a:t>
            </a:r>
          </a:p>
          <a:p>
            <a:r>
              <a:rPr lang="en-US" dirty="0" smtClean="0"/>
              <a:t>Getting back to default layout</a:t>
            </a:r>
          </a:p>
          <a:p>
            <a:r>
              <a:rPr lang="en-US" dirty="0" smtClean="0"/>
              <a:t>Customizing layout</a:t>
            </a:r>
            <a:endParaRPr lang="en-US" dirty="0"/>
          </a:p>
        </p:txBody>
      </p:sp>
    </p:spTree>
    <p:extLst>
      <p:ext uri="{BB962C8B-B14F-4D97-AF65-F5344CB8AC3E}">
        <p14:creationId xmlns:p14="http://schemas.microsoft.com/office/powerpoint/2010/main" val="279800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The Command Window and</a:t>
            </a:r>
            <a:br>
              <a:rPr lang="en-US" sz="2400" dirty="0"/>
            </a:br>
            <a:r>
              <a:rPr lang="en-US" sz="2400" dirty="0"/>
              <a:t>Command History</a:t>
            </a:r>
          </a:p>
        </p:txBody>
      </p:sp>
      <p:sp>
        <p:nvSpPr>
          <p:cNvPr id="3" name="Content Placeholder 2"/>
          <p:cNvSpPr>
            <a:spLocks noGrp="1"/>
          </p:cNvSpPr>
          <p:nvPr>
            <p:ph idx="1"/>
          </p:nvPr>
        </p:nvSpPr>
        <p:spPr/>
        <p:txBody>
          <a:bodyPr/>
          <a:lstStyle/>
          <a:p>
            <a:r>
              <a:rPr lang="en-US" dirty="0" smtClean="0"/>
              <a:t>Typing in commands</a:t>
            </a:r>
          </a:p>
          <a:p>
            <a:r>
              <a:rPr lang="en-US" dirty="0" smtClean="0"/>
              <a:t>moving through history</a:t>
            </a:r>
          </a:p>
          <a:p>
            <a:r>
              <a:rPr lang="en-US" dirty="0" smtClean="0"/>
              <a:t>re-executing commands</a:t>
            </a:r>
          </a:p>
          <a:p>
            <a:endParaRPr lang="en-US" dirty="0" smtClean="0"/>
          </a:p>
          <a:p>
            <a:endParaRPr lang="en-US" dirty="0"/>
          </a:p>
        </p:txBody>
      </p:sp>
    </p:spTree>
    <p:extLst>
      <p:ext uri="{BB962C8B-B14F-4D97-AF65-F5344CB8AC3E}">
        <p14:creationId xmlns:p14="http://schemas.microsoft.com/office/powerpoint/2010/main" val="28087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 browser</a:t>
            </a:r>
            <a:endParaRPr lang="en-US" dirty="0"/>
          </a:p>
        </p:txBody>
      </p:sp>
      <p:sp>
        <p:nvSpPr>
          <p:cNvPr id="3" name="Content Placeholder 2"/>
          <p:cNvSpPr>
            <a:spLocks noGrp="1"/>
          </p:cNvSpPr>
          <p:nvPr>
            <p:ph idx="1"/>
          </p:nvPr>
        </p:nvSpPr>
        <p:spPr/>
        <p:txBody>
          <a:bodyPr/>
          <a:lstStyle/>
          <a:p>
            <a:r>
              <a:rPr lang="en-US" dirty="0" smtClean="0"/>
              <a:t>Moving around through the folder hierarchy</a:t>
            </a:r>
          </a:p>
          <a:p>
            <a:r>
              <a:rPr lang="en-US" dirty="0" smtClean="0"/>
              <a:t>Command line tools for navigation</a:t>
            </a:r>
            <a:br>
              <a:rPr lang="en-US" dirty="0" smtClean="0"/>
            </a:br>
            <a:r>
              <a:rPr lang="en-US" dirty="0" smtClean="0"/>
              <a:t/>
            </a:r>
            <a:br>
              <a:rPr lang="en-US" dirty="0" smtClean="0"/>
            </a:br>
            <a:r>
              <a:rPr lang="en-US" dirty="0" smtClean="0"/>
              <a:t>	</a:t>
            </a:r>
            <a:r>
              <a:rPr lang="en-US" dirty="0" smtClean="0">
                <a:solidFill>
                  <a:srgbClr val="3366FF"/>
                </a:solidFill>
              </a:rPr>
              <a:t>cd</a:t>
            </a:r>
            <a:r>
              <a:rPr lang="en-US" dirty="0" smtClean="0"/>
              <a:t>	change directory</a:t>
            </a:r>
            <a:br>
              <a:rPr lang="en-US" dirty="0" smtClean="0"/>
            </a:br>
            <a:r>
              <a:rPr lang="en-US" dirty="0" smtClean="0"/>
              <a:t>	</a:t>
            </a:r>
            <a:r>
              <a:rPr lang="en-US" dirty="0" err="1" smtClean="0">
                <a:solidFill>
                  <a:srgbClr val="3366FF"/>
                </a:solidFill>
              </a:rPr>
              <a:t>ls</a:t>
            </a:r>
            <a:r>
              <a:rPr lang="en-US" dirty="0" smtClean="0"/>
              <a:t>	list directory contents</a:t>
            </a:r>
            <a:br>
              <a:rPr lang="en-US" dirty="0" smtClean="0"/>
            </a:br>
            <a:r>
              <a:rPr lang="en-US" dirty="0" smtClean="0"/>
              <a:t>	</a:t>
            </a:r>
            <a:r>
              <a:rPr lang="en-US" dirty="0" smtClean="0">
                <a:solidFill>
                  <a:srgbClr val="3366FF"/>
                </a:solidFill>
              </a:rPr>
              <a:t>.</a:t>
            </a:r>
            <a:r>
              <a:rPr lang="en-US" dirty="0" smtClean="0"/>
              <a:t>	current directory</a:t>
            </a:r>
            <a:br>
              <a:rPr lang="en-US" dirty="0" smtClean="0"/>
            </a:br>
            <a:r>
              <a:rPr lang="en-US" dirty="0" smtClean="0"/>
              <a:t>	</a:t>
            </a:r>
            <a:r>
              <a:rPr lang="en-US" dirty="0" smtClean="0">
                <a:solidFill>
                  <a:srgbClr val="3366FF"/>
                </a:solidFill>
              </a:rPr>
              <a:t>..</a:t>
            </a:r>
            <a:r>
              <a:rPr lang="en-US" dirty="0" smtClean="0"/>
              <a:t>	parent directory</a:t>
            </a:r>
          </a:p>
          <a:p>
            <a:pPr marL="0" indent="0">
              <a:buNone/>
            </a:pPr>
            <a:endParaRPr lang="en-US" dirty="0"/>
          </a:p>
        </p:txBody>
      </p:sp>
    </p:spTree>
    <p:extLst>
      <p:ext uri="{BB962C8B-B14F-4D97-AF65-F5344CB8AC3E}">
        <p14:creationId xmlns:p14="http://schemas.microsoft.com/office/powerpoint/2010/main" val="21603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a:t>
            </a:r>
            <a:endParaRPr lang="en-US" dirty="0"/>
          </a:p>
        </p:txBody>
      </p:sp>
      <p:sp>
        <p:nvSpPr>
          <p:cNvPr id="3" name="Content Placeholder 2"/>
          <p:cNvSpPr>
            <a:spLocks noGrp="1"/>
          </p:cNvSpPr>
          <p:nvPr>
            <p:ph idx="1"/>
          </p:nvPr>
        </p:nvSpPr>
        <p:spPr/>
        <p:txBody>
          <a:bodyPr/>
          <a:lstStyle/>
          <a:p>
            <a:r>
              <a:rPr lang="en-US" dirty="0" smtClean="0"/>
              <a:t>Instructor: Jonas Kaplan, Ph.D.</a:t>
            </a:r>
          </a:p>
          <a:p>
            <a:r>
              <a:rPr lang="en-US" dirty="0" smtClean="0"/>
              <a:t>Office: DNI 251</a:t>
            </a:r>
          </a:p>
          <a:p>
            <a:r>
              <a:rPr lang="en-US" dirty="0" smtClean="0"/>
              <a:t>Course </a:t>
            </a:r>
            <a:r>
              <a:rPr lang="en-US" dirty="0"/>
              <a:t>website: </a:t>
            </a:r>
            <a:r>
              <a:rPr lang="en-US" dirty="0">
                <a:hlinkClick r:id="rId2"/>
              </a:rPr>
              <a:t>https://</a:t>
            </a:r>
            <a:r>
              <a:rPr lang="en-US" dirty="0" smtClean="0">
                <a:hlinkClick r:id="rId2"/>
              </a:rPr>
              <a:t>blackboard.usc.edu</a:t>
            </a:r>
            <a:endParaRPr lang="en-US" dirty="0"/>
          </a:p>
          <a:p>
            <a:r>
              <a:rPr lang="en-US" dirty="0" smtClean="0"/>
              <a:t>Grade: weekly assignments plus final project</a:t>
            </a:r>
          </a:p>
        </p:txBody>
      </p:sp>
    </p:spTree>
    <p:extLst>
      <p:ext uri="{BB962C8B-B14F-4D97-AF65-F5344CB8AC3E}">
        <p14:creationId xmlns:p14="http://schemas.microsoft.com/office/powerpoint/2010/main" val="16888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workspace and variable editor</a:t>
            </a:r>
            <a:endParaRPr lang="en-US" dirty="0"/>
          </a:p>
        </p:txBody>
      </p:sp>
      <p:sp>
        <p:nvSpPr>
          <p:cNvPr id="3" name="Content Placeholder 2"/>
          <p:cNvSpPr>
            <a:spLocks noGrp="1"/>
          </p:cNvSpPr>
          <p:nvPr>
            <p:ph idx="1"/>
          </p:nvPr>
        </p:nvSpPr>
        <p:spPr/>
        <p:txBody>
          <a:bodyPr/>
          <a:lstStyle/>
          <a:p>
            <a:r>
              <a:rPr lang="en-US" dirty="0" smtClean="0"/>
              <a:t>Settings variables:</a:t>
            </a:r>
            <a:r>
              <a:rPr lang="en-US" dirty="0"/>
              <a:t/>
            </a:r>
            <a:br>
              <a:rPr lang="en-US" dirty="0"/>
            </a:br>
            <a:r>
              <a:rPr lang="en-US" dirty="0" smtClean="0"/>
              <a:t>	x = 3</a:t>
            </a:r>
          </a:p>
          <a:p>
            <a:r>
              <a:rPr lang="en-US" dirty="0" smtClean="0"/>
              <a:t>Clearing variables:</a:t>
            </a:r>
            <a:br>
              <a:rPr lang="en-US" dirty="0" smtClean="0"/>
            </a:br>
            <a:r>
              <a:rPr lang="en-US" dirty="0" smtClean="0"/>
              <a:t>	clear x</a:t>
            </a:r>
            <a:br>
              <a:rPr lang="en-US" dirty="0" smtClean="0"/>
            </a:br>
            <a:r>
              <a:rPr lang="en-US" dirty="0" smtClean="0"/>
              <a:t>	clear all</a:t>
            </a:r>
          </a:p>
        </p:txBody>
      </p:sp>
    </p:spTree>
    <p:extLst>
      <p:ext uri="{BB962C8B-B14F-4D97-AF65-F5344CB8AC3E}">
        <p14:creationId xmlns:p14="http://schemas.microsoft.com/office/powerpoint/2010/main" val="324146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Matlab</a:t>
            </a:r>
            <a:r>
              <a:rPr lang="en-US" dirty="0" smtClean="0"/>
              <a:t> settings</a:t>
            </a:r>
            <a:endParaRPr lang="en-US" dirty="0"/>
          </a:p>
        </p:txBody>
      </p:sp>
      <p:sp>
        <p:nvSpPr>
          <p:cNvPr id="3" name="Content Placeholder 2"/>
          <p:cNvSpPr>
            <a:spLocks noGrp="1"/>
          </p:cNvSpPr>
          <p:nvPr>
            <p:ph idx="1"/>
          </p:nvPr>
        </p:nvSpPr>
        <p:spPr/>
        <p:txBody>
          <a:bodyPr/>
          <a:lstStyle/>
          <a:p>
            <a:r>
              <a:rPr lang="en-US" dirty="0" smtClean="0"/>
              <a:t>Customizations</a:t>
            </a:r>
          </a:p>
          <a:p>
            <a:r>
              <a:rPr lang="en-US" dirty="0" smtClean="0"/>
              <a:t>PATH</a:t>
            </a:r>
            <a:endParaRPr lang="en-US" dirty="0"/>
          </a:p>
        </p:txBody>
      </p:sp>
    </p:spTree>
    <p:extLst>
      <p:ext uri="{BB962C8B-B14F-4D97-AF65-F5344CB8AC3E}">
        <p14:creationId xmlns:p14="http://schemas.microsoft.com/office/powerpoint/2010/main" val="58575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250" y="1060450"/>
            <a:ext cx="4978400" cy="1200329"/>
          </a:xfrm>
          <a:prstGeom prst="rect">
            <a:avLst/>
          </a:prstGeom>
          <a:noFill/>
        </p:spPr>
        <p:txBody>
          <a:bodyPr wrap="square" rtlCol="0">
            <a:spAutoFit/>
          </a:bodyPr>
          <a:lstStyle/>
          <a:p>
            <a:r>
              <a:rPr lang="en-US" sz="3600" dirty="0"/>
              <a:t>Basics of the MATLAB language</a:t>
            </a:r>
          </a:p>
        </p:txBody>
      </p:sp>
    </p:spTree>
    <p:extLst>
      <p:ext uri="{BB962C8B-B14F-4D97-AF65-F5344CB8AC3E}">
        <p14:creationId xmlns:p14="http://schemas.microsoft.com/office/powerpoint/2010/main" val="314365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dirty="0" smtClean="0">
                <a:solidFill>
                  <a:srgbClr val="3366FF"/>
                </a:solidFill>
              </a:rPr>
              <a:t>help</a:t>
            </a:r>
            <a:r>
              <a:rPr lang="en-US" dirty="0" smtClean="0"/>
              <a:t> function</a:t>
            </a:r>
          </a:p>
          <a:p>
            <a:r>
              <a:rPr lang="en-US" dirty="0" smtClean="0">
                <a:solidFill>
                  <a:srgbClr val="3366FF"/>
                </a:solidFill>
              </a:rPr>
              <a:t>doc</a:t>
            </a:r>
            <a:r>
              <a:rPr lang="en-US" dirty="0" smtClean="0"/>
              <a:t> function</a:t>
            </a:r>
          </a:p>
          <a:p>
            <a:r>
              <a:rPr lang="en-US" dirty="0" smtClean="0"/>
              <a:t>pop-up help</a:t>
            </a:r>
            <a:endParaRPr lang="en-US" dirty="0"/>
          </a:p>
        </p:txBody>
      </p:sp>
      <p:sp>
        <p:nvSpPr>
          <p:cNvPr id="4" name="TextBox 3"/>
          <p:cNvSpPr txBox="1"/>
          <p:nvPr/>
        </p:nvSpPr>
        <p:spPr>
          <a:xfrm>
            <a:off x="2528499" y="3127711"/>
            <a:ext cx="4861681" cy="1754326"/>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rgbClr val="008000"/>
                </a:solidFill>
                <a:latin typeface="Courier"/>
                <a:cs typeface="Courier"/>
              </a:rPr>
              <a:t>help sin</a:t>
            </a:r>
          </a:p>
          <a:p>
            <a:r>
              <a:rPr lang="en-US" sz="1350" dirty="0">
                <a:latin typeface="Courier"/>
                <a:cs typeface="Courier"/>
              </a:rPr>
              <a:t>sin    Sine of argument in radians.</a:t>
            </a:r>
          </a:p>
          <a:p>
            <a:r>
              <a:rPr lang="en-US" sz="1350" dirty="0">
                <a:latin typeface="Courier"/>
                <a:cs typeface="Courier"/>
              </a:rPr>
              <a:t>    sin(X) is the sine of the elements of X.</a:t>
            </a:r>
          </a:p>
          <a:p>
            <a:r>
              <a:rPr lang="en-US" sz="1350" dirty="0">
                <a:latin typeface="Courier"/>
                <a:cs typeface="Courier"/>
              </a:rPr>
              <a:t> </a:t>
            </a:r>
          </a:p>
          <a:p>
            <a:r>
              <a:rPr lang="en-US" sz="1350" dirty="0">
                <a:latin typeface="Courier"/>
                <a:cs typeface="Courier"/>
              </a:rPr>
              <a:t>    See also </a:t>
            </a:r>
            <a:r>
              <a:rPr lang="en-US" sz="1350" dirty="0" err="1">
                <a:latin typeface="Courier"/>
                <a:cs typeface="Courier"/>
              </a:rPr>
              <a:t>asin</a:t>
            </a:r>
            <a:r>
              <a:rPr lang="en-US" sz="1350" dirty="0">
                <a:latin typeface="Courier"/>
                <a:cs typeface="Courier"/>
              </a:rPr>
              <a:t>, </a:t>
            </a:r>
            <a:r>
              <a:rPr lang="en-US" sz="1350" dirty="0" err="1">
                <a:latin typeface="Courier"/>
                <a:cs typeface="Courier"/>
              </a:rPr>
              <a:t>sind</a:t>
            </a:r>
            <a:r>
              <a:rPr lang="en-US" sz="1350" dirty="0">
                <a:latin typeface="Courier"/>
                <a:cs typeface="Courier"/>
              </a:rPr>
              <a:t>.</a:t>
            </a:r>
          </a:p>
          <a:p>
            <a:endParaRPr lang="en-US" sz="1350" dirty="0">
              <a:latin typeface="Courier"/>
              <a:cs typeface="Courier"/>
            </a:endParaRPr>
          </a:p>
          <a:p>
            <a:r>
              <a:rPr lang="en-US" sz="1350" dirty="0">
                <a:latin typeface="Courier"/>
                <a:cs typeface="Courier"/>
              </a:rPr>
              <a:t>    Reference page in Help browser</a:t>
            </a:r>
          </a:p>
          <a:p>
            <a:r>
              <a:rPr lang="en-US" sz="1350" dirty="0">
                <a:latin typeface="Courier"/>
                <a:cs typeface="Courier"/>
              </a:rPr>
              <a:t>       doc sin</a:t>
            </a:r>
          </a:p>
        </p:txBody>
      </p:sp>
    </p:spTree>
    <p:extLst>
      <p:ext uri="{BB962C8B-B14F-4D97-AF65-F5344CB8AC3E}">
        <p14:creationId xmlns:p14="http://schemas.microsoft.com/office/powerpoint/2010/main" val="363434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p:txBody>
          <a:bodyPr/>
          <a:lstStyle/>
          <a:p>
            <a:r>
              <a:rPr lang="en-US" dirty="0" smtClean="0"/>
              <a:t>Anything you type into the workspace can also be run from a script</a:t>
            </a:r>
          </a:p>
          <a:p>
            <a:r>
              <a:rPr lang="en-US" dirty="0" smtClean="0"/>
              <a:t>“.m” files are just saved lists of </a:t>
            </a:r>
            <a:r>
              <a:rPr lang="en-US" dirty="0" err="1" smtClean="0"/>
              <a:t>matlab</a:t>
            </a:r>
            <a:r>
              <a:rPr lang="en-US" dirty="0" smtClean="0"/>
              <a:t> commands</a:t>
            </a:r>
          </a:p>
          <a:p>
            <a:r>
              <a:rPr lang="en-US" dirty="0" smtClean="0"/>
              <a:t>functions</a:t>
            </a:r>
          </a:p>
          <a:p>
            <a:pPr lvl="1"/>
            <a:r>
              <a:rPr lang="en-US" dirty="0" smtClean="0"/>
              <a:t>encapsulated blocks of code that operate on variables in their own independent workspaces</a:t>
            </a:r>
          </a:p>
        </p:txBody>
      </p:sp>
    </p:spTree>
    <p:extLst>
      <p:ext uri="{BB962C8B-B14F-4D97-AF65-F5344CB8AC3E}">
        <p14:creationId xmlns:p14="http://schemas.microsoft.com/office/powerpoint/2010/main" val="389923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Editor</a:t>
            </a:r>
            <a:endParaRPr lang="en-US" dirty="0"/>
          </a:p>
        </p:txBody>
      </p:sp>
      <p:sp>
        <p:nvSpPr>
          <p:cNvPr id="3" name="Content Placeholder 2"/>
          <p:cNvSpPr>
            <a:spLocks noGrp="1"/>
          </p:cNvSpPr>
          <p:nvPr>
            <p:ph idx="1"/>
          </p:nvPr>
        </p:nvSpPr>
        <p:spPr/>
        <p:txBody>
          <a:bodyPr/>
          <a:lstStyle/>
          <a:p>
            <a:r>
              <a:rPr lang="en-US" dirty="0" smtClean="0"/>
              <a:t>Comments</a:t>
            </a:r>
          </a:p>
          <a:p>
            <a:r>
              <a:rPr lang="en-US" dirty="0"/>
              <a:t>Syntax </a:t>
            </a:r>
            <a:r>
              <a:rPr lang="en-US" dirty="0" smtClean="0"/>
              <a:t>highlighting</a:t>
            </a:r>
          </a:p>
          <a:p>
            <a:r>
              <a:rPr lang="en-US" dirty="0" smtClean="0"/>
              <a:t>Code folding</a:t>
            </a:r>
          </a:p>
        </p:txBody>
      </p:sp>
    </p:spTree>
    <p:extLst>
      <p:ext uri="{BB962C8B-B14F-4D97-AF65-F5344CB8AC3E}">
        <p14:creationId xmlns:p14="http://schemas.microsoft.com/office/powerpoint/2010/main" val="150637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What is a variable?</a:t>
            </a:r>
          </a:p>
          <a:p>
            <a:r>
              <a:rPr lang="en-US" dirty="0" smtClean="0"/>
              <a:t>Variable names and conventions</a:t>
            </a:r>
            <a:endParaRPr lang="en-US" dirty="0"/>
          </a:p>
        </p:txBody>
      </p:sp>
    </p:spTree>
    <p:extLst>
      <p:ext uri="{BB962C8B-B14F-4D97-AF65-F5344CB8AC3E}">
        <p14:creationId xmlns:p14="http://schemas.microsoft.com/office/powerpoint/2010/main" val="364288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types</a:t>
            </a:r>
            <a:endParaRPr lang="en-US" dirty="0"/>
          </a:p>
        </p:txBody>
      </p:sp>
      <p:sp>
        <p:nvSpPr>
          <p:cNvPr id="3" name="Content Placeholder 2"/>
          <p:cNvSpPr>
            <a:spLocks noGrp="1"/>
          </p:cNvSpPr>
          <p:nvPr>
            <p:ph idx="1"/>
          </p:nvPr>
        </p:nvSpPr>
        <p:spPr>
          <a:xfrm>
            <a:off x="1485900" y="1783072"/>
            <a:ext cx="6172200" cy="3051765"/>
          </a:xfrm>
        </p:spPr>
        <p:txBody>
          <a:bodyPr/>
          <a:lstStyle/>
          <a:p>
            <a:r>
              <a:rPr lang="en-US" dirty="0" smtClean="0"/>
              <a:t>double: floating point number like</a:t>
            </a:r>
            <a:br>
              <a:rPr lang="en-US" dirty="0" smtClean="0"/>
            </a:br>
            <a:r>
              <a:rPr lang="en-US" dirty="0" smtClean="0"/>
              <a:t>	3.24</a:t>
            </a:r>
          </a:p>
          <a:p>
            <a:r>
              <a:rPr lang="en-US" dirty="0" smtClean="0"/>
              <a:t>integer: no decimal places</a:t>
            </a:r>
            <a:br>
              <a:rPr lang="en-US" dirty="0" smtClean="0"/>
            </a:br>
            <a:r>
              <a:rPr lang="en-US" dirty="0" smtClean="0"/>
              <a:t>	345</a:t>
            </a:r>
          </a:p>
          <a:p>
            <a:pPr marL="0" indent="0">
              <a:buNone/>
            </a:pPr>
            <a:endParaRPr lang="en-US" dirty="0"/>
          </a:p>
        </p:txBody>
      </p:sp>
      <p:sp>
        <p:nvSpPr>
          <p:cNvPr id="4" name="TextBox 3"/>
          <p:cNvSpPr txBox="1"/>
          <p:nvPr/>
        </p:nvSpPr>
        <p:spPr>
          <a:xfrm>
            <a:off x="1612401" y="1366226"/>
            <a:ext cx="1806121" cy="300082"/>
          </a:xfrm>
          <a:prstGeom prst="rect">
            <a:avLst/>
          </a:prstGeom>
          <a:noFill/>
        </p:spPr>
        <p:txBody>
          <a:bodyPr wrap="square" rtlCol="0">
            <a:spAutoFit/>
          </a:bodyPr>
          <a:lstStyle/>
          <a:p>
            <a:r>
              <a:rPr lang="en-US" sz="1350" b="1" dirty="0"/>
              <a:t>Numbers</a:t>
            </a:r>
          </a:p>
        </p:txBody>
      </p:sp>
    </p:spTree>
    <p:extLst>
      <p:ext uri="{BB962C8B-B14F-4D97-AF65-F5344CB8AC3E}">
        <p14:creationId xmlns:p14="http://schemas.microsoft.com/office/powerpoint/2010/main" val="103290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 and matrices</a:t>
            </a:r>
            <a:endParaRPr lang="en-US" dirty="0"/>
          </a:p>
        </p:txBody>
      </p:sp>
      <p:sp>
        <p:nvSpPr>
          <p:cNvPr id="3" name="Content Placeholder 2"/>
          <p:cNvSpPr>
            <a:spLocks noGrp="1"/>
          </p:cNvSpPr>
          <p:nvPr>
            <p:ph idx="1"/>
          </p:nvPr>
        </p:nvSpPr>
        <p:spPr/>
        <p:txBody>
          <a:bodyPr/>
          <a:lstStyle/>
          <a:p>
            <a:r>
              <a:rPr lang="en-US" dirty="0" smtClean="0"/>
              <a:t>Vectors are like lists</a:t>
            </a:r>
            <a:br>
              <a:rPr lang="en-US" dirty="0" smtClean="0"/>
            </a:br>
            <a:r>
              <a:rPr lang="en-US" dirty="0" smtClean="0"/>
              <a:t>	a = [1,2,3,4,5]</a:t>
            </a:r>
          </a:p>
          <a:p>
            <a:r>
              <a:rPr lang="en-US" dirty="0" smtClean="0"/>
              <a:t>Matrices are like lists of lists</a:t>
            </a:r>
            <a:r>
              <a:rPr lang="en-US" dirty="0"/>
              <a:t>	</a:t>
            </a:r>
            <a:br>
              <a:rPr lang="en-US" dirty="0"/>
            </a:br>
            <a:r>
              <a:rPr lang="en-US" dirty="0" smtClean="0"/>
              <a:t>	a = [ 1,3,5,7;</a:t>
            </a:r>
            <a:br>
              <a:rPr lang="en-US" dirty="0" smtClean="0"/>
            </a:br>
            <a:r>
              <a:rPr lang="en-US" dirty="0" smtClean="0"/>
              <a:t> 	        2,4,6,8 ]       </a:t>
            </a:r>
          </a:p>
          <a:p>
            <a:r>
              <a:rPr lang="en-US" dirty="0" smtClean="0"/>
              <a:t>Matrices can have many dimensions</a:t>
            </a:r>
            <a:endParaRPr lang="en-US" dirty="0"/>
          </a:p>
        </p:txBody>
      </p:sp>
    </p:spTree>
    <p:extLst>
      <p:ext uri="{BB962C8B-B14F-4D97-AF65-F5344CB8AC3E}">
        <p14:creationId xmlns:p14="http://schemas.microsoft.com/office/powerpoint/2010/main" val="66438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vectors</a:t>
            </a:r>
            <a:endParaRPr lang="en-US" dirty="0"/>
          </a:p>
        </p:txBody>
      </p:sp>
      <p:sp>
        <p:nvSpPr>
          <p:cNvPr id="4" name="TextBox 3"/>
          <p:cNvSpPr txBox="1"/>
          <p:nvPr/>
        </p:nvSpPr>
        <p:spPr>
          <a:xfrm>
            <a:off x="1648257" y="1786412"/>
            <a:ext cx="4861681" cy="2793072"/>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chemeClr val="accent5"/>
                </a:solidFill>
                <a:latin typeface="Courier"/>
                <a:cs typeface="Courier"/>
              </a:rPr>
              <a:t>a = [1 2 3 4 5]</a:t>
            </a:r>
          </a:p>
          <a:p>
            <a:r>
              <a:rPr lang="en-US" sz="1350" dirty="0">
                <a:latin typeface="Courier"/>
                <a:cs typeface="Courier"/>
              </a:rPr>
              <a:t>a =</a:t>
            </a:r>
          </a:p>
          <a:p>
            <a:r>
              <a:rPr lang="en-US" sz="1350" dirty="0">
                <a:latin typeface="Courier"/>
                <a:cs typeface="Courier"/>
              </a:rPr>
              <a:t>     1     2     3     4     5</a:t>
            </a:r>
          </a:p>
          <a:p>
            <a:endParaRPr lang="en-US" sz="1350" dirty="0">
              <a:latin typeface="Courier"/>
              <a:cs typeface="Courier"/>
            </a:endParaRPr>
          </a:p>
          <a:p>
            <a:r>
              <a:rPr lang="en-US" sz="1350" dirty="0">
                <a:latin typeface="Courier"/>
                <a:cs typeface="Courier"/>
              </a:rPr>
              <a:t>&gt;&gt; </a:t>
            </a:r>
            <a:r>
              <a:rPr lang="en-US" sz="1350" dirty="0">
                <a:solidFill>
                  <a:srgbClr val="528A02"/>
                </a:solidFill>
                <a:latin typeface="Courier"/>
                <a:cs typeface="Courier"/>
              </a:rPr>
              <a:t>a = [1,2,3,4,5]</a:t>
            </a:r>
          </a:p>
          <a:p>
            <a:r>
              <a:rPr lang="en-US" sz="1350" dirty="0">
                <a:latin typeface="Courier"/>
                <a:cs typeface="Courier"/>
              </a:rPr>
              <a:t>a =</a:t>
            </a:r>
          </a:p>
          <a:p>
            <a:r>
              <a:rPr lang="en-US" sz="1350" dirty="0">
                <a:latin typeface="Courier"/>
                <a:cs typeface="Courier"/>
              </a:rPr>
              <a:t>     1     2     3     4     5</a:t>
            </a:r>
          </a:p>
          <a:p>
            <a:endParaRPr lang="en-US" sz="1350" dirty="0">
              <a:latin typeface="Courier"/>
              <a:cs typeface="Courier"/>
            </a:endParaRPr>
          </a:p>
          <a:p>
            <a:r>
              <a:rPr lang="en-US" sz="1350" dirty="0">
                <a:latin typeface="Courier"/>
                <a:cs typeface="Courier"/>
              </a:rPr>
              <a:t>&gt;&gt; </a:t>
            </a:r>
            <a:r>
              <a:rPr lang="en-US" sz="1350" dirty="0">
                <a:solidFill>
                  <a:srgbClr val="528A02"/>
                </a:solidFill>
                <a:latin typeface="Courier"/>
                <a:cs typeface="Courier"/>
              </a:rPr>
              <a:t>a = [1:5]</a:t>
            </a:r>
          </a:p>
          <a:p>
            <a:r>
              <a:rPr lang="en-US" sz="1350" dirty="0">
                <a:latin typeface="Courier"/>
                <a:cs typeface="Courier"/>
              </a:rPr>
              <a:t>a =</a:t>
            </a:r>
          </a:p>
          <a:p>
            <a:r>
              <a:rPr lang="en-US" sz="1350" dirty="0">
                <a:latin typeface="Courier"/>
                <a:cs typeface="Courier"/>
              </a:rPr>
              <a:t>     1     2     3     4     5</a:t>
            </a:r>
          </a:p>
          <a:p>
            <a:endParaRPr lang="en-US" sz="1350" dirty="0">
              <a:latin typeface="Courier"/>
              <a:cs typeface="Courier"/>
            </a:endParaRPr>
          </a:p>
          <a:p>
            <a:endParaRPr lang="en-US" sz="1350" dirty="0">
              <a:latin typeface="Courier"/>
              <a:cs typeface="Courier"/>
            </a:endParaRPr>
          </a:p>
        </p:txBody>
      </p:sp>
      <p:sp>
        <p:nvSpPr>
          <p:cNvPr id="5" name="Cloud 4"/>
          <p:cNvSpPr/>
          <p:nvPr/>
        </p:nvSpPr>
        <p:spPr>
          <a:xfrm>
            <a:off x="5194300" y="2152650"/>
            <a:ext cx="2287588" cy="1574801"/>
          </a:xfrm>
          <a:prstGeom prst="cloud">
            <a:avLst/>
          </a:prstGeom>
          <a:gradFill flip="none" rotWithShape="1">
            <a:gsLst>
              <a:gs pos="0">
                <a:schemeClr val="accent2">
                  <a:tint val="95000"/>
                  <a:shade val="70000"/>
                  <a:satMod val="150000"/>
                </a:schemeClr>
              </a:gs>
              <a:gs pos="100000">
                <a:schemeClr val="accent2">
                  <a:tint val="100000"/>
                  <a:shade val="100000"/>
                  <a:satMod val="15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Also try:</a:t>
            </a:r>
          </a:p>
          <a:p>
            <a:pPr algn="ctr"/>
            <a:r>
              <a:rPr lang="en-US" sz="1350" dirty="0"/>
              <a:t>x = [1:0.1:10]</a:t>
            </a:r>
          </a:p>
        </p:txBody>
      </p:sp>
    </p:spTree>
    <p:extLst>
      <p:ext uri="{BB962C8B-B14F-4D97-AF65-F5344CB8AC3E}">
        <p14:creationId xmlns:p14="http://schemas.microsoft.com/office/powerpoint/2010/main" val="29655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Psychtoolbox</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Psychophysics Toolbox is a set of </a:t>
            </a:r>
            <a:r>
              <a:rPr lang="en-US" dirty="0" err="1" smtClean="0"/>
              <a:t>Matlab</a:t>
            </a:r>
            <a:r>
              <a:rPr lang="en-US" dirty="0" smtClean="0"/>
              <a:t> functions for behavioral research </a:t>
            </a:r>
          </a:p>
          <a:p>
            <a:r>
              <a:rPr lang="en-US" dirty="0" smtClean="0"/>
              <a:t>It runs on Mac, Windows, and Linux</a:t>
            </a:r>
          </a:p>
          <a:p>
            <a:r>
              <a:rPr lang="en-US" dirty="0" smtClean="0"/>
              <a:t>Allows precise control of your screen, audio, collection of responses</a:t>
            </a:r>
          </a:p>
          <a:p>
            <a:r>
              <a:rPr lang="en-US" dirty="0" smtClean="0"/>
              <a:t>Controls low-level system events using a high-level language (</a:t>
            </a:r>
            <a:r>
              <a:rPr lang="en-US" dirty="0" err="1" smtClean="0"/>
              <a:t>Matlab</a:t>
            </a:r>
            <a:r>
              <a:rPr lang="en-US" dirty="0" smtClean="0"/>
              <a:t>)</a:t>
            </a:r>
          </a:p>
          <a:p>
            <a:r>
              <a:rPr lang="en-US" dirty="0" smtClean="0"/>
              <a:t>Freely available</a:t>
            </a:r>
          </a:p>
          <a:p>
            <a:r>
              <a:rPr lang="en-US" dirty="0" smtClean="0"/>
              <a:t>http</a:t>
            </a:r>
            <a:r>
              <a:rPr lang="en-US" dirty="0"/>
              <a:t>://</a:t>
            </a:r>
            <a:r>
              <a:rPr lang="en-US" dirty="0" err="1"/>
              <a:t>psychtoolbox.org</a:t>
            </a:r>
            <a:endParaRPr lang="en-US" dirty="0"/>
          </a:p>
        </p:txBody>
      </p:sp>
    </p:spTree>
    <p:extLst>
      <p:ext uri="{BB962C8B-B14F-4D97-AF65-F5344CB8AC3E}">
        <p14:creationId xmlns:p14="http://schemas.microsoft.com/office/powerpoint/2010/main" val="38563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matrices</a:t>
            </a:r>
            <a:endParaRPr lang="en-US" dirty="0"/>
          </a:p>
        </p:txBody>
      </p:sp>
      <p:sp>
        <p:nvSpPr>
          <p:cNvPr id="4" name="TextBox 3"/>
          <p:cNvSpPr txBox="1"/>
          <p:nvPr/>
        </p:nvSpPr>
        <p:spPr>
          <a:xfrm>
            <a:off x="1648257" y="1786412"/>
            <a:ext cx="4861681" cy="1962076"/>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chemeClr val="accent5"/>
                </a:solidFill>
                <a:latin typeface="Courier"/>
                <a:cs typeface="Courier"/>
              </a:rPr>
              <a:t>a = [1 2 3; 4 5 6]</a:t>
            </a:r>
          </a:p>
          <a:p>
            <a:r>
              <a:rPr lang="en-US" sz="1350" dirty="0">
                <a:latin typeface="Courier"/>
                <a:cs typeface="Courier"/>
              </a:rPr>
              <a:t>a =</a:t>
            </a:r>
          </a:p>
          <a:p>
            <a:r>
              <a:rPr lang="en-US" sz="1350" dirty="0">
                <a:latin typeface="Courier"/>
                <a:cs typeface="Courier"/>
              </a:rPr>
              <a:t>     1     2     3</a:t>
            </a:r>
          </a:p>
          <a:p>
            <a:r>
              <a:rPr lang="en-US" sz="1350" dirty="0">
                <a:latin typeface="Courier"/>
                <a:cs typeface="Courier"/>
              </a:rPr>
              <a:t>     4     5     6</a:t>
            </a:r>
          </a:p>
          <a:p>
            <a:r>
              <a:rPr lang="en-US" sz="1350" dirty="0">
                <a:latin typeface="Courier"/>
                <a:cs typeface="Courier"/>
              </a:rPr>
              <a:t>&gt;&gt; </a:t>
            </a:r>
            <a:r>
              <a:rPr lang="da-DK" sz="1350" dirty="0">
                <a:solidFill>
                  <a:srgbClr val="528A02"/>
                </a:solidFill>
                <a:latin typeface="Courier"/>
                <a:cs typeface="Courier"/>
              </a:rPr>
              <a:t>a = [1 2 3; 4 5 6; 7 8 9]</a:t>
            </a:r>
            <a:endParaRPr lang="en-US" sz="1350" dirty="0">
              <a:solidFill>
                <a:srgbClr val="528A02"/>
              </a:solidFill>
              <a:latin typeface="Courier"/>
              <a:cs typeface="Courier"/>
            </a:endParaRPr>
          </a:p>
          <a:p>
            <a:r>
              <a:rPr lang="en-US" sz="1350" dirty="0">
                <a:latin typeface="Courier"/>
                <a:cs typeface="Courier"/>
              </a:rPr>
              <a:t>a = </a:t>
            </a:r>
          </a:p>
          <a:p>
            <a:r>
              <a:rPr lang="en-US" sz="1350" dirty="0">
                <a:latin typeface="Courier"/>
                <a:cs typeface="Courier"/>
              </a:rPr>
              <a:t>     1     2     3</a:t>
            </a:r>
          </a:p>
          <a:p>
            <a:r>
              <a:rPr lang="en-US" sz="1350" dirty="0">
                <a:latin typeface="Courier"/>
                <a:cs typeface="Courier"/>
              </a:rPr>
              <a:t>     4     5     6</a:t>
            </a:r>
          </a:p>
          <a:p>
            <a:r>
              <a:rPr lang="en-US" sz="1350" dirty="0">
                <a:latin typeface="Courier"/>
                <a:cs typeface="Courier"/>
              </a:rPr>
              <a:t>     7     8     9</a:t>
            </a:r>
          </a:p>
        </p:txBody>
      </p:sp>
    </p:spTree>
    <p:extLst>
      <p:ext uri="{BB962C8B-B14F-4D97-AF65-F5344CB8AC3E}">
        <p14:creationId xmlns:p14="http://schemas.microsoft.com/office/powerpoint/2010/main" val="332310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matrices</a:t>
            </a:r>
            <a:endParaRPr lang="en-US" dirty="0"/>
          </a:p>
        </p:txBody>
      </p:sp>
      <p:sp>
        <p:nvSpPr>
          <p:cNvPr id="4" name="TextBox 3"/>
          <p:cNvSpPr txBox="1"/>
          <p:nvPr/>
        </p:nvSpPr>
        <p:spPr>
          <a:xfrm>
            <a:off x="1648257" y="1536791"/>
            <a:ext cx="4861681" cy="3416320"/>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rgbClr val="528A02"/>
                </a:solidFill>
                <a:latin typeface="Courier"/>
                <a:cs typeface="Courier"/>
              </a:rPr>
              <a:t>ones(3)</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1     1     1</a:t>
            </a:r>
          </a:p>
          <a:p>
            <a:r>
              <a:rPr lang="en-US" sz="1350" dirty="0">
                <a:latin typeface="Courier"/>
                <a:cs typeface="Courier"/>
              </a:rPr>
              <a:t>     1     1     1</a:t>
            </a:r>
          </a:p>
          <a:p>
            <a:r>
              <a:rPr lang="en-US" sz="1350" dirty="0">
                <a:latin typeface="Courier"/>
                <a:cs typeface="Courier"/>
              </a:rPr>
              <a:t>     1     1     1</a:t>
            </a:r>
          </a:p>
          <a:p>
            <a:endParaRPr lang="en-US" sz="1350" dirty="0">
              <a:latin typeface="Courier"/>
              <a:cs typeface="Courier"/>
            </a:endParaRPr>
          </a:p>
          <a:p>
            <a:r>
              <a:rPr lang="en-US" sz="1350" dirty="0">
                <a:latin typeface="Courier"/>
                <a:cs typeface="Courier"/>
              </a:rPr>
              <a:t>&gt;&gt; </a:t>
            </a:r>
            <a:r>
              <a:rPr lang="en-US" sz="1350" dirty="0">
                <a:solidFill>
                  <a:schemeClr val="accent5"/>
                </a:solidFill>
                <a:latin typeface="Courier"/>
                <a:cs typeface="Courier"/>
              </a:rPr>
              <a:t>ones(2,3)</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1     1     1</a:t>
            </a:r>
          </a:p>
          <a:p>
            <a:r>
              <a:rPr lang="en-US" sz="1350" dirty="0">
                <a:latin typeface="Courier"/>
                <a:cs typeface="Courier"/>
              </a:rPr>
              <a:t>     1     1     1</a:t>
            </a:r>
          </a:p>
          <a:p>
            <a:endParaRPr lang="en-US" sz="1350" dirty="0">
              <a:latin typeface="Courier"/>
              <a:cs typeface="Courier"/>
            </a:endParaRPr>
          </a:p>
          <a:p>
            <a:r>
              <a:rPr lang="en-US" sz="1350" dirty="0">
                <a:latin typeface="Courier"/>
                <a:cs typeface="Courier"/>
              </a:rPr>
              <a:t>&gt;&gt; </a:t>
            </a:r>
            <a:r>
              <a:rPr lang="en-US" sz="1350" dirty="0">
                <a:solidFill>
                  <a:srgbClr val="528A02"/>
                </a:solidFill>
                <a:latin typeface="Courier"/>
                <a:cs typeface="Courier"/>
              </a:rPr>
              <a:t>zeros(3,4)</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0     0     0     0</a:t>
            </a:r>
          </a:p>
          <a:p>
            <a:r>
              <a:rPr lang="en-US" sz="1350" dirty="0">
                <a:latin typeface="Courier"/>
                <a:cs typeface="Courier"/>
              </a:rPr>
              <a:t>     0     0     0     0</a:t>
            </a:r>
          </a:p>
          <a:p>
            <a:r>
              <a:rPr lang="en-US" sz="1350" dirty="0">
                <a:latin typeface="Courier"/>
                <a:cs typeface="Courier"/>
              </a:rPr>
              <a:t>     0     0     0     0</a:t>
            </a:r>
          </a:p>
        </p:txBody>
      </p:sp>
      <p:sp>
        <p:nvSpPr>
          <p:cNvPr id="5" name="Rectangle 4"/>
          <p:cNvSpPr/>
          <p:nvPr/>
        </p:nvSpPr>
        <p:spPr>
          <a:xfrm>
            <a:off x="2456937" y="2819942"/>
            <a:ext cx="476230" cy="215519"/>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6" name="Straight Arrow Connector 5"/>
          <p:cNvCxnSpPr/>
          <p:nvPr/>
        </p:nvCxnSpPr>
        <p:spPr>
          <a:xfrm flipH="1">
            <a:off x="2933167" y="2951919"/>
            <a:ext cx="83196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Cloud 6"/>
          <p:cNvSpPr/>
          <p:nvPr/>
        </p:nvSpPr>
        <p:spPr>
          <a:xfrm>
            <a:off x="3765135" y="2528830"/>
            <a:ext cx="1830533" cy="846179"/>
          </a:xfrm>
          <a:prstGeom prst="cloud">
            <a:avLst/>
          </a:prstGeom>
          <a:gradFill flip="none" rotWithShape="1">
            <a:gsLst>
              <a:gs pos="0">
                <a:schemeClr val="accent2">
                  <a:tint val="95000"/>
                  <a:shade val="70000"/>
                  <a:satMod val="150000"/>
                </a:schemeClr>
              </a:gs>
              <a:gs pos="100000">
                <a:schemeClr val="accent2">
                  <a:tint val="100000"/>
                  <a:shade val="100000"/>
                  <a:satMod val="15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t>(</a:t>
            </a:r>
            <a:r>
              <a:rPr lang="en-US" sz="1200" dirty="0" err="1" smtClean="0"/>
              <a:t>rows,columns</a:t>
            </a:r>
            <a:r>
              <a:rPr lang="en-US" sz="1200" dirty="0" smtClean="0"/>
              <a:t>)</a:t>
            </a:r>
            <a:endParaRPr lang="en-US" sz="1200" dirty="0"/>
          </a:p>
        </p:txBody>
      </p:sp>
    </p:spTree>
    <p:extLst>
      <p:ext uri="{BB962C8B-B14F-4D97-AF65-F5344CB8AC3E}">
        <p14:creationId xmlns:p14="http://schemas.microsoft.com/office/powerpoint/2010/main" val="348201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5" grpId="1" animBg="1"/>
      <p:bldP spid="7" grpId="0" animBg="1"/>
      <p:bldP spid="7"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matrices</a:t>
            </a:r>
            <a:endParaRPr lang="en-US" dirty="0"/>
          </a:p>
        </p:txBody>
      </p:sp>
      <p:sp>
        <p:nvSpPr>
          <p:cNvPr id="4" name="TextBox 3"/>
          <p:cNvSpPr txBox="1"/>
          <p:nvPr/>
        </p:nvSpPr>
        <p:spPr>
          <a:xfrm>
            <a:off x="1648257" y="1536791"/>
            <a:ext cx="4861681" cy="2585323"/>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chemeClr val="accent5"/>
                </a:solidFill>
                <a:latin typeface="Courier"/>
                <a:cs typeface="Courier"/>
              </a:rPr>
              <a:t>rand(3)</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0.8147    0.9134    0.2785</a:t>
            </a:r>
          </a:p>
          <a:p>
            <a:r>
              <a:rPr lang="en-US" sz="1350" dirty="0">
                <a:latin typeface="Courier"/>
                <a:cs typeface="Courier"/>
              </a:rPr>
              <a:t>    0.9058    0.6324    0.5469</a:t>
            </a:r>
          </a:p>
          <a:p>
            <a:r>
              <a:rPr lang="en-US" sz="1350" dirty="0">
                <a:latin typeface="Courier"/>
                <a:cs typeface="Courier"/>
              </a:rPr>
              <a:t>    0.1270    0.0975    0.9575</a:t>
            </a:r>
          </a:p>
          <a:p>
            <a:endParaRPr lang="en-US" sz="1350" dirty="0">
              <a:latin typeface="Courier"/>
              <a:cs typeface="Courier"/>
            </a:endParaRPr>
          </a:p>
          <a:p>
            <a:r>
              <a:rPr lang="en-US" sz="1350" dirty="0">
                <a:latin typeface="Courier"/>
                <a:cs typeface="Courier"/>
              </a:rPr>
              <a:t>&gt;&gt; </a:t>
            </a:r>
            <a:r>
              <a:rPr lang="en-US" sz="1350" dirty="0">
                <a:solidFill>
                  <a:srgbClr val="528A02"/>
                </a:solidFill>
                <a:latin typeface="Courier"/>
                <a:cs typeface="Courier"/>
              </a:rPr>
              <a:t>nan(4)</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endParaRPr lang="en-US" sz="1350" dirty="0">
              <a:latin typeface="Courier"/>
              <a:cs typeface="Courier"/>
            </a:endParaRPr>
          </a:p>
          <a:p>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endParaRPr lang="en-US" sz="1350" dirty="0">
              <a:latin typeface="Courier"/>
              <a:cs typeface="Courier"/>
            </a:endParaRPr>
          </a:p>
          <a:p>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endParaRPr lang="en-US" sz="1350" dirty="0">
              <a:latin typeface="Courier"/>
              <a:cs typeface="Courier"/>
            </a:endParaRPr>
          </a:p>
          <a:p>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r>
              <a:rPr lang="en-US" sz="1350" dirty="0">
                <a:latin typeface="Courier"/>
                <a:cs typeface="Courier"/>
              </a:rPr>
              <a:t>   </a:t>
            </a:r>
            <a:r>
              <a:rPr lang="en-US" sz="1350" dirty="0" err="1">
                <a:latin typeface="Courier"/>
                <a:cs typeface="Courier"/>
              </a:rPr>
              <a:t>NaN</a:t>
            </a:r>
            <a:endParaRPr lang="en-US" sz="1350" dirty="0">
              <a:latin typeface="Courier"/>
              <a:cs typeface="Courier"/>
            </a:endParaRPr>
          </a:p>
        </p:txBody>
      </p:sp>
      <p:sp>
        <p:nvSpPr>
          <p:cNvPr id="5" name="Rectangle 4"/>
          <p:cNvSpPr/>
          <p:nvPr/>
        </p:nvSpPr>
        <p:spPr>
          <a:xfrm>
            <a:off x="3868413" y="3256040"/>
            <a:ext cx="398787" cy="194526"/>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6" name="Straight Arrow Connector 5"/>
          <p:cNvCxnSpPr/>
          <p:nvPr/>
        </p:nvCxnSpPr>
        <p:spPr>
          <a:xfrm flipH="1" flipV="1">
            <a:off x="4215544" y="3336375"/>
            <a:ext cx="961067" cy="516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Cloud 6"/>
          <p:cNvSpPr/>
          <p:nvPr/>
        </p:nvSpPr>
        <p:spPr>
          <a:xfrm>
            <a:off x="5176611" y="2806462"/>
            <a:ext cx="2065577" cy="1313516"/>
          </a:xfrm>
          <a:prstGeom prst="cloud">
            <a:avLst/>
          </a:prstGeom>
          <a:gradFill flip="none" rotWithShape="1">
            <a:gsLst>
              <a:gs pos="0">
                <a:schemeClr val="accent2">
                  <a:tint val="95000"/>
                  <a:shade val="70000"/>
                  <a:satMod val="150000"/>
                </a:schemeClr>
              </a:gs>
              <a:gs pos="100000">
                <a:schemeClr val="accent2">
                  <a:tint val="100000"/>
                  <a:shade val="100000"/>
                  <a:satMod val="15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a:t>NaN</a:t>
            </a:r>
            <a:r>
              <a:rPr lang="en-US" sz="1200" dirty="0"/>
              <a:t> = “Not a Number”</a:t>
            </a:r>
          </a:p>
        </p:txBody>
      </p:sp>
    </p:spTree>
    <p:extLst>
      <p:ext uri="{BB962C8B-B14F-4D97-AF65-F5344CB8AC3E}">
        <p14:creationId xmlns:p14="http://schemas.microsoft.com/office/powerpoint/2010/main" val="121981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matrices</a:t>
            </a:r>
            <a:endParaRPr lang="en-US" dirty="0"/>
          </a:p>
        </p:txBody>
      </p:sp>
      <p:sp>
        <p:nvSpPr>
          <p:cNvPr id="3" name="Content Placeholder 2"/>
          <p:cNvSpPr>
            <a:spLocks noGrp="1"/>
          </p:cNvSpPr>
          <p:nvPr>
            <p:ph idx="1"/>
          </p:nvPr>
        </p:nvSpPr>
        <p:spPr/>
        <p:txBody>
          <a:bodyPr/>
          <a:lstStyle/>
          <a:p>
            <a:r>
              <a:rPr lang="en-US" dirty="0" smtClean="0">
                <a:solidFill>
                  <a:srgbClr val="3366FF"/>
                </a:solidFill>
              </a:rPr>
              <a:t>size() </a:t>
            </a:r>
            <a:r>
              <a:rPr lang="en-US" dirty="0" smtClean="0"/>
              <a:t>will tell you the dimensions of a matrix</a:t>
            </a:r>
          </a:p>
          <a:p>
            <a:r>
              <a:rPr lang="en-US" dirty="0" smtClean="0">
                <a:solidFill>
                  <a:srgbClr val="3366FF"/>
                </a:solidFill>
              </a:rPr>
              <a:t>length()</a:t>
            </a:r>
            <a:r>
              <a:rPr lang="en-US" dirty="0" smtClean="0"/>
              <a:t> will tell you the length of a vector</a:t>
            </a:r>
            <a:endParaRPr lang="en-US" dirty="0"/>
          </a:p>
        </p:txBody>
      </p:sp>
    </p:spTree>
    <p:extLst>
      <p:ext uri="{BB962C8B-B14F-4D97-AF65-F5344CB8AC3E}">
        <p14:creationId xmlns:p14="http://schemas.microsoft.com/office/powerpoint/2010/main" val="371004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elements</a:t>
            </a:r>
            <a:endParaRPr lang="en-US" dirty="0"/>
          </a:p>
        </p:txBody>
      </p:sp>
      <p:sp>
        <p:nvSpPr>
          <p:cNvPr id="4" name="TextBox 3"/>
          <p:cNvSpPr txBox="1"/>
          <p:nvPr/>
        </p:nvSpPr>
        <p:spPr>
          <a:xfrm>
            <a:off x="1551061" y="1468892"/>
            <a:ext cx="4970128" cy="3416320"/>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chemeClr val="accent5"/>
                </a:solidFill>
                <a:latin typeface="Courier"/>
                <a:cs typeface="Courier"/>
              </a:rPr>
              <a:t>a = [0:4]</a:t>
            </a:r>
          </a:p>
          <a:p>
            <a:r>
              <a:rPr lang="en-US" sz="1350" dirty="0">
                <a:latin typeface="Courier"/>
                <a:cs typeface="Courier"/>
              </a:rPr>
              <a:t>a =</a:t>
            </a:r>
          </a:p>
          <a:p>
            <a:r>
              <a:rPr lang="en-US" sz="1350" dirty="0">
                <a:latin typeface="Courier"/>
                <a:cs typeface="Courier"/>
              </a:rPr>
              <a:t>     0     1     2     3     4</a:t>
            </a:r>
          </a:p>
          <a:p>
            <a:endParaRPr lang="en-US" sz="1350" dirty="0">
              <a:latin typeface="Courier"/>
              <a:cs typeface="Courier"/>
            </a:endParaRPr>
          </a:p>
          <a:p>
            <a:r>
              <a:rPr lang="en-US" sz="1350" dirty="0">
                <a:latin typeface="Courier"/>
                <a:cs typeface="Courier"/>
              </a:rPr>
              <a:t>&gt;&gt; </a:t>
            </a:r>
            <a:r>
              <a:rPr lang="en-US" sz="1350" dirty="0">
                <a:solidFill>
                  <a:srgbClr val="528A02"/>
                </a:solidFill>
                <a:latin typeface="Courier"/>
                <a:cs typeface="Courier"/>
              </a:rPr>
              <a:t>a(2)</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1</a:t>
            </a:r>
          </a:p>
          <a:p>
            <a:endParaRPr lang="en-US" sz="1350" dirty="0">
              <a:latin typeface="Courier"/>
              <a:cs typeface="Courier"/>
            </a:endParaRPr>
          </a:p>
          <a:p>
            <a:r>
              <a:rPr lang="en-US" sz="1350" dirty="0">
                <a:latin typeface="Courier"/>
                <a:cs typeface="Courier"/>
              </a:rPr>
              <a:t>&gt;&gt; </a:t>
            </a:r>
            <a:r>
              <a:rPr lang="en-US" sz="1350" dirty="0">
                <a:solidFill>
                  <a:srgbClr val="528A02"/>
                </a:solidFill>
                <a:latin typeface="Courier"/>
                <a:cs typeface="Courier"/>
              </a:rPr>
              <a:t>b = [1,2,3;4,5,6;7,8,9]</a:t>
            </a:r>
          </a:p>
          <a:p>
            <a:r>
              <a:rPr lang="en-US" sz="1350" dirty="0">
                <a:latin typeface="Courier"/>
                <a:cs typeface="Courier"/>
              </a:rPr>
              <a:t>b =</a:t>
            </a:r>
          </a:p>
          <a:p>
            <a:r>
              <a:rPr lang="en-US" sz="1350" dirty="0">
                <a:latin typeface="Courier"/>
                <a:cs typeface="Courier"/>
              </a:rPr>
              <a:t>     1     2     3</a:t>
            </a:r>
          </a:p>
          <a:p>
            <a:r>
              <a:rPr lang="en-US" sz="1350" dirty="0">
                <a:latin typeface="Courier"/>
                <a:cs typeface="Courier"/>
              </a:rPr>
              <a:t>     4     5     6</a:t>
            </a:r>
          </a:p>
          <a:p>
            <a:r>
              <a:rPr lang="en-US" sz="1350" dirty="0">
                <a:latin typeface="Courier"/>
                <a:cs typeface="Courier"/>
              </a:rPr>
              <a:t>     7     8     9</a:t>
            </a:r>
          </a:p>
          <a:p>
            <a:r>
              <a:rPr lang="en-US" sz="1350" dirty="0">
                <a:latin typeface="Courier"/>
                <a:cs typeface="Courier"/>
              </a:rPr>
              <a:t>&gt;&gt; </a:t>
            </a:r>
            <a:r>
              <a:rPr lang="en-US" sz="1350" dirty="0">
                <a:solidFill>
                  <a:srgbClr val="528A02"/>
                </a:solidFill>
                <a:latin typeface="Courier"/>
                <a:cs typeface="Courier"/>
              </a:rPr>
              <a:t>b(2,3)</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6</a:t>
            </a:r>
          </a:p>
        </p:txBody>
      </p:sp>
    </p:spTree>
    <p:extLst>
      <p:ext uri="{BB962C8B-B14F-4D97-AF65-F5344CB8AC3E}">
        <p14:creationId xmlns:p14="http://schemas.microsoft.com/office/powerpoint/2010/main" val="125164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elements</a:t>
            </a:r>
            <a:endParaRPr lang="en-US" dirty="0"/>
          </a:p>
        </p:txBody>
      </p:sp>
      <p:sp>
        <p:nvSpPr>
          <p:cNvPr id="4" name="TextBox 3"/>
          <p:cNvSpPr txBox="1"/>
          <p:nvPr/>
        </p:nvSpPr>
        <p:spPr>
          <a:xfrm>
            <a:off x="1551061" y="1468892"/>
            <a:ext cx="4970128" cy="3416320"/>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chemeClr val="accent5"/>
                </a:solidFill>
                <a:latin typeface="Courier"/>
                <a:cs typeface="Courier"/>
              </a:rPr>
              <a:t>b(1:3,1)</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1</a:t>
            </a:r>
          </a:p>
          <a:p>
            <a:r>
              <a:rPr lang="en-US" sz="1350" dirty="0">
                <a:latin typeface="Courier"/>
                <a:cs typeface="Courier"/>
              </a:rPr>
              <a:t>     4</a:t>
            </a:r>
          </a:p>
          <a:p>
            <a:r>
              <a:rPr lang="en-US" sz="1350" dirty="0">
                <a:latin typeface="Courier"/>
                <a:cs typeface="Courier"/>
              </a:rPr>
              <a:t>     7</a:t>
            </a:r>
          </a:p>
          <a:p>
            <a:endParaRPr lang="en-US" sz="1350" dirty="0">
              <a:latin typeface="Courier"/>
              <a:cs typeface="Courier"/>
            </a:endParaRPr>
          </a:p>
          <a:p>
            <a:r>
              <a:rPr lang="en-US" sz="1350" dirty="0">
                <a:latin typeface="Courier"/>
                <a:cs typeface="Courier"/>
              </a:rPr>
              <a:t>&gt;&gt; </a:t>
            </a:r>
            <a:r>
              <a:rPr lang="en-US" sz="1350" dirty="0">
                <a:solidFill>
                  <a:schemeClr val="accent5"/>
                </a:solidFill>
                <a:latin typeface="Courier"/>
                <a:cs typeface="Courier"/>
              </a:rPr>
              <a:t>b(1,:)</a:t>
            </a:r>
          </a:p>
          <a:p>
            <a:r>
              <a:rPr lang="en-US" sz="1350" dirty="0" err="1">
                <a:latin typeface="Courier"/>
                <a:cs typeface="Courier"/>
              </a:rPr>
              <a:t>ans</a:t>
            </a:r>
            <a:r>
              <a:rPr lang="en-US" sz="1350" dirty="0">
                <a:latin typeface="Courier"/>
                <a:cs typeface="Courier"/>
              </a:rPr>
              <a:t> =</a:t>
            </a:r>
          </a:p>
          <a:p>
            <a:r>
              <a:rPr lang="en-US" sz="1350" dirty="0">
                <a:latin typeface="Courier"/>
                <a:cs typeface="Courier"/>
              </a:rPr>
              <a:t>     1     2     3</a:t>
            </a:r>
          </a:p>
          <a:p>
            <a:endParaRPr lang="en-US" sz="1350" dirty="0">
              <a:latin typeface="Courier"/>
              <a:cs typeface="Courier"/>
            </a:endParaRPr>
          </a:p>
          <a:p>
            <a:r>
              <a:rPr lang="en-US" sz="1350" dirty="0">
                <a:latin typeface="Courier"/>
                <a:cs typeface="Courier"/>
              </a:rPr>
              <a:t>&gt;&gt; </a:t>
            </a:r>
            <a:r>
              <a:rPr lang="en-US" sz="1350" dirty="0">
                <a:solidFill>
                  <a:schemeClr val="accent5"/>
                </a:solidFill>
                <a:latin typeface="Courier"/>
                <a:cs typeface="Courier"/>
              </a:rPr>
              <a:t>a([1,2,4])</a:t>
            </a:r>
          </a:p>
          <a:p>
            <a:r>
              <a:rPr lang="en-US" sz="1350" dirty="0" err="1">
                <a:latin typeface="Courier"/>
                <a:cs typeface="Courier"/>
              </a:rPr>
              <a:t>ans</a:t>
            </a:r>
            <a:r>
              <a:rPr lang="en-US" sz="1350" dirty="0">
                <a:latin typeface="Courier"/>
                <a:cs typeface="Courier"/>
              </a:rPr>
              <a:t> =</a:t>
            </a:r>
          </a:p>
          <a:p>
            <a:endParaRPr lang="en-US" sz="1350" dirty="0">
              <a:latin typeface="Courier"/>
              <a:cs typeface="Courier"/>
            </a:endParaRPr>
          </a:p>
          <a:p>
            <a:r>
              <a:rPr lang="en-US" sz="1350" dirty="0">
                <a:latin typeface="Courier"/>
                <a:cs typeface="Courier"/>
              </a:rPr>
              <a:t>     0     1     3</a:t>
            </a:r>
          </a:p>
          <a:p>
            <a:endParaRPr lang="en-US" sz="1350" dirty="0">
              <a:latin typeface="Courier"/>
              <a:cs typeface="Courier"/>
            </a:endParaRPr>
          </a:p>
          <a:p>
            <a:endParaRPr lang="en-US" sz="1350" dirty="0">
              <a:latin typeface="Courier"/>
              <a:cs typeface="Courier"/>
            </a:endParaRPr>
          </a:p>
        </p:txBody>
      </p:sp>
    </p:spTree>
    <p:extLst>
      <p:ext uri="{BB962C8B-B14F-4D97-AF65-F5344CB8AC3E}">
        <p14:creationId xmlns:p14="http://schemas.microsoft.com/office/powerpoint/2010/main" val="351274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elements</a:t>
            </a:r>
            <a:endParaRPr lang="en-US" dirty="0"/>
          </a:p>
        </p:txBody>
      </p:sp>
      <p:sp>
        <p:nvSpPr>
          <p:cNvPr id="4" name="TextBox 3"/>
          <p:cNvSpPr txBox="1"/>
          <p:nvPr/>
        </p:nvSpPr>
        <p:spPr>
          <a:xfrm>
            <a:off x="1551061" y="1468891"/>
            <a:ext cx="4970128" cy="1754326"/>
          </a:xfrm>
          <a:prstGeom prst="rect">
            <a:avLst/>
          </a:prstGeom>
          <a:solidFill>
            <a:schemeClr val="bg1">
              <a:lumMod val="85000"/>
            </a:schemeClr>
          </a:solidFill>
        </p:spPr>
        <p:txBody>
          <a:bodyPr wrap="square" rtlCol="0">
            <a:spAutoFit/>
          </a:bodyPr>
          <a:lstStyle/>
          <a:p>
            <a:r>
              <a:rPr lang="en-US" sz="1350" dirty="0">
                <a:latin typeface="Courier"/>
                <a:cs typeface="Courier"/>
              </a:rPr>
              <a:t>&gt;&gt; </a:t>
            </a:r>
            <a:r>
              <a:rPr lang="en-US" sz="1350" dirty="0">
                <a:solidFill>
                  <a:srgbClr val="528A02"/>
                </a:solidFill>
                <a:latin typeface="Courier"/>
                <a:cs typeface="Courier"/>
              </a:rPr>
              <a:t>a(end)</a:t>
            </a:r>
          </a:p>
          <a:p>
            <a:r>
              <a:rPr lang="en-US" sz="1350" dirty="0" err="1">
                <a:latin typeface="Courier"/>
                <a:cs typeface="Courier"/>
              </a:rPr>
              <a:t>ans</a:t>
            </a:r>
            <a:r>
              <a:rPr lang="en-US" sz="1350" dirty="0">
                <a:latin typeface="Courier"/>
                <a:cs typeface="Courier"/>
              </a:rPr>
              <a:t> =</a:t>
            </a:r>
          </a:p>
          <a:p>
            <a:endParaRPr lang="en-US" sz="1350" dirty="0">
              <a:latin typeface="Courier"/>
              <a:cs typeface="Courier"/>
            </a:endParaRPr>
          </a:p>
          <a:p>
            <a:r>
              <a:rPr lang="en-US" sz="1350" dirty="0">
                <a:latin typeface="Courier"/>
                <a:cs typeface="Courier"/>
              </a:rPr>
              <a:t>     4</a:t>
            </a:r>
          </a:p>
          <a:p>
            <a:r>
              <a:rPr lang="en-US" sz="1350" dirty="0">
                <a:latin typeface="Courier"/>
                <a:cs typeface="Courier"/>
              </a:rPr>
              <a:t>&gt;&gt; </a:t>
            </a:r>
            <a:r>
              <a:rPr lang="en-US" sz="1350" dirty="0">
                <a:solidFill>
                  <a:srgbClr val="528A02"/>
                </a:solidFill>
                <a:latin typeface="Courier"/>
                <a:cs typeface="Courier"/>
              </a:rPr>
              <a:t>a(end-1)</a:t>
            </a:r>
          </a:p>
          <a:p>
            <a:r>
              <a:rPr lang="en-US" sz="1350" dirty="0" err="1">
                <a:latin typeface="Courier"/>
                <a:cs typeface="Courier"/>
              </a:rPr>
              <a:t>ans</a:t>
            </a:r>
            <a:r>
              <a:rPr lang="en-US" sz="1350" dirty="0">
                <a:latin typeface="Courier"/>
                <a:cs typeface="Courier"/>
              </a:rPr>
              <a:t> =</a:t>
            </a:r>
          </a:p>
          <a:p>
            <a:endParaRPr lang="en-US" sz="1350" dirty="0">
              <a:latin typeface="Courier"/>
              <a:cs typeface="Courier"/>
            </a:endParaRPr>
          </a:p>
          <a:p>
            <a:r>
              <a:rPr lang="en-US" sz="1350" dirty="0">
                <a:latin typeface="Courier"/>
                <a:cs typeface="Courier"/>
              </a:rPr>
              <a:t>     3</a:t>
            </a:r>
          </a:p>
        </p:txBody>
      </p:sp>
    </p:spTree>
    <p:extLst>
      <p:ext uri="{BB962C8B-B14F-4D97-AF65-F5344CB8AC3E}">
        <p14:creationId xmlns:p14="http://schemas.microsoft.com/office/powerpoint/2010/main" val="761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math</a:t>
            </a:r>
            <a:endParaRPr lang="en-US" dirty="0"/>
          </a:p>
        </p:txBody>
      </p:sp>
      <p:sp>
        <p:nvSpPr>
          <p:cNvPr id="3" name="Content Placeholder 2"/>
          <p:cNvSpPr>
            <a:spLocks noGrp="1"/>
          </p:cNvSpPr>
          <p:nvPr>
            <p:ph idx="1"/>
          </p:nvPr>
        </p:nvSpPr>
        <p:spPr>
          <a:xfrm>
            <a:off x="2301328" y="1460501"/>
            <a:ext cx="5307560" cy="2994422"/>
          </a:xfrm>
        </p:spPr>
        <p:txBody>
          <a:bodyPr/>
          <a:lstStyle/>
          <a:p>
            <a:r>
              <a:rPr lang="en-US" dirty="0" smtClean="0"/>
              <a:t>Adding a constant to each element in a vector</a:t>
            </a:r>
          </a:p>
          <a:p>
            <a:endParaRPr lang="en-US" dirty="0" smtClean="0"/>
          </a:p>
          <a:p>
            <a:endParaRPr lang="en-US" dirty="0"/>
          </a:p>
          <a:p>
            <a:endParaRPr lang="en-US" dirty="0" smtClean="0"/>
          </a:p>
          <a:p>
            <a:endParaRPr lang="en-US" dirty="0" smtClean="0"/>
          </a:p>
          <a:p>
            <a:r>
              <a:rPr lang="en-US" dirty="0" smtClean="0"/>
              <a:t>Adding two vectors</a:t>
            </a:r>
          </a:p>
        </p:txBody>
      </p:sp>
      <p:sp>
        <p:nvSpPr>
          <p:cNvPr id="4" name="TextBox 3"/>
          <p:cNvSpPr txBox="1"/>
          <p:nvPr/>
        </p:nvSpPr>
        <p:spPr>
          <a:xfrm>
            <a:off x="3011561" y="1856242"/>
            <a:ext cx="4113139" cy="1338828"/>
          </a:xfrm>
          <a:prstGeom prst="rect">
            <a:avLst/>
          </a:prstGeom>
          <a:solidFill>
            <a:schemeClr val="bg1">
              <a:lumMod val="85000"/>
            </a:schemeClr>
          </a:solidFill>
        </p:spPr>
        <p:txBody>
          <a:bodyPr wrap="square" rtlCol="0">
            <a:spAutoFit/>
          </a:bodyPr>
          <a:lstStyle/>
          <a:p>
            <a:r>
              <a:rPr lang="da-DK" sz="1350" dirty="0">
                <a:latin typeface="Courier"/>
                <a:cs typeface="Courier"/>
              </a:rPr>
              <a:t>&gt;&gt; </a:t>
            </a:r>
            <a:r>
              <a:rPr lang="da-DK" sz="1350" dirty="0">
                <a:solidFill>
                  <a:srgbClr val="528A02"/>
                </a:solidFill>
                <a:latin typeface="Courier"/>
                <a:cs typeface="Courier"/>
              </a:rPr>
              <a:t>a = [1 2 3]</a:t>
            </a:r>
          </a:p>
          <a:p>
            <a:r>
              <a:rPr lang="da-DK" sz="1350" dirty="0">
                <a:latin typeface="Courier"/>
                <a:cs typeface="Courier"/>
              </a:rPr>
              <a:t>a =</a:t>
            </a:r>
          </a:p>
          <a:p>
            <a:r>
              <a:rPr lang="da-DK" sz="1350" dirty="0">
                <a:latin typeface="Courier"/>
                <a:cs typeface="Courier"/>
              </a:rPr>
              <a:t>     1     2     3</a:t>
            </a:r>
          </a:p>
          <a:p>
            <a:r>
              <a:rPr lang="da-DK" sz="1350" dirty="0">
                <a:latin typeface="Courier"/>
                <a:cs typeface="Courier"/>
              </a:rPr>
              <a:t>&gt;&gt; </a:t>
            </a:r>
            <a:r>
              <a:rPr lang="da-DK" sz="1350" dirty="0">
                <a:solidFill>
                  <a:srgbClr val="528A02"/>
                </a:solidFill>
                <a:latin typeface="Courier"/>
                <a:cs typeface="Courier"/>
              </a:rPr>
              <a:t>a + 1</a:t>
            </a:r>
          </a:p>
          <a:p>
            <a:r>
              <a:rPr lang="da-DK" sz="1350" dirty="0" err="1">
                <a:latin typeface="Courier"/>
                <a:cs typeface="Courier"/>
              </a:rPr>
              <a:t>ans</a:t>
            </a:r>
            <a:r>
              <a:rPr lang="da-DK" sz="1350" dirty="0">
                <a:latin typeface="Courier"/>
                <a:cs typeface="Courier"/>
              </a:rPr>
              <a:t> =</a:t>
            </a:r>
          </a:p>
          <a:p>
            <a:r>
              <a:rPr lang="da-DK" sz="1350" dirty="0">
                <a:latin typeface="Courier"/>
                <a:cs typeface="Courier"/>
              </a:rPr>
              <a:t>     2     3     4</a:t>
            </a:r>
            <a:endParaRPr lang="en-US" sz="1350" dirty="0">
              <a:solidFill>
                <a:schemeClr val="accent5"/>
              </a:solidFill>
              <a:latin typeface="Courier"/>
              <a:cs typeface="Courier"/>
            </a:endParaRPr>
          </a:p>
        </p:txBody>
      </p:sp>
      <p:sp>
        <p:nvSpPr>
          <p:cNvPr id="5" name="TextBox 4"/>
          <p:cNvSpPr txBox="1"/>
          <p:nvPr/>
        </p:nvSpPr>
        <p:spPr>
          <a:xfrm>
            <a:off x="3011561" y="3498855"/>
            <a:ext cx="4113139" cy="1338828"/>
          </a:xfrm>
          <a:prstGeom prst="rect">
            <a:avLst/>
          </a:prstGeom>
          <a:solidFill>
            <a:schemeClr val="bg1">
              <a:lumMod val="85000"/>
            </a:schemeClr>
          </a:solidFill>
        </p:spPr>
        <p:txBody>
          <a:bodyPr wrap="square" rtlCol="0">
            <a:spAutoFit/>
          </a:bodyPr>
          <a:lstStyle/>
          <a:p>
            <a:r>
              <a:rPr lang="da-DK" sz="1350" dirty="0">
                <a:latin typeface="Courier"/>
                <a:cs typeface="Courier"/>
              </a:rPr>
              <a:t>&gt;&gt; </a:t>
            </a:r>
            <a:r>
              <a:rPr lang="da-DK" sz="1350" dirty="0">
                <a:solidFill>
                  <a:srgbClr val="528A02"/>
                </a:solidFill>
                <a:latin typeface="Courier"/>
                <a:cs typeface="Courier"/>
              </a:rPr>
              <a:t>b = [5 1 5]</a:t>
            </a:r>
          </a:p>
          <a:p>
            <a:r>
              <a:rPr lang="da-DK" sz="1350" dirty="0">
                <a:latin typeface="Courier"/>
                <a:cs typeface="Courier"/>
              </a:rPr>
              <a:t>b =</a:t>
            </a:r>
          </a:p>
          <a:p>
            <a:r>
              <a:rPr lang="da-DK" sz="1350" dirty="0">
                <a:latin typeface="Courier"/>
                <a:cs typeface="Courier"/>
              </a:rPr>
              <a:t>     5     1     5</a:t>
            </a:r>
          </a:p>
          <a:p>
            <a:r>
              <a:rPr lang="da-DK" sz="1350" dirty="0">
                <a:latin typeface="Courier"/>
                <a:cs typeface="Courier"/>
              </a:rPr>
              <a:t>&gt;&gt; </a:t>
            </a:r>
            <a:r>
              <a:rPr lang="da-DK" sz="1350" dirty="0">
                <a:solidFill>
                  <a:srgbClr val="528A02"/>
                </a:solidFill>
                <a:latin typeface="Courier"/>
                <a:cs typeface="Courier"/>
              </a:rPr>
              <a:t>a + b</a:t>
            </a:r>
          </a:p>
          <a:p>
            <a:r>
              <a:rPr lang="da-DK" sz="1350" dirty="0" err="1">
                <a:latin typeface="Courier"/>
                <a:cs typeface="Courier"/>
              </a:rPr>
              <a:t>ans</a:t>
            </a:r>
            <a:r>
              <a:rPr lang="da-DK" sz="1350" dirty="0">
                <a:latin typeface="Courier"/>
                <a:cs typeface="Courier"/>
              </a:rPr>
              <a:t> =</a:t>
            </a:r>
          </a:p>
          <a:p>
            <a:r>
              <a:rPr lang="da-DK" sz="1350" dirty="0">
                <a:latin typeface="Courier"/>
                <a:cs typeface="Courier"/>
              </a:rPr>
              <a:t>     6     3     8</a:t>
            </a:r>
            <a:endParaRPr lang="en-US" sz="1350" dirty="0">
              <a:solidFill>
                <a:schemeClr val="accent5"/>
              </a:solidFill>
              <a:latin typeface="Courier"/>
              <a:cs typeface="Courier"/>
            </a:endParaRPr>
          </a:p>
        </p:txBody>
      </p:sp>
    </p:spTree>
    <p:extLst>
      <p:ext uri="{BB962C8B-B14F-4D97-AF65-F5344CB8AC3E}">
        <p14:creationId xmlns:p14="http://schemas.microsoft.com/office/powerpoint/2010/main" val="38558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multiplication</a:t>
            </a:r>
            <a:endParaRPr lang="en-US" dirty="0"/>
          </a:p>
        </p:txBody>
      </p:sp>
      <p:sp>
        <p:nvSpPr>
          <p:cNvPr id="3" name="Content Placeholder 2"/>
          <p:cNvSpPr>
            <a:spLocks noGrp="1"/>
          </p:cNvSpPr>
          <p:nvPr>
            <p:ph idx="1"/>
          </p:nvPr>
        </p:nvSpPr>
        <p:spPr>
          <a:xfrm>
            <a:off x="1310728" y="1352551"/>
            <a:ext cx="5307560" cy="2994422"/>
          </a:xfrm>
        </p:spPr>
        <p:txBody>
          <a:bodyPr/>
          <a:lstStyle/>
          <a:p>
            <a:r>
              <a:rPr lang="en-US" dirty="0" smtClean="0"/>
              <a:t>The * sign refers to </a:t>
            </a:r>
            <a:r>
              <a:rPr lang="en-US" i="1" dirty="0" smtClean="0"/>
              <a:t>matrix multiplication:</a:t>
            </a:r>
            <a:endParaRPr lang="en-US" dirty="0"/>
          </a:p>
          <a:p>
            <a:endParaRPr lang="en-US" dirty="0" smtClean="0"/>
          </a:p>
          <a:p>
            <a:pPr marL="0" indent="0">
              <a:buNone/>
            </a:pPr>
            <a:endParaRPr lang="en-US" dirty="0"/>
          </a:p>
        </p:txBody>
      </p:sp>
      <p:sp>
        <p:nvSpPr>
          <p:cNvPr id="4" name="TextBox 3"/>
          <p:cNvSpPr txBox="1"/>
          <p:nvPr/>
        </p:nvSpPr>
        <p:spPr>
          <a:xfrm>
            <a:off x="2084461" y="1729242"/>
            <a:ext cx="5014839" cy="3416320"/>
          </a:xfrm>
          <a:prstGeom prst="rect">
            <a:avLst/>
          </a:prstGeom>
          <a:solidFill>
            <a:schemeClr val="bg1">
              <a:lumMod val="85000"/>
            </a:schemeClr>
          </a:solidFill>
        </p:spPr>
        <p:txBody>
          <a:bodyPr wrap="square" rtlCol="0">
            <a:spAutoFit/>
          </a:bodyPr>
          <a:lstStyle/>
          <a:p>
            <a:r>
              <a:rPr lang="en-US" sz="1200" dirty="0">
                <a:latin typeface="Courier"/>
                <a:cs typeface="Courier"/>
              </a:rPr>
              <a:t>&gt;&gt; </a:t>
            </a:r>
            <a:r>
              <a:rPr lang="en-US" sz="1200" dirty="0">
                <a:solidFill>
                  <a:srgbClr val="528A02"/>
                </a:solidFill>
                <a:latin typeface="Courier"/>
                <a:cs typeface="Courier"/>
              </a:rPr>
              <a:t>a = [1 2 3]</a:t>
            </a:r>
          </a:p>
          <a:p>
            <a:r>
              <a:rPr lang="en-US" sz="1200" dirty="0">
                <a:latin typeface="Courier"/>
                <a:cs typeface="Courier"/>
              </a:rPr>
              <a:t>a =</a:t>
            </a:r>
          </a:p>
          <a:p>
            <a:r>
              <a:rPr lang="en-US" sz="1200" dirty="0">
                <a:latin typeface="Courier"/>
                <a:cs typeface="Courier"/>
              </a:rPr>
              <a:t>     1     2     3</a:t>
            </a:r>
          </a:p>
          <a:p>
            <a:r>
              <a:rPr lang="en-US" sz="1200" dirty="0">
                <a:latin typeface="Courier"/>
                <a:cs typeface="Courier"/>
              </a:rPr>
              <a:t>&gt;&gt; </a:t>
            </a:r>
            <a:r>
              <a:rPr lang="en-US" sz="1200" dirty="0">
                <a:solidFill>
                  <a:srgbClr val="528A02"/>
                </a:solidFill>
                <a:latin typeface="Courier"/>
                <a:cs typeface="Courier"/>
              </a:rPr>
              <a:t>b = [2 2 4]</a:t>
            </a:r>
          </a:p>
          <a:p>
            <a:r>
              <a:rPr lang="en-US" sz="1200" dirty="0">
                <a:latin typeface="Courier"/>
                <a:cs typeface="Courier"/>
              </a:rPr>
              <a:t>b =</a:t>
            </a:r>
          </a:p>
          <a:p>
            <a:r>
              <a:rPr lang="en-US" sz="1200" dirty="0">
                <a:latin typeface="Courier"/>
                <a:cs typeface="Courier"/>
              </a:rPr>
              <a:t>     2     2     4</a:t>
            </a:r>
          </a:p>
          <a:p>
            <a:r>
              <a:rPr lang="en-US" sz="1200" dirty="0">
                <a:latin typeface="Courier"/>
                <a:cs typeface="Courier"/>
              </a:rPr>
              <a:t>&gt;&gt; </a:t>
            </a:r>
            <a:r>
              <a:rPr lang="en-US" sz="1200" dirty="0">
                <a:solidFill>
                  <a:srgbClr val="528A02"/>
                </a:solidFill>
                <a:latin typeface="Courier"/>
                <a:cs typeface="Courier"/>
              </a:rPr>
              <a:t>a * b</a:t>
            </a:r>
          </a:p>
          <a:p>
            <a:r>
              <a:rPr lang="en-US" sz="1200" dirty="0">
                <a:solidFill>
                  <a:srgbClr val="FF0000"/>
                </a:solidFill>
                <a:latin typeface="Courier"/>
                <a:cs typeface="Courier"/>
              </a:rPr>
              <a:t>Error using  * </a:t>
            </a:r>
          </a:p>
          <a:p>
            <a:r>
              <a:rPr lang="en-US" sz="1200" dirty="0">
                <a:solidFill>
                  <a:srgbClr val="FF0000"/>
                </a:solidFill>
                <a:latin typeface="Courier"/>
                <a:cs typeface="Courier"/>
              </a:rPr>
              <a:t>Inner matrix dimensions must agree.</a:t>
            </a:r>
          </a:p>
          <a:p>
            <a:r>
              <a:rPr lang="en-US" sz="1200" dirty="0">
                <a:latin typeface="Courier"/>
                <a:cs typeface="Courier"/>
              </a:rPr>
              <a:t> </a:t>
            </a:r>
          </a:p>
          <a:p>
            <a:r>
              <a:rPr lang="en-US" sz="1200" dirty="0">
                <a:latin typeface="Courier"/>
                <a:cs typeface="Courier"/>
              </a:rPr>
              <a:t>&gt;&gt; </a:t>
            </a:r>
            <a:r>
              <a:rPr lang="en-US" sz="1200" dirty="0">
                <a:solidFill>
                  <a:schemeClr val="accent5"/>
                </a:solidFill>
                <a:latin typeface="Courier"/>
                <a:cs typeface="Courier"/>
              </a:rPr>
              <a:t>b = b'</a:t>
            </a:r>
          </a:p>
          <a:p>
            <a:r>
              <a:rPr lang="en-US" sz="1200" dirty="0">
                <a:latin typeface="Courier"/>
                <a:cs typeface="Courier"/>
              </a:rPr>
              <a:t>b =</a:t>
            </a:r>
          </a:p>
          <a:p>
            <a:r>
              <a:rPr lang="en-US" sz="1200" dirty="0">
                <a:latin typeface="Courier"/>
                <a:cs typeface="Courier"/>
              </a:rPr>
              <a:t>     2</a:t>
            </a:r>
          </a:p>
          <a:p>
            <a:r>
              <a:rPr lang="en-US" sz="1200" dirty="0">
                <a:latin typeface="Courier"/>
                <a:cs typeface="Courier"/>
              </a:rPr>
              <a:t>     2</a:t>
            </a:r>
          </a:p>
          <a:p>
            <a:r>
              <a:rPr lang="en-US" sz="1200" dirty="0">
                <a:latin typeface="Courier"/>
                <a:cs typeface="Courier"/>
              </a:rPr>
              <a:t>     4</a:t>
            </a:r>
          </a:p>
          <a:p>
            <a:r>
              <a:rPr lang="en-US" sz="1200" dirty="0">
                <a:latin typeface="Courier"/>
                <a:cs typeface="Courier"/>
              </a:rPr>
              <a:t>&gt;&gt; </a:t>
            </a:r>
            <a:r>
              <a:rPr lang="en-US" sz="1200" dirty="0">
                <a:solidFill>
                  <a:srgbClr val="528A02"/>
                </a:solidFill>
                <a:latin typeface="Courier"/>
                <a:cs typeface="Courier"/>
              </a:rPr>
              <a:t>a * b</a:t>
            </a:r>
          </a:p>
          <a:p>
            <a:r>
              <a:rPr lang="en-US" sz="1200" dirty="0" err="1">
                <a:latin typeface="Courier"/>
                <a:cs typeface="Courier"/>
              </a:rPr>
              <a:t>ans</a:t>
            </a:r>
            <a:r>
              <a:rPr lang="en-US" sz="1200" dirty="0">
                <a:latin typeface="Courier"/>
                <a:cs typeface="Courier"/>
              </a:rPr>
              <a:t> =</a:t>
            </a:r>
          </a:p>
          <a:p>
            <a:r>
              <a:rPr lang="en-US" sz="1200" dirty="0">
                <a:latin typeface="Courier"/>
                <a:cs typeface="Courier"/>
              </a:rPr>
              <a:t>    18</a:t>
            </a:r>
          </a:p>
        </p:txBody>
      </p:sp>
      <p:sp>
        <p:nvSpPr>
          <p:cNvPr id="5" name="Rectangle 4"/>
          <p:cNvSpPr/>
          <p:nvPr/>
        </p:nvSpPr>
        <p:spPr>
          <a:xfrm>
            <a:off x="2743876" y="3617343"/>
            <a:ext cx="258197" cy="146897"/>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6" name="Straight Arrow Connector 5"/>
          <p:cNvCxnSpPr/>
          <p:nvPr/>
        </p:nvCxnSpPr>
        <p:spPr>
          <a:xfrm flipH="1" flipV="1">
            <a:off x="3068002" y="3695346"/>
            <a:ext cx="961067" cy="516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Cloud 6"/>
          <p:cNvSpPr/>
          <p:nvPr/>
        </p:nvSpPr>
        <p:spPr>
          <a:xfrm>
            <a:off x="4029069" y="3165433"/>
            <a:ext cx="2233708" cy="1313516"/>
          </a:xfrm>
          <a:prstGeom prst="cloud">
            <a:avLst/>
          </a:prstGeom>
          <a:gradFill flip="none" rotWithShape="1">
            <a:gsLst>
              <a:gs pos="0">
                <a:schemeClr val="accent2">
                  <a:tint val="95000"/>
                  <a:shade val="70000"/>
                  <a:satMod val="150000"/>
                </a:schemeClr>
              </a:gs>
              <a:gs pos="100000">
                <a:schemeClr val="accent2">
                  <a:tint val="100000"/>
                  <a:shade val="100000"/>
                  <a:satMod val="15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u="sng" dirty="0"/>
              <a:t>transposing a matrix:</a:t>
            </a:r>
          </a:p>
          <a:p>
            <a:pPr algn="ctr"/>
            <a:r>
              <a:rPr lang="en-US" sz="1100" dirty="0"/>
              <a:t>use ‘ to transpose, i.e. flip rows and columns</a:t>
            </a:r>
          </a:p>
        </p:txBody>
      </p:sp>
    </p:spTree>
    <p:extLst>
      <p:ext uri="{BB962C8B-B14F-4D97-AF65-F5344CB8AC3E}">
        <p14:creationId xmlns:p14="http://schemas.microsoft.com/office/powerpoint/2010/main" val="39080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multiplication</a:t>
            </a:r>
            <a:endParaRPr lang="en-US" dirty="0"/>
          </a:p>
        </p:txBody>
      </p:sp>
      <p:sp>
        <p:nvSpPr>
          <p:cNvPr id="3" name="Content Placeholder 2"/>
          <p:cNvSpPr>
            <a:spLocks noGrp="1"/>
          </p:cNvSpPr>
          <p:nvPr>
            <p:ph idx="1"/>
          </p:nvPr>
        </p:nvSpPr>
        <p:spPr>
          <a:xfrm>
            <a:off x="1310728" y="1352551"/>
            <a:ext cx="5307560" cy="2994422"/>
          </a:xfrm>
        </p:spPr>
        <p:txBody>
          <a:bodyPr/>
          <a:lstStyle/>
          <a:p>
            <a:r>
              <a:rPr lang="en-US" dirty="0" smtClean="0"/>
              <a:t>The .* sign refers to </a:t>
            </a:r>
            <a:r>
              <a:rPr lang="en-US" i="1" dirty="0" smtClean="0"/>
              <a:t>element-wise multiplication:</a:t>
            </a:r>
            <a:endParaRPr lang="en-US" dirty="0"/>
          </a:p>
          <a:p>
            <a:endParaRPr lang="en-US" dirty="0" smtClean="0"/>
          </a:p>
          <a:p>
            <a:pPr marL="0" indent="0">
              <a:buNone/>
            </a:pPr>
            <a:endParaRPr lang="en-US" dirty="0"/>
          </a:p>
        </p:txBody>
      </p:sp>
      <p:sp>
        <p:nvSpPr>
          <p:cNvPr id="4" name="TextBox 3"/>
          <p:cNvSpPr txBox="1"/>
          <p:nvPr/>
        </p:nvSpPr>
        <p:spPr>
          <a:xfrm>
            <a:off x="2084461" y="1729242"/>
            <a:ext cx="5014839" cy="3046988"/>
          </a:xfrm>
          <a:prstGeom prst="rect">
            <a:avLst/>
          </a:prstGeom>
          <a:solidFill>
            <a:schemeClr val="bg1">
              <a:lumMod val="85000"/>
            </a:schemeClr>
          </a:solidFill>
        </p:spPr>
        <p:txBody>
          <a:bodyPr wrap="square" rtlCol="0">
            <a:spAutoFit/>
          </a:bodyPr>
          <a:lstStyle/>
          <a:p>
            <a:r>
              <a:rPr lang="da-DK" sz="1200" dirty="0">
                <a:latin typeface="Courier"/>
                <a:cs typeface="Courier"/>
              </a:rPr>
              <a:t>&gt;&gt; </a:t>
            </a:r>
            <a:r>
              <a:rPr lang="da-DK" sz="1200" dirty="0">
                <a:solidFill>
                  <a:srgbClr val="528A02"/>
                </a:solidFill>
                <a:latin typeface="Courier"/>
                <a:cs typeface="Courier"/>
              </a:rPr>
              <a:t>a = [1 2 3]</a:t>
            </a:r>
          </a:p>
          <a:p>
            <a:r>
              <a:rPr lang="da-DK" sz="1200" dirty="0">
                <a:latin typeface="Courier"/>
                <a:cs typeface="Courier"/>
              </a:rPr>
              <a:t>a =</a:t>
            </a:r>
          </a:p>
          <a:p>
            <a:r>
              <a:rPr lang="da-DK" sz="1200" dirty="0">
                <a:latin typeface="Courier"/>
                <a:cs typeface="Courier"/>
              </a:rPr>
              <a:t>     1     2     3</a:t>
            </a:r>
          </a:p>
          <a:p>
            <a:r>
              <a:rPr lang="da-DK" sz="1200" dirty="0">
                <a:latin typeface="Courier"/>
                <a:cs typeface="Courier"/>
              </a:rPr>
              <a:t>&gt;&gt; </a:t>
            </a:r>
            <a:r>
              <a:rPr lang="da-DK" sz="1200" dirty="0">
                <a:solidFill>
                  <a:srgbClr val="528A02"/>
                </a:solidFill>
                <a:latin typeface="Courier"/>
                <a:cs typeface="Courier"/>
              </a:rPr>
              <a:t>b = [2 2 4]</a:t>
            </a:r>
          </a:p>
          <a:p>
            <a:r>
              <a:rPr lang="da-DK" sz="1200" dirty="0">
                <a:latin typeface="Courier"/>
                <a:cs typeface="Courier"/>
              </a:rPr>
              <a:t>b =</a:t>
            </a:r>
          </a:p>
          <a:p>
            <a:r>
              <a:rPr lang="da-DK" sz="1200" dirty="0">
                <a:latin typeface="Courier"/>
                <a:cs typeface="Courier"/>
              </a:rPr>
              <a:t>     2     2     4</a:t>
            </a:r>
          </a:p>
          <a:p>
            <a:r>
              <a:rPr lang="da-DK" sz="1200" dirty="0">
                <a:latin typeface="Courier"/>
                <a:cs typeface="Courier"/>
              </a:rPr>
              <a:t>&gt;&gt; </a:t>
            </a:r>
            <a:r>
              <a:rPr lang="da-DK" sz="1200" dirty="0">
                <a:solidFill>
                  <a:srgbClr val="528A02"/>
                </a:solidFill>
                <a:latin typeface="Courier"/>
                <a:cs typeface="Courier"/>
              </a:rPr>
              <a:t>a .* b</a:t>
            </a:r>
          </a:p>
          <a:p>
            <a:r>
              <a:rPr lang="da-DK" sz="1200" dirty="0" err="1">
                <a:latin typeface="Courier"/>
                <a:cs typeface="Courier"/>
              </a:rPr>
              <a:t>ans</a:t>
            </a:r>
            <a:r>
              <a:rPr lang="da-DK" sz="1200" dirty="0">
                <a:latin typeface="Courier"/>
                <a:cs typeface="Courier"/>
              </a:rPr>
              <a:t> =</a:t>
            </a:r>
          </a:p>
          <a:p>
            <a:r>
              <a:rPr lang="da-DK" sz="1200" dirty="0">
                <a:latin typeface="Courier"/>
                <a:cs typeface="Courier"/>
              </a:rPr>
              <a:t>     2     4    12</a:t>
            </a:r>
          </a:p>
          <a:p>
            <a:endParaRPr lang="da-DK" sz="1200" dirty="0">
              <a:latin typeface="Courier"/>
              <a:cs typeface="Courier"/>
            </a:endParaRPr>
          </a:p>
          <a:p>
            <a:r>
              <a:rPr lang="da-DK" sz="1200" dirty="0">
                <a:latin typeface="Courier"/>
                <a:cs typeface="Courier"/>
              </a:rPr>
              <a:t>&gt;&gt; </a:t>
            </a:r>
            <a:r>
              <a:rPr lang="da-DK" sz="1200" dirty="0">
                <a:solidFill>
                  <a:srgbClr val="528A02"/>
                </a:solidFill>
                <a:latin typeface="Courier"/>
                <a:cs typeface="Courier"/>
              </a:rPr>
              <a:t>a * 4</a:t>
            </a:r>
          </a:p>
          <a:p>
            <a:r>
              <a:rPr lang="da-DK" sz="1200" dirty="0" err="1">
                <a:latin typeface="Courier"/>
                <a:cs typeface="Courier"/>
              </a:rPr>
              <a:t>ans</a:t>
            </a:r>
            <a:r>
              <a:rPr lang="da-DK" sz="1200" dirty="0">
                <a:latin typeface="Courier"/>
                <a:cs typeface="Courier"/>
              </a:rPr>
              <a:t> =</a:t>
            </a:r>
          </a:p>
          <a:p>
            <a:r>
              <a:rPr lang="da-DK" sz="1200" dirty="0">
                <a:latin typeface="Courier"/>
                <a:cs typeface="Courier"/>
              </a:rPr>
              <a:t>     4     8    12</a:t>
            </a:r>
          </a:p>
          <a:p>
            <a:r>
              <a:rPr lang="da-DK" sz="1200" dirty="0">
                <a:latin typeface="Courier"/>
                <a:cs typeface="Courier"/>
              </a:rPr>
              <a:t>&gt;&gt; </a:t>
            </a:r>
            <a:r>
              <a:rPr lang="da-DK" sz="1200" dirty="0">
                <a:solidFill>
                  <a:srgbClr val="528A02"/>
                </a:solidFill>
                <a:latin typeface="Courier"/>
                <a:cs typeface="Courier"/>
              </a:rPr>
              <a:t>a .* 4</a:t>
            </a:r>
          </a:p>
          <a:p>
            <a:r>
              <a:rPr lang="da-DK" sz="1200" dirty="0" err="1">
                <a:latin typeface="Courier"/>
                <a:cs typeface="Courier"/>
              </a:rPr>
              <a:t>ans</a:t>
            </a:r>
            <a:r>
              <a:rPr lang="da-DK" sz="1200" dirty="0">
                <a:latin typeface="Courier"/>
                <a:cs typeface="Courier"/>
              </a:rPr>
              <a:t> =</a:t>
            </a:r>
          </a:p>
          <a:p>
            <a:r>
              <a:rPr lang="da-DK" sz="1200" dirty="0">
                <a:latin typeface="Courier"/>
                <a:cs typeface="Courier"/>
              </a:rPr>
              <a:t>     4     8    12</a:t>
            </a:r>
            <a:endParaRPr lang="en-US" sz="1200" dirty="0">
              <a:latin typeface="Courier"/>
              <a:cs typeface="Courier"/>
            </a:endParaRPr>
          </a:p>
        </p:txBody>
      </p:sp>
    </p:spTree>
    <p:extLst>
      <p:ext uri="{BB962C8B-B14F-4D97-AF65-F5344CB8AC3E}">
        <p14:creationId xmlns:p14="http://schemas.microsoft.com/office/powerpoint/2010/main" val="9132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Matlab</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Matrix Laboratory</a:t>
            </a:r>
          </a:p>
          <a:p>
            <a:r>
              <a:rPr lang="en-US" dirty="0" smtClean="0"/>
              <a:t>“</a:t>
            </a:r>
            <a:r>
              <a:rPr lang="en-US" dirty="0"/>
              <a:t>MATLAB® is a high-level language and interactive environment for numerical computation, visualization, and programming. Using MATLAB, you can analyze data, develop algorithms, and create models and applications. The language, tools, and built-in math functions enable you to explore multiple approaches and reach a solution faster than with spreadsheets or traditional programming languages, such as C/C++ or Java™.</a:t>
            </a:r>
          </a:p>
          <a:p>
            <a:pPr marL="0" indent="0">
              <a:buNone/>
            </a:pPr>
            <a:endParaRPr lang="en-US" dirty="0"/>
          </a:p>
          <a:p>
            <a:r>
              <a:rPr lang="en-US" dirty="0"/>
              <a:t>You can use MATLAB for a range of applications, including signal processing and communications, image and video processing, control systems, test and measurement, computational finance, and computational biology. More than a million engineers and scientists in industry and academia use MATLAB, the language of technical computing.</a:t>
            </a:r>
          </a:p>
        </p:txBody>
      </p:sp>
    </p:spTree>
    <p:extLst>
      <p:ext uri="{BB962C8B-B14F-4D97-AF65-F5344CB8AC3E}">
        <p14:creationId xmlns:p14="http://schemas.microsoft.com/office/powerpoint/2010/main" val="167058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a:xfrm>
            <a:off x="1888578" y="1524001"/>
            <a:ext cx="5307560" cy="2994422"/>
          </a:xfrm>
        </p:spPr>
        <p:txBody>
          <a:bodyPr/>
          <a:lstStyle/>
          <a:p>
            <a:r>
              <a:rPr lang="en-US" dirty="0" smtClean="0"/>
              <a:t>Element-wise operators:</a:t>
            </a:r>
            <a:br>
              <a:rPr lang="en-US" dirty="0" smtClean="0"/>
            </a:br>
            <a:r>
              <a:rPr lang="en-US" dirty="0" smtClean="0"/>
              <a:t>	.*	multiplication</a:t>
            </a:r>
            <a:br>
              <a:rPr lang="en-US" dirty="0" smtClean="0"/>
            </a:br>
            <a:r>
              <a:rPr lang="en-US" dirty="0" smtClean="0"/>
              <a:t>	./ 	division</a:t>
            </a:r>
            <a:br>
              <a:rPr lang="en-US" dirty="0" smtClean="0"/>
            </a:br>
            <a:r>
              <a:rPr lang="en-US" dirty="0" smtClean="0"/>
              <a:t>	.^	exponentiation</a:t>
            </a:r>
          </a:p>
          <a:p>
            <a:r>
              <a:rPr lang="en-US" dirty="0" smtClean="0"/>
              <a:t>Many other functions work element-wise, e.g.:</a:t>
            </a:r>
            <a:br>
              <a:rPr lang="en-US" dirty="0" smtClean="0"/>
            </a:br>
            <a:endParaRPr lang="en-US" dirty="0" smtClean="0"/>
          </a:p>
          <a:p>
            <a:pPr marL="0" indent="0">
              <a:buNone/>
            </a:pPr>
            <a:endParaRPr lang="en-US" dirty="0"/>
          </a:p>
        </p:txBody>
      </p:sp>
      <p:sp>
        <p:nvSpPr>
          <p:cNvPr id="6" name="TextBox 5"/>
          <p:cNvSpPr txBox="1"/>
          <p:nvPr/>
        </p:nvSpPr>
        <p:spPr>
          <a:xfrm>
            <a:off x="2446410" y="3285218"/>
            <a:ext cx="5014839" cy="1200329"/>
          </a:xfrm>
          <a:prstGeom prst="rect">
            <a:avLst/>
          </a:prstGeom>
          <a:solidFill>
            <a:schemeClr val="bg1">
              <a:lumMod val="85000"/>
            </a:schemeClr>
          </a:solidFill>
        </p:spPr>
        <p:txBody>
          <a:bodyPr wrap="square" rtlCol="0">
            <a:spAutoFit/>
          </a:bodyPr>
          <a:lstStyle/>
          <a:p>
            <a:r>
              <a:rPr lang="fr-FR" sz="1200" dirty="0">
                <a:latin typeface="Courier"/>
                <a:cs typeface="Courier"/>
              </a:rPr>
              <a:t>&gt;&gt; </a:t>
            </a:r>
            <a:r>
              <a:rPr lang="fr-FR" sz="1200" dirty="0">
                <a:solidFill>
                  <a:srgbClr val="528A02"/>
                </a:solidFill>
                <a:latin typeface="Courier"/>
                <a:cs typeface="Courier"/>
              </a:rPr>
              <a:t>a = [1 4 9]</a:t>
            </a:r>
          </a:p>
          <a:p>
            <a:r>
              <a:rPr lang="fr-FR" sz="1200" dirty="0">
                <a:latin typeface="Courier"/>
                <a:cs typeface="Courier"/>
              </a:rPr>
              <a:t>a =</a:t>
            </a:r>
          </a:p>
          <a:p>
            <a:r>
              <a:rPr lang="fr-FR" sz="1200" dirty="0">
                <a:latin typeface="Courier"/>
                <a:cs typeface="Courier"/>
              </a:rPr>
              <a:t>     1     4     9</a:t>
            </a:r>
          </a:p>
          <a:p>
            <a:r>
              <a:rPr lang="fr-FR" sz="1200" dirty="0">
                <a:latin typeface="Courier"/>
                <a:cs typeface="Courier"/>
              </a:rPr>
              <a:t>&gt;&gt; </a:t>
            </a:r>
            <a:r>
              <a:rPr lang="fr-FR" sz="1200" dirty="0" err="1">
                <a:solidFill>
                  <a:srgbClr val="528A02"/>
                </a:solidFill>
                <a:latin typeface="Courier"/>
                <a:cs typeface="Courier"/>
              </a:rPr>
              <a:t>sqrt</a:t>
            </a:r>
            <a:r>
              <a:rPr lang="fr-FR" sz="1200" dirty="0">
                <a:solidFill>
                  <a:srgbClr val="528A02"/>
                </a:solidFill>
                <a:latin typeface="Courier"/>
                <a:cs typeface="Courier"/>
              </a:rPr>
              <a:t>(a)</a:t>
            </a:r>
          </a:p>
          <a:p>
            <a:r>
              <a:rPr lang="fr-FR" sz="1200" dirty="0">
                <a:latin typeface="Courier"/>
                <a:cs typeface="Courier"/>
              </a:rPr>
              <a:t>ans =</a:t>
            </a:r>
          </a:p>
          <a:p>
            <a:r>
              <a:rPr lang="fr-FR" sz="1200" dirty="0">
                <a:latin typeface="Courier"/>
                <a:cs typeface="Courier"/>
              </a:rPr>
              <a:t>     1     2     3</a:t>
            </a:r>
            <a:endParaRPr lang="en-US" sz="1200" dirty="0">
              <a:latin typeface="Courier"/>
              <a:cs typeface="Courier"/>
            </a:endParaRPr>
          </a:p>
        </p:txBody>
      </p:sp>
    </p:spTree>
    <p:extLst>
      <p:ext uri="{BB962C8B-B14F-4D97-AF65-F5344CB8AC3E}">
        <p14:creationId xmlns:p14="http://schemas.microsoft.com/office/powerpoint/2010/main" val="102233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a:xfrm>
            <a:off x="1863178" y="1543051"/>
            <a:ext cx="5307560" cy="2994422"/>
          </a:xfrm>
        </p:spPr>
        <p:txBody>
          <a:bodyPr/>
          <a:lstStyle/>
          <a:p>
            <a:r>
              <a:rPr lang="en-US" dirty="0" smtClean="0"/>
              <a:t>Strings in </a:t>
            </a:r>
            <a:r>
              <a:rPr lang="en-US" dirty="0" err="1" smtClean="0"/>
              <a:t>Matlab</a:t>
            </a:r>
            <a:r>
              <a:rPr lang="en-US" dirty="0" smtClean="0"/>
              <a:t> are vectors of characters</a:t>
            </a:r>
          </a:p>
          <a:p>
            <a:r>
              <a:rPr lang="en-US" dirty="0" smtClean="0"/>
              <a:t>Always use single quotes to define strings</a:t>
            </a:r>
            <a:endParaRPr lang="en-US" dirty="0"/>
          </a:p>
        </p:txBody>
      </p:sp>
      <p:sp>
        <p:nvSpPr>
          <p:cNvPr id="4" name="TextBox 3"/>
          <p:cNvSpPr txBox="1"/>
          <p:nvPr/>
        </p:nvSpPr>
        <p:spPr>
          <a:xfrm>
            <a:off x="2357510" y="2624344"/>
            <a:ext cx="5014839" cy="1754326"/>
          </a:xfrm>
          <a:prstGeom prst="rect">
            <a:avLst/>
          </a:prstGeom>
          <a:solidFill>
            <a:schemeClr val="bg1">
              <a:lumMod val="85000"/>
            </a:schemeClr>
          </a:solidFill>
        </p:spPr>
        <p:txBody>
          <a:bodyPr wrap="square" rtlCol="0">
            <a:spAutoFit/>
          </a:bodyPr>
          <a:lstStyle/>
          <a:p>
            <a:r>
              <a:rPr lang="en-US" sz="1200" dirty="0">
                <a:latin typeface="Courier"/>
                <a:cs typeface="Courier"/>
              </a:rPr>
              <a:t>&gt;&gt; </a:t>
            </a:r>
            <a:r>
              <a:rPr lang="en-US" sz="1200" dirty="0">
                <a:solidFill>
                  <a:srgbClr val="528A02"/>
                </a:solidFill>
                <a:latin typeface="Courier"/>
                <a:cs typeface="Courier"/>
              </a:rPr>
              <a:t>name = 'Jonas'</a:t>
            </a:r>
          </a:p>
          <a:p>
            <a:r>
              <a:rPr lang="en-US" sz="1200" dirty="0">
                <a:latin typeface="Courier"/>
                <a:cs typeface="Courier"/>
              </a:rPr>
              <a:t>name =</a:t>
            </a:r>
          </a:p>
          <a:p>
            <a:r>
              <a:rPr lang="en-US" sz="1200" dirty="0">
                <a:latin typeface="Courier"/>
                <a:cs typeface="Courier"/>
              </a:rPr>
              <a:t>Jonas</a:t>
            </a:r>
          </a:p>
          <a:p>
            <a:r>
              <a:rPr lang="en-US" sz="1200" dirty="0">
                <a:latin typeface="Courier"/>
                <a:cs typeface="Courier"/>
              </a:rPr>
              <a:t>&gt;&gt; </a:t>
            </a:r>
            <a:r>
              <a:rPr lang="en-US" sz="1200" dirty="0">
                <a:solidFill>
                  <a:srgbClr val="528A02"/>
                </a:solidFill>
                <a:latin typeface="Courier"/>
                <a:cs typeface="Courier"/>
              </a:rPr>
              <a:t>name(1)</a:t>
            </a:r>
          </a:p>
          <a:p>
            <a:r>
              <a:rPr lang="en-US" sz="1200" dirty="0" err="1">
                <a:latin typeface="Courier"/>
                <a:cs typeface="Courier"/>
              </a:rPr>
              <a:t>ans</a:t>
            </a:r>
            <a:r>
              <a:rPr lang="en-US" sz="1200" dirty="0">
                <a:latin typeface="Courier"/>
                <a:cs typeface="Courier"/>
              </a:rPr>
              <a:t> =</a:t>
            </a:r>
          </a:p>
          <a:p>
            <a:r>
              <a:rPr lang="en-US" sz="1200" dirty="0">
                <a:latin typeface="Courier"/>
                <a:cs typeface="Courier"/>
              </a:rPr>
              <a:t>J</a:t>
            </a:r>
          </a:p>
          <a:p>
            <a:r>
              <a:rPr lang="en-US" sz="1200" dirty="0">
                <a:latin typeface="Courier"/>
                <a:cs typeface="Courier"/>
              </a:rPr>
              <a:t>&gt;&gt; </a:t>
            </a:r>
            <a:r>
              <a:rPr lang="en-US" sz="1200" dirty="0">
                <a:solidFill>
                  <a:srgbClr val="528A02"/>
                </a:solidFill>
                <a:latin typeface="Courier"/>
                <a:cs typeface="Courier"/>
              </a:rPr>
              <a:t>name(1:3)</a:t>
            </a:r>
          </a:p>
          <a:p>
            <a:r>
              <a:rPr lang="en-US" sz="1200" dirty="0" err="1">
                <a:latin typeface="Courier"/>
                <a:cs typeface="Courier"/>
              </a:rPr>
              <a:t>ans</a:t>
            </a:r>
            <a:r>
              <a:rPr lang="en-US" sz="1200" dirty="0">
                <a:latin typeface="Courier"/>
                <a:cs typeface="Courier"/>
              </a:rPr>
              <a:t> =</a:t>
            </a:r>
          </a:p>
          <a:p>
            <a:r>
              <a:rPr lang="en-US" sz="1200" dirty="0">
                <a:latin typeface="Courier"/>
                <a:cs typeface="Courier"/>
              </a:rPr>
              <a:t>Jon</a:t>
            </a:r>
          </a:p>
        </p:txBody>
      </p:sp>
    </p:spTree>
    <p:extLst>
      <p:ext uri="{BB962C8B-B14F-4D97-AF65-F5344CB8AC3E}">
        <p14:creationId xmlns:p14="http://schemas.microsoft.com/office/powerpoint/2010/main" val="114742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4" name="TextBox 3"/>
          <p:cNvSpPr txBox="1"/>
          <p:nvPr/>
        </p:nvSpPr>
        <p:spPr>
          <a:xfrm>
            <a:off x="1620911" y="1506744"/>
            <a:ext cx="5014839" cy="3416320"/>
          </a:xfrm>
          <a:prstGeom prst="rect">
            <a:avLst/>
          </a:prstGeom>
          <a:solidFill>
            <a:schemeClr val="bg1">
              <a:lumMod val="85000"/>
            </a:schemeClr>
          </a:solidFill>
        </p:spPr>
        <p:txBody>
          <a:bodyPr wrap="square" rtlCol="0">
            <a:spAutoFit/>
          </a:bodyPr>
          <a:lstStyle/>
          <a:p>
            <a:r>
              <a:rPr lang="tr-TR" sz="1200" dirty="0">
                <a:latin typeface="Courier"/>
                <a:cs typeface="Courier"/>
              </a:rPr>
              <a:t>&gt;&gt; </a:t>
            </a:r>
            <a:r>
              <a:rPr lang="tr-TR" sz="1200" dirty="0">
                <a:solidFill>
                  <a:srgbClr val="528A02"/>
                </a:solidFill>
                <a:latin typeface="Courier"/>
                <a:cs typeface="Courier"/>
              </a:rPr>
              <a:t>x = '</a:t>
            </a:r>
            <a:r>
              <a:rPr lang="tr-TR" sz="1200" dirty="0" err="1">
                <a:solidFill>
                  <a:srgbClr val="528A02"/>
                </a:solidFill>
                <a:latin typeface="Courier"/>
                <a:cs typeface="Courier"/>
              </a:rPr>
              <a:t>abc</a:t>
            </a:r>
            <a:r>
              <a:rPr lang="tr-TR" sz="1200" dirty="0">
                <a:solidFill>
                  <a:srgbClr val="528A02"/>
                </a:solidFill>
                <a:latin typeface="Courier"/>
                <a:cs typeface="Courier"/>
              </a:rPr>
              <a:t>'</a:t>
            </a:r>
          </a:p>
          <a:p>
            <a:r>
              <a:rPr lang="tr-TR" sz="1200" dirty="0">
                <a:latin typeface="Courier"/>
                <a:cs typeface="Courier"/>
              </a:rPr>
              <a:t>x =</a:t>
            </a:r>
          </a:p>
          <a:p>
            <a:r>
              <a:rPr lang="tr-TR" sz="1200" dirty="0" err="1">
                <a:latin typeface="Courier"/>
                <a:cs typeface="Courier"/>
              </a:rPr>
              <a:t>abc</a:t>
            </a:r>
            <a:endParaRPr lang="tr-TR" sz="1200" dirty="0">
              <a:latin typeface="Courier"/>
              <a:cs typeface="Courier"/>
            </a:endParaRPr>
          </a:p>
          <a:p>
            <a:r>
              <a:rPr lang="tr-TR" sz="1200" dirty="0">
                <a:latin typeface="Courier"/>
                <a:cs typeface="Courier"/>
              </a:rPr>
              <a:t>&gt;&gt; </a:t>
            </a:r>
            <a:r>
              <a:rPr lang="tr-TR" sz="1200" dirty="0">
                <a:solidFill>
                  <a:srgbClr val="528A02"/>
                </a:solidFill>
                <a:latin typeface="Courier"/>
                <a:cs typeface="Courier"/>
              </a:rPr>
              <a:t>y = 'def'</a:t>
            </a:r>
          </a:p>
          <a:p>
            <a:r>
              <a:rPr lang="tr-TR" sz="1200" dirty="0">
                <a:latin typeface="Courier"/>
                <a:cs typeface="Courier"/>
              </a:rPr>
              <a:t>y =</a:t>
            </a:r>
          </a:p>
          <a:p>
            <a:r>
              <a:rPr lang="tr-TR" sz="1200" dirty="0">
                <a:latin typeface="Courier"/>
                <a:cs typeface="Courier"/>
              </a:rPr>
              <a:t>def</a:t>
            </a:r>
          </a:p>
          <a:p>
            <a:r>
              <a:rPr lang="tr-TR" sz="1200" dirty="0">
                <a:latin typeface="Courier"/>
                <a:cs typeface="Courier"/>
              </a:rPr>
              <a:t>&gt;&gt; </a:t>
            </a:r>
            <a:r>
              <a:rPr lang="tr-TR" sz="1200" dirty="0">
                <a:solidFill>
                  <a:srgbClr val="528A02"/>
                </a:solidFill>
                <a:latin typeface="Courier"/>
                <a:cs typeface="Courier"/>
              </a:rPr>
              <a:t>x + y</a:t>
            </a:r>
          </a:p>
          <a:p>
            <a:r>
              <a:rPr lang="tr-TR" sz="1200" dirty="0" err="1">
                <a:latin typeface="Courier"/>
                <a:cs typeface="Courier"/>
              </a:rPr>
              <a:t>ans</a:t>
            </a:r>
            <a:r>
              <a:rPr lang="tr-TR" sz="1200" dirty="0">
                <a:latin typeface="Courier"/>
                <a:cs typeface="Courier"/>
              </a:rPr>
              <a:t> =</a:t>
            </a:r>
          </a:p>
          <a:p>
            <a:r>
              <a:rPr lang="tr-TR" sz="1200" dirty="0">
                <a:latin typeface="Courier"/>
                <a:cs typeface="Courier"/>
              </a:rPr>
              <a:t>   197   199   201</a:t>
            </a:r>
          </a:p>
          <a:p>
            <a:r>
              <a:rPr lang="tr-TR" sz="1200" dirty="0">
                <a:latin typeface="Courier"/>
                <a:cs typeface="Courier"/>
              </a:rPr>
              <a:t>&gt;&gt; </a:t>
            </a:r>
            <a:r>
              <a:rPr lang="tr-TR" sz="1200" dirty="0" err="1">
                <a:solidFill>
                  <a:srgbClr val="528A02"/>
                </a:solidFill>
                <a:latin typeface="Courier"/>
                <a:cs typeface="Courier"/>
              </a:rPr>
              <a:t>double</a:t>
            </a:r>
            <a:r>
              <a:rPr lang="tr-TR" sz="1200" dirty="0">
                <a:solidFill>
                  <a:srgbClr val="528A02"/>
                </a:solidFill>
                <a:latin typeface="Courier"/>
                <a:cs typeface="Courier"/>
              </a:rPr>
              <a:t>('a')</a:t>
            </a:r>
          </a:p>
          <a:p>
            <a:r>
              <a:rPr lang="tr-TR" sz="1200" dirty="0" err="1">
                <a:latin typeface="Courier"/>
                <a:cs typeface="Courier"/>
              </a:rPr>
              <a:t>ans</a:t>
            </a:r>
            <a:r>
              <a:rPr lang="tr-TR" sz="1200" dirty="0">
                <a:latin typeface="Courier"/>
                <a:cs typeface="Courier"/>
              </a:rPr>
              <a:t> =</a:t>
            </a:r>
          </a:p>
          <a:p>
            <a:r>
              <a:rPr lang="tr-TR" sz="1200" dirty="0">
                <a:latin typeface="Courier"/>
                <a:cs typeface="Courier"/>
              </a:rPr>
              <a:t>    97</a:t>
            </a:r>
          </a:p>
          <a:p>
            <a:r>
              <a:rPr lang="tr-TR" sz="1200" dirty="0">
                <a:latin typeface="Courier"/>
                <a:cs typeface="Courier"/>
              </a:rPr>
              <a:t>&gt;&gt; </a:t>
            </a:r>
            <a:r>
              <a:rPr lang="tr-TR" sz="1200" dirty="0" err="1">
                <a:solidFill>
                  <a:srgbClr val="528A02"/>
                </a:solidFill>
                <a:latin typeface="Courier"/>
                <a:cs typeface="Courier"/>
              </a:rPr>
              <a:t>double</a:t>
            </a:r>
            <a:r>
              <a:rPr lang="tr-TR" sz="1200" dirty="0">
                <a:solidFill>
                  <a:srgbClr val="528A02"/>
                </a:solidFill>
                <a:latin typeface="Courier"/>
                <a:cs typeface="Courier"/>
              </a:rPr>
              <a:t>('d')</a:t>
            </a:r>
          </a:p>
          <a:p>
            <a:r>
              <a:rPr lang="tr-TR" sz="1200" dirty="0" err="1">
                <a:latin typeface="Courier"/>
                <a:cs typeface="Courier"/>
              </a:rPr>
              <a:t>ans</a:t>
            </a:r>
            <a:r>
              <a:rPr lang="tr-TR" sz="1200" dirty="0">
                <a:latin typeface="Courier"/>
                <a:cs typeface="Courier"/>
              </a:rPr>
              <a:t> =</a:t>
            </a:r>
          </a:p>
          <a:p>
            <a:r>
              <a:rPr lang="tr-TR" sz="1200" dirty="0">
                <a:latin typeface="Courier"/>
                <a:cs typeface="Courier"/>
              </a:rPr>
              <a:t>   100</a:t>
            </a:r>
          </a:p>
          <a:p>
            <a:r>
              <a:rPr lang="tr-TR" sz="1200" dirty="0">
                <a:latin typeface="Courier"/>
                <a:cs typeface="Courier"/>
              </a:rPr>
              <a:t>&gt;&gt; </a:t>
            </a:r>
            <a:r>
              <a:rPr lang="tr-TR" sz="1200" dirty="0" err="1">
                <a:solidFill>
                  <a:srgbClr val="528A02"/>
                </a:solidFill>
                <a:latin typeface="Courier"/>
                <a:cs typeface="Courier"/>
              </a:rPr>
              <a:t>char</a:t>
            </a:r>
            <a:r>
              <a:rPr lang="tr-TR" sz="1200" dirty="0">
                <a:solidFill>
                  <a:srgbClr val="528A02"/>
                </a:solidFill>
                <a:latin typeface="Courier"/>
                <a:cs typeface="Courier"/>
              </a:rPr>
              <a:t>(97)</a:t>
            </a:r>
          </a:p>
          <a:p>
            <a:r>
              <a:rPr lang="tr-TR" sz="1200" dirty="0" err="1">
                <a:latin typeface="Courier"/>
                <a:cs typeface="Courier"/>
              </a:rPr>
              <a:t>ans</a:t>
            </a:r>
            <a:r>
              <a:rPr lang="tr-TR" sz="1200" dirty="0">
                <a:latin typeface="Courier"/>
                <a:cs typeface="Courier"/>
              </a:rPr>
              <a:t> =</a:t>
            </a:r>
          </a:p>
          <a:p>
            <a:r>
              <a:rPr lang="tr-TR" sz="1200" dirty="0">
                <a:latin typeface="Courier"/>
                <a:cs typeface="Courier"/>
              </a:rPr>
              <a:t>a</a:t>
            </a:r>
            <a:endParaRPr lang="en-US" sz="1200" dirty="0">
              <a:latin typeface="Courier"/>
              <a:cs typeface="Courier"/>
            </a:endParaRPr>
          </a:p>
        </p:txBody>
      </p:sp>
    </p:spTree>
    <p:extLst>
      <p:ext uri="{BB962C8B-B14F-4D97-AF65-F5344CB8AC3E}">
        <p14:creationId xmlns:p14="http://schemas.microsoft.com/office/powerpoint/2010/main" val="235386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4" name="TextBox 3"/>
          <p:cNvSpPr txBox="1"/>
          <p:nvPr/>
        </p:nvSpPr>
        <p:spPr>
          <a:xfrm>
            <a:off x="1620911" y="1506744"/>
            <a:ext cx="5014839" cy="2308324"/>
          </a:xfrm>
          <a:prstGeom prst="rect">
            <a:avLst/>
          </a:prstGeom>
          <a:solidFill>
            <a:schemeClr val="bg1">
              <a:lumMod val="85000"/>
            </a:schemeClr>
          </a:solidFill>
        </p:spPr>
        <p:txBody>
          <a:bodyPr wrap="square" rtlCol="0">
            <a:spAutoFit/>
          </a:bodyPr>
          <a:lstStyle/>
          <a:p>
            <a:r>
              <a:rPr lang="en-US" sz="1200" dirty="0">
                <a:latin typeface="Courier"/>
                <a:cs typeface="Courier"/>
              </a:rPr>
              <a:t>&gt;&gt; </a:t>
            </a:r>
            <a:r>
              <a:rPr lang="en-US" sz="1200" dirty="0" err="1">
                <a:solidFill>
                  <a:srgbClr val="528A02"/>
                </a:solidFill>
                <a:latin typeface="Courier"/>
                <a:cs typeface="Courier"/>
              </a:rPr>
              <a:t>strcat</a:t>
            </a:r>
            <a:r>
              <a:rPr lang="en-US" sz="1200" dirty="0">
                <a:solidFill>
                  <a:srgbClr val="528A02"/>
                </a:solidFill>
                <a:latin typeface="Courier"/>
                <a:cs typeface="Courier"/>
              </a:rPr>
              <a:t>(</a:t>
            </a:r>
            <a:r>
              <a:rPr lang="en-US" sz="1200" dirty="0" err="1">
                <a:solidFill>
                  <a:srgbClr val="528A02"/>
                </a:solidFill>
                <a:latin typeface="Courier"/>
                <a:cs typeface="Courier"/>
              </a:rPr>
              <a:t>x,y</a:t>
            </a:r>
            <a:r>
              <a:rPr lang="en-US" sz="1200" dirty="0">
                <a:solidFill>
                  <a:srgbClr val="528A02"/>
                </a:solidFill>
                <a:latin typeface="Courier"/>
                <a:cs typeface="Courier"/>
              </a:rPr>
              <a:t>)</a:t>
            </a:r>
          </a:p>
          <a:p>
            <a:r>
              <a:rPr lang="en-US" sz="1200" dirty="0" err="1">
                <a:latin typeface="Courier"/>
                <a:cs typeface="Courier"/>
              </a:rPr>
              <a:t>ans</a:t>
            </a:r>
            <a:r>
              <a:rPr lang="en-US" sz="1200" dirty="0">
                <a:latin typeface="Courier"/>
                <a:cs typeface="Courier"/>
              </a:rPr>
              <a:t> =</a:t>
            </a:r>
          </a:p>
          <a:p>
            <a:r>
              <a:rPr lang="en-US" sz="1200" dirty="0" err="1">
                <a:latin typeface="Courier"/>
                <a:cs typeface="Courier"/>
              </a:rPr>
              <a:t>abcdef</a:t>
            </a:r>
            <a:endParaRPr lang="en-US" sz="1200" dirty="0">
              <a:latin typeface="Courier"/>
              <a:cs typeface="Courier"/>
            </a:endParaRPr>
          </a:p>
          <a:p>
            <a:r>
              <a:rPr lang="en-US" sz="1200" dirty="0">
                <a:latin typeface="Courier"/>
                <a:cs typeface="Courier"/>
              </a:rPr>
              <a:t>&gt;&gt; </a:t>
            </a:r>
            <a:r>
              <a:rPr lang="en-US" sz="1200" dirty="0" err="1">
                <a:solidFill>
                  <a:schemeClr val="accent5"/>
                </a:solidFill>
                <a:latin typeface="Courier"/>
                <a:cs typeface="Courier"/>
              </a:rPr>
              <a:t>newstring</a:t>
            </a:r>
            <a:r>
              <a:rPr lang="en-US" sz="1200" dirty="0">
                <a:solidFill>
                  <a:schemeClr val="accent5"/>
                </a:solidFill>
                <a:latin typeface="Courier"/>
                <a:cs typeface="Courier"/>
              </a:rPr>
              <a:t> = </a:t>
            </a:r>
            <a:r>
              <a:rPr lang="en-US" sz="1200" dirty="0" err="1">
                <a:solidFill>
                  <a:schemeClr val="accent5"/>
                </a:solidFill>
                <a:latin typeface="Courier"/>
                <a:cs typeface="Courier"/>
              </a:rPr>
              <a:t>strcat</a:t>
            </a:r>
            <a:r>
              <a:rPr lang="en-US" sz="1200" dirty="0">
                <a:solidFill>
                  <a:schemeClr val="accent5"/>
                </a:solidFill>
                <a:latin typeface="Courier"/>
                <a:cs typeface="Courier"/>
              </a:rPr>
              <a:t>(</a:t>
            </a:r>
            <a:r>
              <a:rPr lang="en-US" sz="1200" dirty="0" err="1">
                <a:solidFill>
                  <a:schemeClr val="accent5"/>
                </a:solidFill>
                <a:latin typeface="Courier"/>
                <a:cs typeface="Courier"/>
              </a:rPr>
              <a:t>x,y</a:t>
            </a:r>
            <a:r>
              <a:rPr lang="en-US" sz="1200" dirty="0">
                <a:solidFill>
                  <a:schemeClr val="accent5"/>
                </a:solidFill>
                <a:latin typeface="Courier"/>
                <a:cs typeface="Courier"/>
              </a:rPr>
              <a:t>)</a:t>
            </a:r>
          </a:p>
          <a:p>
            <a:r>
              <a:rPr lang="en-US" sz="1200" dirty="0" err="1">
                <a:latin typeface="Courier"/>
                <a:cs typeface="Courier"/>
              </a:rPr>
              <a:t>newstring</a:t>
            </a:r>
            <a:r>
              <a:rPr lang="en-US" sz="1200" dirty="0">
                <a:latin typeface="Courier"/>
                <a:cs typeface="Courier"/>
              </a:rPr>
              <a:t> =</a:t>
            </a:r>
          </a:p>
          <a:p>
            <a:r>
              <a:rPr lang="en-US" sz="1200" dirty="0" err="1">
                <a:latin typeface="Courier"/>
                <a:cs typeface="Courier"/>
              </a:rPr>
              <a:t>abcdef</a:t>
            </a:r>
            <a:endParaRPr lang="en-US" sz="1200" dirty="0">
              <a:latin typeface="Courier"/>
              <a:cs typeface="Courier"/>
            </a:endParaRPr>
          </a:p>
          <a:p>
            <a:r>
              <a:rPr lang="en-US" sz="1200" dirty="0">
                <a:latin typeface="Courier"/>
                <a:cs typeface="Courier"/>
              </a:rPr>
              <a:t>&gt;&gt; </a:t>
            </a:r>
            <a:r>
              <a:rPr lang="en-US" sz="1200" dirty="0" err="1">
                <a:solidFill>
                  <a:srgbClr val="528A02"/>
                </a:solidFill>
                <a:latin typeface="Courier"/>
                <a:cs typeface="Courier"/>
              </a:rPr>
              <a:t>newstring</a:t>
            </a:r>
            <a:r>
              <a:rPr lang="en-US" sz="1200" dirty="0">
                <a:solidFill>
                  <a:srgbClr val="528A02"/>
                </a:solidFill>
                <a:latin typeface="Courier"/>
                <a:cs typeface="Courier"/>
              </a:rPr>
              <a:t> = </a:t>
            </a:r>
            <a:r>
              <a:rPr lang="en-US" sz="1200" dirty="0" err="1">
                <a:solidFill>
                  <a:srgbClr val="528A02"/>
                </a:solidFill>
                <a:latin typeface="Courier"/>
                <a:cs typeface="Courier"/>
              </a:rPr>
              <a:t>strcat</a:t>
            </a:r>
            <a:r>
              <a:rPr lang="en-US" sz="1200" dirty="0">
                <a:solidFill>
                  <a:srgbClr val="528A02"/>
                </a:solidFill>
                <a:latin typeface="Courier"/>
                <a:cs typeface="Courier"/>
              </a:rPr>
              <a:t>(</a:t>
            </a:r>
            <a:r>
              <a:rPr lang="en-US" sz="1200" dirty="0" err="1">
                <a:solidFill>
                  <a:srgbClr val="528A02"/>
                </a:solidFill>
                <a:latin typeface="Courier"/>
                <a:cs typeface="Courier"/>
              </a:rPr>
              <a:t>x,y</a:t>
            </a:r>
            <a:r>
              <a:rPr lang="en-US" sz="1200" dirty="0">
                <a:solidFill>
                  <a:srgbClr val="528A02"/>
                </a:solidFill>
                <a:latin typeface="Courier"/>
                <a:cs typeface="Courier"/>
              </a:rPr>
              <a:t>);</a:t>
            </a:r>
          </a:p>
          <a:p>
            <a:r>
              <a:rPr lang="en-US" sz="1200" dirty="0">
                <a:latin typeface="Courier"/>
                <a:cs typeface="Courier"/>
              </a:rPr>
              <a:t>&gt;&gt; </a:t>
            </a:r>
          </a:p>
          <a:p>
            <a:endParaRPr lang="en-US" sz="1200" dirty="0">
              <a:latin typeface="Courier"/>
              <a:cs typeface="Courier"/>
            </a:endParaRPr>
          </a:p>
          <a:p>
            <a:endParaRPr lang="en-US" sz="1200" dirty="0">
              <a:latin typeface="Courier"/>
              <a:cs typeface="Courier"/>
            </a:endParaRPr>
          </a:p>
          <a:p>
            <a:endParaRPr lang="en-US" sz="1200" dirty="0">
              <a:latin typeface="Courier"/>
              <a:cs typeface="Courier"/>
            </a:endParaRPr>
          </a:p>
          <a:p>
            <a:endParaRPr lang="en-US" sz="1200" dirty="0">
              <a:latin typeface="Courier"/>
              <a:cs typeface="Courier"/>
            </a:endParaRPr>
          </a:p>
        </p:txBody>
      </p:sp>
      <p:sp>
        <p:nvSpPr>
          <p:cNvPr id="3" name="Oval 2"/>
          <p:cNvSpPr/>
          <p:nvPr/>
        </p:nvSpPr>
        <p:spPr>
          <a:xfrm>
            <a:off x="1906116" y="2065720"/>
            <a:ext cx="975411" cy="258215"/>
          </a:xfrm>
          <a:prstGeom prst="ellipse">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12" name="Group 11"/>
          <p:cNvGrpSpPr/>
          <p:nvPr/>
        </p:nvGrpSpPr>
        <p:grpSpPr>
          <a:xfrm>
            <a:off x="2881527" y="1612410"/>
            <a:ext cx="3754223" cy="453311"/>
            <a:chOff x="2318036" y="2149879"/>
            <a:chExt cx="5005630" cy="604415"/>
          </a:xfrm>
        </p:grpSpPr>
        <p:cxnSp>
          <p:nvCxnSpPr>
            <p:cNvPr id="8" name="Straight Arrow Connector 7"/>
            <p:cNvCxnSpPr/>
            <p:nvPr/>
          </p:nvCxnSpPr>
          <p:spPr>
            <a:xfrm flipH="1">
              <a:off x="2318036" y="2394705"/>
              <a:ext cx="1438253" cy="359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3735684" y="2149879"/>
              <a:ext cx="3587982" cy="400110"/>
            </a:xfrm>
            <a:prstGeom prst="rect">
              <a:avLst/>
            </a:prstGeom>
            <a:noFill/>
          </p:spPr>
          <p:txBody>
            <a:bodyPr wrap="square" rtlCol="0">
              <a:spAutoFit/>
            </a:bodyPr>
            <a:lstStyle/>
            <a:p>
              <a:r>
                <a:rPr lang="en-US" sz="1350" dirty="0">
                  <a:solidFill>
                    <a:schemeClr val="accent2"/>
                  </a:solidFill>
                </a:rPr>
                <a:t>results stored in new variable</a:t>
              </a:r>
            </a:p>
          </p:txBody>
        </p:sp>
      </p:grpSp>
      <p:grpSp>
        <p:nvGrpSpPr>
          <p:cNvPr id="19" name="Group 18"/>
          <p:cNvGrpSpPr/>
          <p:nvPr/>
        </p:nvGrpSpPr>
        <p:grpSpPr>
          <a:xfrm>
            <a:off x="4161037" y="2777245"/>
            <a:ext cx="3345086" cy="524261"/>
            <a:chOff x="4024049" y="3702995"/>
            <a:chExt cx="4460114" cy="699015"/>
          </a:xfrm>
        </p:grpSpPr>
        <p:cxnSp>
          <p:nvCxnSpPr>
            <p:cNvPr id="16" name="Straight Arrow Connector 15"/>
            <p:cNvCxnSpPr/>
            <p:nvPr/>
          </p:nvCxnSpPr>
          <p:spPr>
            <a:xfrm flipH="1" flipV="1">
              <a:off x="4024049" y="3702995"/>
              <a:ext cx="872132" cy="2065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4896181" y="3724902"/>
              <a:ext cx="3587982" cy="677108"/>
            </a:xfrm>
            <a:prstGeom prst="rect">
              <a:avLst/>
            </a:prstGeom>
            <a:noFill/>
          </p:spPr>
          <p:txBody>
            <a:bodyPr wrap="square" rtlCol="0">
              <a:spAutoFit/>
            </a:bodyPr>
            <a:lstStyle/>
            <a:p>
              <a:r>
                <a:rPr lang="en-US" sz="1350" dirty="0">
                  <a:solidFill>
                    <a:schemeClr val="accent2"/>
                  </a:solidFill>
                </a:rPr>
                <a:t>semicolon suppresses output of results</a:t>
              </a:r>
            </a:p>
          </p:txBody>
        </p:sp>
      </p:grpSp>
    </p:spTree>
    <p:extLst>
      <p:ext uri="{BB962C8B-B14F-4D97-AF65-F5344CB8AC3E}">
        <p14:creationId xmlns:p14="http://schemas.microsoft.com/office/powerpoint/2010/main" val="238036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strings</a:t>
            </a:r>
            <a:endParaRPr lang="en-US" dirty="0"/>
          </a:p>
        </p:txBody>
      </p:sp>
      <p:sp>
        <p:nvSpPr>
          <p:cNvPr id="3" name="Content Placeholder 2"/>
          <p:cNvSpPr>
            <a:spLocks noGrp="1"/>
          </p:cNvSpPr>
          <p:nvPr>
            <p:ph idx="1"/>
          </p:nvPr>
        </p:nvSpPr>
        <p:spPr/>
        <p:txBody>
          <a:bodyPr/>
          <a:lstStyle/>
          <a:p>
            <a:r>
              <a:rPr lang="en-US" dirty="0" smtClean="0"/>
              <a:t>What do we typically do with strings?</a:t>
            </a:r>
          </a:p>
          <a:p>
            <a:pPr lvl="1"/>
            <a:r>
              <a:rPr lang="en-US" dirty="0" smtClean="0"/>
              <a:t>Printing out messages to the workspace</a:t>
            </a:r>
          </a:p>
          <a:p>
            <a:pPr lvl="1"/>
            <a:r>
              <a:rPr lang="en-US" dirty="0" smtClean="0"/>
              <a:t>Printing out data or messages to files</a:t>
            </a:r>
          </a:p>
          <a:p>
            <a:pPr lvl="1"/>
            <a:r>
              <a:rPr lang="en-US" dirty="0" smtClean="0"/>
              <a:t>Using them as stimuli in an experiment</a:t>
            </a:r>
          </a:p>
          <a:p>
            <a:pPr lvl="1"/>
            <a:r>
              <a:rPr lang="en-US" dirty="0" smtClean="0"/>
              <a:t>Using them as filenames, codes, or identifiers</a:t>
            </a:r>
          </a:p>
        </p:txBody>
      </p:sp>
    </p:spTree>
    <p:extLst>
      <p:ext uri="{BB962C8B-B14F-4D97-AF65-F5344CB8AC3E}">
        <p14:creationId xmlns:p14="http://schemas.microsoft.com/office/powerpoint/2010/main" val="266465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strings</a:t>
            </a:r>
            <a:endParaRPr lang="en-US" dirty="0"/>
          </a:p>
        </p:txBody>
      </p:sp>
      <p:sp>
        <p:nvSpPr>
          <p:cNvPr id="3" name="Content Placeholder 2"/>
          <p:cNvSpPr>
            <a:spLocks noGrp="1"/>
          </p:cNvSpPr>
          <p:nvPr>
            <p:ph idx="1"/>
          </p:nvPr>
        </p:nvSpPr>
        <p:spPr>
          <a:xfrm>
            <a:off x="1520929" y="1548557"/>
            <a:ext cx="5307560" cy="2994422"/>
          </a:xfrm>
        </p:spPr>
        <p:txBody>
          <a:bodyPr/>
          <a:lstStyle/>
          <a:p>
            <a:r>
              <a:rPr lang="en-US" dirty="0" smtClean="0"/>
              <a:t>Several ways to print a string out to the workspace:</a:t>
            </a:r>
          </a:p>
          <a:p>
            <a:pPr lvl="1"/>
            <a:r>
              <a:rPr lang="en-US" dirty="0" smtClean="0"/>
              <a:t>type the name of the variable w/o a trailing semicolon</a:t>
            </a:r>
          </a:p>
          <a:p>
            <a:pPr lvl="1"/>
            <a:r>
              <a:rPr lang="en-US" dirty="0" err="1" smtClean="0">
                <a:solidFill>
                  <a:srgbClr val="3366FF"/>
                </a:solidFill>
              </a:rPr>
              <a:t>disp</a:t>
            </a:r>
            <a:r>
              <a:rPr lang="en-US" dirty="0" smtClean="0">
                <a:solidFill>
                  <a:srgbClr val="3366FF"/>
                </a:solidFill>
              </a:rPr>
              <a:t>()</a:t>
            </a:r>
            <a:r>
              <a:rPr lang="en-US" dirty="0" smtClean="0"/>
              <a:t> is almost the same as above, except it does not print out the variable name</a:t>
            </a:r>
          </a:p>
          <a:p>
            <a:pPr lvl="1"/>
            <a:r>
              <a:rPr lang="en-US" dirty="0" err="1" smtClean="0">
                <a:solidFill>
                  <a:srgbClr val="3366FF"/>
                </a:solidFill>
              </a:rPr>
              <a:t>fprintf</a:t>
            </a:r>
            <a:r>
              <a:rPr lang="en-US" dirty="0" smtClean="0">
                <a:solidFill>
                  <a:srgbClr val="3366FF"/>
                </a:solidFill>
              </a:rPr>
              <a:t>()</a:t>
            </a:r>
            <a:r>
              <a:rPr lang="en-US" dirty="0" smtClean="0"/>
              <a:t> is for formatting text and printing out to a file or other device, such as the workspace</a:t>
            </a:r>
          </a:p>
          <a:p>
            <a:pPr lvl="1"/>
            <a:r>
              <a:rPr lang="en-US" dirty="0" err="1" smtClean="0">
                <a:solidFill>
                  <a:srgbClr val="3366FF"/>
                </a:solidFill>
              </a:rPr>
              <a:t>sprintf</a:t>
            </a:r>
            <a:r>
              <a:rPr lang="en-US" dirty="0" smtClean="0">
                <a:solidFill>
                  <a:srgbClr val="3366FF"/>
                </a:solidFill>
              </a:rPr>
              <a:t>()</a:t>
            </a:r>
            <a:r>
              <a:rPr lang="en-US" dirty="0" smtClean="0"/>
              <a:t> is for formatting text in order to create new string variables</a:t>
            </a:r>
          </a:p>
        </p:txBody>
      </p:sp>
    </p:spTree>
    <p:extLst>
      <p:ext uri="{BB962C8B-B14F-4D97-AF65-F5344CB8AC3E}">
        <p14:creationId xmlns:p14="http://schemas.microsoft.com/office/powerpoint/2010/main" val="117919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4" name="TextBox 3"/>
          <p:cNvSpPr txBox="1"/>
          <p:nvPr/>
        </p:nvSpPr>
        <p:spPr>
          <a:xfrm>
            <a:off x="1620911" y="1506744"/>
            <a:ext cx="5014839" cy="1938992"/>
          </a:xfrm>
          <a:prstGeom prst="rect">
            <a:avLst/>
          </a:prstGeom>
          <a:solidFill>
            <a:schemeClr val="bg1">
              <a:lumMod val="85000"/>
            </a:schemeClr>
          </a:solidFill>
        </p:spPr>
        <p:txBody>
          <a:bodyPr wrap="square" rtlCol="0">
            <a:spAutoFit/>
          </a:bodyPr>
          <a:lstStyle/>
          <a:p>
            <a:r>
              <a:rPr lang="tr-TR" sz="1200" dirty="0">
                <a:latin typeface="Courier"/>
                <a:cs typeface="Courier"/>
              </a:rPr>
              <a:t>&gt;&gt; </a:t>
            </a:r>
            <a:r>
              <a:rPr lang="tr-TR" sz="1200" dirty="0">
                <a:solidFill>
                  <a:srgbClr val="528A02"/>
                </a:solidFill>
                <a:latin typeface="Courier"/>
                <a:cs typeface="Courier"/>
              </a:rPr>
              <a:t>name = '</a:t>
            </a:r>
            <a:r>
              <a:rPr lang="tr-TR" sz="1200" dirty="0" err="1">
                <a:solidFill>
                  <a:srgbClr val="528A02"/>
                </a:solidFill>
                <a:latin typeface="Courier"/>
                <a:cs typeface="Courier"/>
              </a:rPr>
              <a:t>Fred</a:t>
            </a:r>
            <a:r>
              <a:rPr lang="tr-TR" sz="1200" dirty="0">
                <a:solidFill>
                  <a:srgbClr val="528A02"/>
                </a:solidFill>
                <a:latin typeface="Courier"/>
                <a:cs typeface="Courier"/>
              </a:rPr>
              <a:t>';</a:t>
            </a:r>
          </a:p>
          <a:p>
            <a:r>
              <a:rPr lang="tr-TR" sz="1200" dirty="0">
                <a:latin typeface="Courier"/>
                <a:cs typeface="Courier"/>
              </a:rPr>
              <a:t>&gt;&gt; </a:t>
            </a:r>
            <a:r>
              <a:rPr lang="tr-TR" sz="1200" dirty="0">
                <a:solidFill>
                  <a:srgbClr val="528A02"/>
                </a:solidFill>
                <a:latin typeface="Courier"/>
                <a:cs typeface="Courier"/>
              </a:rPr>
              <a:t>name</a:t>
            </a:r>
          </a:p>
          <a:p>
            <a:r>
              <a:rPr lang="tr-TR" sz="1200" dirty="0">
                <a:latin typeface="Courier"/>
                <a:cs typeface="Courier"/>
              </a:rPr>
              <a:t>name =</a:t>
            </a:r>
          </a:p>
          <a:p>
            <a:r>
              <a:rPr lang="tr-TR" sz="1200" dirty="0" err="1">
                <a:latin typeface="Courier"/>
                <a:cs typeface="Courier"/>
              </a:rPr>
              <a:t>Fred</a:t>
            </a:r>
            <a:endParaRPr lang="tr-TR" sz="1200" dirty="0">
              <a:latin typeface="Courier"/>
              <a:cs typeface="Courier"/>
            </a:endParaRPr>
          </a:p>
          <a:p>
            <a:r>
              <a:rPr lang="tr-TR" sz="1200" dirty="0">
                <a:latin typeface="Courier"/>
                <a:cs typeface="Courier"/>
              </a:rPr>
              <a:t>&gt;&gt; </a:t>
            </a:r>
            <a:r>
              <a:rPr lang="tr-TR" sz="1200" dirty="0" err="1">
                <a:solidFill>
                  <a:srgbClr val="528A02"/>
                </a:solidFill>
                <a:latin typeface="Courier"/>
                <a:cs typeface="Courier"/>
              </a:rPr>
              <a:t>disp</a:t>
            </a:r>
            <a:r>
              <a:rPr lang="tr-TR" sz="1200" dirty="0">
                <a:solidFill>
                  <a:srgbClr val="528A02"/>
                </a:solidFill>
                <a:latin typeface="Courier"/>
                <a:cs typeface="Courier"/>
              </a:rPr>
              <a:t>(name)</a:t>
            </a:r>
          </a:p>
          <a:p>
            <a:r>
              <a:rPr lang="tr-TR" sz="1200" dirty="0" err="1">
                <a:latin typeface="Courier"/>
                <a:cs typeface="Courier"/>
              </a:rPr>
              <a:t>Fred</a:t>
            </a:r>
            <a:endParaRPr lang="tr-TR" sz="1200" dirty="0">
              <a:latin typeface="Courier"/>
              <a:cs typeface="Courier"/>
            </a:endParaRPr>
          </a:p>
          <a:p>
            <a:r>
              <a:rPr lang="tr-TR" sz="1200" dirty="0">
                <a:latin typeface="Courier"/>
                <a:cs typeface="Courier"/>
              </a:rPr>
              <a:t>&gt;&gt; </a:t>
            </a:r>
            <a:r>
              <a:rPr lang="tr-TR" sz="1200" dirty="0" err="1">
                <a:solidFill>
                  <a:srgbClr val="528A02"/>
                </a:solidFill>
                <a:latin typeface="Courier"/>
                <a:cs typeface="Courier"/>
              </a:rPr>
              <a:t>fprintf</a:t>
            </a:r>
            <a:r>
              <a:rPr lang="tr-TR" sz="1200" dirty="0">
                <a:solidFill>
                  <a:srgbClr val="528A02"/>
                </a:solidFill>
                <a:latin typeface="Courier"/>
                <a:cs typeface="Courier"/>
              </a:rPr>
              <a:t>(name)</a:t>
            </a:r>
          </a:p>
          <a:p>
            <a:r>
              <a:rPr lang="tr-TR" sz="1200" dirty="0" err="1">
                <a:latin typeface="Courier"/>
                <a:cs typeface="Courier"/>
              </a:rPr>
              <a:t>Fred</a:t>
            </a:r>
            <a:r>
              <a:rPr lang="tr-TR" sz="1200" dirty="0">
                <a:latin typeface="Courier"/>
                <a:cs typeface="Courier"/>
              </a:rPr>
              <a:t>&gt;&gt; </a:t>
            </a:r>
            <a:r>
              <a:rPr lang="tr-TR" sz="1200" dirty="0" err="1">
                <a:solidFill>
                  <a:srgbClr val="528A02"/>
                </a:solidFill>
                <a:latin typeface="Courier"/>
                <a:cs typeface="Courier"/>
              </a:rPr>
              <a:t>sprintf</a:t>
            </a:r>
            <a:r>
              <a:rPr lang="tr-TR" sz="1200" dirty="0">
                <a:solidFill>
                  <a:srgbClr val="528A02"/>
                </a:solidFill>
                <a:latin typeface="Courier"/>
                <a:cs typeface="Courier"/>
              </a:rPr>
              <a:t>(name)</a:t>
            </a:r>
          </a:p>
          <a:p>
            <a:r>
              <a:rPr lang="tr-TR" sz="1200" dirty="0" err="1">
                <a:latin typeface="Courier"/>
                <a:cs typeface="Courier"/>
              </a:rPr>
              <a:t>ans</a:t>
            </a:r>
            <a:r>
              <a:rPr lang="tr-TR" sz="1200" dirty="0">
                <a:latin typeface="Courier"/>
                <a:cs typeface="Courier"/>
              </a:rPr>
              <a:t> =</a:t>
            </a:r>
          </a:p>
          <a:p>
            <a:r>
              <a:rPr lang="tr-TR" sz="1200" dirty="0" err="1">
                <a:latin typeface="Courier"/>
                <a:cs typeface="Courier"/>
              </a:rPr>
              <a:t>Fred</a:t>
            </a:r>
            <a:endParaRPr lang="en-US" sz="1200" dirty="0">
              <a:latin typeface="Courier"/>
              <a:cs typeface="Courier"/>
            </a:endParaRPr>
          </a:p>
        </p:txBody>
      </p:sp>
      <p:grpSp>
        <p:nvGrpSpPr>
          <p:cNvPr id="12" name="Group 11"/>
          <p:cNvGrpSpPr/>
          <p:nvPr/>
        </p:nvGrpSpPr>
        <p:grpSpPr>
          <a:xfrm>
            <a:off x="2089724" y="2995295"/>
            <a:ext cx="3786889" cy="800868"/>
            <a:chOff x="1262298" y="3993727"/>
            <a:chExt cx="5049185" cy="1067824"/>
          </a:xfrm>
        </p:grpSpPr>
        <p:cxnSp>
          <p:nvCxnSpPr>
            <p:cNvPr id="9" name="Elbow Connector 8"/>
            <p:cNvCxnSpPr/>
            <p:nvPr/>
          </p:nvCxnSpPr>
          <p:spPr>
            <a:xfrm rot="16200000" flipV="1">
              <a:off x="1243147" y="4012878"/>
              <a:ext cx="757430" cy="719127"/>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1828418" y="4661442"/>
              <a:ext cx="4483065" cy="400109"/>
            </a:xfrm>
            <a:prstGeom prst="rect">
              <a:avLst/>
            </a:prstGeom>
            <a:noFill/>
          </p:spPr>
          <p:txBody>
            <a:bodyPr wrap="square" rtlCol="0">
              <a:spAutoFit/>
            </a:bodyPr>
            <a:lstStyle/>
            <a:p>
              <a:r>
                <a:rPr lang="en-US" sz="1350" dirty="0">
                  <a:solidFill>
                    <a:schemeClr val="accent2"/>
                  </a:solidFill>
                </a:rPr>
                <a:t>notice the lack of newline character</a:t>
              </a:r>
            </a:p>
          </p:txBody>
        </p:sp>
      </p:grpSp>
    </p:spTree>
    <p:extLst>
      <p:ext uri="{BB962C8B-B14F-4D97-AF65-F5344CB8AC3E}">
        <p14:creationId xmlns:p14="http://schemas.microsoft.com/office/powerpoint/2010/main" val="423640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strings</a:t>
            </a:r>
            <a:endParaRPr lang="en-US" dirty="0"/>
          </a:p>
        </p:txBody>
      </p:sp>
      <p:sp>
        <p:nvSpPr>
          <p:cNvPr id="3" name="Content Placeholder 2"/>
          <p:cNvSpPr>
            <a:spLocks noGrp="1"/>
          </p:cNvSpPr>
          <p:nvPr>
            <p:ph idx="1"/>
          </p:nvPr>
        </p:nvSpPr>
        <p:spPr>
          <a:xfrm>
            <a:off x="1727488" y="1600201"/>
            <a:ext cx="5307560" cy="2994422"/>
          </a:xfrm>
        </p:spPr>
        <p:txBody>
          <a:bodyPr/>
          <a:lstStyle/>
          <a:p>
            <a:r>
              <a:rPr lang="en-US" dirty="0" err="1" smtClean="0">
                <a:solidFill>
                  <a:srgbClr val="3366FF"/>
                </a:solidFill>
              </a:rPr>
              <a:t>fprintf</a:t>
            </a:r>
            <a:r>
              <a:rPr lang="en-US" dirty="0" smtClean="0">
                <a:solidFill>
                  <a:srgbClr val="3366FF"/>
                </a:solidFill>
              </a:rPr>
              <a:t>()</a:t>
            </a:r>
            <a:r>
              <a:rPr lang="en-US" dirty="0" smtClean="0"/>
              <a:t> is a very powerful command for formatting strings, combining them, and printing them out</a:t>
            </a:r>
            <a:endParaRPr lang="en-US" dirty="0"/>
          </a:p>
        </p:txBody>
      </p:sp>
      <p:sp>
        <p:nvSpPr>
          <p:cNvPr id="8" name="TextBox 7"/>
          <p:cNvSpPr txBox="1"/>
          <p:nvPr/>
        </p:nvSpPr>
        <p:spPr>
          <a:xfrm>
            <a:off x="1982386" y="2522391"/>
            <a:ext cx="5627015" cy="1615827"/>
          </a:xfrm>
          <a:prstGeom prst="rect">
            <a:avLst/>
          </a:prstGeom>
          <a:solidFill>
            <a:schemeClr val="bg1">
              <a:lumMod val="85000"/>
            </a:schemeClr>
          </a:solidFill>
        </p:spPr>
        <p:txBody>
          <a:bodyPr wrap="square" rtlCol="0">
            <a:spAutoFit/>
          </a:bodyPr>
          <a:lstStyle/>
          <a:p>
            <a:r>
              <a:rPr lang="tr-TR" sz="900" dirty="0">
                <a:latin typeface="Courier"/>
                <a:cs typeface="Courier"/>
              </a:rPr>
              <a:t>&gt;&gt; </a:t>
            </a:r>
            <a:r>
              <a:rPr lang="tr-TR" sz="900" dirty="0" err="1">
                <a:solidFill>
                  <a:schemeClr val="accent5"/>
                </a:solidFill>
                <a:latin typeface="Courier"/>
                <a:cs typeface="Courier"/>
              </a:rPr>
              <a:t>help</a:t>
            </a:r>
            <a:r>
              <a:rPr lang="tr-TR" sz="900" dirty="0">
                <a:solidFill>
                  <a:schemeClr val="accent5"/>
                </a:solidFill>
                <a:latin typeface="Courier"/>
                <a:cs typeface="Courier"/>
              </a:rPr>
              <a:t> </a:t>
            </a:r>
            <a:r>
              <a:rPr lang="tr-TR" sz="900" dirty="0" err="1">
                <a:solidFill>
                  <a:schemeClr val="accent5"/>
                </a:solidFill>
                <a:latin typeface="Courier"/>
                <a:cs typeface="Courier"/>
              </a:rPr>
              <a:t>fprintf</a:t>
            </a:r>
            <a:endParaRPr lang="tr-TR" sz="900" dirty="0">
              <a:solidFill>
                <a:schemeClr val="accent5"/>
              </a:solidFill>
              <a:latin typeface="Courier"/>
              <a:cs typeface="Courier"/>
            </a:endParaRPr>
          </a:p>
          <a:p>
            <a:r>
              <a:rPr lang="tr-TR" sz="900" dirty="0">
                <a:latin typeface="Courier"/>
                <a:cs typeface="Courier"/>
              </a:rPr>
              <a:t> </a:t>
            </a:r>
            <a:r>
              <a:rPr lang="tr-TR" sz="900" b="1" dirty="0" err="1">
                <a:latin typeface="Courier"/>
                <a:cs typeface="Courier"/>
              </a:rPr>
              <a:t>fprintf</a:t>
            </a:r>
            <a:r>
              <a:rPr lang="tr-TR" sz="900" dirty="0">
                <a:latin typeface="Courier"/>
                <a:cs typeface="Courier"/>
              </a:rPr>
              <a:t> Write </a:t>
            </a:r>
            <a:r>
              <a:rPr lang="tr-TR" sz="900" dirty="0" err="1">
                <a:latin typeface="Courier"/>
                <a:cs typeface="Courier"/>
              </a:rPr>
              <a:t>formatted</a:t>
            </a:r>
            <a:r>
              <a:rPr lang="tr-TR" sz="900" dirty="0">
                <a:latin typeface="Courier"/>
                <a:cs typeface="Courier"/>
              </a:rPr>
              <a:t> data </a:t>
            </a:r>
            <a:r>
              <a:rPr lang="tr-TR" sz="900" dirty="0" err="1">
                <a:latin typeface="Courier"/>
                <a:cs typeface="Courier"/>
              </a:rPr>
              <a:t>to</a:t>
            </a:r>
            <a:r>
              <a:rPr lang="tr-TR" sz="900" dirty="0">
                <a:latin typeface="Courier"/>
                <a:cs typeface="Courier"/>
              </a:rPr>
              <a:t> </a:t>
            </a:r>
            <a:r>
              <a:rPr lang="tr-TR" sz="900" dirty="0" err="1">
                <a:latin typeface="Courier"/>
                <a:cs typeface="Courier"/>
              </a:rPr>
              <a:t>text</a:t>
            </a:r>
            <a:r>
              <a:rPr lang="tr-TR" sz="900" dirty="0">
                <a:latin typeface="Courier"/>
                <a:cs typeface="Courier"/>
              </a:rPr>
              <a:t> file.</a:t>
            </a:r>
          </a:p>
          <a:p>
            <a:r>
              <a:rPr lang="tr-TR" sz="900" dirty="0">
                <a:latin typeface="Courier"/>
                <a:cs typeface="Courier"/>
              </a:rPr>
              <a:t>    </a:t>
            </a:r>
            <a:r>
              <a:rPr lang="tr-TR" sz="900" b="1" dirty="0" err="1">
                <a:latin typeface="Courier"/>
                <a:cs typeface="Courier"/>
              </a:rPr>
              <a:t>fprintf</a:t>
            </a:r>
            <a:r>
              <a:rPr lang="tr-TR" sz="900" dirty="0">
                <a:latin typeface="Courier"/>
                <a:cs typeface="Courier"/>
              </a:rPr>
              <a:t>(FID, FORMAT, A, ...) </a:t>
            </a:r>
            <a:r>
              <a:rPr lang="tr-TR" sz="900" dirty="0" err="1">
                <a:latin typeface="Courier"/>
                <a:cs typeface="Courier"/>
              </a:rPr>
              <a:t>applies</a:t>
            </a:r>
            <a:r>
              <a:rPr lang="tr-TR" sz="900" dirty="0">
                <a:latin typeface="Courier"/>
                <a:cs typeface="Courier"/>
              </a:rPr>
              <a:t> </a:t>
            </a:r>
            <a:r>
              <a:rPr lang="tr-TR" sz="900" dirty="0" err="1">
                <a:latin typeface="Courier"/>
                <a:cs typeface="Courier"/>
              </a:rPr>
              <a:t>the</a:t>
            </a:r>
            <a:r>
              <a:rPr lang="tr-TR" sz="900" dirty="0">
                <a:latin typeface="Courier"/>
                <a:cs typeface="Courier"/>
              </a:rPr>
              <a:t> FORMAT </a:t>
            </a:r>
            <a:r>
              <a:rPr lang="tr-TR" sz="900" dirty="0" err="1">
                <a:latin typeface="Courier"/>
                <a:cs typeface="Courier"/>
              </a:rPr>
              <a:t>to</a:t>
            </a:r>
            <a:r>
              <a:rPr lang="tr-TR" sz="900" dirty="0">
                <a:latin typeface="Courier"/>
                <a:cs typeface="Courier"/>
              </a:rPr>
              <a:t> </a:t>
            </a:r>
            <a:r>
              <a:rPr lang="tr-TR" sz="900" dirty="0" err="1">
                <a:latin typeface="Courier"/>
                <a:cs typeface="Courier"/>
              </a:rPr>
              <a:t>all</a:t>
            </a:r>
            <a:r>
              <a:rPr lang="tr-TR" sz="900" dirty="0">
                <a:latin typeface="Courier"/>
                <a:cs typeface="Courier"/>
              </a:rPr>
              <a:t> </a:t>
            </a:r>
            <a:r>
              <a:rPr lang="tr-TR" sz="900" dirty="0" err="1">
                <a:latin typeface="Courier"/>
                <a:cs typeface="Courier"/>
              </a:rPr>
              <a:t>elements</a:t>
            </a:r>
            <a:r>
              <a:rPr lang="tr-TR" sz="900" dirty="0">
                <a:latin typeface="Courier"/>
                <a:cs typeface="Courier"/>
              </a:rPr>
              <a:t> of </a:t>
            </a:r>
          </a:p>
          <a:p>
            <a:r>
              <a:rPr lang="tr-TR" sz="900" dirty="0">
                <a:latin typeface="Courier"/>
                <a:cs typeface="Courier"/>
              </a:rPr>
              <a:t>    </a:t>
            </a:r>
            <a:r>
              <a:rPr lang="tr-TR" sz="900" dirty="0" err="1">
                <a:latin typeface="Courier"/>
                <a:cs typeface="Courier"/>
              </a:rPr>
              <a:t>array</a:t>
            </a:r>
            <a:r>
              <a:rPr lang="tr-TR" sz="900" dirty="0">
                <a:latin typeface="Courier"/>
                <a:cs typeface="Courier"/>
              </a:rPr>
              <a:t> A </a:t>
            </a:r>
            <a:r>
              <a:rPr lang="tr-TR" sz="900" dirty="0" err="1">
                <a:latin typeface="Courier"/>
                <a:cs typeface="Courier"/>
              </a:rPr>
              <a:t>and</a:t>
            </a:r>
            <a:r>
              <a:rPr lang="tr-TR" sz="900" dirty="0">
                <a:latin typeface="Courier"/>
                <a:cs typeface="Courier"/>
              </a:rPr>
              <a:t> </a:t>
            </a:r>
            <a:r>
              <a:rPr lang="tr-TR" sz="900" dirty="0" err="1">
                <a:latin typeface="Courier"/>
                <a:cs typeface="Courier"/>
              </a:rPr>
              <a:t>any</a:t>
            </a:r>
            <a:r>
              <a:rPr lang="tr-TR" sz="900" dirty="0">
                <a:latin typeface="Courier"/>
                <a:cs typeface="Courier"/>
              </a:rPr>
              <a:t> </a:t>
            </a:r>
            <a:r>
              <a:rPr lang="tr-TR" sz="900" dirty="0" err="1">
                <a:latin typeface="Courier"/>
                <a:cs typeface="Courier"/>
              </a:rPr>
              <a:t>additional</a:t>
            </a:r>
            <a:r>
              <a:rPr lang="tr-TR" sz="900" dirty="0">
                <a:latin typeface="Courier"/>
                <a:cs typeface="Courier"/>
              </a:rPr>
              <a:t> </a:t>
            </a:r>
            <a:r>
              <a:rPr lang="tr-TR" sz="900" dirty="0" err="1">
                <a:latin typeface="Courier"/>
                <a:cs typeface="Courier"/>
              </a:rPr>
              <a:t>array</a:t>
            </a:r>
            <a:r>
              <a:rPr lang="tr-TR" sz="900" dirty="0">
                <a:latin typeface="Courier"/>
                <a:cs typeface="Courier"/>
              </a:rPr>
              <a:t> </a:t>
            </a:r>
            <a:r>
              <a:rPr lang="tr-TR" sz="900" dirty="0" err="1">
                <a:latin typeface="Courier"/>
                <a:cs typeface="Courier"/>
              </a:rPr>
              <a:t>arguments</a:t>
            </a:r>
            <a:r>
              <a:rPr lang="tr-TR" sz="900" dirty="0">
                <a:latin typeface="Courier"/>
                <a:cs typeface="Courier"/>
              </a:rPr>
              <a:t> in </a:t>
            </a:r>
            <a:r>
              <a:rPr lang="tr-TR" sz="900" dirty="0" err="1">
                <a:latin typeface="Courier"/>
                <a:cs typeface="Courier"/>
              </a:rPr>
              <a:t>column</a:t>
            </a:r>
            <a:r>
              <a:rPr lang="tr-TR" sz="900" dirty="0">
                <a:latin typeface="Courier"/>
                <a:cs typeface="Courier"/>
              </a:rPr>
              <a:t> </a:t>
            </a:r>
            <a:r>
              <a:rPr lang="tr-TR" sz="900" dirty="0" err="1">
                <a:latin typeface="Courier"/>
                <a:cs typeface="Courier"/>
              </a:rPr>
              <a:t>order</a:t>
            </a:r>
            <a:r>
              <a:rPr lang="tr-TR" sz="900" dirty="0">
                <a:latin typeface="Courier"/>
                <a:cs typeface="Courier"/>
              </a:rPr>
              <a:t>, </a:t>
            </a:r>
            <a:r>
              <a:rPr lang="tr-TR" sz="900" dirty="0" err="1">
                <a:latin typeface="Courier"/>
                <a:cs typeface="Courier"/>
              </a:rPr>
              <a:t>and</a:t>
            </a:r>
            <a:r>
              <a:rPr lang="tr-TR" sz="900" dirty="0">
                <a:latin typeface="Courier"/>
                <a:cs typeface="Courier"/>
              </a:rPr>
              <a:t> </a:t>
            </a:r>
            <a:r>
              <a:rPr lang="tr-TR" sz="900" dirty="0" err="1">
                <a:latin typeface="Courier"/>
                <a:cs typeface="Courier"/>
              </a:rPr>
              <a:t>writes</a:t>
            </a:r>
            <a:endParaRPr lang="tr-TR" sz="900" dirty="0">
              <a:latin typeface="Courier"/>
              <a:cs typeface="Courier"/>
            </a:endParaRPr>
          </a:p>
          <a:p>
            <a:r>
              <a:rPr lang="tr-TR" sz="900" dirty="0">
                <a:latin typeface="Courier"/>
                <a:cs typeface="Courier"/>
              </a:rPr>
              <a:t>    </a:t>
            </a:r>
            <a:r>
              <a:rPr lang="tr-TR" sz="900" dirty="0" err="1">
                <a:latin typeface="Courier"/>
                <a:cs typeface="Courier"/>
              </a:rPr>
              <a:t>the</a:t>
            </a:r>
            <a:r>
              <a:rPr lang="tr-TR" sz="900" dirty="0">
                <a:latin typeface="Courier"/>
                <a:cs typeface="Courier"/>
              </a:rPr>
              <a:t> data </a:t>
            </a:r>
            <a:r>
              <a:rPr lang="tr-TR" sz="900" dirty="0" err="1">
                <a:latin typeface="Courier"/>
                <a:cs typeface="Courier"/>
              </a:rPr>
              <a:t>to</a:t>
            </a:r>
            <a:r>
              <a:rPr lang="tr-TR" sz="900" dirty="0">
                <a:latin typeface="Courier"/>
                <a:cs typeface="Courier"/>
              </a:rPr>
              <a:t> a </a:t>
            </a:r>
            <a:r>
              <a:rPr lang="tr-TR" sz="900" dirty="0" err="1">
                <a:latin typeface="Courier"/>
                <a:cs typeface="Courier"/>
              </a:rPr>
              <a:t>text</a:t>
            </a:r>
            <a:r>
              <a:rPr lang="tr-TR" sz="900" dirty="0">
                <a:latin typeface="Courier"/>
                <a:cs typeface="Courier"/>
              </a:rPr>
              <a:t> file.  FID is an </a:t>
            </a:r>
            <a:r>
              <a:rPr lang="tr-TR" sz="900" dirty="0" err="1">
                <a:latin typeface="Courier"/>
                <a:cs typeface="Courier"/>
              </a:rPr>
              <a:t>integer</a:t>
            </a:r>
            <a:r>
              <a:rPr lang="tr-TR" sz="900" dirty="0">
                <a:latin typeface="Courier"/>
                <a:cs typeface="Courier"/>
              </a:rPr>
              <a:t> file </a:t>
            </a:r>
            <a:r>
              <a:rPr lang="tr-TR" sz="900" dirty="0" err="1">
                <a:latin typeface="Courier"/>
                <a:cs typeface="Courier"/>
              </a:rPr>
              <a:t>identifier</a:t>
            </a:r>
            <a:r>
              <a:rPr lang="tr-TR" sz="900" dirty="0">
                <a:latin typeface="Courier"/>
                <a:cs typeface="Courier"/>
              </a:rPr>
              <a:t>.  </a:t>
            </a:r>
            <a:r>
              <a:rPr lang="tr-TR" sz="900" dirty="0" err="1">
                <a:latin typeface="Courier"/>
                <a:cs typeface="Courier"/>
              </a:rPr>
              <a:t>Obtain</a:t>
            </a:r>
            <a:r>
              <a:rPr lang="tr-TR" sz="900" dirty="0">
                <a:latin typeface="Courier"/>
                <a:cs typeface="Courier"/>
              </a:rPr>
              <a:t> </a:t>
            </a:r>
          </a:p>
          <a:p>
            <a:r>
              <a:rPr lang="tr-TR" sz="900" dirty="0">
                <a:latin typeface="Courier"/>
                <a:cs typeface="Courier"/>
              </a:rPr>
              <a:t>    FID </a:t>
            </a:r>
            <a:r>
              <a:rPr lang="tr-TR" sz="900" dirty="0" err="1">
                <a:latin typeface="Courier"/>
                <a:cs typeface="Courier"/>
              </a:rPr>
              <a:t>from</a:t>
            </a:r>
            <a:r>
              <a:rPr lang="tr-TR" sz="900" dirty="0">
                <a:latin typeface="Courier"/>
                <a:cs typeface="Courier"/>
              </a:rPr>
              <a:t> FOPEN, </a:t>
            </a:r>
            <a:r>
              <a:rPr lang="tr-TR" sz="900" dirty="0" err="1">
                <a:latin typeface="Courier"/>
                <a:cs typeface="Courier"/>
              </a:rPr>
              <a:t>or</a:t>
            </a:r>
            <a:r>
              <a:rPr lang="tr-TR" sz="900" dirty="0">
                <a:latin typeface="Courier"/>
                <a:cs typeface="Courier"/>
              </a:rPr>
              <a:t> set it </a:t>
            </a:r>
            <a:r>
              <a:rPr lang="tr-TR" sz="900" dirty="0" err="1">
                <a:latin typeface="Courier"/>
                <a:cs typeface="Courier"/>
              </a:rPr>
              <a:t>to</a:t>
            </a:r>
            <a:r>
              <a:rPr lang="tr-TR" sz="900" dirty="0">
                <a:latin typeface="Courier"/>
                <a:cs typeface="Courier"/>
              </a:rPr>
              <a:t> 1 (</a:t>
            </a:r>
            <a:r>
              <a:rPr lang="tr-TR" sz="900" dirty="0" err="1">
                <a:latin typeface="Courier"/>
                <a:cs typeface="Courier"/>
              </a:rPr>
              <a:t>for</a:t>
            </a:r>
            <a:r>
              <a:rPr lang="tr-TR" sz="900" dirty="0">
                <a:latin typeface="Courier"/>
                <a:cs typeface="Courier"/>
              </a:rPr>
              <a:t> </a:t>
            </a:r>
            <a:r>
              <a:rPr lang="tr-TR" sz="900" dirty="0" err="1">
                <a:latin typeface="Courier"/>
                <a:cs typeface="Courier"/>
              </a:rPr>
              <a:t>standard</a:t>
            </a:r>
            <a:r>
              <a:rPr lang="tr-TR" sz="900" dirty="0">
                <a:latin typeface="Courier"/>
                <a:cs typeface="Courier"/>
              </a:rPr>
              <a:t> </a:t>
            </a:r>
            <a:r>
              <a:rPr lang="tr-TR" sz="900" dirty="0" err="1">
                <a:latin typeface="Courier"/>
                <a:cs typeface="Courier"/>
              </a:rPr>
              <a:t>output</a:t>
            </a:r>
            <a:r>
              <a:rPr lang="tr-TR" sz="900" dirty="0">
                <a:latin typeface="Courier"/>
                <a:cs typeface="Courier"/>
              </a:rPr>
              <a:t>, </a:t>
            </a:r>
            <a:r>
              <a:rPr lang="tr-TR" sz="900" dirty="0" err="1">
                <a:latin typeface="Courier"/>
                <a:cs typeface="Courier"/>
              </a:rPr>
              <a:t>the</a:t>
            </a:r>
            <a:r>
              <a:rPr lang="tr-TR" sz="900" dirty="0">
                <a:latin typeface="Courier"/>
                <a:cs typeface="Courier"/>
              </a:rPr>
              <a:t> </a:t>
            </a:r>
            <a:r>
              <a:rPr lang="tr-TR" sz="900" dirty="0" err="1">
                <a:latin typeface="Courier"/>
                <a:cs typeface="Courier"/>
              </a:rPr>
              <a:t>screen</a:t>
            </a:r>
            <a:r>
              <a:rPr lang="tr-TR" sz="900" dirty="0">
                <a:latin typeface="Courier"/>
                <a:cs typeface="Courier"/>
              </a:rPr>
              <a:t>) </a:t>
            </a:r>
            <a:r>
              <a:rPr lang="tr-TR" sz="900" dirty="0" err="1">
                <a:latin typeface="Courier"/>
                <a:cs typeface="Courier"/>
              </a:rPr>
              <a:t>or</a:t>
            </a:r>
            <a:r>
              <a:rPr lang="tr-TR" sz="900" dirty="0">
                <a:latin typeface="Courier"/>
                <a:cs typeface="Courier"/>
              </a:rPr>
              <a:t> 2</a:t>
            </a:r>
          </a:p>
          <a:p>
            <a:r>
              <a:rPr lang="tr-TR" sz="900" dirty="0">
                <a:latin typeface="Courier"/>
                <a:cs typeface="Courier"/>
              </a:rPr>
              <a:t>    (</a:t>
            </a:r>
            <a:r>
              <a:rPr lang="tr-TR" sz="900" dirty="0" err="1">
                <a:latin typeface="Courier"/>
                <a:cs typeface="Courier"/>
              </a:rPr>
              <a:t>standard</a:t>
            </a:r>
            <a:r>
              <a:rPr lang="tr-TR" sz="900" dirty="0">
                <a:latin typeface="Courier"/>
                <a:cs typeface="Courier"/>
              </a:rPr>
              <a:t> </a:t>
            </a:r>
            <a:r>
              <a:rPr lang="tr-TR" sz="900" dirty="0" err="1">
                <a:latin typeface="Courier"/>
                <a:cs typeface="Courier"/>
              </a:rPr>
              <a:t>error</a:t>
            </a:r>
            <a:r>
              <a:rPr lang="tr-TR" sz="900" dirty="0">
                <a:latin typeface="Courier"/>
                <a:cs typeface="Courier"/>
              </a:rPr>
              <a:t>). </a:t>
            </a:r>
            <a:r>
              <a:rPr lang="tr-TR" sz="900" b="1" dirty="0" err="1">
                <a:latin typeface="Courier"/>
                <a:cs typeface="Courier"/>
              </a:rPr>
              <a:t>fprintf</a:t>
            </a:r>
            <a:r>
              <a:rPr lang="tr-TR" sz="900" dirty="0">
                <a:latin typeface="Courier"/>
                <a:cs typeface="Courier"/>
              </a:rPr>
              <a:t> </a:t>
            </a:r>
            <a:r>
              <a:rPr lang="tr-TR" sz="900" dirty="0" err="1">
                <a:latin typeface="Courier"/>
                <a:cs typeface="Courier"/>
              </a:rPr>
              <a:t>uses</a:t>
            </a:r>
            <a:r>
              <a:rPr lang="tr-TR" sz="900" dirty="0">
                <a:latin typeface="Courier"/>
                <a:cs typeface="Courier"/>
              </a:rPr>
              <a:t> </a:t>
            </a:r>
            <a:r>
              <a:rPr lang="tr-TR" sz="900" dirty="0" err="1">
                <a:latin typeface="Courier"/>
                <a:cs typeface="Courier"/>
              </a:rPr>
              <a:t>the</a:t>
            </a:r>
            <a:r>
              <a:rPr lang="tr-TR" sz="900" dirty="0">
                <a:latin typeface="Courier"/>
                <a:cs typeface="Courier"/>
              </a:rPr>
              <a:t> </a:t>
            </a:r>
            <a:r>
              <a:rPr lang="tr-TR" sz="900" dirty="0" err="1">
                <a:latin typeface="Courier"/>
                <a:cs typeface="Courier"/>
              </a:rPr>
              <a:t>encoding</a:t>
            </a:r>
            <a:r>
              <a:rPr lang="tr-TR" sz="900" dirty="0">
                <a:latin typeface="Courier"/>
                <a:cs typeface="Courier"/>
              </a:rPr>
              <a:t> </a:t>
            </a:r>
            <a:r>
              <a:rPr lang="tr-TR" sz="900" dirty="0" err="1">
                <a:latin typeface="Courier"/>
                <a:cs typeface="Courier"/>
              </a:rPr>
              <a:t>scheme</a:t>
            </a:r>
            <a:r>
              <a:rPr lang="tr-TR" sz="900" dirty="0">
                <a:latin typeface="Courier"/>
                <a:cs typeface="Courier"/>
              </a:rPr>
              <a:t> </a:t>
            </a:r>
            <a:r>
              <a:rPr lang="tr-TR" sz="900" dirty="0" err="1">
                <a:latin typeface="Courier"/>
                <a:cs typeface="Courier"/>
              </a:rPr>
              <a:t>specified</a:t>
            </a:r>
            <a:r>
              <a:rPr lang="tr-TR" sz="900" dirty="0">
                <a:latin typeface="Courier"/>
                <a:cs typeface="Courier"/>
              </a:rPr>
              <a:t> in </a:t>
            </a:r>
            <a:r>
              <a:rPr lang="tr-TR" sz="900" dirty="0" err="1">
                <a:latin typeface="Courier"/>
                <a:cs typeface="Courier"/>
              </a:rPr>
              <a:t>the</a:t>
            </a:r>
            <a:endParaRPr lang="tr-TR" sz="900" dirty="0">
              <a:latin typeface="Courier"/>
              <a:cs typeface="Courier"/>
            </a:endParaRPr>
          </a:p>
          <a:p>
            <a:r>
              <a:rPr lang="tr-TR" sz="900" dirty="0">
                <a:latin typeface="Courier"/>
                <a:cs typeface="Courier"/>
              </a:rPr>
              <a:t>    </a:t>
            </a:r>
            <a:r>
              <a:rPr lang="tr-TR" sz="900" dirty="0" err="1">
                <a:latin typeface="Courier"/>
                <a:cs typeface="Courier"/>
              </a:rPr>
              <a:t>call</a:t>
            </a:r>
            <a:r>
              <a:rPr lang="tr-TR" sz="900" dirty="0">
                <a:latin typeface="Courier"/>
                <a:cs typeface="Courier"/>
              </a:rPr>
              <a:t> </a:t>
            </a:r>
            <a:r>
              <a:rPr lang="tr-TR" sz="900" dirty="0" err="1">
                <a:latin typeface="Courier"/>
                <a:cs typeface="Courier"/>
              </a:rPr>
              <a:t>to</a:t>
            </a:r>
            <a:r>
              <a:rPr lang="tr-TR" sz="900" dirty="0">
                <a:latin typeface="Courier"/>
                <a:cs typeface="Courier"/>
              </a:rPr>
              <a:t> FOPEN.</a:t>
            </a:r>
          </a:p>
          <a:p>
            <a:r>
              <a:rPr lang="tr-TR" sz="900" dirty="0">
                <a:latin typeface="Courier"/>
                <a:cs typeface="Courier"/>
              </a:rPr>
              <a:t> </a:t>
            </a:r>
          </a:p>
          <a:p>
            <a:r>
              <a:rPr lang="tr-TR" sz="900" dirty="0">
                <a:latin typeface="Courier"/>
                <a:cs typeface="Courier"/>
              </a:rPr>
              <a:t>    </a:t>
            </a:r>
            <a:r>
              <a:rPr lang="tr-TR" sz="900" b="1" dirty="0" err="1">
                <a:latin typeface="Courier"/>
                <a:cs typeface="Courier"/>
              </a:rPr>
              <a:t>fprintf</a:t>
            </a:r>
            <a:r>
              <a:rPr lang="tr-TR" sz="900" dirty="0">
                <a:latin typeface="Courier"/>
                <a:cs typeface="Courier"/>
              </a:rPr>
              <a:t>(FORMAT, A, ...) </a:t>
            </a:r>
            <a:r>
              <a:rPr lang="tr-TR" sz="900" dirty="0" err="1">
                <a:latin typeface="Courier"/>
                <a:cs typeface="Courier"/>
              </a:rPr>
              <a:t>formats</a:t>
            </a:r>
            <a:r>
              <a:rPr lang="tr-TR" sz="900" dirty="0">
                <a:latin typeface="Courier"/>
                <a:cs typeface="Courier"/>
              </a:rPr>
              <a:t> data </a:t>
            </a:r>
            <a:r>
              <a:rPr lang="tr-TR" sz="900" dirty="0" err="1">
                <a:latin typeface="Courier"/>
                <a:cs typeface="Courier"/>
              </a:rPr>
              <a:t>and</a:t>
            </a:r>
            <a:r>
              <a:rPr lang="tr-TR" sz="900" dirty="0">
                <a:latin typeface="Courier"/>
                <a:cs typeface="Courier"/>
              </a:rPr>
              <a:t> </a:t>
            </a:r>
            <a:r>
              <a:rPr lang="tr-TR" sz="900" dirty="0" err="1">
                <a:latin typeface="Courier"/>
                <a:cs typeface="Courier"/>
              </a:rPr>
              <a:t>displays</a:t>
            </a:r>
            <a:r>
              <a:rPr lang="tr-TR" sz="900" dirty="0">
                <a:latin typeface="Courier"/>
                <a:cs typeface="Courier"/>
              </a:rPr>
              <a:t> </a:t>
            </a:r>
            <a:r>
              <a:rPr lang="tr-TR" sz="900" dirty="0" err="1">
                <a:latin typeface="Courier"/>
                <a:cs typeface="Courier"/>
              </a:rPr>
              <a:t>the</a:t>
            </a:r>
            <a:r>
              <a:rPr lang="tr-TR" sz="900" dirty="0">
                <a:latin typeface="Courier"/>
                <a:cs typeface="Courier"/>
              </a:rPr>
              <a:t> </a:t>
            </a:r>
            <a:r>
              <a:rPr lang="tr-TR" sz="900" dirty="0" err="1">
                <a:latin typeface="Courier"/>
                <a:cs typeface="Courier"/>
              </a:rPr>
              <a:t>results</a:t>
            </a:r>
            <a:r>
              <a:rPr lang="tr-TR" sz="900" dirty="0">
                <a:latin typeface="Courier"/>
                <a:cs typeface="Courier"/>
              </a:rPr>
              <a:t> on </a:t>
            </a:r>
            <a:r>
              <a:rPr lang="tr-TR" sz="900" dirty="0" err="1">
                <a:latin typeface="Courier"/>
                <a:cs typeface="Courier"/>
              </a:rPr>
              <a:t>the</a:t>
            </a:r>
            <a:endParaRPr lang="tr-TR" sz="900" dirty="0">
              <a:latin typeface="Courier"/>
              <a:cs typeface="Courier"/>
            </a:endParaRPr>
          </a:p>
          <a:p>
            <a:r>
              <a:rPr lang="tr-TR" sz="900" dirty="0">
                <a:latin typeface="Courier"/>
                <a:cs typeface="Courier"/>
              </a:rPr>
              <a:t>    </a:t>
            </a:r>
            <a:r>
              <a:rPr lang="tr-TR" sz="900" dirty="0" err="1">
                <a:latin typeface="Courier"/>
                <a:cs typeface="Courier"/>
              </a:rPr>
              <a:t>screen</a:t>
            </a:r>
            <a:r>
              <a:rPr lang="tr-TR" sz="900" dirty="0">
                <a:latin typeface="Courier"/>
                <a:cs typeface="Courier"/>
              </a:rPr>
              <a:t>.</a:t>
            </a:r>
            <a:endParaRPr lang="en-US" sz="900" dirty="0">
              <a:latin typeface="Courier"/>
              <a:cs typeface="Courier"/>
            </a:endParaRPr>
          </a:p>
        </p:txBody>
      </p:sp>
    </p:spTree>
    <p:extLst>
      <p:ext uri="{BB962C8B-B14F-4D97-AF65-F5344CB8AC3E}">
        <p14:creationId xmlns:p14="http://schemas.microsoft.com/office/powerpoint/2010/main" val="90493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strings</a:t>
            </a:r>
            <a:endParaRPr lang="en-US" dirty="0"/>
          </a:p>
        </p:txBody>
      </p:sp>
      <p:sp>
        <p:nvSpPr>
          <p:cNvPr id="8" name="TextBox 7"/>
          <p:cNvSpPr txBox="1"/>
          <p:nvPr/>
        </p:nvSpPr>
        <p:spPr>
          <a:xfrm>
            <a:off x="1563534" y="1432149"/>
            <a:ext cx="5667179" cy="1200329"/>
          </a:xfrm>
          <a:prstGeom prst="rect">
            <a:avLst/>
          </a:prstGeom>
          <a:solidFill>
            <a:schemeClr val="bg1">
              <a:lumMod val="85000"/>
            </a:schemeClr>
          </a:solidFill>
        </p:spPr>
        <p:txBody>
          <a:bodyPr wrap="square" rtlCol="0">
            <a:spAutoFit/>
          </a:bodyPr>
          <a:lstStyle/>
          <a:p>
            <a:r>
              <a:rPr lang="tr-TR" sz="1200" dirty="0">
                <a:latin typeface="Courier"/>
                <a:cs typeface="Courier"/>
              </a:rPr>
              <a:t>&gt;&gt; </a:t>
            </a:r>
            <a:r>
              <a:rPr lang="tr-TR" sz="1200" dirty="0" err="1">
                <a:solidFill>
                  <a:srgbClr val="528A02"/>
                </a:solidFill>
                <a:latin typeface="Courier"/>
                <a:cs typeface="Courier"/>
              </a:rPr>
              <a:t>employee</a:t>
            </a:r>
            <a:r>
              <a:rPr lang="tr-TR" sz="1200" dirty="0">
                <a:solidFill>
                  <a:srgbClr val="528A02"/>
                </a:solidFill>
                <a:latin typeface="Courier"/>
                <a:cs typeface="Courier"/>
              </a:rPr>
              <a:t> = '</a:t>
            </a:r>
            <a:r>
              <a:rPr lang="tr-TR" sz="1200" dirty="0" err="1">
                <a:solidFill>
                  <a:srgbClr val="528A02"/>
                </a:solidFill>
                <a:latin typeface="Courier"/>
                <a:cs typeface="Courier"/>
              </a:rPr>
              <a:t>Fred</a:t>
            </a:r>
            <a:r>
              <a:rPr lang="tr-TR" sz="1200" dirty="0">
                <a:solidFill>
                  <a:srgbClr val="528A02"/>
                </a:solidFill>
                <a:latin typeface="Courier"/>
                <a:cs typeface="Courier"/>
              </a:rPr>
              <a:t>';</a:t>
            </a:r>
          </a:p>
          <a:p>
            <a:r>
              <a:rPr lang="tr-TR" sz="1200" dirty="0">
                <a:latin typeface="Courier"/>
                <a:cs typeface="Courier"/>
              </a:rPr>
              <a:t>&gt;&gt; </a:t>
            </a:r>
            <a:r>
              <a:rPr lang="tr-TR" sz="1200" dirty="0" err="1">
                <a:solidFill>
                  <a:srgbClr val="528A02"/>
                </a:solidFill>
                <a:latin typeface="Courier"/>
                <a:cs typeface="Courier"/>
              </a:rPr>
              <a:t>age</a:t>
            </a:r>
            <a:r>
              <a:rPr lang="tr-TR" sz="1200" dirty="0">
                <a:solidFill>
                  <a:srgbClr val="528A02"/>
                </a:solidFill>
                <a:latin typeface="Courier"/>
                <a:cs typeface="Courier"/>
              </a:rPr>
              <a:t> = 32;</a:t>
            </a:r>
          </a:p>
          <a:p>
            <a:r>
              <a:rPr lang="tr-TR" sz="1200" dirty="0">
                <a:latin typeface="Courier"/>
                <a:cs typeface="Courier"/>
              </a:rPr>
              <a:t>&gt;&gt; </a:t>
            </a:r>
            <a:r>
              <a:rPr lang="tr-TR" sz="1200" dirty="0" err="1">
                <a:solidFill>
                  <a:srgbClr val="528A02"/>
                </a:solidFill>
                <a:latin typeface="Courier"/>
                <a:cs typeface="Courier"/>
              </a:rPr>
              <a:t>score</a:t>
            </a:r>
            <a:r>
              <a:rPr lang="tr-TR" sz="1200" dirty="0">
                <a:solidFill>
                  <a:srgbClr val="528A02"/>
                </a:solidFill>
                <a:latin typeface="Courier"/>
                <a:cs typeface="Courier"/>
              </a:rPr>
              <a:t> = 88.432;</a:t>
            </a:r>
          </a:p>
          <a:p>
            <a:r>
              <a:rPr lang="tr-TR" sz="1200" dirty="0">
                <a:latin typeface="Courier"/>
                <a:cs typeface="Courier"/>
              </a:rPr>
              <a:t>&gt;&gt; </a:t>
            </a:r>
            <a:r>
              <a:rPr lang="tr-TR" sz="1200" dirty="0" err="1">
                <a:solidFill>
                  <a:srgbClr val="528A02"/>
                </a:solidFill>
                <a:latin typeface="Courier"/>
                <a:cs typeface="Courier"/>
              </a:rPr>
              <a:t>fprintf</a:t>
            </a:r>
            <a:r>
              <a:rPr lang="tr-TR" sz="1200" dirty="0">
                <a:solidFill>
                  <a:srgbClr val="528A02"/>
                </a:solidFill>
                <a:latin typeface="Courier"/>
                <a:cs typeface="Courier"/>
              </a:rPr>
              <a:t>('</a:t>
            </a:r>
            <a:r>
              <a:rPr lang="tr-TR" sz="1200" dirty="0" err="1">
                <a:solidFill>
                  <a:srgbClr val="528A02"/>
                </a:solidFill>
                <a:latin typeface="Courier"/>
                <a:cs typeface="Courier"/>
              </a:rPr>
              <a:t>Employee</a:t>
            </a:r>
            <a:r>
              <a:rPr lang="tr-TR" sz="1200" dirty="0">
                <a:solidFill>
                  <a:srgbClr val="528A02"/>
                </a:solidFill>
                <a:latin typeface="Courier"/>
                <a:cs typeface="Courier"/>
              </a:rPr>
              <a:t>: %s is %d </a:t>
            </a:r>
            <a:r>
              <a:rPr lang="tr-TR" sz="1200" dirty="0" err="1">
                <a:solidFill>
                  <a:srgbClr val="528A02"/>
                </a:solidFill>
                <a:latin typeface="Courier"/>
                <a:cs typeface="Courier"/>
              </a:rPr>
              <a:t>years</a:t>
            </a:r>
            <a:r>
              <a:rPr lang="tr-TR" sz="1200" dirty="0">
                <a:solidFill>
                  <a:srgbClr val="528A02"/>
                </a:solidFill>
                <a:latin typeface="Courier"/>
                <a:cs typeface="Courier"/>
              </a:rPr>
              <a:t> </a:t>
            </a:r>
            <a:r>
              <a:rPr lang="tr-TR" sz="1200" dirty="0" err="1">
                <a:solidFill>
                  <a:srgbClr val="528A02"/>
                </a:solidFill>
                <a:latin typeface="Courier"/>
                <a:cs typeface="Courier"/>
              </a:rPr>
              <a:t>old</a:t>
            </a:r>
            <a:r>
              <a:rPr lang="tr-TR" sz="1200" dirty="0">
                <a:solidFill>
                  <a:srgbClr val="528A02"/>
                </a:solidFill>
                <a:latin typeface="Courier"/>
                <a:cs typeface="Courier"/>
              </a:rPr>
              <a:t> </a:t>
            </a:r>
            <a:r>
              <a:rPr lang="tr-TR" sz="1200" dirty="0" err="1">
                <a:solidFill>
                  <a:srgbClr val="528A02"/>
                </a:solidFill>
                <a:latin typeface="Courier"/>
                <a:cs typeface="Courier"/>
              </a:rPr>
              <a:t>and</a:t>
            </a:r>
            <a:r>
              <a:rPr lang="tr-TR" sz="1200" dirty="0">
                <a:solidFill>
                  <a:srgbClr val="528A02"/>
                </a:solidFill>
                <a:latin typeface="Courier"/>
                <a:cs typeface="Courier"/>
              </a:rPr>
              <a:t> </a:t>
            </a:r>
            <a:r>
              <a:rPr lang="tr-TR" sz="1200" dirty="0" err="1">
                <a:solidFill>
                  <a:srgbClr val="528A02"/>
                </a:solidFill>
                <a:latin typeface="Courier"/>
                <a:cs typeface="Courier"/>
              </a:rPr>
              <a:t>scored</a:t>
            </a:r>
            <a:r>
              <a:rPr lang="tr-TR" sz="1200" dirty="0">
                <a:solidFill>
                  <a:srgbClr val="528A02"/>
                </a:solidFill>
                <a:latin typeface="Courier"/>
                <a:cs typeface="Courier"/>
              </a:rPr>
              <a:t> %f',</a:t>
            </a:r>
            <a:r>
              <a:rPr lang="tr-TR" sz="1200" dirty="0" err="1">
                <a:solidFill>
                  <a:srgbClr val="528A02"/>
                </a:solidFill>
                <a:latin typeface="Courier"/>
                <a:cs typeface="Courier"/>
              </a:rPr>
              <a:t>employee,age,score</a:t>
            </a:r>
            <a:r>
              <a:rPr lang="tr-TR" sz="1200" dirty="0">
                <a:solidFill>
                  <a:srgbClr val="528A02"/>
                </a:solidFill>
                <a:latin typeface="Courier"/>
                <a:cs typeface="Courier"/>
              </a:rPr>
              <a:t>);</a:t>
            </a:r>
          </a:p>
          <a:p>
            <a:r>
              <a:rPr lang="tr-TR" sz="1200" dirty="0" err="1">
                <a:latin typeface="Courier"/>
                <a:cs typeface="Courier"/>
              </a:rPr>
              <a:t>Employee</a:t>
            </a:r>
            <a:r>
              <a:rPr lang="tr-TR" sz="1200" dirty="0">
                <a:latin typeface="Courier"/>
                <a:cs typeface="Courier"/>
              </a:rPr>
              <a:t>: </a:t>
            </a:r>
            <a:r>
              <a:rPr lang="tr-TR" sz="1200" dirty="0" err="1">
                <a:latin typeface="Courier"/>
                <a:cs typeface="Courier"/>
              </a:rPr>
              <a:t>Fred</a:t>
            </a:r>
            <a:r>
              <a:rPr lang="tr-TR" sz="1200" dirty="0">
                <a:latin typeface="Courier"/>
                <a:cs typeface="Courier"/>
              </a:rPr>
              <a:t> is 32 </a:t>
            </a:r>
            <a:r>
              <a:rPr lang="tr-TR" sz="1200" dirty="0" err="1">
                <a:latin typeface="Courier"/>
                <a:cs typeface="Courier"/>
              </a:rPr>
              <a:t>years</a:t>
            </a:r>
            <a:r>
              <a:rPr lang="tr-TR" sz="1200" dirty="0">
                <a:latin typeface="Courier"/>
                <a:cs typeface="Courier"/>
              </a:rPr>
              <a:t> </a:t>
            </a:r>
            <a:r>
              <a:rPr lang="tr-TR" sz="1200" dirty="0" err="1">
                <a:latin typeface="Courier"/>
                <a:cs typeface="Courier"/>
              </a:rPr>
              <a:t>old</a:t>
            </a:r>
            <a:r>
              <a:rPr lang="tr-TR" sz="1200" dirty="0">
                <a:latin typeface="Courier"/>
                <a:cs typeface="Courier"/>
              </a:rPr>
              <a:t> </a:t>
            </a:r>
            <a:r>
              <a:rPr lang="tr-TR" sz="1200" dirty="0" err="1">
                <a:latin typeface="Courier"/>
                <a:cs typeface="Courier"/>
              </a:rPr>
              <a:t>and</a:t>
            </a:r>
            <a:r>
              <a:rPr lang="tr-TR" sz="1200" dirty="0">
                <a:latin typeface="Courier"/>
                <a:cs typeface="Courier"/>
              </a:rPr>
              <a:t> </a:t>
            </a:r>
            <a:r>
              <a:rPr lang="tr-TR" sz="1200" dirty="0" err="1">
                <a:latin typeface="Courier"/>
                <a:cs typeface="Courier"/>
              </a:rPr>
              <a:t>scored</a:t>
            </a:r>
            <a:r>
              <a:rPr lang="tr-TR" sz="1200" dirty="0">
                <a:latin typeface="Courier"/>
                <a:cs typeface="Courier"/>
              </a:rPr>
              <a:t> 88.432000&gt;&gt; </a:t>
            </a:r>
            <a:endParaRPr lang="en-US" sz="1200" dirty="0">
              <a:latin typeface="Courier"/>
              <a:cs typeface="Courier"/>
            </a:endParaRPr>
          </a:p>
        </p:txBody>
      </p:sp>
      <p:sp>
        <p:nvSpPr>
          <p:cNvPr id="5" name="Oval 4"/>
          <p:cNvSpPr/>
          <p:nvPr/>
        </p:nvSpPr>
        <p:spPr>
          <a:xfrm>
            <a:off x="3650473" y="1996889"/>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10" name="Oval 9"/>
          <p:cNvSpPr/>
          <p:nvPr/>
        </p:nvSpPr>
        <p:spPr>
          <a:xfrm>
            <a:off x="1619230" y="2174745"/>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11" name="Oval 10"/>
          <p:cNvSpPr/>
          <p:nvPr/>
        </p:nvSpPr>
        <p:spPr>
          <a:xfrm>
            <a:off x="4201281" y="1991138"/>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6" name="TextBox 5"/>
          <p:cNvSpPr txBox="1"/>
          <p:nvPr/>
        </p:nvSpPr>
        <p:spPr>
          <a:xfrm>
            <a:off x="1865952" y="2731340"/>
            <a:ext cx="4716399" cy="1962076"/>
          </a:xfrm>
          <a:prstGeom prst="rect">
            <a:avLst/>
          </a:prstGeom>
          <a:noFill/>
        </p:spPr>
        <p:txBody>
          <a:bodyPr wrap="square" rtlCol="0">
            <a:spAutoFit/>
          </a:bodyPr>
          <a:lstStyle/>
          <a:p>
            <a:r>
              <a:rPr lang="en-US" sz="1350" dirty="0">
                <a:solidFill>
                  <a:schemeClr val="accent2"/>
                </a:solidFill>
              </a:rPr>
              <a:t>These symbols that start with % are substitution points (‘conversion characters’). </a:t>
            </a:r>
            <a:r>
              <a:rPr lang="en-US" sz="1350" dirty="0" err="1">
                <a:solidFill>
                  <a:schemeClr val="accent2"/>
                </a:solidFill>
              </a:rPr>
              <a:t>Matlab</a:t>
            </a:r>
            <a:r>
              <a:rPr lang="en-US" sz="1350" dirty="0">
                <a:solidFill>
                  <a:schemeClr val="accent2"/>
                </a:solidFill>
              </a:rPr>
              <a:t> will insert the subsequent variables into the text, in order.  The number of variables listed must match the number of conversion characters. </a:t>
            </a:r>
          </a:p>
          <a:p>
            <a:r>
              <a:rPr lang="en-US" sz="1350" dirty="0">
                <a:solidFill>
                  <a:schemeClr val="accent2"/>
                </a:solidFill>
              </a:rPr>
              <a:t>	%s	string</a:t>
            </a:r>
          </a:p>
          <a:p>
            <a:r>
              <a:rPr lang="en-US" sz="1350" dirty="0">
                <a:solidFill>
                  <a:schemeClr val="accent2"/>
                </a:solidFill>
              </a:rPr>
              <a:t>	%d 	integer/digit</a:t>
            </a:r>
          </a:p>
          <a:p>
            <a:r>
              <a:rPr lang="en-US" sz="1350" dirty="0">
                <a:solidFill>
                  <a:schemeClr val="accent2"/>
                </a:solidFill>
              </a:rPr>
              <a:t>	%</a:t>
            </a:r>
            <a:r>
              <a:rPr lang="en-US" sz="1350" dirty="0" err="1">
                <a:solidFill>
                  <a:schemeClr val="accent2"/>
                </a:solidFill>
              </a:rPr>
              <a:t>i</a:t>
            </a:r>
            <a:r>
              <a:rPr lang="en-US" sz="1350" dirty="0">
                <a:solidFill>
                  <a:schemeClr val="accent2"/>
                </a:solidFill>
              </a:rPr>
              <a:t>	integer/digit</a:t>
            </a:r>
          </a:p>
          <a:p>
            <a:r>
              <a:rPr lang="en-US" sz="1350" dirty="0">
                <a:solidFill>
                  <a:schemeClr val="accent2"/>
                </a:solidFill>
              </a:rPr>
              <a:t>	%f	floating point number  </a:t>
            </a:r>
          </a:p>
          <a:p>
            <a:r>
              <a:rPr lang="en-US" sz="1350" dirty="0">
                <a:solidFill>
                  <a:schemeClr val="accent2"/>
                </a:solidFill>
              </a:rPr>
              <a:t>	%c	single character</a:t>
            </a:r>
          </a:p>
        </p:txBody>
      </p:sp>
    </p:spTree>
    <p:extLst>
      <p:ext uri="{BB962C8B-B14F-4D97-AF65-F5344CB8AC3E}">
        <p14:creationId xmlns:p14="http://schemas.microsoft.com/office/powerpoint/2010/main" val="234209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5" grpId="0" animBg="1"/>
      <p:bldP spid="10" grpId="0" animBg="1"/>
      <p:bldP spid="11"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strings</a:t>
            </a:r>
            <a:endParaRPr lang="en-US" dirty="0"/>
          </a:p>
        </p:txBody>
      </p:sp>
      <p:sp>
        <p:nvSpPr>
          <p:cNvPr id="8" name="TextBox 7"/>
          <p:cNvSpPr txBox="1"/>
          <p:nvPr/>
        </p:nvSpPr>
        <p:spPr>
          <a:xfrm>
            <a:off x="1526239" y="1443624"/>
            <a:ext cx="5667179" cy="461665"/>
          </a:xfrm>
          <a:prstGeom prst="rect">
            <a:avLst/>
          </a:prstGeom>
          <a:solidFill>
            <a:schemeClr val="bg1">
              <a:lumMod val="85000"/>
            </a:schemeClr>
          </a:solidFill>
        </p:spPr>
        <p:txBody>
          <a:bodyPr wrap="square" rtlCol="0">
            <a:spAutoFit/>
          </a:bodyPr>
          <a:lstStyle/>
          <a:p>
            <a:r>
              <a:rPr lang="tr-TR" sz="1200" dirty="0">
                <a:latin typeface="Courier"/>
                <a:cs typeface="Courier"/>
              </a:rPr>
              <a:t>&gt;&gt; </a:t>
            </a:r>
            <a:r>
              <a:rPr lang="tr-TR" sz="1200" dirty="0">
                <a:solidFill>
                  <a:srgbClr val="528A02"/>
                </a:solidFill>
                <a:latin typeface="Courier"/>
                <a:cs typeface="Courier"/>
              </a:rPr>
              <a:t>&gt;&gt; </a:t>
            </a:r>
            <a:r>
              <a:rPr lang="tr-TR" sz="1200" dirty="0" err="1">
                <a:solidFill>
                  <a:srgbClr val="528A02"/>
                </a:solidFill>
                <a:latin typeface="Courier"/>
                <a:cs typeface="Courier"/>
              </a:rPr>
              <a:t>fprintf</a:t>
            </a:r>
            <a:r>
              <a:rPr lang="tr-TR" sz="1200" dirty="0">
                <a:solidFill>
                  <a:srgbClr val="528A02"/>
                </a:solidFill>
                <a:latin typeface="Courier"/>
                <a:cs typeface="Courier"/>
              </a:rPr>
              <a:t>('%s\</a:t>
            </a:r>
            <a:r>
              <a:rPr lang="tr-TR" sz="1200" dirty="0" err="1">
                <a:solidFill>
                  <a:srgbClr val="528A02"/>
                </a:solidFill>
                <a:latin typeface="Courier"/>
                <a:cs typeface="Courier"/>
              </a:rPr>
              <a:t>t%d</a:t>
            </a:r>
            <a:r>
              <a:rPr lang="tr-TR" sz="1200" dirty="0">
                <a:solidFill>
                  <a:srgbClr val="528A02"/>
                </a:solidFill>
                <a:latin typeface="Courier"/>
                <a:cs typeface="Courier"/>
              </a:rPr>
              <a:t>\n',</a:t>
            </a:r>
            <a:r>
              <a:rPr lang="tr-TR" sz="1200" dirty="0" err="1">
                <a:solidFill>
                  <a:srgbClr val="528A02"/>
                </a:solidFill>
                <a:latin typeface="Courier"/>
                <a:cs typeface="Courier"/>
              </a:rPr>
              <a:t>employee,age</a:t>
            </a:r>
            <a:r>
              <a:rPr lang="tr-TR" sz="1200" dirty="0">
                <a:solidFill>
                  <a:srgbClr val="528A02"/>
                </a:solidFill>
                <a:latin typeface="Courier"/>
                <a:cs typeface="Courier"/>
              </a:rPr>
              <a:t>)</a:t>
            </a:r>
          </a:p>
          <a:p>
            <a:r>
              <a:rPr lang="tr-TR" sz="1200" dirty="0" err="1">
                <a:solidFill>
                  <a:schemeClr val="tx2"/>
                </a:solidFill>
                <a:latin typeface="Courier"/>
                <a:cs typeface="Courier"/>
              </a:rPr>
              <a:t>Fred</a:t>
            </a:r>
            <a:r>
              <a:rPr lang="tr-TR" sz="1200" dirty="0">
                <a:solidFill>
                  <a:schemeClr val="tx2"/>
                </a:solidFill>
                <a:latin typeface="Courier"/>
                <a:cs typeface="Courier"/>
              </a:rPr>
              <a:t>	32</a:t>
            </a:r>
            <a:endParaRPr lang="en-US" sz="1200" dirty="0">
              <a:solidFill>
                <a:schemeClr val="tx2"/>
              </a:solidFill>
              <a:latin typeface="Courier"/>
              <a:cs typeface="Courier"/>
            </a:endParaRPr>
          </a:p>
        </p:txBody>
      </p:sp>
      <p:sp>
        <p:nvSpPr>
          <p:cNvPr id="11" name="Oval 10"/>
          <p:cNvSpPr/>
          <p:nvPr/>
        </p:nvSpPr>
        <p:spPr>
          <a:xfrm>
            <a:off x="3154188" y="1463732"/>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9" name="Oval 8"/>
          <p:cNvSpPr/>
          <p:nvPr/>
        </p:nvSpPr>
        <p:spPr>
          <a:xfrm>
            <a:off x="3527113" y="1461866"/>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3" name="TextBox 2"/>
          <p:cNvSpPr txBox="1"/>
          <p:nvPr/>
        </p:nvSpPr>
        <p:spPr>
          <a:xfrm>
            <a:off x="2095460" y="2312459"/>
            <a:ext cx="4475415" cy="1338828"/>
          </a:xfrm>
          <a:prstGeom prst="rect">
            <a:avLst/>
          </a:prstGeom>
          <a:noFill/>
        </p:spPr>
        <p:txBody>
          <a:bodyPr wrap="square" rtlCol="0">
            <a:spAutoFit/>
          </a:bodyPr>
          <a:lstStyle/>
          <a:p>
            <a:r>
              <a:rPr lang="en-US" sz="1350" dirty="0">
                <a:solidFill>
                  <a:schemeClr val="accent2"/>
                </a:solidFill>
              </a:rPr>
              <a:t>There are many special characters to control formatting that begin with the backslash:</a:t>
            </a:r>
          </a:p>
          <a:p>
            <a:r>
              <a:rPr lang="en-US" sz="1350" dirty="0">
                <a:solidFill>
                  <a:schemeClr val="accent2"/>
                </a:solidFill>
              </a:rPr>
              <a:t>	\t	tab</a:t>
            </a:r>
          </a:p>
          <a:p>
            <a:r>
              <a:rPr lang="en-US" sz="1350" dirty="0">
                <a:solidFill>
                  <a:schemeClr val="accent2"/>
                </a:solidFill>
              </a:rPr>
              <a:t>	\n	newline</a:t>
            </a:r>
          </a:p>
          <a:p>
            <a:r>
              <a:rPr lang="en-US" sz="1350" dirty="0">
                <a:solidFill>
                  <a:schemeClr val="accent2"/>
                </a:solidFill>
              </a:rPr>
              <a:t>	\v 	vertical tab</a:t>
            </a:r>
          </a:p>
          <a:p>
            <a:endParaRPr lang="en-US" sz="1350" dirty="0">
              <a:solidFill>
                <a:schemeClr val="accent2"/>
              </a:solidFill>
            </a:endParaRPr>
          </a:p>
        </p:txBody>
      </p:sp>
    </p:spTree>
    <p:extLst>
      <p:ext uri="{BB962C8B-B14F-4D97-AF65-F5344CB8AC3E}">
        <p14:creationId xmlns:p14="http://schemas.microsoft.com/office/powerpoint/2010/main" val="28311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1" grpId="0" animBg="1"/>
      <p:bldP spid="9"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Becoming a programmer: why?</a:t>
            </a:r>
            <a:endParaRPr lang="en-US" dirty="0"/>
          </a:p>
        </p:txBody>
      </p:sp>
      <p:sp>
        <p:nvSpPr>
          <p:cNvPr id="3" name="Content Placeholder 2"/>
          <p:cNvSpPr>
            <a:spLocks noGrp="1"/>
          </p:cNvSpPr>
          <p:nvPr>
            <p:ph idx="1"/>
          </p:nvPr>
        </p:nvSpPr>
        <p:spPr/>
        <p:txBody>
          <a:bodyPr/>
          <a:lstStyle/>
          <a:p>
            <a:r>
              <a:rPr lang="en-US" dirty="0" smtClean="0"/>
              <a:t>Increase your freedom</a:t>
            </a:r>
          </a:p>
          <a:p>
            <a:r>
              <a:rPr lang="en-US" dirty="0" smtClean="0"/>
              <a:t>Increase your scientific value</a:t>
            </a:r>
          </a:p>
          <a:p>
            <a:r>
              <a:rPr lang="en-US" dirty="0" smtClean="0"/>
              <a:t>Enjoyment</a:t>
            </a:r>
          </a:p>
          <a:p>
            <a:r>
              <a:rPr lang="en-US" dirty="0" smtClean="0"/>
              <a:t>Exercise your logical mind</a:t>
            </a:r>
            <a:endParaRPr lang="en-US" dirty="0"/>
          </a:p>
        </p:txBody>
      </p:sp>
    </p:spTree>
    <p:extLst>
      <p:ext uri="{BB962C8B-B14F-4D97-AF65-F5344CB8AC3E}">
        <p14:creationId xmlns:p14="http://schemas.microsoft.com/office/powerpoint/2010/main" val="176114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numbers in strings</a:t>
            </a:r>
            <a:endParaRPr lang="en-US" dirty="0"/>
          </a:p>
        </p:txBody>
      </p:sp>
      <p:sp>
        <p:nvSpPr>
          <p:cNvPr id="8" name="TextBox 7"/>
          <p:cNvSpPr txBox="1"/>
          <p:nvPr/>
        </p:nvSpPr>
        <p:spPr>
          <a:xfrm>
            <a:off x="1526239" y="1443624"/>
            <a:ext cx="5667179" cy="1569660"/>
          </a:xfrm>
          <a:prstGeom prst="rect">
            <a:avLst/>
          </a:prstGeom>
          <a:solidFill>
            <a:schemeClr val="bg1">
              <a:lumMod val="85000"/>
            </a:schemeClr>
          </a:solidFill>
        </p:spPr>
        <p:txBody>
          <a:bodyPr wrap="square" rtlCol="0">
            <a:spAutoFit/>
          </a:bodyPr>
          <a:lstStyle/>
          <a:p>
            <a:r>
              <a:rPr lang="fr-FR" sz="1200" dirty="0">
                <a:latin typeface="Courier"/>
                <a:cs typeface="Courier"/>
              </a:rPr>
              <a:t>&gt;&gt; </a:t>
            </a:r>
            <a:r>
              <a:rPr lang="fr-FR" sz="1200" dirty="0" err="1">
                <a:solidFill>
                  <a:srgbClr val="528A02"/>
                </a:solidFill>
                <a:latin typeface="Courier"/>
                <a:cs typeface="Courier"/>
              </a:rPr>
              <a:t>fprintf</a:t>
            </a:r>
            <a:r>
              <a:rPr lang="fr-FR" sz="1200" dirty="0">
                <a:solidFill>
                  <a:srgbClr val="528A02"/>
                </a:solidFill>
                <a:latin typeface="Courier"/>
                <a:cs typeface="Courier"/>
              </a:rPr>
              <a:t>('Score: </a:t>
            </a:r>
            <a:r>
              <a:rPr lang="fr-FR" sz="1200" dirty="0">
                <a:solidFill>
                  <a:schemeClr val="accent5"/>
                </a:solidFill>
                <a:latin typeface="Courier"/>
                <a:cs typeface="Courier"/>
              </a:rPr>
              <a:t>%f\n',score);</a:t>
            </a:r>
          </a:p>
          <a:p>
            <a:r>
              <a:rPr lang="fr-FR" sz="1200" dirty="0">
                <a:latin typeface="Courier"/>
                <a:cs typeface="Courier"/>
              </a:rPr>
              <a:t>Score: 88.432000</a:t>
            </a:r>
          </a:p>
          <a:p>
            <a:r>
              <a:rPr lang="fr-FR" sz="1200" dirty="0">
                <a:latin typeface="Courier"/>
                <a:cs typeface="Courier"/>
              </a:rPr>
              <a:t>&gt;&gt; </a:t>
            </a:r>
            <a:r>
              <a:rPr lang="fr-FR" sz="1200" dirty="0" err="1">
                <a:solidFill>
                  <a:srgbClr val="528A02"/>
                </a:solidFill>
                <a:latin typeface="Courier"/>
                <a:cs typeface="Courier"/>
              </a:rPr>
              <a:t>fprintf</a:t>
            </a:r>
            <a:r>
              <a:rPr lang="fr-FR" sz="1200" dirty="0">
                <a:solidFill>
                  <a:srgbClr val="528A02"/>
                </a:solidFill>
                <a:latin typeface="Courier"/>
                <a:cs typeface="Courier"/>
              </a:rPr>
              <a:t>('Score: %.2f\n',score);</a:t>
            </a:r>
          </a:p>
          <a:p>
            <a:r>
              <a:rPr lang="fr-FR" sz="1200" dirty="0">
                <a:latin typeface="Courier"/>
                <a:cs typeface="Courier"/>
              </a:rPr>
              <a:t>Score: 88.43</a:t>
            </a:r>
          </a:p>
          <a:p>
            <a:r>
              <a:rPr lang="fr-FR" sz="1200" dirty="0">
                <a:latin typeface="Courier"/>
                <a:cs typeface="Courier"/>
              </a:rPr>
              <a:t>&gt;&gt; </a:t>
            </a:r>
            <a:r>
              <a:rPr lang="fr-FR" sz="1200" dirty="0" err="1">
                <a:solidFill>
                  <a:srgbClr val="528A02"/>
                </a:solidFill>
                <a:latin typeface="Courier"/>
                <a:cs typeface="Courier"/>
              </a:rPr>
              <a:t>fprintf</a:t>
            </a:r>
            <a:r>
              <a:rPr lang="fr-FR" sz="1200" dirty="0">
                <a:solidFill>
                  <a:srgbClr val="528A02"/>
                </a:solidFill>
                <a:latin typeface="Courier"/>
                <a:cs typeface="Courier"/>
              </a:rPr>
              <a:t>('Score: %.0f\n',score);</a:t>
            </a:r>
          </a:p>
          <a:p>
            <a:r>
              <a:rPr lang="fr-FR" sz="1200" dirty="0">
                <a:latin typeface="Courier"/>
                <a:cs typeface="Courier"/>
              </a:rPr>
              <a:t>Score: 88</a:t>
            </a:r>
          </a:p>
          <a:p>
            <a:r>
              <a:rPr lang="fr-FR" sz="1200" dirty="0">
                <a:latin typeface="Courier"/>
                <a:cs typeface="Courier"/>
              </a:rPr>
              <a:t>&gt;&gt; </a:t>
            </a:r>
            <a:r>
              <a:rPr lang="fr-FR" sz="1200" dirty="0" err="1">
                <a:solidFill>
                  <a:srgbClr val="528A02"/>
                </a:solidFill>
                <a:latin typeface="Courier"/>
                <a:cs typeface="Courier"/>
              </a:rPr>
              <a:t>fprintf</a:t>
            </a:r>
            <a:r>
              <a:rPr lang="fr-FR" sz="1200" dirty="0">
                <a:solidFill>
                  <a:srgbClr val="528A02"/>
                </a:solidFill>
                <a:latin typeface="Courier"/>
                <a:cs typeface="Courier"/>
              </a:rPr>
              <a:t>('Score: %.5f\n',score);</a:t>
            </a:r>
          </a:p>
          <a:p>
            <a:r>
              <a:rPr lang="fr-FR" sz="1200" dirty="0">
                <a:latin typeface="Courier"/>
                <a:cs typeface="Courier"/>
              </a:rPr>
              <a:t>Score: 88.43200</a:t>
            </a:r>
            <a:endParaRPr lang="en-US" sz="1200" dirty="0">
              <a:solidFill>
                <a:schemeClr val="tx2"/>
              </a:solidFill>
              <a:latin typeface="Courier"/>
              <a:cs typeface="Courier"/>
            </a:endParaRPr>
          </a:p>
        </p:txBody>
      </p:sp>
      <p:sp>
        <p:nvSpPr>
          <p:cNvPr id="9" name="Oval 8"/>
          <p:cNvSpPr/>
          <p:nvPr/>
        </p:nvSpPr>
        <p:spPr>
          <a:xfrm>
            <a:off x="3429572" y="1817629"/>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3" name="TextBox 2"/>
          <p:cNvSpPr txBox="1"/>
          <p:nvPr/>
        </p:nvSpPr>
        <p:spPr>
          <a:xfrm>
            <a:off x="1602016" y="3059059"/>
            <a:ext cx="4934432" cy="715581"/>
          </a:xfrm>
          <a:prstGeom prst="rect">
            <a:avLst/>
          </a:prstGeom>
          <a:noFill/>
        </p:spPr>
        <p:txBody>
          <a:bodyPr wrap="square" rtlCol="0">
            <a:spAutoFit/>
          </a:bodyPr>
          <a:lstStyle/>
          <a:p>
            <a:r>
              <a:rPr lang="en-US" sz="1350" dirty="0">
                <a:solidFill>
                  <a:schemeClr val="accent2"/>
                </a:solidFill>
              </a:rPr>
              <a:t>Specifies the number of decimal places in a floating point number</a:t>
            </a:r>
          </a:p>
          <a:p>
            <a:endParaRPr lang="en-US" sz="1350" dirty="0">
              <a:solidFill>
                <a:schemeClr val="accent2"/>
              </a:solidFill>
            </a:endParaRPr>
          </a:p>
        </p:txBody>
      </p:sp>
      <p:sp>
        <p:nvSpPr>
          <p:cNvPr id="7" name="TextBox 6"/>
          <p:cNvSpPr txBox="1"/>
          <p:nvPr/>
        </p:nvSpPr>
        <p:spPr>
          <a:xfrm>
            <a:off x="1526239" y="3365892"/>
            <a:ext cx="5667179" cy="830997"/>
          </a:xfrm>
          <a:prstGeom prst="rect">
            <a:avLst/>
          </a:prstGeom>
          <a:solidFill>
            <a:schemeClr val="bg1">
              <a:lumMod val="85000"/>
            </a:schemeClr>
          </a:solidFill>
        </p:spPr>
        <p:txBody>
          <a:bodyPr wrap="square" rtlCol="0">
            <a:spAutoFit/>
          </a:bodyPr>
          <a:lstStyle/>
          <a:p>
            <a:r>
              <a:rPr lang="fr-FR" sz="1200" dirty="0">
                <a:solidFill>
                  <a:schemeClr val="tx2"/>
                </a:solidFill>
                <a:latin typeface="Courier"/>
                <a:cs typeface="Courier"/>
              </a:rPr>
              <a:t>&gt;&gt; </a:t>
            </a:r>
            <a:r>
              <a:rPr lang="fr-FR" sz="1200" dirty="0" err="1">
                <a:solidFill>
                  <a:srgbClr val="528A02"/>
                </a:solidFill>
                <a:latin typeface="Courier"/>
                <a:cs typeface="Courier"/>
              </a:rPr>
              <a:t>fprintf</a:t>
            </a:r>
            <a:r>
              <a:rPr lang="fr-FR" sz="1200" dirty="0">
                <a:solidFill>
                  <a:srgbClr val="528A02"/>
                </a:solidFill>
                <a:latin typeface="Courier"/>
                <a:cs typeface="Courier"/>
              </a:rPr>
              <a:t>('Age: %d\n',</a:t>
            </a:r>
            <a:r>
              <a:rPr lang="fr-FR" sz="1200" dirty="0" err="1">
                <a:solidFill>
                  <a:srgbClr val="528A02"/>
                </a:solidFill>
                <a:latin typeface="Courier"/>
                <a:cs typeface="Courier"/>
              </a:rPr>
              <a:t>age</a:t>
            </a:r>
            <a:r>
              <a:rPr lang="fr-FR" sz="1200" dirty="0">
                <a:solidFill>
                  <a:srgbClr val="528A02"/>
                </a:solidFill>
                <a:latin typeface="Courier"/>
                <a:cs typeface="Courier"/>
              </a:rPr>
              <a:t>)</a:t>
            </a:r>
          </a:p>
          <a:p>
            <a:r>
              <a:rPr lang="fr-FR" sz="1200" dirty="0">
                <a:solidFill>
                  <a:schemeClr val="tx2"/>
                </a:solidFill>
                <a:latin typeface="Courier"/>
                <a:cs typeface="Courier"/>
              </a:rPr>
              <a:t>Age: 32</a:t>
            </a:r>
          </a:p>
          <a:p>
            <a:r>
              <a:rPr lang="fr-FR" sz="1200" dirty="0">
                <a:solidFill>
                  <a:schemeClr val="tx2"/>
                </a:solidFill>
                <a:latin typeface="Courier"/>
                <a:cs typeface="Courier"/>
              </a:rPr>
              <a:t>&gt;&gt; </a:t>
            </a:r>
            <a:r>
              <a:rPr lang="fr-FR" sz="1200" dirty="0" err="1">
                <a:solidFill>
                  <a:srgbClr val="528A02"/>
                </a:solidFill>
                <a:latin typeface="Courier"/>
                <a:cs typeface="Courier"/>
              </a:rPr>
              <a:t>fprintf</a:t>
            </a:r>
            <a:r>
              <a:rPr lang="fr-FR" sz="1200" dirty="0">
                <a:solidFill>
                  <a:srgbClr val="528A02"/>
                </a:solidFill>
                <a:latin typeface="Courier"/>
                <a:cs typeface="Courier"/>
              </a:rPr>
              <a:t>('Age: %.4d\n',</a:t>
            </a:r>
            <a:r>
              <a:rPr lang="fr-FR" sz="1200" dirty="0" err="1">
                <a:solidFill>
                  <a:srgbClr val="528A02"/>
                </a:solidFill>
                <a:latin typeface="Courier"/>
                <a:cs typeface="Courier"/>
              </a:rPr>
              <a:t>age</a:t>
            </a:r>
            <a:r>
              <a:rPr lang="fr-FR" sz="1200" dirty="0">
                <a:solidFill>
                  <a:srgbClr val="528A02"/>
                </a:solidFill>
                <a:latin typeface="Courier"/>
                <a:cs typeface="Courier"/>
              </a:rPr>
              <a:t>)</a:t>
            </a:r>
          </a:p>
          <a:p>
            <a:r>
              <a:rPr lang="fr-FR" sz="1200" dirty="0">
                <a:solidFill>
                  <a:schemeClr val="tx2"/>
                </a:solidFill>
                <a:latin typeface="Courier"/>
                <a:cs typeface="Courier"/>
              </a:rPr>
              <a:t>Age: 0032</a:t>
            </a:r>
            <a:endParaRPr lang="en-US" sz="1200" dirty="0">
              <a:solidFill>
                <a:schemeClr val="tx2"/>
              </a:solidFill>
              <a:latin typeface="Courier"/>
              <a:cs typeface="Courier"/>
            </a:endParaRPr>
          </a:p>
        </p:txBody>
      </p:sp>
      <p:sp>
        <p:nvSpPr>
          <p:cNvPr id="10" name="TextBox 9"/>
          <p:cNvSpPr txBox="1"/>
          <p:nvPr/>
        </p:nvSpPr>
        <p:spPr>
          <a:xfrm>
            <a:off x="1602016" y="4229635"/>
            <a:ext cx="4934432" cy="507831"/>
          </a:xfrm>
          <a:prstGeom prst="rect">
            <a:avLst/>
          </a:prstGeom>
          <a:noFill/>
        </p:spPr>
        <p:txBody>
          <a:bodyPr wrap="square" rtlCol="0">
            <a:spAutoFit/>
          </a:bodyPr>
          <a:lstStyle/>
          <a:p>
            <a:r>
              <a:rPr lang="en-US" sz="1350" dirty="0">
                <a:solidFill>
                  <a:schemeClr val="accent2"/>
                </a:solidFill>
              </a:rPr>
              <a:t>Or the number of total digits in an integer</a:t>
            </a:r>
          </a:p>
          <a:p>
            <a:endParaRPr lang="en-US" sz="1350" dirty="0">
              <a:solidFill>
                <a:schemeClr val="accent2"/>
              </a:solidFill>
            </a:endParaRPr>
          </a:p>
        </p:txBody>
      </p:sp>
    </p:spTree>
    <p:extLst>
      <p:ext uri="{BB962C8B-B14F-4D97-AF65-F5344CB8AC3E}">
        <p14:creationId xmlns:p14="http://schemas.microsoft.com/office/powerpoint/2010/main" val="180124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9" grpId="0" animBg="1"/>
      <p:bldP spid="3" grpId="0"/>
      <p:bldP spid="7" grpId="0" build="p" animBg="1"/>
      <p:bldP spid="10"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characters</a:t>
            </a:r>
            <a:endParaRPr lang="en-US" dirty="0"/>
          </a:p>
        </p:txBody>
      </p:sp>
      <p:sp>
        <p:nvSpPr>
          <p:cNvPr id="8" name="TextBox 7"/>
          <p:cNvSpPr txBox="1"/>
          <p:nvPr/>
        </p:nvSpPr>
        <p:spPr>
          <a:xfrm>
            <a:off x="1526239" y="1443624"/>
            <a:ext cx="5667179" cy="830997"/>
          </a:xfrm>
          <a:prstGeom prst="rect">
            <a:avLst/>
          </a:prstGeom>
          <a:solidFill>
            <a:schemeClr val="bg1">
              <a:lumMod val="85000"/>
            </a:schemeClr>
          </a:solidFill>
        </p:spPr>
        <p:txBody>
          <a:bodyPr wrap="square" rtlCol="0">
            <a:spAutoFit/>
          </a:bodyPr>
          <a:lstStyle/>
          <a:p>
            <a:r>
              <a:rPr lang="fr-FR" sz="1200" dirty="0">
                <a:latin typeface="Courier"/>
                <a:cs typeface="Courier"/>
              </a:rPr>
              <a:t>&gt;&gt; </a:t>
            </a:r>
            <a:r>
              <a:rPr lang="fr-FR" sz="1200" dirty="0" err="1">
                <a:solidFill>
                  <a:schemeClr val="accent5"/>
                </a:solidFill>
                <a:latin typeface="Courier"/>
                <a:cs typeface="Courier"/>
              </a:rPr>
              <a:t>fprintf</a:t>
            </a:r>
            <a:r>
              <a:rPr lang="fr-FR" sz="1200" dirty="0">
                <a:solidFill>
                  <a:schemeClr val="accent5"/>
                </a:solidFill>
                <a:latin typeface="Courier"/>
                <a:cs typeface="Courier"/>
              </a:rPr>
              <a:t> ('Score </a:t>
            </a:r>
            <a:r>
              <a:rPr lang="fr-FR" sz="1200" dirty="0" err="1">
                <a:solidFill>
                  <a:schemeClr val="accent5"/>
                </a:solidFill>
                <a:latin typeface="Courier"/>
                <a:cs typeface="Courier"/>
              </a:rPr>
              <a:t>was</a:t>
            </a:r>
            <a:r>
              <a:rPr lang="fr-FR" sz="1200" dirty="0">
                <a:solidFill>
                  <a:schemeClr val="accent5"/>
                </a:solidFill>
                <a:latin typeface="Courier"/>
                <a:cs typeface="Courier"/>
              </a:rPr>
              <a:t> %.2f%%\n',score)</a:t>
            </a:r>
          </a:p>
          <a:p>
            <a:r>
              <a:rPr lang="fr-FR" sz="1200" dirty="0">
                <a:latin typeface="Courier"/>
                <a:cs typeface="Courier"/>
              </a:rPr>
              <a:t>Score </a:t>
            </a:r>
            <a:r>
              <a:rPr lang="fr-FR" sz="1200" dirty="0" err="1">
                <a:latin typeface="Courier"/>
                <a:cs typeface="Courier"/>
              </a:rPr>
              <a:t>was</a:t>
            </a:r>
            <a:r>
              <a:rPr lang="fr-FR" sz="1200" dirty="0">
                <a:latin typeface="Courier"/>
                <a:cs typeface="Courier"/>
              </a:rPr>
              <a:t> 88.43%</a:t>
            </a:r>
          </a:p>
          <a:p>
            <a:r>
              <a:rPr lang="fr-FR" sz="1200" dirty="0">
                <a:solidFill>
                  <a:schemeClr val="tx2"/>
                </a:solidFill>
                <a:latin typeface="Courier"/>
                <a:cs typeface="Courier"/>
              </a:rPr>
              <a:t>&gt;&gt; </a:t>
            </a:r>
            <a:r>
              <a:rPr lang="fr-FR" sz="1200" dirty="0" err="1">
                <a:solidFill>
                  <a:srgbClr val="528A02"/>
                </a:solidFill>
                <a:latin typeface="Courier"/>
                <a:cs typeface="Courier"/>
              </a:rPr>
              <a:t>fprintf</a:t>
            </a:r>
            <a:r>
              <a:rPr lang="fr-FR" sz="1200" dirty="0">
                <a:solidFill>
                  <a:srgbClr val="528A02"/>
                </a:solidFill>
                <a:latin typeface="Courier"/>
                <a:cs typeface="Courier"/>
              </a:rPr>
              <a:t>('Name </a:t>
            </a:r>
            <a:r>
              <a:rPr lang="fr-FR" sz="1200" dirty="0" err="1">
                <a:solidFill>
                  <a:srgbClr val="528A02"/>
                </a:solidFill>
                <a:latin typeface="Courier"/>
                <a:cs typeface="Courier"/>
              </a:rPr>
              <a:t>is</a:t>
            </a:r>
            <a:r>
              <a:rPr lang="fr-FR" sz="1200" dirty="0">
                <a:solidFill>
                  <a:srgbClr val="528A02"/>
                </a:solidFill>
                <a:latin typeface="Courier"/>
                <a:cs typeface="Courier"/>
              </a:rPr>
              <a:t> ''%s''\n',</a:t>
            </a:r>
            <a:r>
              <a:rPr lang="fr-FR" sz="1200" dirty="0" err="1">
                <a:solidFill>
                  <a:srgbClr val="528A02"/>
                </a:solidFill>
                <a:latin typeface="Courier"/>
                <a:cs typeface="Courier"/>
              </a:rPr>
              <a:t>name</a:t>
            </a:r>
            <a:r>
              <a:rPr lang="fr-FR" sz="1200" dirty="0">
                <a:solidFill>
                  <a:srgbClr val="528A02"/>
                </a:solidFill>
                <a:latin typeface="Courier"/>
                <a:cs typeface="Courier"/>
              </a:rPr>
              <a:t>)</a:t>
            </a:r>
          </a:p>
          <a:p>
            <a:r>
              <a:rPr lang="fr-FR" sz="1200" dirty="0">
                <a:solidFill>
                  <a:schemeClr val="tx2"/>
                </a:solidFill>
                <a:latin typeface="Courier"/>
                <a:cs typeface="Courier"/>
              </a:rPr>
              <a:t>Name </a:t>
            </a:r>
            <a:r>
              <a:rPr lang="fr-FR" sz="1200" dirty="0" err="1">
                <a:solidFill>
                  <a:schemeClr val="tx2"/>
                </a:solidFill>
                <a:latin typeface="Courier"/>
                <a:cs typeface="Courier"/>
              </a:rPr>
              <a:t>is</a:t>
            </a:r>
            <a:r>
              <a:rPr lang="fr-FR" sz="1200" dirty="0">
                <a:solidFill>
                  <a:schemeClr val="tx2"/>
                </a:solidFill>
                <a:latin typeface="Courier"/>
                <a:cs typeface="Courier"/>
              </a:rPr>
              <a:t> 'Fred'</a:t>
            </a:r>
            <a:endParaRPr lang="en-US" sz="1200" dirty="0">
              <a:solidFill>
                <a:schemeClr val="tx2"/>
              </a:solidFill>
              <a:latin typeface="Courier"/>
              <a:cs typeface="Courier"/>
            </a:endParaRPr>
          </a:p>
        </p:txBody>
      </p:sp>
      <p:sp>
        <p:nvSpPr>
          <p:cNvPr id="3" name="TextBox 2"/>
          <p:cNvSpPr txBox="1"/>
          <p:nvPr/>
        </p:nvSpPr>
        <p:spPr>
          <a:xfrm>
            <a:off x="1814312" y="2286611"/>
            <a:ext cx="4934432" cy="1131079"/>
          </a:xfrm>
          <a:prstGeom prst="rect">
            <a:avLst/>
          </a:prstGeom>
          <a:noFill/>
        </p:spPr>
        <p:txBody>
          <a:bodyPr wrap="square" rtlCol="0">
            <a:spAutoFit/>
          </a:bodyPr>
          <a:lstStyle/>
          <a:p>
            <a:r>
              <a:rPr lang="en-US" sz="1350" dirty="0">
                <a:solidFill>
                  <a:schemeClr val="accent2"/>
                </a:solidFill>
              </a:rPr>
              <a:t>If you want to print the actual character instead of invoking its special meaning:</a:t>
            </a:r>
          </a:p>
          <a:p>
            <a:r>
              <a:rPr lang="en-US" sz="1350" dirty="0">
                <a:solidFill>
                  <a:schemeClr val="accent2"/>
                </a:solidFill>
              </a:rPr>
              <a:t>	‘’	to print a single-quote</a:t>
            </a:r>
          </a:p>
          <a:p>
            <a:r>
              <a:rPr lang="en-US" sz="1350" dirty="0">
                <a:solidFill>
                  <a:schemeClr val="accent2"/>
                </a:solidFill>
              </a:rPr>
              <a:t>	%%	to print a percent sign</a:t>
            </a:r>
          </a:p>
          <a:p>
            <a:endParaRPr lang="en-US" sz="1350" dirty="0">
              <a:solidFill>
                <a:schemeClr val="accent2"/>
              </a:solidFill>
            </a:endParaRPr>
          </a:p>
        </p:txBody>
      </p:sp>
    </p:spTree>
    <p:extLst>
      <p:ext uri="{BB962C8B-B14F-4D97-AF65-F5344CB8AC3E}">
        <p14:creationId xmlns:p14="http://schemas.microsoft.com/office/powerpoint/2010/main" val="351479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string variables</a:t>
            </a:r>
            <a:endParaRPr lang="en-US" dirty="0"/>
          </a:p>
        </p:txBody>
      </p:sp>
      <p:sp>
        <p:nvSpPr>
          <p:cNvPr id="8" name="TextBox 7"/>
          <p:cNvSpPr txBox="1"/>
          <p:nvPr/>
        </p:nvSpPr>
        <p:spPr>
          <a:xfrm>
            <a:off x="1526239" y="1443625"/>
            <a:ext cx="5667179" cy="1615827"/>
          </a:xfrm>
          <a:prstGeom prst="rect">
            <a:avLst/>
          </a:prstGeom>
          <a:solidFill>
            <a:schemeClr val="bg1">
              <a:lumMod val="85000"/>
            </a:schemeClr>
          </a:solidFill>
        </p:spPr>
        <p:txBody>
          <a:bodyPr wrap="square" rtlCol="0">
            <a:spAutoFit/>
          </a:bodyPr>
          <a:lstStyle/>
          <a:p>
            <a:r>
              <a:rPr lang="fr-FR" sz="900" dirty="0">
                <a:latin typeface="Courier"/>
                <a:cs typeface="Courier"/>
              </a:rPr>
              <a:t>&gt;&gt; </a:t>
            </a:r>
            <a:r>
              <a:rPr lang="fr-FR" sz="900" dirty="0">
                <a:solidFill>
                  <a:srgbClr val="528A02"/>
                </a:solidFill>
                <a:latin typeface="Courier"/>
                <a:cs typeface="Courier"/>
              </a:rPr>
              <a:t>help </a:t>
            </a:r>
            <a:r>
              <a:rPr lang="fr-FR" sz="900" dirty="0" err="1">
                <a:solidFill>
                  <a:srgbClr val="528A02"/>
                </a:solidFill>
                <a:latin typeface="Courier"/>
                <a:cs typeface="Courier"/>
              </a:rPr>
              <a:t>sprintf</a:t>
            </a:r>
            <a:endParaRPr lang="fr-FR" sz="900" dirty="0">
              <a:solidFill>
                <a:srgbClr val="528A02"/>
              </a:solidFill>
              <a:latin typeface="Courier"/>
              <a:cs typeface="Courier"/>
            </a:endParaRPr>
          </a:p>
          <a:p>
            <a:r>
              <a:rPr lang="fr-FR" sz="900" dirty="0">
                <a:latin typeface="Courier"/>
                <a:cs typeface="Courier"/>
              </a:rPr>
              <a:t> </a:t>
            </a:r>
            <a:r>
              <a:rPr lang="fr-FR" sz="900" b="1" dirty="0" err="1">
                <a:latin typeface="Courier"/>
                <a:cs typeface="Courier"/>
              </a:rPr>
              <a:t>sprintf</a:t>
            </a:r>
            <a:r>
              <a:rPr lang="fr-FR" sz="900" dirty="0">
                <a:latin typeface="Courier"/>
                <a:cs typeface="Courier"/>
              </a:rPr>
              <a:t> </a:t>
            </a:r>
            <a:r>
              <a:rPr lang="fr-FR" sz="900" dirty="0" err="1">
                <a:latin typeface="Courier"/>
                <a:cs typeface="Courier"/>
              </a:rPr>
              <a:t>Write</a:t>
            </a:r>
            <a:r>
              <a:rPr lang="fr-FR" sz="900" dirty="0">
                <a:latin typeface="Courier"/>
                <a:cs typeface="Courier"/>
              </a:rPr>
              <a:t> </a:t>
            </a:r>
            <a:r>
              <a:rPr lang="fr-FR" sz="900" dirty="0" err="1">
                <a:latin typeface="Courier"/>
                <a:cs typeface="Courier"/>
              </a:rPr>
              <a:t>formatted</a:t>
            </a:r>
            <a:r>
              <a:rPr lang="fr-FR" sz="900" dirty="0">
                <a:latin typeface="Courier"/>
                <a:cs typeface="Courier"/>
              </a:rPr>
              <a:t> data to string.</a:t>
            </a:r>
          </a:p>
          <a:p>
            <a:r>
              <a:rPr lang="fr-FR" sz="900" dirty="0">
                <a:latin typeface="Courier"/>
                <a:cs typeface="Courier"/>
              </a:rPr>
              <a:t>    STR = </a:t>
            </a:r>
            <a:r>
              <a:rPr lang="fr-FR" sz="900" b="1" dirty="0" err="1">
                <a:latin typeface="Courier"/>
                <a:cs typeface="Courier"/>
              </a:rPr>
              <a:t>sprintf</a:t>
            </a:r>
            <a:r>
              <a:rPr lang="fr-FR" sz="900" dirty="0">
                <a:latin typeface="Courier"/>
                <a:cs typeface="Courier"/>
              </a:rPr>
              <a:t>(FORMAT, A, ...) </a:t>
            </a:r>
            <a:r>
              <a:rPr lang="fr-FR" sz="900" dirty="0" err="1">
                <a:latin typeface="Courier"/>
                <a:cs typeface="Courier"/>
              </a:rPr>
              <a:t>applies</a:t>
            </a:r>
            <a:r>
              <a:rPr lang="fr-FR" sz="900" dirty="0">
                <a:latin typeface="Courier"/>
                <a:cs typeface="Courier"/>
              </a:rPr>
              <a:t> the FORMAT to all </a:t>
            </a:r>
            <a:r>
              <a:rPr lang="fr-FR" sz="900" dirty="0" err="1">
                <a:latin typeface="Courier"/>
                <a:cs typeface="Courier"/>
              </a:rPr>
              <a:t>elements</a:t>
            </a:r>
            <a:r>
              <a:rPr lang="fr-FR" sz="900" dirty="0">
                <a:latin typeface="Courier"/>
                <a:cs typeface="Courier"/>
              </a:rPr>
              <a:t> of</a:t>
            </a:r>
          </a:p>
          <a:p>
            <a:r>
              <a:rPr lang="fr-FR" sz="900" dirty="0">
                <a:latin typeface="Courier"/>
                <a:cs typeface="Courier"/>
              </a:rPr>
              <a:t>    </a:t>
            </a:r>
            <a:r>
              <a:rPr lang="fr-FR" sz="900" dirty="0" err="1">
                <a:latin typeface="Courier"/>
                <a:cs typeface="Courier"/>
              </a:rPr>
              <a:t>array</a:t>
            </a:r>
            <a:r>
              <a:rPr lang="fr-FR" sz="900" dirty="0">
                <a:latin typeface="Courier"/>
                <a:cs typeface="Courier"/>
              </a:rPr>
              <a:t> A and </a:t>
            </a:r>
            <a:r>
              <a:rPr lang="fr-FR" sz="900" dirty="0" err="1">
                <a:latin typeface="Courier"/>
                <a:cs typeface="Courier"/>
              </a:rPr>
              <a:t>any</a:t>
            </a:r>
            <a:r>
              <a:rPr lang="fr-FR" sz="900" dirty="0">
                <a:latin typeface="Courier"/>
                <a:cs typeface="Courier"/>
              </a:rPr>
              <a:t> </a:t>
            </a:r>
            <a:r>
              <a:rPr lang="fr-FR" sz="900" dirty="0" err="1">
                <a:latin typeface="Courier"/>
                <a:cs typeface="Courier"/>
              </a:rPr>
              <a:t>additional</a:t>
            </a:r>
            <a:r>
              <a:rPr lang="fr-FR" sz="900" dirty="0">
                <a:latin typeface="Courier"/>
                <a:cs typeface="Courier"/>
              </a:rPr>
              <a:t> </a:t>
            </a:r>
            <a:r>
              <a:rPr lang="fr-FR" sz="900" dirty="0" err="1">
                <a:latin typeface="Courier"/>
                <a:cs typeface="Courier"/>
              </a:rPr>
              <a:t>array</a:t>
            </a:r>
            <a:r>
              <a:rPr lang="fr-FR" sz="900" dirty="0">
                <a:latin typeface="Courier"/>
                <a:cs typeface="Courier"/>
              </a:rPr>
              <a:t> arguments in </a:t>
            </a:r>
            <a:r>
              <a:rPr lang="fr-FR" sz="900" dirty="0" err="1">
                <a:latin typeface="Courier"/>
                <a:cs typeface="Courier"/>
              </a:rPr>
              <a:t>column</a:t>
            </a:r>
            <a:r>
              <a:rPr lang="fr-FR" sz="900" dirty="0">
                <a:latin typeface="Courier"/>
                <a:cs typeface="Courier"/>
              </a:rPr>
              <a:t> </a:t>
            </a:r>
            <a:r>
              <a:rPr lang="fr-FR" sz="900" dirty="0" err="1">
                <a:latin typeface="Courier"/>
                <a:cs typeface="Courier"/>
              </a:rPr>
              <a:t>order</a:t>
            </a:r>
            <a:r>
              <a:rPr lang="fr-FR" sz="900" dirty="0">
                <a:latin typeface="Courier"/>
                <a:cs typeface="Courier"/>
              </a:rPr>
              <a:t>, and </a:t>
            </a:r>
            <a:r>
              <a:rPr lang="fr-FR" sz="900" dirty="0" err="1">
                <a:latin typeface="Courier"/>
                <a:cs typeface="Courier"/>
              </a:rPr>
              <a:t>returns</a:t>
            </a:r>
            <a:endParaRPr lang="fr-FR" sz="900" dirty="0">
              <a:latin typeface="Courier"/>
              <a:cs typeface="Courier"/>
            </a:endParaRPr>
          </a:p>
          <a:p>
            <a:r>
              <a:rPr lang="fr-FR" sz="900" dirty="0">
                <a:latin typeface="Courier"/>
                <a:cs typeface="Courier"/>
              </a:rPr>
              <a:t>    the </a:t>
            </a:r>
            <a:r>
              <a:rPr lang="fr-FR" sz="900" dirty="0" err="1">
                <a:latin typeface="Courier"/>
                <a:cs typeface="Courier"/>
              </a:rPr>
              <a:t>results</a:t>
            </a:r>
            <a:r>
              <a:rPr lang="fr-FR" sz="900" dirty="0">
                <a:latin typeface="Courier"/>
                <a:cs typeface="Courier"/>
              </a:rPr>
              <a:t> to string STR.</a:t>
            </a:r>
          </a:p>
          <a:p>
            <a:r>
              <a:rPr lang="fr-FR" sz="900" dirty="0">
                <a:latin typeface="Courier"/>
                <a:cs typeface="Courier"/>
              </a:rPr>
              <a:t> </a:t>
            </a:r>
          </a:p>
          <a:p>
            <a:r>
              <a:rPr lang="fr-FR" sz="900" dirty="0">
                <a:latin typeface="Courier"/>
                <a:cs typeface="Courier"/>
              </a:rPr>
              <a:t>    [STR, ERRMSG] = </a:t>
            </a:r>
            <a:r>
              <a:rPr lang="fr-FR" sz="900" b="1" dirty="0" err="1">
                <a:latin typeface="Courier"/>
                <a:cs typeface="Courier"/>
              </a:rPr>
              <a:t>sprintf</a:t>
            </a:r>
            <a:r>
              <a:rPr lang="fr-FR" sz="900" dirty="0">
                <a:latin typeface="Courier"/>
                <a:cs typeface="Courier"/>
              </a:rPr>
              <a:t>(FORMAT, A, ...) </a:t>
            </a:r>
            <a:r>
              <a:rPr lang="fr-FR" sz="900" dirty="0" err="1">
                <a:latin typeface="Courier"/>
                <a:cs typeface="Courier"/>
              </a:rPr>
              <a:t>returns</a:t>
            </a:r>
            <a:r>
              <a:rPr lang="fr-FR" sz="900" dirty="0">
                <a:latin typeface="Courier"/>
                <a:cs typeface="Courier"/>
              </a:rPr>
              <a:t> an </a:t>
            </a:r>
            <a:r>
              <a:rPr lang="fr-FR" sz="900" dirty="0" err="1">
                <a:latin typeface="Courier"/>
                <a:cs typeface="Courier"/>
              </a:rPr>
              <a:t>error</a:t>
            </a:r>
            <a:r>
              <a:rPr lang="fr-FR" sz="900" dirty="0">
                <a:latin typeface="Courier"/>
                <a:cs typeface="Courier"/>
              </a:rPr>
              <a:t> message </a:t>
            </a:r>
            <a:r>
              <a:rPr lang="fr-FR" sz="900" dirty="0" err="1">
                <a:latin typeface="Courier"/>
                <a:cs typeface="Courier"/>
              </a:rPr>
              <a:t>when</a:t>
            </a:r>
            <a:endParaRPr lang="fr-FR" sz="900" dirty="0">
              <a:latin typeface="Courier"/>
              <a:cs typeface="Courier"/>
            </a:endParaRPr>
          </a:p>
          <a:p>
            <a:r>
              <a:rPr lang="fr-FR" sz="900" dirty="0">
                <a:latin typeface="Courier"/>
                <a:cs typeface="Courier"/>
              </a:rPr>
              <a:t>    the </a:t>
            </a:r>
            <a:r>
              <a:rPr lang="fr-FR" sz="900" dirty="0" err="1">
                <a:latin typeface="Courier"/>
                <a:cs typeface="Courier"/>
              </a:rPr>
              <a:t>operation</a:t>
            </a:r>
            <a:r>
              <a:rPr lang="fr-FR" sz="900" dirty="0">
                <a:latin typeface="Courier"/>
                <a:cs typeface="Courier"/>
              </a:rPr>
              <a:t> </a:t>
            </a:r>
            <a:r>
              <a:rPr lang="fr-FR" sz="900" dirty="0" err="1">
                <a:latin typeface="Courier"/>
                <a:cs typeface="Courier"/>
              </a:rPr>
              <a:t>is</a:t>
            </a:r>
            <a:r>
              <a:rPr lang="fr-FR" sz="900" dirty="0">
                <a:latin typeface="Courier"/>
                <a:cs typeface="Courier"/>
              </a:rPr>
              <a:t> </a:t>
            </a:r>
            <a:r>
              <a:rPr lang="fr-FR" sz="900" dirty="0" err="1">
                <a:latin typeface="Courier"/>
                <a:cs typeface="Courier"/>
              </a:rPr>
              <a:t>unsuccessful</a:t>
            </a:r>
            <a:r>
              <a:rPr lang="fr-FR" sz="900" dirty="0">
                <a:latin typeface="Courier"/>
                <a:cs typeface="Courier"/>
              </a:rPr>
              <a:t>.  </a:t>
            </a:r>
            <a:r>
              <a:rPr lang="fr-FR" sz="900" dirty="0" err="1">
                <a:latin typeface="Courier"/>
                <a:cs typeface="Courier"/>
              </a:rPr>
              <a:t>Otherwise</a:t>
            </a:r>
            <a:r>
              <a:rPr lang="fr-FR" sz="900" dirty="0">
                <a:latin typeface="Courier"/>
                <a:cs typeface="Courier"/>
              </a:rPr>
              <a:t>, ERRMSG </a:t>
            </a:r>
            <a:r>
              <a:rPr lang="fr-FR" sz="900" dirty="0" err="1">
                <a:latin typeface="Courier"/>
                <a:cs typeface="Courier"/>
              </a:rPr>
              <a:t>is</a:t>
            </a:r>
            <a:r>
              <a:rPr lang="fr-FR" sz="900" dirty="0">
                <a:latin typeface="Courier"/>
                <a:cs typeface="Courier"/>
              </a:rPr>
              <a:t> </a:t>
            </a:r>
            <a:r>
              <a:rPr lang="fr-FR" sz="900" dirty="0" err="1">
                <a:latin typeface="Courier"/>
                <a:cs typeface="Courier"/>
              </a:rPr>
              <a:t>empty</a:t>
            </a:r>
            <a:r>
              <a:rPr lang="fr-FR" sz="900" dirty="0">
                <a:latin typeface="Courier"/>
                <a:cs typeface="Courier"/>
              </a:rPr>
              <a:t>.</a:t>
            </a:r>
          </a:p>
          <a:p>
            <a:r>
              <a:rPr lang="fr-FR" sz="900" dirty="0">
                <a:latin typeface="Courier"/>
                <a:cs typeface="Courier"/>
              </a:rPr>
              <a:t> </a:t>
            </a:r>
          </a:p>
          <a:p>
            <a:r>
              <a:rPr lang="fr-FR" sz="900" dirty="0">
                <a:latin typeface="Courier"/>
                <a:cs typeface="Courier"/>
              </a:rPr>
              <a:t>    </a:t>
            </a:r>
            <a:r>
              <a:rPr lang="fr-FR" sz="900" b="1" dirty="0" err="1">
                <a:latin typeface="Courier"/>
                <a:cs typeface="Courier"/>
              </a:rPr>
              <a:t>sprintf</a:t>
            </a:r>
            <a:r>
              <a:rPr lang="fr-FR" sz="900" dirty="0">
                <a:latin typeface="Courier"/>
                <a:cs typeface="Courier"/>
              </a:rPr>
              <a:t> </a:t>
            </a:r>
            <a:r>
              <a:rPr lang="fr-FR" sz="900" dirty="0" err="1">
                <a:latin typeface="Courier"/>
                <a:cs typeface="Courier"/>
              </a:rPr>
              <a:t>is</a:t>
            </a:r>
            <a:r>
              <a:rPr lang="fr-FR" sz="900" dirty="0">
                <a:latin typeface="Courier"/>
                <a:cs typeface="Courier"/>
              </a:rPr>
              <a:t> the </a:t>
            </a:r>
            <a:r>
              <a:rPr lang="fr-FR" sz="900" dirty="0" err="1">
                <a:latin typeface="Courier"/>
                <a:cs typeface="Courier"/>
              </a:rPr>
              <a:t>same</a:t>
            </a:r>
            <a:r>
              <a:rPr lang="fr-FR" sz="900" dirty="0">
                <a:latin typeface="Courier"/>
                <a:cs typeface="Courier"/>
              </a:rPr>
              <a:t> as FPRINTF </a:t>
            </a:r>
            <a:r>
              <a:rPr lang="fr-FR" sz="900" dirty="0" err="1">
                <a:latin typeface="Courier"/>
                <a:cs typeface="Courier"/>
              </a:rPr>
              <a:t>except</a:t>
            </a:r>
            <a:r>
              <a:rPr lang="fr-FR" sz="900" dirty="0">
                <a:latin typeface="Courier"/>
                <a:cs typeface="Courier"/>
              </a:rPr>
              <a:t> </a:t>
            </a:r>
            <a:r>
              <a:rPr lang="fr-FR" sz="900" dirty="0" err="1">
                <a:latin typeface="Courier"/>
                <a:cs typeface="Courier"/>
              </a:rPr>
              <a:t>that</a:t>
            </a:r>
            <a:r>
              <a:rPr lang="fr-FR" sz="900" dirty="0">
                <a:latin typeface="Courier"/>
                <a:cs typeface="Courier"/>
              </a:rPr>
              <a:t> </a:t>
            </a:r>
            <a:r>
              <a:rPr lang="fr-FR" sz="900" dirty="0" err="1">
                <a:latin typeface="Courier"/>
                <a:cs typeface="Courier"/>
              </a:rPr>
              <a:t>it</a:t>
            </a:r>
            <a:r>
              <a:rPr lang="fr-FR" sz="900" dirty="0">
                <a:latin typeface="Courier"/>
                <a:cs typeface="Courier"/>
              </a:rPr>
              <a:t> </a:t>
            </a:r>
            <a:r>
              <a:rPr lang="fr-FR" sz="900" dirty="0" err="1">
                <a:latin typeface="Courier"/>
                <a:cs typeface="Courier"/>
              </a:rPr>
              <a:t>returns</a:t>
            </a:r>
            <a:r>
              <a:rPr lang="fr-FR" sz="900" dirty="0">
                <a:latin typeface="Courier"/>
                <a:cs typeface="Courier"/>
              </a:rPr>
              <a:t> the data in a </a:t>
            </a:r>
          </a:p>
          <a:p>
            <a:r>
              <a:rPr lang="fr-FR" sz="900" dirty="0">
                <a:latin typeface="Courier"/>
                <a:cs typeface="Courier"/>
              </a:rPr>
              <a:t>    MATLAB string </a:t>
            </a:r>
            <a:r>
              <a:rPr lang="fr-FR" sz="900" dirty="0" err="1">
                <a:latin typeface="Courier"/>
                <a:cs typeface="Courier"/>
              </a:rPr>
              <a:t>rather</a:t>
            </a:r>
            <a:r>
              <a:rPr lang="fr-FR" sz="900" dirty="0">
                <a:latin typeface="Courier"/>
                <a:cs typeface="Courier"/>
              </a:rPr>
              <a:t> </a:t>
            </a:r>
            <a:r>
              <a:rPr lang="fr-FR" sz="900" dirty="0" err="1">
                <a:latin typeface="Courier"/>
                <a:cs typeface="Courier"/>
              </a:rPr>
              <a:t>than</a:t>
            </a:r>
            <a:r>
              <a:rPr lang="fr-FR" sz="900" dirty="0">
                <a:latin typeface="Courier"/>
                <a:cs typeface="Courier"/>
              </a:rPr>
              <a:t> </a:t>
            </a:r>
            <a:r>
              <a:rPr lang="fr-FR" sz="900" dirty="0" err="1">
                <a:latin typeface="Courier"/>
                <a:cs typeface="Courier"/>
              </a:rPr>
              <a:t>writing</a:t>
            </a:r>
            <a:r>
              <a:rPr lang="fr-FR" sz="900" dirty="0">
                <a:latin typeface="Courier"/>
                <a:cs typeface="Courier"/>
              </a:rPr>
              <a:t> to a file.</a:t>
            </a:r>
            <a:endParaRPr lang="en-US" sz="900" dirty="0">
              <a:solidFill>
                <a:schemeClr val="tx2"/>
              </a:solidFill>
              <a:latin typeface="Courier"/>
              <a:cs typeface="Courier"/>
            </a:endParaRPr>
          </a:p>
        </p:txBody>
      </p:sp>
    </p:spTree>
    <p:extLst>
      <p:ext uri="{BB962C8B-B14F-4D97-AF65-F5344CB8AC3E}">
        <p14:creationId xmlns:p14="http://schemas.microsoft.com/office/powerpoint/2010/main" val="366223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string variables</a:t>
            </a:r>
            <a:endParaRPr lang="en-US" dirty="0"/>
          </a:p>
        </p:txBody>
      </p:sp>
      <p:sp>
        <p:nvSpPr>
          <p:cNvPr id="8" name="TextBox 7"/>
          <p:cNvSpPr txBox="1"/>
          <p:nvPr/>
        </p:nvSpPr>
        <p:spPr>
          <a:xfrm>
            <a:off x="1526239" y="1443624"/>
            <a:ext cx="5667179" cy="784830"/>
          </a:xfrm>
          <a:prstGeom prst="rect">
            <a:avLst/>
          </a:prstGeom>
          <a:solidFill>
            <a:schemeClr val="bg1">
              <a:lumMod val="85000"/>
            </a:schemeClr>
          </a:solidFill>
        </p:spPr>
        <p:txBody>
          <a:bodyPr wrap="square" rtlCol="0">
            <a:spAutoFit/>
          </a:bodyPr>
          <a:lstStyle/>
          <a:p>
            <a:r>
              <a:rPr lang="fr-FR" sz="900" dirty="0">
                <a:latin typeface="Courier"/>
                <a:cs typeface="Courier"/>
              </a:rPr>
              <a:t>&gt;&gt; </a:t>
            </a:r>
            <a:r>
              <a:rPr lang="fr-FR" sz="900" dirty="0" err="1">
                <a:solidFill>
                  <a:srgbClr val="528A02"/>
                </a:solidFill>
                <a:latin typeface="Courier"/>
                <a:cs typeface="Courier"/>
              </a:rPr>
              <a:t>subject</a:t>
            </a:r>
            <a:r>
              <a:rPr lang="fr-FR" sz="900" dirty="0">
                <a:solidFill>
                  <a:srgbClr val="528A02"/>
                </a:solidFill>
                <a:latin typeface="Courier"/>
                <a:cs typeface="Courier"/>
              </a:rPr>
              <a:t> = 'SXF32';</a:t>
            </a:r>
          </a:p>
          <a:p>
            <a:r>
              <a:rPr lang="fr-FR" sz="900" dirty="0">
                <a:latin typeface="Courier"/>
                <a:cs typeface="Courier"/>
              </a:rPr>
              <a:t>&gt;&gt; </a:t>
            </a:r>
            <a:r>
              <a:rPr lang="fr-FR" sz="900" dirty="0" err="1">
                <a:solidFill>
                  <a:srgbClr val="528A02"/>
                </a:solidFill>
                <a:latin typeface="Courier"/>
                <a:cs typeface="Courier"/>
              </a:rPr>
              <a:t>logfileName</a:t>
            </a:r>
            <a:r>
              <a:rPr lang="fr-FR" sz="900" dirty="0">
                <a:solidFill>
                  <a:srgbClr val="528A02"/>
                </a:solidFill>
                <a:latin typeface="Courier"/>
                <a:cs typeface="Courier"/>
              </a:rPr>
              <a:t> = </a:t>
            </a:r>
            <a:r>
              <a:rPr lang="fr-FR" sz="900" dirty="0" err="1">
                <a:solidFill>
                  <a:srgbClr val="528A02"/>
                </a:solidFill>
                <a:latin typeface="Courier"/>
                <a:cs typeface="Courier"/>
              </a:rPr>
              <a:t>sprintf</a:t>
            </a:r>
            <a:r>
              <a:rPr lang="fr-FR" sz="900" dirty="0">
                <a:solidFill>
                  <a:srgbClr val="528A02"/>
                </a:solidFill>
                <a:latin typeface="Courier"/>
                <a:cs typeface="Courier"/>
              </a:rPr>
              <a:t>('data_%s.</a:t>
            </a:r>
            <a:r>
              <a:rPr lang="fr-FR" sz="900" dirty="0" err="1">
                <a:solidFill>
                  <a:srgbClr val="528A02"/>
                </a:solidFill>
                <a:latin typeface="Courier"/>
                <a:cs typeface="Courier"/>
              </a:rPr>
              <a:t>txt</a:t>
            </a:r>
            <a:r>
              <a:rPr lang="fr-FR" sz="900" dirty="0">
                <a:solidFill>
                  <a:srgbClr val="528A02"/>
                </a:solidFill>
                <a:latin typeface="Courier"/>
                <a:cs typeface="Courier"/>
              </a:rPr>
              <a:t>',</a:t>
            </a:r>
            <a:r>
              <a:rPr lang="fr-FR" sz="900" dirty="0" err="1">
                <a:solidFill>
                  <a:srgbClr val="528A02"/>
                </a:solidFill>
                <a:latin typeface="Courier"/>
                <a:cs typeface="Courier"/>
              </a:rPr>
              <a:t>subject</a:t>
            </a:r>
            <a:r>
              <a:rPr lang="fr-FR" sz="900" dirty="0">
                <a:solidFill>
                  <a:srgbClr val="528A02"/>
                </a:solidFill>
                <a:latin typeface="Courier"/>
                <a:cs typeface="Courier"/>
              </a:rPr>
              <a:t>);</a:t>
            </a:r>
          </a:p>
          <a:p>
            <a:r>
              <a:rPr lang="fr-FR" sz="900" dirty="0">
                <a:latin typeface="Courier"/>
                <a:cs typeface="Courier"/>
              </a:rPr>
              <a:t>&gt;&gt; </a:t>
            </a:r>
            <a:r>
              <a:rPr lang="fr-FR" sz="900" dirty="0" err="1">
                <a:solidFill>
                  <a:srgbClr val="528A02"/>
                </a:solidFill>
                <a:latin typeface="Courier"/>
                <a:cs typeface="Courier"/>
              </a:rPr>
              <a:t>logfileName</a:t>
            </a:r>
            <a:endParaRPr lang="fr-FR" sz="900" dirty="0">
              <a:solidFill>
                <a:srgbClr val="528A02"/>
              </a:solidFill>
              <a:latin typeface="Courier"/>
              <a:cs typeface="Courier"/>
            </a:endParaRPr>
          </a:p>
          <a:p>
            <a:r>
              <a:rPr lang="fr-FR" sz="900" dirty="0" err="1">
                <a:latin typeface="Courier"/>
                <a:cs typeface="Courier"/>
              </a:rPr>
              <a:t>logfileName</a:t>
            </a:r>
            <a:r>
              <a:rPr lang="fr-FR" sz="900" dirty="0">
                <a:latin typeface="Courier"/>
                <a:cs typeface="Courier"/>
              </a:rPr>
              <a:t> =</a:t>
            </a:r>
          </a:p>
          <a:p>
            <a:r>
              <a:rPr lang="fr-FR" sz="900" dirty="0">
                <a:latin typeface="Courier"/>
                <a:cs typeface="Courier"/>
              </a:rPr>
              <a:t>data_SXF32.txt</a:t>
            </a:r>
          </a:p>
        </p:txBody>
      </p:sp>
      <p:sp>
        <p:nvSpPr>
          <p:cNvPr id="3" name="Rectangle 2"/>
          <p:cNvSpPr/>
          <p:nvPr/>
        </p:nvSpPr>
        <p:spPr>
          <a:xfrm>
            <a:off x="1779886" y="1629624"/>
            <a:ext cx="791804" cy="131976"/>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5" name="Straight Arrow Connector 4"/>
          <p:cNvCxnSpPr/>
          <p:nvPr/>
        </p:nvCxnSpPr>
        <p:spPr>
          <a:xfrm flipH="1" flipV="1">
            <a:off x="2623330" y="1813244"/>
            <a:ext cx="889346" cy="9926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Cloud 10"/>
          <p:cNvSpPr/>
          <p:nvPr/>
        </p:nvSpPr>
        <p:spPr>
          <a:xfrm>
            <a:off x="3011045" y="2562930"/>
            <a:ext cx="3136899" cy="2142322"/>
          </a:xfrm>
          <a:prstGeom prst="cloud">
            <a:avLst/>
          </a:prstGeom>
          <a:gradFill flip="none" rotWithShape="1">
            <a:gsLst>
              <a:gs pos="0">
                <a:schemeClr val="accent2">
                  <a:tint val="95000"/>
                  <a:shade val="70000"/>
                  <a:satMod val="150000"/>
                </a:schemeClr>
              </a:gs>
              <a:gs pos="100000">
                <a:schemeClr val="accent2">
                  <a:tint val="100000"/>
                  <a:shade val="100000"/>
                  <a:satMod val="15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b="1" u="sng" dirty="0"/>
              <a:t>Make your variable names as informative as possible.  </a:t>
            </a:r>
            <a:r>
              <a:rPr lang="en-US" sz="1200" dirty="0"/>
              <a:t>Someone reading your code should know what a variable contains by looking at its name.  That person might be Future You or a colleague.</a:t>
            </a:r>
          </a:p>
        </p:txBody>
      </p:sp>
    </p:spTree>
    <p:extLst>
      <p:ext uri="{BB962C8B-B14F-4D97-AF65-F5344CB8AC3E}">
        <p14:creationId xmlns:p14="http://schemas.microsoft.com/office/powerpoint/2010/main" val="88129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3"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of strings</a:t>
            </a:r>
            <a:endParaRPr lang="en-US" dirty="0"/>
          </a:p>
        </p:txBody>
      </p:sp>
      <p:sp>
        <p:nvSpPr>
          <p:cNvPr id="4" name="TextBox 3"/>
          <p:cNvSpPr txBox="1"/>
          <p:nvPr/>
        </p:nvSpPr>
        <p:spPr>
          <a:xfrm>
            <a:off x="1620911" y="2006333"/>
            <a:ext cx="5014839" cy="1015663"/>
          </a:xfrm>
          <a:prstGeom prst="rect">
            <a:avLst/>
          </a:prstGeom>
          <a:solidFill>
            <a:schemeClr val="bg1">
              <a:lumMod val="85000"/>
            </a:schemeClr>
          </a:solidFill>
        </p:spPr>
        <p:txBody>
          <a:bodyPr wrap="square" rtlCol="0">
            <a:spAutoFit/>
          </a:bodyPr>
          <a:lstStyle/>
          <a:p>
            <a:r>
              <a:rPr lang="en-US" sz="1200" dirty="0">
                <a:latin typeface="Courier"/>
                <a:cs typeface="Courier"/>
              </a:rPr>
              <a:t>&gt;&gt; </a:t>
            </a:r>
            <a:r>
              <a:rPr lang="en-US" sz="1200" dirty="0">
                <a:solidFill>
                  <a:srgbClr val="528A02"/>
                </a:solidFill>
                <a:latin typeface="Courier"/>
                <a:cs typeface="Courier"/>
              </a:rPr>
              <a:t>names = ['</a:t>
            </a:r>
            <a:r>
              <a:rPr lang="en-US" sz="1200" dirty="0" err="1">
                <a:solidFill>
                  <a:srgbClr val="528A02"/>
                </a:solidFill>
                <a:latin typeface="Courier"/>
                <a:cs typeface="Courier"/>
              </a:rPr>
              <a:t>Jonas','Fred','John</a:t>
            </a:r>
            <a:r>
              <a:rPr lang="en-US" sz="1200" dirty="0">
                <a:solidFill>
                  <a:srgbClr val="528A02"/>
                </a:solidFill>
                <a:latin typeface="Courier"/>
                <a:cs typeface="Courier"/>
              </a:rPr>
              <a:t>']</a:t>
            </a:r>
          </a:p>
          <a:p>
            <a:r>
              <a:rPr lang="en-US" sz="1200" dirty="0">
                <a:latin typeface="Courier"/>
                <a:cs typeface="Courier"/>
              </a:rPr>
              <a:t>names =</a:t>
            </a:r>
          </a:p>
          <a:p>
            <a:r>
              <a:rPr lang="en-US" sz="1200" dirty="0" err="1">
                <a:latin typeface="Courier"/>
                <a:cs typeface="Courier"/>
              </a:rPr>
              <a:t>JonasFredJohn</a:t>
            </a:r>
            <a:endParaRPr lang="en-US" sz="1200" dirty="0">
              <a:latin typeface="Courier"/>
              <a:cs typeface="Courier"/>
            </a:endParaRPr>
          </a:p>
          <a:p>
            <a:endParaRPr lang="en-US" sz="1200" dirty="0">
              <a:latin typeface="Courier"/>
              <a:cs typeface="Courier"/>
            </a:endParaRPr>
          </a:p>
          <a:p>
            <a:endParaRPr lang="en-US" sz="1200" dirty="0">
              <a:latin typeface="Courier"/>
              <a:cs typeface="Courier"/>
            </a:endParaRPr>
          </a:p>
        </p:txBody>
      </p:sp>
      <p:sp>
        <p:nvSpPr>
          <p:cNvPr id="3" name="TextBox 2"/>
          <p:cNvSpPr txBox="1"/>
          <p:nvPr/>
        </p:nvSpPr>
        <p:spPr>
          <a:xfrm>
            <a:off x="1620911" y="1578749"/>
            <a:ext cx="2425700" cy="300082"/>
          </a:xfrm>
          <a:prstGeom prst="rect">
            <a:avLst/>
          </a:prstGeom>
          <a:noFill/>
        </p:spPr>
        <p:txBody>
          <a:bodyPr wrap="square" rtlCol="0">
            <a:spAutoFit/>
          </a:bodyPr>
          <a:lstStyle/>
          <a:p>
            <a:r>
              <a:rPr lang="en-US" sz="1350" dirty="0"/>
              <a:t>Lists of strings</a:t>
            </a:r>
          </a:p>
        </p:txBody>
      </p:sp>
      <p:sp>
        <p:nvSpPr>
          <p:cNvPr id="5" name="TextBox 4"/>
          <p:cNvSpPr txBox="1"/>
          <p:nvPr/>
        </p:nvSpPr>
        <p:spPr>
          <a:xfrm>
            <a:off x="1620910" y="3143250"/>
            <a:ext cx="2208140" cy="300082"/>
          </a:xfrm>
          <a:prstGeom prst="rect">
            <a:avLst/>
          </a:prstGeom>
          <a:noFill/>
        </p:spPr>
        <p:txBody>
          <a:bodyPr wrap="square" rtlCol="0">
            <a:spAutoFit/>
          </a:bodyPr>
          <a:lstStyle/>
          <a:p>
            <a:r>
              <a:rPr lang="en-US" sz="1350" dirty="0"/>
              <a:t>Introducing </a:t>
            </a:r>
            <a:r>
              <a:rPr lang="en-US" sz="1350" i="1" dirty="0"/>
              <a:t>cell arrays</a:t>
            </a:r>
          </a:p>
        </p:txBody>
      </p:sp>
      <p:sp>
        <p:nvSpPr>
          <p:cNvPr id="6" name="TextBox 5"/>
          <p:cNvSpPr txBox="1"/>
          <p:nvPr/>
        </p:nvSpPr>
        <p:spPr>
          <a:xfrm>
            <a:off x="1620911" y="3517632"/>
            <a:ext cx="5014839" cy="830997"/>
          </a:xfrm>
          <a:prstGeom prst="rect">
            <a:avLst/>
          </a:prstGeom>
          <a:solidFill>
            <a:schemeClr val="bg1">
              <a:lumMod val="85000"/>
            </a:schemeClr>
          </a:solidFill>
        </p:spPr>
        <p:txBody>
          <a:bodyPr wrap="square" rtlCol="0">
            <a:spAutoFit/>
          </a:bodyPr>
          <a:lstStyle/>
          <a:p>
            <a:r>
              <a:rPr lang="fr-FR" sz="1200" dirty="0">
                <a:latin typeface="Courier"/>
                <a:cs typeface="Courier"/>
              </a:rPr>
              <a:t>&gt;&gt; </a:t>
            </a:r>
            <a:r>
              <a:rPr lang="fr-FR" sz="1200" dirty="0" err="1">
                <a:solidFill>
                  <a:srgbClr val="528A02"/>
                </a:solidFill>
                <a:latin typeface="Courier"/>
                <a:cs typeface="Courier"/>
              </a:rPr>
              <a:t>names</a:t>
            </a:r>
            <a:r>
              <a:rPr lang="fr-FR" sz="1200" dirty="0">
                <a:solidFill>
                  <a:srgbClr val="528A02"/>
                </a:solidFill>
                <a:latin typeface="Courier"/>
                <a:cs typeface="Courier"/>
              </a:rPr>
              <a:t> = {'</a:t>
            </a:r>
            <a:r>
              <a:rPr lang="fr-FR" sz="1200" dirty="0" err="1">
                <a:solidFill>
                  <a:srgbClr val="528A02"/>
                </a:solidFill>
                <a:latin typeface="Courier"/>
                <a:cs typeface="Courier"/>
              </a:rPr>
              <a:t>Jonas','Fred','John</a:t>
            </a:r>
            <a:r>
              <a:rPr lang="fr-FR" sz="1200" dirty="0">
                <a:solidFill>
                  <a:srgbClr val="528A02"/>
                </a:solidFill>
                <a:latin typeface="Courier"/>
                <a:cs typeface="Courier"/>
              </a:rPr>
              <a:t>'}</a:t>
            </a:r>
          </a:p>
          <a:p>
            <a:r>
              <a:rPr lang="fr-FR" sz="1200" dirty="0" err="1">
                <a:latin typeface="Courier"/>
                <a:cs typeface="Courier"/>
              </a:rPr>
              <a:t>names</a:t>
            </a:r>
            <a:r>
              <a:rPr lang="fr-FR" sz="1200" dirty="0">
                <a:latin typeface="Courier"/>
                <a:cs typeface="Courier"/>
              </a:rPr>
              <a:t> = </a:t>
            </a:r>
          </a:p>
          <a:p>
            <a:r>
              <a:rPr lang="fr-FR" sz="1200" dirty="0">
                <a:latin typeface="Courier"/>
                <a:cs typeface="Courier"/>
              </a:rPr>
              <a:t>    'Jonas'    'Fred'    'John'</a:t>
            </a:r>
            <a:endParaRPr lang="en-US" sz="1200" dirty="0">
              <a:latin typeface="Courier"/>
              <a:cs typeface="Courier"/>
            </a:endParaRPr>
          </a:p>
          <a:p>
            <a:endParaRPr lang="en-US" sz="1200" dirty="0">
              <a:latin typeface="Courier"/>
              <a:cs typeface="Courier"/>
            </a:endParaRPr>
          </a:p>
        </p:txBody>
      </p:sp>
      <p:grpSp>
        <p:nvGrpSpPr>
          <p:cNvPr id="11" name="Group 10"/>
          <p:cNvGrpSpPr/>
          <p:nvPr/>
        </p:nvGrpSpPr>
        <p:grpSpPr>
          <a:xfrm>
            <a:off x="4806950" y="2006332"/>
            <a:ext cx="3136899" cy="1632218"/>
            <a:chOff x="4885266" y="2675110"/>
            <a:chExt cx="4182532" cy="2176290"/>
          </a:xfrm>
        </p:grpSpPr>
        <p:cxnSp>
          <p:nvCxnSpPr>
            <p:cNvPr id="8" name="Straight Arrow Connector 7"/>
            <p:cNvCxnSpPr/>
            <p:nvPr/>
          </p:nvCxnSpPr>
          <p:spPr>
            <a:xfrm flipH="1">
              <a:off x="4910667" y="4292600"/>
              <a:ext cx="524933" cy="558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Cloud 8"/>
            <p:cNvSpPr/>
            <p:nvPr/>
          </p:nvSpPr>
          <p:spPr>
            <a:xfrm>
              <a:off x="4885266" y="2675110"/>
              <a:ext cx="4182532" cy="1819976"/>
            </a:xfrm>
            <a:prstGeom prst="cloud">
              <a:avLst/>
            </a:prstGeom>
            <a:gradFill flip="none" rotWithShape="1">
              <a:gsLst>
                <a:gs pos="0">
                  <a:schemeClr val="accent2">
                    <a:tint val="95000"/>
                    <a:shade val="70000"/>
                    <a:satMod val="150000"/>
                  </a:schemeClr>
                </a:gs>
                <a:gs pos="100000">
                  <a:schemeClr val="accent2">
                    <a:tint val="100000"/>
                    <a:shade val="100000"/>
                    <a:satMod val="15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t>Take note!</a:t>
              </a:r>
            </a:p>
            <a:p>
              <a:pPr algn="ctr"/>
              <a:r>
                <a:rPr lang="en-US" sz="1200" dirty="0"/>
                <a:t>Curly braces -&gt; Cell array</a:t>
              </a:r>
            </a:p>
            <a:p>
              <a:pPr algn="ctr"/>
              <a:r>
                <a:rPr lang="en-US" sz="1200" dirty="0"/>
                <a:t>Straight braces -&gt; regular array</a:t>
              </a:r>
            </a:p>
          </p:txBody>
        </p:sp>
      </p:grpSp>
    </p:spTree>
    <p:extLst>
      <p:ext uri="{BB962C8B-B14F-4D97-AF65-F5344CB8AC3E}">
        <p14:creationId xmlns:p14="http://schemas.microsoft.com/office/powerpoint/2010/main" val="144382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809753" y="545182"/>
            <a:ext cx="5699983" cy="3817268"/>
            <a:chOff x="889004" y="726909"/>
            <a:chExt cx="7599977" cy="5089691"/>
          </a:xfrm>
        </p:grpSpPr>
        <p:sp>
          <p:nvSpPr>
            <p:cNvPr id="2" name="Oval 1"/>
            <p:cNvSpPr/>
            <p:nvPr/>
          </p:nvSpPr>
          <p:spPr>
            <a:xfrm>
              <a:off x="2861733" y="1837267"/>
              <a:ext cx="2988734" cy="3979333"/>
            </a:xfrm>
            <a:prstGeom prst="ellipse">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Oval 2"/>
            <p:cNvSpPr/>
            <p:nvPr/>
          </p:nvSpPr>
          <p:spPr>
            <a:xfrm>
              <a:off x="3395133" y="3115733"/>
              <a:ext cx="753534" cy="33020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 name="Oval 3"/>
            <p:cNvSpPr/>
            <p:nvPr/>
          </p:nvSpPr>
          <p:spPr>
            <a:xfrm>
              <a:off x="4445000" y="3115733"/>
              <a:ext cx="753534" cy="33020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 name="Oval 4"/>
            <p:cNvSpPr/>
            <p:nvPr/>
          </p:nvSpPr>
          <p:spPr>
            <a:xfrm>
              <a:off x="4707466" y="3115733"/>
              <a:ext cx="287867" cy="330200"/>
            </a:xfrm>
            <a:prstGeom prst="ellipse">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Oval 5"/>
            <p:cNvSpPr/>
            <p:nvPr/>
          </p:nvSpPr>
          <p:spPr>
            <a:xfrm>
              <a:off x="3623733" y="3115733"/>
              <a:ext cx="287867" cy="330200"/>
            </a:xfrm>
            <a:prstGeom prst="ellipse">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Oval 6"/>
            <p:cNvSpPr/>
            <p:nvPr/>
          </p:nvSpPr>
          <p:spPr>
            <a:xfrm>
              <a:off x="3742269" y="3251201"/>
              <a:ext cx="45719" cy="45719"/>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Oval 7"/>
            <p:cNvSpPr/>
            <p:nvPr/>
          </p:nvSpPr>
          <p:spPr>
            <a:xfrm>
              <a:off x="4822646" y="3259653"/>
              <a:ext cx="45719" cy="45719"/>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Teardrop 8"/>
            <p:cNvSpPr/>
            <p:nvPr/>
          </p:nvSpPr>
          <p:spPr>
            <a:xfrm>
              <a:off x="4055539" y="3699933"/>
              <a:ext cx="533400" cy="626533"/>
            </a:xfrm>
            <a:prstGeom prst="teardrop">
              <a:avLst/>
            </a:prstGeom>
            <a:solidFill>
              <a:schemeClr val="accent2">
                <a:lumMod val="60000"/>
                <a:lumOff val="40000"/>
              </a:schemeClr>
            </a:solidFill>
            <a:ln>
              <a:noFill/>
            </a:ln>
            <a:effectLst/>
            <a:scene3d>
              <a:camera prst="orthographicFront">
                <a:rot lat="0" lon="0" rev="2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Oval 10"/>
            <p:cNvSpPr/>
            <p:nvPr/>
          </p:nvSpPr>
          <p:spPr>
            <a:xfrm>
              <a:off x="3445937" y="4560077"/>
              <a:ext cx="1752598" cy="44265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19" name="Group 18"/>
            <p:cNvGrpSpPr/>
            <p:nvPr/>
          </p:nvGrpSpPr>
          <p:grpSpPr>
            <a:xfrm>
              <a:off x="3674570" y="4545411"/>
              <a:ext cx="1363096" cy="234682"/>
              <a:chOff x="6129872" y="5076303"/>
              <a:chExt cx="1363096" cy="234682"/>
            </a:xfrm>
          </p:grpSpPr>
          <p:sp>
            <p:nvSpPr>
              <p:cNvPr id="12" name="Round Single Corner Rectangle 11"/>
              <p:cNvSpPr/>
              <p:nvPr/>
            </p:nvSpPr>
            <p:spPr>
              <a:xfrm>
                <a:off x="6129872" y="5082386"/>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ound Single Corner Rectangle 12"/>
              <p:cNvSpPr/>
              <p:nvPr/>
            </p:nvSpPr>
            <p:spPr>
              <a:xfrm>
                <a:off x="6324600" y="5090853"/>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ound Single Corner Rectangle 13"/>
              <p:cNvSpPr/>
              <p:nvPr/>
            </p:nvSpPr>
            <p:spPr>
              <a:xfrm>
                <a:off x="6519328" y="5099320"/>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ound Single Corner Rectangle 14"/>
              <p:cNvSpPr/>
              <p:nvPr/>
            </p:nvSpPr>
            <p:spPr>
              <a:xfrm>
                <a:off x="6714056" y="5099320"/>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Round Single Corner Rectangle 15"/>
              <p:cNvSpPr/>
              <p:nvPr/>
            </p:nvSpPr>
            <p:spPr>
              <a:xfrm>
                <a:off x="6908784" y="5090853"/>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Round Single Corner Rectangle 16"/>
              <p:cNvSpPr/>
              <p:nvPr/>
            </p:nvSpPr>
            <p:spPr>
              <a:xfrm>
                <a:off x="7103512" y="5082386"/>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Round Single Corner Rectangle 17"/>
              <p:cNvSpPr/>
              <p:nvPr/>
            </p:nvSpPr>
            <p:spPr>
              <a:xfrm>
                <a:off x="7298240" y="5076303"/>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20" name="Group 19"/>
            <p:cNvGrpSpPr/>
            <p:nvPr/>
          </p:nvGrpSpPr>
          <p:grpSpPr>
            <a:xfrm>
              <a:off x="3657605" y="4857483"/>
              <a:ext cx="1363096" cy="234682"/>
              <a:chOff x="6129872" y="5076303"/>
              <a:chExt cx="1363096" cy="234682"/>
            </a:xfrm>
          </p:grpSpPr>
          <p:sp>
            <p:nvSpPr>
              <p:cNvPr id="21" name="Round Single Corner Rectangle 20"/>
              <p:cNvSpPr/>
              <p:nvPr/>
            </p:nvSpPr>
            <p:spPr>
              <a:xfrm>
                <a:off x="6129872" y="5082386"/>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Round Single Corner Rectangle 21"/>
              <p:cNvSpPr/>
              <p:nvPr/>
            </p:nvSpPr>
            <p:spPr>
              <a:xfrm>
                <a:off x="6324600" y="5090853"/>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3" name="Round Single Corner Rectangle 22"/>
              <p:cNvSpPr/>
              <p:nvPr/>
            </p:nvSpPr>
            <p:spPr>
              <a:xfrm>
                <a:off x="6519328" y="5099320"/>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4" name="Round Single Corner Rectangle 23"/>
              <p:cNvSpPr/>
              <p:nvPr/>
            </p:nvSpPr>
            <p:spPr>
              <a:xfrm>
                <a:off x="6714056" y="5099320"/>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Round Single Corner Rectangle 24"/>
              <p:cNvSpPr/>
              <p:nvPr/>
            </p:nvSpPr>
            <p:spPr>
              <a:xfrm>
                <a:off x="6908784" y="5090853"/>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6" name="Round Single Corner Rectangle 25"/>
              <p:cNvSpPr/>
              <p:nvPr/>
            </p:nvSpPr>
            <p:spPr>
              <a:xfrm>
                <a:off x="7103512" y="5082386"/>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7" name="Round Single Corner Rectangle 26"/>
              <p:cNvSpPr/>
              <p:nvPr/>
            </p:nvSpPr>
            <p:spPr>
              <a:xfrm>
                <a:off x="7298240" y="5076303"/>
                <a:ext cx="194728" cy="211665"/>
              </a:xfrm>
              <a:prstGeom prst="round1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28" name="Rectangle 27"/>
            <p:cNvSpPr/>
            <p:nvPr/>
          </p:nvSpPr>
          <p:spPr>
            <a:xfrm>
              <a:off x="3623733" y="4639736"/>
              <a:ext cx="1498600" cy="50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9" name="Rectangle 28"/>
            <p:cNvSpPr/>
            <p:nvPr/>
          </p:nvSpPr>
          <p:spPr>
            <a:xfrm>
              <a:off x="3606831" y="4944536"/>
              <a:ext cx="1498600" cy="508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0" name="Oval 9"/>
            <p:cNvSpPr/>
            <p:nvPr/>
          </p:nvSpPr>
          <p:spPr>
            <a:xfrm>
              <a:off x="3445936" y="4461933"/>
              <a:ext cx="1803400" cy="694267"/>
            </a:xfrm>
            <a:prstGeom prst="ellipse">
              <a:avLst/>
            </a:prstGeom>
            <a:noFill/>
            <a:ln w="177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2" name="Freeform 31"/>
            <p:cNvSpPr/>
            <p:nvPr/>
          </p:nvSpPr>
          <p:spPr>
            <a:xfrm>
              <a:off x="5130800" y="1184552"/>
              <a:ext cx="2252133" cy="1313115"/>
            </a:xfrm>
            <a:custGeom>
              <a:avLst/>
              <a:gdLst>
                <a:gd name="connsiteX0" fmla="*/ 50800 w 2252133"/>
                <a:gd name="connsiteY0" fmla="*/ 1313115 h 1313115"/>
                <a:gd name="connsiteX1" fmla="*/ 16933 w 2252133"/>
                <a:gd name="connsiteY1" fmla="*/ 1262315 h 1313115"/>
                <a:gd name="connsiteX2" fmla="*/ 0 w 2252133"/>
                <a:gd name="connsiteY2" fmla="*/ 1203048 h 1313115"/>
                <a:gd name="connsiteX3" fmla="*/ 8467 w 2252133"/>
                <a:gd name="connsiteY3" fmla="*/ 991381 h 1313115"/>
                <a:gd name="connsiteX4" fmla="*/ 16933 w 2252133"/>
                <a:gd name="connsiteY4" fmla="*/ 949048 h 1313115"/>
                <a:gd name="connsiteX5" fmla="*/ 59267 w 2252133"/>
                <a:gd name="connsiteY5" fmla="*/ 872848 h 1313115"/>
                <a:gd name="connsiteX6" fmla="*/ 84667 w 2252133"/>
                <a:gd name="connsiteY6" fmla="*/ 847448 h 1313115"/>
                <a:gd name="connsiteX7" fmla="*/ 135467 w 2252133"/>
                <a:gd name="connsiteY7" fmla="*/ 779715 h 1313115"/>
                <a:gd name="connsiteX8" fmla="*/ 177800 w 2252133"/>
                <a:gd name="connsiteY8" fmla="*/ 771248 h 1313115"/>
                <a:gd name="connsiteX9" fmla="*/ 203200 w 2252133"/>
                <a:gd name="connsiteY9" fmla="*/ 745848 h 1313115"/>
                <a:gd name="connsiteX10" fmla="*/ 245533 w 2252133"/>
                <a:gd name="connsiteY10" fmla="*/ 737381 h 1313115"/>
                <a:gd name="connsiteX11" fmla="*/ 279400 w 2252133"/>
                <a:gd name="connsiteY11" fmla="*/ 728915 h 1313115"/>
                <a:gd name="connsiteX12" fmla="*/ 499533 w 2252133"/>
                <a:gd name="connsiteY12" fmla="*/ 737381 h 1313115"/>
                <a:gd name="connsiteX13" fmla="*/ 558800 w 2252133"/>
                <a:gd name="connsiteY13" fmla="*/ 762781 h 1313115"/>
                <a:gd name="connsiteX14" fmla="*/ 694267 w 2252133"/>
                <a:gd name="connsiteY14" fmla="*/ 847448 h 1313115"/>
                <a:gd name="connsiteX15" fmla="*/ 762000 w 2252133"/>
                <a:gd name="connsiteY15" fmla="*/ 898248 h 1313115"/>
                <a:gd name="connsiteX16" fmla="*/ 778933 w 2252133"/>
                <a:gd name="connsiteY16" fmla="*/ 940581 h 1313115"/>
                <a:gd name="connsiteX17" fmla="*/ 795867 w 2252133"/>
                <a:gd name="connsiteY17" fmla="*/ 965981 h 1313115"/>
                <a:gd name="connsiteX18" fmla="*/ 753533 w 2252133"/>
                <a:gd name="connsiteY18" fmla="*/ 1067581 h 1313115"/>
                <a:gd name="connsiteX19" fmla="*/ 635000 w 2252133"/>
                <a:gd name="connsiteY19" fmla="*/ 1042181 h 1313115"/>
                <a:gd name="connsiteX20" fmla="*/ 550333 w 2252133"/>
                <a:gd name="connsiteY20" fmla="*/ 965981 h 1313115"/>
                <a:gd name="connsiteX21" fmla="*/ 499533 w 2252133"/>
                <a:gd name="connsiteY21" fmla="*/ 898248 h 1313115"/>
                <a:gd name="connsiteX22" fmla="*/ 448733 w 2252133"/>
                <a:gd name="connsiteY22" fmla="*/ 847448 h 1313115"/>
                <a:gd name="connsiteX23" fmla="*/ 465667 w 2252133"/>
                <a:gd name="connsiteY23" fmla="*/ 652715 h 1313115"/>
                <a:gd name="connsiteX24" fmla="*/ 491067 w 2252133"/>
                <a:gd name="connsiteY24" fmla="*/ 610381 h 1313115"/>
                <a:gd name="connsiteX25" fmla="*/ 618067 w 2252133"/>
                <a:gd name="connsiteY25" fmla="*/ 500315 h 1313115"/>
                <a:gd name="connsiteX26" fmla="*/ 685800 w 2252133"/>
                <a:gd name="connsiteY26" fmla="*/ 457981 h 1313115"/>
                <a:gd name="connsiteX27" fmla="*/ 787400 w 2252133"/>
                <a:gd name="connsiteY27" fmla="*/ 415648 h 1313115"/>
                <a:gd name="connsiteX28" fmla="*/ 1032933 w 2252133"/>
                <a:gd name="connsiteY28" fmla="*/ 347915 h 1313115"/>
                <a:gd name="connsiteX29" fmla="*/ 1168400 w 2252133"/>
                <a:gd name="connsiteY29" fmla="*/ 356381 h 1313115"/>
                <a:gd name="connsiteX30" fmla="*/ 1219200 w 2252133"/>
                <a:gd name="connsiteY30" fmla="*/ 364848 h 1313115"/>
                <a:gd name="connsiteX31" fmla="*/ 1236133 w 2252133"/>
                <a:gd name="connsiteY31" fmla="*/ 390248 h 1313115"/>
                <a:gd name="connsiteX32" fmla="*/ 1278467 w 2252133"/>
                <a:gd name="connsiteY32" fmla="*/ 508781 h 1313115"/>
                <a:gd name="connsiteX33" fmla="*/ 1261533 w 2252133"/>
                <a:gd name="connsiteY33" fmla="*/ 678115 h 1313115"/>
                <a:gd name="connsiteX34" fmla="*/ 1236133 w 2252133"/>
                <a:gd name="connsiteY34" fmla="*/ 695048 h 1313115"/>
                <a:gd name="connsiteX35" fmla="*/ 1151467 w 2252133"/>
                <a:gd name="connsiteY35" fmla="*/ 678115 h 1313115"/>
                <a:gd name="connsiteX36" fmla="*/ 1117600 w 2252133"/>
                <a:gd name="connsiteY36" fmla="*/ 610381 h 1313115"/>
                <a:gd name="connsiteX37" fmla="*/ 1109133 w 2252133"/>
                <a:gd name="connsiteY37" fmla="*/ 559581 h 1313115"/>
                <a:gd name="connsiteX38" fmla="*/ 1083733 w 2252133"/>
                <a:gd name="connsiteY38" fmla="*/ 508781 h 1313115"/>
                <a:gd name="connsiteX39" fmla="*/ 1075267 w 2252133"/>
                <a:gd name="connsiteY39" fmla="*/ 457981 h 1313115"/>
                <a:gd name="connsiteX40" fmla="*/ 1075267 w 2252133"/>
                <a:gd name="connsiteY40" fmla="*/ 339448 h 1313115"/>
                <a:gd name="connsiteX41" fmla="*/ 1117600 w 2252133"/>
                <a:gd name="connsiteY41" fmla="*/ 297115 h 1313115"/>
                <a:gd name="connsiteX42" fmla="*/ 1278467 w 2252133"/>
                <a:gd name="connsiteY42" fmla="*/ 187048 h 1313115"/>
                <a:gd name="connsiteX43" fmla="*/ 1329267 w 2252133"/>
                <a:gd name="connsiteY43" fmla="*/ 170115 h 1313115"/>
                <a:gd name="connsiteX44" fmla="*/ 1447800 w 2252133"/>
                <a:gd name="connsiteY44" fmla="*/ 161648 h 1313115"/>
                <a:gd name="connsiteX45" fmla="*/ 1744133 w 2252133"/>
                <a:gd name="connsiteY45" fmla="*/ 212448 h 1313115"/>
                <a:gd name="connsiteX46" fmla="*/ 1964267 w 2252133"/>
                <a:gd name="connsiteY46" fmla="*/ 271715 h 1313115"/>
                <a:gd name="connsiteX47" fmla="*/ 1989667 w 2252133"/>
                <a:gd name="connsiteY47" fmla="*/ 288648 h 1313115"/>
                <a:gd name="connsiteX48" fmla="*/ 2015067 w 2252133"/>
                <a:gd name="connsiteY48" fmla="*/ 356381 h 1313115"/>
                <a:gd name="connsiteX49" fmla="*/ 1998133 w 2252133"/>
                <a:gd name="connsiteY49" fmla="*/ 432581 h 1313115"/>
                <a:gd name="connsiteX50" fmla="*/ 1930400 w 2252133"/>
                <a:gd name="connsiteY50" fmla="*/ 508781 h 1313115"/>
                <a:gd name="connsiteX51" fmla="*/ 1862667 w 2252133"/>
                <a:gd name="connsiteY51" fmla="*/ 542648 h 1313115"/>
                <a:gd name="connsiteX52" fmla="*/ 1752600 w 2252133"/>
                <a:gd name="connsiteY52" fmla="*/ 534181 h 1313115"/>
                <a:gd name="connsiteX53" fmla="*/ 1718733 w 2252133"/>
                <a:gd name="connsiteY53" fmla="*/ 508781 h 1313115"/>
                <a:gd name="connsiteX54" fmla="*/ 1625600 w 2252133"/>
                <a:gd name="connsiteY54" fmla="*/ 441048 h 1313115"/>
                <a:gd name="connsiteX55" fmla="*/ 1617133 w 2252133"/>
                <a:gd name="connsiteY55" fmla="*/ 415648 h 1313115"/>
                <a:gd name="connsiteX56" fmla="*/ 1600200 w 2252133"/>
                <a:gd name="connsiteY56" fmla="*/ 390248 h 1313115"/>
                <a:gd name="connsiteX57" fmla="*/ 1642533 w 2252133"/>
                <a:gd name="connsiteY57" fmla="*/ 288648 h 1313115"/>
                <a:gd name="connsiteX58" fmla="*/ 1693333 w 2252133"/>
                <a:gd name="connsiteY58" fmla="*/ 254781 h 1313115"/>
                <a:gd name="connsiteX59" fmla="*/ 1769533 w 2252133"/>
                <a:gd name="connsiteY59" fmla="*/ 187048 h 1313115"/>
                <a:gd name="connsiteX60" fmla="*/ 1862667 w 2252133"/>
                <a:gd name="connsiteY60" fmla="*/ 127781 h 1313115"/>
                <a:gd name="connsiteX61" fmla="*/ 2116667 w 2252133"/>
                <a:gd name="connsiteY61" fmla="*/ 26181 h 1313115"/>
                <a:gd name="connsiteX62" fmla="*/ 2175933 w 2252133"/>
                <a:gd name="connsiteY62" fmla="*/ 17715 h 1313115"/>
                <a:gd name="connsiteX63" fmla="*/ 2252133 w 2252133"/>
                <a:gd name="connsiteY63" fmla="*/ 781 h 131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252133" h="1313115">
                  <a:moveTo>
                    <a:pt x="50800" y="1313115"/>
                  </a:moveTo>
                  <a:cubicBezTo>
                    <a:pt x="39511" y="1296182"/>
                    <a:pt x="26816" y="1280105"/>
                    <a:pt x="16933" y="1262315"/>
                  </a:cubicBezTo>
                  <a:cubicBezTo>
                    <a:pt x="11414" y="1252381"/>
                    <a:pt x="1992" y="1211014"/>
                    <a:pt x="0" y="1203048"/>
                  </a:cubicBezTo>
                  <a:cubicBezTo>
                    <a:pt x="2822" y="1132492"/>
                    <a:pt x="3770" y="1061837"/>
                    <a:pt x="8467" y="991381"/>
                  </a:cubicBezTo>
                  <a:cubicBezTo>
                    <a:pt x="9424" y="977022"/>
                    <a:pt x="12382" y="962700"/>
                    <a:pt x="16933" y="949048"/>
                  </a:cubicBezTo>
                  <a:cubicBezTo>
                    <a:pt x="21757" y="934575"/>
                    <a:pt x="52757" y="881527"/>
                    <a:pt x="59267" y="872848"/>
                  </a:cubicBezTo>
                  <a:cubicBezTo>
                    <a:pt x="66451" y="863269"/>
                    <a:pt x="77483" y="857027"/>
                    <a:pt x="84667" y="847448"/>
                  </a:cubicBezTo>
                  <a:cubicBezTo>
                    <a:pt x="98311" y="829256"/>
                    <a:pt x="111467" y="791715"/>
                    <a:pt x="135467" y="779715"/>
                  </a:cubicBezTo>
                  <a:cubicBezTo>
                    <a:pt x="148338" y="773279"/>
                    <a:pt x="163689" y="774070"/>
                    <a:pt x="177800" y="771248"/>
                  </a:cubicBezTo>
                  <a:cubicBezTo>
                    <a:pt x="186267" y="762781"/>
                    <a:pt x="192490" y="751203"/>
                    <a:pt x="203200" y="745848"/>
                  </a:cubicBezTo>
                  <a:cubicBezTo>
                    <a:pt x="216071" y="739412"/>
                    <a:pt x="231485" y="740503"/>
                    <a:pt x="245533" y="737381"/>
                  </a:cubicBezTo>
                  <a:cubicBezTo>
                    <a:pt x="256892" y="734857"/>
                    <a:pt x="268111" y="731737"/>
                    <a:pt x="279400" y="728915"/>
                  </a:cubicBezTo>
                  <a:cubicBezTo>
                    <a:pt x="352778" y="731737"/>
                    <a:pt x="426635" y="728545"/>
                    <a:pt x="499533" y="737381"/>
                  </a:cubicBezTo>
                  <a:cubicBezTo>
                    <a:pt x="520870" y="739967"/>
                    <a:pt x="539323" y="753692"/>
                    <a:pt x="558800" y="762781"/>
                  </a:cubicBezTo>
                  <a:cubicBezTo>
                    <a:pt x="658145" y="809142"/>
                    <a:pt x="599218" y="781645"/>
                    <a:pt x="694267" y="847448"/>
                  </a:cubicBezTo>
                  <a:cubicBezTo>
                    <a:pt x="762646" y="894787"/>
                    <a:pt x="713483" y="849731"/>
                    <a:pt x="762000" y="898248"/>
                  </a:cubicBezTo>
                  <a:cubicBezTo>
                    <a:pt x="767644" y="912359"/>
                    <a:pt x="772136" y="926988"/>
                    <a:pt x="778933" y="940581"/>
                  </a:cubicBezTo>
                  <a:cubicBezTo>
                    <a:pt x="783484" y="949682"/>
                    <a:pt x="795867" y="955805"/>
                    <a:pt x="795867" y="965981"/>
                  </a:cubicBezTo>
                  <a:cubicBezTo>
                    <a:pt x="795867" y="1020263"/>
                    <a:pt x="780554" y="1031553"/>
                    <a:pt x="753533" y="1067581"/>
                  </a:cubicBezTo>
                  <a:cubicBezTo>
                    <a:pt x="714022" y="1059114"/>
                    <a:pt x="673334" y="1054959"/>
                    <a:pt x="635000" y="1042181"/>
                  </a:cubicBezTo>
                  <a:cubicBezTo>
                    <a:pt x="616006" y="1035850"/>
                    <a:pt x="553358" y="970015"/>
                    <a:pt x="550333" y="965981"/>
                  </a:cubicBezTo>
                  <a:cubicBezTo>
                    <a:pt x="533400" y="943403"/>
                    <a:pt x="519489" y="918204"/>
                    <a:pt x="499533" y="898248"/>
                  </a:cubicBezTo>
                  <a:lnTo>
                    <a:pt x="448733" y="847448"/>
                  </a:lnTo>
                  <a:cubicBezTo>
                    <a:pt x="454378" y="782537"/>
                    <a:pt x="454213" y="716856"/>
                    <a:pt x="465667" y="652715"/>
                  </a:cubicBezTo>
                  <a:cubicBezTo>
                    <a:pt x="468560" y="636515"/>
                    <a:pt x="481502" y="623772"/>
                    <a:pt x="491067" y="610381"/>
                  </a:cubicBezTo>
                  <a:cubicBezTo>
                    <a:pt x="564811" y="507138"/>
                    <a:pt x="522351" y="554155"/>
                    <a:pt x="618067" y="500315"/>
                  </a:cubicBezTo>
                  <a:cubicBezTo>
                    <a:pt x="641273" y="487262"/>
                    <a:pt x="661986" y="469888"/>
                    <a:pt x="685800" y="457981"/>
                  </a:cubicBezTo>
                  <a:cubicBezTo>
                    <a:pt x="718615" y="441573"/>
                    <a:pt x="752920" y="428186"/>
                    <a:pt x="787400" y="415648"/>
                  </a:cubicBezTo>
                  <a:cubicBezTo>
                    <a:pt x="961469" y="352350"/>
                    <a:pt x="912430" y="362977"/>
                    <a:pt x="1032933" y="347915"/>
                  </a:cubicBezTo>
                  <a:cubicBezTo>
                    <a:pt x="1078089" y="350737"/>
                    <a:pt x="1123342" y="352285"/>
                    <a:pt x="1168400" y="356381"/>
                  </a:cubicBezTo>
                  <a:cubicBezTo>
                    <a:pt x="1185496" y="357935"/>
                    <a:pt x="1203845" y="357171"/>
                    <a:pt x="1219200" y="364848"/>
                  </a:cubicBezTo>
                  <a:cubicBezTo>
                    <a:pt x="1228301" y="369399"/>
                    <a:pt x="1230489" y="381781"/>
                    <a:pt x="1236133" y="390248"/>
                  </a:cubicBezTo>
                  <a:cubicBezTo>
                    <a:pt x="1257659" y="476348"/>
                    <a:pt x="1242659" y="437165"/>
                    <a:pt x="1278467" y="508781"/>
                  </a:cubicBezTo>
                  <a:cubicBezTo>
                    <a:pt x="1272822" y="565226"/>
                    <a:pt x="1274105" y="622799"/>
                    <a:pt x="1261533" y="678115"/>
                  </a:cubicBezTo>
                  <a:cubicBezTo>
                    <a:pt x="1259278" y="688038"/>
                    <a:pt x="1246309" y="695048"/>
                    <a:pt x="1236133" y="695048"/>
                  </a:cubicBezTo>
                  <a:cubicBezTo>
                    <a:pt x="1207352" y="695048"/>
                    <a:pt x="1179689" y="683759"/>
                    <a:pt x="1151467" y="678115"/>
                  </a:cubicBezTo>
                  <a:cubicBezTo>
                    <a:pt x="1133569" y="651269"/>
                    <a:pt x="1127160" y="645436"/>
                    <a:pt x="1117600" y="610381"/>
                  </a:cubicBezTo>
                  <a:cubicBezTo>
                    <a:pt x="1113083" y="593819"/>
                    <a:pt x="1114562" y="575867"/>
                    <a:pt x="1109133" y="559581"/>
                  </a:cubicBezTo>
                  <a:cubicBezTo>
                    <a:pt x="1103146" y="541621"/>
                    <a:pt x="1092200" y="525714"/>
                    <a:pt x="1083733" y="508781"/>
                  </a:cubicBezTo>
                  <a:cubicBezTo>
                    <a:pt x="1080911" y="491848"/>
                    <a:pt x="1078338" y="474871"/>
                    <a:pt x="1075267" y="457981"/>
                  </a:cubicBezTo>
                  <a:cubicBezTo>
                    <a:pt x="1067468" y="415083"/>
                    <a:pt x="1055124" y="386448"/>
                    <a:pt x="1075267" y="339448"/>
                  </a:cubicBezTo>
                  <a:cubicBezTo>
                    <a:pt x="1083128" y="321106"/>
                    <a:pt x="1102448" y="310102"/>
                    <a:pt x="1117600" y="297115"/>
                  </a:cubicBezTo>
                  <a:cubicBezTo>
                    <a:pt x="1148423" y="270695"/>
                    <a:pt x="1239192" y="200139"/>
                    <a:pt x="1278467" y="187048"/>
                  </a:cubicBezTo>
                  <a:cubicBezTo>
                    <a:pt x="1295400" y="181404"/>
                    <a:pt x="1311615" y="172763"/>
                    <a:pt x="1329267" y="170115"/>
                  </a:cubicBezTo>
                  <a:cubicBezTo>
                    <a:pt x="1368440" y="164239"/>
                    <a:pt x="1408289" y="164470"/>
                    <a:pt x="1447800" y="161648"/>
                  </a:cubicBezTo>
                  <a:cubicBezTo>
                    <a:pt x="1557045" y="177254"/>
                    <a:pt x="1640331" y="184971"/>
                    <a:pt x="1744133" y="212448"/>
                  </a:cubicBezTo>
                  <a:cubicBezTo>
                    <a:pt x="1996793" y="279328"/>
                    <a:pt x="1835855" y="250312"/>
                    <a:pt x="1964267" y="271715"/>
                  </a:cubicBezTo>
                  <a:cubicBezTo>
                    <a:pt x="1972734" y="277359"/>
                    <a:pt x="1982472" y="281453"/>
                    <a:pt x="1989667" y="288648"/>
                  </a:cubicBezTo>
                  <a:cubicBezTo>
                    <a:pt x="2011468" y="310449"/>
                    <a:pt x="2009009" y="326094"/>
                    <a:pt x="2015067" y="356381"/>
                  </a:cubicBezTo>
                  <a:cubicBezTo>
                    <a:pt x="2009422" y="381781"/>
                    <a:pt x="2005785" y="407712"/>
                    <a:pt x="1998133" y="432581"/>
                  </a:cubicBezTo>
                  <a:cubicBezTo>
                    <a:pt x="1986073" y="471777"/>
                    <a:pt x="1965171" y="483493"/>
                    <a:pt x="1930400" y="508781"/>
                  </a:cubicBezTo>
                  <a:cubicBezTo>
                    <a:pt x="1896563" y="533389"/>
                    <a:pt x="1894920" y="531896"/>
                    <a:pt x="1862667" y="542648"/>
                  </a:cubicBezTo>
                  <a:cubicBezTo>
                    <a:pt x="1825978" y="539826"/>
                    <a:pt x="1788419" y="542609"/>
                    <a:pt x="1752600" y="534181"/>
                  </a:cubicBezTo>
                  <a:cubicBezTo>
                    <a:pt x="1738864" y="530949"/>
                    <a:pt x="1729752" y="517596"/>
                    <a:pt x="1718733" y="508781"/>
                  </a:cubicBezTo>
                  <a:cubicBezTo>
                    <a:pt x="1644717" y="449568"/>
                    <a:pt x="1694729" y="482525"/>
                    <a:pt x="1625600" y="441048"/>
                  </a:cubicBezTo>
                  <a:cubicBezTo>
                    <a:pt x="1622778" y="432581"/>
                    <a:pt x="1621124" y="423630"/>
                    <a:pt x="1617133" y="415648"/>
                  </a:cubicBezTo>
                  <a:cubicBezTo>
                    <a:pt x="1612582" y="406547"/>
                    <a:pt x="1600200" y="400424"/>
                    <a:pt x="1600200" y="390248"/>
                  </a:cubicBezTo>
                  <a:cubicBezTo>
                    <a:pt x="1600200" y="374930"/>
                    <a:pt x="1633461" y="298728"/>
                    <a:pt x="1642533" y="288648"/>
                  </a:cubicBezTo>
                  <a:cubicBezTo>
                    <a:pt x="1656147" y="273521"/>
                    <a:pt x="1677441" y="267494"/>
                    <a:pt x="1693333" y="254781"/>
                  </a:cubicBezTo>
                  <a:cubicBezTo>
                    <a:pt x="1719870" y="233551"/>
                    <a:pt x="1742346" y="207438"/>
                    <a:pt x="1769533" y="187048"/>
                  </a:cubicBezTo>
                  <a:cubicBezTo>
                    <a:pt x="1798971" y="164970"/>
                    <a:pt x="1829968" y="144658"/>
                    <a:pt x="1862667" y="127781"/>
                  </a:cubicBezTo>
                  <a:cubicBezTo>
                    <a:pt x="1942994" y="86322"/>
                    <a:pt x="2027875" y="47073"/>
                    <a:pt x="2116667" y="26181"/>
                  </a:cubicBezTo>
                  <a:cubicBezTo>
                    <a:pt x="2136092" y="21610"/>
                    <a:pt x="2156178" y="20537"/>
                    <a:pt x="2175933" y="17715"/>
                  </a:cubicBezTo>
                  <a:cubicBezTo>
                    <a:pt x="2222421" y="-5530"/>
                    <a:pt x="2197178" y="781"/>
                    <a:pt x="2252133" y="781"/>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sp>
          <p:nvSpPr>
            <p:cNvPr id="33" name="Freeform 32"/>
            <p:cNvSpPr/>
            <p:nvPr/>
          </p:nvSpPr>
          <p:spPr>
            <a:xfrm>
              <a:off x="4173969" y="726909"/>
              <a:ext cx="1727394" cy="1655338"/>
            </a:xfrm>
            <a:custGeom>
              <a:avLst/>
              <a:gdLst>
                <a:gd name="connsiteX0" fmla="*/ 313461 w 1727394"/>
                <a:gd name="connsiteY0" fmla="*/ 1642976 h 1655338"/>
                <a:gd name="connsiteX1" fmla="*/ 59461 w 1727394"/>
                <a:gd name="connsiteY1" fmla="*/ 1642976 h 1655338"/>
                <a:gd name="connsiteX2" fmla="*/ 34061 w 1727394"/>
                <a:gd name="connsiteY2" fmla="*/ 1626043 h 1655338"/>
                <a:gd name="connsiteX3" fmla="*/ 8661 w 1727394"/>
                <a:gd name="connsiteY3" fmla="*/ 1592176 h 1655338"/>
                <a:gd name="connsiteX4" fmla="*/ 194 w 1727394"/>
                <a:gd name="connsiteY4" fmla="*/ 1524443 h 1655338"/>
                <a:gd name="connsiteX5" fmla="*/ 25594 w 1727394"/>
                <a:gd name="connsiteY5" fmla="*/ 1355109 h 1655338"/>
                <a:gd name="connsiteX6" fmla="*/ 76394 w 1727394"/>
                <a:gd name="connsiteY6" fmla="*/ 1236576 h 1655338"/>
                <a:gd name="connsiteX7" fmla="*/ 101794 w 1727394"/>
                <a:gd name="connsiteY7" fmla="*/ 1228109 h 1655338"/>
                <a:gd name="connsiteX8" fmla="*/ 127194 w 1727394"/>
                <a:gd name="connsiteY8" fmla="*/ 1202709 h 1655338"/>
                <a:gd name="connsiteX9" fmla="*/ 262661 w 1727394"/>
                <a:gd name="connsiteY9" fmla="*/ 1202709 h 1655338"/>
                <a:gd name="connsiteX10" fmla="*/ 288061 w 1727394"/>
                <a:gd name="connsiteY10" fmla="*/ 1219643 h 1655338"/>
                <a:gd name="connsiteX11" fmla="*/ 330394 w 1727394"/>
                <a:gd name="connsiteY11" fmla="*/ 1245043 h 1655338"/>
                <a:gd name="connsiteX12" fmla="*/ 364261 w 1727394"/>
                <a:gd name="connsiteY12" fmla="*/ 1278909 h 1655338"/>
                <a:gd name="connsiteX13" fmla="*/ 338861 w 1727394"/>
                <a:gd name="connsiteY13" fmla="*/ 1397443 h 1655338"/>
                <a:gd name="connsiteX14" fmla="*/ 262661 w 1727394"/>
                <a:gd name="connsiteY14" fmla="*/ 1448243 h 1655338"/>
                <a:gd name="connsiteX15" fmla="*/ 161061 w 1727394"/>
                <a:gd name="connsiteY15" fmla="*/ 1422843 h 1655338"/>
                <a:gd name="connsiteX16" fmla="*/ 144127 w 1727394"/>
                <a:gd name="connsiteY16" fmla="*/ 1380509 h 1655338"/>
                <a:gd name="connsiteX17" fmla="*/ 118727 w 1727394"/>
                <a:gd name="connsiteY17" fmla="*/ 1346643 h 1655338"/>
                <a:gd name="connsiteX18" fmla="*/ 101794 w 1727394"/>
                <a:gd name="connsiteY18" fmla="*/ 1295843 h 1655338"/>
                <a:gd name="connsiteX19" fmla="*/ 76394 w 1727394"/>
                <a:gd name="connsiteY19" fmla="*/ 1253509 h 1655338"/>
                <a:gd name="connsiteX20" fmla="*/ 101794 w 1727394"/>
                <a:gd name="connsiteY20" fmla="*/ 1084176 h 1655338"/>
                <a:gd name="connsiteX21" fmla="*/ 110261 w 1727394"/>
                <a:gd name="connsiteY21" fmla="*/ 1050309 h 1655338"/>
                <a:gd name="connsiteX22" fmla="*/ 194927 w 1727394"/>
                <a:gd name="connsiteY22" fmla="*/ 957176 h 1655338"/>
                <a:gd name="connsiteX23" fmla="*/ 220327 w 1727394"/>
                <a:gd name="connsiteY23" fmla="*/ 940243 h 1655338"/>
                <a:gd name="connsiteX24" fmla="*/ 245727 w 1727394"/>
                <a:gd name="connsiteY24" fmla="*/ 931776 h 1655338"/>
                <a:gd name="connsiteX25" fmla="*/ 398127 w 1727394"/>
                <a:gd name="connsiteY25" fmla="*/ 957176 h 1655338"/>
                <a:gd name="connsiteX26" fmla="*/ 431994 w 1727394"/>
                <a:gd name="connsiteY26" fmla="*/ 991043 h 1655338"/>
                <a:gd name="connsiteX27" fmla="*/ 491261 w 1727394"/>
                <a:gd name="connsiteY27" fmla="*/ 1067243 h 1655338"/>
                <a:gd name="connsiteX28" fmla="*/ 482794 w 1727394"/>
                <a:gd name="connsiteY28" fmla="*/ 1185776 h 1655338"/>
                <a:gd name="connsiteX29" fmla="*/ 457394 w 1727394"/>
                <a:gd name="connsiteY29" fmla="*/ 1202709 h 1655338"/>
                <a:gd name="connsiteX30" fmla="*/ 296527 w 1727394"/>
                <a:gd name="connsiteY30" fmla="*/ 1194243 h 1655338"/>
                <a:gd name="connsiteX31" fmla="*/ 304994 w 1727394"/>
                <a:gd name="connsiteY31" fmla="*/ 914843 h 1655338"/>
                <a:gd name="connsiteX32" fmla="*/ 321927 w 1727394"/>
                <a:gd name="connsiteY32" fmla="*/ 864043 h 1655338"/>
                <a:gd name="connsiteX33" fmla="*/ 347327 w 1727394"/>
                <a:gd name="connsiteY33" fmla="*/ 821709 h 1655338"/>
                <a:gd name="connsiteX34" fmla="*/ 398127 w 1727394"/>
                <a:gd name="connsiteY34" fmla="*/ 770909 h 1655338"/>
                <a:gd name="connsiteX35" fmla="*/ 474327 w 1727394"/>
                <a:gd name="connsiteY35" fmla="*/ 753976 h 1655338"/>
                <a:gd name="connsiteX36" fmla="*/ 542061 w 1727394"/>
                <a:gd name="connsiteY36" fmla="*/ 737043 h 1655338"/>
                <a:gd name="connsiteX37" fmla="*/ 685994 w 1727394"/>
                <a:gd name="connsiteY37" fmla="*/ 762443 h 1655338"/>
                <a:gd name="connsiteX38" fmla="*/ 787594 w 1727394"/>
                <a:gd name="connsiteY38" fmla="*/ 821709 h 1655338"/>
                <a:gd name="connsiteX39" fmla="*/ 812994 w 1727394"/>
                <a:gd name="connsiteY39" fmla="*/ 864043 h 1655338"/>
                <a:gd name="connsiteX40" fmla="*/ 838394 w 1727394"/>
                <a:gd name="connsiteY40" fmla="*/ 897909 h 1655338"/>
                <a:gd name="connsiteX41" fmla="*/ 762194 w 1727394"/>
                <a:gd name="connsiteY41" fmla="*/ 1033376 h 1655338"/>
                <a:gd name="connsiteX42" fmla="*/ 736794 w 1727394"/>
                <a:gd name="connsiteY42" fmla="*/ 1041843 h 1655338"/>
                <a:gd name="connsiteX43" fmla="*/ 635194 w 1727394"/>
                <a:gd name="connsiteY43" fmla="*/ 982576 h 1655338"/>
                <a:gd name="connsiteX44" fmla="*/ 592861 w 1727394"/>
                <a:gd name="connsiteY44" fmla="*/ 880976 h 1655338"/>
                <a:gd name="connsiteX45" fmla="*/ 592861 w 1727394"/>
                <a:gd name="connsiteY45" fmla="*/ 626976 h 1655338"/>
                <a:gd name="connsiteX46" fmla="*/ 609794 w 1727394"/>
                <a:gd name="connsiteY46" fmla="*/ 601576 h 1655338"/>
                <a:gd name="connsiteX47" fmla="*/ 711394 w 1727394"/>
                <a:gd name="connsiteY47" fmla="*/ 499976 h 1655338"/>
                <a:gd name="connsiteX48" fmla="*/ 796061 w 1727394"/>
                <a:gd name="connsiteY48" fmla="*/ 449176 h 1655338"/>
                <a:gd name="connsiteX49" fmla="*/ 880727 w 1727394"/>
                <a:gd name="connsiteY49" fmla="*/ 440709 h 1655338"/>
                <a:gd name="connsiteX50" fmla="*/ 1100861 w 1727394"/>
                <a:gd name="connsiteY50" fmla="*/ 457643 h 1655338"/>
                <a:gd name="connsiteX51" fmla="*/ 1151661 w 1727394"/>
                <a:gd name="connsiteY51" fmla="*/ 499976 h 1655338"/>
                <a:gd name="connsiteX52" fmla="*/ 1202461 w 1727394"/>
                <a:gd name="connsiteY52" fmla="*/ 601576 h 1655338"/>
                <a:gd name="connsiteX53" fmla="*/ 1210927 w 1727394"/>
                <a:gd name="connsiteY53" fmla="*/ 669309 h 1655338"/>
                <a:gd name="connsiteX54" fmla="*/ 982327 w 1727394"/>
                <a:gd name="connsiteY54" fmla="*/ 737043 h 1655338"/>
                <a:gd name="connsiteX55" fmla="*/ 796061 w 1727394"/>
                <a:gd name="connsiteY55" fmla="*/ 618509 h 1655338"/>
                <a:gd name="connsiteX56" fmla="*/ 745261 w 1727394"/>
                <a:gd name="connsiteY56" fmla="*/ 576176 h 1655338"/>
                <a:gd name="connsiteX57" fmla="*/ 677527 w 1727394"/>
                <a:gd name="connsiteY57" fmla="*/ 483043 h 1655338"/>
                <a:gd name="connsiteX58" fmla="*/ 677527 w 1727394"/>
                <a:gd name="connsiteY58" fmla="*/ 279843 h 1655338"/>
                <a:gd name="connsiteX59" fmla="*/ 702927 w 1727394"/>
                <a:gd name="connsiteY59" fmla="*/ 271376 h 1655338"/>
                <a:gd name="connsiteX60" fmla="*/ 736794 w 1727394"/>
                <a:gd name="connsiteY60" fmla="*/ 254443 h 1655338"/>
                <a:gd name="connsiteX61" fmla="*/ 1092394 w 1727394"/>
                <a:gd name="connsiteY61" fmla="*/ 262909 h 1655338"/>
                <a:gd name="connsiteX62" fmla="*/ 1227861 w 1727394"/>
                <a:gd name="connsiteY62" fmla="*/ 305243 h 1655338"/>
                <a:gd name="connsiteX63" fmla="*/ 1371794 w 1727394"/>
                <a:gd name="connsiteY63" fmla="*/ 381443 h 1655338"/>
                <a:gd name="connsiteX64" fmla="*/ 1422594 w 1727394"/>
                <a:gd name="connsiteY64" fmla="*/ 432243 h 1655338"/>
                <a:gd name="connsiteX65" fmla="*/ 1498794 w 1727394"/>
                <a:gd name="connsiteY65" fmla="*/ 542309 h 1655338"/>
                <a:gd name="connsiteX66" fmla="*/ 1490327 w 1727394"/>
                <a:gd name="connsiteY66" fmla="*/ 635443 h 1655338"/>
                <a:gd name="connsiteX67" fmla="*/ 1227861 w 1727394"/>
                <a:gd name="connsiteY67" fmla="*/ 584643 h 1655338"/>
                <a:gd name="connsiteX68" fmla="*/ 1126261 w 1727394"/>
                <a:gd name="connsiteY68" fmla="*/ 499976 h 1655338"/>
                <a:gd name="connsiteX69" fmla="*/ 1092394 w 1727394"/>
                <a:gd name="connsiteY69" fmla="*/ 398376 h 1655338"/>
                <a:gd name="connsiteX70" fmla="*/ 1126261 w 1727394"/>
                <a:gd name="connsiteY70" fmla="*/ 254443 h 1655338"/>
                <a:gd name="connsiteX71" fmla="*/ 1177061 w 1727394"/>
                <a:gd name="connsiteY71" fmla="*/ 195176 h 1655338"/>
                <a:gd name="connsiteX72" fmla="*/ 1253261 w 1727394"/>
                <a:gd name="connsiteY72" fmla="*/ 127443 h 1655338"/>
                <a:gd name="connsiteX73" fmla="*/ 1329461 w 1727394"/>
                <a:gd name="connsiteY73" fmla="*/ 85109 h 1655338"/>
                <a:gd name="connsiteX74" fmla="*/ 1541127 w 1727394"/>
                <a:gd name="connsiteY74" fmla="*/ 8909 h 1655338"/>
                <a:gd name="connsiteX75" fmla="*/ 1727394 w 1727394"/>
                <a:gd name="connsiteY75" fmla="*/ 443 h 165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727394" h="1655338">
                  <a:moveTo>
                    <a:pt x="313461" y="1642976"/>
                  </a:moveTo>
                  <a:cubicBezTo>
                    <a:pt x="208234" y="1658009"/>
                    <a:pt x="214360" y="1660849"/>
                    <a:pt x="59461" y="1642976"/>
                  </a:cubicBezTo>
                  <a:cubicBezTo>
                    <a:pt x="49352" y="1641810"/>
                    <a:pt x="42528" y="1631687"/>
                    <a:pt x="34061" y="1626043"/>
                  </a:cubicBezTo>
                  <a:cubicBezTo>
                    <a:pt x="25594" y="1614754"/>
                    <a:pt x="13123" y="1605563"/>
                    <a:pt x="8661" y="1592176"/>
                  </a:cubicBezTo>
                  <a:cubicBezTo>
                    <a:pt x="1466" y="1570590"/>
                    <a:pt x="-715" y="1547178"/>
                    <a:pt x="194" y="1524443"/>
                  </a:cubicBezTo>
                  <a:cubicBezTo>
                    <a:pt x="4688" y="1412090"/>
                    <a:pt x="4341" y="1418867"/>
                    <a:pt x="25594" y="1355109"/>
                  </a:cubicBezTo>
                  <a:cubicBezTo>
                    <a:pt x="34116" y="1286937"/>
                    <a:pt x="22090" y="1284092"/>
                    <a:pt x="76394" y="1236576"/>
                  </a:cubicBezTo>
                  <a:cubicBezTo>
                    <a:pt x="83110" y="1230699"/>
                    <a:pt x="93327" y="1230931"/>
                    <a:pt x="101794" y="1228109"/>
                  </a:cubicBezTo>
                  <a:cubicBezTo>
                    <a:pt x="110261" y="1219642"/>
                    <a:pt x="117996" y="1210374"/>
                    <a:pt x="127194" y="1202709"/>
                  </a:cubicBezTo>
                  <a:cubicBezTo>
                    <a:pt x="173977" y="1163723"/>
                    <a:pt x="177205" y="1189562"/>
                    <a:pt x="262661" y="1202709"/>
                  </a:cubicBezTo>
                  <a:cubicBezTo>
                    <a:pt x="271128" y="1208354"/>
                    <a:pt x="279432" y="1214250"/>
                    <a:pt x="288061" y="1219643"/>
                  </a:cubicBezTo>
                  <a:cubicBezTo>
                    <a:pt x="302016" y="1228365"/>
                    <a:pt x="317404" y="1234940"/>
                    <a:pt x="330394" y="1245043"/>
                  </a:cubicBezTo>
                  <a:cubicBezTo>
                    <a:pt x="342996" y="1254844"/>
                    <a:pt x="352972" y="1267620"/>
                    <a:pt x="364261" y="1278909"/>
                  </a:cubicBezTo>
                  <a:cubicBezTo>
                    <a:pt x="355794" y="1318420"/>
                    <a:pt x="354246" y="1360078"/>
                    <a:pt x="338861" y="1397443"/>
                  </a:cubicBezTo>
                  <a:cubicBezTo>
                    <a:pt x="335003" y="1406812"/>
                    <a:pt x="266746" y="1445792"/>
                    <a:pt x="262661" y="1448243"/>
                  </a:cubicBezTo>
                  <a:cubicBezTo>
                    <a:pt x="228794" y="1439776"/>
                    <a:pt x="191370" y="1440163"/>
                    <a:pt x="161061" y="1422843"/>
                  </a:cubicBezTo>
                  <a:cubicBezTo>
                    <a:pt x="147865" y="1415302"/>
                    <a:pt x="151508" y="1393795"/>
                    <a:pt x="144127" y="1380509"/>
                  </a:cubicBezTo>
                  <a:cubicBezTo>
                    <a:pt x="137274" y="1368174"/>
                    <a:pt x="127194" y="1357932"/>
                    <a:pt x="118727" y="1346643"/>
                  </a:cubicBezTo>
                  <a:cubicBezTo>
                    <a:pt x="113083" y="1329710"/>
                    <a:pt x="109180" y="1312092"/>
                    <a:pt x="101794" y="1295843"/>
                  </a:cubicBezTo>
                  <a:cubicBezTo>
                    <a:pt x="94984" y="1280862"/>
                    <a:pt x="76394" y="1269965"/>
                    <a:pt x="76394" y="1253509"/>
                  </a:cubicBezTo>
                  <a:cubicBezTo>
                    <a:pt x="76394" y="1196433"/>
                    <a:pt x="92411" y="1140475"/>
                    <a:pt x="101794" y="1084176"/>
                  </a:cubicBezTo>
                  <a:cubicBezTo>
                    <a:pt x="103707" y="1072698"/>
                    <a:pt x="104398" y="1060360"/>
                    <a:pt x="110261" y="1050309"/>
                  </a:cubicBezTo>
                  <a:cubicBezTo>
                    <a:pt x="142917" y="994328"/>
                    <a:pt x="151789" y="987989"/>
                    <a:pt x="194927" y="957176"/>
                  </a:cubicBezTo>
                  <a:cubicBezTo>
                    <a:pt x="203207" y="951262"/>
                    <a:pt x="211226" y="944794"/>
                    <a:pt x="220327" y="940243"/>
                  </a:cubicBezTo>
                  <a:cubicBezTo>
                    <a:pt x="228309" y="936252"/>
                    <a:pt x="237260" y="934598"/>
                    <a:pt x="245727" y="931776"/>
                  </a:cubicBezTo>
                  <a:cubicBezTo>
                    <a:pt x="296527" y="940243"/>
                    <a:pt x="349051" y="941561"/>
                    <a:pt x="398127" y="957176"/>
                  </a:cubicBezTo>
                  <a:cubicBezTo>
                    <a:pt x="413341" y="962017"/>
                    <a:pt x="421681" y="978856"/>
                    <a:pt x="431994" y="991043"/>
                  </a:cubicBezTo>
                  <a:cubicBezTo>
                    <a:pt x="452779" y="1015607"/>
                    <a:pt x="491261" y="1067243"/>
                    <a:pt x="491261" y="1067243"/>
                  </a:cubicBezTo>
                  <a:cubicBezTo>
                    <a:pt x="488439" y="1106754"/>
                    <a:pt x="492401" y="1147347"/>
                    <a:pt x="482794" y="1185776"/>
                  </a:cubicBezTo>
                  <a:cubicBezTo>
                    <a:pt x="480326" y="1195648"/>
                    <a:pt x="467559" y="1202247"/>
                    <a:pt x="457394" y="1202709"/>
                  </a:cubicBezTo>
                  <a:lnTo>
                    <a:pt x="296527" y="1194243"/>
                  </a:lnTo>
                  <a:cubicBezTo>
                    <a:pt x="218273" y="1115984"/>
                    <a:pt x="269687" y="1176116"/>
                    <a:pt x="304994" y="914843"/>
                  </a:cubicBezTo>
                  <a:cubicBezTo>
                    <a:pt x="307384" y="897155"/>
                    <a:pt x="314541" y="880292"/>
                    <a:pt x="321927" y="864043"/>
                  </a:cubicBezTo>
                  <a:cubicBezTo>
                    <a:pt x="328737" y="849062"/>
                    <a:pt x="336906" y="834446"/>
                    <a:pt x="347327" y="821709"/>
                  </a:cubicBezTo>
                  <a:cubicBezTo>
                    <a:pt x="362491" y="803175"/>
                    <a:pt x="374895" y="776717"/>
                    <a:pt x="398127" y="770909"/>
                  </a:cubicBezTo>
                  <a:cubicBezTo>
                    <a:pt x="515542" y="741558"/>
                    <a:pt x="334527" y="786238"/>
                    <a:pt x="474327" y="753976"/>
                  </a:cubicBezTo>
                  <a:cubicBezTo>
                    <a:pt x="497004" y="748743"/>
                    <a:pt x="519483" y="742687"/>
                    <a:pt x="542061" y="737043"/>
                  </a:cubicBezTo>
                  <a:cubicBezTo>
                    <a:pt x="590039" y="745510"/>
                    <a:pt x="639936" y="746561"/>
                    <a:pt x="685994" y="762443"/>
                  </a:cubicBezTo>
                  <a:cubicBezTo>
                    <a:pt x="723060" y="775224"/>
                    <a:pt x="787594" y="821709"/>
                    <a:pt x="787594" y="821709"/>
                  </a:cubicBezTo>
                  <a:cubicBezTo>
                    <a:pt x="796061" y="835820"/>
                    <a:pt x="803866" y="850350"/>
                    <a:pt x="812994" y="864043"/>
                  </a:cubicBezTo>
                  <a:cubicBezTo>
                    <a:pt x="820821" y="875784"/>
                    <a:pt x="839871" y="883876"/>
                    <a:pt x="838394" y="897909"/>
                  </a:cubicBezTo>
                  <a:cubicBezTo>
                    <a:pt x="823693" y="1037570"/>
                    <a:pt x="831187" y="1013663"/>
                    <a:pt x="762194" y="1033376"/>
                  </a:cubicBezTo>
                  <a:cubicBezTo>
                    <a:pt x="753613" y="1035828"/>
                    <a:pt x="745261" y="1039021"/>
                    <a:pt x="736794" y="1041843"/>
                  </a:cubicBezTo>
                  <a:cubicBezTo>
                    <a:pt x="647589" y="1031931"/>
                    <a:pt x="667718" y="1055756"/>
                    <a:pt x="635194" y="982576"/>
                  </a:cubicBezTo>
                  <a:cubicBezTo>
                    <a:pt x="620293" y="949049"/>
                    <a:pt x="592861" y="880976"/>
                    <a:pt x="592861" y="880976"/>
                  </a:cubicBezTo>
                  <a:cubicBezTo>
                    <a:pt x="577828" y="775749"/>
                    <a:pt x="574988" y="781875"/>
                    <a:pt x="592861" y="626976"/>
                  </a:cubicBezTo>
                  <a:cubicBezTo>
                    <a:pt x="594027" y="616867"/>
                    <a:pt x="603689" y="609716"/>
                    <a:pt x="609794" y="601576"/>
                  </a:cubicBezTo>
                  <a:cubicBezTo>
                    <a:pt x="716972" y="458672"/>
                    <a:pt x="622133" y="569401"/>
                    <a:pt x="711394" y="499976"/>
                  </a:cubicBezTo>
                  <a:cubicBezTo>
                    <a:pt x="760812" y="461540"/>
                    <a:pt x="726840" y="462155"/>
                    <a:pt x="796061" y="449176"/>
                  </a:cubicBezTo>
                  <a:cubicBezTo>
                    <a:pt x="823938" y="443949"/>
                    <a:pt x="852505" y="443531"/>
                    <a:pt x="880727" y="440709"/>
                  </a:cubicBezTo>
                  <a:cubicBezTo>
                    <a:pt x="954105" y="446354"/>
                    <a:pt x="1028966" y="441916"/>
                    <a:pt x="1100861" y="457643"/>
                  </a:cubicBezTo>
                  <a:cubicBezTo>
                    <a:pt x="1122394" y="462353"/>
                    <a:pt x="1136915" y="483592"/>
                    <a:pt x="1151661" y="499976"/>
                  </a:cubicBezTo>
                  <a:cubicBezTo>
                    <a:pt x="1171548" y="522072"/>
                    <a:pt x="1192223" y="577687"/>
                    <a:pt x="1202461" y="601576"/>
                  </a:cubicBezTo>
                  <a:cubicBezTo>
                    <a:pt x="1205283" y="624154"/>
                    <a:pt x="1210927" y="646556"/>
                    <a:pt x="1210927" y="669309"/>
                  </a:cubicBezTo>
                  <a:cubicBezTo>
                    <a:pt x="1210927" y="837753"/>
                    <a:pt x="1197523" y="761873"/>
                    <a:pt x="982327" y="737043"/>
                  </a:cubicBezTo>
                  <a:cubicBezTo>
                    <a:pt x="920238" y="697532"/>
                    <a:pt x="852598" y="665623"/>
                    <a:pt x="796061" y="618509"/>
                  </a:cubicBezTo>
                  <a:cubicBezTo>
                    <a:pt x="779128" y="604398"/>
                    <a:pt x="759776" y="592764"/>
                    <a:pt x="745261" y="576176"/>
                  </a:cubicBezTo>
                  <a:cubicBezTo>
                    <a:pt x="719983" y="547287"/>
                    <a:pt x="677527" y="483043"/>
                    <a:pt x="677527" y="483043"/>
                  </a:cubicBezTo>
                  <a:cubicBezTo>
                    <a:pt x="666615" y="406651"/>
                    <a:pt x="657413" y="370358"/>
                    <a:pt x="677527" y="279843"/>
                  </a:cubicBezTo>
                  <a:cubicBezTo>
                    <a:pt x="679463" y="271131"/>
                    <a:pt x="694724" y="274892"/>
                    <a:pt x="702927" y="271376"/>
                  </a:cubicBezTo>
                  <a:cubicBezTo>
                    <a:pt x="714528" y="266404"/>
                    <a:pt x="725505" y="260087"/>
                    <a:pt x="736794" y="254443"/>
                  </a:cubicBezTo>
                  <a:lnTo>
                    <a:pt x="1092394" y="262909"/>
                  </a:lnTo>
                  <a:cubicBezTo>
                    <a:pt x="1139452" y="267777"/>
                    <a:pt x="1183348" y="289218"/>
                    <a:pt x="1227861" y="305243"/>
                  </a:cubicBezTo>
                  <a:cubicBezTo>
                    <a:pt x="1272470" y="321302"/>
                    <a:pt x="1334056" y="351792"/>
                    <a:pt x="1371794" y="381443"/>
                  </a:cubicBezTo>
                  <a:cubicBezTo>
                    <a:pt x="1390624" y="396238"/>
                    <a:pt x="1407009" y="414061"/>
                    <a:pt x="1422594" y="432243"/>
                  </a:cubicBezTo>
                  <a:cubicBezTo>
                    <a:pt x="1463043" y="479434"/>
                    <a:pt x="1470667" y="495430"/>
                    <a:pt x="1498794" y="542309"/>
                  </a:cubicBezTo>
                  <a:cubicBezTo>
                    <a:pt x="1495972" y="573354"/>
                    <a:pt x="1520017" y="625942"/>
                    <a:pt x="1490327" y="635443"/>
                  </a:cubicBezTo>
                  <a:cubicBezTo>
                    <a:pt x="1463935" y="643888"/>
                    <a:pt x="1287481" y="625436"/>
                    <a:pt x="1227861" y="584643"/>
                  </a:cubicBezTo>
                  <a:cubicBezTo>
                    <a:pt x="1191478" y="559749"/>
                    <a:pt x="1126261" y="499976"/>
                    <a:pt x="1126261" y="499976"/>
                  </a:cubicBezTo>
                  <a:cubicBezTo>
                    <a:pt x="1108642" y="464738"/>
                    <a:pt x="1089957" y="439816"/>
                    <a:pt x="1092394" y="398376"/>
                  </a:cubicBezTo>
                  <a:cubicBezTo>
                    <a:pt x="1093212" y="384466"/>
                    <a:pt x="1110271" y="280427"/>
                    <a:pt x="1126261" y="254443"/>
                  </a:cubicBezTo>
                  <a:cubicBezTo>
                    <a:pt x="1139898" y="232283"/>
                    <a:pt x="1158662" y="213575"/>
                    <a:pt x="1177061" y="195176"/>
                  </a:cubicBezTo>
                  <a:cubicBezTo>
                    <a:pt x="1201091" y="171146"/>
                    <a:pt x="1225711" y="147340"/>
                    <a:pt x="1253261" y="127443"/>
                  </a:cubicBezTo>
                  <a:cubicBezTo>
                    <a:pt x="1276817" y="110431"/>
                    <a:pt x="1303227" y="97601"/>
                    <a:pt x="1329461" y="85109"/>
                  </a:cubicBezTo>
                  <a:cubicBezTo>
                    <a:pt x="1386571" y="57914"/>
                    <a:pt x="1479616" y="22281"/>
                    <a:pt x="1541127" y="8909"/>
                  </a:cubicBezTo>
                  <a:cubicBezTo>
                    <a:pt x="1595571" y="-2927"/>
                    <a:pt x="1673756" y="443"/>
                    <a:pt x="1727394" y="443"/>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sp>
          <p:nvSpPr>
            <p:cNvPr id="34" name="Freeform 33"/>
            <p:cNvSpPr/>
            <p:nvPr/>
          </p:nvSpPr>
          <p:spPr>
            <a:xfrm>
              <a:off x="2353737" y="837408"/>
              <a:ext cx="1591734" cy="1660259"/>
            </a:xfrm>
            <a:custGeom>
              <a:avLst/>
              <a:gdLst>
                <a:gd name="connsiteX0" fmla="*/ 1591734 w 1591734"/>
                <a:gd name="connsiteY0" fmla="*/ 1660259 h 1660259"/>
                <a:gd name="connsiteX1" fmla="*/ 1405467 w 1591734"/>
                <a:gd name="connsiteY1" fmla="*/ 1651793 h 1660259"/>
                <a:gd name="connsiteX2" fmla="*/ 1337734 w 1591734"/>
                <a:gd name="connsiteY2" fmla="*/ 1634859 h 1660259"/>
                <a:gd name="connsiteX3" fmla="*/ 1193800 w 1591734"/>
                <a:gd name="connsiteY3" fmla="*/ 1567126 h 1660259"/>
                <a:gd name="connsiteX4" fmla="*/ 1143000 w 1591734"/>
                <a:gd name="connsiteY4" fmla="*/ 1516326 h 1660259"/>
                <a:gd name="connsiteX5" fmla="*/ 1109134 w 1591734"/>
                <a:gd name="connsiteY5" fmla="*/ 1490926 h 1660259"/>
                <a:gd name="connsiteX6" fmla="*/ 1066800 w 1591734"/>
                <a:gd name="connsiteY6" fmla="*/ 1448593 h 1660259"/>
                <a:gd name="connsiteX7" fmla="*/ 1041400 w 1591734"/>
                <a:gd name="connsiteY7" fmla="*/ 1363926 h 1660259"/>
                <a:gd name="connsiteX8" fmla="*/ 1024467 w 1591734"/>
                <a:gd name="connsiteY8" fmla="*/ 1321593 h 1660259"/>
                <a:gd name="connsiteX9" fmla="*/ 1075267 w 1591734"/>
                <a:gd name="connsiteY9" fmla="*/ 1152259 h 1660259"/>
                <a:gd name="connsiteX10" fmla="*/ 1143000 w 1591734"/>
                <a:gd name="connsiteY10" fmla="*/ 1008326 h 1660259"/>
                <a:gd name="connsiteX11" fmla="*/ 1193800 w 1591734"/>
                <a:gd name="connsiteY11" fmla="*/ 957526 h 1660259"/>
                <a:gd name="connsiteX12" fmla="*/ 1227667 w 1591734"/>
                <a:gd name="connsiteY12" fmla="*/ 932126 h 1660259"/>
                <a:gd name="connsiteX13" fmla="*/ 1286934 w 1591734"/>
                <a:gd name="connsiteY13" fmla="*/ 915193 h 1660259"/>
                <a:gd name="connsiteX14" fmla="*/ 1346200 w 1591734"/>
                <a:gd name="connsiteY14" fmla="*/ 940593 h 1660259"/>
                <a:gd name="connsiteX15" fmla="*/ 1439334 w 1591734"/>
                <a:gd name="connsiteY15" fmla="*/ 1025259 h 1660259"/>
                <a:gd name="connsiteX16" fmla="*/ 1490134 w 1591734"/>
                <a:gd name="connsiteY16" fmla="*/ 1152259 h 1660259"/>
                <a:gd name="connsiteX17" fmla="*/ 1473200 w 1591734"/>
                <a:gd name="connsiteY17" fmla="*/ 1338526 h 1660259"/>
                <a:gd name="connsiteX18" fmla="*/ 1371600 w 1591734"/>
                <a:gd name="connsiteY18" fmla="*/ 1423193 h 1660259"/>
                <a:gd name="connsiteX19" fmla="*/ 1295400 w 1591734"/>
                <a:gd name="connsiteY19" fmla="*/ 1448593 h 1660259"/>
                <a:gd name="connsiteX20" fmla="*/ 1066800 w 1591734"/>
                <a:gd name="connsiteY20" fmla="*/ 1490926 h 1660259"/>
                <a:gd name="connsiteX21" fmla="*/ 829734 w 1591734"/>
                <a:gd name="connsiteY21" fmla="*/ 1482459 h 1660259"/>
                <a:gd name="connsiteX22" fmla="*/ 753534 w 1591734"/>
                <a:gd name="connsiteY22" fmla="*/ 1431659 h 1660259"/>
                <a:gd name="connsiteX23" fmla="*/ 711200 w 1591734"/>
                <a:gd name="connsiteY23" fmla="*/ 1397793 h 1660259"/>
                <a:gd name="connsiteX24" fmla="*/ 685800 w 1591734"/>
                <a:gd name="connsiteY24" fmla="*/ 1346993 h 1660259"/>
                <a:gd name="connsiteX25" fmla="*/ 668867 w 1591734"/>
                <a:gd name="connsiteY25" fmla="*/ 1186126 h 1660259"/>
                <a:gd name="connsiteX26" fmla="*/ 685800 w 1591734"/>
                <a:gd name="connsiteY26" fmla="*/ 830526 h 1660259"/>
                <a:gd name="connsiteX27" fmla="*/ 694267 w 1591734"/>
                <a:gd name="connsiteY27" fmla="*/ 796659 h 1660259"/>
                <a:gd name="connsiteX28" fmla="*/ 719667 w 1591734"/>
                <a:gd name="connsiteY28" fmla="*/ 762793 h 1660259"/>
                <a:gd name="connsiteX29" fmla="*/ 753534 w 1591734"/>
                <a:gd name="connsiteY29" fmla="*/ 711993 h 1660259"/>
                <a:gd name="connsiteX30" fmla="*/ 795867 w 1591734"/>
                <a:gd name="connsiteY30" fmla="*/ 678126 h 1660259"/>
                <a:gd name="connsiteX31" fmla="*/ 872067 w 1591734"/>
                <a:gd name="connsiteY31" fmla="*/ 618859 h 1660259"/>
                <a:gd name="connsiteX32" fmla="*/ 922867 w 1591734"/>
                <a:gd name="connsiteY32" fmla="*/ 610393 h 1660259"/>
                <a:gd name="connsiteX33" fmla="*/ 990600 w 1591734"/>
                <a:gd name="connsiteY33" fmla="*/ 593459 h 1660259"/>
                <a:gd name="connsiteX34" fmla="*/ 1066800 w 1591734"/>
                <a:gd name="connsiteY34" fmla="*/ 610393 h 1660259"/>
                <a:gd name="connsiteX35" fmla="*/ 1058334 w 1591734"/>
                <a:gd name="connsiteY35" fmla="*/ 720459 h 1660259"/>
                <a:gd name="connsiteX36" fmla="*/ 1041400 w 1591734"/>
                <a:gd name="connsiteY36" fmla="*/ 754326 h 1660259"/>
                <a:gd name="connsiteX37" fmla="*/ 999067 w 1591734"/>
                <a:gd name="connsiteY37" fmla="*/ 805126 h 1660259"/>
                <a:gd name="connsiteX38" fmla="*/ 829734 w 1591734"/>
                <a:gd name="connsiteY38" fmla="*/ 872859 h 1660259"/>
                <a:gd name="connsiteX39" fmla="*/ 668867 w 1591734"/>
                <a:gd name="connsiteY39" fmla="*/ 915193 h 1660259"/>
                <a:gd name="connsiteX40" fmla="*/ 541867 w 1591734"/>
                <a:gd name="connsiteY40" fmla="*/ 898259 h 1660259"/>
                <a:gd name="connsiteX41" fmla="*/ 516467 w 1591734"/>
                <a:gd name="connsiteY41" fmla="*/ 855926 h 1660259"/>
                <a:gd name="connsiteX42" fmla="*/ 482600 w 1591734"/>
                <a:gd name="connsiteY42" fmla="*/ 822059 h 1660259"/>
                <a:gd name="connsiteX43" fmla="*/ 414867 w 1591734"/>
                <a:gd name="connsiteY43" fmla="*/ 695059 h 1660259"/>
                <a:gd name="connsiteX44" fmla="*/ 313267 w 1591734"/>
                <a:gd name="connsiteY44" fmla="*/ 534193 h 1660259"/>
                <a:gd name="connsiteX45" fmla="*/ 270934 w 1591734"/>
                <a:gd name="connsiteY45" fmla="*/ 432593 h 1660259"/>
                <a:gd name="connsiteX46" fmla="*/ 279400 w 1591734"/>
                <a:gd name="connsiteY46" fmla="*/ 356393 h 1660259"/>
                <a:gd name="connsiteX47" fmla="*/ 296334 w 1591734"/>
                <a:gd name="connsiteY47" fmla="*/ 330993 h 1660259"/>
                <a:gd name="connsiteX48" fmla="*/ 355600 w 1591734"/>
                <a:gd name="connsiteY48" fmla="*/ 288659 h 1660259"/>
                <a:gd name="connsiteX49" fmla="*/ 423334 w 1591734"/>
                <a:gd name="connsiteY49" fmla="*/ 263259 h 1660259"/>
                <a:gd name="connsiteX50" fmla="*/ 516467 w 1591734"/>
                <a:gd name="connsiteY50" fmla="*/ 237859 h 1660259"/>
                <a:gd name="connsiteX51" fmla="*/ 694267 w 1591734"/>
                <a:gd name="connsiteY51" fmla="*/ 297126 h 1660259"/>
                <a:gd name="connsiteX52" fmla="*/ 711200 w 1591734"/>
                <a:gd name="connsiteY52" fmla="*/ 339459 h 1660259"/>
                <a:gd name="connsiteX53" fmla="*/ 702734 w 1591734"/>
                <a:gd name="connsiteY53" fmla="*/ 398726 h 1660259"/>
                <a:gd name="connsiteX54" fmla="*/ 694267 w 1591734"/>
                <a:gd name="connsiteY54" fmla="*/ 424126 h 1660259"/>
                <a:gd name="connsiteX55" fmla="*/ 533400 w 1591734"/>
                <a:gd name="connsiteY55" fmla="*/ 508793 h 1660259"/>
                <a:gd name="connsiteX56" fmla="*/ 474134 w 1591734"/>
                <a:gd name="connsiteY56" fmla="*/ 517259 h 1660259"/>
                <a:gd name="connsiteX57" fmla="*/ 389467 w 1591734"/>
                <a:gd name="connsiteY57" fmla="*/ 534193 h 1660259"/>
                <a:gd name="connsiteX58" fmla="*/ 203200 w 1591734"/>
                <a:gd name="connsiteY58" fmla="*/ 525726 h 1660259"/>
                <a:gd name="connsiteX59" fmla="*/ 177800 w 1591734"/>
                <a:gd name="connsiteY59" fmla="*/ 500326 h 1660259"/>
                <a:gd name="connsiteX60" fmla="*/ 84667 w 1591734"/>
                <a:gd name="connsiteY60" fmla="*/ 441059 h 1660259"/>
                <a:gd name="connsiteX61" fmla="*/ 76200 w 1591734"/>
                <a:gd name="connsiteY61" fmla="*/ 415659 h 1660259"/>
                <a:gd name="connsiteX62" fmla="*/ 25400 w 1591734"/>
                <a:gd name="connsiteY62" fmla="*/ 339459 h 1660259"/>
                <a:gd name="connsiteX63" fmla="*/ 0 w 1591734"/>
                <a:gd name="connsiteY63" fmla="*/ 271726 h 1660259"/>
                <a:gd name="connsiteX64" fmla="*/ 25400 w 1591734"/>
                <a:gd name="connsiteY64" fmla="*/ 136259 h 1660259"/>
                <a:gd name="connsiteX65" fmla="*/ 67734 w 1591734"/>
                <a:gd name="connsiteY65" fmla="*/ 43126 h 1660259"/>
                <a:gd name="connsiteX66" fmla="*/ 118534 w 1591734"/>
                <a:gd name="connsiteY66" fmla="*/ 793 h 1660259"/>
                <a:gd name="connsiteX67" fmla="*/ 135467 w 1591734"/>
                <a:gd name="connsiteY67" fmla="*/ 793 h 166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91734" h="1660259">
                  <a:moveTo>
                    <a:pt x="1591734" y="1660259"/>
                  </a:moveTo>
                  <a:cubicBezTo>
                    <a:pt x="1529645" y="1657437"/>
                    <a:pt x="1467312" y="1657977"/>
                    <a:pt x="1405467" y="1651793"/>
                  </a:cubicBezTo>
                  <a:cubicBezTo>
                    <a:pt x="1382310" y="1649477"/>
                    <a:pt x="1359947" y="1641801"/>
                    <a:pt x="1337734" y="1634859"/>
                  </a:cubicBezTo>
                  <a:cubicBezTo>
                    <a:pt x="1290996" y="1620253"/>
                    <a:pt x="1232994" y="1595868"/>
                    <a:pt x="1193800" y="1567126"/>
                  </a:cubicBezTo>
                  <a:cubicBezTo>
                    <a:pt x="1174489" y="1552964"/>
                    <a:pt x="1160800" y="1532346"/>
                    <a:pt x="1143000" y="1516326"/>
                  </a:cubicBezTo>
                  <a:cubicBezTo>
                    <a:pt x="1132511" y="1506886"/>
                    <a:pt x="1119681" y="1500301"/>
                    <a:pt x="1109134" y="1490926"/>
                  </a:cubicBezTo>
                  <a:cubicBezTo>
                    <a:pt x="1094219" y="1477668"/>
                    <a:pt x="1066800" y="1448593"/>
                    <a:pt x="1066800" y="1448593"/>
                  </a:cubicBezTo>
                  <a:cubicBezTo>
                    <a:pt x="1020342" y="1332443"/>
                    <a:pt x="1075744" y="1478404"/>
                    <a:pt x="1041400" y="1363926"/>
                  </a:cubicBezTo>
                  <a:cubicBezTo>
                    <a:pt x="1037033" y="1349369"/>
                    <a:pt x="1030111" y="1335704"/>
                    <a:pt x="1024467" y="1321593"/>
                  </a:cubicBezTo>
                  <a:cubicBezTo>
                    <a:pt x="1048492" y="1189454"/>
                    <a:pt x="1026718" y="1267562"/>
                    <a:pt x="1075267" y="1152259"/>
                  </a:cubicBezTo>
                  <a:cubicBezTo>
                    <a:pt x="1095131" y="1105083"/>
                    <a:pt x="1110862" y="1050106"/>
                    <a:pt x="1143000" y="1008326"/>
                  </a:cubicBezTo>
                  <a:cubicBezTo>
                    <a:pt x="1157601" y="989345"/>
                    <a:pt x="1174642" y="971894"/>
                    <a:pt x="1193800" y="957526"/>
                  </a:cubicBezTo>
                  <a:cubicBezTo>
                    <a:pt x="1205089" y="949059"/>
                    <a:pt x="1214821" y="937965"/>
                    <a:pt x="1227667" y="932126"/>
                  </a:cubicBezTo>
                  <a:cubicBezTo>
                    <a:pt x="1246372" y="923624"/>
                    <a:pt x="1267178" y="920837"/>
                    <a:pt x="1286934" y="915193"/>
                  </a:cubicBezTo>
                  <a:cubicBezTo>
                    <a:pt x="1306689" y="923660"/>
                    <a:pt x="1327895" y="929328"/>
                    <a:pt x="1346200" y="940593"/>
                  </a:cubicBezTo>
                  <a:cubicBezTo>
                    <a:pt x="1374856" y="958227"/>
                    <a:pt x="1415342" y="1001268"/>
                    <a:pt x="1439334" y="1025259"/>
                  </a:cubicBezTo>
                  <a:cubicBezTo>
                    <a:pt x="1453063" y="1052717"/>
                    <a:pt x="1490134" y="1116461"/>
                    <a:pt x="1490134" y="1152259"/>
                  </a:cubicBezTo>
                  <a:cubicBezTo>
                    <a:pt x="1490134" y="1214604"/>
                    <a:pt x="1490328" y="1278580"/>
                    <a:pt x="1473200" y="1338526"/>
                  </a:cubicBezTo>
                  <a:cubicBezTo>
                    <a:pt x="1467225" y="1359438"/>
                    <a:pt x="1392001" y="1413672"/>
                    <a:pt x="1371600" y="1423193"/>
                  </a:cubicBezTo>
                  <a:cubicBezTo>
                    <a:pt x="1347338" y="1434515"/>
                    <a:pt x="1321317" y="1441874"/>
                    <a:pt x="1295400" y="1448593"/>
                  </a:cubicBezTo>
                  <a:cubicBezTo>
                    <a:pt x="1162393" y="1483076"/>
                    <a:pt x="1172945" y="1479132"/>
                    <a:pt x="1066800" y="1490926"/>
                  </a:cubicBezTo>
                  <a:cubicBezTo>
                    <a:pt x="987778" y="1488104"/>
                    <a:pt x="908265" y="1491698"/>
                    <a:pt x="829734" y="1482459"/>
                  </a:cubicBezTo>
                  <a:cubicBezTo>
                    <a:pt x="789155" y="1477685"/>
                    <a:pt x="779083" y="1454014"/>
                    <a:pt x="753534" y="1431659"/>
                  </a:cubicBezTo>
                  <a:cubicBezTo>
                    <a:pt x="739934" y="1419759"/>
                    <a:pt x="725311" y="1409082"/>
                    <a:pt x="711200" y="1397793"/>
                  </a:cubicBezTo>
                  <a:cubicBezTo>
                    <a:pt x="702733" y="1380860"/>
                    <a:pt x="691001" y="1365197"/>
                    <a:pt x="685800" y="1346993"/>
                  </a:cubicBezTo>
                  <a:cubicBezTo>
                    <a:pt x="680869" y="1329733"/>
                    <a:pt x="669255" y="1190394"/>
                    <a:pt x="668867" y="1186126"/>
                  </a:cubicBezTo>
                  <a:cubicBezTo>
                    <a:pt x="671439" y="1108964"/>
                    <a:pt x="673118" y="931981"/>
                    <a:pt x="685800" y="830526"/>
                  </a:cubicBezTo>
                  <a:cubicBezTo>
                    <a:pt x="687243" y="818979"/>
                    <a:pt x="689063" y="807067"/>
                    <a:pt x="694267" y="796659"/>
                  </a:cubicBezTo>
                  <a:cubicBezTo>
                    <a:pt x="700578" y="784038"/>
                    <a:pt x="711575" y="774353"/>
                    <a:pt x="719667" y="762793"/>
                  </a:cubicBezTo>
                  <a:cubicBezTo>
                    <a:pt x="731338" y="746121"/>
                    <a:pt x="739920" y="727120"/>
                    <a:pt x="753534" y="711993"/>
                  </a:cubicBezTo>
                  <a:cubicBezTo>
                    <a:pt x="765623" y="698561"/>
                    <a:pt x="782361" y="690132"/>
                    <a:pt x="795867" y="678126"/>
                  </a:cubicBezTo>
                  <a:cubicBezTo>
                    <a:pt x="826537" y="650864"/>
                    <a:pt x="831334" y="633671"/>
                    <a:pt x="872067" y="618859"/>
                  </a:cubicBezTo>
                  <a:cubicBezTo>
                    <a:pt x="888200" y="612992"/>
                    <a:pt x="906081" y="613990"/>
                    <a:pt x="922867" y="610393"/>
                  </a:cubicBezTo>
                  <a:cubicBezTo>
                    <a:pt x="945623" y="605517"/>
                    <a:pt x="968022" y="599104"/>
                    <a:pt x="990600" y="593459"/>
                  </a:cubicBezTo>
                  <a:cubicBezTo>
                    <a:pt x="1016000" y="599104"/>
                    <a:pt x="1054555" y="587435"/>
                    <a:pt x="1066800" y="610393"/>
                  </a:cubicBezTo>
                  <a:cubicBezTo>
                    <a:pt x="1084116" y="642861"/>
                    <a:pt x="1064729" y="684222"/>
                    <a:pt x="1058334" y="720459"/>
                  </a:cubicBezTo>
                  <a:cubicBezTo>
                    <a:pt x="1056141" y="732889"/>
                    <a:pt x="1047662" y="743367"/>
                    <a:pt x="1041400" y="754326"/>
                  </a:cubicBezTo>
                  <a:cubicBezTo>
                    <a:pt x="1030643" y="773150"/>
                    <a:pt x="1016579" y="791992"/>
                    <a:pt x="999067" y="805126"/>
                  </a:cubicBezTo>
                  <a:cubicBezTo>
                    <a:pt x="950883" y="841264"/>
                    <a:pt x="884454" y="858459"/>
                    <a:pt x="829734" y="872859"/>
                  </a:cubicBezTo>
                  <a:lnTo>
                    <a:pt x="668867" y="915193"/>
                  </a:lnTo>
                  <a:cubicBezTo>
                    <a:pt x="626534" y="909548"/>
                    <a:pt x="581671" y="913738"/>
                    <a:pt x="541867" y="898259"/>
                  </a:cubicBezTo>
                  <a:cubicBezTo>
                    <a:pt x="526530" y="892295"/>
                    <a:pt x="526570" y="868916"/>
                    <a:pt x="516467" y="855926"/>
                  </a:cubicBezTo>
                  <a:cubicBezTo>
                    <a:pt x="506665" y="843324"/>
                    <a:pt x="493889" y="833348"/>
                    <a:pt x="482600" y="822059"/>
                  </a:cubicBezTo>
                  <a:cubicBezTo>
                    <a:pt x="457856" y="772570"/>
                    <a:pt x="443863" y="741453"/>
                    <a:pt x="414867" y="695059"/>
                  </a:cubicBezTo>
                  <a:cubicBezTo>
                    <a:pt x="379954" y="639198"/>
                    <a:pt x="342962" y="593583"/>
                    <a:pt x="313267" y="534193"/>
                  </a:cubicBezTo>
                  <a:cubicBezTo>
                    <a:pt x="296859" y="501377"/>
                    <a:pt x="270934" y="432593"/>
                    <a:pt x="270934" y="432593"/>
                  </a:cubicBezTo>
                  <a:cubicBezTo>
                    <a:pt x="273756" y="407193"/>
                    <a:pt x="273202" y="381186"/>
                    <a:pt x="279400" y="356393"/>
                  </a:cubicBezTo>
                  <a:cubicBezTo>
                    <a:pt x="281868" y="346521"/>
                    <a:pt x="289820" y="338810"/>
                    <a:pt x="296334" y="330993"/>
                  </a:cubicBezTo>
                  <a:cubicBezTo>
                    <a:pt x="317395" y="305720"/>
                    <a:pt x="325005" y="301407"/>
                    <a:pt x="355600" y="288659"/>
                  </a:cubicBezTo>
                  <a:cubicBezTo>
                    <a:pt x="377858" y="279385"/>
                    <a:pt x="400458" y="270884"/>
                    <a:pt x="423334" y="263259"/>
                  </a:cubicBezTo>
                  <a:cubicBezTo>
                    <a:pt x="453524" y="253196"/>
                    <a:pt x="485472" y="245608"/>
                    <a:pt x="516467" y="237859"/>
                  </a:cubicBezTo>
                  <a:cubicBezTo>
                    <a:pt x="624079" y="255794"/>
                    <a:pt x="654052" y="224739"/>
                    <a:pt x="694267" y="297126"/>
                  </a:cubicBezTo>
                  <a:cubicBezTo>
                    <a:pt x="701648" y="310411"/>
                    <a:pt x="705556" y="325348"/>
                    <a:pt x="711200" y="339459"/>
                  </a:cubicBezTo>
                  <a:cubicBezTo>
                    <a:pt x="708378" y="359215"/>
                    <a:pt x="706648" y="379157"/>
                    <a:pt x="702734" y="398726"/>
                  </a:cubicBezTo>
                  <a:cubicBezTo>
                    <a:pt x="700984" y="407477"/>
                    <a:pt x="701123" y="418413"/>
                    <a:pt x="694267" y="424126"/>
                  </a:cubicBezTo>
                  <a:cubicBezTo>
                    <a:pt x="650045" y="460977"/>
                    <a:pt x="590206" y="493645"/>
                    <a:pt x="533400" y="508793"/>
                  </a:cubicBezTo>
                  <a:cubicBezTo>
                    <a:pt x="514118" y="513935"/>
                    <a:pt x="493786" y="513791"/>
                    <a:pt x="474134" y="517259"/>
                  </a:cubicBezTo>
                  <a:cubicBezTo>
                    <a:pt x="445791" y="522261"/>
                    <a:pt x="417689" y="528548"/>
                    <a:pt x="389467" y="534193"/>
                  </a:cubicBezTo>
                  <a:cubicBezTo>
                    <a:pt x="327378" y="531371"/>
                    <a:pt x="264572" y="535546"/>
                    <a:pt x="203200" y="525726"/>
                  </a:cubicBezTo>
                  <a:cubicBezTo>
                    <a:pt x="191377" y="523834"/>
                    <a:pt x="187763" y="506968"/>
                    <a:pt x="177800" y="500326"/>
                  </a:cubicBezTo>
                  <a:cubicBezTo>
                    <a:pt x="27142" y="399887"/>
                    <a:pt x="221672" y="550665"/>
                    <a:pt x="84667" y="441059"/>
                  </a:cubicBezTo>
                  <a:cubicBezTo>
                    <a:pt x="81845" y="432592"/>
                    <a:pt x="80628" y="423408"/>
                    <a:pt x="76200" y="415659"/>
                  </a:cubicBezTo>
                  <a:cubicBezTo>
                    <a:pt x="19482" y="316405"/>
                    <a:pt x="83068" y="454796"/>
                    <a:pt x="25400" y="339459"/>
                  </a:cubicBezTo>
                  <a:cubicBezTo>
                    <a:pt x="15278" y="319214"/>
                    <a:pt x="7327" y="293707"/>
                    <a:pt x="0" y="271726"/>
                  </a:cubicBezTo>
                  <a:cubicBezTo>
                    <a:pt x="8467" y="226570"/>
                    <a:pt x="14759" y="180952"/>
                    <a:pt x="25400" y="136259"/>
                  </a:cubicBezTo>
                  <a:cubicBezTo>
                    <a:pt x="30235" y="115952"/>
                    <a:pt x="59368" y="58185"/>
                    <a:pt x="67734" y="43126"/>
                  </a:cubicBezTo>
                  <a:cubicBezTo>
                    <a:pt x="82836" y="15941"/>
                    <a:pt x="86520" y="11464"/>
                    <a:pt x="118534" y="793"/>
                  </a:cubicBezTo>
                  <a:cubicBezTo>
                    <a:pt x="123889" y="-992"/>
                    <a:pt x="129823" y="793"/>
                    <a:pt x="135467" y="793"/>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sp>
          <p:nvSpPr>
            <p:cNvPr id="35" name="Freeform 34"/>
            <p:cNvSpPr/>
            <p:nvPr/>
          </p:nvSpPr>
          <p:spPr>
            <a:xfrm>
              <a:off x="889004" y="1947333"/>
              <a:ext cx="2260600" cy="1117600"/>
            </a:xfrm>
            <a:custGeom>
              <a:avLst/>
              <a:gdLst>
                <a:gd name="connsiteX0" fmla="*/ 2260600 w 2260600"/>
                <a:gd name="connsiteY0" fmla="*/ 1083734 h 1117600"/>
                <a:gd name="connsiteX1" fmla="*/ 2175933 w 2260600"/>
                <a:gd name="connsiteY1" fmla="*/ 1100667 h 1117600"/>
                <a:gd name="connsiteX2" fmla="*/ 2150533 w 2260600"/>
                <a:gd name="connsiteY2" fmla="*/ 1117600 h 1117600"/>
                <a:gd name="connsiteX3" fmla="*/ 2032000 w 2260600"/>
                <a:gd name="connsiteY3" fmla="*/ 1100667 h 1117600"/>
                <a:gd name="connsiteX4" fmla="*/ 1955800 w 2260600"/>
                <a:gd name="connsiteY4" fmla="*/ 1058334 h 1117600"/>
                <a:gd name="connsiteX5" fmla="*/ 1913467 w 2260600"/>
                <a:gd name="connsiteY5" fmla="*/ 1016000 h 1117600"/>
                <a:gd name="connsiteX6" fmla="*/ 1837267 w 2260600"/>
                <a:gd name="connsiteY6" fmla="*/ 922867 h 1117600"/>
                <a:gd name="connsiteX7" fmla="*/ 1837267 w 2260600"/>
                <a:gd name="connsiteY7" fmla="*/ 592667 h 1117600"/>
                <a:gd name="connsiteX8" fmla="*/ 1854200 w 2260600"/>
                <a:gd name="connsiteY8" fmla="*/ 567267 h 1117600"/>
                <a:gd name="connsiteX9" fmla="*/ 1888067 w 2260600"/>
                <a:gd name="connsiteY9" fmla="*/ 550334 h 1117600"/>
                <a:gd name="connsiteX10" fmla="*/ 1913467 w 2260600"/>
                <a:gd name="connsiteY10" fmla="*/ 524934 h 1117600"/>
                <a:gd name="connsiteX11" fmla="*/ 1998133 w 2260600"/>
                <a:gd name="connsiteY11" fmla="*/ 550334 h 1117600"/>
                <a:gd name="connsiteX12" fmla="*/ 1981200 w 2260600"/>
                <a:gd name="connsiteY12" fmla="*/ 677334 h 1117600"/>
                <a:gd name="connsiteX13" fmla="*/ 1888067 w 2260600"/>
                <a:gd name="connsiteY13" fmla="*/ 795867 h 1117600"/>
                <a:gd name="connsiteX14" fmla="*/ 1845733 w 2260600"/>
                <a:gd name="connsiteY14" fmla="*/ 821267 h 1117600"/>
                <a:gd name="connsiteX15" fmla="*/ 1786467 w 2260600"/>
                <a:gd name="connsiteY15" fmla="*/ 863600 h 1117600"/>
                <a:gd name="connsiteX16" fmla="*/ 1718733 w 2260600"/>
                <a:gd name="connsiteY16" fmla="*/ 880534 h 1117600"/>
                <a:gd name="connsiteX17" fmla="*/ 1659467 w 2260600"/>
                <a:gd name="connsiteY17" fmla="*/ 897467 h 1117600"/>
                <a:gd name="connsiteX18" fmla="*/ 1498600 w 2260600"/>
                <a:gd name="connsiteY18" fmla="*/ 872067 h 1117600"/>
                <a:gd name="connsiteX19" fmla="*/ 1413933 w 2260600"/>
                <a:gd name="connsiteY19" fmla="*/ 745067 h 1117600"/>
                <a:gd name="connsiteX20" fmla="*/ 1388533 w 2260600"/>
                <a:gd name="connsiteY20" fmla="*/ 448734 h 1117600"/>
                <a:gd name="connsiteX21" fmla="*/ 1413933 w 2260600"/>
                <a:gd name="connsiteY21" fmla="*/ 211667 h 1117600"/>
                <a:gd name="connsiteX22" fmla="*/ 1439333 w 2260600"/>
                <a:gd name="connsiteY22" fmla="*/ 186267 h 1117600"/>
                <a:gd name="connsiteX23" fmla="*/ 1481667 w 2260600"/>
                <a:gd name="connsiteY23" fmla="*/ 177800 h 1117600"/>
                <a:gd name="connsiteX24" fmla="*/ 1583267 w 2260600"/>
                <a:gd name="connsiteY24" fmla="*/ 194734 h 1117600"/>
                <a:gd name="connsiteX25" fmla="*/ 1625600 w 2260600"/>
                <a:gd name="connsiteY25" fmla="*/ 220134 h 1117600"/>
                <a:gd name="connsiteX26" fmla="*/ 1659467 w 2260600"/>
                <a:gd name="connsiteY26" fmla="*/ 296334 h 1117600"/>
                <a:gd name="connsiteX27" fmla="*/ 1634067 w 2260600"/>
                <a:gd name="connsiteY27" fmla="*/ 482600 h 1117600"/>
                <a:gd name="connsiteX28" fmla="*/ 1540933 w 2260600"/>
                <a:gd name="connsiteY28" fmla="*/ 567267 h 1117600"/>
                <a:gd name="connsiteX29" fmla="*/ 1490133 w 2260600"/>
                <a:gd name="connsiteY29" fmla="*/ 601134 h 1117600"/>
                <a:gd name="connsiteX30" fmla="*/ 1388533 w 2260600"/>
                <a:gd name="connsiteY30" fmla="*/ 643467 h 1117600"/>
                <a:gd name="connsiteX31" fmla="*/ 1202267 w 2260600"/>
                <a:gd name="connsiteY31" fmla="*/ 618067 h 1117600"/>
                <a:gd name="connsiteX32" fmla="*/ 1134533 w 2260600"/>
                <a:gd name="connsiteY32" fmla="*/ 567267 h 1117600"/>
                <a:gd name="connsiteX33" fmla="*/ 1109133 w 2260600"/>
                <a:gd name="connsiteY33" fmla="*/ 524934 h 1117600"/>
                <a:gd name="connsiteX34" fmla="*/ 1092200 w 2260600"/>
                <a:gd name="connsiteY34" fmla="*/ 482600 h 1117600"/>
                <a:gd name="connsiteX35" fmla="*/ 1075267 w 2260600"/>
                <a:gd name="connsiteY35" fmla="*/ 448734 h 1117600"/>
                <a:gd name="connsiteX36" fmla="*/ 1083733 w 2260600"/>
                <a:gd name="connsiteY36" fmla="*/ 237067 h 1117600"/>
                <a:gd name="connsiteX37" fmla="*/ 1126067 w 2260600"/>
                <a:gd name="connsiteY37" fmla="*/ 211667 h 1117600"/>
                <a:gd name="connsiteX38" fmla="*/ 1109133 w 2260600"/>
                <a:gd name="connsiteY38" fmla="*/ 364067 h 1117600"/>
                <a:gd name="connsiteX39" fmla="*/ 1100667 w 2260600"/>
                <a:gd name="connsiteY39" fmla="*/ 406400 h 1117600"/>
                <a:gd name="connsiteX40" fmla="*/ 1058333 w 2260600"/>
                <a:gd name="connsiteY40" fmla="*/ 448734 h 1117600"/>
                <a:gd name="connsiteX41" fmla="*/ 1016000 w 2260600"/>
                <a:gd name="connsiteY41" fmla="*/ 482600 h 1117600"/>
                <a:gd name="connsiteX42" fmla="*/ 914400 w 2260600"/>
                <a:gd name="connsiteY42" fmla="*/ 524934 h 1117600"/>
                <a:gd name="connsiteX43" fmla="*/ 880533 w 2260600"/>
                <a:gd name="connsiteY43" fmla="*/ 533400 h 1117600"/>
                <a:gd name="connsiteX44" fmla="*/ 736600 w 2260600"/>
                <a:gd name="connsiteY44" fmla="*/ 516467 h 1117600"/>
                <a:gd name="connsiteX45" fmla="*/ 668867 w 2260600"/>
                <a:gd name="connsiteY45" fmla="*/ 431800 h 1117600"/>
                <a:gd name="connsiteX46" fmla="*/ 626533 w 2260600"/>
                <a:gd name="connsiteY46" fmla="*/ 355600 h 1117600"/>
                <a:gd name="connsiteX47" fmla="*/ 592667 w 2260600"/>
                <a:gd name="connsiteY47" fmla="*/ 237067 h 1117600"/>
                <a:gd name="connsiteX48" fmla="*/ 601133 w 2260600"/>
                <a:gd name="connsiteY48" fmla="*/ 135467 h 1117600"/>
                <a:gd name="connsiteX49" fmla="*/ 635000 w 2260600"/>
                <a:gd name="connsiteY49" fmla="*/ 93134 h 1117600"/>
                <a:gd name="connsiteX50" fmla="*/ 728133 w 2260600"/>
                <a:gd name="connsiteY50" fmla="*/ 33867 h 1117600"/>
                <a:gd name="connsiteX51" fmla="*/ 821267 w 2260600"/>
                <a:gd name="connsiteY51" fmla="*/ 59267 h 1117600"/>
                <a:gd name="connsiteX52" fmla="*/ 838200 w 2260600"/>
                <a:gd name="connsiteY52" fmla="*/ 84667 h 1117600"/>
                <a:gd name="connsiteX53" fmla="*/ 846667 w 2260600"/>
                <a:gd name="connsiteY53" fmla="*/ 135467 h 1117600"/>
                <a:gd name="connsiteX54" fmla="*/ 863600 w 2260600"/>
                <a:gd name="connsiteY54" fmla="*/ 194734 h 1117600"/>
                <a:gd name="connsiteX55" fmla="*/ 838200 w 2260600"/>
                <a:gd name="connsiteY55" fmla="*/ 397934 h 1117600"/>
                <a:gd name="connsiteX56" fmla="*/ 812800 w 2260600"/>
                <a:gd name="connsiteY56" fmla="*/ 431800 h 1117600"/>
                <a:gd name="connsiteX57" fmla="*/ 736600 w 2260600"/>
                <a:gd name="connsiteY57" fmla="*/ 491067 h 1117600"/>
                <a:gd name="connsiteX58" fmla="*/ 702733 w 2260600"/>
                <a:gd name="connsiteY58" fmla="*/ 508000 h 1117600"/>
                <a:gd name="connsiteX59" fmla="*/ 643467 w 2260600"/>
                <a:gd name="connsiteY59" fmla="*/ 516467 h 1117600"/>
                <a:gd name="connsiteX60" fmla="*/ 423333 w 2260600"/>
                <a:gd name="connsiteY60" fmla="*/ 482600 h 1117600"/>
                <a:gd name="connsiteX61" fmla="*/ 347133 w 2260600"/>
                <a:gd name="connsiteY61" fmla="*/ 431800 h 1117600"/>
                <a:gd name="connsiteX62" fmla="*/ 304800 w 2260600"/>
                <a:gd name="connsiteY62" fmla="*/ 355600 h 1117600"/>
                <a:gd name="connsiteX63" fmla="*/ 287867 w 2260600"/>
                <a:gd name="connsiteY63" fmla="*/ 279400 h 1117600"/>
                <a:gd name="connsiteX64" fmla="*/ 270933 w 2260600"/>
                <a:gd name="connsiteY64" fmla="*/ 228600 h 1117600"/>
                <a:gd name="connsiteX65" fmla="*/ 321733 w 2260600"/>
                <a:gd name="connsiteY65" fmla="*/ 8467 h 1117600"/>
                <a:gd name="connsiteX66" fmla="*/ 347133 w 2260600"/>
                <a:gd name="connsiteY66" fmla="*/ 0 h 1117600"/>
                <a:gd name="connsiteX67" fmla="*/ 389467 w 2260600"/>
                <a:gd name="connsiteY67" fmla="*/ 67734 h 1117600"/>
                <a:gd name="connsiteX68" fmla="*/ 372533 w 2260600"/>
                <a:gd name="connsiteY68" fmla="*/ 237067 h 1117600"/>
                <a:gd name="connsiteX69" fmla="*/ 355600 w 2260600"/>
                <a:gd name="connsiteY69" fmla="*/ 279400 h 1117600"/>
                <a:gd name="connsiteX70" fmla="*/ 287867 w 2260600"/>
                <a:gd name="connsiteY70" fmla="*/ 347134 h 1117600"/>
                <a:gd name="connsiteX71" fmla="*/ 254000 w 2260600"/>
                <a:gd name="connsiteY71" fmla="*/ 355600 h 1117600"/>
                <a:gd name="connsiteX72" fmla="*/ 194733 w 2260600"/>
                <a:gd name="connsiteY72" fmla="*/ 381000 h 1117600"/>
                <a:gd name="connsiteX73" fmla="*/ 118533 w 2260600"/>
                <a:gd name="connsiteY73" fmla="*/ 389467 h 1117600"/>
                <a:gd name="connsiteX74" fmla="*/ 0 w 2260600"/>
                <a:gd name="connsiteY74" fmla="*/ 40640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260600" h="1117600">
                  <a:moveTo>
                    <a:pt x="2260600" y="1083734"/>
                  </a:moveTo>
                  <a:cubicBezTo>
                    <a:pt x="2238753" y="1086855"/>
                    <a:pt x="2199579" y="1088844"/>
                    <a:pt x="2175933" y="1100667"/>
                  </a:cubicBezTo>
                  <a:cubicBezTo>
                    <a:pt x="2166832" y="1105218"/>
                    <a:pt x="2159000" y="1111956"/>
                    <a:pt x="2150533" y="1117600"/>
                  </a:cubicBezTo>
                  <a:cubicBezTo>
                    <a:pt x="2111022" y="1111956"/>
                    <a:pt x="2071056" y="1108889"/>
                    <a:pt x="2032000" y="1100667"/>
                  </a:cubicBezTo>
                  <a:cubicBezTo>
                    <a:pt x="2002198" y="1094393"/>
                    <a:pt x="1978025" y="1078090"/>
                    <a:pt x="1955800" y="1058334"/>
                  </a:cubicBezTo>
                  <a:cubicBezTo>
                    <a:pt x="1940885" y="1045076"/>
                    <a:pt x="1926608" y="1031019"/>
                    <a:pt x="1913467" y="1016000"/>
                  </a:cubicBezTo>
                  <a:cubicBezTo>
                    <a:pt x="1887054" y="985813"/>
                    <a:pt x="1837267" y="922867"/>
                    <a:pt x="1837267" y="922867"/>
                  </a:cubicBezTo>
                  <a:cubicBezTo>
                    <a:pt x="1797921" y="785161"/>
                    <a:pt x="1808271" y="846377"/>
                    <a:pt x="1837267" y="592667"/>
                  </a:cubicBezTo>
                  <a:cubicBezTo>
                    <a:pt x="1838422" y="582557"/>
                    <a:pt x="1846383" y="573781"/>
                    <a:pt x="1854200" y="567267"/>
                  </a:cubicBezTo>
                  <a:cubicBezTo>
                    <a:pt x="1863896" y="559187"/>
                    <a:pt x="1876778" y="555978"/>
                    <a:pt x="1888067" y="550334"/>
                  </a:cubicBezTo>
                  <a:cubicBezTo>
                    <a:pt x="1896534" y="541867"/>
                    <a:pt x="1901686" y="527076"/>
                    <a:pt x="1913467" y="524934"/>
                  </a:cubicBezTo>
                  <a:cubicBezTo>
                    <a:pt x="1969481" y="514749"/>
                    <a:pt x="1972002" y="524201"/>
                    <a:pt x="1998133" y="550334"/>
                  </a:cubicBezTo>
                  <a:cubicBezTo>
                    <a:pt x="2016465" y="605328"/>
                    <a:pt x="2013359" y="580858"/>
                    <a:pt x="1981200" y="677334"/>
                  </a:cubicBezTo>
                  <a:cubicBezTo>
                    <a:pt x="1963379" y="730797"/>
                    <a:pt x="1932322" y="758421"/>
                    <a:pt x="1888067" y="795867"/>
                  </a:cubicBezTo>
                  <a:cubicBezTo>
                    <a:pt x="1875504" y="806497"/>
                    <a:pt x="1859426" y="812139"/>
                    <a:pt x="1845733" y="821267"/>
                  </a:cubicBezTo>
                  <a:cubicBezTo>
                    <a:pt x="1825533" y="834734"/>
                    <a:pt x="1808467" y="853333"/>
                    <a:pt x="1786467" y="863600"/>
                  </a:cubicBezTo>
                  <a:cubicBezTo>
                    <a:pt x="1765378" y="873442"/>
                    <a:pt x="1741220" y="874537"/>
                    <a:pt x="1718733" y="880534"/>
                  </a:cubicBezTo>
                  <a:cubicBezTo>
                    <a:pt x="1698881" y="885828"/>
                    <a:pt x="1679222" y="891823"/>
                    <a:pt x="1659467" y="897467"/>
                  </a:cubicBezTo>
                  <a:cubicBezTo>
                    <a:pt x="1605845" y="889000"/>
                    <a:pt x="1547890" y="894816"/>
                    <a:pt x="1498600" y="872067"/>
                  </a:cubicBezTo>
                  <a:cubicBezTo>
                    <a:pt x="1465686" y="856876"/>
                    <a:pt x="1431380" y="779961"/>
                    <a:pt x="1413933" y="745067"/>
                  </a:cubicBezTo>
                  <a:cubicBezTo>
                    <a:pt x="1383432" y="623062"/>
                    <a:pt x="1381722" y="636033"/>
                    <a:pt x="1388533" y="448734"/>
                  </a:cubicBezTo>
                  <a:cubicBezTo>
                    <a:pt x="1391421" y="369312"/>
                    <a:pt x="1398831" y="289694"/>
                    <a:pt x="1413933" y="211667"/>
                  </a:cubicBezTo>
                  <a:cubicBezTo>
                    <a:pt x="1416208" y="199911"/>
                    <a:pt x="1428623" y="191622"/>
                    <a:pt x="1439333" y="186267"/>
                  </a:cubicBezTo>
                  <a:cubicBezTo>
                    <a:pt x="1452205" y="179831"/>
                    <a:pt x="1467556" y="180622"/>
                    <a:pt x="1481667" y="177800"/>
                  </a:cubicBezTo>
                  <a:cubicBezTo>
                    <a:pt x="1515534" y="183445"/>
                    <a:pt x="1550328" y="185046"/>
                    <a:pt x="1583267" y="194734"/>
                  </a:cubicBezTo>
                  <a:cubicBezTo>
                    <a:pt x="1599054" y="199377"/>
                    <a:pt x="1613964" y="208498"/>
                    <a:pt x="1625600" y="220134"/>
                  </a:cubicBezTo>
                  <a:cubicBezTo>
                    <a:pt x="1633509" y="228043"/>
                    <a:pt x="1656897" y="289909"/>
                    <a:pt x="1659467" y="296334"/>
                  </a:cubicBezTo>
                  <a:cubicBezTo>
                    <a:pt x="1651000" y="358423"/>
                    <a:pt x="1651869" y="422519"/>
                    <a:pt x="1634067" y="482600"/>
                  </a:cubicBezTo>
                  <a:cubicBezTo>
                    <a:pt x="1630451" y="494803"/>
                    <a:pt x="1547084" y="562654"/>
                    <a:pt x="1540933" y="567267"/>
                  </a:cubicBezTo>
                  <a:cubicBezTo>
                    <a:pt x="1524652" y="579478"/>
                    <a:pt x="1508336" y="592033"/>
                    <a:pt x="1490133" y="601134"/>
                  </a:cubicBezTo>
                  <a:cubicBezTo>
                    <a:pt x="1457317" y="617542"/>
                    <a:pt x="1388533" y="643467"/>
                    <a:pt x="1388533" y="643467"/>
                  </a:cubicBezTo>
                  <a:cubicBezTo>
                    <a:pt x="1326444" y="635000"/>
                    <a:pt x="1262288" y="636073"/>
                    <a:pt x="1202267" y="618067"/>
                  </a:cubicBezTo>
                  <a:cubicBezTo>
                    <a:pt x="1175235" y="609957"/>
                    <a:pt x="1134533" y="567267"/>
                    <a:pt x="1134533" y="567267"/>
                  </a:cubicBezTo>
                  <a:cubicBezTo>
                    <a:pt x="1126066" y="553156"/>
                    <a:pt x="1116492" y="539653"/>
                    <a:pt x="1109133" y="524934"/>
                  </a:cubicBezTo>
                  <a:cubicBezTo>
                    <a:pt x="1102336" y="511340"/>
                    <a:pt x="1098373" y="496488"/>
                    <a:pt x="1092200" y="482600"/>
                  </a:cubicBezTo>
                  <a:cubicBezTo>
                    <a:pt x="1087074" y="471067"/>
                    <a:pt x="1080911" y="460023"/>
                    <a:pt x="1075267" y="448734"/>
                  </a:cubicBezTo>
                  <a:cubicBezTo>
                    <a:pt x="1078089" y="378178"/>
                    <a:pt x="1076467" y="307304"/>
                    <a:pt x="1083733" y="237067"/>
                  </a:cubicBezTo>
                  <a:cubicBezTo>
                    <a:pt x="1088615" y="189870"/>
                    <a:pt x="1100037" y="202990"/>
                    <a:pt x="1126067" y="211667"/>
                  </a:cubicBezTo>
                  <a:cubicBezTo>
                    <a:pt x="1120422" y="262467"/>
                    <a:pt x="1115744" y="313384"/>
                    <a:pt x="1109133" y="364067"/>
                  </a:cubicBezTo>
                  <a:cubicBezTo>
                    <a:pt x="1107272" y="378337"/>
                    <a:pt x="1105720" y="392926"/>
                    <a:pt x="1100667" y="406400"/>
                  </a:cubicBezTo>
                  <a:cubicBezTo>
                    <a:pt x="1090360" y="433884"/>
                    <a:pt x="1079928" y="432538"/>
                    <a:pt x="1058333" y="448734"/>
                  </a:cubicBezTo>
                  <a:cubicBezTo>
                    <a:pt x="1043876" y="459577"/>
                    <a:pt x="1031246" y="472898"/>
                    <a:pt x="1016000" y="482600"/>
                  </a:cubicBezTo>
                  <a:cubicBezTo>
                    <a:pt x="983532" y="503261"/>
                    <a:pt x="950825" y="514007"/>
                    <a:pt x="914400" y="524934"/>
                  </a:cubicBezTo>
                  <a:cubicBezTo>
                    <a:pt x="903254" y="528278"/>
                    <a:pt x="891822" y="530578"/>
                    <a:pt x="880533" y="533400"/>
                  </a:cubicBezTo>
                  <a:cubicBezTo>
                    <a:pt x="832555" y="527756"/>
                    <a:pt x="783206" y="529178"/>
                    <a:pt x="736600" y="516467"/>
                  </a:cubicBezTo>
                  <a:cubicBezTo>
                    <a:pt x="695786" y="505336"/>
                    <a:pt x="685269" y="462554"/>
                    <a:pt x="668867" y="431800"/>
                  </a:cubicBezTo>
                  <a:cubicBezTo>
                    <a:pt x="655193" y="406162"/>
                    <a:pt x="637809" y="382380"/>
                    <a:pt x="626533" y="355600"/>
                  </a:cubicBezTo>
                  <a:cubicBezTo>
                    <a:pt x="614737" y="327584"/>
                    <a:pt x="601586" y="272745"/>
                    <a:pt x="592667" y="237067"/>
                  </a:cubicBezTo>
                  <a:cubicBezTo>
                    <a:pt x="595489" y="203200"/>
                    <a:pt x="591544" y="168070"/>
                    <a:pt x="601133" y="135467"/>
                  </a:cubicBezTo>
                  <a:cubicBezTo>
                    <a:pt x="606232" y="118130"/>
                    <a:pt x="622844" y="106505"/>
                    <a:pt x="635000" y="93134"/>
                  </a:cubicBezTo>
                  <a:cubicBezTo>
                    <a:pt x="689201" y="33513"/>
                    <a:pt x="666389" y="46216"/>
                    <a:pt x="728133" y="33867"/>
                  </a:cubicBezTo>
                  <a:cubicBezTo>
                    <a:pt x="759178" y="42334"/>
                    <a:pt x="792050" y="45782"/>
                    <a:pt x="821267" y="59267"/>
                  </a:cubicBezTo>
                  <a:cubicBezTo>
                    <a:pt x="830506" y="63531"/>
                    <a:pt x="834982" y="75014"/>
                    <a:pt x="838200" y="84667"/>
                  </a:cubicBezTo>
                  <a:cubicBezTo>
                    <a:pt x="843629" y="100953"/>
                    <a:pt x="842807" y="118740"/>
                    <a:pt x="846667" y="135467"/>
                  </a:cubicBezTo>
                  <a:cubicBezTo>
                    <a:pt x="851287" y="155487"/>
                    <a:pt x="857956" y="174978"/>
                    <a:pt x="863600" y="194734"/>
                  </a:cubicBezTo>
                  <a:cubicBezTo>
                    <a:pt x="855133" y="262467"/>
                    <a:pt x="852503" y="331189"/>
                    <a:pt x="838200" y="397934"/>
                  </a:cubicBezTo>
                  <a:cubicBezTo>
                    <a:pt x="835243" y="411732"/>
                    <a:pt x="822092" y="421180"/>
                    <a:pt x="812800" y="431800"/>
                  </a:cubicBezTo>
                  <a:cubicBezTo>
                    <a:pt x="782478" y="466453"/>
                    <a:pt x="776974" y="468637"/>
                    <a:pt x="736600" y="491067"/>
                  </a:cubicBezTo>
                  <a:cubicBezTo>
                    <a:pt x="725567" y="497196"/>
                    <a:pt x="714910" y="504679"/>
                    <a:pt x="702733" y="508000"/>
                  </a:cubicBezTo>
                  <a:cubicBezTo>
                    <a:pt x="683480" y="513251"/>
                    <a:pt x="663222" y="513645"/>
                    <a:pt x="643467" y="516467"/>
                  </a:cubicBezTo>
                  <a:cubicBezTo>
                    <a:pt x="543855" y="506506"/>
                    <a:pt x="500421" y="514720"/>
                    <a:pt x="423333" y="482600"/>
                  </a:cubicBezTo>
                  <a:cubicBezTo>
                    <a:pt x="384025" y="466222"/>
                    <a:pt x="371878" y="461495"/>
                    <a:pt x="347133" y="431800"/>
                  </a:cubicBezTo>
                  <a:cubicBezTo>
                    <a:pt x="329987" y="411225"/>
                    <a:pt x="315608" y="377216"/>
                    <a:pt x="304800" y="355600"/>
                  </a:cubicBezTo>
                  <a:cubicBezTo>
                    <a:pt x="299156" y="330200"/>
                    <a:pt x="294571" y="304541"/>
                    <a:pt x="287867" y="279400"/>
                  </a:cubicBezTo>
                  <a:cubicBezTo>
                    <a:pt x="283268" y="262153"/>
                    <a:pt x="270318" y="246439"/>
                    <a:pt x="270933" y="228600"/>
                  </a:cubicBezTo>
                  <a:cubicBezTo>
                    <a:pt x="272980" y="169233"/>
                    <a:pt x="254600" y="53223"/>
                    <a:pt x="321733" y="8467"/>
                  </a:cubicBezTo>
                  <a:cubicBezTo>
                    <a:pt x="329159" y="3516"/>
                    <a:pt x="338666" y="2822"/>
                    <a:pt x="347133" y="0"/>
                  </a:cubicBezTo>
                  <a:cubicBezTo>
                    <a:pt x="375896" y="19176"/>
                    <a:pt x="389467" y="20716"/>
                    <a:pt x="389467" y="67734"/>
                  </a:cubicBezTo>
                  <a:cubicBezTo>
                    <a:pt x="389467" y="124460"/>
                    <a:pt x="381495" y="181054"/>
                    <a:pt x="372533" y="237067"/>
                  </a:cubicBezTo>
                  <a:cubicBezTo>
                    <a:pt x="370132" y="252074"/>
                    <a:pt x="362981" y="266115"/>
                    <a:pt x="355600" y="279400"/>
                  </a:cubicBezTo>
                  <a:cubicBezTo>
                    <a:pt x="341132" y="305442"/>
                    <a:pt x="313334" y="332986"/>
                    <a:pt x="287867" y="347134"/>
                  </a:cubicBezTo>
                  <a:cubicBezTo>
                    <a:pt x="277695" y="352785"/>
                    <a:pt x="264936" y="351623"/>
                    <a:pt x="254000" y="355600"/>
                  </a:cubicBezTo>
                  <a:cubicBezTo>
                    <a:pt x="233800" y="362945"/>
                    <a:pt x="215585" y="375787"/>
                    <a:pt x="194733" y="381000"/>
                  </a:cubicBezTo>
                  <a:cubicBezTo>
                    <a:pt x="169940" y="387198"/>
                    <a:pt x="143933" y="386645"/>
                    <a:pt x="118533" y="389467"/>
                  </a:cubicBezTo>
                  <a:cubicBezTo>
                    <a:pt x="40271" y="411827"/>
                    <a:pt x="79813" y="406400"/>
                    <a:pt x="0" y="40640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sp>
          <p:nvSpPr>
            <p:cNvPr id="36" name="Freeform 35"/>
            <p:cNvSpPr/>
            <p:nvPr/>
          </p:nvSpPr>
          <p:spPr>
            <a:xfrm>
              <a:off x="5410200" y="1683747"/>
              <a:ext cx="3078781" cy="1397000"/>
            </a:xfrm>
            <a:custGeom>
              <a:avLst/>
              <a:gdLst>
                <a:gd name="connsiteX0" fmla="*/ 42333 w 3078781"/>
                <a:gd name="connsiteY0" fmla="*/ 1397000 h 1397000"/>
                <a:gd name="connsiteX1" fmla="*/ 33866 w 3078781"/>
                <a:gd name="connsiteY1" fmla="*/ 1303866 h 1397000"/>
                <a:gd name="connsiteX2" fmla="*/ 25400 w 3078781"/>
                <a:gd name="connsiteY2" fmla="*/ 1261533 h 1397000"/>
                <a:gd name="connsiteX3" fmla="*/ 0 w 3078781"/>
                <a:gd name="connsiteY3" fmla="*/ 1134533 h 1397000"/>
                <a:gd name="connsiteX4" fmla="*/ 25400 w 3078781"/>
                <a:gd name="connsiteY4" fmla="*/ 931333 h 1397000"/>
                <a:gd name="connsiteX5" fmla="*/ 118533 w 3078781"/>
                <a:gd name="connsiteY5" fmla="*/ 821266 h 1397000"/>
                <a:gd name="connsiteX6" fmla="*/ 177800 w 3078781"/>
                <a:gd name="connsiteY6" fmla="*/ 787400 h 1397000"/>
                <a:gd name="connsiteX7" fmla="*/ 321733 w 3078781"/>
                <a:gd name="connsiteY7" fmla="*/ 745066 h 1397000"/>
                <a:gd name="connsiteX8" fmla="*/ 541866 w 3078781"/>
                <a:gd name="connsiteY8" fmla="*/ 770466 h 1397000"/>
                <a:gd name="connsiteX9" fmla="*/ 728133 w 3078781"/>
                <a:gd name="connsiteY9" fmla="*/ 872066 h 1397000"/>
                <a:gd name="connsiteX10" fmla="*/ 778933 w 3078781"/>
                <a:gd name="connsiteY10" fmla="*/ 914400 h 1397000"/>
                <a:gd name="connsiteX11" fmla="*/ 812800 w 3078781"/>
                <a:gd name="connsiteY11" fmla="*/ 965200 h 1397000"/>
                <a:gd name="connsiteX12" fmla="*/ 804333 w 3078781"/>
                <a:gd name="connsiteY12" fmla="*/ 1210733 h 1397000"/>
                <a:gd name="connsiteX13" fmla="*/ 753533 w 3078781"/>
                <a:gd name="connsiteY13" fmla="*/ 1261533 h 1397000"/>
                <a:gd name="connsiteX14" fmla="*/ 651933 w 3078781"/>
                <a:gd name="connsiteY14" fmla="*/ 1278466 h 1397000"/>
                <a:gd name="connsiteX15" fmla="*/ 465666 w 3078781"/>
                <a:gd name="connsiteY15" fmla="*/ 1236133 h 1397000"/>
                <a:gd name="connsiteX16" fmla="*/ 431800 w 3078781"/>
                <a:gd name="connsiteY16" fmla="*/ 1176866 h 1397000"/>
                <a:gd name="connsiteX17" fmla="*/ 406400 w 3078781"/>
                <a:gd name="connsiteY17" fmla="*/ 1100666 h 1397000"/>
                <a:gd name="connsiteX18" fmla="*/ 414866 w 3078781"/>
                <a:gd name="connsiteY18" fmla="*/ 965200 h 1397000"/>
                <a:gd name="connsiteX19" fmla="*/ 457200 w 3078781"/>
                <a:gd name="connsiteY19" fmla="*/ 914400 h 1397000"/>
                <a:gd name="connsiteX20" fmla="*/ 575733 w 3078781"/>
                <a:gd name="connsiteY20" fmla="*/ 838200 h 1397000"/>
                <a:gd name="connsiteX21" fmla="*/ 651933 w 3078781"/>
                <a:gd name="connsiteY21" fmla="*/ 795866 h 1397000"/>
                <a:gd name="connsiteX22" fmla="*/ 922866 w 3078781"/>
                <a:gd name="connsiteY22" fmla="*/ 753533 h 1397000"/>
                <a:gd name="connsiteX23" fmla="*/ 1058333 w 3078781"/>
                <a:gd name="connsiteY23" fmla="*/ 745066 h 1397000"/>
                <a:gd name="connsiteX24" fmla="*/ 1261533 w 3078781"/>
                <a:gd name="connsiteY24" fmla="*/ 778933 h 1397000"/>
                <a:gd name="connsiteX25" fmla="*/ 1278466 w 3078781"/>
                <a:gd name="connsiteY25" fmla="*/ 804333 h 1397000"/>
                <a:gd name="connsiteX26" fmla="*/ 1278466 w 3078781"/>
                <a:gd name="connsiteY26" fmla="*/ 1032933 h 1397000"/>
                <a:gd name="connsiteX27" fmla="*/ 1253066 w 3078781"/>
                <a:gd name="connsiteY27" fmla="*/ 1007533 h 1397000"/>
                <a:gd name="connsiteX28" fmla="*/ 1210733 w 3078781"/>
                <a:gd name="connsiteY28" fmla="*/ 905933 h 1397000"/>
                <a:gd name="connsiteX29" fmla="*/ 1253066 w 3078781"/>
                <a:gd name="connsiteY29" fmla="*/ 762000 h 1397000"/>
                <a:gd name="connsiteX30" fmla="*/ 1346200 w 3078781"/>
                <a:gd name="connsiteY30" fmla="*/ 685800 h 1397000"/>
                <a:gd name="connsiteX31" fmla="*/ 1473200 w 3078781"/>
                <a:gd name="connsiteY31" fmla="*/ 635000 h 1397000"/>
                <a:gd name="connsiteX32" fmla="*/ 1600200 w 3078781"/>
                <a:gd name="connsiteY32" fmla="*/ 626533 h 1397000"/>
                <a:gd name="connsiteX33" fmla="*/ 1735666 w 3078781"/>
                <a:gd name="connsiteY33" fmla="*/ 643466 h 1397000"/>
                <a:gd name="connsiteX34" fmla="*/ 1769533 w 3078781"/>
                <a:gd name="connsiteY34" fmla="*/ 694266 h 1397000"/>
                <a:gd name="connsiteX35" fmla="*/ 1820333 w 3078781"/>
                <a:gd name="connsiteY35" fmla="*/ 753533 h 1397000"/>
                <a:gd name="connsiteX36" fmla="*/ 1854200 w 3078781"/>
                <a:gd name="connsiteY36" fmla="*/ 838200 h 1397000"/>
                <a:gd name="connsiteX37" fmla="*/ 1879600 w 3078781"/>
                <a:gd name="connsiteY37" fmla="*/ 889000 h 1397000"/>
                <a:gd name="connsiteX38" fmla="*/ 1871133 w 3078781"/>
                <a:gd name="connsiteY38" fmla="*/ 965200 h 1397000"/>
                <a:gd name="connsiteX39" fmla="*/ 1761066 w 3078781"/>
                <a:gd name="connsiteY39" fmla="*/ 931333 h 1397000"/>
                <a:gd name="connsiteX40" fmla="*/ 1744133 w 3078781"/>
                <a:gd name="connsiteY40" fmla="*/ 889000 h 1397000"/>
                <a:gd name="connsiteX41" fmla="*/ 1862666 w 3078781"/>
                <a:gd name="connsiteY41" fmla="*/ 524933 h 1397000"/>
                <a:gd name="connsiteX42" fmla="*/ 1905000 w 3078781"/>
                <a:gd name="connsiteY42" fmla="*/ 448733 h 1397000"/>
                <a:gd name="connsiteX43" fmla="*/ 1964266 w 3078781"/>
                <a:gd name="connsiteY43" fmla="*/ 389466 h 1397000"/>
                <a:gd name="connsiteX44" fmla="*/ 2099733 w 3078781"/>
                <a:gd name="connsiteY44" fmla="*/ 330200 h 1397000"/>
                <a:gd name="connsiteX45" fmla="*/ 2269066 w 3078781"/>
                <a:gd name="connsiteY45" fmla="*/ 372533 h 1397000"/>
                <a:gd name="connsiteX46" fmla="*/ 2455333 w 3078781"/>
                <a:gd name="connsiteY46" fmla="*/ 516466 h 1397000"/>
                <a:gd name="connsiteX47" fmla="*/ 2480733 w 3078781"/>
                <a:gd name="connsiteY47" fmla="*/ 558800 h 1397000"/>
                <a:gd name="connsiteX48" fmla="*/ 2489200 w 3078781"/>
                <a:gd name="connsiteY48" fmla="*/ 592666 h 1397000"/>
                <a:gd name="connsiteX49" fmla="*/ 2455333 w 3078781"/>
                <a:gd name="connsiteY49" fmla="*/ 728133 h 1397000"/>
                <a:gd name="connsiteX50" fmla="*/ 2421466 w 3078781"/>
                <a:gd name="connsiteY50" fmla="*/ 762000 h 1397000"/>
                <a:gd name="connsiteX51" fmla="*/ 2311400 w 3078781"/>
                <a:gd name="connsiteY51" fmla="*/ 795866 h 1397000"/>
                <a:gd name="connsiteX52" fmla="*/ 2269066 w 3078781"/>
                <a:gd name="connsiteY52" fmla="*/ 787400 h 1397000"/>
                <a:gd name="connsiteX53" fmla="*/ 2235200 w 3078781"/>
                <a:gd name="connsiteY53" fmla="*/ 694266 h 1397000"/>
                <a:gd name="connsiteX54" fmla="*/ 2218266 w 3078781"/>
                <a:gd name="connsiteY54" fmla="*/ 618066 h 1397000"/>
                <a:gd name="connsiteX55" fmla="*/ 2235200 w 3078781"/>
                <a:gd name="connsiteY55" fmla="*/ 491066 h 1397000"/>
                <a:gd name="connsiteX56" fmla="*/ 2489200 w 3078781"/>
                <a:gd name="connsiteY56" fmla="*/ 270933 h 1397000"/>
                <a:gd name="connsiteX57" fmla="*/ 2616200 w 3078781"/>
                <a:gd name="connsiteY57" fmla="*/ 220133 h 1397000"/>
                <a:gd name="connsiteX58" fmla="*/ 2743200 w 3078781"/>
                <a:gd name="connsiteY58" fmla="*/ 194733 h 1397000"/>
                <a:gd name="connsiteX59" fmla="*/ 3031066 w 3078781"/>
                <a:gd name="connsiteY59" fmla="*/ 237066 h 1397000"/>
                <a:gd name="connsiteX60" fmla="*/ 3073400 w 3078781"/>
                <a:gd name="connsiteY60" fmla="*/ 321733 h 1397000"/>
                <a:gd name="connsiteX61" fmla="*/ 3048000 w 3078781"/>
                <a:gd name="connsiteY61" fmla="*/ 482600 h 1397000"/>
                <a:gd name="connsiteX62" fmla="*/ 3022600 w 3078781"/>
                <a:gd name="connsiteY62" fmla="*/ 491066 h 1397000"/>
                <a:gd name="connsiteX63" fmla="*/ 2921000 w 3078781"/>
                <a:gd name="connsiteY63" fmla="*/ 474133 h 1397000"/>
                <a:gd name="connsiteX64" fmla="*/ 2895600 w 3078781"/>
                <a:gd name="connsiteY64" fmla="*/ 465666 h 1397000"/>
                <a:gd name="connsiteX65" fmla="*/ 2878666 w 3078781"/>
                <a:gd name="connsiteY65" fmla="*/ 423333 h 1397000"/>
                <a:gd name="connsiteX66" fmla="*/ 2853266 w 3078781"/>
                <a:gd name="connsiteY66" fmla="*/ 389466 h 1397000"/>
                <a:gd name="connsiteX67" fmla="*/ 2827866 w 3078781"/>
                <a:gd name="connsiteY67" fmla="*/ 338666 h 1397000"/>
                <a:gd name="connsiteX68" fmla="*/ 2836333 w 3078781"/>
                <a:gd name="connsiteY68" fmla="*/ 194733 h 1397000"/>
                <a:gd name="connsiteX69" fmla="*/ 2971800 w 3078781"/>
                <a:gd name="connsiteY69" fmla="*/ 8466 h 1397000"/>
                <a:gd name="connsiteX70" fmla="*/ 2980266 w 3078781"/>
                <a:gd name="connsiteY70" fmla="*/ 0 h 139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078781" h="1397000">
                  <a:moveTo>
                    <a:pt x="42333" y="1397000"/>
                  </a:moveTo>
                  <a:cubicBezTo>
                    <a:pt x="39511" y="1365955"/>
                    <a:pt x="37732" y="1334798"/>
                    <a:pt x="33866" y="1303866"/>
                  </a:cubicBezTo>
                  <a:cubicBezTo>
                    <a:pt x="32081" y="1289587"/>
                    <a:pt x="27974" y="1275691"/>
                    <a:pt x="25400" y="1261533"/>
                  </a:cubicBezTo>
                  <a:cubicBezTo>
                    <a:pt x="6287" y="1156410"/>
                    <a:pt x="30309" y="1270927"/>
                    <a:pt x="0" y="1134533"/>
                  </a:cubicBezTo>
                  <a:cubicBezTo>
                    <a:pt x="8467" y="1066800"/>
                    <a:pt x="8343" y="997428"/>
                    <a:pt x="25400" y="931333"/>
                  </a:cubicBezTo>
                  <a:cubicBezTo>
                    <a:pt x="31705" y="906901"/>
                    <a:pt x="99833" y="835650"/>
                    <a:pt x="118533" y="821266"/>
                  </a:cubicBezTo>
                  <a:cubicBezTo>
                    <a:pt x="136568" y="807393"/>
                    <a:pt x="156495" y="795389"/>
                    <a:pt x="177800" y="787400"/>
                  </a:cubicBezTo>
                  <a:cubicBezTo>
                    <a:pt x="224626" y="769840"/>
                    <a:pt x="321733" y="745066"/>
                    <a:pt x="321733" y="745066"/>
                  </a:cubicBezTo>
                  <a:cubicBezTo>
                    <a:pt x="395111" y="753533"/>
                    <a:pt x="469289" y="756735"/>
                    <a:pt x="541866" y="770466"/>
                  </a:cubicBezTo>
                  <a:cubicBezTo>
                    <a:pt x="625201" y="786232"/>
                    <a:pt x="661592" y="821181"/>
                    <a:pt x="728133" y="872066"/>
                  </a:cubicBezTo>
                  <a:cubicBezTo>
                    <a:pt x="745643" y="885456"/>
                    <a:pt x="764106" y="898090"/>
                    <a:pt x="778933" y="914400"/>
                  </a:cubicBezTo>
                  <a:cubicBezTo>
                    <a:pt x="792623" y="929459"/>
                    <a:pt x="801511" y="948267"/>
                    <a:pt x="812800" y="965200"/>
                  </a:cubicBezTo>
                  <a:cubicBezTo>
                    <a:pt x="845037" y="1061912"/>
                    <a:pt x="851833" y="1057677"/>
                    <a:pt x="804333" y="1210733"/>
                  </a:cubicBezTo>
                  <a:cubicBezTo>
                    <a:pt x="797235" y="1233604"/>
                    <a:pt x="777155" y="1257596"/>
                    <a:pt x="753533" y="1261533"/>
                  </a:cubicBezTo>
                  <a:lnTo>
                    <a:pt x="651933" y="1278466"/>
                  </a:lnTo>
                  <a:cubicBezTo>
                    <a:pt x="623364" y="1274895"/>
                    <a:pt x="504881" y="1275349"/>
                    <a:pt x="465666" y="1236133"/>
                  </a:cubicBezTo>
                  <a:cubicBezTo>
                    <a:pt x="449577" y="1220044"/>
                    <a:pt x="440920" y="1197712"/>
                    <a:pt x="431800" y="1176866"/>
                  </a:cubicBezTo>
                  <a:cubicBezTo>
                    <a:pt x="421069" y="1152337"/>
                    <a:pt x="414867" y="1126066"/>
                    <a:pt x="406400" y="1100666"/>
                  </a:cubicBezTo>
                  <a:cubicBezTo>
                    <a:pt x="398458" y="1045072"/>
                    <a:pt x="388122" y="1022508"/>
                    <a:pt x="414866" y="965200"/>
                  </a:cubicBezTo>
                  <a:cubicBezTo>
                    <a:pt x="424187" y="945226"/>
                    <a:pt x="441614" y="929986"/>
                    <a:pt x="457200" y="914400"/>
                  </a:cubicBezTo>
                  <a:cubicBezTo>
                    <a:pt x="507308" y="864292"/>
                    <a:pt x="511284" y="872320"/>
                    <a:pt x="575733" y="838200"/>
                  </a:cubicBezTo>
                  <a:cubicBezTo>
                    <a:pt x="601413" y="824605"/>
                    <a:pt x="624367" y="805055"/>
                    <a:pt x="651933" y="795866"/>
                  </a:cubicBezTo>
                  <a:cubicBezTo>
                    <a:pt x="711987" y="775848"/>
                    <a:pt x="863975" y="758887"/>
                    <a:pt x="922866" y="753533"/>
                  </a:cubicBezTo>
                  <a:cubicBezTo>
                    <a:pt x="967924" y="749437"/>
                    <a:pt x="1013177" y="747888"/>
                    <a:pt x="1058333" y="745066"/>
                  </a:cubicBezTo>
                  <a:cubicBezTo>
                    <a:pt x="1190164" y="751344"/>
                    <a:pt x="1205868" y="712134"/>
                    <a:pt x="1261533" y="778933"/>
                  </a:cubicBezTo>
                  <a:cubicBezTo>
                    <a:pt x="1268047" y="786750"/>
                    <a:pt x="1272822" y="795866"/>
                    <a:pt x="1278466" y="804333"/>
                  </a:cubicBezTo>
                  <a:cubicBezTo>
                    <a:pt x="1282613" y="858248"/>
                    <a:pt x="1297475" y="980658"/>
                    <a:pt x="1278466" y="1032933"/>
                  </a:cubicBezTo>
                  <a:cubicBezTo>
                    <a:pt x="1274374" y="1044186"/>
                    <a:pt x="1261533" y="1016000"/>
                    <a:pt x="1253066" y="1007533"/>
                  </a:cubicBezTo>
                  <a:cubicBezTo>
                    <a:pt x="1238955" y="973666"/>
                    <a:pt x="1200381" y="941131"/>
                    <a:pt x="1210733" y="905933"/>
                  </a:cubicBezTo>
                  <a:cubicBezTo>
                    <a:pt x="1224844" y="857955"/>
                    <a:pt x="1231489" y="807116"/>
                    <a:pt x="1253066" y="762000"/>
                  </a:cubicBezTo>
                  <a:cubicBezTo>
                    <a:pt x="1268201" y="730354"/>
                    <a:pt x="1315836" y="702362"/>
                    <a:pt x="1346200" y="685800"/>
                  </a:cubicBezTo>
                  <a:cubicBezTo>
                    <a:pt x="1382682" y="665901"/>
                    <a:pt x="1433154" y="641674"/>
                    <a:pt x="1473200" y="635000"/>
                  </a:cubicBezTo>
                  <a:cubicBezTo>
                    <a:pt x="1515050" y="628025"/>
                    <a:pt x="1557867" y="629355"/>
                    <a:pt x="1600200" y="626533"/>
                  </a:cubicBezTo>
                  <a:cubicBezTo>
                    <a:pt x="1645355" y="632177"/>
                    <a:pt x="1693414" y="626565"/>
                    <a:pt x="1735666" y="643466"/>
                  </a:cubicBezTo>
                  <a:cubicBezTo>
                    <a:pt x="1754562" y="651024"/>
                    <a:pt x="1757125" y="678135"/>
                    <a:pt x="1769533" y="694266"/>
                  </a:cubicBezTo>
                  <a:cubicBezTo>
                    <a:pt x="1785397" y="714890"/>
                    <a:pt x="1803400" y="733777"/>
                    <a:pt x="1820333" y="753533"/>
                  </a:cubicBezTo>
                  <a:cubicBezTo>
                    <a:pt x="1831622" y="781755"/>
                    <a:pt x="1842017" y="810352"/>
                    <a:pt x="1854200" y="838200"/>
                  </a:cubicBezTo>
                  <a:cubicBezTo>
                    <a:pt x="1861788" y="855545"/>
                    <a:pt x="1877098" y="870234"/>
                    <a:pt x="1879600" y="889000"/>
                  </a:cubicBezTo>
                  <a:cubicBezTo>
                    <a:pt x="1882978" y="914332"/>
                    <a:pt x="1873955" y="939800"/>
                    <a:pt x="1871133" y="965200"/>
                  </a:cubicBezTo>
                  <a:cubicBezTo>
                    <a:pt x="1817622" y="959849"/>
                    <a:pt x="1788339" y="974970"/>
                    <a:pt x="1761066" y="931333"/>
                  </a:cubicBezTo>
                  <a:cubicBezTo>
                    <a:pt x="1753011" y="918445"/>
                    <a:pt x="1749777" y="903111"/>
                    <a:pt x="1744133" y="889000"/>
                  </a:cubicBezTo>
                  <a:cubicBezTo>
                    <a:pt x="1773385" y="723236"/>
                    <a:pt x="1766894" y="697320"/>
                    <a:pt x="1862666" y="524933"/>
                  </a:cubicBezTo>
                  <a:cubicBezTo>
                    <a:pt x="1876777" y="499533"/>
                    <a:pt x="1887566" y="471978"/>
                    <a:pt x="1905000" y="448733"/>
                  </a:cubicBezTo>
                  <a:cubicBezTo>
                    <a:pt x="1921763" y="426382"/>
                    <a:pt x="1940401" y="403993"/>
                    <a:pt x="1964266" y="389466"/>
                  </a:cubicBezTo>
                  <a:cubicBezTo>
                    <a:pt x="2006368" y="363839"/>
                    <a:pt x="2099733" y="330200"/>
                    <a:pt x="2099733" y="330200"/>
                  </a:cubicBezTo>
                  <a:cubicBezTo>
                    <a:pt x="2156177" y="344311"/>
                    <a:pt x="2217527" y="345536"/>
                    <a:pt x="2269066" y="372533"/>
                  </a:cubicBezTo>
                  <a:cubicBezTo>
                    <a:pt x="2338574" y="408942"/>
                    <a:pt x="2455333" y="516466"/>
                    <a:pt x="2455333" y="516466"/>
                  </a:cubicBezTo>
                  <a:cubicBezTo>
                    <a:pt x="2463800" y="530577"/>
                    <a:pt x="2474049" y="543762"/>
                    <a:pt x="2480733" y="558800"/>
                  </a:cubicBezTo>
                  <a:cubicBezTo>
                    <a:pt x="2485459" y="569433"/>
                    <a:pt x="2489200" y="581030"/>
                    <a:pt x="2489200" y="592666"/>
                  </a:cubicBezTo>
                  <a:cubicBezTo>
                    <a:pt x="2489200" y="648780"/>
                    <a:pt x="2486508" y="683597"/>
                    <a:pt x="2455333" y="728133"/>
                  </a:cubicBezTo>
                  <a:cubicBezTo>
                    <a:pt x="2446178" y="741212"/>
                    <a:pt x="2435256" y="753956"/>
                    <a:pt x="2421466" y="762000"/>
                  </a:cubicBezTo>
                  <a:cubicBezTo>
                    <a:pt x="2384391" y="783627"/>
                    <a:pt x="2351040" y="787939"/>
                    <a:pt x="2311400" y="795866"/>
                  </a:cubicBezTo>
                  <a:cubicBezTo>
                    <a:pt x="2297289" y="793044"/>
                    <a:pt x="2281269" y="795027"/>
                    <a:pt x="2269066" y="787400"/>
                  </a:cubicBezTo>
                  <a:cubicBezTo>
                    <a:pt x="2234696" y="765919"/>
                    <a:pt x="2241414" y="727408"/>
                    <a:pt x="2235200" y="694266"/>
                  </a:cubicBezTo>
                  <a:cubicBezTo>
                    <a:pt x="2230405" y="668692"/>
                    <a:pt x="2223911" y="643466"/>
                    <a:pt x="2218266" y="618066"/>
                  </a:cubicBezTo>
                  <a:cubicBezTo>
                    <a:pt x="2223911" y="575733"/>
                    <a:pt x="2213681" y="527956"/>
                    <a:pt x="2235200" y="491066"/>
                  </a:cubicBezTo>
                  <a:cubicBezTo>
                    <a:pt x="2322804" y="340887"/>
                    <a:pt x="2364326" y="323764"/>
                    <a:pt x="2489200" y="270933"/>
                  </a:cubicBezTo>
                  <a:cubicBezTo>
                    <a:pt x="2531191" y="253168"/>
                    <a:pt x="2572528" y="233234"/>
                    <a:pt x="2616200" y="220133"/>
                  </a:cubicBezTo>
                  <a:cubicBezTo>
                    <a:pt x="2657551" y="207728"/>
                    <a:pt x="2700867" y="203200"/>
                    <a:pt x="2743200" y="194733"/>
                  </a:cubicBezTo>
                  <a:cubicBezTo>
                    <a:pt x="2839155" y="208844"/>
                    <a:pt x="2940543" y="202250"/>
                    <a:pt x="3031066" y="237066"/>
                  </a:cubicBezTo>
                  <a:cubicBezTo>
                    <a:pt x="3060516" y="248393"/>
                    <a:pt x="3073400" y="321733"/>
                    <a:pt x="3073400" y="321733"/>
                  </a:cubicBezTo>
                  <a:cubicBezTo>
                    <a:pt x="3071942" y="346511"/>
                    <a:pt x="3097674" y="452795"/>
                    <a:pt x="3048000" y="482600"/>
                  </a:cubicBezTo>
                  <a:cubicBezTo>
                    <a:pt x="3040347" y="487192"/>
                    <a:pt x="3031067" y="488244"/>
                    <a:pt x="3022600" y="491066"/>
                  </a:cubicBezTo>
                  <a:cubicBezTo>
                    <a:pt x="2988733" y="485422"/>
                    <a:pt x="2954667" y="480866"/>
                    <a:pt x="2921000" y="474133"/>
                  </a:cubicBezTo>
                  <a:cubicBezTo>
                    <a:pt x="2912249" y="472383"/>
                    <a:pt x="2901313" y="472522"/>
                    <a:pt x="2895600" y="465666"/>
                  </a:cubicBezTo>
                  <a:cubicBezTo>
                    <a:pt x="2885870" y="453991"/>
                    <a:pt x="2886047" y="436618"/>
                    <a:pt x="2878666" y="423333"/>
                  </a:cubicBezTo>
                  <a:cubicBezTo>
                    <a:pt x="2871813" y="410998"/>
                    <a:pt x="2860526" y="401566"/>
                    <a:pt x="2853266" y="389466"/>
                  </a:cubicBezTo>
                  <a:cubicBezTo>
                    <a:pt x="2843526" y="373232"/>
                    <a:pt x="2836333" y="355599"/>
                    <a:pt x="2827866" y="338666"/>
                  </a:cubicBezTo>
                  <a:cubicBezTo>
                    <a:pt x="2830688" y="290688"/>
                    <a:pt x="2825056" y="241452"/>
                    <a:pt x="2836333" y="194733"/>
                  </a:cubicBezTo>
                  <a:cubicBezTo>
                    <a:pt x="2858176" y="104240"/>
                    <a:pt x="2909697" y="70569"/>
                    <a:pt x="2971800" y="8466"/>
                  </a:cubicBezTo>
                  <a:lnTo>
                    <a:pt x="2980266" y="0"/>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grpSp>
      <p:grpSp>
        <p:nvGrpSpPr>
          <p:cNvPr id="46" name="Group 45"/>
          <p:cNvGrpSpPr/>
          <p:nvPr/>
        </p:nvGrpSpPr>
        <p:grpSpPr>
          <a:xfrm>
            <a:off x="1492250" y="545182"/>
            <a:ext cx="6229350" cy="4436852"/>
            <a:chOff x="465667" y="726909"/>
            <a:chExt cx="8305800" cy="5915803"/>
          </a:xfrm>
        </p:grpSpPr>
        <p:sp>
          <p:nvSpPr>
            <p:cNvPr id="38" name="Rectangle 37"/>
            <p:cNvSpPr/>
            <p:nvPr/>
          </p:nvSpPr>
          <p:spPr>
            <a:xfrm>
              <a:off x="465667" y="726909"/>
              <a:ext cx="8305800" cy="5885558"/>
            </a:xfrm>
            <a:prstGeom prst="rect">
              <a:avLst/>
            </a:prstGeom>
            <a:noFill/>
            <a:ln w="762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0" name="Straight Connector 39"/>
            <p:cNvCxnSpPr/>
            <p:nvPr/>
          </p:nvCxnSpPr>
          <p:spPr>
            <a:xfrm>
              <a:off x="1507067" y="726909"/>
              <a:ext cx="0" cy="5885558"/>
            </a:xfrm>
            <a:prstGeom prst="line">
              <a:avLst/>
            </a:prstGeom>
            <a:ln w="76200" cmpd="sng"/>
          </p:spPr>
          <p:style>
            <a:lnRef idx="2">
              <a:schemeClr val="accent6"/>
            </a:lnRef>
            <a:fillRef idx="0">
              <a:schemeClr val="accent6"/>
            </a:fillRef>
            <a:effectRef idx="1">
              <a:schemeClr val="accent6"/>
            </a:effectRef>
            <a:fontRef idx="minor">
              <a:schemeClr val="tx1"/>
            </a:fontRef>
          </p:style>
        </p:cxnSp>
        <p:cxnSp>
          <p:nvCxnSpPr>
            <p:cNvPr id="41" name="Straight Connector 40"/>
            <p:cNvCxnSpPr/>
            <p:nvPr/>
          </p:nvCxnSpPr>
          <p:spPr>
            <a:xfrm>
              <a:off x="2658534" y="757154"/>
              <a:ext cx="0" cy="5885558"/>
            </a:xfrm>
            <a:prstGeom prst="line">
              <a:avLst/>
            </a:prstGeom>
            <a:ln w="76200" cmpd="sng"/>
          </p:spPr>
          <p:style>
            <a:lnRef idx="2">
              <a:schemeClr val="accent6"/>
            </a:lnRef>
            <a:fillRef idx="0">
              <a:schemeClr val="accent6"/>
            </a:fillRef>
            <a:effectRef idx="1">
              <a:schemeClr val="accent6"/>
            </a:effectRef>
            <a:fontRef idx="minor">
              <a:schemeClr val="tx1"/>
            </a:fontRef>
          </p:style>
        </p:cxnSp>
        <p:cxnSp>
          <p:nvCxnSpPr>
            <p:cNvPr id="42" name="Straight Connector 41"/>
            <p:cNvCxnSpPr/>
            <p:nvPr/>
          </p:nvCxnSpPr>
          <p:spPr>
            <a:xfrm>
              <a:off x="3928534" y="726909"/>
              <a:ext cx="0" cy="5885558"/>
            </a:xfrm>
            <a:prstGeom prst="line">
              <a:avLst/>
            </a:prstGeom>
            <a:ln w="76200" cmpd="sng"/>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p:nvCxnSpPr>
          <p:spPr>
            <a:xfrm>
              <a:off x="5139267" y="757154"/>
              <a:ext cx="0" cy="5885558"/>
            </a:xfrm>
            <a:prstGeom prst="line">
              <a:avLst/>
            </a:prstGeom>
            <a:ln w="76200" cmpd="sng"/>
          </p:spPr>
          <p:style>
            <a:lnRef idx="2">
              <a:schemeClr val="accent6"/>
            </a:lnRef>
            <a:fillRef idx="0">
              <a:schemeClr val="accent6"/>
            </a:fillRef>
            <a:effectRef idx="1">
              <a:schemeClr val="accent6"/>
            </a:effectRef>
            <a:fontRef idx="minor">
              <a:schemeClr val="tx1"/>
            </a:fontRef>
          </p:style>
        </p:cxnSp>
        <p:cxnSp>
          <p:nvCxnSpPr>
            <p:cNvPr id="44" name="Straight Connector 43"/>
            <p:cNvCxnSpPr/>
            <p:nvPr/>
          </p:nvCxnSpPr>
          <p:spPr>
            <a:xfrm>
              <a:off x="6307667" y="757154"/>
              <a:ext cx="0" cy="5885558"/>
            </a:xfrm>
            <a:prstGeom prst="line">
              <a:avLst/>
            </a:prstGeom>
            <a:ln w="76200" cmpd="sng"/>
          </p:spPr>
          <p:style>
            <a:lnRef idx="2">
              <a:schemeClr val="accent6"/>
            </a:lnRef>
            <a:fillRef idx="0">
              <a:schemeClr val="accent6"/>
            </a:fillRef>
            <a:effectRef idx="1">
              <a:schemeClr val="accent6"/>
            </a:effectRef>
            <a:fontRef idx="minor">
              <a:schemeClr val="tx1"/>
            </a:fontRef>
          </p:style>
        </p:cxnSp>
        <p:cxnSp>
          <p:nvCxnSpPr>
            <p:cNvPr id="45" name="Straight Connector 44"/>
            <p:cNvCxnSpPr/>
            <p:nvPr/>
          </p:nvCxnSpPr>
          <p:spPr>
            <a:xfrm>
              <a:off x="7408333" y="726909"/>
              <a:ext cx="0" cy="5885558"/>
            </a:xfrm>
            <a:prstGeom prst="line">
              <a:avLst/>
            </a:prstGeom>
            <a:ln w="76200" cmpd="sng"/>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13054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arrays</a:t>
            </a:r>
            <a:endParaRPr lang="en-US" dirty="0"/>
          </a:p>
        </p:txBody>
      </p:sp>
      <p:sp>
        <p:nvSpPr>
          <p:cNvPr id="3" name="Content Placeholder 2"/>
          <p:cNvSpPr>
            <a:spLocks noGrp="1"/>
          </p:cNvSpPr>
          <p:nvPr>
            <p:ph idx="1"/>
          </p:nvPr>
        </p:nvSpPr>
        <p:spPr/>
        <p:txBody>
          <a:bodyPr/>
          <a:lstStyle/>
          <a:p>
            <a:r>
              <a:rPr lang="en-US" dirty="0" smtClean="0"/>
              <a:t>Cell arrays can mix and match data types.</a:t>
            </a:r>
          </a:p>
          <a:p>
            <a:r>
              <a:rPr lang="en-US" dirty="0" smtClean="0"/>
              <a:t>Each cell is its own self-contained variable</a:t>
            </a:r>
          </a:p>
          <a:p>
            <a:r>
              <a:rPr lang="en-US" dirty="0" smtClean="0"/>
              <a:t>Cell arrays can be arranged in multiple dimensions just like matrices</a:t>
            </a:r>
            <a:endParaRPr lang="en-US" dirty="0"/>
          </a:p>
        </p:txBody>
      </p:sp>
    </p:spTree>
    <p:extLst>
      <p:ext uri="{BB962C8B-B14F-4D97-AF65-F5344CB8AC3E}">
        <p14:creationId xmlns:p14="http://schemas.microsoft.com/office/powerpoint/2010/main" val="15178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cell arrays</a:t>
            </a:r>
            <a:endParaRPr lang="en-US" dirty="0"/>
          </a:p>
        </p:txBody>
      </p:sp>
      <p:sp>
        <p:nvSpPr>
          <p:cNvPr id="4" name="TextBox 3"/>
          <p:cNvSpPr txBox="1"/>
          <p:nvPr/>
        </p:nvSpPr>
        <p:spPr>
          <a:xfrm>
            <a:off x="1620911" y="1506744"/>
            <a:ext cx="5014839" cy="2677656"/>
          </a:xfrm>
          <a:prstGeom prst="rect">
            <a:avLst/>
          </a:prstGeom>
          <a:solidFill>
            <a:schemeClr val="bg1">
              <a:lumMod val="85000"/>
            </a:schemeClr>
          </a:solidFill>
        </p:spPr>
        <p:txBody>
          <a:bodyPr wrap="square" rtlCol="0">
            <a:spAutoFit/>
          </a:bodyPr>
          <a:lstStyle/>
          <a:p>
            <a:r>
              <a:rPr lang="tr-TR" sz="1200" dirty="0">
                <a:latin typeface="Courier"/>
                <a:cs typeface="Courier"/>
              </a:rPr>
              <a:t>&gt;&gt; </a:t>
            </a:r>
            <a:r>
              <a:rPr lang="tr-TR" sz="1200" dirty="0" err="1">
                <a:solidFill>
                  <a:srgbClr val="528A02"/>
                </a:solidFill>
                <a:latin typeface="Courier"/>
                <a:cs typeface="Courier"/>
              </a:rPr>
              <a:t>mycell</a:t>
            </a:r>
            <a:r>
              <a:rPr lang="tr-TR" sz="1200" dirty="0">
                <a:solidFill>
                  <a:srgbClr val="528A02"/>
                </a:solidFill>
                <a:latin typeface="Courier"/>
                <a:cs typeface="Courier"/>
              </a:rPr>
              <a:t> = {'hello',4,'goodbye',543.43}</a:t>
            </a:r>
          </a:p>
          <a:p>
            <a:r>
              <a:rPr lang="tr-TR" sz="1200" dirty="0" err="1">
                <a:latin typeface="Courier"/>
                <a:cs typeface="Courier"/>
              </a:rPr>
              <a:t>mycell</a:t>
            </a:r>
            <a:r>
              <a:rPr lang="tr-TR" sz="1200" dirty="0">
                <a:latin typeface="Courier"/>
                <a:cs typeface="Courier"/>
              </a:rPr>
              <a:t> = </a:t>
            </a:r>
          </a:p>
          <a:p>
            <a:r>
              <a:rPr lang="tr-TR" sz="1200" dirty="0">
                <a:latin typeface="Courier"/>
                <a:cs typeface="Courier"/>
              </a:rPr>
              <a:t>    '</a:t>
            </a:r>
            <a:r>
              <a:rPr lang="tr-TR" sz="1200" dirty="0" err="1">
                <a:latin typeface="Courier"/>
                <a:cs typeface="Courier"/>
              </a:rPr>
              <a:t>hello</a:t>
            </a:r>
            <a:r>
              <a:rPr lang="tr-TR" sz="1200" dirty="0">
                <a:latin typeface="Courier"/>
                <a:cs typeface="Courier"/>
              </a:rPr>
              <a:t>'    [4]    '</a:t>
            </a:r>
            <a:r>
              <a:rPr lang="tr-TR" sz="1200" dirty="0" err="1">
                <a:latin typeface="Courier"/>
                <a:cs typeface="Courier"/>
              </a:rPr>
              <a:t>goodbye</a:t>
            </a:r>
            <a:r>
              <a:rPr lang="tr-TR" sz="1200" dirty="0">
                <a:latin typeface="Courier"/>
                <a:cs typeface="Courier"/>
              </a:rPr>
              <a:t>'    [543.4300]</a:t>
            </a:r>
          </a:p>
          <a:p>
            <a:r>
              <a:rPr lang="sv-SE" sz="1200" dirty="0">
                <a:latin typeface="Courier"/>
                <a:cs typeface="Courier"/>
              </a:rPr>
              <a:t>&gt;&gt; </a:t>
            </a:r>
            <a:r>
              <a:rPr lang="sv-SE" sz="1200" dirty="0" err="1">
                <a:solidFill>
                  <a:srgbClr val="528A02"/>
                </a:solidFill>
                <a:latin typeface="Courier"/>
                <a:cs typeface="Courier"/>
              </a:rPr>
              <a:t>mycell</a:t>
            </a:r>
            <a:r>
              <a:rPr lang="sv-SE" sz="1200" dirty="0">
                <a:solidFill>
                  <a:srgbClr val="528A02"/>
                </a:solidFill>
                <a:latin typeface="Courier"/>
                <a:cs typeface="Courier"/>
              </a:rPr>
              <a:t> = {[1:5],[6:10]}</a:t>
            </a:r>
          </a:p>
          <a:p>
            <a:r>
              <a:rPr lang="sv-SE" sz="1200" dirty="0" err="1">
                <a:latin typeface="Courier"/>
                <a:cs typeface="Courier"/>
              </a:rPr>
              <a:t>mycell</a:t>
            </a:r>
            <a:r>
              <a:rPr lang="sv-SE" sz="1200" dirty="0">
                <a:latin typeface="Courier"/>
                <a:cs typeface="Courier"/>
              </a:rPr>
              <a:t> = </a:t>
            </a:r>
          </a:p>
          <a:p>
            <a:r>
              <a:rPr lang="sv-SE" sz="1200" dirty="0">
                <a:latin typeface="Courier"/>
                <a:cs typeface="Courier"/>
              </a:rPr>
              <a:t>    [1x5 double]    [1x5 double]</a:t>
            </a:r>
          </a:p>
          <a:p>
            <a:r>
              <a:rPr lang="sv-SE" sz="1200" dirty="0">
                <a:latin typeface="Courier"/>
                <a:cs typeface="Courier"/>
              </a:rPr>
              <a:t>&gt;&gt; </a:t>
            </a:r>
            <a:r>
              <a:rPr lang="sv-SE" sz="1200" dirty="0" err="1">
                <a:solidFill>
                  <a:srgbClr val="528A02"/>
                </a:solidFill>
                <a:latin typeface="Courier"/>
                <a:cs typeface="Courier"/>
              </a:rPr>
              <a:t>mycell</a:t>
            </a:r>
            <a:r>
              <a:rPr lang="sv-SE" sz="1200" dirty="0">
                <a:solidFill>
                  <a:srgbClr val="528A02"/>
                </a:solidFill>
                <a:latin typeface="Courier"/>
                <a:cs typeface="Courier"/>
              </a:rPr>
              <a:t>(1)</a:t>
            </a:r>
          </a:p>
          <a:p>
            <a:r>
              <a:rPr lang="sv-SE" sz="1200" dirty="0">
                <a:latin typeface="Courier"/>
                <a:cs typeface="Courier"/>
              </a:rPr>
              <a:t>ans = </a:t>
            </a:r>
          </a:p>
          <a:p>
            <a:r>
              <a:rPr lang="sv-SE" sz="1200" dirty="0">
                <a:latin typeface="Courier"/>
                <a:cs typeface="Courier"/>
              </a:rPr>
              <a:t>    [1x5 double]</a:t>
            </a:r>
          </a:p>
          <a:p>
            <a:r>
              <a:rPr lang="sv-SE" sz="1200" dirty="0">
                <a:latin typeface="Courier"/>
                <a:cs typeface="Courier"/>
              </a:rPr>
              <a:t>&gt;&gt; </a:t>
            </a:r>
            <a:r>
              <a:rPr lang="sv-SE" sz="1200" dirty="0" err="1">
                <a:solidFill>
                  <a:srgbClr val="528A02"/>
                </a:solidFill>
                <a:latin typeface="Courier"/>
                <a:cs typeface="Courier"/>
              </a:rPr>
              <a:t>mycell</a:t>
            </a:r>
            <a:r>
              <a:rPr lang="sv-SE" sz="1200" dirty="0">
                <a:solidFill>
                  <a:srgbClr val="528A02"/>
                </a:solidFill>
                <a:latin typeface="Courier"/>
                <a:cs typeface="Courier"/>
              </a:rPr>
              <a:t>{1}</a:t>
            </a:r>
          </a:p>
          <a:p>
            <a:r>
              <a:rPr lang="sv-SE" sz="1200" dirty="0">
                <a:latin typeface="Courier"/>
                <a:cs typeface="Courier"/>
              </a:rPr>
              <a:t>ans =</a:t>
            </a:r>
          </a:p>
          <a:p>
            <a:r>
              <a:rPr lang="sv-SE" sz="1200" dirty="0">
                <a:latin typeface="Courier"/>
                <a:cs typeface="Courier"/>
              </a:rPr>
              <a:t>     1     2     3     4     5</a:t>
            </a:r>
            <a:endParaRPr lang="en-US" sz="1200" dirty="0">
              <a:latin typeface="Courier"/>
              <a:cs typeface="Courier"/>
            </a:endParaRPr>
          </a:p>
          <a:p>
            <a:endParaRPr lang="en-US" sz="1200" dirty="0">
              <a:latin typeface="Courier"/>
              <a:cs typeface="Courier"/>
            </a:endParaRPr>
          </a:p>
          <a:p>
            <a:endParaRPr lang="en-US" sz="1200" dirty="0">
              <a:latin typeface="Courier"/>
              <a:cs typeface="Courier"/>
            </a:endParaRPr>
          </a:p>
        </p:txBody>
      </p:sp>
      <p:grpSp>
        <p:nvGrpSpPr>
          <p:cNvPr id="15" name="Group 14"/>
          <p:cNvGrpSpPr/>
          <p:nvPr/>
        </p:nvGrpSpPr>
        <p:grpSpPr>
          <a:xfrm>
            <a:off x="2875789" y="2696911"/>
            <a:ext cx="4836226" cy="957882"/>
            <a:chOff x="2310385" y="3595881"/>
            <a:chExt cx="6448302" cy="1277176"/>
          </a:xfrm>
        </p:grpSpPr>
        <p:grpSp>
          <p:nvGrpSpPr>
            <p:cNvPr id="10" name="Group 9"/>
            <p:cNvGrpSpPr/>
            <p:nvPr/>
          </p:nvGrpSpPr>
          <p:grpSpPr>
            <a:xfrm>
              <a:off x="2310385" y="3595881"/>
              <a:ext cx="6448302" cy="400109"/>
              <a:chOff x="2310385" y="3595881"/>
              <a:chExt cx="6448302" cy="400109"/>
            </a:xfrm>
          </p:grpSpPr>
          <p:cxnSp>
            <p:nvCxnSpPr>
              <p:cNvPr id="6" name="Straight Arrow Connector 5"/>
              <p:cNvCxnSpPr/>
              <p:nvPr/>
            </p:nvCxnSpPr>
            <p:spPr>
              <a:xfrm flipH="1" flipV="1">
                <a:off x="2310385" y="3687693"/>
                <a:ext cx="3213119" cy="1147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531159" y="3595881"/>
                <a:ext cx="3227528" cy="400109"/>
              </a:xfrm>
              <a:prstGeom prst="rect">
                <a:avLst/>
              </a:prstGeom>
              <a:noFill/>
            </p:spPr>
            <p:txBody>
              <a:bodyPr wrap="square" rtlCol="0">
                <a:spAutoFit/>
              </a:bodyPr>
              <a:lstStyle/>
              <a:p>
                <a:r>
                  <a:rPr lang="en-US" sz="1350" dirty="0">
                    <a:solidFill>
                      <a:schemeClr val="accent2"/>
                    </a:solidFill>
                  </a:rPr>
                  <a:t>access the cells themselves</a:t>
                </a:r>
              </a:p>
            </p:txBody>
          </p:sp>
        </p:grp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112807" y="3894778"/>
              <a:ext cx="1474357" cy="978279"/>
            </a:xfrm>
            <a:prstGeom prst="rect">
              <a:avLst/>
            </a:prstGeom>
          </p:spPr>
        </p:pic>
      </p:grpSp>
      <p:grpSp>
        <p:nvGrpSpPr>
          <p:cNvPr id="18" name="Group 17"/>
          <p:cNvGrpSpPr/>
          <p:nvPr/>
        </p:nvGrpSpPr>
        <p:grpSpPr>
          <a:xfrm>
            <a:off x="2795463" y="3287940"/>
            <a:ext cx="4111419" cy="1855559"/>
            <a:chOff x="2203283" y="4383921"/>
            <a:chExt cx="5481892" cy="2474079"/>
          </a:xfrm>
        </p:grpSpPr>
        <p:cxnSp>
          <p:nvCxnSpPr>
            <p:cNvPr id="7" name="Straight Arrow Connector 6"/>
            <p:cNvCxnSpPr>
              <a:stCxn id="9" idx="1"/>
            </p:cNvCxnSpPr>
            <p:nvPr/>
          </p:nvCxnSpPr>
          <p:spPr>
            <a:xfrm flipH="1" flipV="1">
              <a:off x="2203283" y="4383921"/>
              <a:ext cx="1996720" cy="9459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4200003" y="5129766"/>
              <a:ext cx="3485172" cy="400109"/>
            </a:xfrm>
            <a:prstGeom prst="rect">
              <a:avLst/>
            </a:prstGeom>
            <a:noFill/>
          </p:spPr>
          <p:txBody>
            <a:bodyPr wrap="square" rtlCol="0">
              <a:spAutoFit/>
            </a:bodyPr>
            <a:lstStyle/>
            <a:p>
              <a:r>
                <a:rPr lang="en-US" sz="1350" dirty="0">
                  <a:solidFill>
                    <a:schemeClr val="accent2"/>
                  </a:solidFill>
                </a:rPr>
                <a:t>access the </a:t>
              </a:r>
              <a:r>
                <a:rPr lang="en-US" sz="1350" i="1" dirty="0">
                  <a:solidFill>
                    <a:schemeClr val="accent2"/>
                  </a:solidFill>
                </a:rPr>
                <a:t>contents</a:t>
              </a:r>
              <a:r>
                <a:rPr lang="en-US" sz="1350" dirty="0">
                  <a:solidFill>
                    <a:schemeClr val="accent2"/>
                  </a:solidFill>
                </a:rPr>
                <a:t> of the cells</a:t>
              </a:r>
            </a:p>
          </p:txBody>
        </p:sp>
        <p:pic>
          <p:nvPicPr>
            <p:cNvPr id="16" name="Picture 15"/>
            <p:cNvPicPr>
              <a:picLocks noChangeAspect="1"/>
            </p:cNvPicPr>
            <p:nvPr/>
          </p:nvPicPr>
          <p:blipFill>
            <a:blip r:embed="rId5">
              <a:extLst>
                <a:ext uri="{BEBA8EAE-BF5A-486C-A8C5-ECC9F3942E4B}">
                  <a14:imgProps xmlns:a14="http://schemas.microsoft.com/office/drawing/2010/main">
                    <a14:imgLayer r:embed="rId6">
                      <a14:imgEffect>
                        <a14:backgroundRemoval t="3704" b="94753" l="1892" r="98108"/>
                      </a14:imgEffect>
                    </a14:imgLayer>
                  </a14:imgProps>
                </a:ext>
              </a:extLst>
            </a:blip>
            <a:stretch>
              <a:fillRect/>
            </a:stretch>
          </p:blipFill>
          <p:spPr>
            <a:xfrm>
              <a:off x="4808729" y="5452931"/>
              <a:ext cx="1604554" cy="1405069"/>
            </a:xfrm>
            <a:prstGeom prst="rect">
              <a:avLst/>
            </a:prstGeom>
          </p:spPr>
        </p:pic>
      </p:grpSp>
    </p:spTree>
    <p:extLst>
      <p:ext uri="{BB962C8B-B14F-4D97-AF65-F5344CB8AC3E}">
        <p14:creationId xmlns:p14="http://schemas.microsoft.com/office/powerpoint/2010/main" val="36510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Structures</a:t>
            </a:r>
            <a:endParaRPr lang="en-US" dirty="0"/>
          </a:p>
        </p:txBody>
      </p:sp>
      <p:sp>
        <p:nvSpPr>
          <p:cNvPr id="10" name="Content Placeholder 9"/>
          <p:cNvSpPr>
            <a:spLocks noGrp="1"/>
          </p:cNvSpPr>
          <p:nvPr>
            <p:ph idx="1"/>
          </p:nvPr>
        </p:nvSpPr>
        <p:spPr>
          <a:xfrm>
            <a:off x="1406176" y="1422319"/>
            <a:ext cx="5307560" cy="2994422"/>
          </a:xfrm>
        </p:spPr>
        <p:txBody>
          <a:bodyPr/>
          <a:lstStyle/>
          <a:p>
            <a:r>
              <a:rPr lang="en-US" dirty="0" smtClean="0"/>
              <a:t>Structures can be used to organize and group information</a:t>
            </a:r>
            <a:endParaRPr lang="en-US" dirty="0"/>
          </a:p>
        </p:txBody>
      </p:sp>
      <p:pic>
        <p:nvPicPr>
          <p:cNvPr id="9" name="Picture 8"/>
          <p:cNvPicPr>
            <a:picLocks noChangeAspect="1"/>
          </p:cNvPicPr>
          <p:nvPr/>
        </p:nvPicPr>
        <p:blipFill>
          <a:blip r:embed="rId2"/>
          <a:stretch>
            <a:fillRect/>
          </a:stretch>
        </p:blipFill>
        <p:spPr>
          <a:xfrm>
            <a:off x="1591778" y="2224166"/>
            <a:ext cx="1679914" cy="1355930"/>
          </a:xfrm>
          <a:prstGeom prst="rect">
            <a:avLst/>
          </a:prstGeom>
        </p:spPr>
      </p:pic>
      <p:sp>
        <p:nvSpPr>
          <p:cNvPr id="11" name="TextBox 10"/>
          <p:cNvSpPr txBox="1"/>
          <p:nvPr/>
        </p:nvSpPr>
        <p:spPr>
          <a:xfrm>
            <a:off x="3462134" y="2220119"/>
            <a:ext cx="4324554" cy="1754326"/>
          </a:xfrm>
          <a:prstGeom prst="rect">
            <a:avLst/>
          </a:prstGeom>
          <a:solidFill>
            <a:schemeClr val="bg1">
              <a:lumMod val="85000"/>
            </a:schemeClr>
          </a:solidFill>
        </p:spPr>
        <p:txBody>
          <a:bodyPr wrap="square" rtlCol="0">
            <a:spAutoFit/>
          </a:bodyPr>
          <a:lstStyle/>
          <a:p>
            <a:r>
              <a:rPr lang="nl-NL" sz="1200" dirty="0">
                <a:latin typeface="Courier"/>
                <a:cs typeface="Courier"/>
              </a:rPr>
              <a:t>&gt;&gt; </a:t>
            </a:r>
            <a:r>
              <a:rPr lang="nl-NL" sz="1200" dirty="0" err="1">
                <a:solidFill>
                  <a:srgbClr val="528A02"/>
                </a:solidFill>
                <a:latin typeface="Courier"/>
                <a:cs typeface="Courier"/>
              </a:rPr>
              <a:t>patient.name</a:t>
            </a:r>
            <a:r>
              <a:rPr lang="nl-NL" sz="1200" dirty="0">
                <a:solidFill>
                  <a:srgbClr val="528A02"/>
                </a:solidFill>
                <a:latin typeface="Courier"/>
                <a:cs typeface="Courier"/>
              </a:rPr>
              <a:t> = 'John Doe';</a:t>
            </a:r>
          </a:p>
          <a:p>
            <a:r>
              <a:rPr lang="nl-NL" sz="1200" dirty="0">
                <a:latin typeface="Courier"/>
                <a:cs typeface="Courier"/>
              </a:rPr>
              <a:t>&gt;&gt; </a:t>
            </a:r>
            <a:r>
              <a:rPr lang="nl-NL" sz="1200" dirty="0" err="1">
                <a:solidFill>
                  <a:srgbClr val="528A02"/>
                </a:solidFill>
                <a:latin typeface="Courier"/>
                <a:cs typeface="Courier"/>
              </a:rPr>
              <a:t>patient.billing</a:t>
            </a:r>
            <a:r>
              <a:rPr lang="nl-NL" sz="1200" dirty="0">
                <a:solidFill>
                  <a:srgbClr val="528A02"/>
                </a:solidFill>
                <a:latin typeface="Courier"/>
                <a:cs typeface="Courier"/>
              </a:rPr>
              <a:t> = 127.00;</a:t>
            </a:r>
          </a:p>
          <a:p>
            <a:r>
              <a:rPr lang="nl-NL" sz="1200" dirty="0">
                <a:latin typeface="Courier"/>
                <a:cs typeface="Courier"/>
              </a:rPr>
              <a:t>&gt;&gt; </a:t>
            </a:r>
            <a:r>
              <a:rPr lang="nl-NL" sz="1200" dirty="0" err="1">
                <a:solidFill>
                  <a:srgbClr val="528A02"/>
                </a:solidFill>
                <a:latin typeface="Courier"/>
                <a:cs typeface="Courier"/>
              </a:rPr>
              <a:t>patient.test</a:t>
            </a:r>
            <a:r>
              <a:rPr lang="nl-NL" sz="1200" dirty="0">
                <a:solidFill>
                  <a:srgbClr val="528A02"/>
                </a:solidFill>
                <a:latin typeface="Courier"/>
                <a:cs typeface="Courier"/>
              </a:rPr>
              <a:t> = [79, 75, 73; 180, 178, 177.5; 220, 210, 205];</a:t>
            </a:r>
          </a:p>
          <a:p>
            <a:r>
              <a:rPr lang="nl-NL" sz="1200" dirty="0">
                <a:latin typeface="Courier"/>
                <a:cs typeface="Courier"/>
              </a:rPr>
              <a:t>&gt;&gt; </a:t>
            </a:r>
            <a:r>
              <a:rPr lang="nl-NL" sz="1200" dirty="0" err="1">
                <a:solidFill>
                  <a:srgbClr val="528A02"/>
                </a:solidFill>
                <a:latin typeface="Courier"/>
                <a:cs typeface="Courier"/>
              </a:rPr>
              <a:t>patient</a:t>
            </a:r>
            <a:endParaRPr lang="nl-NL" sz="1200" dirty="0">
              <a:solidFill>
                <a:srgbClr val="528A02"/>
              </a:solidFill>
              <a:latin typeface="Courier"/>
              <a:cs typeface="Courier"/>
            </a:endParaRPr>
          </a:p>
          <a:p>
            <a:r>
              <a:rPr lang="nl-NL" sz="1200" dirty="0" err="1">
                <a:latin typeface="Courier"/>
                <a:cs typeface="Courier"/>
              </a:rPr>
              <a:t>patient</a:t>
            </a:r>
            <a:r>
              <a:rPr lang="nl-NL" sz="1200" dirty="0">
                <a:latin typeface="Courier"/>
                <a:cs typeface="Courier"/>
              </a:rPr>
              <a:t> = </a:t>
            </a:r>
          </a:p>
          <a:p>
            <a:r>
              <a:rPr lang="nl-NL" sz="1200" dirty="0">
                <a:latin typeface="Courier"/>
                <a:cs typeface="Courier"/>
              </a:rPr>
              <a:t>       name: 'John Doe'</a:t>
            </a:r>
          </a:p>
          <a:p>
            <a:r>
              <a:rPr lang="nl-NL" sz="1200" dirty="0">
                <a:latin typeface="Courier"/>
                <a:cs typeface="Courier"/>
              </a:rPr>
              <a:t>    </a:t>
            </a:r>
            <a:r>
              <a:rPr lang="nl-NL" sz="1200" dirty="0" err="1">
                <a:latin typeface="Courier"/>
                <a:cs typeface="Courier"/>
              </a:rPr>
              <a:t>billing</a:t>
            </a:r>
            <a:r>
              <a:rPr lang="nl-NL" sz="1200" dirty="0">
                <a:latin typeface="Courier"/>
                <a:cs typeface="Courier"/>
              </a:rPr>
              <a:t>: 127</a:t>
            </a:r>
          </a:p>
          <a:p>
            <a:r>
              <a:rPr lang="nl-NL" sz="1200" dirty="0">
                <a:latin typeface="Courier"/>
                <a:cs typeface="Courier"/>
              </a:rPr>
              <a:t>       test: [3x3 double]</a:t>
            </a:r>
            <a:endParaRPr lang="en-US" sz="1200" dirty="0">
              <a:latin typeface="Courier"/>
              <a:cs typeface="Courier"/>
            </a:endParaRPr>
          </a:p>
        </p:txBody>
      </p:sp>
    </p:spTree>
    <p:extLst>
      <p:ext uri="{BB962C8B-B14F-4D97-AF65-F5344CB8AC3E}">
        <p14:creationId xmlns:p14="http://schemas.microsoft.com/office/powerpoint/2010/main" val="91334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of structures</a:t>
            </a:r>
            <a:endParaRPr lang="en-US" dirty="0"/>
          </a:p>
        </p:txBody>
      </p:sp>
      <p:sp>
        <p:nvSpPr>
          <p:cNvPr id="4" name="TextBox 3"/>
          <p:cNvSpPr txBox="1"/>
          <p:nvPr/>
        </p:nvSpPr>
        <p:spPr>
          <a:xfrm>
            <a:off x="1528524" y="1439736"/>
            <a:ext cx="5128417" cy="3046988"/>
          </a:xfrm>
          <a:prstGeom prst="rect">
            <a:avLst/>
          </a:prstGeom>
          <a:solidFill>
            <a:schemeClr val="bg1">
              <a:lumMod val="85000"/>
            </a:schemeClr>
          </a:solidFill>
        </p:spPr>
        <p:txBody>
          <a:bodyPr wrap="square" rtlCol="0">
            <a:spAutoFit/>
          </a:bodyPr>
          <a:lstStyle/>
          <a:p>
            <a:r>
              <a:rPr lang="nl-NL" sz="1200" dirty="0">
                <a:latin typeface="Courier"/>
                <a:cs typeface="Courier"/>
              </a:rPr>
              <a:t>&gt;&gt; </a:t>
            </a:r>
            <a:r>
              <a:rPr lang="nl-NL" sz="1200" dirty="0" err="1">
                <a:solidFill>
                  <a:srgbClr val="528A02"/>
                </a:solidFill>
                <a:latin typeface="Courier"/>
                <a:cs typeface="Courier"/>
              </a:rPr>
              <a:t>patient</a:t>
            </a:r>
            <a:r>
              <a:rPr lang="nl-NL" sz="1200" dirty="0">
                <a:solidFill>
                  <a:srgbClr val="528A02"/>
                </a:solidFill>
                <a:latin typeface="Courier"/>
                <a:cs typeface="Courier"/>
              </a:rPr>
              <a:t>(2).name = ’Jane Doe';</a:t>
            </a:r>
          </a:p>
          <a:p>
            <a:r>
              <a:rPr lang="nl-NL" sz="1200" dirty="0">
                <a:latin typeface="Courier"/>
                <a:cs typeface="Courier"/>
              </a:rPr>
              <a:t>&gt;&gt; </a:t>
            </a:r>
            <a:r>
              <a:rPr lang="nl-NL" sz="1200" dirty="0" err="1">
                <a:solidFill>
                  <a:srgbClr val="528A02"/>
                </a:solidFill>
                <a:latin typeface="Courier"/>
                <a:cs typeface="Courier"/>
              </a:rPr>
              <a:t>patient</a:t>
            </a:r>
            <a:r>
              <a:rPr lang="nl-NL" sz="1200" dirty="0">
                <a:solidFill>
                  <a:srgbClr val="528A02"/>
                </a:solidFill>
                <a:latin typeface="Courier"/>
                <a:cs typeface="Courier"/>
              </a:rPr>
              <a:t>(2).</a:t>
            </a:r>
            <a:r>
              <a:rPr lang="nl-NL" sz="1200" dirty="0" err="1">
                <a:solidFill>
                  <a:srgbClr val="528A02"/>
                </a:solidFill>
                <a:latin typeface="Courier"/>
                <a:cs typeface="Courier"/>
              </a:rPr>
              <a:t>billing</a:t>
            </a:r>
            <a:r>
              <a:rPr lang="nl-NL" sz="1200" dirty="0">
                <a:solidFill>
                  <a:srgbClr val="528A02"/>
                </a:solidFill>
                <a:latin typeface="Courier"/>
                <a:cs typeface="Courier"/>
              </a:rPr>
              <a:t> = 156.00;</a:t>
            </a:r>
          </a:p>
          <a:p>
            <a:r>
              <a:rPr lang="nl-NL" sz="1200" dirty="0">
                <a:latin typeface="Courier"/>
                <a:cs typeface="Courier"/>
              </a:rPr>
              <a:t>&gt;&gt; </a:t>
            </a:r>
            <a:r>
              <a:rPr lang="nl-NL" sz="1200" dirty="0" err="1">
                <a:solidFill>
                  <a:srgbClr val="528A02"/>
                </a:solidFill>
                <a:latin typeface="Courier"/>
                <a:cs typeface="Courier"/>
              </a:rPr>
              <a:t>patient</a:t>
            </a:r>
            <a:r>
              <a:rPr lang="nl-NL" sz="1200" dirty="0">
                <a:solidFill>
                  <a:srgbClr val="528A02"/>
                </a:solidFill>
                <a:latin typeface="Courier"/>
                <a:cs typeface="Courier"/>
              </a:rPr>
              <a:t>(2).test = [71 73, 55; 101, 22, 22; 242, 211, 205];</a:t>
            </a:r>
          </a:p>
          <a:p>
            <a:r>
              <a:rPr lang="nl-NL" sz="1200" dirty="0">
                <a:latin typeface="Courier"/>
                <a:cs typeface="Courier"/>
              </a:rPr>
              <a:t>&gt;&gt; </a:t>
            </a:r>
            <a:r>
              <a:rPr lang="nl-NL" sz="1200" dirty="0" err="1">
                <a:solidFill>
                  <a:srgbClr val="528A02"/>
                </a:solidFill>
                <a:latin typeface="Courier"/>
                <a:cs typeface="Courier"/>
              </a:rPr>
              <a:t>patient</a:t>
            </a:r>
            <a:endParaRPr lang="nl-NL" sz="1200" dirty="0">
              <a:solidFill>
                <a:srgbClr val="528A02"/>
              </a:solidFill>
              <a:latin typeface="Courier"/>
              <a:cs typeface="Courier"/>
            </a:endParaRPr>
          </a:p>
          <a:p>
            <a:r>
              <a:rPr lang="nl-NL" sz="1200" dirty="0" err="1">
                <a:latin typeface="Courier"/>
                <a:cs typeface="Courier"/>
              </a:rPr>
              <a:t>patient</a:t>
            </a:r>
            <a:r>
              <a:rPr lang="nl-NL" sz="1200" dirty="0">
                <a:latin typeface="Courier"/>
                <a:cs typeface="Courier"/>
              </a:rPr>
              <a:t> = </a:t>
            </a:r>
          </a:p>
          <a:p>
            <a:r>
              <a:rPr lang="nl-NL" sz="1200" dirty="0">
                <a:latin typeface="Courier"/>
                <a:cs typeface="Courier"/>
              </a:rPr>
              <a:t>1x2 </a:t>
            </a:r>
            <a:r>
              <a:rPr lang="nl-NL" sz="1200" dirty="0" err="1">
                <a:latin typeface="Courier"/>
                <a:cs typeface="Courier"/>
              </a:rPr>
              <a:t>struct</a:t>
            </a:r>
            <a:r>
              <a:rPr lang="nl-NL" sz="1200" dirty="0">
                <a:latin typeface="Courier"/>
                <a:cs typeface="Courier"/>
              </a:rPr>
              <a:t> array </a:t>
            </a:r>
            <a:r>
              <a:rPr lang="nl-NL" sz="1200" dirty="0" err="1">
                <a:latin typeface="Courier"/>
                <a:cs typeface="Courier"/>
              </a:rPr>
              <a:t>with</a:t>
            </a:r>
            <a:r>
              <a:rPr lang="nl-NL" sz="1200" dirty="0">
                <a:latin typeface="Courier"/>
                <a:cs typeface="Courier"/>
              </a:rPr>
              <a:t> </a:t>
            </a:r>
            <a:r>
              <a:rPr lang="nl-NL" sz="1200" dirty="0" err="1">
                <a:latin typeface="Courier"/>
                <a:cs typeface="Courier"/>
              </a:rPr>
              <a:t>fields</a:t>
            </a:r>
            <a:r>
              <a:rPr lang="nl-NL" sz="1200" dirty="0">
                <a:latin typeface="Courier"/>
                <a:cs typeface="Courier"/>
              </a:rPr>
              <a:t>:</a:t>
            </a:r>
          </a:p>
          <a:p>
            <a:r>
              <a:rPr lang="nl-NL" sz="1200" dirty="0">
                <a:latin typeface="Courier"/>
                <a:cs typeface="Courier"/>
              </a:rPr>
              <a:t>    name</a:t>
            </a:r>
          </a:p>
          <a:p>
            <a:r>
              <a:rPr lang="nl-NL" sz="1200" dirty="0">
                <a:latin typeface="Courier"/>
                <a:cs typeface="Courier"/>
              </a:rPr>
              <a:t>    </a:t>
            </a:r>
            <a:r>
              <a:rPr lang="nl-NL" sz="1200" dirty="0" err="1">
                <a:latin typeface="Courier"/>
                <a:cs typeface="Courier"/>
              </a:rPr>
              <a:t>billing</a:t>
            </a:r>
            <a:endParaRPr lang="nl-NL" sz="1200" dirty="0">
              <a:latin typeface="Courier"/>
              <a:cs typeface="Courier"/>
            </a:endParaRPr>
          </a:p>
          <a:p>
            <a:r>
              <a:rPr lang="nl-NL" sz="1200" dirty="0">
                <a:latin typeface="Courier"/>
                <a:cs typeface="Courier"/>
              </a:rPr>
              <a:t>    test</a:t>
            </a:r>
          </a:p>
          <a:p>
            <a:r>
              <a:rPr lang="nl-NL" sz="1200" dirty="0">
                <a:latin typeface="Courier"/>
                <a:cs typeface="Courier"/>
              </a:rPr>
              <a:t>&gt;&gt; </a:t>
            </a:r>
            <a:r>
              <a:rPr lang="nl-NL" sz="1200" dirty="0" err="1">
                <a:solidFill>
                  <a:srgbClr val="528A02"/>
                </a:solidFill>
                <a:latin typeface="Courier"/>
                <a:cs typeface="Courier"/>
              </a:rPr>
              <a:t>patient</a:t>
            </a:r>
            <a:r>
              <a:rPr lang="nl-NL" sz="1200" dirty="0">
                <a:solidFill>
                  <a:srgbClr val="528A02"/>
                </a:solidFill>
                <a:latin typeface="Courier"/>
                <a:cs typeface="Courier"/>
              </a:rPr>
              <a:t>(1)</a:t>
            </a:r>
          </a:p>
          <a:p>
            <a:r>
              <a:rPr lang="nl-NL" sz="1200" dirty="0" err="1">
                <a:latin typeface="Courier"/>
                <a:cs typeface="Courier"/>
              </a:rPr>
              <a:t>ans</a:t>
            </a:r>
            <a:r>
              <a:rPr lang="nl-NL" sz="1200" dirty="0">
                <a:latin typeface="Courier"/>
                <a:cs typeface="Courier"/>
              </a:rPr>
              <a:t> = </a:t>
            </a:r>
          </a:p>
          <a:p>
            <a:r>
              <a:rPr lang="nl-NL" sz="1200" dirty="0">
                <a:latin typeface="Courier"/>
                <a:cs typeface="Courier"/>
              </a:rPr>
              <a:t>       name: 'John Doe'</a:t>
            </a:r>
          </a:p>
          <a:p>
            <a:r>
              <a:rPr lang="nl-NL" sz="1200" dirty="0">
                <a:latin typeface="Courier"/>
                <a:cs typeface="Courier"/>
              </a:rPr>
              <a:t>    </a:t>
            </a:r>
            <a:r>
              <a:rPr lang="nl-NL" sz="1200" dirty="0" err="1">
                <a:latin typeface="Courier"/>
                <a:cs typeface="Courier"/>
              </a:rPr>
              <a:t>billing</a:t>
            </a:r>
            <a:r>
              <a:rPr lang="nl-NL" sz="1200" dirty="0">
                <a:latin typeface="Courier"/>
                <a:cs typeface="Courier"/>
              </a:rPr>
              <a:t>: 127</a:t>
            </a:r>
          </a:p>
          <a:p>
            <a:r>
              <a:rPr lang="nl-NL" sz="1200" dirty="0">
                <a:latin typeface="Courier"/>
                <a:cs typeface="Courier"/>
              </a:rPr>
              <a:t>       test: [3x3 double]</a:t>
            </a:r>
          </a:p>
          <a:p>
            <a:endParaRPr lang="en-US" sz="1200" dirty="0">
              <a:latin typeface="Courier"/>
              <a:cs typeface="Courier"/>
            </a:endParaRPr>
          </a:p>
        </p:txBody>
      </p:sp>
    </p:spTree>
    <p:extLst>
      <p:ext uri="{BB962C8B-B14F-4D97-AF65-F5344CB8AC3E}">
        <p14:creationId xmlns:p14="http://schemas.microsoft.com/office/powerpoint/2010/main" val="379574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655" y="651535"/>
            <a:ext cx="3217101" cy="3828450"/>
          </a:xfrm>
          <a:prstGeom prst="rect">
            <a:avLst/>
          </a:prstGeom>
        </p:spPr>
      </p:pic>
    </p:spTree>
    <p:extLst>
      <p:ext uri="{BB962C8B-B14F-4D97-AF65-F5344CB8AC3E}">
        <p14:creationId xmlns:p14="http://schemas.microsoft.com/office/powerpoint/2010/main" val="1824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variables</a:t>
            </a:r>
            <a:endParaRPr lang="en-US" dirty="0"/>
          </a:p>
        </p:txBody>
      </p:sp>
      <p:sp>
        <p:nvSpPr>
          <p:cNvPr id="3" name="Content Placeholder 2"/>
          <p:cNvSpPr>
            <a:spLocks noGrp="1"/>
          </p:cNvSpPr>
          <p:nvPr>
            <p:ph idx="1"/>
          </p:nvPr>
        </p:nvSpPr>
        <p:spPr/>
        <p:txBody>
          <a:bodyPr/>
          <a:lstStyle/>
          <a:p>
            <a:r>
              <a:rPr lang="en-US" dirty="0" smtClean="0">
                <a:solidFill>
                  <a:srgbClr val="3366FF"/>
                </a:solidFill>
              </a:rPr>
              <a:t>save()</a:t>
            </a:r>
            <a:r>
              <a:rPr lang="en-US" dirty="0" smtClean="0"/>
              <a:t> to save the workspace to disk</a:t>
            </a:r>
          </a:p>
          <a:p>
            <a:r>
              <a:rPr lang="en-US" dirty="0" smtClean="0">
                <a:solidFill>
                  <a:srgbClr val="3366FF"/>
                </a:solidFill>
              </a:rPr>
              <a:t>load() </a:t>
            </a:r>
            <a:r>
              <a:rPr lang="en-US" dirty="0" smtClean="0"/>
              <a:t>to load a .mat file that contains variables from disk</a:t>
            </a:r>
          </a:p>
          <a:p>
            <a:r>
              <a:rPr lang="en-US" dirty="0" smtClean="0">
                <a:solidFill>
                  <a:srgbClr val="3366FF"/>
                </a:solidFill>
              </a:rPr>
              <a:t>clear() </a:t>
            </a:r>
            <a:r>
              <a:rPr lang="en-US" dirty="0" smtClean="0"/>
              <a:t>to remove a variable from memory</a:t>
            </a:r>
          </a:p>
          <a:p>
            <a:r>
              <a:rPr lang="en-US" dirty="0" smtClean="0">
                <a:solidFill>
                  <a:srgbClr val="3366FF"/>
                </a:solidFill>
              </a:rPr>
              <a:t>who</a:t>
            </a:r>
            <a:r>
              <a:rPr lang="en-US" dirty="0" smtClean="0"/>
              <a:t>, </a:t>
            </a:r>
            <a:r>
              <a:rPr lang="en-US" dirty="0" err="1" smtClean="0">
                <a:solidFill>
                  <a:srgbClr val="3366FF"/>
                </a:solidFill>
              </a:rPr>
              <a:t>whos</a:t>
            </a:r>
            <a:r>
              <a:rPr lang="en-US" dirty="0" smtClean="0">
                <a:solidFill>
                  <a:srgbClr val="3366FF"/>
                </a:solidFill>
              </a:rPr>
              <a:t> </a:t>
            </a:r>
            <a:r>
              <a:rPr lang="en-US" dirty="0" smtClean="0"/>
              <a:t>to list variables in memory</a:t>
            </a:r>
            <a:endParaRPr lang="en-US" dirty="0"/>
          </a:p>
        </p:txBody>
      </p:sp>
    </p:spTree>
    <p:extLst>
      <p:ext uri="{BB962C8B-B14F-4D97-AF65-F5344CB8AC3E}">
        <p14:creationId xmlns:p14="http://schemas.microsoft.com/office/powerpoint/2010/main" val="42810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variables</a:t>
            </a:r>
            <a:endParaRPr lang="en-US" dirty="0"/>
          </a:p>
        </p:txBody>
      </p:sp>
      <p:sp>
        <p:nvSpPr>
          <p:cNvPr id="5" name="TextBox 4"/>
          <p:cNvSpPr txBox="1"/>
          <p:nvPr/>
        </p:nvSpPr>
        <p:spPr>
          <a:xfrm>
            <a:off x="1528524" y="1439736"/>
            <a:ext cx="5128417" cy="2862322"/>
          </a:xfrm>
          <a:prstGeom prst="rect">
            <a:avLst/>
          </a:prstGeom>
          <a:solidFill>
            <a:schemeClr val="bg1">
              <a:lumMod val="85000"/>
            </a:schemeClr>
          </a:solidFill>
        </p:spPr>
        <p:txBody>
          <a:bodyPr wrap="square" rtlCol="0">
            <a:spAutoFit/>
          </a:bodyPr>
          <a:lstStyle/>
          <a:p>
            <a:r>
              <a:rPr lang="en-US" sz="1200" dirty="0">
                <a:latin typeface="Courier"/>
                <a:cs typeface="Courier"/>
              </a:rPr>
              <a:t>&gt;&gt; </a:t>
            </a:r>
            <a:r>
              <a:rPr lang="en-US" sz="1200" dirty="0">
                <a:solidFill>
                  <a:schemeClr val="accent5"/>
                </a:solidFill>
                <a:latin typeface="Courier"/>
                <a:cs typeface="Courier"/>
              </a:rPr>
              <a:t>who</a:t>
            </a:r>
          </a:p>
          <a:p>
            <a:endParaRPr lang="en-US" sz="1200" dirty="0">
              <a:latin typeface="Courier"/>
              <a:cs typeface="Courier"/>
            </a:endParaRPr>
          </a:p>
          <a:p>
            <a:r>
              <a:rPr lang="en-US" sz="1200" dirty="0">
                <a:latin typeface="Courier"/>
                <a:cs typeface="Courier"/>
              </a:rPr>
              <a:t>Your variables are:</a:t>
            </a:r>
          </a:p>
          <a:p>
            <a:endParaRPr lang="en-US" sz="1200" dirty="0">
              <a:latin typeface="Courier"/>
              <a:cs typeface="Courier"/>
            </a:endParaRPr>
          </a:p>
          <a:p>
            <a:r>
              <a:rPr lang="en-US" sz="1200" dirty="0">
                <a:latin typeface="Courier"/>
                <a:cs typeface="Courier"/>
              </a:rPr>
              <a:t>age       employee  </a:t>
            </a:r>
            <a:r>
              <a:rPr lang="en-US" sz="1200" dirty="0" err="1">
                <a:latin typeface="Courier"/>
                <a:cs typeface="Courier"/>
              </a:rPr>
              <a:t>mycell</a:t>
            </a:r>
            <a:r>
              <a:rPr lang="en-US" sz="1200" dirty="0">
                <a:latin typeface="Courier"/>
                <a:cs typeface="Courier"/>
              </a:rPr>
              <a:t>    patient   score     </a:t>
            </a:r>
          </a:p>
          <a:p>
            <a:endParaRPr lang="en-US" sz="1200" dirty="0">
              <a:latin typeface="Courier"/>
              <a:cs typeface="Courier"/>
            </a:endParaRPr>
          </a:p>
          <a:p>
            <a:r>
              <a:rPr lang="en-US" sz="1200" dirty="0">
                <a:latin typeface="Courier"/>
                <a:cs typeface="Courier"/>
              </a:rPr>
              <a:t>&gt;&gt; </a:t>
            </a:r>
            <a:r>
              <a:rPr lang="en-US" sz="1200" dirty="0" err="1">
                <a:solidFill>
                  <a:srgbClr val="528A02"/>
                </a:solidFill>
                <a:latin typeface="Courier"/>
                <a:cs typeface="Courier"/>
              </a:rPr>
              <a:t>whos</a:t>
            </a:r>
            <a:endParaRPr lang="en-US" sz="1200" dirty="0">
              <a:solidFill>
                <a:srgbClr val="528A02"/>
              </a:solidFill>
              <a:latin typeface="Courier"/>
              <a:cs typeface="Courier"/>
            </a:endParaRPr>
          </a:p>
          <a:p>
            <a:r>
              <a:rPr lang="en-US" sz="1200" dirty="0">
                <a:latin typeface="Courier"/>
                <a:cs typeface="Courier"/>
              </a:rPr>
              <a:t>  Name          Size            Bytes  Class     Attributes</a:t>
            </a:r>
          </a:p>
          <a:p>
            <a:endParaRPr lang="en-US" sz="1200" dirty="0">
              <a:latin typeface="Courier"/>
              <a:cs typeface="Courier"/>
            </a:endParaRPr>
          </a:p>
          <a:p>
            <a:r>
              <a:rPr lang="en-US" sz="1200" dirty="0">
                <a:latin typeface="Courier"/>
                <a:cs typeface="Courier"/>
              </a:rPr>
              <a:t>  age           1x1                 8  double              </a:t>
            </a:r>
          </a:p>
          <a:p>
            <a:r>
              <a:rPr lang="en-US" sz="1200" dirty="0">
                <a:latin typeface="Courier"/>
                <a:cs typeface="Courier"/>
              </a:rPr>
              <a:t>  employee      1x4                 8  char                </a:t>
            </a:r>
          </a:p>
          <a:p>
            <a:r>
              <a:rPr lang="en-US" sz="1200" dirty="0">
                <a:latin typeface="Courier"/>
                <a:cs typeface="Courier"/>
              </a:rPr>
              <a:t>  </a:t>
            </a:r>
            <a:r>
              <a:rPr lang="en-US" sz="1200" dirty="0" err="1">
                <a:latin typeface="Courier"/>
                <a:cs typeface="Courier"/>
              </a:rPr>
              <a:t>mycell</a:t>
            </a:r>
            <a:r>
              <a:rPr lang="en-US" sz="1200" dirty="0">
                <a:latin typeface="Courier"/>
                <a:cs typeface="Courier"/>
              </a:rPr>
              <a:t>        1x2               304  cell                </a:t>
            </a:r>
          </a:p>
          <a:p>
            <a:r>
              <a:rPr lang="en-US" sz="1200" dirty="0">
                <a:latin typeface="Courier"/>
                <a:cs typeface="Courier"/>
              </a:rPr>
              <a:t>  patient       1x2              1056  </a:t>
            </a:r>
            <a:r>
              <a:rPr lang="en-US" sz="1200" dirty="0" err="1">
                <a:latin typeface="Courier"/>
                <a:cs typeface="Courier"/>
              </a:rPr>
              <a:t>struct</a:t>
            </a:r>
            <a:r>
              <a:rPr lang="en-US" sz="1200" dirty="0">
                <a:latin typeface="Courier"/>
                <a:cs typeface="Courier"/>
              </a:rPr>
              <a:t>              </a:t>
            </a:r>
          </a:p>
          <a:p>
            <a:r>
              <a:rPr lang="en-US" sz="1200" dirty="0">
                <a:latin typeface="Courier"/>
                <a:cs typeface="Courier"/>
              </a:rPr>
              <a:t>  score         1x1                 8  double </a:t>
            </a:r>
          </a:p>
        </p:txBody>
      </p:sp>
    </p:spTree>
    <p:extLst>
      <p:ext uri="{BB962C8B-B14F-4D97-AF65-F5344CB8AC3E}">
        <p14:creationId xmlns:p14="http://schemas.microsoft.com/office/powerpoint/2010/main" val="120385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variables</a:t>
            </a:r>
            <a:endParaRPr lang="en-US" dirty="0"/>
          </a:p>
        </p:txBody>
      </p:sp>
      <p:sp>
        <p:nvSpPr>
          <p:cNvPr id="5" name="TextBox 4"/>
          <p:cNvSpPr txBox="1"/>
          <p:nvPr/>
        </p:nvSpPr>
        <p:spPr>
          <a:xfrm>
            <a:off x="1528524" y="1439737"/>
            <a:ext cx="5128417" cy="3323987"/>
          </a:xfrm>
          <a:prstGeom prst="rect">
            <a:avLst/>
          </a:prstGeom>
          <a:solidFill>
            <a:schemeClr val="bg1">
              <a:lumMod val="85000"/>
            </a:schemeClr>
          </a:solidFill>
        </p:spPr>
        <p:txBody>
          <a:bodyPr wrap="square" rtlCol="0">
            <a:spAutoFit/>
          </a:bodyPr>
          <a:lstStyle/>
          <a:p>
            <a:r>
              <a:rPr lang="en-US" sz="1050" dirty="0">
                <a:latin typeface="Courier"/>
                <a:cs typeface="Courier"/>
              </a:rPr>
              <a:t>&gt;&gt; </a:t>
            </a:r>
            <a:r>
              <a:rPr lang="en-US" sz="1050" dirty="0">
                <a:solidFill>
                  <a:srgbClr val="528A02"/>
                </a:solidFill>
                <a:latin typeface="Courier"/>
                <a:cs typeface="Courier"/>
              </a:rPr>
              <a:t>save('matlabclass1')</a:t>
            </a:r>
          </a:p>
          <a:p>
            <a:r>
              <a:rPr lang="en-US" sz="1050" dirty="0">
                <a:latin typeface="Courier"/>
                <a:cs typeface="Courier"/>
              </a:rPr>
              <a:t>&gt;&gt; </a:t>
            </a:r>
            <a:r>
              <a:rPr lang="en-US" sz="1050" dirty="0">
                <a:solidFill>
                  <a:srgbClr val="528A02"/>
                </a:solidFill>
                <a:latin typeface="Courier"/>
                <a:cs typeface="Courier"/>
              </a:rPr>
              <a:t>clear</a:t>
            </a:r>
          </a:p>
          <a:p>
            <a:r>
              <a:rPr lang="en-US" sz="1050" dirty="0">
                <a:latin typeface="Courier"/>
                <a:cs typeface="Courier"/>
              </a:rPr>
              <a:t>&gt;&gt; </a:t>
            </a:r>
            <a:r>
              <a:rPr lang="en-US" sz="1050" dirty="0">
                <a:solidFill>
                  <a:srgbClr val="528A02"/>
                </a:solidFill>
                <a:latin typeface="Courier"/>
                <a:cs typeface="Courier"/>
              </a:rPr>
              <a:t>who</a:t>
            </a:r>
          </a:p>
          <a:p>
            <a:r>
              <a:rPr lang="en-US" sz="1050" dirty="0">
                <a:latin typeface="Courier"/>
                <a:cs typeface="Courier"/>
              </a:rPr>
              <a:t>&gt;&gt;</a:t>
            </a:r>
          </a:p>
          <a:p>
            <a:r>
              <a:rPr lang="en-US" sz="1050" dirty="0">
                <a:latin typeface="Courier"/>
                <a:cs typeface="Courier"/>
              </a:rPr>
              <a:t>&gt;&gt; </a:t>
            </a:r>
            <a:r>
              <a:rPr lang="en-US" sz="1050" dirty="0">
                <a:solidFill>
                  <a:srgbClr val="528A02"/>
                </a:solidFill>
                <a:latin typeface="Courier"/>
                <a:cs typeface="Courier"/>
              </a:rPr>
              <a:t>load('matlabclass1')</a:t>
            </a:r>
          </a:p>
          <a:p>
            <a:r>
              <a:rPr lang="en-US" sz="1050" dirty="0">
                <a:latin typeface="Courier"/>
                <a:cs typeface="Courier"/>
              </a:rPr>
              <a:t>&gt;&gt; </a:t>
            </a:r>
            <a:r>
              <a:rPr lang="en-US" sz="1050" dirty="0">
                <a:solidFill>
                  <a:srgbClr val="528A02"/>
                </a:solidFill>
                <a:latin typeface="Courier"/>
                <a:cs typeface="Courier"/>
              </a:rPr>
              <a:t>who</a:t>
            </a:r>
          </a:p>
          <a:p>
            <a:endParaRPr lang="en-US" sz="1050" dirty="0">
              <a:latin typeface="Courier"/>
              <a:cs typeface="Courier"/>
            </a:endParaRPr>
          </a:p>
          <a:p>
            <a:r>
              <a:rPr lang="en-US" sz="1050" dirty="0">
                <a:latin typeface="Courier"/>
                <a:cs typeface="Courier"/>
              </a:rPr>
              <a:t>Your variables are:</a:t>
            </a:r>
          </a:p>
          <a:p>
            <a:endParaRPr lang="en-US" sz="1050" dirty="0">
              <a:latin typeface="Courier"/>
              <a:cs typeface="Courier"/>
            </a:endParaRPr>
          </a:p>
          <a:p>
            <a:r>
              <a:rPr lang="en-US" sz="1050" dirty="0">
                <a:latin typeface="Courier"/>
                <a:cs typeface="Courier"/>
              </a:rPr>
              <a:t>age       employee  </a:t>
            </a:r>
            <a:r>
              <a:rPr lang="en-US" sz="1050" dirty="0" err="1">
                <a:latin typeface="Courier"/>
                <a:cs typeface="Courier"/>
              </a:rPr>
              <a:t>mycell</a:t>
            </a:r>
            <a:r>
              <a:rPr lang="en-US" sz="1050" dirty="0">
                <a:latin typeface="Courier"/>
                <a:cs typeface="Courier"/>
              </a:rPr>
              <a:t>    patient   score </a:t>
            </a:r>
          </a:p>
          <a:p>
            <a:endParaRPr lang="en-US" sz="1050" dirty="0">
              <a:latin typeface="Courier"/>
              <a:cs typeface="Courier"/>
            </a:endParaRPr>
          </a:p>
          <a:p>
            <a:r>
              <a:rPr lang="en-US" sz="1050" dirty="0">
                <a:latin typeface="Courier"/>
                <a:cs typeface="Courier"/>
              </a:rPr>
              <a:t>&gt;&gt; </a:t>
            </a:r>
            <a:r>
              <a:rPr lang="en-US" sz="1050" dirty="0">
                <a:solidFill>
                  <a:srgbClr val="528A02"/>
                </a:solidFill>
                <a:latin typeface="Courier"/>
                <a:cs typeface="Courier"/>
              </a:rPr>
              <a:t>save('</a:t>
            </a:r>
            <a:r>
              <a:rPr lang="en-US" sz="1050" dirty="0" err="1">
                <a:solidFill>
                  <a:srgbClr val="528A02"/>
                </a:solidFill>
                <a:latin typeface="Courier"/>
                <a:cs typeface="Courier"/>
              </a:rPr>
              <a:t>onevar</a:t>
            </a:r>
            <a:r>
              <a:rPr lang="en-US" sz="1050" dirty="0">
                <a:solidFill>
                  <a:srgbClr val="528A02"/>
                </a:solidFill>
                <a:latin typeface="Courier"/>
                <a:cs typeface="Courier"/>
              </a:rPr>
              <a:t>','patient')</a:t>
            </a:r>
          </a:p>
          <a:p>
            <a:r>
              <a:rPr lang="en-US" sz="1050" dirty="0">
                <a:latin typeface="Courier"/>
                <a:cs typeface="Courier"/>
              </a:rPr>
              <a:t>&gt;&gt; </a:t>
            </a:r>
            <a:r>
              <a:rPr lang="en-US" sz="1050" dirty="0">
                <a:solidFill>
                  <a:srgbClr val="528A02"/>
                </a:solidFill>
                <a:latin typeface="Courier"/>
                <a:cs typeface="Courier"/>
              </a:rPr>
              <a:t>clear</a:t>
            </a:r>
          </a:p>
          <a:p>
            <a:r>
              <a:rPr lang="en-US" sz="1050" dirty="0">
                <a:latin typeface="Courier"/>
                <a:cs typeface="Courier"/>
              </a:rPr>
              <a:t>&gt;&gt; </a:t>
            </a:r>
            <a:r>
              <a:rPr lang="en-US" sz="1050" dirty="0">
                <a:solidFill>
                  <a:srgbClr val="528A02"/>
                </a:solidFill>
                <a:latin typeface="Courier"/>
                <a:cs typeface="Courier"/>
              </a:rPr>
              <a:t>who</a:t>
            </a:r>
          </a:p>
          <a:p>
            <a:r>
              <a:rPr lang="en-US" sz="1050" dirty="0">
                <a:latin typeface="Courier"/>
                <a:cs typeface="Courier"/>
              </a:rPr>
              <a:t>&gt;&gt; </a:t>
            </a:r>
            <a:r>
              <a:rPr lang="en-US" sz="1050" dirty="0">
                <a:solidFill>
                  <a:srgbClr val="528A02"/>
                </a:solidFill>
                <a:latin typeface="Courier"/>
                <a:cs typeface="Courier"/>
              </a:rPr>
              <a:t>load('</a:t>
            </a:r>
            <a:r>
              <a:rPr lang="en-US" sz="1050" dirty="0" err="1">
                <a:solidFill>
                  <a:srgbClr val="528A02"/>
                </a:solidFill>
                <a:latin typeface="Courier"/>
                <a:cs typeface="Courier"/>
              </a:rPr>
              <a:t>onevar</a:t>
            </a:r>
            <a:r>
              <a:rPr lang="en-US" sz="1050" dirty="0">
                <a:solidFill>
                  <a:srgbClr val="528A02"/>
                </a:solidFill>
                <a:latin typeface="Courier"/>
                <a:cs typeface="Courier"/>
              </a:rPr>
              <a:t>')</a:t>
            </a:r>
          </a:p>
          <a:p>
            <a:r>
              <a:rPr lang="en-US" sz="1050" dirty="0">
                <a:latin typeface="Courier"/>
                <a:cs typeface="Courier"/>
              </a:rPr>
              <a:t>&gt;&gt; </a:t>
            </a:r>
            <a:r>
              <a:rPr lang="en-US" sz="1050" dirty="0">
                <a:solidFill>
                  <a:srgbClr val="528A02"/>
                </a:solidFill>
                <a:latin typeface="Courier"/>
                <a:cs typeface="Courier"/>
              </a:rPr>
              <a:t>who</a:t>
            </a:r>
          </a:p>
          <a:p>
            <a:endParaRPr lang="en-US" sz="1050" dirty="0">
              <a:latin typeface="Courier"/>
              <a:cs typeface="Courier"/>
            </a:endParaRPr>
          </a:p>
          <a:p>
            <a:r>
              <a:rPr lang="en-US" sz="1050" dirty="0">
                <a:latin typeface="Courier"/>
                <a:cs typeface="Courier"/>
              </a:rPr>
              <a:t>Your variables are:</a:t>
            </a:r>
          </a:p>
          <a:p>
            <a:endParaRPr lang="en-US" sz="1050" dirty="0">
              <a:latin typeface="Courier"/>
              <a:cs typeface="Courier"/>
            </a:endParaRPr>
          </a:p>
          <a:p>
            <a:r>
              <a:rPr lang="en-US" sz="1050" dirty="0">
                <a:latin typeface="Courier"/>
                <a:cs typeface="Courier"/>
              </a:rPr>
              <a:t>patient </a:t>
            </a:r>
          </a:p>
        </p:txBody>
      </p:sp>
    </p:spTree>
    <p:extLst>
      <p:ext uri="{BB962C8B-B14F-4D97-AF65-F5344CB8AC3E}">
        <p14:creationId xmlns:p14="http://schemas.microsoft.com/office/powerpoint/2010/main" val="137271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xEl>
                                              <p:pRg st="17" end="1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250" y="1060450"/>
            <a:ext cx="4978400" cy="646331"/>
          </a:xfrm>
          <a:prstGeom prst="rect">
            <a:avLst/>
          </a:prstGeom>
          <a:noFill/>
        </p:spPr>
        <p:txBody>
          <a:bodyPr wrap="square" rtlCol="0">
            <a:spAutoFit/>
          </a:bodyPr>
          <a:lstStyle/>
          <a:p>
            <a:r>
              <a:rPr lang="en-US" sz="3600" dirty="0"/>
              <a:t>Writing scripts</a:t>
            </a:r>
          </a:p>
        </p:txBody>
      </p:sp>
    </p:spTree>
    <p:extLst>
      <p:ext uri="{BB962C8B-B14F-4D97-AF65-F5344CB8AC3E}">
        <p14:creationId xmlns:p14="http://schemas.microsoft.com/office/powerpoint/2010/main" val="157270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01 at 2.30.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560" y="2189251"/>
            <a:ext cx="5330099" cy="1247132"/>
          </a:xfrm>
          <a:prstGeom prst="rect">
            <a:avLst/>
          </a:prstGeom>
        </p:spPr>
      </p:pic>
      <p:sp>
        <p:nvSpPr>
          <p:cNvPr id="3" name="Title 2"/>
          <p:cNvSpPr>
            <a:spLocks noGrp="1"/>
          </p:cNvSpPr>
          <p:nvPr>
            <p:ph type="title"/>
          </p:nvPr>
        </p:nvSpPr>
        <p:spPr/>
        <p:txBody>
          <a:bodyPr/>
          <a:lstStyle/>
          <a:p>
            <a:r>
              <a:rPr lang="en-US" dirty="0" smtClean="0"/>
              <a:t>Creating a script</a:t>
            </a:r>
            <a:endParaRPr lang="en-US" dirty="0"/>
          </a:p>
        </p:txBody>
      </p:sp>
      <p:sp>
        <p:nvSpPr>
          <p:cNvPr id="5" name="Oval 4"/>
          <p:cNvSpPr/>
          <p:nvPr/>
        </p:nvSpPr>
        <p:spPr>
          <a:xfrm>
            <a:off x="2047209" y="2534923"/>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7" name="Straight Arrow Connector 6"/>
          <p:cNvCxnSpPr/>
          <p:nvPr/>
        </p:nvCxnSpPr>
        <p:spPr>
          <a:xfrm flipH="1">
            <a:off x="2293931" y="1819574"/>
            <a:ext cx="857778" cy="71534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115074" y="1648607"/>
            <a:ext cx="2527676" cy="300082"/>
          </a:xfrm>
          <a:prstGeom prst="rect">
            <a:avLst/>
          </a:prstGeom>
          <a:noFill/>
        </p:spPr>
        <p:txBody>
          <a:bodyPr wrap="square" rtlCol="0">
            <a:spAutoFit/>
          </a:bodyPr>
          <a:lstStyle/>
          <a:p>
            <a:r>
              <a:rPr lang="en-US" sz="1350" dirty="0">
                <a:solidFill>
                  <a:schemeClr val="accent2"/>
                </a:solidFill>
              </a:rPr>
              <a:t>create new blank document</a:t>
            </a:r>
          </a:p>
        </p:txBody>
      </p:sp>
    </p:spTree>
    <p:extLst>
      <p:ext uri="{BB962C8B-B14F-4D97-AF65-F5344CB8AC3E}">
        <p14:creationId xmlns:p14="http://schemas.microsoft.com/office/powerpoint/2010/main" val="93274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 options</a:t>
            </a:r>
            <a:endParaRPr lang="en-US" dirty="0"/>
          </a:p>
        </p:txBody>
      </p:sp>
      <p:sp>
        <p:nvSpPr>
          <p:cNvPr id="3" name="Content Placeholder 2"/>
          <p:cNvSpPr>
            <a:spLocks noGrp="1"/>
          </p:cNvSpPr>
          <p:nvPr>
            <p:ph idx="1"/>
          </p:nvPr>
        </p:nvSpPr>
        <p:spPr>
          <a:xfrm>
            <a:off x="1356123" y="1362069"/>
            <a:ext cx="5208560" cy="1330656"/>
          </a:xfrm>
        </p:spPr>
        <p:txBody>
          <a:bodyPr/>
          <a:lstStyle/>
          <a:p>
            <a:r>
              <a:rPr lang="en-US" dirty="0" smtClean="0"/>
              <a:t>Docking and undocking tabs</a:t>
            </a:r>
            <a:endParaRPr lang="en-US" dirty="0"/>
          </a:p>
        </p:txBody>
      </p:sp>
      <p:pic>
        <p:nvPicPr>
          <p:cNvPr id="4" name="Picture 3" descr="Screen Shot 2013-07-01 at 2.3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747" y="1774519"/>
            <a:ext cx="3767060" cy="3098030"/>
          </a:xfrm>
          <a:prstGeom prst="rect">
            <a:avLst/>
          </a:prstGeom>
        </p:spPr>
      </p:pic>
      <p:sp>
        <p:nvSpPr>
          <p:cNvPr id="6" name="Bent Arrow 5"/>
          <p:cNvSpPr/>
          <p:nvPr/>
        </p:nvSpPr>
        <p:spPr>
          <a:xfrm>
            <a:off x="3347086" y="3920021"/>
            <a:ext cx="842558" cy="696078"/>
          </a:xfrm>
          <a:prstGeom prst="bentArrow">
            <a:avLst/>
          </a:prstGeom>
          <a:gradFill flip="none" rotWithShape="1">
            <a:gsLst>
              <a:gs pos="0">
                <a:schemeClr val="accent2">
                  <a:tint val="95000"/>
                  <a:shade val="70000"/>
                  <a:satMod val="150000"/>
                  <a:alpha val="41000"/>
                </a:schemeClr>
              </a:gs>
              <a:gs pos="100000">
                <a:schemeClr val="accent2">
                  <a:tint val="100000"/>
                  <a:shade val="100000"/>
                  <a:satMod val="150000"/>
                  <a:alpha val="4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solidFill>
                <a:schemeClr val="tx1"/>
              </a:solidFill>
            </a:endParaRPr>
          </a:p>
        </p:txBody>
      </p:sp>
      <p:pic>
        <p:nvPicPr>
          <p:cNvPr id="7" name="Picture 6" descr="Screen Shot 2013-07-01 at 2.39.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965" y="1362069"/>
            <a:ext cx="2957700" cy="3345699"/>
          </a:xfrm>
          <a:prstGeom prst="rect">
            <a:avLst/>
          </a:prstGeom>
        </p:spPr>
      </p:pic>
      <p:sp>
        <p:nvSpPr>
          <p:cNvPr id="8" name="Oval 7"/>
          <p:cNvSpPr/>
          <p:nvPr/>
        </p:nvSpPr>
        <p:spPr>
          <a:xfrm>
            <a:off x="4305647" y="1635700"/>
            <a:ext cx="246722" cy="241001"/>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9" name="Bent Arrow 8"/>
          <p:cNvSpPr/>
          <p:nvPr/>
        </p:nvSpPr>
        <p:spPr>
          <a:xfrm rot="16200000" flipH="1">
            <a:off x="3489964" y="1758546"/>
            <a:ext cx="842558" cy="696078"/>
          </a:xfrm>
          <a:prstGeom prst="bentArrow">
            <a:avLst/>
          </a:prstGeom>
          <a:gradFill flip="none" rotWithShape="1">
            <a:gsLst>
              <a:gs pos="0">
                <a:schemeClr val="accent2">
                  <a:tint val="95000"/>
                  <a:shade val="70000"/>
                  <a:satMod val="150000"/>
                  <a:alpha val="41000"/>
                </a:schemeClr>
              </a:gs>
              <a:gs pos="100000">
                <a:schemeClr val="accent2">
                  <a:tint val="100000"/>
                  <a:shade val="100000"/>
                  <a:satMod val="150000"/>
                  <a:alpha val="4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47712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par>
                                <p:cTn id="15" presetID="9" presetClass="entr"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script</a:t>
            </a:r>
            <a:endParaRPr lang="en-US" dirty="0"/>
          </a:p>
        </p:txBody>
      </p:sp>
      <p:sp>
        <p:nvSpPr>
          <p:cNvPr id="4" name="TextBox 3"/>
          <p:cNvSpPr txBox="1"/>
          <p:nvPr/>
        </p:nvSpPr>
        <p:spPr>
          <a:xfrm>
            <a:off x="1528524" y="1439736"/>
            <a:ext cx="5128417" cy="900246"/>
          </a:xfrm>
          <a:prstGeom prst="rect">
            <a:avLst/>
          </a:prstGeom>
          <a:solidFill>
            <a:schemeClr val="accent3">
              <a:lumMod val="20000"/>
              <a:lumOff val="80000"/>
            </a:schemeClr>
          </a:solidFill>
        </p:spPr>
        <p:txBody>
          <a:bodyPr wrap="square" rtlCol="0">
            <a:spAutoFit/>
          </a:bodyPr>
          <a:lstStyle/>
          <a:p>
            <a:r>
              <a:rPr lang="en-US" sz="1050" dirty="0">
                <a:solidFill>
                  <a:schemeClr val="accent5"/>
                </a:solidFill>
                <a:latin typeface="Courier"/>
                <a:cs typeface="Courier"/>
              </a:rPr>
              <a:t>% My first script</a:t>
            </a:r>
          </a:p>
          <a:p>
            <a:endParaRPr lang="en-US" sz="1050" dirty="0">
              <a:latin typeface="Courier"/>
              <a:cs typeface="Courier"/>
            </a:endParaRPr>
          </a:p>
          <a:p>
            <a:r>
              <a:rPr lang="en-US" sz="1050" dirty="0">
                <a:latin typeface="Courier"/>
                <a:cs typeface="Courier"/>
              </a:rPr>
              <a:t>x = 5;</a:t>
            </a:r>
          </a:p>
          <a:p>
            <a:r>
              <a:rPr lang="en-US" sz="1050" dirty="0">
                <a:latin typeface="Courier"/>
                <a:cs typeface="Courier"/>
              </a:rPr>
              <a:t>y = 6;</a:t>
            </a:r>
          </a:p>
          <a:p>
            <a:r>
              <a:rPr lang="en-US" sz="1050" dirty="0">
                <a:latin typeface="Courier"/>
                <a:cs typeface="Courier"/>
              </a:rPr>
              <a:t>z = x + y</a:t>
            </a:r>
          </a:p>
        </p:txBody>
      </p:sp>
      <p:sp>
        <p:nvSpPr>
          <p:cNvPr id="5" name="TextBox 4"/>
          <p:cNvSpPr txBox="1"/>
          <p:nvPr/>
        </p:nvSpPr>
        <p:spPr>
          <a:xfrm>
            <a:off x="1528524" y="3179932"/>
            <a:ext cx="5128417" cy="577081"/>
          </a:xfrm>
          <a:prstGeom prst="rect">
            <a:avLst/>
          </a:prstGeom>
          <a:solidFill>
            <a:schemeClr val="bg1">
              <a:lumMod val="85000"/>
            </a:schemeClr>
          </a:solidFill>
        </p:spPr>
        <p:txBody>
          <a:bodyPr wrap="square" rtlCol="0">
            <a:spAutoFit/>
          </a:bodyPr>
          <a:lstStyle/>
          <a:p>
            <a:r>
              <a:rPr lang="en-US" sz="1050" dirty="0">
                <a:latin typeface="Courier"/>
                <a:cs typeface="Courier"/>
              </a:rPr>
              <a:t>&gt;&gt; </a:t>
            </a:r>
            <a:r>
              <a:rPr lang="en-US" sz="1050" dirty="0" err="1">
                <a:solidFill>
                  <a:srgbClr val="528A02"/>
                </a:solidFill>
                <a:latin typeface="Courier"/>
                <a:cs typeface="Courier"/>
              </a:rPr>
              <a:t>myFirst</a:t>
            </a:r>
            <a:endParaRPr lang="en-US" sz="1050" dirty="0">
              <a:solidFill>
                <a:srgbClr val="528A02"/>
              </a:solidFill>
              <a:latin typeface="Courier"/>
              <a:cs typeface="Courier"/>
            </a:endParaRPr>
          </a:p>
          <a:p>
            <a:r>
              <a:rPr lang="en-US" sz="1050" dirty="0">
                <a:latin typeface="Courier"/>
                <a:cs typeface="Courier"/>
              </a:rPr>
              <a:t>z =</a:t>
            </a:r>
          </a:p>
          <a:p>
            <a:r>
              <a:rPr lang="en-US" sz="1050" dirty="0">
                <a:latin typeface="Courier"/>
                <a:cs typeface="Courier"/>
              </a:rPr>
              <a:t>    11</a:t>
            </a:r>
          </a:p>
        </p:txBody>
      </p:sp>
      <p:sp>
        <p:nvSpPr>
          <p:cNvPr id="6" name="TextBox 5"/>
          <p:cNvSpPr txBox="1"/>
          <p:nvPr/>
        </p:nvSpPr>
        <p:spPr>
          <a:xfrm>
            <a:off x="1649757" y="2578942"/>
            <a:ext cx="2845162" cy="300082"/>
          </a:xfrm>
          <a:prstGeom prst="rect">
            <a:avLst/>
          </a:prstGeom>
          <a:noFill/>
        </p:spPr>
        <p:txBody>
          <a:bodyPr wrap="square" rtlCol="0">
            <a:spAutoFit/>
          </a:bodyPr>
          <a:lstStyle/>
          <a:p>
            <a:r>
              <a:rPr lang="en-US" sz="1350" dirty="0"/>
              <a:t>Save script as “</a:t>
            </a:r>
            <a:r>
              <a:rPr lang="en-US" sz="1350" dirty="0" err="1"/>
              <a:t>myFirst.m</a:t>
            </a:r>
            <a:r>
              <a:rPr lang="en-US" sz="1350" dirty="0"/>
              <a:t>”</a:t>
            </a:r>
          </a:p>
        </p:txBody>
      </p:sp>
    </p:spTree>
    <p:extLst>
      <p:ext uri="{BB962C8B-B14F-4D97-AF65-F5344CB8AC3E}">
        <p14:creationId xmlns:p14="http://schemas.microsoft.com/office/powerpoint/2010/main" val="64989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250" y="1060450"/>
            <a:ext cx="4978400" cy="646331"/>
          </a:xfrm>
          <a:prstGeom prst="rect">
            <a:avLst/>
          </a:prstGeom>
          <a:noFill/>
        </p:spPr>
        <p:txBody>
          <a:bodyPr wrap="square" rtlCol="0">
            <a:spAutoFit/>
          </a:bodyPr>
          <a:lstStyle/>
          <a:p>
            <a:r>
              <a:rPr lang="en-US" sz="3600" dirty="0"/>
              <a:t>Functions</a:t>
            </a:r>
          </a:p>
        </p:txBody>
      </p:sp>
    </p:spTree>
    <p:extLst>
      <p:ext uri="{BB962C8B-B14F-4D97-AF65-F5344CB8AC3E}">
        <p14:creationId xmlns:p14="http://schemas.microsoft.com/office/powerpoint/2010/main" val="24816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function?</a:t>
            </a:r>
            <a:endParaRPr lang="en-US" dirty="0"/>
          </a:p>
        </p:txBody>
      </p:sp>
      <p:sp>
        <p:nvSpPr>
          <p:cNvPr id="6" name="Content Placeholder 5"/>
          <p:cNvSpPr>
            <a:spLocks noGrp="1"/>
          </p:cNvSpPr>
          <p:nvPr>
            <p:ph idx="1"/>
          </p:nvPr>
        </p:nvSpPr>
        <p:spPr/>
        <p:txBody>
          <a:bodyPr/>
          <a:lstStyle/>
          <a:p>
            <a:r>
              <a:rPr lang="en-US" dirty="0" smtClean="0"/>
              <a:t>A function is a self-contained piece of code that accomplishes a specific function</a:t>
            </a:r>
          </a:p>
          <a:p>
            <a:r>
              <a:rPr lang="en-US" dirty="0" smtClean="0"/>
              <a:t>It may take in certain variables (parameters) and return results</a:t>
            </a:r>
            <a:endParaRPr lang="en-US" dirty="0"/>
          </a:p>
        </p:txBody>
      </p:sp>
    </p:spTree>
    <p:extLst>
      <p:ext uri="{BB962C8B-B14F-4D97-AF65-F5344CB8AC3E}">
        <p14:creationId xmlns:p14="http://schemas.microsoft.com/office/powerpoint/2010/main" val="27574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3-07-01 at 4.01.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854" y="2466026"/>
            <a:ext cx="3408929" cy="568155"/>
          </a:xfrm>
          <a:prstGeom prst="rect">
            <a:avLst/>
          </a:prstGeom>
        </p:spPr>
      </p:pic>
      <p:sp>
        <p:nvSpPr>
          <p:cNvPr id="2" name="Title 1"/>
          <p:cNvSpPr>
            <a:spLocks noGrp="1"/>
          </p:cNvSpPr>
          <p:nvPr>
            <p:ph type="title"/>
          </p:nvPr>
        </p:nvSpPr>
        <p:spPr/>
        <p:txBody>
          <a:bodyPr/>
          <a:lstStyle/>
          <a:p>
            <a:r>
              <a:rPr lang="en-US" dirty="0" smtClean="0"/>
              <a:t>Function declarations</a:t>
            </a:r>
            <a:endParaRPr lang="en-US" dirty="0"/>
          </a:p>
        </p:txBody>
      </p:sp>
      <p:sp>
        <p:nvSpPr>
          <p:cNvPr id="6" name="Oval 5"/>
          <p:cNvSpPr/>
          <p:nvPr/>
        </p:nvSpPr>
        <p:spPr>
          <a:xfrm>
            <a:off x="2127835" y="2442013"/>
            <a:ext cx="161255" cy="163936"/>
          </a:xfrm>
          <a:prstGeom prst="ellipse">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7" name="Straight Arrow Connector 6"/>
          <p:cNvCxnSpPr/>
          <p:nvPr/>
        </p:nvCxnSpPr>
        <p:spPr>
          <a:xfrm>
            <a:off x="2127835" y="2202512"/>
            <a:ext cx="80627" cy="2395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1349583" y="1920839"/>
            <a:ext cx="1425298" cy="300082"/>
          </a:xfrm>
          <a:prstGeom prst="rect">
            <a:avLst/>
          </a:prstGeom>
          <a:noFill/>
        </p:spPr>
        <p:txBody>
          <a:bodyPr wrap="square" rtlCol="0">
            <a:spAutoFit/>
          </a:bodyPr>
          <a:lstStyle/>
          <a:p>
            <a:r>
              <a:rPr lang="en-US" sz="1350" dirty="0">
                <a:solidFill>
                  <a:schemeClr val="accent2"/>
                </a:solidFill>
              </a:rPr>
              <a:t>code folding</a:t>
            </a:r>
          </a:p>
        </p:txBody>
      </p:sp>
      <p:sp>
        <p:nvSpPr>
          <p:cNvPr id="13" name="Rectangle 12"/>
          <p:cNvSpPr/>
          <p:nvPr/>
        </p:nvSpPr>
        <p:spPr>
          <a:xfrm>
            <a:off x="2774881" y="2453321"/>
            <a:ext cx="258197" cy="131976"/>
          </a:xfrm>
          <a:prstGeom prst="rect">
            <a:avLst/>
          </a:prstGeom>
          <a:gradFill flip="none" rotWithShape="1">
            <a:gsLst>
              <a:gs pos="0">
                <a:schemeClr val="accent1">
                  <a:tint val="95000"/>
                  <a:shade val="70000"/>
                  <a:satMod val="150000"/>
                  <a:alpha val="15000"/>
                </a:schemeClr>
              </a:gs>
              <a:gs pos="100000">
                <a:schemeClr val="accent1">
                  <a:tint val="100000"/>
                  <a:shade val="100000"/>
                  <a:satMod val="150000"/>
                  <a:alpha val="1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3157858" y="2453321"/>
            <a:ext cx="445037" cy="131976"/>
          </a:xfrm>
          <a:prstGeom prst="rect">
            <a:avLst/>
          </a:prstGeom>
          <a:gradFill flip="none" rotWithShape="1">
            <a:gsLst>
              <a:gs pos="0">
                <a:schemeClr val="accent3">
                  <a:tint val="95000"/>
                  <a:shade val="70000"/>
                  <a:satMod val="150000"/>
                  <a:alpha val="23000"/>
                </a:schemeClr>
              </a:gs>
              <a:gs pos="100000">
                <a:schemeClr val="accent3">
                  <a:tint val="100000"/>
                  <a:shade val="100000"/>
                  <a:satMod val="150000"/>
                  <a:alpha val="23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sp>
        <p:nvSpPr>
          <p:cNvPr id="15" name="Rectangle 14"/>
          <p:cNvSpPr/>
          <p:nvPr/>
        </p:nvSpPr>
        <p:spPr>
          <a:xfrm>
            <a:off x="3612715" y="2453321"/>
            <a:ext cx="303677" cy="131976"/>
          </a:xfrm>
          <a:prstGeom prst="rect">
            <a:avLst/>
          </a:prstGeom>
          <a:gradFill flip="none" rotWithShape="1">
            <a:gsLst>
              <a:gs pos="0">
                <a:schemeClr val="accent5">
                  <a:tint val="95000"/>
                  <a:shade val="70000"/>
                  <a:satMod val="150000"/>
                  <a:alpha val="19000"/>
                </a:schemeClr>
              </a:gs>
              <a:gs pos="100000">
                <a:schemeClr val="accent5">
                  <a:tint val="100000"/>
                  <a:shade val="100000"/>
                  <a:satMod val="150000"/>
                  <a:alpha val="1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16" name="TextBox 15"/>
          <p:cNvSpPr txBox="1"/>
          <p:nvPr/>
        </p:nvSpPr>
        <p:spPr>
          <a:xfrm>
            <a:off x="4999097" y="2331943"/>
            <a:ext cx="1996587" cy="923330"/>
          </a:xfrm>
          <a:prstGeom prst="rect">
            <a:avLst/>
          </a:prstGeom>
          <a:noFill/>
        </p:spPr>
        <p:txBody>
          <a:bodyPr wrap="square" rtlCol="0">
            <a:spAutoFit/>
          </a:bodyPr>
          <a:lstStyle/>
          <a:p>
            <a:r>
              <a:rPr lang="en-US" sz="1350" dirty="0">
                <a:solidFill>
                  <a:schemeClr val="accent1"/>
                </a:solidFill>
              </a:rPr>
              <a:t>result of the function</a:t>
            </a:r>
          </a:p>
          <a:p>
            <a:r>
              <a:rPr lang="en-US" sz="1350" dirty="0">
                <a:solidFill>
                  <a:schemeClr val="accent3">
                    <a:lumMod val="60000"/>
                    <a:lumOff val="40000"/>
                  </a:schemeClr>
                </a:solidFill>
              </a:rPr>
              <a:t>name of the function</a:t>
            </a:r>
          </a:p>
          <a:p>
            <a:r>
              <a:rPr lang="en-US" sz="1350" dirty="0">
                <a:solidFill>
                  <a:schemeClr val="accent5"/>
                </a:solidFill>
              </a:rPr>
              <a:t>parameters passed to the function</a:t>
            </a:r>
          </a:p>
        </p:txBody>
      </p:sp>
      <p:sp>
        <p:nvSpPr>
          <p:cNvPr id="17" name="TextBox 16"/>
          <p:cNvSpPr txBox="1"/>
          <p:nvPr/>
        </p:nvSpPr>
        <p:spPr>
          <a:xfrm>
            <a:off x="1800936" y="1487632"/>
            <a:ext cx="5288037" cy="300082"/>
          </a:xfrm>
          <a:prstGeom prst="rect">
            <a:avLst/>
          </a:prstGeom>
          <a:noFill/>
        </p:spPr>
        <p:txBody>
          <a:bodyPr wrap="square" rtlCol="0">
            <a:spAutoFit/>
          </a:bodyPr>
          <a:lstStyle/>
          <a:p>
            <a:r>
              <a:rPr lang="en-US" sz="1350" dirty="0"/>
              <a:t>All functions must be </a:t>
            </a:r>
            <a:r>
              <a:rPr lang="en-US" sz="1350" i="1" dirty="0"/>
              <a:t>declared</a:t>
            </a:r>
            <a:r>
              <a:rPr lang="en-US" sz="1350" dirty="0"/>
              <a:t>, that is, introduced in the proper way. </a:t>
            </a:r>
          </a:p>
        </p:txBody>
      </p:sp>
      <p:sp>
        <p:nvSpPr>
          <p:cNvPr id="3" name="Up Arrow 2"/>
          <p:cNvSpPr/>
          <p:nvPr/>
        </p:nvSpPr>
        <p:spPr>
          <a:xfrm>
            <a:off x="3596473" y="2662858"/>
            <a:ext cx="440183" cy="1017515"/>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19" name="Up Arrow 18"/>
          <p:cNvSpPr/>
          <p:nvPr/>
        </p:nvSpPr>
        <p:spPr>
          <a:xfrm flipV="1">
            <a:off x="2723325" y="2698939"/>
            <a:ext cx="440183" cy="101751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 name="TextBox 3"/>
          <p:cNvSpPr txBox="1"/>
          <p:nvPr/>
        </p:nvSpPr>
        <p:spPr>
          <a:xfrm>
            <a:off x="3675852" y="3716454"/>
            <a:ext cx="548423" cy="300082"/>
          </a:xfrm>
          <a:prstGeom prst="rect">
            <a:avLst/>
          </a:prstGeom>
          <a:noFill/>
        </p:spPr>
        <p:txBody>
          <a:bodyPr wrap="square" rtlCol="0">
            <a:spAutoFit/>
          </a:bodyPr>
          <a:lstStyle/>
          <a:p>
            <a:r>
              <a:rPr lang="en-US" sz="1350" dirty="0">
                <a:solidFill>
                  <a:srgbClr val="528A02"/>
                </a:solidFill>
              </a:rPr>
              <a:t>IN</a:t>
            </a:r>
          </a:p>
        </p:txBody>
      </p:sp>
      <p:sp>
        <p:nvSpPr>
          <p:cNvPr id="20" name="TextBox 19"/>
          <p:cNvSpPr txBox="1"/>
          <p:nvPr/>
        </p:nvSpPr>
        <p:spPr>
          <a:xfrm>
            <a:off x="2708894" y="3716454"/>
            <a:ext cx="548423" cy="300082"/>
          </a:xfrm>
          <a:prstGeom prst="rect">
            <a:avLst/>
          </a:prstGeom>
          <a:noFill/>
        </p:spPr>
        <p:txBody>
          <a:bodyPr wrap="square" rtlCol="0">
            <a:spAutoFit/>
          </a:bodyPr>
          <a:lstStyle/>
          <a:p>
            <a:r>
              <a:rPr lang="en-US" sz="1350" dirty="0">
                <a:solidFill>
                  <a:schemeClr val="accent1"/>
                </a:solidFill>
              </a:rPr>
              <a:t>OUT</a:t>
            </a:r>
          </a:p>
        </p:txBody>
      </p:sp>
    </p:spTree>
    <p:extLst>
      <p:ext uri="{BB962C8B-B14F-4D97-AF65-F5344CB8AC3E}">
        <p14:creationId xmlns:p14="http://schemas.microsoft.com/office/powerpoint/2010/main" val="218258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p:bldP spid="13" grpId="0" animBg="1"/>
      <p:bldP spid="13" grpId="1" animBg="1"/>
      <p:bldP spid="14" grpId="0" animBg="1"/>
      <p:bldP spid="14" grpId="1" animBg="1"/>
      <p:bldP spid="15" grpId="0" animBg="1"/>
      <p:bldP spid="15" grpId="1" animBg="1"/>
      <p:bldP spid="16" grpId="0"/>
      <p:bldP spid="3" grpId="0" animBg="1"/>
      <p:bldP spid="19" grpId="0" animBg="1"/>
      <p:bldP spid="4"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53674" y="1595698"/>
            <a:ext cx="2332493" cy="2973854"/>
            <a:chOff x="547565" y="2127598"/>
            <a:chExt cx="3109991" cy="3965138"/>
          </a:xfrm>
        </p:grpSpPr>
        <p:pic>
          <p:nvPicPr>
            <p:cNvPr id="6" name="Picture 5" descr="timgunn.ps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996" y="3166656"/>
              <a:ext cx="2194560" cy="2926080"/>
            </a:xfrm>
            <a:prstGeom prst="rect">
              <a:avLst/>
            </a:prstGeom>
          </p:spPr>
        </p:pic>
        <p:sp>
          <p:nvSpPr>
            <p:cNvPr id="8" name="Oval Callout 7"/>
            <p:cNvSpPr/>
            <p:nvPr/>
          </p:nvSpPr>
          <p:spPr>
            <a:xfrm>
              <a:off x="547565" y="2127598"/>
              <a:ext cx="1624684" cy="1245222"/>
            </a:xfrm>
            <a:prstGeom prst="wedgeEllipseCallout">
              <a:avLst>
                <a:gd name="adj1" fmla="val 39574"/>
                <a:gd name="adj2" fmla="val 78394"/>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tx1"/>
                  </a:solidFill>
                </a:rPr>
                <a:t>Make  it work!</a:t>
              </a:r>
            </a:p>
          </p:txBody>
        </p:sp>
      </p:grpSp>
      <p:grpSp>
        <p:nvGrpSpPr>
          <p:cNvPr id="13" name="Group 12"/>
          <p:cNvGrpSpPr/>
          <p:nvPr/>
        </p:nvGrpSpPr>
        <p:grpSpPr>
          <a:xfrm>
            <a:off x="5017954" y="1182559"/>
            <a:ext cx="2867071" cy="3386993"/>
            <a:chOff x="5166605" y="1302949"/>
            <a:chExt cx="3822761" cy="4515990"/>
          </a:xfrm>
        </p:grpSpPr>
        <p:pic>
          <p:nvPicPr>
            <p:cNvPr id="7" name="Picture 6" descr="wood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605" y="3273861"/>
              <a:ext cx="2118777" cy="2545078"/>
            </a:xfrm>
            <a:prstGeom prst="rect">
              <a:avLst/>
            </a:prstGeom>
          </p:spPr>
        </p:pic>
        <p:sp>
          <p:nvSpPr>
            <p:cNvPr id="9" name="Oval Callout 8"/>
            <p:cNvSpPr/>
            <p:nvPr/>
          </p:nvSpPr>
          <p:spPr>
            <a:xfrm>
              <a:off x="5875208" y="1302949"/>
              <a:ext cx="3114158" cy="1509110"/>
            </a:xfrm>
            <a:prstGeom prst="wedgeEllipseCallout">
              <a:avLst>
                <a:gd name="adj1" fmla="val -20676"/>
                <a:gd name="adj2" fmla="val 93110"/>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rgbClr val="000000"/>
                  </a:solidFill>
                </a:rPr>
                <a:t>If you don't have time to do it right, when will you have time to do it over?</a:t>
              </a:r>
            </a:p>
          </p:txBody>
        </p:sp>
      </p:grpSp>
    </p:spTree>
    <p:extLst>
      <p:ext uri="{BB962C8B-B14F-4D97-AF65-F5344CB8AC3E}">
        <p14:creationId xmlns:p14="http://schemas.microsoft.com/office/powerpoint/2010/main" val="347781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declarations</a:t>
            </a:r>
            <a:endParaRPr lang="en-US" dirty="0"/>
          </a:p>
        </p:txBody>
      </p:sp>
      <p:sp>
        <p:nvSpPr>
          <p:cNvPr id="12" name="TextBox 11"/>
          <p:cNvSpPr txBox="1"/>
          <p:nvPr/>
        </p:nvSpPr>
        <p:spPr>
          <a:xfrm>
            <a:off x="1877131" y="1891426"/>
            <a:ext cx="5128417" cy="900246"/>
          </a:xfrm>
          <a:prstGeom prst="rect">
            <a:avLst/>
          </a:prstGeom>
          <a:solidFill>
            <a:schemeClr val="accent3">
              <a:lumMod val="20000"/>
              <a:lumOff val="80000"/>
            </a:schemeClr>
          </a:solidFill>
        </p:spPr>
        <p:txBody>
          <a:bodyPr wrap="square" rtlCol="0">
            <a:spAutoFit/>
          </a:bodyPr>
          <a:lstStyle/>
          <a:p>
            <a:r>
              <a:rPr lang="en-US" sz="1050" dirty="0">
                <a:solidFill>
                  <a:srgbClr val="3366FF"/>
                </a:solidFill>
                <a:latin typeface="Courier"/>
                <a:cs typeface="Courier"/>
              </a:rPr>
              <a:t>function</a:t>
            </a:r>
            <a:r>
              <a:rPr lang="en-US" sz="1050" dirty="0">
                <a:solidFill>
                  <a:schemeClr val="accent5"/>
                </a:solidFill>
                <a:latin typeface="Courier"/>
                <a:cs typeface="Courier"/>
              </a:rPr>
              <a:t> </a:t>
            </a:r>
            <a:r>
              <a:rPr lang="en-US" sz="1050" dirty="0" err="1">
                <a:latin typeface="Courier"/>
                <a:cs typeface="Courier"/>
              </a:rPr>
              <a:t>printAName</a:t>
            </a:r>
            <a:r>
              <a:rPr lang="en-US" sz="1050" dirty="0">
                <a:latin typeface="Courier"/>
                <a:cs typeface="Courier"/>
              </a:rPr>
              <a:t>(name)</a:t>
            </a:r>
          </a:p>
          <a:p>
            <a:r>
              <a:rPr lang="en-US" sz="1050" dirty="0">
                <a:solidFill>
                  <a:schemeClr val="accent5"/>
                </a:solidFill>
                <a:latin typeface="Courier"/>
                <a:cs typeface="Courier"/>
              </a:rPr>
              <a:t>	%Not very exciting.  Just prints a name.</a:t>
            </a:r>
          </a:p>
          <a:p>
            <a:endParaRPr lang="en-US" sz="1050" dirty="0">
              <a:solidFill>
                <a:schemeClr val="accent5"/>
              </a:solidFill>
              <a:latin typeface="Courier"/>
              <a:cs typeface="Courier"/>
            </a:endParaRPr>
          </a:p>
          <a:p>
            <a:r>
              <a:rPr lang="en-US" sz="1050" dirty="0">
                <a:latin typeface="Courier"/>
                <a:cs typeface="Courier"/>
              </a:rPr>
              <a:t>	</a:t>
            </a:r>
            <a:r>
              <a:rPr lang="en-US" sz="1050" dirty="0" err="1">
                <a:latin typeface="Courier"/>
                <a:cs typeface="Courier"/>
              </a:rPr>
              <a:t>fprintf</a:t>
            </a:r>
            <a:r>
              <a:rPr lang="en-US" sz="1050" dirty="0">
                <a:latin typeface="Courier"/>
                <a:cs typeface="Courier"/>
              </a:rPr>
              <a:t>(‘The name is: %s\</a:t>
            </a:r>
            <a:r>
              <a:rPr lang="en-US" sz="1050" dirty="0" err="1">
                <a:latin typeface="Courier"/>
                <a:cs typeface="Courier"/>
              </a:rPr>
              <a:t>n’,name</a:t>
            </a:r>
            <a:r>
              <a:rPr lang="en-US" sz="1050" dirty="0">
                <a:latin typeface="Courier"/>
                <a:cs typeface="Courier"/>
              </a:rPr>
              <a:t>);</a:t>
            </a:r>
          </a:p>
          <a:p>
            <a:endParaRPr lang="en-US" sz="1050" dirty="0">
              <a:latin typeface="Courier"/>
              <a:cs typeface="Courier"/>
            </a:endParaRPr>
          </a:p>
        </p:txBody>
      </p:sp>
      <p:sp>
        <p:nvSpPr>
          <p:cNvPr id="3" name="TextBox 2"/>
          <p:cNvSpPr txBox="1"/>
          <p:nvPr/>
        </p:nvSpPr>
        <p:spPr>
          <a:xfrm>
            <a:off x="1751837" y="1551457"/>
            <a:ext cx="2833052" cy="300082"/>
          </a:xfrm>
          <a:prstGeom prst="rect">
            <a:avLst/>
          </a:prstGeom>
          <a:noFill/>
        </p:spPr>
        <p:txBody>
          <a:bodyPr wrap="square" rtlCol="0">
            <a:spAutoFit/>
          </a:bodyPr>
          <a:lstStyle/>
          <a:p>
            <a:r>
              <a:rPr lang="en-US" sz="1350" dirty="0"/>
              <a:t>Functions may return no variables:</a:t>
            </a:r>
          </a:p>
        </p:txBody>
      </p:sp>
      <p:sp>
        <p:nvSpPr>
          <p:cNvPr id="18" name="TextBox 17"/>
          <p:cNvSpPr txBox="1"/>
          <p:nvPr/>
        </p:nvSpPr>
        <p:spPr>
          <a:xfrm>
            <a:off x="1805848" y="3048908"/>
            <a:ext cx="2833052" cy="300082"/>
          </a:xfrm>
          <a:prstGeom prst="rect">
            <a:avLst/>
          </a:prstGeom>
          <a:noFill/>
        </p:spPr>
        <p:txBody>
          <a:bodyPr wrap="square" rtlCol="0">
            <a:spAutoFit/>
          </a:bodyPr>
          <a:lstStyle/>
          <a:p>
            <a:r>
              <a:rPr lang="en-US" sz="1350" dirty="0"/>
              <a:t>Or several:</a:t>
            </a:r>
          </a:p>
        </p:txBody>
      </p:sp>
      <p:sp>
        <p:nvSpPr>
          <p:cNvPr id="19" name="TextBox 18"/>
          <p:cNvSpPr txBox="1"/>
          <p:nvPr/>
        </p:nvSpPr>
        <p:spPr>
          <a:xfrm>
            <a:off x="1896771" y="3398697"/>
            <a:ext cx="5128417" cy="1223412"/>
          </a:xfrm>
          <a:prstGeom prst="rect">
            <a:avLst/>
          </a:prstGeom>
          <a:solidFill>
            <a:schemeClr val="accent3">
              <a:lumMod val="20000"/>
              <a:lumOff val="80000"/>
            </a:schemeClr>
          </a:solidFill>
        </p:spPr>
        <p:txBody>
          <a:bodyPr wrap="square" rtlCol="0">
            <a:spAutoFit/>
          </a:bodyPr>
          <a:lstStyle/>
          <a:p>
            <a:r>
              <a:rPr lang="en-US" sz="1050" dirty="0">
                <a:solidFill>
                  <a:srgbClr val="3366FF"/>
                </a:solidFill>
                <a:latin typeface="Courier"/>
                <a:cs typeface="Courier"/>
              </a:rPr>
              <a:t>function</a:t>
            </a:r>
            <a:r>
              <a:rPr lang="en-US" sz="1050" dirty="0">
                <a:solidFill>
                  <a:schemeClr val="accent5"/>
                </a:solidFill>
                <a:latin typeface="Courier"/>
                <a:cs typeface="Courier"/>
              </a:rPr>
              <a:t> </a:t>
            </a:r>
            <a:r>
              <a:rPr lang="en-US" sz="1050" dirty="0">
                <a:solidFill>
                  <a:srgbClr val="000000"/>
                </a:solidFill>
                <a:latin typeface="Courier"/>
                <a:cs typeface="Courier"/>
              </a:rPr>
              <a:t>[</a:t>
            </a:r>
            <a:r>
              <a:rPr lang="en-US" sz="1050" dirty="0" err="1">
                <a:solidFill>
                  <a:srgbClr val="000000"/>
                </a:solidFill>
                <a:latin typeface="Courier"/>
                <a:cs typeface="Courier"/>
              </a:rPr>
              <a:t>avg,biggest,smallest</a:t>
            </a:r>
            <a:r>
              <a:rPr lang="en-US" sz="1050" dirty="0">
                <a:solidFill>
                  <a:srgbClr val="000000"/>
                </a:solidFill>
                <a:latin typeface="Courier"/>
                <a:cs typeface="Courier"/>
              </a:rPr>
              <a:t>] = </a:t>
            </a:r>
            <a:r>
              <a:rPr lang="en-US" sz="1050" dirty="0" err="1">
                <a:latin typeface="Courier"/>
                <a:cs typeface="Courier"/>
              </a:rPr>
              <a:t>getSomeStats</a:t>
            </a:r>
            <a:r>
              <a:rPr lang="en-US" sz="1050" dirty="0">
                <a:latin typeface="Courier"/>
                <a:cs typeface="Courier"/>
              </a:rPr>
              <a:t>(x)</a:t>
            </a:r>
          </a:p>
          <a:p>
            <a:r>
              <a:rPr lang="en-US" sz="1050" dirty="0">
                <a:solidFill>
                  <a:schemeClr val="accent5"/>
                </a:solidFill>
                <a:latin typeface="Courier"/>
                <a:cs typeface="Courier"/>
              </a:rPr>
              <a:t>	%Return some statistics on vector x</a:t>
            </a:r>
          </a:p>
          <a:p>
            <a:endParaRPr lang="en-US" sz="1050" dirty="0">
              <a:solidFill>
                <a:schemeClr val="accent5"/>
              </a:solidFill>
              <a:latin typeface="Courier"/>
              <a:cs typeface="Courier"/>
            </a:endParaRPr>
          </a:p>
          <a:p>
            <a:r>
              <a:rPr lang="en-US" sz="1050" dirty="0">
                <a:latin typeface="Courier"/>
                <a:cs typeface="Courier"/>
              </a:rPr>
              <a:t>	</a:t>
            </a:r>
            <a:r>
              <a:rPr lang="en-US" sz="1050" dirty="0" err="1">
                <a:latin typeface="Courier"/>
                <a:cs typeface="Courier"/>
              </a:rPr>
              <a:t>avg</a:t>
            </a:r>
            <a:r>
              <a:rPr lang="en-US" sz="1050" dirty="0">
                <a:latin typeface="Courier"/>
                <a:cs typeface="Courier"/>
              </a:rPr>
              <a:t> = mean(x);</a:t>
            </a:r>
          </a:p>
          <a:p>
            <a:r>
              <a:rPr lang="en-US" sz="1050" dirty="0">
                <a:latin typeface="Courier"/>
                <a:cs typeface="Courier"/>
              </a:rPr>
              <a:t>	biggest= max(x);</a:t>
            </a:r>
          </a:p>
          <a:p>
            <a:r>
              <a:rPr lang="en-US" sz="1050" dirty="0">
                <a:latin typeface="Courier"/>
                <a:cs typeface="Courier"/>
              </a:rPr>
              <a:t>	smallest = min(x);</a:t>
            </a:r>
          </a:p>
          <a:p>
            <a:r>
              <a:rPr lang="en-US" sz="1050" dirty="0">
                <a:latin typeface="Courier"/>
                <a:cs typeface="Courier"/>
              </a:rPr>
              <a:t>	</a:t>
            </a:r>
          </a:p>
        </p:txBody>
      </p:sp>
    </p:spTree>
    <p:extLst>
      <p:ext uri="{BB962C8B-B14F-4D97-AF65-F5344CB8AC3E}">
        <p14:creationId xmlns:p14="http://schemas.microsoft.com/office/powerpoint/2010/main" val="313589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	</a:t>
            </a:r>
            <a:endParaRPr lang="en-US" dirty="0"/>
          </a:p>
        </p:txBody>
      </p:sp>
      <p:sp>
        <p:nvSpPr>
          <p:cNvPr id="3" name="Content Placeholder 2"/>
          <p:cNvSpPr>
            <a:spLocks noGrp="1"/>
          </p:cNvSpPr>
          <p:nvPr>
            <p:ph idx="1"/>
          </p:nvPr>
        </p:nvSpPr>
        <p:spPr/>
        <p:txBody>
          <a:bodyPr/>
          <a:lstStyle/>
          <a:p>
            <a:r>
              <a:rPr lang="en-US" dirty="0" smtClean="0"/>
              <a:t>Variables only exist within a certain “scope”</a:t>
            </a:r>
          </a:p>
          <a:p>
            <a:r>
              <a:rPr lang="en-US" dirty="0" smtClean="0"/>
              <a:t>Variables defined in a function only exist within that function</a:t>
            </a:r>
          </a:p>
          <a:p>
            <a:pPr marL="0" indent="0">
              <a:buNone/>
            </a:pPr>
            <a:endParaRPr lang="en-US" dirty="0"/>
          </a:p>
        </p:txBody>
      </p:sp>
    </p:spTree>
    <p:extLst>
      <p:ext uri="{BB962C8B-B14F-4D97-AF65-F5344CB8AC3E}">
        <p14:creationId xmlns:p14="http://schemas.microsoft.com/office/powerpoint/2010/main" val="419831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pic>
        <p:nvPicPr>
          <p:cNvPr id="4" name="Picture 3" descr="Screen Shot 2013-07-01 at 3.07.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438" y="1514082"/>
            <a:ext cx="2688139" cy="690363"/>
          </a:xfrm>
          <a:prstGeom prst="rect">
            <a:avLst/>
          </a:prstGeom>
        </p:spPr>
      </p:pic>
      <p:pic>
        <p:nvPicPr>
          <p:cNvPr id="5" name="Picture 4" descr="Screen Shot 2013-07-01 at 3.07.31 PM.png"/>
          <p:cNvPicPr>
            <a:picLocks noChangeAspect="1"/>
          </p:cNvPicPr>
          <p:nvPr/>
        </p:nvPicPr>
        <p:blipFill rotWithShape="1">
          <a:blip r:embed="rId3">
            <a:extLst>
              <a:ext uri="{28A0092B-C50C-407E-A947-70E740481C1C}">
                <a14:useLocalDpi xmlns:a14="http://schemas.microsoft.com/office/drawing/2010/main" val="0"/>
              </a:ext>
            </a:extLst>
          </a:blip>
          <a:srcRect t="2205" b="1"/>
          <a:stretch/>
        </p:blipFill>
        <p:spPr>
          <a:xfrm>
            <a:off x="4378670" y="1531819"/>
            <a:ext cx="2793773" cy="672626"/>
          </a:xfrm>
          <a:prstGeom prst="rect">
            <a:avLst/>
          </a:prstGeom>
        </p:spPr>
      </p:pic>
      <p:sp>
        <p:nvSpPr>
          <p:cNvPr id="6" name="TextBox 5"/>
          <p:cNvSpPr txBox="1"/>
          <p:nvPr/>
        </p:nvSpPr>
        <p:spPr>
          <a:xfrm>
            <a:off x="1624178" y="2836255"/>
            <a:ext cx="5128417" cy="1061829"/>
          </a:xfrm>
          <a:prstGeom prst="rect">
            <a:avLst/>
          </a:prstGeom>
          <a:solidFill>
            <a:schemeClr val="bg1">
              <a:lumMod val="85000"/>
            </a:schemeClr>
          </a:solidFill>
        </p:spPr>
        <p:txBody>
          <a:bodyPr wrap="square" rtlCol="0">
            <a:spAutoFit/>
          </a:bodyPr>
          <a:lstStyle/>
          <a:p>
            <a:r>
              <a:rPr lang="en-US" sz="1050" dirty="0">
                <a:latin typeface="Courier"/>
                <a:cs typeface="Courier"/>
              </a:rPr>
              <a:t>&gt;&gt; </a:t>
            </a:r>
            <a:r>
              <a:rPr lang="en-US" sz="1050" dirty="0" err="1">
                <a:solidFill>
                  <a:srgbClr val="528A02"/>
                </a:solidFill>
                <a:latin typeface="Courier"/>
                <a:cs typeface="Courier"/>
              </a:rPr>
              <a:t>addemup</a:t>
            </a:r>
            <a:r>
              <a:rPr lang="en-US" sz="1050" dirty="0">
                <a:solidFill>
                  <a:srgbClr val="528A02"/>
                </a:solidFill>
                <a:latin typeface="Courier"/>
                <a:cs typeface="Courier"/>
              </a:rPr>
              <a:t>(1,1)</a:t>
            </a:r>
          </a:p>
          <a:p>
            <a:r>
              <a:rPr lang="en-US" sz="1050" dirty="0" err="1">
                <a:latin typeface="Courier"/>
                <a:cs typeface="Courier"/>
              </a:rPr>
              <a:t>ans</a:t>
            </a:r>
            <a:r>
              <a:rPr lang="en-US" sz="1050" dirty="0">
                <a:latin typeface="Courier"/>
                <a:cs typeface="Courier"/>
              </a:rPr>
              <a:t> =</a:t>
            </a:r>
          </a:p>
          <a:p>
            <a:r>
              <a:rPr lang="en-US" sz="1050" dirty="0">
                <a:latin typeface="Courier"/>
                <a:cs typeface="Courier"/>
              </a:rPr>
              <a:t>     6</a:t>
            </a:r>
          </a:p>
          <a:p>
            <a:r>
              <a:rPr lang="en-US" sz="1050" dirty="0">
                <a:latin typeface="Courier"/>
                <a:cs typeface="Courier"/>
              </a:rPr>
              <a:t>&gt;&gt; </a:t>
            </a:r>
            <a:r>
              <a:rPr lang="en-US" sz="1050" dirty="0">
                <a:solidFill>
                  <a:schemeClr val="accent5"/>
                </a:solidFill>
                <a:latin typeface="Courier"/>
                <a:cs typeface="Courier"/>
              </a:rPr>
              <a:t>addemup2(1,1)</a:t>
            </a:r>
          </a:p>
          <a:p>
            <a:r>
              <a:rPr lang="en-US" sz="1050" dirty="0" err="1">
                <a:latin typeface="Courier"/>
                <a:cs typeface="Courier"/>
              </a:rPr>
              <a:t>ans</a:t>
            </a:r>
            <a:r>
              <a:rPr lang="en-US" sz="1050" dirty="0">
                <a:latin typeface="Courier"/>
                <a:cs typeface="Courier"/>
              </a:rPr>
              <a:t> =</a:t>
            </a:r>
          </a:p>
          <a:p>
            <a:r>
              <a:rPr lang="en-US" sz="1050" dirty="0">
                <a:latin typeface="Courier"/>
                <a:cs typeface="Courier"/>
              </a:rPr>
              <a:t>    10</a:t>
            </a:r>
          </a:p>
        </p:txBody>
      </p:sp>
    </p:spTree>
    <p:extLst>
      <p:ext uri="{BB962C8B-B14F-4D97-AF65-F5344CB8AC3E}">
        <p14:creationId xmlns:p14="http://schemas.microsoft.com/office/powerpoint/2010/main" val="54962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3" name="Content Placeholder 2"/>
          <p:cNvSpPr>
            <a:spLocks noGrp="1"/>
          </p:cNvSpPr>
          <p:nvPr>
            <p:ph idx="1"/>
          </p:nvPr>
        </p:nvSpPr>
        <p:spPr/>
        <p:txBody>
          <a:bodyPr/>
          <a:lstStyle/>
          <a:p>
            <a:r>
              <a:rPr lang="en-US" dirty="0" smtClean="0"/>
              <a:t>Your code needs to be readable by humans as well as by machines</a:t>
            </a:r>
          </a:p>
          <a:p>
            <a:r>
              <a:rPr lang="en-US" dirty="0" smtClean="0"/>
              <a:t>Never trust yourself to remember anything. You will always forget.  Just because something appears obvious now does not mean it will in the future, or to someone else. </a:t>
            </a:r>
          </a:p>
          <a:p>
            <a:r>
              <a:rPr lang="en-US" dirty="0" smtClean="0"/>
              <a:t>Use comments to explain what you are doing in English.  </a:t>
            </a:r>
            <a:endParaRPr lang="en-US" dirty="0"/>
          </a:p>
        </p:txBody>
      </p:sp>
    </p:spTree>
    <p:extLst>
      <p:ext uri="{BB962C8B-B14F-4D97-AF65-F5344CB8AC3E}">
        <p14:creationId xmlns:p14="http://schemas.microsoft.com/office/powerpoint/2010/main" val="117866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3" name="Content Placeholder 2"/>
          <p:cNvSpPr>
            <a:spLocks noGrp="1"/>
          </p:cNvSpPr>
          <p:nvPr>
            <p:ph idx="1"/>
          </p:nvPr>
        </p:nvSpPr>
        <p:spPr/>
        <p:txBody>
          <a:bodyPr/>
          <a:lstStyle/>
          <a:p>
            <a:r>
              <a:rPr lang="en-US" dirty="0" smtClean="0"/>
              <a:t>In a collaborative laboratory setting your code is not just for you:</a:t>
            </a:r>
          </a:p>
          <a:p>
            <a:pPr lvl="1"/>
            <a:r>
              <a:rPr lang="en-US" dirty="0" smtClean="0"/>
              <a:t>you need to write to allow other people to update and change your code for their purposes</a:t>
            </a:r>
          </a:p>
          <a:p>
            <a:pPr lvl="1"/>
            <a:r>
              <a:rPr lang="en-US" dirty="0" smtClean="0"/>
              <a:t>you need to write your code to be as flexible as possible.  this means we will expect the code to be transported to other machines, and other environments</a:t>
            </a:r>
            <a:endParaRPr lang="en-US" dirty="0"/>
          </a:p>
        </p:txBody>
      </p:sp>
    </p:spTree>
    <p:extLst>
      <p:ext uri="{BB962C8B-B14F-4D97-AF65-F5344CB8AC3E}">
        <p14:creationId xmlns:p14="http://schemas.microsoft.com/office/powerpoint/2010/main" val="112578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4" name="TextBox 3"/>
          <p:cNvSpPr txBox="1"/>
          <p:nvPr/>
        </p:nvSpPr>
        <p:spPr>
          <a:xfrm>
            <a:off x="1462150" y="2954087"/>
            <a:ext cx="5813402" cy="1107996"/>
          </a:xfrm>
          <a:prstGeom prst="rect">
            <a:avLst/>
          </a:prstGeom>
          <a:solidFill>
            <a:srgbClr val="FFF1CC"/>
          </a:solidFill>
        </p:spPr>
        <p:txBody>
          <a:bodyPr wrap="square" rtlCol="0">
            <a:spAutoFit/>
          </a:bodyPr>
          <a:lstStyle/>
          <a:p>
            <a:r>
              <a:rPr lang="en-US" sz="825" dirty="0">
                <a:solidFill>
                  <a:srgbClr val="528A02"/>
                </a:solidFill>
                <a:latin typeface="Courier"/>
                <a:cs typeface="Courier"/>
              </a:rPr>
              <a:t>%set up standard presentation parameters</a:t>
            </a:r>
          </a:p>
          <a:p>
            <a:r>
              <a:rPr lang="en-US" sz="825" dirty="0" err="1">
                <a:latin typeface="Courier"/>
                <a:cs typeface="Courier"/>
              </a:rPr>
              <a:t>instructionScreenTime</a:t>
            </a:r>
            <a:r>
              <a:rPr lang="en-US" sz="825" dirty="0">
                <a:latin typeface="Courier"/>
                <a:cs typeface="Courier"/>
              </a:rPr>
              <a:t> = 10;     </a:t>
            </a:r>
            <a:r>
              <a:rPr lang="en-US" sz="825" dirty="0">
                <a:solidFill>
                  <a:srgbClr val="528A02"/>
                </a:solidFill>
                <a:latin typeface="Courier"/>
                <a:cs typeface="Courier"/>
              </a:rPr>
              <a:t>%how long the instructions will stay on, in seconds</a:t>
            </a:r>
          </a:p>
          <a:p>
            <a:r>
              <a:rPr lang="en-US" sz="825" dirty="0" err="1">
                <a:latin typeface="Courier"/>
                <a:cs typeface="Courier"/>
              </a:rPr>
              <a:t>stimulusScreenTime</a:t>
            </a:r>
            <a:r>
              <a:rPr lang="en-US" sz="825" dirty="0">
                <a:latin typeface="Courier"/>
                <a:cs typeface="Courier"/>
              </a:rPr>
              <a:t> = 4;         </a:t>
            </a:r>
            <a:r>
              <a:rPr lang="en-US" sz="825" dirty="0">
                <a:solidFill>
                  <a:srgbClr val="528A02"/>
                </a:solidFill>
                <a:latin typeface="Courier"/>
                <a:cs typeface="Courier"/>
              </a:rPr>
              <a:t>%how long the stimulus will stay on, in seconds</a:t>
            </a:r>
          </a:p>
          <a:p>
            <a:r>
              <a:rPr lang="en-US" sz="825" dirty="0" err="1">
                <a:latin typeface="Courier"/>
                <a:cs typeface="Courier"/>
              </a:rPr>
              <a:t>acceptableResponses</a:t>
            </a:r>
            <a:r>
              <a:rPr lang="en-US" sz="825" dirty="0">
                <a:latin typeface="Courier"/>
                <a:cs typeface="Courier"/>
              </a:rPr>
              <a:t> = [1,2];    </a:t>
            </a:r>
            <a:r>
              <a:rPr lang="en-US" sz="825" dirty="0">
                <a:solidFill>
                  <a:srgbClr val="528A02"/>
                </a:solidFill>
                <a:latin typeface="Courier"/>
                <a:cs typeface="Courier"/>
              </a:rPr>
              <a:t>%which responses buttons the subject may press</a:t>
            </a:r>
          </a:p>
          <a:p>
            <a:endParaRPr lang="en-US" sz="825" dirty="0">
              <a:latin typeface="Courier"/>
              <a:cs typeface="Courier"/>
            </a:endParaRPr>
          </a:p>
          <a:p>
            <a:r>
              <a:rPr lang="en-US" sz="825" dirty="0">
                <a:solidFill>
                  <a:srgbClr val="528A02"/>
                </a:solidFill>
                <a:latin typeface="Courier"/>
                <a:cs typeface="Courier"/>
              </a:rPr>
              <a:t>%convert times from seconds into frames</a:t>
            </a:r>
          </a:p>
          <a:p>
            <a:r>
              <a:rPr lang="en-US" sz="825" dirty="0" err="1">
                <a:latin typeface="Courier"/>
                <a:cs typeface="Courier"/>
              </a:rPr>
              <a:t>instructionScreenTime</a:t>
            </a:r>
            <a:r>
              <a:rPr lang="en-US" sz="825" dirty="0">
                <a:latin typeface="Courier"/>
                <a:cs typeface="Courier"/>
              </a:rPr>
              <a:t> = </a:t>
            </a:r>
            <a:r>
              <a:rPr lang="en-US" sz="825" dirty="0" err="1">
                <a:latin typeface="Courier"/>
                <a:cs typeface="Courier"/>
              </a:rPr>
              <a:t>instructionScreenTime</a:t>
            </a:r>
            <a:r>
              <a:rPr lang="en-US" sz="825" dirty="0">
                <a:latin typeface="Courier"/>
                <a:cs typeface="Courier"/>
              </a:rPr>
              <a:t>/</a:t>
            </a:r>
            <a:r>
              <a:rPr lang="en-US" sz="825" dirty="0" err="1">
                <a:latin typeface="Courier"/>
                <a:cs typeface="Courier"/>
              </a:rPr>
              <a:t>frameRate</a:t>
            </a:r>
            <a:r>
              <a:rPr lang="en-US" sz="825" dirty="0">
                <a:latin typeface="Courier"/>
                <a:cs typeface="Courier"/>
              </a:rPr>
              <a:t>; </a:t>
            </a:r>
          </a:p>
          <a:p>
            <a:r>
              <a:rPr lang="en-US" sz="825" dirty="0" err="1">
                <a:latin typeface="Courier"/>
                <a:cs typeface="Courier"/>
              </a:rPr>
              <a:t>stimulusScreenTime</a:t>
            </a:r>
            <a:r>
              <a:rPr lang="en-US" sz="825" dirty="0">
                <a:latin typeface="Courier"/>
                <a:cs typeface="Courier"/>
              </a:rPr>
              <a:t> = </a:t>
            </a:r>
            <a:r>
              <a:rPr lang="en-US" sz="825" dirty="0" err="1">
                <a:latin typeface="Courier"/>
                <a:cs typeface="Courier"/>
              </a:rPr>
              <a:t>stimulusScreenTime</a:t>
            </a:r>
            <a:r>
              <a:rPr lang="en-US" sz="825" dirty="0">
                <a:latin typeface="Courier"/>
                <a:cs typeface="Courier"/>
              </a:rPr>
              <a:t>/</a:t>
            </a:r>
            <a:r>
              <a:rPr lang="en-US" sz="825" dirty="0" err="1">
                <a:latin typeface="Courier"/>
                <a:cs typeface="Courier"/>
              </a:rPr>
              <a:t>frameRate</a:t>
            </a:r>
            <a:r>
              <a:rPr lang="en-US" sz="825" dirty="0">
                <a:latin typeface="Courier"/>
                <a:cs typeface="Courier"/>
              </a:rPr>
              <a:t>;</a:t>
            </a:r>
          </a:p>
        </p:txBody>
      </p:sp>
      <p:sp>
        <p:nvSpPr>
          <p:cNvPr id="5" name="TextBox 4"/>
          <p:cNvSpPr txBox="1"/>
          <p:nvPr/>
        </p:nvSpPr>
        <p:spPr>
          <a:xfrm>
            <a:off x="1462150" y="1765946"/>
            <a:ext cx="5813402" cy="854080"/>
          </a:xfrm>
          <a:prstGeom prst="rect">
            <a:avLst/>
          </a:prstGeom>
          <a:solidFill>
            <a:schemeClr val="accent3">
              <a:lumMod val="20000"/>
              <a:lumOff val="80000"/>
            </a:schemeClr>
          </a:solidFill>
        </p:spPr>
        <p:txBody>
          <a:bodyPr wrap="square" rtlCol="0">
            <a:spAutoFit/>
          </a:bodyPr>
          <a:lstStyle/>
          <a:p>
            <a:r>
              <a:rPr lang="en-US" sz="825" dirty="0" err="1">
                <a:latin typeface="Courier"/>
                <a:cs typeface="Courier"/>
              </a:rPr>
              <a:t>ist</a:t>
            </a:r>
            <a:r>
              <a:rPr lang="en-US" sz="825" dirty="0">
                <a:latin typeface="Courier"/>
                <a:cs typeface="Courier"/>
              </a:rPr>
              <a:t>= 10; </a:t>
            </a:r>
          </a:p>
          <a:p>
            <a:r>
              <a:rPr lang="en-US" sz="825" dirty="0" err="1">
                <a:latin typeface="Courier"/>
                <a:cs typeface="Courier"/>
              </a:rPr>
              <a:t>sst</a:t>
            </a:r>
            <a:r>
              <a:rPr lang="en-US" sz="825" dirty="0">
                <a:latin typeface="Courier"/>
                <a:cs typeface="Courier"/>
              </a:rPr>
              <a:t>= 4;         </a:t>
            </a:r>
            <a:endParaRPr lang="en-US" sz="825" dirty="0">
              <a:solidFill>
                <a:srgbClr val="528A02"/>
              </a:solidFill>
              <a:latin typeface="Courier"/>
              <a:cs typeface="Courier"/>
            </a:endParaRPr>
          </a:p>
          <a:p>
            <a:r>
              <a:rPr lang="en-US" sz="825" dirty="0">
                <a:latin typeface="Courier"/>
                <a:cs typeface="Courier"/>
              </a:rPr>
              <a:t>r= [1,2];    </a:t>
            </a:r>
          </a:p>
          <a:p>
            <a:endParaRPr lang="en-US" sz="825" dirty="0">
              <a:latin typeface="Courier"/>
              <a:cs typeface="Courier"/>
            </a:endParaRPr>
          </a:p>
          <a:p>
            <a:r>
              <a:rPr lang="en-US" sz="825" dirty="0" err="1">
                <a:latin typeface="Courier"/>
                <a:cs typeface="Courier"/>
              </a:rPr>
              <a:t>ist</a:t>
            </a:r>
            <a:r>
              <a:rPr lang="en-US" sz="825" dirty="0">
                <a:latin typeface="Courier"/>
                <a:cs typeface="Courier"/>
              </a:rPr>
              <a:t> = </a:t>
            </a:r>
            <a:r>
              <a:rPr lang="en-US" sz="825" dirty="0" err="1">
                <a:latin typeface="Courier"/>
                <a:cs typeface="Courier"/>
              </a:rPr>
              <a:t>ist</a:t>
            </a:r>
            <a:r>
              <a:rPr lang="en-US" sz="825" dirty="0">
                <a:latin typeface="Courier"/>
                <a:cs typeface="Courier"/>
              </a:rPr>
              <a:t>/</a:t>
            </a:r>
            <a:r>
              <a:rPr lang="en-US" sz="825" dirty="0" err="1">
                <a:latin typeface="Courier"/>
                <a:cs typeface="Courier"/>
              </a:rPr>
              <a:t>fr</a:t>
            </a:r>
            <a:r>
              <a:rPr lang="en-US" sz="825" dirty="0">
                <a:latin typeface="Courier"/>
                <a:cs typeface="Courier"/>
              </a:rPr>
              <a:t>;</a:t>
            </a:r>
          </a:p>
          <a:p>
            <a:r>
              <a:rPr lang="en-US" sz="825" dirty="0" err="1">
                <a:latin typeface="Courier"/>
                <a:cs typeface="Courier"/>
              </a:rPr>
              <a:t>sst</a:t>
            </a:r>
            <a:r>
              <a:rPr lang="en-US" sz="825" dirty="0">
                <a:latin typeface="Courier"/>
                <a:cs typeface="Courier"/>
              </a:rPr>
              <a:t> = </a:t>
            </a:r>
            <a:r>
              <a:rPr lang="en-US" sz="825" dirty="0" err="1">
                <a:latin typeface="Courier"/>
                <a:cs typeface="Courier"/>
              </a:rPr>
              <a:t>sst</a:t>
            </a:r>
            <a:r>
              <a:rPr lang="en-US" sz="825" dirty="0">
                <a:latin typeface="Courier"/>
                <a:cs typeface="Courier"/>
              </a:rPr>
              <a:t>/</a:t>
            </a:r>
            <a:r>
              <a:rPr lang="en-US" sz="825" dirty="0" err="1">
                <a:latin typeface="Courier"/>
                <a:cs typeface="Courier"/>
              </a:rPr>
              <a:t>fr</a:t>
            </a:r>
            <a:r>
              <a:rPr lang="en-US" sz="825" dirty="0">
                <a:latin typeface="Courier"/>
                <a:cs typeface="Courier"/>
              </a:rPr>
              <a:t>;</a:t>
            </a:r>
          </a:p>
        </p:txBody>
      </p:sp>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backgroundRemoval t="15102" b="82449" l="4294" r="48160">
                        <a14:backgroundMark x1="34969" y1="58367" x2="34969" y2="58367"/>
                        <a14:backgroundMark x1="34969" y1="58367" x2="34969" y2="58367"/>
                      </a14:backgroundRemoval>
                    </a14:imgEffect>
                  </a14:imgLayer>
                </a14:imgProps>
              </a:ext>
            </a:extLst>
          </a:blip>
          <a:srcRect l="1482" t="13847" r="50000" b="9572"/>
          <a:stretch/>
        </p:blipFill>
        <p:spPr>
          <a:xfrm>
            <a:off x="6637256" y="2954087"/>
            <a:ext cx="971357" cy="1152262"/>
          </a:xfrm>
          <a:prstGeom prst="rect">
            <a:avLst/>
          </a:prstGeom>
        </p:spPr>
      </p:pic>
      <p:pic>
        <p:nvPicPr>
          <p:cNvPr id="7" name="Picture 6"/>
          <p:cNvPicPr>
            <a:picLocks noChangeAspect="1"/>
          </p:cNvPicPr>
          <p:nvPr/>
        </p:nvPicPr>
        <p:blipFill rotWithShape="1">
          <a:blip r:embed="rId4">
            <a:extLst>
              <a:ext uri="{BEBA8EAE-BF5A-486C-A8C5-ECC9F3942E4B}">
                <a14:imgProps xmlns:a14="http://schemas.microsoft.com/office/drawing/2010/main">
                  <a14:imgLayer r:embed="rId5">
                    <a14:imgEffect>
                      <a14:backgroundRemoval t="24082" b="92245" l="50613" r="94479">
                        <a14:backgroundMark x1="82822" y1="63673" x2="82822" y2="63673"/>
                        <a14:backgroundMark x1="82822" y1="63673" x2="82822" y2="63673"/>
                      </a14:backgroundRemoval>
                    </a14:imgEffect>
                  </a14:imgLayer>
                </a14:imgProps>
              </a:ext>
            </a:extLst>
          </a:blip>
          <a:srcRect l="51364" t="22261" b="6416"/>
          <a:stretch/>
        </p:blipFill>
        <p:spPr>
          <a:xfrm>
            <a:off x="6704160" y="1711940"/>
            <a:ext cx="865173" cy="953485"/>
          </a:xfrm>
          <a:prstGeom prst="rect">
            <a:avLst/>
          </a:prstGeom>
        </p:spPr>
      </p:pic>
    </p:spTree>
    <p:extLst>
      <p:ext uri="{BB962C8B-B14F-4D97-AF65-F5344CB8AC3E}">
        <p14:creationId xmlns:p14="http://schemas.microsoft.com/office/powerpoint/2010/main" val="9300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grpSp>
        <p:nvGrpSpPr>
          <p:cNvPr id="10" name="Group 9"/>
          <p:cNvGrpSpPr/>
          <p:nvPr/>
        </p:nvGrpSpPr>
        <p:grpSpPr>
          <a:xfrm>
            <a:off x="1422869" y="2028808"/>
            <a:ext cx="6097364" cy="953485"/>
            <a:chOff x="373159" y="2705077"/>
            <a:chExt cx="8129818" cy="1271313"/>
          </a:xfrm>
        </p:grpSpPr>
        <p:sp>
          <p:nvSpPr>
            <p:cNvPr id="4" name="TextBox 3"/>
            <p:cNvSpPr txBox="1"/>
            <p:nvPr/>
          </p:nvSpPr>
          <p:spPr>
            <a:xfrm>
              <a:off x="373159" y="2953832"/>
              <a:ext cx="7751203" cy="630941"/>
            </a:xfrm>
            <a:prstGeom prst="rect">
              <a:avLst/>
            </a:prstGeom>
            <a:solidFill>
              <a:srgbClr val="FFF1CC"/>
            </a:solidFill>
          </p:spPr>
          <p:txBody>
            <a:bodyPr wrap="square" rtlCol="0">
              <a:spAutoFit/>
            </a:bodyPr>
            <a:lstStyle/>
            <a:p>
              <a:endParaRPr lang="en-US" sz="825" dirty="0">
                <a:latin typeface="Courier"/>
                <a:cs typeface="Courier"/>
              </a:endParaRPr>
            </a:p>
            <a:p>
              <a:r>
                <a:rPr lang="en-US" sz="825" dirty="0">
                  <a:solidFill>
                    <a:srgbClr val="528A02"/>
                  </a:solidFill>
                  <a:latin typeface="Courier"/>
                  <a:cs typeface="Courier"/>
                </a:rPr>
                <a:t>%add two to the instruction screen time</a:t>
              </a:r>
            </a:p>
            <a:p>
              <a:r>
                <a:rPr lang="en-US" sz="825" dirty="0" err="1">
                  <a:solidFill>
                    <a:srgbClr val="000000"/>
                  </a:solidFill>
                  <a:latin typeface="Courier"/>
                  <a:cs typeface="Courier"/>
                </a:rPr>
                <a:t>instructionScreenTime</a:t>
              </a:r>
              <a:r>
                <a:rPr lang="en-US" sz="825" dirty="0">
                  <a:solidFill>
                    <a:srgbClr val="000000"/>
                  </a:solidFill>
                  <a:latin typeface="Courier"/>
                  <a:cs typeface="Courier"/>
                </a:rPr>
                <a:t> = </a:t>
              </a:r>
              <a:r>
                <a:rPr lang="en-US" sz="825" dirty="0" err="1">
                  <a:solidFill>
                    <a:srgbClr val="000000"/>
                  </a:solidFill>
                  <a:latin typeface="Courier"/>
                  <a:cs typeface="Courier"/>
                </a:rPr>
                <a:t>instructionScreenTime</a:t>
              </a:r>
              <a:r>
                <a:rPr lang="en-US" sz="825" dirty="0">
                  <a:solidFill>
                    <a:srgbClr val="000000"/>
                  </a:solidFill>
                  <a:latin typeface="Courier"/>
                  <a:cs typeface="Courier"/>
                </a:rPr>
                <a:t> + 2;	</a:t>
              </a:r>
              <a:r>
                <a:rPr lang="en-US" sz="825" dirty="0">
                  <a:solidFill>
                    <a:schemeClr val="accent5"/>
                  </a:solidFill>
                  <a:latin typeface="Courier"/>
                  <a:cs typeface="Courier"/>
                </a:rPr>
                <a:t>%here we are adding two</a:t>
              </a:r>
            </a:p>
          </p:txBody>
        </p:sp>
        <p:pic>
          <p:nvPicPr>
            <p:cNvPr id="7" name="Picture 6"/>
            <p:cNvPicPr>
              <a:picLocks noChangeAspect="1"/>
            </p:cNvPicPr>
            <p:nvPr/>
          </p:nvPicPr>
          <p:blipFill rotWithShape="1">
            <a:blip r:embed="rId2">
              <a:extLst>
                <a:ext uri="{BEBA8EAE-BF5A-486C-A8C5-ECC9F3942E4B}">
                  <a14:imgProps xmlns:a14="http://schemas.microsoft.com/office/drawing/2010/main">
                    <a14:imgLayer r:embed="rId3">
                      <a14:imgEffect>
                        <a14:backgroundRemoval t="24082" b="92245" l="50613" r="94479">
                          <a14:backgroundMark x1="82822" y1="63673" x2="82822" y2="63673"/>
                          <a14:backgroundMark x1="82822" y1="63673" x2="82822" y2="63673"/>
                        </a14:backgroundRemoval>
                      </a14:imgEffect>
                    </a14:imgLayer>
                  </a14:imgProps>
                </a:ext>
              </a:extLst>
            </a:blip>
            <a:srcRect l="51364" t="22261" b="6416"/>
            <a:stretch/>
          </p:blipFill>
          <p:spPr>
            <a:xfrm>
              <a:off x="7349413" y="2705077"/>
              <a:ext cx="1153564" cy="1271313"/>
            </a:xfrm>
            <a:prstGeom prst="rect">
              <a:avLst/>
            </a:prstGeom>
          </p:spPr>
        </p:pic>
      </p:grpSp>
      <p:grpSp>
        <p:nvGrpSpPr>
          <p:cNvPr id="11" name="Group 10"/>
          <p:cNvGrpSpPr/>
          <p:nvPr/>
        </p:nvGrpSpPr>
        <p:grpSpPr>
          <a:xfrm>
            <a:off x="1422869" y="2914087"/>
            <a:ext cx="6097364" cy="1081988"/>
            <a:chOff x="373159" y="3885449"/>
            <a:chExt cx="8129818" cy="1442650"/>
          </a:xfrm>
        </p:grpSpPr>
        <p:sp>
          <p:nvSpPr>
            <p:cNvPr id="8" name="TextBox 7"/>
            <p:cNvSpPr txBox="1"/>
            <p:nvPr/>
          </p:nvSpPr>
          <p:spPr>
            <a:xfrm>
              <a:off x="373159" y="4204164"/>
              <a:ext cx="7751203" cy="800218"/>
            </a:xfrm>
            <a:prstGeom prst="rect">
              <a:avLst/>
            </a:prstGeom>
            <a:solidFill>
              <a:srgbClr val="FFF1CC"/>
            </a:solidFill>
          </p:spPr>
          <p:txBody>
            <a:bodyPr wrap="square" rtlCol="0">
              <a:spAutoFit/>
            </a:bodyPr>
            <a:lstStyle/>
            <a:p>
              <a:endParaRPr lang="en-US" sz="825" dirty="0">
                <a:latin typeface="Courier"/>
                <a:cs typeface="Courier"/>
              </a:endParaRPr>
            </a:p>
            <a:p>
              <a:r>
                <a:rPr lang="en-US" sz="825" dirty="0">
                  <a:solidFill>
                    <a:srgbClr val="528A02"/>
                  </a:solidFill>
                  <a:latin typeface="Courier"/>
                  <a:cs typeface="Courier"/>
                </a:rPr>
                <a:t>%add time to the instruction screen time to account for</a:t>
              </a:r>
            </a:p>
            <a:p>
              <a:r>
                <a:rPr lang="en-US" sz="825" dirty="0">
                  <a:solidFill>
                    <a:srgbClr val="528A02"/>
                  </a:solidFill>
                  <a:latin typeface="Courier"/>
                  <a:cs typeface="Courier"/>
                </a:rPr>
                <a:t>%the additional time needed by this subject population </a:t>
              </a:r>
            </a:p>
            <a:p>
              <a:r>
                <a:rPr lang="en-US" sz="825" dirty="0" err="1">
                  <a:solidFill>
                    <a:srgbClr val="000000"/>
                  </a:solidFill>
                  <a:latin typeface="Courier"/>
                  <a:cs typeface="Courier"/>
                </a:rPr>
                <a:t>instructionScreenTime</a:t>
              </a:r>
              <a:r>
                <a:rPr lang="en-US" sz="825" dirty="0">
                  <a:solidFill>
                    <a:srgbClr val="000000"/>
                  </a:solidFill>
                  <a:latin typeface="Courier"/>
                  <a:cs typeface="Courier"/>
                </a:rPr>
                <a:t> = </a:t>
              </a:r>
              <a:r>
                <a:rPr lang="en-US" sz="825" dirty="0" err="1">
                  <a:solidFill>
                    <a:srgbClr val="000000"/>
                  </a:solidFill>
                  <a:latin typeface="Courier"/>
                  <a:cs typeface="Courier"/>
                </a:rPr>
                <a:t>instructionScreenTime</a:t>
              </a:r>
              <a:r>
                <a:rPr lang="en-US" sz="825" dirty="0">
                  <a:solidFill>
                    <a:srgbClr val="000000"/>
                  </a:solidFill>
                  <a:latin typeface="Courier"/>
                  <a:cs typeface="Courier"/>
                </a:rPr>
                <a:t> + 2;	</a:t>
              </a:r>
              <a:endParaRPr lang="en-US" sz="825" dirty="0">
                <a:solidFill>
                  <a:schemeClr val="accent5"/>
                </a:solidFill>
                <a:latin typeface="Courier"/>
                <a:cs typeface="Courier"/>
              </a:endParaRPr>
            </a:p>
          </p:txBody>
        </p:sp>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backgroundRemoval t="15102" b="82449" l="4294" r="48160">
                          <a14:backgroundMark x1="34969" y1="58367" x2="34969" y2="58367"/>
                          <a14:backgroundMark x1="34969" y1="58367" x2="34969" y2="58367"/>
                        </a14:backgroundRemoval>
                      </a14:imgEffect>
                    </a14:imgLayer>
                  </a14:imgProps>
                </a:ext>
              </a:extLst>
            </a:blip>
            <a:srcRect l="1482" t="13847" r="50000" b="9572"/>
            <a:stretch/>
          </p:blipFill>
          <p:spPr>
            <a:xfrm>
              <a:off x="7286822" y="3885449"/>
              <a:ext cx="1216155" cy="1442650"/>
            </a:xfrm>
            <a:prstGeom prst="rect">
              <a:avLst/>
            </a:prstGeom>
          </p:spPr>
        </p:pic>
      </p:grpSp>
      <p:sp>
        <p:nvSpPr>
          <p:cNvPr id="3" name="TextBox 2"/>
          <p:cNvSpPr txBox="1"/>
          <p:nvPr/>
        </p:nvSpPr>
        <p:spPr>
          <a:xfrm>
            <a:off x="1516158" y="1507270"/>
            <a:ext cx="3186570" cy="300082"/>
          </a:xfrm>
          <a:prstGeom prst="rect">
            <a:avLst/>
          </a:prstGeom>
          <a:noFill/>
        </p:spPr>
        <p:txBody>
          <a:bodyPr wrap="square" rtlCol="0">
            <a:spAutoFit/>
          </a:bodyPr>
          <a:lstStyle/>
          <a:p>
            <a:r>
              <a:rPr lang="en-US" sz="1350" dirty="0"/>
              <a:t>Make your comments </a:t>
            </a:r>
            <a:r>
              <a:rPr lang="en-US" sz="1350" i="1" dirty="0"/>
              <a:t>informative</a:t>
            </a:r>
          </a:p>
        </p:txBody>
      </p:sp>
    </p:spTree>
    <p:extLst>
      <p:ext uri="{BB962C8B-B14F-4D97-AF65-F5344CB8AC3E}">
        <p14:creationId xmlns:p14="http://schemas.microsoft.com/office/powerpoint/2010/main" val="387018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12" name="Content Placeholder 11"/>
          <p:cNvSpPr>
            <a:spLocks noGrp="1"/>
          </p:cNvSpPr>
          <p:nvPr>
            <p:ph idx="1"/>
          </p:nvPr>
        </p:nvSpPr>
        <p:spPr/>
        <p:txBody>
          <a:bodyPr/>
          <a:lstStyle/>
          <a:p>
            <a:r>
              <a:rPr lang="en-US" dirty="0" err="1" smtClean="0"/>
              <a:t>Matlab</a:t>
            </a:r>
            <a:r>
              <a:rPr lang="en-US" dirty="0" smtClean="0"/>
              <a:t> does not enforce spacing and indentation, but you should for code readability</a:t>
            </a:r>
          </a:p>
          <a:p>
            <a:r>
              <a:rPr lang="en-US" dirty="0" smtClean="0"/>
              <a:t>Keep blocks of code clearly demarcated</a:t>
            </a:r>
            <a:endParaRPr lang="en-US" dirty="0"/>
          </a:p>
        </p:txBody>
      </p:sp>
    </p:spTree>
    <p:extLst>
      <p:ext uri="{BB962C8B-B14F-4D97-AF65-F5344CB8AC3E}">
        <p14:creationId xmlns:p14="http://schemas.microsoft.com/office/powerpoint/2010/main" val="389732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pic>
        <p:nvPicPr>
          <p:cNvPr id="9" name="Picture 8"/>
          <p:cNvPicPr>
            <a:picLocks noChangeAspect="1"/>
          </p:cNvPicPr>
          <p:nvPr/>
        </p:nvPicPr>
        <p:blipFill rotWithShape="1">
          <a:blip r:embed="rId2">
            <a:extLst>
              <a:ext uri="{BEBA8EAE-BF5A-486C-A8C5-ECC9F3942E4B}">
                <a14:imgProps xmlns:a14="http://schemas.microsoft.com/office/drawing/2010/main">
                  <a14:imgLayer r:embed="rId3">
                    <a14:imgEffect>
                      <a14:backgroundRemoval t="15102" b="82449" l="4294" r="48160">
                        <a14:backgroundMark x1="34969" y1="58367" x2="34969" y2="58367"/>
                        <a14:backgroundMark x1="34969" y1="58367" x2="34969" y2="58367"/>
                      </a14:backgroundRemoval>
                    </a14:imgEffect>
                  </a14:imgLayer>
                </a14:imgProps>
              </a:ext>
            </a:extLst>
          </a:blip>
          <a:srcRect l="1482" t="13847" r="50000" b="9572"/>
          <a:stretch/>
        </p:blipFill>
        <p:spPr>
          <a:xfrm>
            <a:off x="5094956" y="2062051"/>
            <a:ext cx="912116" cy="1081988"/>
          </a:xfrm>
          <a:prstGeom prst="rect">
            <a:avLst/>
          </a:prstGeom>
        </p:spPr>
      </p:pic>
      <p:pic>
        <p:nvPicPr>
          <p:cNvPr id="5" name="Picture 4" descr="Screen Shot 2013-07-01 at 3.42.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039" y="1883047"/>
            <a:ext cx="3124852" cy="1439996"/>
          </a:xfrm>
          <a:prstGeom prst="rect">
            <a:avLst/>
          </a:prstGeom>
        </p:spPr>
      </p:pic>
      <p:pic>
        <p:nvPicPr>
          <p:cNvPr id="6" name="Picture 5" descr="Screen Shot 2013-07-01 at 3.42.2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2039" y="3432603"/>
            <a:ext cx="3124852" cy="1360736"/>
          </a:xfrm>
          <a:prstGeom prst="rect">
            <a:avLst/>
          </a:prstGeom>
        </p:spPr>
      </p:pic>
      <p:pic>
        <p:nvPicPr>
          <p:cNvPr id="7" name="Picture 6"/>
          <p:cNvPicPr>
            <a:picLocks noChangeAspect="1"/>
          </p:cNvPicPr>
          <p:nvPr/>
        </p:nvPicPr>
        <p:blipFill rotWithShape="1">
          <a:blip r:embed="rId6">
            <a:extLst>
              <a:ext uri="{BEBA8EAE-BF5A-486C-A8C5-ECC9F3942E4B}">
                <a14:imgProps xmlns:a14="http://schemas.microsoft.com/office/drawing/2010/main">
                  <a14:imgLayer r:embed="rId7">
                    <a14:imgEffect>
                      <a14:backgroundRemoval t="24082" b="92245" l="50613" r="94479">
                        <a14:backgroundMark x1="82822" y1="63673" x2="82822" y2="63673"/>
                        <a14:backgroundMark x1="82822" y1="63673" x2="82822" y2="63673"/>
                      </a14:backgroundRemoval>
                    </a14:imgEffect>
                  </a14:imgLayer>
                </a14:imgProps>
              </a:ext>
            </a:extLst>
          </a:blip>
          <a:srcRect l="51364" t="22261" b="6416"/>
          <a:stretch/>
        </p:blipFill>
        <p:spPr>
          <a:xfrm>
            <a:off x="5094956" y="3716742"/>
            <a:ext cx="865173" cy="953485"/>
          </a:xfrm>
          <a:prstGeom prst="rect">
            <a:avLst/>
          </a:prstGeom>
        </p:spPr>
      </p:pic>
    </p:spTree>
    <p:extLst>
      <p:ext uri="{BB962C8B-B14F-4D97-AF65-F5344CB8AC3E}">
        <p14:creationId xmlns:p14="http://schemas.microsoft.com/office/powerpoint/2010/main" val="140202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38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philosophy</a:t>
            </a:r>
            <a:endParaRPr lang="en-US" dirty="0"/>
          </a:p>
        </p:txBody>
      </p:sp>
      <p:sp>
        <p:nvSpPr>
          <p:cNvPr id="3" name="Content Placeholder 2"/>
          <p:cNvSpPr>
            <a:spLocks noGrp="1"/>
          </p:cNvSpPr>
          <p:nvPr>
            <p:ph idx="1"/>
          </p:nvPr>
        </p:nvSpPr>
        <p:spPr/>
        <p:txBody>
          <a:bodyPr>
            <a:normAutofit/>
          </a:bodyPr>
          <a:lstStyle/>
          <a:p>
            <a:r>
              <a:rPr lang="en-US" b="1" dirty="0" smtClean="0"/>
              <a:t>The “Tim Gunn principle”</a:t>
            </a:r>
            <a:endParaRPr lang="en-US" b="1" dirty="0"/>
          </a:p>
          <a:p>
            <a:pPr lvl="1"/>
            <a:r>
              <a:rPr lang="en-US" dirty="0" smtClean="0"/>
              <a:t>There are many different ways to make things work.  </a:t>
            </a:r>
          </a:p>
          <a:p>
            <a:pPr lvl="1"/>
            <a:r>
              <a:rPr lang="en-US" dirty="0" smtClean="0"/>
              <a:t>The prettiest way is not always the most desirable.  </a:t>
            </a:r>
          </a:p>
          <a:p>
            <a:pPr lvl="1"/>
            <a:r>
              <a:rPr lang="en-US" dirty="0" smtClean="0"/>
              <a:t>Top priority is that your script does what you want it to do. </a:t>
            </a:r>
          </a:p>
          <a:p>
            <a:r>
              <a:rPr lang="en-US" b="1" dirty="0" smtClean="0"/>
              <a:t>The “John Wooden principle”</a:t>
            </a:r>
          </a:p>
          <a:p>
            <a:pPr lvl="1"/>
            <a:r>
              <a:rPr lang="en-US" dirty="0" smtClean="0"/>
              <a:t>Good coding practices are important</a:t>
            </a:r>
          </a:p>
          <a:p>
            <a:pPr lvl="1"/>
            <a:r>
              <a:rPr lang="en-US" dirty="0" smtClean="0"/>
              <a:t>Assume you will remember nothing next time you look at your code</a:t>
            </a:r>
          </a:p>
          <a:p>
            <a:pPr lvl="1"/>
            <a:r>
              <a:rPr lang="en-US" dirty="0" smtClean="0"/>
              <a:t>Assume someone else will be using your code</a:t>
            </a:r>
          </a:p>
          <a:p>
            <a:pPr lvl="1"/>
            <a:r>
              <a:rPr lang="en-US" dirty="0" smtClean="0"/>
              <a:t>Assume your script will at some point move to another computer</a:t>
            </a:r>
            <a:endParaRPr lang="en-US" dirty="0"/>
          </a:p>
        </p:txBody>
      </p:sp>
    </p:spTree>
    <p:extLst>
      <p:ext uri="{BB962C8B-B14F-4D97-AF65-F5344CB8AC3E}">
        <p14:creationId xmlns:p14="http://schemas.microsoft.com/office/powerpoint/2010/main" val="112453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 assignment</a:t>
            </a:r>
            <a:endParaRPr lang="en-US" dirty="0"/>
          </a:p>
        </p:txBody>
      </p:sp>
      <p:sp>
        <p:nvSpPr>
          <p:cNvPr id="3" name="Content Placeholder 2"/>
          <p:cNvSpPr>
            <a:spLocks noGrp="1"/>
          </p:cNvSpPr>
          <p:nvPr>
            <p:ph idx="1"/>
          </p:nvPr>
        </p:nvSpPr>
        <p:spPr>
          <a:xfrm>
            <a:off x="1669505" y="1560515"/>
            <a:ext cx="5307560" cy="2994422"/>
          </a:xfrm>
        </p:spPr>
        <p:txBody>
          <a:bodyPr>
            <a:normAutofit/>
          </a:bodyPr>
          <a:lstStyle/>
          <a:p>
            <a:r>
              <a:rPr lang="en-US" sz="1200" dirty="0"/>
              <a:t>Write a function named “</a:t>
            </a:r>
            <a:r>
              <a:rPr lang="en-US" sz="1200" dirty="0">
                <a:solidFill>
                  <a:srgbClr val="3366FF"/>
                </a:solidFill>
              </a:rPr>
              <a:t>yourInitials_week1()</a:t>
            </a:r>
            <a:r>
              <a:rPr lang="en-US" sz="1200" dirty="0"/>
              <a:t>”</a:t>
            </a:r>
          </a:p>
          <a:p>
            <a:r>
              <a:rPr lang="en-US" sz="1200" dirty="0"/>
              <a:t>The function should take two inputs:</a:t>
            </a:r>
            <a:br>
              <a:rPr lang="en-US" sz="1200" dirty="0"/>
            </a:br>
            <a:r>
              <a:rPr lang="en-US" sz="1200" dirty="0"/>
              <a:t>	1) a string containing the subject’s code</a:t>
            </a:r>
            <a:br>
              <a:rPr lang="en-US" sz="1200" dirty="0"/>
            </a:br>
            <a:r>
              <a:rPr lang="en-US" sz="1200" dirty="0"/>
              <a:t>	2) a vector of 5 scores</a:t>
            </a:r>
          </a:p>
          <a:p>
            <a:r>
              <a:rPr lang="en-US" sz="1200" dirty="0"/>
              <a:t>The function should return two values:</a:t>
            </a:r>
            <a:br>
              <a:rPr lang="en-US" sz="1200" dirty="0"/>
            </a:br>
            <a:r>
              <a:rPr lang="en-US" sz="1200" dirty="0"/>
              <a:t>	1) the mean of the 5 scores, after removing the lowest one</a:t>
            </a:r>
            <a:br>
              <a:rPr lang="en-US" sz="1200" dirty="0"/>
            </a:br>
            <a:r>
              <a:rPr lang="en-US" sz="1200" dirty="0"/>
              <a:t>	2) the standard error of the mean of the 5 scores after removing the lowest one</a:t>
            </a:r>
          </a:p>
          <a:p>
            <a:r>
              <a:rPr lang="en-US" sz="1200" dirty="0"/>
              <a:t>The function should also do the following when run: </a:t>
            </a:r>
            <a:br>
              <a:rPr lang="en-US" sz="1200" dirty="0"/>
            </a:br>
            <a:r>
              <a:rPr lang="en-US" sz="1200" dirty="0"/>
              <a:t>	1) print the following line to the screen:	</a:t>
            </a:r>
            <a:br>
              <a:rPr lang="en-US" sz="1200" dirty="0"/>
            </a:br>
            <a:r>
              <a:rPr lang="en-US" sz="1200" dirty="0"/>
              <a:t>		“Working on subject XXXX…” where XXXX is the subject code</a:t>
            </a:r>
            <a:br>
              <a:rPr lang="en-US" sz="1200" dirty="0"/>
            </a:br>
            <a:r>
              <a:rPr lang="en-US" sz="1200" dirty="0"/>
              <a:t>	2) plot a bar graph with the 5 scores</a:t>
            </a:r>
            <a:br>
              <a:rPr lang="en-US" sz="1200" dirty="0"/>
            </a:br>
            <a:r>
              <a:rPr lang="en-US" sz="1200" dirty="0"/>
              <a:t>	</a:t>
            </a:r>
          </a:p>
          <a:p>
            <a:pPr marL="0" indent="0">
              <a:buNone/>
            </a:pPr>
            <a:endParaRPr lang="en-US" sz="1200" dirty="0"/>
          </a:p>
          <a:p>
            <a:pPr marL="342900" lvl="1" indent="0">
              <a:buNone/>
            </a:pPr>
            <a:endParaRPr lang="en-US" sz="1200" dirty="0"/>
          </a:p>
          <a:p>
            <a:pPr lvl="1"/>
            <a:endParaRPr lang="en-US" sz="1200" dirty="0"/>
          </a:p>
          <a:p>
            <a:pPr lvl="1"/>
            <a:endParaRPr lang="en-US" sz="1200" dirty="0"/>
          </a:p>
        </p:txBody>
      </p:sp>
    </p:spTree>
    <p:extLst>
      <p:ext uri="{BB962C8B-B14F-4D97-AF65-F5344CB8AC3E}">
        <p14:creationId xmlns:p14="http://schemas.microsoft.com/office/powerpoint/2010/main" val="16570986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programming</a:t>
            </a:r>
            <a:endParaRPr lang="en-US" dirty="0"/>
          </a:p>
        </p:txBody>
      </p:sp>
      <p:sp>
        <p:nvSpPr>
          <p:cNvPr id="3" name="Content Placeholder 2"/>
          <p:cNvSpPr>
            <a:spLocks noGrp="1"/>
          </p:cNvSpPr>
          <p:nvPr>
            <p:ph idx="1"/>
          </p:nvPr>
        </p:nvSpPr>
        <p:spPr/>
        <p:txBody>
          <a:bodyPr/>
          <a:lstStyle/>
          <a:p>
            <a:r>
              <a:rPr lang="en-US" dirty="0" smtClean="0"/>
              <a:t>Programming is not a linear process</a:t>
            </a:r>
          </a:p>
          <a:p>
            <a:r>
              <a:rPr lang="en-US" dirty="0" smtClean="0"/>
              <a:t>Lots of trial and error</a:t>
            </a:r>
          </a:p>
          <a:p>
            <a:r>
              <a:rPr lang="en-US" dirty="0" smtClean="0"/>
              <a:t>Problem solving, detective work, deductive reasoning</a:t>
            </a:r>
          </a:p>
          <a:p>
            <a:r>
              <a:rPr lang="en-US" dirty="0" smtClean="0"/>
              <a:t>Debugging may take longer than initial writing.  Enjoy it!</a:t>
            </a:r>
            <a:endParaRPr lang="en-US" dirty="0"/>
          </a:p>
        </p:txBody>
      </p:sp>
    </p:spTree>
    <p:extLst>
      <p:ext uri="{BB962C8B-B14F-4D97-AF65-F5344CB8AC3E}">
        <p14:creationId xmlns:p14="http://schemas.microsoft.com/office/powerpoint/2010/main" val="296867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ustom 1">
      <a:dk1>
        <a:srgbClr val="000000"/>
      </a:dk1>
      <a:lt1>
        <a:srgbClr val="FFFFFF"/>
      </a:lt1>
      <a:dk2>
        <a:srgbClr val="1A2E40"/>
      </a:dk2>
      <a:lt2>
        <a:srgbClr val="EBE7DD"/>
      </a:lt2>
      <a:accent1>
        <a:srgbClr val="69A1AB"/>
      </a:accent1>
      <a:accent2>
        <a:srgbClr val="8950A6"/>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21139</TotalTime>
  <Words>3302</Words>
  <Application>Microsoft Macintosh PowerPoint</Application>
  <PresentationFormat>On-screen Show (16:9)</PresentationFormat>
  <Paragraphs>645</Paragraphs>
  <Slides>80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Calibri</vt:lpstr>
      <vt:lpstr>Courier</vt:lpstr>
      <vt:lpstr>Franklin Gothic Book</vt:lpstr>
      <vt:lpstr>Crop</vt:lpstr>
      <vt:lpstr>Introduction to PsychToolbox in MATLAB</vt:lpstr>
      <vt:lpstr>Course details</vt:lpstr>
      <vt:lpstr>What is Psychtoolbox?</vt:lpstr>
      <vt:lpstr>What is Matlab?</vt:lpstr>
      <vt:lpstr>Becoming a programmer: why?</vt:lpstr>
      <vt:lpstr>PowerPoint Presentation</vt:lpstr>
      <vt:lpstr>PowerPoint Presentation</vt:lpstr>
      <vt:lpstr>Coding philosophy</vt:lpstr>
      <vt:lpstr>The process of programming</vt:lpstr>
      <vt:lpstr>Learning how to program</vt:lpstr>
      <vt:lpstr>Imposter Syndrome</vt:lpstr>
      <vt:lpstr>Structure of the course</vt:lpstr>
      <vt:lpstr>PowerPoint Presentation</vt:lpstr>
      <vt:lpstr>PowerPoint Presentation</vt:lpstr>
      <vt:lpstr>Getting the software</vt:lpstr>
      <vt:lpstr>Installing Psychtoolbox</vt:lpstr>
      <vt:lpstr>Tour</vt:lpstr>
      <vt:lpstr>The Command Window and Command History</vt:lpstr>
      <vt:lpstr>The file browser</vt:lpstr>
      <vt:lpstr>The workspace and variable editor</vt:lpstr>
      <vt:lpstr>Matlab settings</vt:lpstr>
      <vt:lpstr>PowerPoint Presentation</vt:lpstr>
      <vt:lpstr>Getting help</vt:lpstr>
      <vt:lpstr>Scripts</vt:lpstr>
      <vt:lpstr>The Editor</vt:lpstr>
      <vt:lpstr>Variables</vt:lpstr>
      <vt:lpstr>Variable types</vt:lpstr>
      <vt:lpstr>Vectors and matrices</vt:lpstr>
      <vt:lpstr>Creating vectors</vt:lpstr>
      <vt:lpstr>Creating matrices</vt:lpstr>
      <vt:lpstr>Creating matrices</vt:lpstr>
      <vt:lpstr>Creating matrices</vt:lpstr>
      <vt:lpstr>Describing matrices</vt:lpstr>
      <vt:lpstr>Accessing elements</vt:lpstr>
      <vt:lpstr>Accessing elements</vt:lpstr>
      <vt:lpstr>Accessing elements</vt:lpstr>
      <vt:lpstr>Vector math</vt:lpstr>
      <vt:lpstr>Vector multiplication</vt:lpstr>
      <vt:lpstr>Vector multiplication</vt:lpstr>
      <vt:lpstr>Operators</vt:lpstr>
      <vt:lpstr>Working with strings</vt:lpstr>
      <vt:lpstr>Working with strings</vt:lpstr>
      <vt:lpstr>Working with strings</vt:lpstr>
      <vt:lpstr>Formatting strings</vt:lpstr>
      <vt:lpstr>Formatting strings</vt:lpstr>
      <vt:lpstr>Working with strings</vt:lpstr>
      <vt:lpstr>Formatting strings</vt:lpstr>
      <vt:lpstr>Formatting strings</vt:lpstr>
      <vt:lpstr>Formatting strings</vt:lpstr>
      <vt:lpstr>Working with numbers in strings</vt:lpstr>
      <vt:lpstr>Special characters</vt:lpstr>
      <vt:lpstr>Creating string variables</vt:lpstr>
      <vt:lpstr>Creating string variables</vt:lpstr>
      <vt:lpstr>Collections of strings</vt:lpstr>
      <vt:lpstr>PowerPoint Presentation</vt:lpstr>
      <vt:lpstr>Cell arrays</vt:lpstr>
      <vt:lpstr>Using cell arrays</vt:lpstr>
      <vt:lpstr>Structures</vt:lpstr>
      <vt:lpstr>Arrays of structures</vt:lpstr>
      <vt:lpstr>Saving variables</vt:lpstr>
      <vt:lpstr>Saving variables</vt:lpstr>
      <vt:lpstr>Saving variables</vt:lpstr>
      <vt:lpstr>PowerPoint Presentation</vt:lpstr>
      <vt:lpstr>Creating a script</vt:lpstr>
      <vt:lpstr>Editor options</vt:lpstr>
      <vt:lpstr>Your first script</vt:lpstr>
      <vt:lpstr>PowerPoint Presentation</vt:lpstr>
      <vt:lpstr>What is a function?</vt:lpstr>
      <vt:lpstr>Function declarations</vt:lpstr>
      <vt:lpstr>Function declarations</vt:lpstr>
      <vt:lpstr>Variable scope </vt:lpstr>
      <vt:lpstr>Variable scope</vt:lpstr>
      <vt:lpstr>Coding style</vt:lpstr>
      <vt:lpstr>Coding style</vt:lpstr>
      <vt:lpstr>Coding style</vt:lpstr>
      <vt:lpstr>Coding style</vt:lpstr>
      <vt:lpstr>Coding style</vt:lpstr>
      <vt:lpstr>Coding style</vt:lpstr>
      <vt:lpstr>PowerPoint Presentation</vt:lpstr>
      <vt:lpstr>Week #1 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PsychToolbox in MATLAB</dc:title>
  <dc:creator>Jonas Kaplan</dc:creator>
  <cp:lastModifiedBy>Jonas Kaplan</cp:lastModifiedBy>
  <cp:revision>141</cp:revision>
  <dcterms:created xsi:type="dcterms:W3CDTF">2013-06-19T20:13:15Z</dcterms:created>
  <dcterms:modified xsi:type="dcterms:W3CDTF">2016-05-18T22:35:44Z</dcterms:modified>
</cp:coreProperties>
</file>