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notesMasterIdLst>
    <p:notesMasterId r:id="rId100"/>
  </p:notesMasterIdLst>
  <p:sldIdLst>
    <p:sldId id="357" r:id="rId2"/>
    <p:sldId id="258"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 id="272" r:id="rId17"/>
    <p:sldId id="273" r:id="rId18"/>
    <p:sldId id="274" r:id="rId19"/>
    <p:sldId id="275" r:id="rId20"/>
    <p:sldId id="276" r:id="rId21"/>
    <p:sldId id="277" r:id="rId22"/>
    <p:sldId id="278" r:id="rId23"/>
    <p:sldId id="318" r:id="rId24"/>
    <p:sldId id="279" r:id="rId25"/>
    <p:sldId id="280" r:id="rId26"/>
    <p:sldId id="337" r:id="rId27"/>
    <p:sldId id="338" r:id="rId28"/>
    <p:sldId id="281" r:id="rId29"/>
    <p:sldId id="344" r:id="rId30"/>
    <p:sldId id="339" r:id="rId31"/>
    <p:sldId id="283" r:id="rId32"/>
    <p:sldId id="340" r:id="rId33"/>
    <p:sldId id="341" r:id="rId34"/>
    <p:sldId id="342" r:id="rId35"/>
    <p:sldId id="343" r:id="rId36"/>
    <p:sldId id="345" r:id="rId37"/>
    <p:sldId id="284" r:id="rId38"/>
    <p:sldId id="289" r:id="rId39"/>
    <p:sldId id="290" r:id="rId40"/>
    <p:sldId id="294" r:id="rId41"/>
    <p:sldId id="285" r:id="rId42"/>
    <p:sldId id="286" r:id="rId43"/>
    <p:sldId id="287" r:id="rId44"/>
    <p:sldId id="291" r:id="rId45"/>
    <p:sldId id="288" r:id="rId46"/>
    <p:sldId id="292" r:id="rId47"/>
    <p:sldId id="293" r:id="rId48"/>
    <p:sldId id="295" r:id="rId49"/>
    <p:sldId id="296" r:id="rId50"/>
    <p:sldId id="297" r:id="rId51"/>
    <p:sldId id="298" r:id="rId52"/>
    <p:sldId id="299" r:id="rId53"/>
    <p:sldId id="309" r:id="rId54"/>
    <p:sldId id="350" r:id="rId55"/>
    <p:sldId id="351" r:id="rId56"/>
    <p:sldId id="282" r:id="rId57"/>
    <p:sldId id="308" r:id="rId58"/>
    <p:sldId id="310" r:id="rId59"/>
    <p:sldId id="303" r:id="rId60"/>
    <p:sldId id="304" r:id="rId61"/>
    <p:sldId id="330" r:id="rId62"/>
    <p:sldId id="305" r:id="rId63"/>
    <p:sldId id="302" r:id="rId64"/>
    <p:sldId id="313" r:id="rId65"/>
    <p:sldId id="306" r:id="rId66"/>
    <p:sldId id="307" r:id="rId67"/>
    <p:sldId id="300" r:id="rId68"/>
    <p:sldId id="314" r:id="rId69"/>
    <p:sldId id="316" r:id="rId70"/>
    <p:sldId id="317" r:id="rId71"/>
    <p:sldId id="319" r:id="rId72"/>
    <p:sldId id="315" r:id="rId73"/>
    <p:sldId id="320" r:id="rId74"/>
    <p:sldId id="323" r:id="rId75"/>
    <p:sldId id="327" r:id="rId76"/>
    <p:sldId id="329" r:id="rId77"/>
    <p:sldId id="321" r:id="rId78"/>
    <p:sldId id="324" r:id="rId79"/>
    <p:sldId id="326" r:id="rId80"/>
    <p:sldId id="325" r:id="rId81"/>
    <p:sldId id="334" r:id="rId82"/>
    <p:sldId id="331" r:id="rId83"/>
    <p:sldId id="335" r:id="rId84"/>
    <p:sldId id="336" r:id="rId85"/>
    <p:sldId id="311" r:id="rId86"/>
    <p:sldId id="312" r:id="rId87"/>
    <p:sldId id="322" r:id="rId88"/>
    <p:sldId id="348" r:id="rId89"/>
    <p:sldId id="349" r:id="rId90"/>
    <p:sldId id="352" r:id="rId91"/>
    <p:sldId id="354" r:id="rId92"/>
    <p:sldId id="332" r:id="rId93"/>
    <p:sldId id="353" r:id="rId94"/>
    <p:sldId id="333" r:id="rId95"/>
    <p:sldId id="355" r:id="rId96"/>
    <p:sldId id="356" r:id="rId97"/>
    <p:sldId id="346" r:id="rId98"/>
    <p:sldId id="347" r:id="rId9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8"/>
    <p:restoredTop sz="94691"/>
  </p:normalViewPr>
  <p:slideViewPr>
    <p:cSldViewPr snapToGrid="0">
      <p:cViewPr>
        <p:scale>
          <a:sx n="179" d="100"/>
          <a:sy n="179" d="100"/>
        </p:scale>
        <p:origin x="1640" y="14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printerSettings" Target="printerSettings/printerSettings1.bin"/><Relationship Id="rId102" Type="http://schemas.openxmlformats.org/officeDocument/2006/relationships/presProps" Target="presProps.xml"/><Relationship Id="rId103" Type="http://schemas.openxmlformats.org/officeDocument/2006/relationships/viewProps" Target="viewProps.xml"/><Relationship Id="rId104" Type="http://schemas.openxmlformats.org/officeDocument/2006/relationships/theme" Target="theme/theme1.xml"/><Relationship Id="rId10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notesMaster" Target="notesMasters/notesMaster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A7F95-4C6D-1548-BA20-E37119B6B3FC}" type="datetimeFigureOut">
              <a:rPr lang="en-US" smtClean="0"/>
              <a:t>15/11/16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06F6A9-40B5-9A49-BD31-04000192E0D8}" type="slidenum">
              <a:rPr lang="en-US" smtClean="0"/>
              <a:t>‹#›</a:t>
            </a:fld>
            <a:endParaRPr lang="en-US"/>
          </a:p>
        </p:txBody>
      </p:sp>
    </p:spTree>
    <p:extLst>
      <p:ext uri="{BB962C8B-B14F-4D97-AF65-F5344CB8AC3E}">
        <p14:creationId xmlns:p14="http://schemas.microsoft.com/office/powerpoint/2010/main" val="32499083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5D0BA-DA26-764B-A038-FC3AFB1F43A5}" type="slidenum">
              <a:rPr lang="en-US" smtClean="0"/>
              <a:t>5</a:t>
            </a:fld>
            <a:endParaRPr lang="en-US"/>
          </a:p>
        </p:txBody>
      </p:sp>
    </p:spTree>
    <p:extLst>
      <p:ext uri="{BB962C8B-B14F-4D97-AF65-F5344CB8AC3E}">
        <p14:creationId xmlns:p14="http://schemas.microsoft.com/office/powerpoint/2010/main" val="236353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5D0BA-DA26-764B-A038-FC3AFB1F43A5}" type="slidenum">
              <a:rPr lang="en-US" smtClean="0"/>
              <a:t>6</a:t>
            </a:fld>
            <a:endParaRPr lang="en-US"/>
          </a:p>
        </p:txBody>
      </p:sp>
    </p:spTree>
    <p:extLst>
      <p:ext uri="{BB962C8B-B14F-4D97-AF65-F5344CB8AC3E}">
        <p14:creationId xmlns:p14="http://schemas.microsoft.com/office/powerpoint/2010/main" val="236353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5D0BA-DA26-764B-A038-FC3AFB1F43A5}" type="slidenum">
              <a:rPr lang="en-US" smtClean="0"/>
              <a:t>8</a:t>
            </a:fld>
            <a:endParaRPr lang="en-US"/>
          </a:p>
        </p:txBody>
      </p:sp>
    </p:spTree>
    <p:extLst>
      <p:ext uri="{BB962C8B-B14F-4D97-AF65-F5344CB8AC3E}">
        <p14:creationId xmlns:p14="http://schemas.microsoft.com/office/powerpoint/2010/main" val="2363530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5D0BA-DA26-764B-A038-FC3AFB1F43A5}" type="slidenum">
              <a:rPr lang="en-US" smtClean="0"/>
              <a:t>18</a:t>
            </a:fld>
            <a:endParaRPr lang="en-US"/>
          </a:p>
        </p:txBody>
      </p:sp>
    </p:spTree>
    <p:extLst>
      <p:ext uri="{BB962C8B-B14F-4D97-AF65-F5344CB8AC3E}">
        <p14:creationId xmlns:p14="http://schemas.microsoft.com/office/powerpoint/2010/main" val="1968250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06F6A9-40B5-9A49-BD31-04000192E0D8}" type="slidenum">
              <a:rPr lang="en-US" smtClean="0"/>
              <a:t>64</a:t>
            </a:fld>
            <a:endParaRPr lang="en-US"/>
          </a:p>
        </p:txBody>
      </p:sp>
    </p:spTree>
    <p:extLst>
      <p:ext uri="{BB962C8B-B14F-4D97-AF65-F5344CB8AC3E}">
        <p14:creationId xmlns:p14="http://schemas.microsoft.com/office/powerpoint/2010/main" val="318735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244C7135-4B33-E141-BDE3-E59690248817}" type="datetimeFigureOut">
              <a:rPr lang="en-US" smtClean="0"/>
              <a:t>15/11/16</a:t>
            </a:fld>
            <a:endParaRPr lang="en-US"/>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fld id="{FD32FA57-68AB-834B-96FA-10BB74737039}" type="slidenum">
              <a:rPr lang="en-US" smtClean="0"/>
              <a:t>‹#›</a:t>
            </a:fld>
            <a:endParaRPr lang="en-US"/>
          </a:p>
        </p:txBody>
      </p:sp>
      <p:grpSp>
        <p:nvGrpSpPr>
          <p:cNvPr id="9" name="Group 8"/>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4226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4C7135-4B33-E141-BDE3-E59690248817}"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2FA57-68AB-834B-96FA-10BB74737039}" type="slidenum">
              <a:rPr lang="en-US" smtClean="0"/>
              <a:t>‹#›</a:t>
            </a:fld>
            <a:endParaRPr lang="en-US"/>
          </a:p>
        </p:txBody>
      </p:sp>
    </p:spTree>
    <p:extLst>
      <p:ext uri="{BB962C8B-B14F-4D97-AF65-F5344CB8AC3E}">
        <p14:creationId xmlns:p14="http://schemas.microsoft.com/office/powerpoint/2010/main" val="210545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4C7135-4B33-E141-BDE3-E59690248817}"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2FA57-68AB-834B-96FA-10BB74737039}" type="slidenum">
              <a:rPr lang="en-US" smtClean="0"/>
              <a:t>‹#›</a:t>
            </a:fld>
            <a:endParaRPr lang="en-US"/>
          </a:p>
        </p:txBody>
      </p:sp>
    </p:spTree>
    <p:extLst>
      <p:ext uri="{BB962C8B-B14F-4D97-AF65-F5344CB8AC3E}">
        <p14:creationId xmlns:p14="http://schemas.microsoft.com/office/powerpoint/2010/main" val="143221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4C7135-4B33-E141-BDE3-E59690248817}"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2FA57-68AB-834B-96FA-10BB74737039}" type="slidenum">
              <a:rPr lang="en-US" smtClean="0"/>
              <a:t>‹#›</a:t>
            </a:fld>
            <a:endParaRPr lang="en-US"/>
          </a:p>
        </p:txBody>
      </p:sp>
    </p:spTree>
    <p:extLst>
      <p:ext uri="{BB962C8B-B14F-4D97-AF65-F5344CB8AC3E}">
        <p14:creationId xmlns:p14="http://schemas.microsoft.com/office/powerpoint/2010/main" val="112832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244C7135-4B33-E141-BDE3-E59690248817}" type="datetimeFigureOut">
              <a:rPr lang="en-US" smtClean="0"/>
              <a:t>15/11/16</a:t>
            </a:fld>
            <a:endParaRPr lang="en-US"/>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fld id="{FD32FA57-68AB-834B-96FA-10BB74737039}" type="slidenum">
              <a:rPr lang="en-US" smtClean="0"/>
              <a:t>‹#›</a:t>
            </a:fld>
            <a:endParaRPr lang="en-US"/>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42437699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4C7135-4B33-E141-BDE3-E59690248817}" type="datetimeFigureOut">
              <a:rPr lang="en-US" smtClean="0"/>
              <a:t>15/11/16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2FA57-68AB-834B-96FA-10BB74737039}" type="slidenum">
              <a:rPr lang="en-US" smtClean="0"/>
              <a:t>‹#›</a:t>
            </a:fld>
            <a:endParaRPr lang="en-US"/>
          </a:p>
        </p:txBody>
      </p:sp>
    </p:spTree>
    <p:extLst>
      <p:ext uri="{BB962C8B-B14F-4D97-AF65-F5344CB8AC3E}">
        <p14:creationId xmlns:p14="http://schemas.microsoft.com/office/powerpoint/2010/main" val="150390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4C7135-4B33-E141-BDE3-E59690248817}" type="datetimeFigureOut">
              <a:rPr lang="en-US" smtClean="0"/>
              <a:t>15/11/16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32FA57-68AB-834B-96FA-10BB74737039}" type="slidenum">
              <a:rPr lang="en-US" smtClean="0"/>
              <a:t>‹#›</a:t>
            </a:fld>
            <a:endParaRPr lang="en-US"/>
          </a:p>
        </p:txBody>
      </p:sp>
    </p:spTree>
    <p:extLst>
      <p:ext uri="{BB962C8B-B14F-4D97-AF65-F5344CB8AC3E}">
        <p14:creationId xmlns:p14="http://schemas.microsoft.com/office/powerpoint/2010/main" val="30329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4C7135-4B33-E141-BDE3-E59690248817}" type="datetimeFigureOut">
              <a:rPr lang="en-US" smtClean="0"/>
              <a:t>15/11/16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32FA57-68AB-834B-96FA-10BB74737039}" type="slidenum">
              <a:rPr lang="en-US" smtClean="0"/>
              <a:t>‹#›</a:t>
            </a:fld>
            <a:endParaRPr lang="en-US"/>
          </a:p>
        </p:txBody>
      </p:sp>
    </p:spTree>
    <p:extLst>
      <p:ext uri="{BB962C8B-B14F-4D97-AF65-F5344CB8AC3E}">
        <p14:creationId xmlns:p14="http://schemas.microsoft.com/office/powerpoint/2010/main" val="155253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C7135-4B33-E141-BDE3-E59690248817}" type="datetimeFigureOut">
              <a:rPr lang="en-US" smtClean="0"/>
              <a:t>15/11/16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32FA57-68AB-834B-96FA-10BB74737039}" type="slidenum">
              <a:rPr lang="en-US" smtClean="0"/>
              <a:t>‹#›</a:t>
            </a:fld>
            <a:endParaRPr lang="en-US"/>
          </a:p>
        </p:txBody>
      </p:sp>
    </p:spTree>
    <p:extLst>
      <p:ext uri="{BB962C8B-B14F-4D97-AF65-F5344CB8AC3E}">
        <p14:creationId xmlns:p14="http://schemas.microsoft.com/office/powerpoint/2010/main" val="160669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244C7135-4B33-E141-BDE3-E59690248817}" type="datetimeFigureOut">
              <a:rPr lang="en-US" smtClean="0"/>
              <a:t>15/11/16</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FD32FA57-68AB-834B-96FA-10BB74737039}" type="slidenum">
              <a:rPr lang="en-US" smtClean="0"/>
              <a:t>‹#›</a:t>
            </a:fld>
            <a:endParaRPr lang="en-US"/>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573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244C7135-4B33-E141-BDE3-E59690248817}" type="datetimeFigureOut">
              <a:rPr lang="en-US" smtClean="0"/>
              <a:t>15/11/16</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FD32FA57-68AB-834B-96FA-10BB74737039}" type="slidenum">
              <a:rPr lang="en-US" smtClean="0"/>
              <a:t>‹#›</a:t>
            </a:fld>
            <a:endParaRPr lang="en-US"/>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41878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244C7135-4B33-E141-BDE3-E59690248817}" type="datetimeFigureOut">
              <a:rPr lang="en-US" smtClean="0"/>
              <a:t>15/11/16</a:t>
            </a:fld>
            <a:endParaRPr lang="en-US"/>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fld id="{FD32FA57-68AB-834B-96FA-10BB74737039}" type="slidenum">
              <a:rPr lang="en-US" smtClean="0"/>
              <a:t>‹#›</a:t>
            </a:fld>
            <a:endParaRPr lang="en-US"/>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95662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Introduction to </a:t>
            </a:r>
            <a:r>
              <a:rPr lang="en-US" sz="2400" dirty="0" err="1"/>
              <a:t>PsychToolbox</a:t>
            </a:r>
            <a:r>
              <a:rPr lang="en-US" sz="2400" dirty="0"/>
              <a:t> in MATLAB</a:t>
            </a:r>
          </a:p>
        </p:txBody>
      </p:sp>
      <p:sp>
        <p:nvSpPr>
          <p:cNvPr id="3" name="Subtitle 2"/>
          <p:cNvSpPr>
            <a:spLocks noGrp="1"/>
          </p:cNvSpPr>
          <p:nvPr>
            <p:ph type="subTitle" idx="1"/>
          </p:nvPr>
        </p:nvSpPr>
        <p:spPr/>
        <p:txBody>
          <a:bodyPr/>
          <a:lstStyle/>
          <a:p>
            <a:r>
              <a:rPr lang="en-US" dirty="0" smtClean="0"/>
              <a:t>Psych 599, </a:t>
            </a:r>
            <a:r>
              <a:rPr lang="en-US" smtClean="0"/>
              <a:t>Summer 2016</a:t>
            </a:r>
            <a:endParaRPr lang="en-US" dirty="0"/>
          </a:p>
        </p:txBody>
      </p:sp>
      <p:pic>
        <p:nvPicPr>
          <p:cNvPr id="4" name="Picture 3"/>
          <p:cNvPicPr>
            <a:picLocks noChangeAspect="1"/>
          </p:cNvPicPr>
          <p:nvPr/>
        </p:nvPicPr>
        <p:blipFill>
          <a:blip r:embed="rId2"/>
          <a:stretch>
            <a:fillRect/>
          </a:stretch>
        </p:blipFill>
        <p:spPr>
          <a:xfrm>
            <a:off x="3619430" y="508220"/>
            <a:ext cx="2262764" cy="2033209"/>
          </a:xfrm>
          <a:prstGeom prst="rect">
            <a:avLst/>
          </a:prstGeom>
        </p:spPr>
      </p:pic>
      <p:sp>
        <p:nvSpPr>
          <p:cNvPr id="6" name="TextBox 5"/>
          <p:cNvSpPr txBox="1"/>
          <p:nvPr/>
        </p:nvSpPr>
        <p:spPr>
          <a:xfrm>
            <a:off x="472855" y="4407716"/>
            <a:ext cx="3074149" cy="507831"/>
          </a:xfrm>
          <a:prstGeom prst="rect">
            <a:avLst/>
          </a:prstGeom>
          <a:noFill/>
        </p:spPr>
        <p:txBody>
          <a:bodyPr wrap="square" rtlCol="0">
            <a:spAutoFit/>
          </a:bodyPr>
          <a:lstStyle/>
          <a:p>
            <a:r>
              <a:rPr lang="en-US" sz="1350" dirty="0"/>
              <a:t>Jonas Kaplan, Ph.D.</a:t>
            </a:r>
          </a:p>
          <a:p>
            <a:r>
              <a:rPr lang="en-US" sz="1350" dirty="0"/>
              <a:t>University of Southern California</a:t>
            </a:r>
          </a:p>
        </p:txBody>
      </p:sp>
    </p:spTree>
    <p:extLst>
      <p:ext uri="{BB962C8B-B14F-4D97-AF65-F5344CB8AC3E}">
        <p14:creationId xmlns:p14="http://schemas.microsoft.com/office/powerpoint/2010/main" val="20675124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a:xfrm>
            <a:off x="1288084" y="1495057"/>
            <a:ext cx="1970304" cy="2994422"/>
          </a:xfrm>
          <a:solidFill>
            <a:schemeClr val="accent3">
              <a:lumMod val="20000"/>
              <a:lumOff val="80000"/>
            </a:schemeClr>
          </a:solidFill>
        </p:spPr>
        <p:txBody>
          <a:bodyPr/>
          <a:lstStyle/>
          <a:p>
            <a:pPr marL="0" indent="0">
              <a:buNone/>
            </a:pPr>
            <a:r>
              <a:rPr lang="en-US" dirty="0" smtClean="0">
                <a:solidFill>
                  <a:srgbClr val="3366FF"/>
                </a:solidFill>
              </a:rPr>
              <a:t>if</a:t>
            </a:r>
            <a:r>
              <a:rPr lang="en-US" dirty="0" smtClean="0"/>
              <a:t> condition</a:t>
            </a:r>
          </a:p>
          <a:p>
            <a:pPr marL="0" indent="0">
              <a:buNone/>
            </a:pPr>
            <a:r>
              <a:rPr lang="en-US" dirty="0"/>
              <a:t>	</a:t>
            </a:r>
            <a:r>
              <a:rPr lang="en-US" dirty="0" smtClean="0"/>
              <a:t>do this stuff</a:t>
            </a:r>
          </a:p>
          <a:p>
            <a:pPr marL="0" indent="0">
              <a:buNone/>
            </a:pPr>
            <a:r>
              <a:rPr lang="en-US" dirty="0" smtClean="0">
                <a:solidFill>
                  <a:srgbClr val="3366FF"/>
                </a:solidFill>
              </a:rPr>
              <a:t>end</a:t>
            </a:r>
          </a:p>
          <a:p>
            <a:pPr marL="342900" lvl="1" indent="0">
              <a:buNone/>
            </a:pPr>
            <a:endParaRPr lang="en-US" dirty="0"/>
          </a:p>
        </p:txBody>
      </p:sp>
      <p:sp>
        <p:nvSpPr>
          <p:cNvPr id="5" name="Content Placeholder 2"/>
          <p:cNvSpPr txBox="1">
            <a:spLocks/>
          </p:cNvSpPr>
          <p:nvPr/>
        </p:nvSpPr>
        <p:spPr>
          <a:xfrm>
            <a:off x="3335433" y="1505001"/>
            <a:ext cx="1995046" cy="2994422"/>
          </a:xfrm>
          <a:prstGeom prst="rect">
            <a:avLst/>
          </a:prstGeom>
          <a:solidFill>
            <a:srgbClr val="FFF1CC"/>
          </a:solidFill>
        </p:spPr>
        <p:txBody>
          <a:bodyPr vert="horz" lIns="68580" tIns="34290" rIns="68580" bIns="34290" rtlCol="0">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dirty="0">
                <a:solidFill>
                  <a:srgbClr val="3366FF"/>
                </a:solidFill>
              </a:rPr>
              <a:t>if</a:t>
            </a:r>
            <a:r>
              <a:rPr lang="en-US" sz="1800" dirty="0"/>
              <a:t> condition</a:t>
            </a:r>
          </a:p>
          <a:p>
            <a:pPr marL="0" indent="0">
              <a:buNone/>
            </a:pPr>
            <a:r>
              <a:rPr lang="en-US" sz="1800" dirty="0"/>
              <a:t>	do this stuff</a:t>
            </a:r>
          </a:p>
          <a:p>
            <a:pPr marL="0" indent="0">
              <a:buNone/>
            </a:pPr>
            <a:r>
              <a:rPr lang="en-US" sz="1800" dirty="0">
                <a:solidFill>
                  <a:srgbClr val="3366FF"/>
                </a:solidFill>
              </a:rPr>
              <a:t>else</a:t>
            </a:r>
          </a:p>
          <a:p>
            <a:pPr marL="0" indent="0">
              <a:buNone/>
            </a:pPr>
            <a:r>
              <a:rPr lang="en-US" sz="1800" dirty="0">
                <a:solidFill>
                  <a:srgbClr val="3366FF"/>
                </a:solidFill>
              </a:rPr>
              <a:t>	</a:t>
            </a:r>
            <a:r>
              <a:rPr lang="en-US" sz="1800" dirty="0">
                <a:solidFill>
                  <a:schemeClr val="tx1"/>
                </a:solidFill>
              </a:rPr>
              <a:t>do this stuff</a:t>
            </a:r>
          </a:p>
          <a:p>
            <a:pPr marL="0" indent="0">
              <a:buNone/>
            </a:pPr>
            <a:r>
              <a:rPr lang="en-US" sz="1800" dirty="0">
                <a:solidFill>
                  <a:srgbClr val="3366FF"/>
                </a:solidFill>
              </a:rPr>
              <a:t>end</a:t>
            </a:r>
          </a:p>
          <a:p>
            <a:pPr marL="342900" lvl="1" indent="0">
              <a:buNone/>
            </a:pPr>
            <a:endParaRPr lang="en-US" sz="1650" dirty="0"/>
          </a:p>
        </p:txBody>
      </p:sp>
      <p:sp>
        <p:nvSpPr>
          <p:cNvPr id="6" name="Content Placeholder 2"/>
          <p:cNvSpPr txBox="1">
            <a:spLocks/>
          </p:cNvSpPr>
          <p:nvPr/>
        </p:nvSpPr>
        <p:spPr>
          <a:xfrm>
            <a:off x="5413616" y="1508759"/>
            <a:ext cx="2164778" cy="2994422"/>
          </a:xfrm>
          <a:prstGeom prst="rect">
            <a:avLst/>
          </a:prstGeom>
          <a:solidFill>
            <a:srgbClr val="FFF1CC"/>
          </a:solidFill>
        </p:spPr>
        <p:txBody>
          <a:bodyPr vert="horz" lIns="68580" tIns="34290" rIns="68580" bIns="34290" rtlCol="0">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dirty="0">
                <a:solidFill>
                  <a:srgbClr val="3366FF"/>
                </a:solidFill>
              </a:rPr>
              <a:t>if</a:t>
            </a:r>
            <a:r>
              <a:rPr lang="en-US" sz="1800" dirty="0"/>
              <a:t> condition</a:t>
            </a:r>
          </a:p>
          <a:p>
            <a:pPr marL="0" indent="0">
              <a:buNone/>
            </a:pPr>
            <a:r>
              <a:rPr lang="en-US" sz="1800" dirty="0"/>
              <a:t>	do this stuff</a:t>
            </a:r>
          </a:p>
          <a:p>
            <a:pPr marL="0" indent="0">
              <a:buNone/>
            </a:pPr>
            <a:r>
              <a:rPr lang="en-US" sz="1800" dirty="0" err="1">
                <a:solidFill>
                  <a:srgbClr val="3366FF"/>
                </a:solidFill>
              </a:rPr>
              <a:t>elseif</a:t>
            </a:r>
            <a:r>
              <a:rPr lang="en-US" sz="1800" dirty="0">
                <a:solidFill>
                  <a:srgbClr val="3366FF"/>
                </a:solidFill>
              </a:rPr>
              <a:t> </a:t>
            </a:r>
            <a:r>
              <a:rPr lang="en-US" sz="1800" dirty="0">
                <a:solidFill>
                  <a:srgbClr val="000000"/>
                </a:solidFill>
              </a:rPr>
              <a:t>condition</a:t>
            </a:r>
          </a:p>
          <a:p>
            <a:pPr marL="0" indent="0">
              <a:buNone/>
            </a:pPr>
            <a:r>
              <a:rPr lang="en-US" sz="1800" dirty="0">
                <a:solidFill>
                  <a:srgbClr val="000000"/>
                </a:solidFill>
              </a:rPr>
              <a:t>	do this stuff</a:t>
            </a:r>
            <a:endParaRPr lang="en-US" sz="1800" dirty="0">
              <a:solidFill>
                <a:srgbClr val="3366FF"/>
              </a:solidFill>
            </a:endParaRPr>
          </a:p>
          <a:p>
            <a:pPr marL="0" indent="0">
              <a:buNone/>
            </a:pPr>
            <a:r>
              <a:rPr lang="en-US" sz="1800" dirty="0">
                <a:solidFill>
                  <a:srgbClr val="3366FF"/>
                </a:solidFill>
              </a:rPr>
              <a:t>else</a:t>
            </a:r>
          </a:p>
          <a:p>
            <a:pPr marL="0" indent="0">
              <a:buNone/>
            </a:pPr>
            <a:r>
              <a:rPr lang="en-US" sz="1800" dirty="0">
                <a:solidFill>
                  <a:srgbClr val="3366FF"/>
                </a:solidFill>
              </a:rPr>
              <a:t>	</a:t>
            </a:r>
            <a:r>
              <a:rPr lang="en-US" sz="1800" dirty="0">
                <a:solidFill>
                  <a:schemeClr val="tx1"/>
                </a:solidFill>
              </a:rPr>
              <a:t>do this stuff</a:t>
            </a:r>
          </a:p>
          <a:p>
            <a:pPr marL="0" indent="0">
              <a:buNone/>
            </a:pPr>
            <a:r>
              <a:rPr lang="en-US" sz="1800" dirty="0">
                <a:solidFill>
                  <a:srgbClr val="3366FF"/>
                </a:solidFill>
              </a:rPr>
              <a:t>end</a:t>
            </a:r>
          </a:p>
          <a:p>
            <a:pPr marL="342900" lvl="1" indent="0">
              <a:buNone/>
            </a:pPr>
            <a:endParaRPr lang="en-US" sz="1650" dirty="0"/>
          </a:p>
        </p:txBody>
      </p:sp>
    </p:spTree>
    <p:extLst>
      <p:ext uri="{BB962C8B-B14F-4D97-AF65-F5344CB8AC3E}">
        <p14:creationId xmlns:p14="http://schemas.microsoft.com/office/powerpoint/2010/main" val="24351846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4" name="TextBox 3"/>
          <p:cNvSpPr txBox="1"/>
          <p:nvPr/>
        </p:nvSpPr>
        <p:spPr>
          <a:xfrm>
            <a:off x="1356123" y="1672703"/>
            <a:ext cx="6376522" cy="1350370"/>
          </a:xfrm>
          <a:prstGeom prst="rect">
            <a:avLst/>
          </a:prstGeom>
          <a:solidFill>
            <a:schemeClr val="accent3">
              <a:lumMod val="20000"/>
              <a:lumOff val="80000"/>
            </a:schemeClr>
          </a:solidFill>
        </p:spPr>
        <p:txBody>
          <a:bodyPr wrap="square" rtlCol="0">
            <a:spAutoFit/>
          </a:bodyPr>
          <a:lstStyle/>
          <a:p>
            <a:r>
              <a:rPr lang="en-US" sz="1050" dirty="0">
                <a:solidFill>
                  <a:srgbClr val="3366FF"/>
                </a:solidFill>
                <a:latin typeface="Courier"/>
                <a:cs typeface="Courier"/>
              </a:rPr>
              <a:t>function </a:t>
            </a:r>
            <a:r>
              <a:rPr lang="en-US" sz="1050" dirty="0" err="1">
                <a:solidFill>
                  <a:srgbClr val="000000"/>
                </a:solidFill>
                <a:latin typeface="Courier"/>
                <a:cs typeface="Courier"/>
              </a:rPr>
              <a:t>doLoop</a:t>
            </a:r>
            <a:r>
              <a:rPr lang="en-US" sz="1050" dirty="0">
                <a:solidFill>
                  <a:srgbClr val="000000"/>
                </a:solidFill>
                <a:latin typeface="Courier"/>
                <a:cs typeface="Courier"/>
              </a:rPr>
              <a:t>()</a:t>
            </a:r>
          </a:p>
          <a:p>
            <a:r>
              <a:rPr lang="en-US" sz="1050" dirty="0">
                <a:solidFill>
                  <a:schemeClr val="accent5"/>
                </a:solidFill>
                <a:latin typeface="Courier"/>
                <a:cs typeface="Courier"/>
              </a:rPr>
              <a:t>%do a loop</a:t>
            </a:r>
          </a:p>
          <a:p>
            <a:endParaRPr lang="en-US" sz="1050" dirty="0">
              <a:solidFill>
                <a:srgbClr val="000000"/>
              </a:solidFill>
              <a:latin typeface="Courier"/>
              <a:cs typeface="Courier"/>
            </a:endParaRPr>
          </a:p>
          <a:p>
            <a:r>
              <a:rPr lang="en-US" sz="1050" dirty="0">
                <a:solidFill>
                  <a:srgbClr val="3366FF"/>
                </a:solidFill>
                <a:latin typeface="Courier"/>
                <a:cs typeface="Courier"/>
              </a:rPr>
              <a:t>for</a:t>
            </a:r>
            <a:r>
              <a:rPr lang="en-US" sz="1050" dirty="0">
                <a:solidFill>
                  <a:srgbClr val="000000"/>
                </a:solidFill>
                <a:latin typeface="Courier"/>
                <a:cs typeface="Courier"/>
              </a:rPr>
              <a:t> </a:t>
            </a:r>
            <a:r>
              <a:rPr lang="en-US" sz="1050" dirty="0" err="1">
                <a:solidFill>
                  <a:srgbClr val="000000"/>
                </a:solidFill>
                <a:latin typeface="Courier"/>
                <a:cs typeface="Courier"/>
              </a:rPr>
              <a:t>i</a:t>
            </a:r>
            <a:r>
              <a:rPr lang="en-US" sz="1050" dirty="0">
                <a:solidFill>
                  <a:srgbClr val="000000"/>
                </a:solidFill>
                <a:latin typeface="Courier"/>
                <a:cs typeface="Courier"/>
              </a:rPr>
              <a:t> = 1:10</a:t>
            </a:r>
          </a:p>
          <a:p>
            <a:r>
              <a:rPr lang="en-US" sz="1050" dirty="0">
                <a:solidFill>
                  <a:srgbClr val="000000"/>
                </a:solidFill>
                <a:latin typeface="Courier"/>
                <a:cs typeface="Courier"/>
              </a:rPr>
              <a:t>	j = </a:t>
            </a:r>
            <a:r>
              <a:rPr lang="en-US" sz="1050" dirty="0" err="1">
                <a:solidFill>
                  <a:srgbClr val="000000"/>
                </a:solidFill>
                <a:latin typeface="Courier"/>
                <a:cs typeface="Courier"/>
              </a:rPr>
              <a:t>sqrt</a:t>
            </a:r>
            <a:r>
              <a:rPr lang="en-US" sz="1050" dirty="0">
                <a:solidFill>
                  <a:srgbClr val="000000"/>
                </a:solidFill>
                <a:latin typeface="Courier"/>
                <a:cs typeface="Courier"/>
              </a:rPr>
              <a:t>(</a:t>
            </a:r>
            <a:r>
              <a:rPr lang="en-US" sz="1050" dirty="0" err="1">
                <a:solidFill>
                  <a:srgbClr val="000000"/>
                </a:solidFill>
                <a:latin typeface="Courier"/>
                <a:cs typeface="Courier"/>
              </a:rPr>
              <a:t>i</a:t>
            </a:r>
            <a:r>
              <a:rPr lang="en-US" sz="1050" dirty="0">
                <a:solidFill>
                  <a:srgbClr val="000000"/>
                </a:solidFill>
                <a:latin typeface="Courier"/>
                <a:cs typeface="Courier"/>
              </a:rPr>
              <a:t>);</a:t>
            </a:r>
          </a:p>
          <a:p>
            <a:r>
              <a:rPr lang="en-US" sz="1050" dirty="0">
                <a:solidFill>
                  <a:srgbClr val="000000"/>
                </a:solidFill>
                <a:latin typeface="Courier"/>
                <a:cs typeface="Courier"/>
              </a:rPr>
              <a:t>	</a:t>
            </a:r>
            <a:r>
              <a:rPr lang="en-US" sz="1050" dirty="0" err="1">
                <a:solidFill>
                  <a:srgbClr val="000000"/>
                </a:solidFill>
                <a:latin typeface="Courier"/>
                <a:cs typeface="Courier"/>
              </a:rPr>
              <a:t>fprintf</a:t>
            </a:r>
            <a:r>
              <a:rPr lang="en-US" sz="1050" dirty="0">
                <a:solidFill>
                  <a:srgbClr val="000000"/>
                </a:solidFill>
                <a:latin typeface="Courier"/>
                <a:cs typeface="Courier"/>
              </a:rPr>
              <a:t>(‘The square root of %d is: %.2f\n’,</a:t>
            </a:r>
            <a:r>
              <a:rPr lang="en-US" sz="1050" dirty="0" err="1">
                <a:solidFill>
                  <a:srgbClr val="000000"/>
                </a:solidFill>
                <a:latin typeface="Courier"/>
                <a:cs typeface="Courier"/>
              </a:rPr>
              <a:t>i,j</a:t>
            </a:r>
            <a:r>
              <a:rPr lang="en-US" sz="1050" dirty="0">
                <a:solidFill>
                  <a:srgbClr val="000000"/>
                </a:solidFill>
                <a:latin typeface="Courier"/>
                <a:cs typeface="Courier"/>
              </a:rPr>
              <a:t>);</a:t>
            </a:r>
          </a:p>
          <a:p>
            <a:r>
              <a:rPr lang="en-US" sz="1050" dirty="0">
                <a:solidFill>
                  <a:srgbClr val="3366FF"/>
                </a:solidFill>
                <a:latin typeface="Courier"/>
                <a:cs typeface="Courier"/>
              </a:rPr>
              <a:t>end</a:t>
            </a:r>
            <a:endParaRPr lang="en-US" sz="1050" dirty="0">
              <a:solidFill>
                <a:srgbClr val="000000"/>
              </a:solidFill>
              <a:latin typeface="Courier"/>
              <a:cs typeface="Courier"/>
            </a:endParaRPr>
          </a:p>
          <a:p>
            <a:endParaRPr lang="en-US" sz="825" dirty="0">
              <a:solidFill>
                <a:srgbClr val="3366FF"/>
              </a:solidFill>
              <a:latin typeface="Courier"/>
              <a:cs typeface="Courier"/>
            </a:endParaRPr>
          </a:p>
        </p:txBody>
      </p:sp>
      <p:sp>
        <p:nvSpPr>
          <p:cNvPr id="5" name="TextBox 4"/>
          <p:cNvSpPr txBox="1"/>
          <p:nvPr/>
        </p:nvSpPr>
        <p:spPr>
          <a:xfrm>
            <a:off x="1356123" y="3076301"/>
            <a:ext cx="6376522" cy="1488869"/>
          </a:xfrm>
          <a:prstGeom prst="rect">
            <a:avLst/>
          </a:prstGeom>
          <a:solidFill>
            <a:schemeClr val="bg1">
              <a:lumMod val="85000"/>
            </a:schemeClr>
          </a:solidFill>
        </p:spPr>
        <p:txBody>
          <a:bodyPr wrap="square" rtlCol="0">
            <a:spAutoFit/>
          </a:bodyPr>
          <a:lstStyle/>
          <a:p>
            <a:r>
              <a:rPr lang="pl-PL" sz="825" dirty="0">
                <a:latin typeface="Courier"/>
                <a:cs typeface="Courier"/>
              </a:rPr>
              <a:t>&gt;&gt; </a:t>
            </a:r>
            <a:r>
              <a:rPr lang="pl-PL" sz="825" dirty="0" err="1">
                <a:latin typeface="Courier"/>
                <a:cs typeface="Courier"/>
              </a:rPr>
              <a:t>doLoop</a:t>
            </a:r>
            <a:r>
              <a:rPr lang="pl-PL" sz="825" dirty="0">
                <a:latin typeface="Courier"/>
                <a:cs typeface="Courier"/>
              </a:rPr>
              <a:t>()</a:t>
            </a:r>
          </a:p>
          <a:p>
            <a:r>
              <a:rPr lang="pl-PL" sz="825" dirty="0">
                <a:latin typeface="Courier"/>
                <a:cs typeface="Courier"/>
              </a:rPr>
              <a:t>The </a:t>
            </a:r>
            <a:r>
              <a:rPr lang="pl-PL" sz="825" dirty="0" err="1">
                <a:latin typeface="Courier"/>
                <a:cs typeface="Courier"/>
              </a:rPr>
              <a:t>square</a:t>
            </a:r>
            <a:r>
              <a:rPr lang="pl-PL" sz="825" dirty="0">
                <a:latin typeface="Courier"/>
                <a:cs typeface="Courier"/>
              </a:rPr>
              <a:t> </a:t>
            </a:r>
            <a:r>
              <a:rPr lang="pl-PL" sz="825" dirty="0" err="1">
                <a:latin typeface="Courier"/>
                <a:cs typeface="Courier"/>
              </a:rPr>
              <a:t>root</a:t>
            </a:r>
            <a:r>
              <a:rPr lang="pl-PL" sz="825" dirty="0">
                <a:latin typeface="Courier"/>
                <a:cs typeface="Courier"/>
              </a:rPr>
              <a:t> of 1 </a:t>
            </a:r>
            <a:r>
              <a:rPr lang="pl-PL" sz="825" dirty="0" err="1">
                <a:latin typeface="Courier"/>
                <a:cs typeface="Courier"/>
              </a:rPr>
              <a:t>is</a:t>
            </a:r>
            <a:r>
              <a:rPr lang="pl-PL" sz="825" dirty="0">
                <a:latin typeface="Courier"/>
                <a:cs typeface="Courier"/>
              </a:rPr>
              <a:t> 1.00</a:t>
            </a:r>
          </a:p>
          <a:p>
            <a:r>
              <a:rPr lang="pl-PL" sz="825" dirty="0">
                <a:latin typeface="Courier"/>
                <a:cs typeface="Courier"/>
              </a:rPr>
              <a:t>The </a:t>
            </a:r>
            <a:r>
              <a:rPr lang="pl-PL" sz="825" dirty="0" err="1">
                <a:latin typeface="Courier"/>
                <a:cs typeface="Courier"/>
              </a:rPr>
              <a:t>square</a:t>
            </a:r>
            <a:r>
              <a:rPr lang="pl-PL" sz="825" dirty="0">
                <a:latin typeface="Courier"/>
                <a:cs typeface="Courier"/>
              </a:rPr>
              <a:t> </a:t>
            </a:r>
            <a:r>
              <a:rPr lang="pl-PL" sz="825" dirty="0" err="1">
                <a:latin typeface="Courier"/>
                <a:cs typeface="Courier"/>
              </a:rPr>
              <a:t>root</a:t>
            </a:r>
            <a:r>
              <a:rPr lang="pl-PL" sz="825" dirty="0">
                <a:latin typeface="Courier"/>
                <a:cs typeface="Courier"/>
              </a:rPr>
              <a:t> of 2 </a:t>
            </a:r>
            <a:r>
              <a:rPr lang="pl-PL" sz="825" dirty="0" err="1">
                <a:latin typeface="Courier"/>
                <a:cs typeface="Courier"/>
              </a:rPr>
              <a:t>is</a:t>
            </a:r>
            <a:r>
              <a:rPr lang="pl-PL" sz="825" dirty="0">
                <a:latin typeface="Courier"/>
                <a:cs typeface="Courier"/>
              </a:rPr>
              <a:t> 1.41</a:t>
            </a:r>
          </a:p>
          <a:p>
            <a:r>
              <a:rPr lang="pl-PL" sz="825" dirty="0">
                <a:latin typeface="Courier"/>
                <a:cs typeface="Courier"/>
              </a:rPr>
              <a:t>The </a:t>
            </a:r>
            <a:r>
              <a:rPr lang="pl-PL" sz="825" dirty="0" err="1">
                <a:latin typeface="Courier"/>
                <a:cs typeface="Courier"/>
              </a:rPr>
              <a:t>square</a:t>
            </a:r>
            <a:r>
              <a:rPr lang="pl-PL" sz="825" dirty="0">
                <a:latin typeface="Courier"/>
                <a:cs typeface="Courier"/>
              </a:rPr>
              <a:t> </a:t>
            </a:r>
            <a:r>
              <a:rPr lang="pl-PL" sz="825" dirty="0" err="1">
                <a:latin typeface="Courier"/>
                <a:cs typeface="Courier"/>
              </a:rPr>
              <a:t>root</a:t>
            </a:r>
            <a:r>
              <a:rPr lang="pl-PL" sz="825" dirty="0">
                <a:latin typeface="Courier"/>
                <a:cs typeface="Courier"/>
              </a:rPr>
              <a:t> of 3 </a:t>
            </a:r>
            <a:r>
              <a:rPr lang="pl-PL" sz="825" dirty="0" err="1">
                <a:latin typeface="Courier"/>
                <a:cs typeface="Courier"/>
              </a:rPr>
              <a:t>is</a:t>
            </a:r>
            <a:r>
              <a:rPr lang="pl-PL" sz="825" dirty="0">
                <a:latin typeface="Courier"/>
                <a:cs typeface="Courier"/>
              </a:rPr>
              <a:t> 1.73</a:t>
            </a:r>
          </a:p>
          <a:p>
            <a:r>
              <a:rPr lang="pl-PL" sz="825" dirty="0">
                <a:latin typeface="Courier"/>
                <a:cs typeface="Courier"/>
              </a:rPr>
              <a:t>The </a:t>
            </a:r>
            <a:r>
              <a:rPr lang="pl-PL" sz="825" dirty="0" err="1">
                <a:latin typeface="Courier"/>
                <a:cs typeface="Courier"/>
              </a:rPr>
              <a:t>square</a:t>
            </a:r>
            <a:r>
              <a:rPr lang="pl-PL" sz="825" dirty="0">
                <a:latin typeface="Courier"/>
                <a:cs typeface="Courier"/>
              </a:rPr>
              <a:t> </a:t>
            </a:r>
            <a:r>
              <a:rPr lang="pl-PL" sz="825" dirty="0" err="1">
                <a:latin typeface="Courier"/>
                <a:cs typeface="Courier"/>
              </a:rPr>
              <a:t>root</a:t>
            </a:r>
            <a:r>
              <a:rPr lang="pl-PL" sz="825" dirty="0">
                <a:latin typeface="Courier"/>
                <a:cs typeface="Courier"/>
              </a:rPr>
              <a:t> of 4 </a:t>
            </a:r>
            <a:r>
              <a:rPr lang="pl-PL" sz="825" dirty="0" err="1">
                <a:latin typeface="Courier"/>
                <a:cs typeface="Courier"/>
              </a:rPr>
              <a:t>is</a:t>
            </a:r>
            <a:r>
              <a:rPr lang="pl-PL" sz="825" dirty="0">
                <a:latin typeface="Courier"/>
                <a:cs typeface="Courier"/>
              </a:rPr>
              <a:t> 2.00</a:t>
            </a:r>
          </a:p>
          <a:p>
            <a:r>
              <a:rPr lang="pl-PL" sz="825" dirty="0">
                <a:latin typeface="Courier"/>
                <a:cs typeface="Courier"/>
              </a:rPr>
              <a:t>The </a:t>
            </a:r>
            <a:r>
              <a:rPr lang="pl-PL" sz="825" dirty="0" err="1">
                <a:latin typeface="Courier"/>
                <a:cs typeface="Courier"/>
              </a:rPr>
              <a:t>square</a:t>
            </a:r>
            <a:r>
              <a:rPr lang="pl-PL" sz="825" dirty="0">
                <a:latin typeface="Courier"/>
                <a:cs typeface="Courier"/>
              </a:rPr>
              <a:t> </a:t>
            </a:r>
            <a:r>
              <a:rPr lang="pl-PL" sz="825" dirty="0" err="1">
                <a:latin typeface="Courier"/>
                <a:cs typeface="Courier"/>
              </a:rPr>
              <a:t>root</a:t>
            </a:r>
            <a:r>
              <a:rPr lang="pl-PL" sz="825" dirty="0">
                <a:latin typeface="Courier"/>
                <a:cs typeface="Courier"/>
              </a:rPr>
              <a:t> of 5 </a:t>
            </a:r>
            <a:r>
              <a:rPr lang="pl-PL" sz="825" dirty="0" err="1">
                <a:latin typeface="Courier"/>
                <a:cs typeface="Courier"/>
              </a:rPr>
              <a:t>is</a:t>
            </a:r>
            <a:r>
              <a:rPr lang="pl-PL" sz="825" dirty="0">
                <a:latin typeface="Courier"/>
                <a:cs typeface="Courier"/>
              </a:rPr>
              <a:t> 2.24</a:t>
            </a:r>
          </a:p>
          <a:p>
            <a:r>
              <a:rPr lang="pl-PL" sz="825" dirty="0">
                <a:latin typeface="Courier"/>
                <a:cs typeface="Courier"/>
              </a:rPr>
              <a:t>The </a:t>
            </a:r>
            <a:r>
              <a:rPr lang="pl-PL" sz="825" dirty="0" err="1">
                <a:latin typeface="Courier"/>
                <a:cs typeface="Courier"/>
              </a:rPr>
              <a:t>square</a:t>
            </a:r>
            <a:r>
              <a:rPr lang="pl-PL" sz="825" dirty="0">
                <a:latin typeface="Courier"/>
                <a:cs typeface="Courier"/>
              </a:rPr>
              <a:t> </a:t>
            </a:r>
            <a:r>
              <a:rPr lang="pl-PL" sz="825" dirty="0" err="1">
                <a:latin typeface="Courier"/>
                <a:cs typeface="Courier"/>
              </a:rPr>
              <a:t>root</a:t>
            </a:r>
            <a:r>
              <a:rPr lang="pl-PL" sz="825" dirty="0">
                <a:latin typeface="Courier"/>
                <a:cs typeface="Courier"/>
              </a:rPr>
              <a:t> of 6 </a:t>
            </a:r>
            <a:r>
              <a:rPr lang="pl-PL" sz="825" dirty="0" err="1">
                <a:latin typeface="Courier"/>
                <a:cs typeface="Courier"/>
              </a:rPr>
              <a:t>is</a:t>
            </a:r>
            <a:r>
              <a:rPr lang="pl-PL" sz="825" dirty="0">
                <a:latin typeface="Courier"/>
                <a:cs typeface="Courier"/>
              </a:rPr>
              <a:t> 2.45</a:t>
            </a:r>
          </a:p>
          <a:p>
            <a:r>
              <a:rPr lang="pl-PL" sz="825" dirty="0">
                <a:latin typeface="Courier"/>
                <a:cs typeface="Courier"/>
              </a:rPr>
              <a:t>The </a:t>
            </a:r>
            <a:r>
              <a:rPr lang="pl-PL" sz="825" dirty="0" err="1">
                <a:latin typeface="Courier"/>
                <a:cs typeface="Courier"/>
              </a:rPr>
              <a:t>square</a:t>
            </a:r>
            <a:r>
              <a:rPr lang="pl-PL" sz="825" dirty="0">
                <a:latin typeface="Courier"/>
                <a:cs typeface="Courier"/>
              </a:rPr>
              <a:t> </a:t>
            </a:r>
            <a:r>
              <a:rPr lang="pl-PL" sz="825" dirty="0" err="1">
                <a:latin typeface="Courier"/>
                <a:cs typeface="Courier"/>
              </a:rPr>
              <a:t>root</a:t>
            </a:r>
            <a:r>
              <a:rPr lang="pl-PL" sz="825" dirty="0">
                <a:latin typeface="Courier"/>
                <a:cs typeface="Courier"/>
              </a:rPr>
              <a:t> of 7 </a:t>
            </a:r>
            <a:r>
              <a:rPr lang="pl-PL" sz="825" dirty="0" err="1">
                <a:latin typeface="Courier"/>
                <a:cs typeface="Courier"/>
              </a:rPr>
              <a:t>is</a:t>
            </a:r>
            <a:r>
              <a:rPr lang="pl-PL" sz="825" dirty="0">
                <a:latin typeface="Courier"/>
                <a:cs typeface="Courier"/>
              </a:rPr>
              <a:t> 2.65</a:t>
            </a:r>
          </a:p>
          <a:p>
            <a:r>
              <a:rPr lang="pl-PL" sz="825" dirty="0">
                <a:latin typeface="Courier"/>
                <a:cs typeface="Courier"/>
              </a:rPr>
              <a:t>The </a:t>
            </a:r>
            <a:r>
              <a:rPr lang="pl-PL" sz="825" dirty="0" err="1">
                <a:latin typeface="Courier"/>
                <a:cs typeface="Courier"/>
              </a:rPr>
              <a:t>square</a:t>
            </a:r>
            <a:r>
              <a:rPr lang="pl-PL" sz="825" dirty="0">
                <a:latin typeface="Courier"/>
                <a:cs typeface="Courier"/>
              </a:rPr>
              <a:t> </a:t>
            </a:r>
            <a:r>
              <a:rPr lang="pl-PL" sz="825" dirty="0" err="1">
                <a:latin typeface="Courier"/>
                <a:cs typeface="Courier"/>
              </a:rPr>
              <a:t>root</a:t>
            </a:r>
            <a:r>
              <a:rPr lang="pl-PL" sz="825" dirty="0">
                <a:latin typeface="Courier"/>
                <a:cs typeface="Courier"/>
              </a:rPr>
              <a:t> of 8 </a:t>
            </a:r>
            <a:r>
              <a:rPr lang="pl-PL" sz="825" dirty="0" err="1">
                <a:latin typeface="Courier"/>
                <a:cs typeface="Courier"/>
              </a:rPr>
              <a:t>is</a:t>
            </a:r>
            <a:r>
              <a:rPr lang="pl-PL" sz="825" dirty="0">
                <a:latin typeface="Courier"/>
                <a:cs typeface="Courier"/>
              </a:rPr>
              <a:t> 2.83</a:t>
            </a:r>
          </a:p>
          <a:p>
            <a:r>
              <a:rPr lang="pl-PL" sz="825" dirty="0">
                <a:latin typeface="Courier"/>
                <a:cs typeface="Courier"/>
              </a:rPr>
              <a:t>The </a:t>
            </a:r>
            <a:r>
              <a:rPr lang="pl-PL" sz="825" dirty="0" err="1">
                <a:latin typeface="Courier"/>
                <a:cs typeface="Courier"/>
              </a:rPr>
              <a:t>square</a:t>
            </a:r>
            <a:r>
              <a:rPr lang="pl-PL" sz="825" dirty="0">
                <a:latin typeface="Courier"/>
                <a:cs typeface="Courier"/>
              </a:rPr>
              <a:t> </a:t>
            </a:r>
            <a:r>
              <a:rPr lang="pl-PL" sz="825" dirty="0" err="1">
                <a:latin typeface="Courier"/>
                <a:cs typeface="Courier"/>
              </a:rPr>
              <a:t>root</a:t>
            </a:r>
            <a:r>
              <a:rPr lang="pl-PL" sz="825" dirty="0">
                <a:latin typeface="Courier"/>
                <a:cs typeface="Courier"/>
              </a:rPr>
              <a:t> of 9 </a:t>
            </a:r>
            <a:r>
              <a:rPr lang="pl-PL" sz="825" dirty="0" err="1">
                <a:latin typeface="Courier"/>
                <a:cs typeface="Courier"/>
              </a:rPr>
              <a:t>is</a:t>
            </a:r>
            <a:r>
              <a:rPr lang="pl-PL" sz="825" dirty="0">
                <a:latin typeface="Courier"/>
                <a:cs typeface="Courier"/>
              </a:rPr>
              <a:t> 3.00</a:t>
            </a:r>
          </a:p>
          <a:p>
            <a:r>
              <a:rPr lang="pl-PL" sz="825" dirty="0">
                <a:latin typeface="Courier"/>
                <a:cs typeface="Courier"/>
              </a:rPr>
              <a:t>The </a:t>
            </a:r>
            <a:r>
              <a:rPr lang="pl-PL" sz="825" dirty="0" err="1">
                <a:latin typeface="Courier"/>
                <a:cs typeface="Courier"/>
              </a:rPr>
              <a:t>square</a:t>
            </a:r>
            <a:r>
              <a:rPr lang="pl-PL" sz="825" dirty="0">
                <a:latin typeface="Courier"/>
                <a:cs typeface="Courier"/>
              </a:rPr>
              <a:t> </a:t>
            </a:r>
            <a:r>
              <a:rPr lang="pl-PL" sz="825" dirty="0" err="1">
                <a:latin typeface="Courier"/>
                <a:cs typeface="Courier"/>
              </a:rPr>
              <a:t>root</a:t>
            </a:r>
            <a:r>
              <a:rPr lang="pl-PL" sz="825" dirty="0">
                <a:latin typeface="Courier"/>
                <a:cs typeface="Courier"/>
              </a:rPr>
              <a:t> of 10 </a:t>
            </a:r>
            <a:r>
              <a:rPr lang="pl-PL" sz="825" dirty="0" err="1">
                <a:latin typeface="Courier"/>
                <a:cs typeface="Courier"/>
              </a:rPr>
              <a:t>is</a:t>
            </a:r>
            <a:r>
              <a:rPr lang="pl-PL" sz="825" dirty="0">
                <a:latin typeface="Courier"/>
                <a:cs typeface="Courier"/>
              </a:rPr>
              <a:t> 3.16</a:t>
            </a:r>
          </a:p>
        </p:txBody>
      </p:sp>
      <p:sp>
        <p:nvSpPr>
          <p:cNvPr id="6" name="Rectangle 5"/>
          <p:cNvSpPr/>
          <p:nvPr/>
        </p:nvSpPr>
        <p:spPr>
          <a:xfrm>
            <a:off x="1696902" y="2152440"/>
            <a:ext cx="173159" cy="201061"/>
          </a:xfrm>
          <a:prstGeom prst="rect">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7" name="TextBox 6"/>
          <p:cNvSpPr txBox="1"/>
          <p:nvPr/>
        </p:nvSpPr>
        <p:spPr>
          <a:xfrm>
            <a:off x="3047900" y="1534204"/>
            <a:ext cx="1686781" cy="300082"/>
          </a:xfrm>
          <a:prstGeom prst="rect">
            <a:avLst/>
          </a:prstGeom>
          <a:noFill/>
        </p:spPr>
        <p:txBody>
          <a:bodyPr wrap="square" rtlCol="0">
            <a:spAutoFit/>
          </a:bodyPr>
          <a:lstStyle/>
          <a:p>
            <a:r>
              <a:rPr lang="en-US" sz="1350" dirty="0">
                <a:solidFill>
                  <a:schemeClr val="accent2"/>
                </a:solidFill>
              </a:rPr>
              <a:t>counter variable</a:t>
            </a:r>
          </a:p>
        </p:txBody>
      </p:sp>
      <p:sp>
        <p:nvSpPr>
          <p:cNvPr id="8" name="Rectangle 7"/>
          <p:cNvSpPr/>
          <p:nvPr/>
        </p:nvSpPr>
        <p:spPr>
          <a:xfrm>
            <a:off x="2053162" y="2159711"/>
            <a:ext cx="347654" cy="201061"/>
          </a:xfrm>
          <a:prstGeom prst="rect">
            <a:avLst/>
          </a:prstGeom>
          <a:gradFill flip="none" rotWithShape="1">
            <a:gsLst>
              <a:gs pos="0">
                <a:schemeClr val="accent1">
                  <a:tint val="95000"/>
                  <a:shade val="70000"/>
                  <a:satMod val="150000"/>
                  <a:alpha val="21000"/>
                </a:schemeClr>
              </a:gs>
              <a:gs pos="100000">
                <a:schemeClr val="accent1">
                  <a:tint val="100000"/>
                  <a:shade val="100000"/>
                  <a:satMod val="1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 name="TextBox 8"/>
          <p:cNvSpPr txBox="1"/>
          <p:nvPr/>
        </p:nvSpPr>
        <p:spPr>
          <a:xfrm>
            <a:off x="3309640" y="1882711"/>
            <a:ext cx="3373562" cy="300082"/>
          </a:xfrm>
          <a:prstGeom prst="rect">
            <a:avLst/>
          </a:prstGeom>
          <a:noFill/>
        </p:spPr>
        <p:txBody>
          <a:bodyPr wrap="square" rtlCol="0">
            <a:spAutoFit/>
          </a:bodyPr>
          <a:lstStyle/>
          <a:p>
            <a:r>
              <a:rPr lang="en-US" sz="1350" dirty="0">
                <a:solidFill>
                  <a:srgbClr val="FF0000"/>
                </a:solidFill>
              </a:rPr>
              <a:t>range of values for counter to take on</a:t>
            </a:r>
          </a:p>
        </p:txBody>
      </p:sp>
      <p:cxnSp>
        <p:nvCxnSpPr>
          <p:cNvPr id="11" name="Straight Arrow Connector 10"/>
          <p:cNvCxnSpPr/>
          <p:nvPr/>
        </p:nvCxnSpPr>
        <p:spPr>
          <a:xfrm flipH="1">
            <a:off x="1870061" y="1709964"/>
            <a:ext cx="1177840" cy="4497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2400816" y="2050493"/>
            <a:ext cx="908825" cy="2104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ight Brace 16"/>
          <p:cNvSpPr/>
          <p:nvPr/>
        </p:nvSpPr>
        <p:spPr>
          <a:xfrm>
            <a:off x="5713577" y="2353501"/>
            <a:ext cx="138142" cy="313073"/>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sz="1350"/>
          </a:p>
        </p:txBody>
      </p:sp>
      <p:sp>
        <p:nvSpPr>
          <p:cNvPr id="18" name="TextBox 17"/>
          <p:cNvSpPr txBox="1"/>
          <p:nvPr/>
        </p:nvSpPr>
        <p:spPr>
          <a:xfrm>
            <a:off x="5839812" y="2353500"/>
            <a:ext cx="1686781" cy="300082"/>
          </a:xfrm>
          <a:prstGeom prst="rect">
            <a:avLst/>
          </a:prstGeom>
          <a:noFill/>
        </p:spPr>
        <p:txBody>
          <a:bodyPr wrap="square" rtlCol="0">
            <a:spAutoFit/>
          </a:bodyPr>
          <a:lstStyle/>
          <a:p>
            <a:r>
              <a:rPr lang="en-US" sz="1350" dirty="0">
                <a:solidFill>
                  <a:schemeClr val="tx1">
                    <a:lumMod val="75000"/>
                    <a:lumOff val="25000"/>
                  </a:schemeClr>
                </a:solidFill>
              </a:rPr>
              <a:t>code to be repeated</a:t>
            </a:r>
          </a:p>
        </p:txBody>
      </p:sp>
    </p:spTree>
    <p:extLst>
      <p:ext uri="{BB962C8B-B14F-4D97-AF65-F5344CB8AC3E}">
        <p14:creationId xmlns:p14="http://schemas.microsoft.com/office/powerpoint/2010/main" val="4799607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9" name="Content Placeholder 2"/>
          <p:cNvSpPr>
            <a:spLocks noGrp="1"/>
          </p:cNvSpPr>
          <p:nvPr>
            <p:ph idx="1"/>
          </p:nvPr>
        </p:nvSpPr>
        <p:spPr>
          <a:xfrm>
            <a:off x="3260416" y="1643886"/>
            <a:ext cx="1970304" cy="2994422"/>
          </a:xfrm>
          <a:solidFill>
            <a:schemeClr val="accent3">
              <a:lumMod val="20000"/>
              <a:lumOff val="80000"/>
            </a:schemeClr>
          </a:solidFill>
        </p:spPr>
        <p:txBody>
          <a:bodyPr/>
          <a:lstStyle/>
          <a:p>
            <a:pPr marL="0" indent="0">
              <a:buNone/>
            </a:pPr>
            <a:r>
              <a:rPr lang="en-US" dirty="0" smtClean="0">
                <a:solidFill>
                  <a:srgbClr val="3366FF"/>
                </a:solidFill>
              </a:rPr>
              <a:t>while</a:t>
            </a:r>
            <a:r>
              <a:rPr lang="en-US" dirty="0" smtClean="0"/>
              <a:t> condition</a:t>
            </a:r>
          </a:p>
          <a:p>
            <a:pPr marL="0" indent="0">
              <a:buNone/>
            </a:pPr>
            <a:r>
              <a:rPr lang="en-US" dirty="0"/>
              <a:t>	</a:t>
            </a:r>
            <a:r>
              <a:rPr lang="en-US" dirty="0" smtClean="0"/>
              <a:t>do this stuff</a:t>
            </a:r>
          </a:p>
          <a:p>
            <a:pPr marL="0" indent="0">
              <a:buNone/>
            </a:pPr>
            <a:r>
              <a:rPr lang="en-US" dirty="0" smtClean="0">
                <a:solidFill>
                  <a:srgbClr val="3366FF"/>
                </a:solidFill>
              </a:rPr>
              <a:t>end</a:t>
            </a:r>
          </a:p>
          <a:p>
            <a:pPr marL="342900" lvl="1" indent="0">
              <a:buNone/>
            </a:pPr>
            <a:endParaRPr lang="en-US" dirty="0"/>
          </a:p>
        </p:txBody>
      </p:sp>
    </p:spTree>
    <p:extLst>
      <p:ext uri="{BB962C8B-B14F-4D97-AF65-F5344CB8AC3E}">
        <p14:creationId xmlns:p14="http://schemas.microsoft.com/office/powerpoint/2010/main" val="5766124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files</a:t>
            </a:r>
            <a:endParaRPr lang="en-US" dirty="0"/>
          </a:p>
        </p:txBody>
      </p:sp>
      <p:sp>
        <p:nvSpPr>
          <p:cNvPr id="3" name="Content Placeholder 2"/>
          <p:cNvSpPr>
            <a:spLocks noGrp="1"/>
          </p:cNvSpPr>
          <p:nvPr>
            <p:ph idx="1"/>
          </p:nvPr>
        </p:nvSpPr>
        <p:spPr/>
        <p:txBody>
          <a:bodyPr/>
          <a:lstStyle/>
          <a:p>
            <a:r>
              <a:rPr lang="en-US" dirty="0" smtClean="0"/>
              <a:t>Permission codes</a:t>
            </a:r>
          </a:p>
          <a:p>
            <a:pPr lvl="1"/>
            <a:r>
              <a:rPr lang="en-US" dirty="0" smtClean="0"/>
              <a:t>‘r’	open file for reading</a:t>
            </a:r>
          </a:p>
          <a:p>
            <a:pPr lvl="1"/>
            <a:r>
              <a:rPr lang="en-US" dirty="0" smtClean="0"/>
              <a:t>‘w’	open file for writing (will create or 	 	  overwrite)</a:t>
            </a:r>
          </a:p>
          <a:p>
            <a:pPr lvl="1"/>
            <a:r>
              <a:rPr lang="en-US" dirty="0" smtClean="0"/>
              <a:t>‘a’	append data to file (will create if doesn’t 	  already exist)	</a:t>
            </a:r>
            <a:endParaRPr lang="en-US" dirty="0"/>
          </a:p>
        </p:txBody>
      </p:sp>
    </p:spTree>
    <p:extLst>
      <p:ext uri="{BB962C8B-B14F-4D97-AF65-F5344CB8AC3E}">
        <p14:creationId xmlns:p14="http://schemas.microsoft.com/office/powerpoint/2010/main" val="42719102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a:xfrm>
            <a:off x="1604019" y="1510903"/>
            <a:ext cx="5307560" cy="2994422"/>
          </a:xfrm>
        </p:spPr>
        <p:txBody>
          <a:bodyPr/>
          <a:lstStyle/>
          <a:p>
            <a:r>
              <a:rPr lang="en-US" dirty="0" smtClean="0"/>
              <a:t>Introducing </a:t>
            </a:r>
            <a:r>
              <a:rPr lang="en-US" dirty="0" err="1" smtClean="0">
                <a:solidFill>
                  <a:srgbClr val="3366FF"/>
                </a:solidFill>
              </a:rPr>
              <a:t>fopen</a:t>
            </a:r>
            <a:r>
              <a:rPr lang="en-US" dirty="0" smtClean="0">
                <a:solidFill>
                  <a:srgbClr val="3366FF"/>
                </a:solidFill>
              </a:rPr>
              <a:t>()</a:t>
            </a:r>
            <a:r>
              <a:rPr lang="en-US" dirty="0" smtClean="0"/>
              <a:t> and </a:t>
            </a:r>
            <a:r>
              <a:rPr lang="en-US" dirty="0" err="1" smtClean="0">
                <a:solidFill>
                  <a:srgbClr val="3366FF"/>
                </a:solidFill>
              </a:rPr>
              <a:t>fclose</a:t>
            </a:r>
            <a:r>
              <a:rPr lang="en-US" dirty="0" smtClean="0">
                <a:solidFill>
                  <a:srgbClr val="3366FF"/>
                </a:solidFill>
              </a:rPr>
              <a:t>()</a:t>
            </a:r>
          </a:p>
          <a:p>
            <a:r>
              <a:rPr lang="en-US" dirty="0" smtClean="0">
                <a:solidFill>
                  <a:schemeClr val="tx1"/>
                </a:solidFill>
              </a:rPr>
              <a:t>General plan for working with files:</a:t>
            </a:r>
            <a:endParaRPr lang="en-US" dirty="0">
              <a:solidFill>
                <a:schemeClr val="tx1"/>
              </a:solidFill>
            </a:endParaRPr>
          </a:p>
        </p:txBody>
      </p:sp>
      <p:sp>
        <p:nvSpPr>
          <p:cNvPr id="4" name="TextBox 3"/>
          <p:cNvSpPr txBox="1"/>
          <p:nvPr/>
        </p:nvSpPr>
        <p:spPr>
          <a:xfrm>
            <a:off x="2797969" y="2500313"/>
            <a:ext cx="2940844" cy="1131079"/>
          </a:xfrm>
          <a:prstGeom prst="rect">
            <a:avLst/>
          </a:prstGeom>
          <a:noFill/>
        </p:spPr>
        <p:txBody>
          <a:bodyPr wrap="square" rtlCol="0">
            <a:spAutoFit/>
          </a:bodyPr>
          <a:lstStyle/>
          <a:p>
            <a:r>
              <a:rPr lang="en-US" sz="1350" dirty="0" err="1"/>
              <a:t>fopen</a:t>
            </a:r>
            <a:r>
              <a:rPr lang="en-US" sz="1350" dirty="0"/>
              <a:t>()</a:t>
            </a:r>
          </a:p>
          <a:p>
            <a:endParaRPr lang="en-US" sz="1350" dirty="0"/>
          </a:p>
          <a:p>
            <a:r>
              <a:rPr lang="en-US" sz="1350" dirty="0"/>
              <a:t>&lt;read from file or write to file&gt;</a:t>
            </a:r>
          </a:p>
          <a:p>
            <a:endParaRPr lang="en-US" sz="1350" dirty="0"/>
          </a:p>
          <a:p>
            <a:r>
              <a:rPr lang="en-US" sz="1350" dirty="0" err="1"/>
              <a:t>fclose</a:t>
            </a:r>
            <a:r>
              <a:rPr lang="en-US" sz="1350" dirty="0"/>
              <a:t>()</a:t>
            </a:r>
          </a:p>
        </p:txBody>
      </p:sp>
    </p:spTree>
    <p:extLst>
      <p:ext uri="{BB962C8B-B14F-4D97-AF65-F5344CB8AC3E}">
        <p14:creationId xmlns:p14="http://schemas.microsoft.com/office/powerpoint/2010/main" val="31091426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files</a:t>
            </a:r>
            <a:endParaRPr lang="en-US" dirty="0"/>
          </a:p>
        </p:txBody>
      </p:sp>
      <p:sp>
        <p:nvSpPr>
          <p:cNvPr id="3" name="TextBox 2"/>
          <p:cNvSpPr txBox="1"/>
          <p:nvPr/>
        </p:nvSpPr>
        <p:spPr>
          <a:xfrm>
            <a:off x="2369344" y="2214564"/>
            <a:ext cx="4494610" cy="461665"/>
          </a:xfrm>
          <a:prstGeom prst="rect">
            <a:avLst/>
          </a:prstGeom>
          <a:noFill/>
        </p:spPr>
        <p:txBody>
          <a:bodyPr wrap="square" rtlCol="0">
            <a:spAutoFit/>
          </a:bodyPr>
          <a:lstStyle/>
          <a:p>
            <a:r>
              <a:rPr lang="en-US" sz="2400" dirty="0"/>
              <a:t>fid = </a:t>
            </a:r>
            <a:r>
              <a:rPr lang="en-US" sz="2400" dirty="0" err="1"/>
              <a:t>fopen</a:t>
            </a:r>
            <a:r>
              <a:rPr lang="en-US" sz="2400" dirty="0"/>
              <a:t>(filename, permission)</a:t>
            </a:r>
          </a:p>
        </p:txBody>
      </p:sp>
      <p:grpSp>
        <p:nvGrpSpPr>
          <p:cNvPr id="21" name="Group 20"/>
          <p:cNvGrpSpPr/>
          <p:nvPr/>
        </p:nvGrpSpPr>
        <p:grpSpPr>
          <a:xfrm>
            <a:off x="2506266" y="2297907"/>
            <a:ext cx="2625329" cy="1620456"/>
            <a:chOff x="1817688" y="3063875"/>
            <a:chExt cx="3500438" cy="2160608"/>
          </a:xfrm>
        </p:grpSpPr>
        <p:sp>
          <p:nvSpPr>
            <p:cNvPr id="4" name="Rectangle 3"/>
            <p:cNvSpPr/>
            <p:nvPr/>
          </p:nvSpPr>
          <p:spPr>
            <a:xfrm>
              <a:off x="3727233" y="3063875"/>
              <a:ext cx="1559142" cy="473652"/>
            </a:xfrm>
            <a:prstGeom prst="rect">
              <a:avLst/>
            </a:prstGeom>
            <a:gradFill flip="none" rotWithShape="1">
              <a:gsLst>
                <a:gs pos="0">
                  <a:schemeClr val="accent1">
                    <a:tint val="95000"/>
                    <a:shade val="70000"/>
                    <a:satMod val="150000"/>
                    <a:alpha val="22000"/>
                  </a:schemeClr>
                </a:gs>
                <a:gs pos="100000">
                  <a:schemeClr val="accent1">
                    <a:tint val="100000"/>
                    <a:shade val="100000"/>
                    <a:satMod val="150000"/>
                    <a:alpha val="2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 name="TextBox 6"/>
            <p:cNvSpPr txBox="1"/>
            <p:nvPr/>
          </p:nvSpPr>
          <p:spPr>
            <a:xfrm>
              <a:off x="1817688" y="4270375"/>
              <a:ext cx="3500438" cy="954108"/>
            </a:xfrm>
            <a:prstGeom prst="rect">
              <a:avLst/>
            </a:prstGeom>
            <a:noFill/>
          </p:spPr>
          <p:txBody>
            <a:bodyPr wrap="square" rtlCol="0">
              <a:spAutoFit/>
            </a:bodyPr>
            <a:lstStyle/>
            <a:p>
              <a:r>
                <a:rPr lang="en-US" sz="1350" dirty="0">
                  <a:solidFill>
                    <a:schemeClr val="accent1"/>
                  </a:solidFill>
                </a:rPr>
                <a:t>string with name of file or full path to file if it</a:t>
              </a:r>
              <a:r>
                <a:rPr lang="fr-FR" sz="1350" dirty="0">
                  <a:solidFill>
                    <a:schemeClr val="accent1"/>
                  </a:solidFill>
                </a:rPr>
                <a:t>’</a:t>
              </a:r>
              <a:r>
                <a:rPr lang="en-US" sz="1350" dirty="0">
                  <a:solidFill>
                    <a:schemeClr val="accent1"/>
                  </a:solidFill>
                </a:rPr>
                <a:t>s not in the current directory</a:t>
              </a:r>
            </a:p>
          </p:txBody>
        </p:sp>
        <p:cxnSp>
          <p:nvCxnSpPr>
            <p:cNvPr id="11" name="Straight Arrow Connector 10"/>
            <p:cNvCxnSpPr/>
            <p:nvPr/>
          </p:nvCxnSpPr>
          <p:spPr>
            <a:xfrm flipV="1">
              <a:off x="3182938" y="3537527"/>
              <a:ext cx="738187" cy="7328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4964906" y="2290005"/>
            <a:ext cx="2625329" cy="2042994"/>
            <a:chOff x="5095875" y="3053339"/>
            <a:chExt cx="3500438" cy="2723992"/>
          </a:xfrm>
        </p:grpSpPr>
        <p:sp>
          <p:nvSpPr>
            <p:cNvPr id="5" name="Rectangle 4"/>
            <p:cNvSpPr/>
            <p:nvPr/>
          </p:nvSpPr>
          <p:spPr>
            <a:xfrm>
              <a:off x="5431642" y="3053339"/>
              <a:ext cx="1887734" cy="473652"/>
            </a:xfrm>
            <a:prstGeom prst="rect">
              <a:avLst/>
            </a:prstGeom>
            <a:gradFill flip="none" rotWithShape="1">
              <a:gsLst>
                <a:gs pos="0">
                  <a:schemeClr val="accent2">
                    <a:tint val="95000"/>
                    <a:shade val="70000"/>
                    <a:satMod val="150000"/>
                    <a:alpha val="21000"/>
                  </a:schemeClr>
                </a:gs>
                <a:gs pos="100000">
                  <a:schemeClr val="accent2">
                    <a:tint val="100000"/>
                    <a:shade val="100000"/>
                    <a:satMod val="150000"/>
                    <a:alpha val="2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8" name="TextBox 7"/>
            <p:cNvSpPr txBox="1"/>
            <p:nvPr/>
          </p:nvSpPr>
          <p:spPr>
            <a:xfrm>
              <a:off x="5095875" y="4823223"/>
              <a:ext cx="3500438" cy="954108"/>
            </a:xfrm>
            <a:prstGeom prst="rect">
              <a:avLst/>
            </a:prstGeom>
            <a:noFill/>
          </p:spPr>
          <p:txBody>
            <a:bodyPr wrap="square" rtlCol="0">
              <a:spAutoFit/>
            </a:bodyPr>
            <a:lstStyle/>
            <a:p>
              <a:r>
                <a:rPr lang="en-US" sz="1350" dirty="0">
                  <a:solidFill>
                    <a:schemeClr val="accent2"/>
                  </a:solidFill>
                </a:rPr>
                <a:t>string containing code that determines what </a:t>
              </a:r>
              <a:r>
                <a:rPr lang="en-US" sz="1350" dirty="0" err="1">
                  <a:solidFill>
                    <a:schemeClr val="accent2"/>
                  </a:solidFill>
                </a:rPr>
                <a:t>Matlab</a:t>
              </a:r>
              <a:r>
                <a:rPr lang="en-US" sz="1350" dirty="0">
                  <a:solidFill>
                    <a:schemeClr val="accent2"/>
                  </a:solidFill>
                </a:rPr>
                <a:t> is allowed to do with this file</a:t>
              </a:r>
            </a:p>
          </p:txBody>
        </p:sp>
        <p:cxnSp>
          <p:nvCxnSpPr>
            <p:cNvPr id="12" name="Straight Arrow Connector 11"/>
            <p:cNvCxnSpPr/>
            <p:nvPr/>
          </p:nvCxnSpPr>
          <p:spPr>
            <a:xfrm flipV="1">
              <a:off x="6103938" y="3603625"/>
              <a:ext cx="0" cy="12195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22" name="Group 21"/>
          <p:cNvGrpSpPr/>
          <p:nvPr/>
        </p:nvGrpSpPr>
        <p:grpSpPr>
          <a:xfrm>
            <a:off x="1559719" y="1421829"/>
            <a:ext cx="2625329" cy="1227419"/>
            <a:chOff x="555626" y="1895772"/>
            <a:chExt cx="3500438" cy="1636558"/>
          </a:xfrm>
        </p:grpSpPr>
        <p:sp>
          <p:nvSpPr>
            <p:cNvPr id="6" name="Rectangle 5"/>
            <p:cNvSpPr/>
            <p:nvPr/>
          </p:nvSpPr>
          <p:spPr>
            <a:xfrm>
              <a:off x="1692342" y="3058678"/>
              <a:ext cx="547688" cy="473652"/>
            </a:xfrm>
            <a:prstGeom prst="rect">
              <a:avLst/>
            </a:prstGeom>
            <a:gradFill flip="none" rotWithShape="1">
              <a:gsLst>
                <a:gs pos="0">
                  <a:schemeClr val="accent5">
                    <a:tint val="95000"/>
                    <a:shade val="70000"/>
                    <a:satMod val="150000"/>
                    <a:alpha val="27000"/>
                  </a:schemeClr>
                </a:gs>
                <a:gs pos="100000">
                  <a:schemeClr val="accent5">
                    <a:tint val="100000"/>
                    <a:shade val="100000"/>
                    <a:satMod val="150000"/>
                    <a:alpha val="27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sp>
          <p:nvSpPr>
            <p:cNvPr id="9" name="TextBox 8"/>
            <p:cNvSpPr txBox="1"/>
            <p:nvPr/>
          </p:nvSpPr>
          <p:spPr>
            <a:xfrm>
              <a:off x="555626" y="1895772"/>
              <a:ext cx="3500438" cy="677108"/>
            </a:xfrm>
            <a:prstGeom prst="rect">
              <a:avLst/>
            </a:prstGeom>
            <a:noFill/>
          </p:spPr>
          <p:txBody>
            <a:bodyPr wrap="square" rtlCol="0">
              <a:spAutoFit/>
            </a:bodyPr>
            <a:lstStyle/>
            <a:p>
              <a:r>
                <a:rPr lang="en-US" sz="1350" dirty="0">
                  <a:solidFill>
                    <a:schemeClr val="accent5"/>
                  </a:solidFill>
                </a:rPr>
                <a:t>number returned by </a:t>
              </a:r>
              <a:r>
                <a:rPr lang="en-US" sz="1350" dirty="0" err="1">
                  <a:solidFill>
                    <a:schemeClr val="accent5"/>
                  </a:solidFill>
                </a:rPr>
                <a:t>fopen</a:t>
              </a:r>
              <a:r>
                <a:rPr lang="en-US" sz="1350" dirty="0">
                  <a:solidFill>
                    <a:schemeClr val="accent5"/>
                  </a:solidFill>
                </a:rPr>
                <a:t> which you will use to refer to this file</a:t>
              </a:r>
            </a:p>
          </p:txBody>
        </p:sp>
        <p:cxnSp>
          <p:nvCxnSpPr>
            <p:cNvPr id="14" name="Straight Arrow Connector 13"/>
            <p:cNvCxnSpPr/>
            <p:nvPr/>
          </p:nvCxnSpPr>
          <p:spPr>
            <a:xfrm>
              <a:off x="1817688" y="2560081"/>
              <a:ext cx="87311" cy="41064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4039371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files</a:t>
            </a:r>
            <a:endParaRPr lang="en-US" dirty="0"/>
          </a:p>
        </p:txBody>
      </p:sp>
      <p:sp>
        <p:nvSpPr>
          <p:cNvPr id="5" name="TextBox 4"/>
          <p:cNvSpPr txBox="1"/>
          <p:nvPr/>
        </p:nvSpPr>
        <p:spPr>
          <a:xfrm>
            <a:off x="1356123" y="1533371"/>
            <a:ext cx="6376522" cy="2631490"/>
          </a:xfrm>
          <a:prstGeom prst="rect">
            <a:avLst/>
          </a:prstGeom>
          <a:solidFill>
            <a:schemeClr val="bg1">
              <a:lumMod val="85000"/>
            </a:schemeClr>
          </a:solidFill>
        </p:spPr>
        <p:txBody>
          <a:bodyPr wrap="square" rtlCol="0">
            <a:spAutoFit/>
          </a:bodyPr>
          <a:lstStyle/>
          <a:p>
            <a:r>
              <a:rPr lang="fr-FR" sz="825" dirty="0">
                <a:latin typeface="Courier"/>
                <a:cs typeface="Courier"/>
              </a:rPr>
              <a:t>&gt;&gt; x = rand(5)</a:t>
            </a:r>
          </a:p>
          <a:p>
            <a:endParaRPr lang="fr-FR" sz="825" dirty="0">
              <a:latin typeface="Courier"/>
              <a:cs typeface="Courier"/>
            </a:endParaRPr>
          </a:p>
          <a:p>
            <a:r>
              <a:rPr lang="fr-FR" sz="825" dirty="0">
                <a:latin typeface="Courier"/>
                <a:cs typeface="Courier"/>
              </a:rPr>
              <a:t>x =</a:t>
            </a:r>
          </a:p>
          <a:p>
            <a:endParaRPr lang="fr-FR" sz="825" dirty="0">
              <a:latin typeface="Courier"/>
              <a:cs typeface="Courier"/>
            </a:endParaRPr>
          </a:p>
          <a:p>
            <a:r>
              <a:rPr lang="fr-FR" sz="825" dirty="0">
                <a:latin typeface="Courier"/>
                <a:cs typeface="Courier"/>
              </a:rPr>
              <a:t>    0.0855    0.7303    0.9631    0.6241    0.0377</a:t>
            </a:r>
          </a:p>
          <a:p>
            <a:r>
              <a:rPr lang="fr-FR" sz="825" dirty="0">
                <a:latin typeface="Courier"/>
                <a:cs typeface="Courier"/>
              </a:rPr>
              <a:t>    0.2625    0.4886    0.5468    0.6791    0.8852</a:t>
            </a:r>
          </a:p>
          <a:p>
            <a:r>
              <a:rPr lang="fr-FR" sz="825" dirty="0">
                <a:latin typeface="Courier"/>
                <a:cs typeface="Courier"/>
              </a:rPr>
              <a:t>    0.8010    0.5785    0.5211    0.3955    0.9133</a:t>
            </a:r>
          </a:p>
          <a:p>
            <a:r>
              <a:rPr lang="fr-FR" sz="825" dirty="0">
                <a:latin typeface="Courier"/>
                <a:cs typeface="Courier"/>
              </a:rPr>
              <a:t>    0.0292    0.2373    0.2316    0.3674    0.7962</a:t>
            </a:r>
          </a:p>
          <a:p>
            <a:r>
              <a:rPr lang="fr-FR" sz="825" dirty="0">
                <a:latin typeface="Courier"/>
                <a:cs typeface="Courier"/>
              </a:rPr>
              <a:t>    0.9289    0.4588    0.4889    0.9880    0.0987</a:t>
            </a:r>
          </a:p>
          <a:p>
            <a:endParaRPr lang="fr-FR" sz="825" dirty="0">
              <a:latin typeface="Courier"/>
              <a:cs typeface="Courier"/>
            </a:endParaRPr>
          </a:p>
          <a:p>
            <a:r>
              <a:rPr lang="fr-FR" sz="825" dirty="0">
                <a:latin typeface="Courier"/>
                <a:cs typeface="Courier"/>
              </a:rPr>
              <a:t>&gt;&gt; </a:t>
            </a:r>
            <a:r>
              <a:rPr lang="fr-FR" sz="825" dirty="0" err="1">
                <a:latin typeface="Courier"/>
                <a:cs typeface="Courier"/>
              </a:rPr>
              <a:t>csvwrite</a:t>
            </a:r>
            <a:r>
              <a:rPr lang="fr-FR" sz="825" dirty="0">
                <a:latin typeface="Courier"/>
                <a:cs typeface="Courier"/>
              </a:rPr>
              <a:t>('</a:t>
            </a:r>
            <a:r>
              <a:rPr lang="fr-FR" sz="825" dirty="0" err="1">
                <a:latin typeface="Courier"/>
                <a:cs typeface="Courier"/>
              </a:rPr>
              <a:t>randomvalues.csv',x</a:t>
            </a:r>
            <a:r>
              <a:rPr lang="fr-FR" sz="825" dirty="0">
                <a:latin typeface="Courier"/>
                <a:cs typeface="Courier"/>
              </a:rPr>
              <a:t>)</a:t>
            </a:r>
          </a:p>
          <a:p>
            <a:r>
              <a:rPr lang="fr-FR" sz="825" dirty="0">
                <a:latin typeface="Courier"/>
                <a:cs typeface="Courier"/>
              </a:rPr>
              <a:t>&gt;&gt; </a:t>
            </a:r>
            <a:r>
              <a:rPr lang="fr-FR" sz="825" dirty="0" err="1">
                <a:latin typeface="Courier"/>
                <a:cs typeface="Courier"/>
              </a:rPr>
              <a:t>clear</a:t>
            </a:r>
            <a:r>
              <a:rPr lang="fr-FR" sz="825" dirty="0">
                <a:latin typeface="Courier"/>
                <a:cs typeface="Courier"/>
              </a:rPr>
              <a:t> all</a:t>
            </a:r>
          </a:p>
          <a:p>
            <a:r>
              <a:rPr lang="fr-FR" sz="825" dirty="0">
                <a:latin typeface="Courier"/>
                <a:cs typeface="Courier"/>
              </a:rPr>
              <a:t>&gt;&gt; x = </a:t>
            </a:r>
            <a:r>
              <a:rPr lang="fr-FR" sz="825" dirty="0" err="1">
                <a:latin typeface="Courier"/>
                <a:cs typeface="Courier"/>
              </a:rPr>
              <a:t>csvread</a:t>
            </a:r>
            <a:r>
              <a:rPr lang="fr-FR" sz="825" dirty="0">
                <a:latin typeface="Courier"/>
                <a:cs typeface="Courier"/>
              </a:rPr>
              <a:t>('</a:t>
            </a:r>
            <a:r>
              <a:rPr lang="fr-FR" sz="825" dirty="0" err="1">
                <a:latin typeface="Courier"/>
                <a:cs typeface="Courier"/>
              </a:rPr>
              <a:t>randomvalues.csv</a:t>
            </a:r>
            <a:r>
              <a:rPr lang="fr-FR" sz="825" dirty="0">
                <a:latin typeface="Courier"/>
                <a:cs typeface="Courier"/>
              </a:rPr>
              <a:t>')</a:t>
            </a:r>
          </a:p>
          <a:p>
            <a:r>
              <a:rPr lang="fr-FR" sz="825" dirty="0">
                <a:latin typeface="Courier"/>
                <a:cs typeface="Courier"/>
              </a:rPr>
              <a:t>x =</a:t>
            </a:r>
          </a:p>
          <a:p>
            <a:endParaRPr lang="fr-FR" sz="825" dirty="0">
              <a:latin typeface="Courier"/>
              <a:cs typeface="Courier"/>
            </a:endParaRPr>
          </a:p>
          <a:p>
            <a:r>
              <a:rPr lang="fr-FR" sz="825" dirty="0">
                <a:latin typeface="Courier"/>
                <a:cs typeface="Courier"/>
              </a:rPr>
              <a:t>    0.0855    0.7303    0.9631    0.6241    0.0377</a:t>
            </a:r>
          </a:p>
          <a:p>
            <a:r>
              <a:rPr lang="fr-FR" sz="825" dirty="0">
                <a:latin typeface="Courier"/>
                <a:cs typeface="Courier"/>
              </a:rPr>
              <a:t>    0.2625    0.4886    0.5468    0.6791    0.8852</a:t>
            </a:r>
          </a:p>
          <a:p>
            <a:r>
              <a:rPr lang="fr-FR" sz="825" dirty="0">
                <a:latin typeface="Courier"/>
                <a:cs typeface="Courier"/>
              </a:rPr>
              <a:t>    0.8010    0.5785    0.5211    0.3955    0.9133</a:t>
            </a:r>
          </a:p>
          <a:p>
            <a:r>
              <a:rPr lang="fr-FR" sz="825" dirty="0">
                <a:latin typeface="Courier"/>
                <a:cs typeface="Courier"/>
              </a:rPr>
              <a:t>    0.0292    0.2373    0.2316    0.3674    0.7962</a:t>
            </a:r>
          </a:p>
          <a:p>
            <a:r>
              <a:rPr lang="fr-FR" sz="825" dirty="0">
                <a:latin typeface="Courier"/>
                <a:cs typeface="Courier"/>
              </a:rPr>
              <a:t>    0.9288    0.4588    0.4889    0.9880    0.0987</a:t>
            </a:r>
            <a:endParaRPr lang="pl-PL" sz="825" dirty="0">
              <a:latin typeface="Courier"/>
              <a:cs typeface="Courier"/>
            </a:endParaRPr>
          </a:p>
        </p:txBody>
      </p:sp>
      <p:pic>
        <p:nvPicPr>
          <p:cNvPr id="6" name="Picture 5" descr="Screen Shot 2013-07-12 at 11.29.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669" y="3814763"/>
            <a:ext cx="3228975" cy="1133475"/>
          </a:xfrm>
          <a:prstGeom prst="rect">
            <a:avLst/>
          </a:prstGeom>
        </p:spPr>
      </p:pic>
    </p:spTree>
    <p:extLst>
      <p:ext uri="{BB962C8B-B14F-4D97-AF65-F5344CB8AC3E}">
        <p14:creationId xmlns:p14="http://schemas.microsoft.com/office/powerpoint/2010/main" val="42667788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from text files</a:t>
            </a:r>
            <a:endParaRPr lang="en-US" dirty="0"/>
          </a:p>
        </p:txBody>
      </p:sp>
      <p:sp>
        <p:nvSpPr>
          <p:cNvPr id="5" name="TextBox 4"/>
          <p:cNvSpPr txBox="1"/>
          <p:nvPr/>
        </p:nvSpPr>
        <p:spPr>
          <a:xfrm>
            <a:off x="1366498" y="3226896"/>
            <a:ext cx="6376522" cy="1488869"/>
          </a:xfrm>
          <a:prstGeom prst="rect">
            <a:avLst/>
          </a:prstGeom>
          <a:solidFill>
            <a:schemeClr val="bg1">
              <a:lumMod val="85000"/>
            </a:schemeClr>
          </a:solidFill>
        </p:spPr>
        <p:txBody>
          <a:bodyPr wrap="square" rtlCol="0">
            <a:spAutoFit/>
          </a:bodyPr>
          <a:lstStyle/>
          <a:p>
            <a:r>
              <a:rPr lang="pl-PL" sz="825" dirty="0">
                <a:latin typeface="Courier"/>
                <a:cs typeface="Courier"/>
              </a:rPr>
              <a:t>&gt;&gt; </a:t>
            </a:r>
            <a:r>
              <a:rPr lang="pl-PL" sz="825" dirty="0" err="1">
                <a:latin typeface="Courier"/>
                <a:cs typeface="Courier"/>
              </a:rPr>
              <a:t>logFID</a:t>
            </a:r>
            <a:r>
              <a:rPr lang="pl-PL" sz="825" dirty="0">
                <a:latin typeface="Courier"/>
                <a:cs typeface="Courier"/>
              </a:rPr>
              <a:t> = </a:t>
            </a:r>
            <a:r>
              <a:rPr lang="pl-PL" sz="825" dirty="0" err="1">
                <a:latin typeface="Courier"/>
                <a:cs typeface="Courier"/>
              </a:rPr>
              <a:t>fopen</a:t>
            </a:r>
            <a:r>
              <a:rPr lang="pl-PL" sz="825" dirty="0">
                <a:latin typeface="Courier"/>
                <a:cs typeface="Courier"/>
              </a:rPr>
              <a:t>('</a:t>
            </a:r>
            <a:r>
              <a:rPr lang="pl-PL" sz="825" dirty="0" err="1">
                <a:latin typeface="Courier"/>
                <a:cs typeface="Courier"/>
              </a:rPr>
              <a:t>log.txt</a:t>
            </a:r>
            <a:r>
              <a:rPr lang="pl-PL" sz="825" dirty="0">
                <a:latin typeface="Courier"/>
                <a:cs typeface="Courier"/>
              </a:rPr>
              <a:t>');</a:t>
            </a:r>
          </a:p>
          <a:p>
            <a:r>
              <a:rPr lang="pl-PL" sz="825" dirty="0">
                <a:latin typeface="Courier"/>
                <a:cs typeface="Courier"/>
              </a:rPr>
              <a:t>&gt;&gt; data = </a:t>
            </a:r>
            <a:r>
              <a:rPr lang="pl-PL" sz="825" smtClean="0">
                <a:latin typeface="Courier"/>
                <a:cs typeface="Courier"/>
              </a:rPr>
              <a:t>textscan</a:t>
            </a:r>
            <a:r>
              <a:rPr lang="pl-PL" sz="825" dirty="0" smtClean="0">
                <a:latin typeface="Courier"/>
                <a:cs typeface="Courier"/>
              </a:rPr>
              <a:t>(</a:t>
            </a:r>
            <a:r>
              <a:rPr lang="pl-PL" sz="825" dirty="0" err="1" smtClean="0">
                <a:latin typeface="Courier"/>
                <a:cs typeface="Courier"/>
              </a:rPr>
              <a:t>logFID</a:t>
            </a:r>
            <a:r>
              <a:rPr lang="pl-PL" sz="825" dirty="0">
                <a:latin typeface="Courier"/>
                <a:cs typeface="Courier"/>
              </a:rPr>
              <a:t>,'%s %f %f %f %f %f %f')</a:t>
            </a:r>
          </a:p>
          <a:p>
            <a:r>
              <a:rPr lang="en-US" sz="825" dirty="0">
                <a:latin typeface="Courier"/>
                <a:cs typeface="Courier"/>
              </a:rPr>
              <a:t>data = </a:t>
            </a:r>
          </a:p>
          <a:p>
            <a:endParaRPr lang="en-US" sz="825" dirty="0">
              <a:latin typeface="Courier"/>
              <a:cs typeface="Courier"/>
            </a:endParaRPr>
          </a:p>
          <a:p>
            <a:r>
              <a:rPr lang="en-US" sz="825" dirty="0">
                <a:latin typeface="Courier"/>
                <a:cs typeface="Courier"/>
              </a:rPr>
              <a:t>  Columns 1 through 5</a:t>
            </a:r>
          </a:p>
          <a:p>
            <a:endParaRPr lang="en-US" sz="825" dirty="0">
              <a:latin typeface="Courier"/>
              <a:cs typeface="Courier"/>
            </a:endParaRPr>
          </a:p>
          <a:p>
            <a:r>
              <a:rPr lang="en-US" sz="825" dirty="0">
                <a:latin typeface="Courier"/>
                <a:cs typeface="Courier"/>
              </a:rPr>
              <a:t>    {9x1 cell}    [9x1 double]    [9x1 double]    [9x1 double]    [9x1 double]</a:t>
            </a:r>
          </a:p>
          <a:p>
            <a:endParaRPr lang="en-US" sz="825" dirty="0">
              <a:latin typeface="Courier"/>
              <a:cs typeface="Courier"/>
            </a:endParaRPr>
          </a:p>
          <a:p>
            <a:r>
              <a:rPr lang="en-US" sz="825" dirty="0">
                <a:latin typeface="Courier"/>
                <a:cs typeface="Courier"/>
              </a:rPr>
              <a:t>  Columns 6 through 7</a:t>
            </a:r>
          </a:p>
          <a:p>
            <a:endParaRPr lang="en-US" sz="825" dirty="0">
              <a:latin typeface="Courier"/>
              <a:cs typeface="Courier"/>
            </a:endParaRPr>
          </a:p>
          <a:p>
            <a:r>
              <a:rPr lang="en-US" sz="825" dirty="0">
                <a:latin typeface="Courier"/>
                <a:cs typeface="Courier"/>
              </a:rPr>
              <a:t>    [9x1 double]    [9x1 double]</a:t>
            </a:r>
            <a:endParaRPr lang="pl-PL" sz="825" dirty="0">
              <a:latin typeface="Courier"/>
              <a:cs typeface="Courier"/>
            </a:endParaRPr>
          </a:p>
        </p:txBody>
      </p:sp>
      <p:pic>
        <p:nvPicPr>
          <p:cNvPr id="4" name="Picture 3" descr="Screen Shot 2013-07-12 at 10.54.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498" y="1744436"/>
            <a:ext cx="2981325" cy="1314450"/>
          </a:xfrm>
          <a:prstGeom prst="rect">
            <a:avLst/>
          </a:prstGeom>
        </p:spPr>
      </p:pic>
      <p:sp>
        <p:nvSpPr>
          <p:cNvPr id="6" name="TextBox 5"/>
          <p:cNvSpPr txBox="1"/>
          <p:nvPr/>
        </p:nvSpPr>
        <p:spPr>
          <a:xfrm>
            <a:off x="1366498" y="1453829"/>
            <a:ext cx="1665712" cy="300082"/>
          </a:xfrm>
          <a:prstGeom prst="rect">
            <a:avLst/>
          </a:prstGeom>
          <a:noFill/>
        </p:spPr>
        <p:txBody>
          <a:bodyPr wrap="none" rtlCol="0">
            <a:spAutoFit/>
          </a:bodyPr>
          <a:lstStyle/>
          <a:p>
            <a:r>
              <a:rPr lang="en-US" sz="1350" dirty="0"/>
              <a:t>Contents of "</a:t>
            </a:r>
            <a:r>
              <a:rPr lang="en-US" sz="1350" dirty="0" err="1"/>
              <a:t>log.txt</a:t>
            </a:r>
            <a:r>
              <a:rPr lang="en-US" sz="1350" dirty="0"/>
              <a:t>":</a:t>
            </a:r>
          </a:p>
        </p:txBody>
      </p:sp>
    </p:spTree>
    <p:extLst>
      <p:ext uri="{BB962C8B-B14F-4D97-AF65-F5344CB8AC3E}">
        <p14:creationId xmlns:p14="http://schemas.microsoft.com/office/powerpoint/2010/main" val="37651326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your PTB installation</a:t>
            </a:r>
            <a:endParaRPr lang="en-US" dirty="0"/>
          </a:p>
        </p:txBody>
      </p:sp>
      <p:sp>
        <p:nvSpPr>
          <p:cNvPr id="5" name="TextBox 4"/>
          <p:cNvSpPr txBox="1"/>
          <p:nvPr/>
        </p:nvSpPr>
        <p:spPr>
          <a:xfrm>
            <a:off x="1356123" y="1376324"/>
            <a:ext cx="6376522" cy="1615827"/>
          </a:xfrm>
          <a:prstGeom prst="rect">
            <a:avLst/>
          </a:prstGeom>
          <a:solidFill>
            <a:schemeClr val="bg1">
              <a:lumMod val="85000"/>
            </a:schemeClr>
          </a:solidFill>
        </p:spPr>
        <p:txBody>
          <a:bodyPr wrap="square" rtlCol="0">
            <a:spAutoFit/>
          </a:bodyPr>
          <a:lstStyle/>
          <a:p>
            <a:r>
              <a:rPr lang="pl-PL" sz="825" dirty="0">
                <a:latin typeface="Courier"/>
                <a:cs typeface="Courier"/>
              </a:rPr>
              <a:t>&gt;&gt; </a:t>
            </a:r>
            <a:r>
              <a:rPr lang="pl-PL" sz="825" dirty="0" err="1">
                <a:latin typeface="Courier"/>
                <a:cs typeface="Courier"/>
              </a:rPr>
              <a:t>PsychtoolboxVersion</a:t>
            </a:r>
            <a:endParaRPr lang="pl-PL" sz="825" dirty="0">
              <a:latin typeface="Courier"/>
              <a:cs typeface="Courier"/>
            </a:endParaRPr>
          </a:p>
          <a:p>
            <a:r>
              <a:rPr lang="pl-PL" sz="825" dirty="0">
                <a:latin typeface="Courier"/>
                <a:cs typeface="Courier"/>
              </a:rPr>
              <a:t>ans =</a:t>
            </a:r>
          </a:p>
          <a:p>
            <a:endParaRPr lang="pl-PL" sz="825" dirty="0">
              <a:latin typeface="Courier"/>
              <a:cs typeface="Courier"/>
            </a:endParaRPr>
          </a:p>
          <a:p>
            <a:r>
              <a:rPr lang="pl-PL" sz="825" dirty="0">
                <a:latin typeface="Courier"/>
                <a:cs typeface="Courier"/>
              </a:rPr>
              <a:t>3.0.11 - </a:t>
            </a:r>
            <a:r>
              <a:rPr lang="pl-PL" sz="825" dirty="0" err="1">
                <a:latin typeface="Courier"/>
                <a:cs typeface="Courier"/>
              </a:rPr>
              <a:t>Flavor</a:t>
            </a:r>
            <a:r>
              <a:rPr lang="pl-PL" sz="825" dirty="0">
                <a:latin typeface="Courier"/>
                <a:cs typeface="Courier"/>
              </a:rPr>
              <a:t>: beta - </a:t>
            </a:r>
            <a:r>
              <a:rPr lang="pl-PL" sz="825" dirty="0" err="1">
                <a:latin typeface="Courier"/>
                <a:cs typeface="Courier"/>
              </a:rPr>
              <a:t>Corresponds</a:t>
            </a:r>
            <a:r>
              <a:rPr lang="pl-PL" sz="825" dirty="0">
                <a:latin typeface="Courier"/>
                <a:cs typeface="Courier"/>
              </a:rPr>
              <a:t> to SVN </a:t>
            </a:r>
            <a:r>
              <a:rPr lang="pl-PL" sz="825" dirty="0" err="1">
                <a:latin typeface="Courier"/>
                <a:cs typeface="Courier"/>
              </a:rPr>
              <a:t>Revision</a:t>
            </a:r>
            <a:r>
              <a:rPr lang="pl-PL" sz="825" dirty="0">
                <a:latin typeface="Courier"/>
                <a:cs typeface="Courier"/>
              </a:rPr>
              <a:t> 4030 but </a:t>
            </a:r>
            <a:r>
              <a:rPr lang="pl-PL" sz="825" dirty="0" err="1">
                <a:latin typeface="Courier"/>
                <a:cs typeface="Courier"/>
              </a:rPr>
              <a:t>is</a:t>
            </a:r>
            <a:r>
              <a:rPr lang="pl-PL" sz="825" dirty="0">
                <a:latin typeface="Courier"/>
                <a:cs typeface="Courier"/>
              </a:rPr>
              <a:t> *</a:t>
            </a:r>
            <a:r>
              <a:rPr lang="pl-PL" sz="825" dirty="0" err="1">
                <a:latin typeface="Courier"/>
                <a:cs typeface="Courier"/>
              </a:rPr>
              <a:t>locally</a:t>
            </a:r>
            <a:r>
              <a:rPr lang="pl-PL" sz="825" dirty="0">
                <a:latin typeface="Courier"/>
                <a:cs typeface="Courier"/>
              </a:rPr>
              <a:t> </a:t>
            </a:r>
            <a:r>
              <a:rPr lang="pl-PL" sz="825" dirty="0" err="1">
                <a:latin typeface="Courier"/>
                <a:cs typeface="Courier"/>
              </a:rPr>
              <a:t>modified</a:t>
            </a:r>
            <a:r>
              <a:rPr lang="pl-PL" sz="825" dirty="0">
                <a:latin typeface="Courier"/>
                <a:cs typeface="Courier"/>
              </a:rPr>
              <a:t>* !</a:t>
            </a:r>
          </a:p>
          <a:p>
            <a:r>
              <a:rPr lang="pl-PL" sz="825" dirty="0">
                <a:latin typeface="Courier"/>
                <a:cs typeface="Courier"/>
              </a:rPr>
              <a:t>For </a:t>
            </a:r>
            <a:r>
              <a:rPr lang="pl-PL" sz="825" dirty="0" err="1">
                <a:latin typeface="Courier"/>
                <a:cs typeface="Courier"/>
              </a:rPr>
              <a:t>more</a:t>
            </a:r>
            <a:r>
              <a:rPr lang="pl-PL" sz="825" dirty="0">
                <a:latin typeface="Courier"/>
                <a:cs typeface="Courier"/>
              </a:rPr>
              <a:t> info </a:t>
            </a:r>
            <a:r>
              <a:rPr lang="pl-PL" sz="825" dirty="0" err="1">
                <a:latin typeface="Courier"/>
                <a:cs typeface="Courier"/>
              </a:rPr>
              <a:t>visit</a:t>
            </a:r>
            <a:r>
              <a:rPr lang="pl-PL" sz="825" dirty="0">
                <a:latin typeface="Courier"/>
                <a:cs typeface="Courier"/>
              </a:rPr>
              <a:t>:</a:t>
            </a:r>
          </a:p>
          <a:p>
            <a:r>
              <a:rPr lang="pl-PL" sz="825" dirty="0" err="1">
                <a:latin typeface="Courier"/>
                <a:cs typeface="Courier"/>
              </a:rPr>
              <a:t>https</a:t>
            </a:r>
            <a:r>
              <a:rPr lang="pl-PL" sz="825" dirty="0">
                <a:latin typeface="Courier"/>
                <a:cs typeface="Courier"/>
              </a:rPr>
              <a:t>://</a:t>
            </a:r>
            <a:r>
              <a:rPr lang="pl-PL" sz="825" dirty="0" err="1">
                <a:latin typeface="Courier"/>
                <a:cs typeface="Courier"/>
              </a:rPr>
              <a:t>github.com</a:t>
            </a:r>
            <a:r>
              <a:rPr lang="pl-PL" sz="825" dirty="0">
                <a:latin typeface="Courier"/>
                <a:cs typeface="Courier"/>
              </a:rPr>
              <a:t>/Psychtoolbox-3/Psychtoolbox-3</a:t>
            </a:r>
          </a:p>
          <a:p>
            <a:endParaRPr lang="pl-PL" sz="825" dirty="0">
              <a:latin typeface="Courier"/>
              <a:cs typeface="Courier"/>
            </a:endParaRPr>
          </a:p>
          <a:p>
            <a:r>
              <a:rPr lang="pl-PL" sz="825" dirty="0">
                <a:latin typeface="Courier"/>
                <a:cs typeface="Courier"/>
              </a:rPr>
              <a:t>&gt;&gt; </a:t>
            </a:r>
            <a:r>
              <a:rPr lang="pl-PL" sz="825" dirty="0" err="1">
                <a:latin typeface="Courier"/>
                <a:cs typeface="Courier"/>
              </a:rPr>
              <a:t>UpdatePsychtoolbox</a:t>
            </a:r>
            <a:endParaRPr lang="pl-PL" sz="825" dirty="0">
              <a:latin typeface="Courier"/>
              <a:cs typeface="Courier"/>
            </a:endParaRPr>
          </a:p>
          <a:p>
            <a:r>
              <a:rPr lang="pl-PL" sz="825" dirty="0">
                <a:latin typeface="Courier"/>
                <a:cs typeface="Courier"/>
              </a:rPr>
              <a:t>&gt;&gt;</a:t>
            </a:r>
          </a:p>
          <a:p>
            <a:r>
              <a:rPr lang="pl-PL" sz="825" dirty="0">
                <a:latin typeface="Courier"/>
                <a:cs typeface="Courier"/>
              </a:rPr>
              <a:t>&gt;&gt; </a:t>
            </a:r>
            <a:r>
              <a:rPr lang="pl-PL" sz="825" dirty="0" err="1">
                <a:latin typeface="Courier"/>
                <a:cs typeface="Courier"/>
              </a:rPr>
              <a:t>help</a:t>
            </a:r>
            <a:r>
              <a:rPr lang="pl-PL" sz="825" dirty="0">
                <a:latin typeface="Courier"/>
                <a:cs typeface="Courier"/>
              </a:rPr>
              <a:t> </a:t>
            </a:r>
            <a:r>
              <a:rPr lang="pl-PL" sz="825" dirty="0" err="1">
                <a:latin typeface="Courier"/>
                <a:cs typeface="Courier"/>
              </a:rPr>
              <a:t>PsychDemos</a:t>
            </a:r>
            <a:endParaRPr lang="pl-PL" sz="825" dirty="0">
              <a:latin typeface="Courier"/>
              <a:cs typeface="Courier"/>
            </a:endParaRPr>
          </a:p>
          <a:p>
            <a:r>
              <a:rPr lang="pl-PL" sz="825" dirty="0">
                <a:latin typeface="Courier"/>
                <a:cs typeface="Courier"/>
              </a:rPr>
              <a:t>&gt;&gt;</a:t>
            </a:r>
          </a:p>
          <a:p>
            <a:r>
              <a:rPr lang="pl-PL" sz="825" dirty="0">
                <a:latin typeface="Courier"/>
                <a:cs typeface="Courier"/>
              </a:rPr>
              <a:t>&gt;&gt; </a:t>
            </a:r>
            <a:r>
              <a:rPr lang="pl-PL" sz="825" dirty="0" err="1">
                <a:latin typeface="Courier"/>
                <a:cs typeface="Courier"/>
              </a:rPr>
              <a:t>KbDemo</a:t>
            </a:r>
            <a:endParaRPr lang="pl-PL" sz="825" dirty="0">
              <a:latin typeface="Courier"/>
              <a:cs typeface="Courier"/>
            </a:endParaRPr>
          </a:p>
        </p:txBody>
      </p:sp>
    </p:spTree>
    <p:extLst>
      <p:ext uri="{BB962C8B-B14F-4D97-AF65-F5344CB8AC3E}">
        <p14:creationId xmlns:p14="http://schemas.microsoft.com/office/powerpoint/2010/main" val="26127355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Screen command</a:t>
            </a:r>
            <a:endParaRPr lang="en-US" dirty="0"/>
          </a:p>
        </p:txBody>
      </p:sp>
      <p:sp>
        <p:nvSpPr>
          <p:cNvPr id="4" name="TextBox 3"/>
          <p:cNvSpPr txBox="1"/>
          <p:nvPr/>
        </p:nvSpPr>
        <p:spPr>
          <a:xfrm>
            <a:off x="1356123" y="1419952"/>
            <a:ext cx="6376522" cy="3439403"/>
          </a:xfrm>
          <a:prstGeom prst="rect">
            <a:avLst/>
          </a:prstGeom>
          <a:solidFill>
            <a:schemeClr val="bg1">
              <a:lumMod val="85000"/>
            </a:schemeClr>
          </a:solidFill>
        </p:spPr>
        <p:txBody>
          <a:bodyPr wrap="square" rtlCol="0">
            <a:spAutoFit/>
          </a:bodyPr>
          <a:lstStyle/>
          <a:p>
            <a:r>
              <a:rPr lang="pl-PL" sz="750" dirty="0">
                <a:latin typeface="Courier"/>
                <a:cs typeface="Courier"/>
              </a:rPr>
              <a:t>&gt;&gt; </a:t>
            </a:r>
            <a:r>
              <a:rPr lang="pl-PL" sz="750" dirty="0" err="1">
                <a:latin typeface="Courier"/>
                <a:cs typeface="Courier"/>
              </a:rPr>
              <a:t>Screen</a:t>
            </a:r>
            <a:endParaRPr lang="pl-PL" sz="750" dirty="0">
              <a:latin typeface="Courier"/>
              <a:cs typeface="Courier"/>
            </a:endParaRPr>
          </a:p>
          <a:p>
            <a:r>
              <a:rPr lang="pl-PL" sz="750" dirty="0" err="1">
                <a:latin typeface="Courier"/>
                <a:cs typeface="Courier"/>
              </a:rPr>
              <a:t>Usage</a:t>
            </a:r>
            <a:r>
              <a:rPr lang="pl-PL" sz="750" dirty="0">
                <a:latin typeface="Courier"/>
                <a:cs typeface="Courier"/>
              </a:rPr>
              <a:t>:</a:t>
            </a:r>
          </a:p>
          <a:p>
            <a:endParaRPr lang="pl-PL" sz="750" dirty="0">
              <a:latin typeface="Courier"/>
              <a:cs typeface="Courier"/>
            </a:endParaRPr>
          </a:p>
          <a:p>
            <a:r>
              <a:rPr lang="pl-PL" sz="750" dirty="0">
                <a:latin typeface="Courier"/>
                <a:cs typeface="Courier"/>
              </a:rPr>
              <a:t>% </a:t>
            </a:r>
            <a:r>
              <a:rPr lang="pl-PL" sz="750" dirty="0" err="1">
                <a:latin typeface="Courier"/>
                <a:cs typeface="Courier"/>
              </a:rPr>
              <a:t>Activate</a:t>
            </a:r>
            <a:r>
              <a:rPr lang="pl-PL" sz="750" dirty="0">
                <a:latin typeface="Courier"/>
                <a:cs typeface="Courier"/>
              </a:rPr>
              <a:t> </a:t>
            </a:r>
            <a:r>
              <a:rPr lang="pl-PL" sz="750" dirty="0" err="1">
                <a:latin typeface="Courier"/>
                <a:cs typeface="Courier"/>
              </a:rPr>
              <a:t>compatibility</a:t>
            </a:r>
            <a:r>
              <a:rPr lang="pl-PL" sz="750" dirty="0">
                <a:latin typeface="Courier"/>
                <a:cs typeface="Courier"/>
              </a:rPr>
              <a:t> </a:t>
            </a:r>
            <a:r>
              <a:rPr lang="pl-PL" sz="750" dirty="0" err="1">
                <a:latin typeface="Courier"/>
                <a:cs typeface="Courier"/>
              </a:rPr>
              <a:t>mode</a:t>
            </a:r>
            <a:r>
              <a:rPr lang="pl-PL" sz="750" dirty="0">
                <a:latin typeface="Courier"/>
                <a:cs typeface="Courier"/>
              </a:rPr>
              <a:t>: </a:t>
            </a:r>
            <a:r>
              <a:rPr lang="pl-PL" sz="750" dirty="0" err="1">
                <a:latin typeface="Courier"/>
                <a:cs typeface="Courier"/>
              </a:rPr>
              <a:t>Try</a:t>
            </a:r>
            <a:r>
              <a:rPr lang="pl-PL" sz="750" dirty="0">
                <a:latin typeface="Courier"/>
                <a:cs typeface="Courier"/>
              </a:rPr>
              <a:t> to </a:t>
            </a:r>
            <a:r>
              <a:rPr lang="pl-PL" sz="750" dirty="0" err="1">
                <a:latin typeface="Courier"/>
                <a:cs typeface="Courier"/>
              </a:rPr>
              <a:t>behave</a:t>
            </a:r>
            <a:r>
              <a:rPr lang="pl-PL" sz="750" dirty="0">
                <a:latin typeface="Courier"/>
                <a:cs typeface="Courier"/>
              </a:rPr>
              <a:t> </a:t>
            </a:r>
            <a:r>
              <a:rPr lang="pl-PL" sz="750" dirty="0" err="1">
                <a:latin typeface="Courier"/>
                <a:cs typeface="Courier"/>
              </a:rPr>
              <a:t>like</a:t>
            </a:r>
            <a:r>
              <a:rPr lang="pl-PL" sz="750" dirty="0">
                <a:latin typeface="Courier"/>
                <a:cs typeface="Courier"/>
              </a:rPr>
              <a:t> the </a:t>
            </a:r>
            <a:r>
              <a:rPr lang="pl-PL" sz="750" dirty="0" err="1">
                <a:latin typeface="Courier"/>
                <a:cs typeface="Courier"/>
              </a:rPr>
              <a:t>old</a:t>
            </a:r>
            <a:r>
              <a:rPr lang="pl-PL" sz="750" dirty="0">
                <a:latin typeface="Courier"/>
                <a:cs typeface="Courier"/>
              </a:rPr>
              <a:t> MacOS-9 </a:t>
            </a:r>
            <a:r>
              <a:rPr lang="pl-PL" sz="750" dirty="0" err="1">
                <a:latin typeface="Courier"/>
                <a:cs typeface="Courier"/>
              </a:rPr>
              <a:t>Psychtoolbox</a:t>
            </a:r>
            <a:r>
              <a:rPr lang="pl-PL" sz="750" dirty="0">
                <a:latin typeface="Courier"/>
                <a:cs typeface="Courier"/>
              </a:rPr>
              <a:t>:</a:t>
            </a:r>
          </a:p>
          <a:p>
            <a:r>
              <a:rPr lang="pl-PL" sz="750" dirty="0" err="1">
                <a:latin typeface="Courier"/>
                <a:cs typeface="Courier"/>
              </a:rPr>
              <a:t>oldEnableFlag</a:t>
            </a:r>
            <a:r>
              <a:rPr lang="pl-PL" sz="750" dirty="0">
                <a:latin typeface="Courier"/>
                <a:cs typeface="Courier"/>
              </a:rPr>
              <a:t>=</a:t>
            </a:r>
            <a:r>
              <a:rPr lang="pl-PL" sz="750" dirty="0" err="1">
                <a:latin typeface="Courier"/>
                <a:cs typeface="Courier"/>
              </a:rPr>
              <a:t>Screen</a:t>
            </a:r>
            <a:r>
              <a:rPr lang="pl-PL" sz="750" dirty="0">
                <a:latin typeface="Courier"/>
                <a:cs typeface="Courier"/>
              </a:rPr>
              <a:t>('</a:t>
            </a:r>
            <a:r>
              <a:rPr lang="pl-PL" sz="750" dirty="0" err="1">
                <a:latin typeface="Courier"/>
                <a:cs typeface="Courier"/>
              </a:rPr>
              <a:t>Preference</a:t>
            </a:r>
            <a:r>
              <a:rPr lang="pl-PL" sz="750" dirty="0">
                <a:latin typeface="Courier"/>
                <a:cs typeface="Courier"/>
              </a:rPr>
              <a:t>', '</a:t>
            </a:r>
            <a:r>
              <a:rPr lang="pl-PL" sz="750" dirty="0" err="1">
                <a:latin typeface="Courier"/>
                <a:cs typeface="Courier"/>
              </a:rPr>
              <a:t>EmulateOldPTB</a:t>
            </a:r>
            <a:r>
              <a:rPr lang="pl-PL" sz="750" dirty="0">
                <a:latin typeface="Courier"/>
                <a:cs typeface="Courier"/>
              </a:rPr>
              <a:t>', [</a:t>
            </a:r>
            <a:r>
              <a:rPr lang="pl-PL" sz="750" dirty="0" err="1">
                <a:latin typeface="Courier"/>
                <a:cs typeface="Courier"/>
              </a:rPr>
              <a:t>enableFlag</a:t>
            </a:r>
            <a:r>
              <a:rPr lang="pl-PL" sz="750" dirty="0">
                <a:latin typeface="Courier"/>
                <a:cs typeface="Courier"/>
              </a:rPr>
              <a:t>]);</a:t>
            </a:r>
          </a:p>
          <a:p>
            <a:endParaRPr lang="pl-PL" sz="750" dirty="0">
              <a:latin typeface="Courier"/>
              <a:cs typeface="Courier"/>
            </a:endParaRPr>
          </a:p>
          <a:p>
            <a:r>
              <a:rPr lang="pl-PL" sz="750" dirty="0">
                <a:latin typeface="Courier"/>
                <a:cs typeface="Courier"/>
              </a:rPr>
              <a:t>% Open </a:t>
            </a:r>
            <a:r>
              <a:rPr lang="pl-PL" sz="750" dirty="0" err="1">
                <a:latin typeface="Courier"/>
                <a:cs typeface="Courier"/>
              </a:rPr>
              <a:t>or</a:t>
            </a:r>
            <a:r>
              <a:rPr lang="pl-PL" sz="750" dirty="0">
                <a:latin typeface="Courier"/>
                <a:cs typeface="Courier"/>
              </a:rPr>
              <a:t> </a:t>
            </a:r>
            <a:r>
              <a:rPr lang="pl-PL" sz="750" dirty="0" err="1">
                <a:latin typeface="Courier"/>
                <a:cs typeface="Courier"/>
              </a:rPr>
              <a:t>close</a:t>
            </a:r>
            <a:r>
              <a:rPr lang="pl-PL" sz="750" dirty="0">
                <a:latin typeface="Courier"/>
                <a:cs typeface="Courier"/>
              </a:rPr>
              <a:t> a </a:t>
            </a:r>
            <a:r>
              <a:rPr lang="pl-PL" sz="750" dirty="0" err="1">
                <a:latin typeface="Courier"/>
                <a:cs typeface="Courier"/>
              </a:rPr>
              <a:t>window</a:t>
            </a:r>
            <a:r>
              <a:rPr lang="pl-PL" sz="750" dirty="0">
                <a:latin typeface="Courier"/>
                <a:cs typeface="Courier"/>
              </a:rPr>
              <a:t> </a:t>
            </a:r>
            <a:r>
              <a:rPr lang="pl-PL" sz="750" dirty="0" err="1">
                <a:latin typeface="Courier"/>
                <a:cs typeface="Courier"/>
              </a:rPr>
              <a:t>or</a:t>
            </a:r>
            <a:r>
              <a:rPr lang="pl-PL" sz="750" dirty="0">
                <a:latin typeface="Courier"/>
                <a:cs typeface="Courier"/>
              </a:rPr>
              <a:t> </a:t>
            </a:r>
            <a:r>
              <a:rPr lang="pl-PL" sz="750" dirty="0" err="1">
                <a:latin typeface="Courier"/>
                <a:cs typeface="Courier"/>
              </a:rPr>
              <a:t>texture</a:t>
            </a:r>
            <a:r>
              <a:rPr lang="pl-PL" sz="750" dirty="0">
                <a:latin typeface="Courier"/>
                <a:cs typeface="Courier"/>
              </a:rPr>
              <a:t>:</a:t>
            </a:r>
          </a:p>
          <a:p>
            <a:r>
              <a:rPr lang="pl-PL" sz="750" dirty="0">
                <a:latin typeface="Courier"/>
                <a:cs typeface="Courier"/>
              </a:rPr>
              <a:t>[</a:t>
            </a:r>
            <a:r>
              <a:rPr lang="pl-PL" sz="750" dirty="0" err="1">
                <a:latin typeface="Courier"/>
                <a:cs typeface="Courier"/>
              </a:rPr>
              <a:t>windowPtr,rect</a:t>
            </a:r>
            <a:r>
              <a:rPr lang="pl-PL" sz="750" dirty="0">
                <a:latin typeface="Courier"/>
                <a:cs typeface="Courier"/>
              </a:rPr>
              <a:t>]=</a:t>
            </a:r>
            <a:r>
              <a:rPr lang="pl-PL" sz="750" dirty="0" err="1">
                <a:latin typeface="Courier"/>
                <a:cs typeface="Courier"/>
              </a:rPr>
              <a:t>Screen</a:t>
            </a:r>
            <a:r>
              <a:rPr lang="pl-PL" sz="750" dirty="0">
                <a:latin typeface="Courier"/>
                <a:cs typeface="Courier"/>
              </a:rPr>
              <a:t>('</a:t>
            </a:r>
            <a:r>
              <a:rPr lang="pl-PL" sz="750" dirty="0" err="1">
                <a:latin typeface="Courier"/>
                <a:cs typeface="Courier"/>
              </a:rPr>
              <a:t>OpenWindow</a:t>
            </a:r>
            <a:r>
              <a:rPr lang="pl-PL" sz="750" dirty="0">
                <a:latin typeface="Courier"/>
                <a:cs typeface="Courier"/>
              </a:rPr>
              <a:t>',</a:t>
            </a:r>
            <a:r>
              <a:rPr lang="pl-PL" sz="750" dirty="0" err="1">
                <a:latin typeface="Courier"/>
                <a:cs typeface="Courier"/>
              </a:rPr>
              <a:t>windowPtrOrScreenNumber</a:t>
            </a:r>
            <a:r>
              <a:rPr lang="pl-PL" sz="750" dirty="0">
                <a:latin typeface="Courier"/>
                <a:cs typeface="Courier"/>
              </a:rPr>
              <a:t> [,</a:t>
            </a:r>
            <a:r>
              <a:rPr lang="pl-PL" sz="750" dirty="0" err="1">
                <a:latin typeface="Courier"/>
                <a:cs typeface="Courier"/>
              </a:rPr>
              <a:t>color</a:t>
            </a:r>
            <a:r>
              <a:rPr lang="pl-PL" sz="750" dirty="0">
                <a:latin typeface="Courier"/>
                <a:cs typeface="Courier"/>
              </a:rPr>
              <a:t>] [,</a:t>
            </a:r>
            <a:r>
              <a:rPr lang="pl-PL" sz="750" dirty="0" err="1">
                <a:latin typeface="Courier"/>
                <a:cs typeface="Courier"/>
              </a:rPr>
              <a:t>rect</a:t>
            </a:r>
            <a:r>
              <a:rPr lang="pl-PL" sz="750" dirty="0">
                <a:latin typeface="Courier"/>
                <a:cs typeface="Courier"/>
              </a:rPr>
              <a:t>] [,</a:t>
            </a:r>
            <a:r>
              <a:rPr lang="pl-PL" sz="750" dirty="0" err="1">
                <a:latin typeface="Courier"/>
                <a:cs typeface="Courier"/>
              </a:rPr>
              <a:t>pixelSize</a:t>
            </a:r>
            <a:r>
              <a:rPr lang="pl-PL" sz="750" dirty="0">
                <a:latin typeface="Courier"/>
                <a:cs typeface="Courier"/>
              </a:rPr>
              <a:t>] [,</a:t>
            </a:r>
            <a:r>
              <a:rPr lang="pl-PL" sz="750" dirty="0" err="1">
                <a:latin typeface="Courier"/>
                <a:cs typeface="Courier"/>
              </a:rPr>
              <a:t>numberOfBuffers</a:t>
            </a:r>
            <a:r>
              <a:rPr lang="pl-PL" sz="750" dirty="0">
                <a:latin typeface="Courier"/>
                <a:cs typeface="Courier"/>
              </a:rPr>
              <a:t>] [,</a:t>
            </a:r>
            <a:r>
              <a:rPr lang="pl-PL" sz="750" dirty="0" err="1">
                <a:latin typeface="Courier"/>
                <a:cs typeface="Courier"/>
              </a:rPr>
              <a:t>stereomode</a:t>
            </a:r>
            <a:r>
              <a:rPr lang="pl-PL" sz="750" dirty="0">
                <a:latin typeface="Courier"/>
                <a:cs typeface="Courier"/>
              </a:rPr>
              <a:t>] [,</a:t>
            </a:r>
            <a:r>
              <a:rPr lang="pl-PL" sz="750" dirty="0" err="1">
                <a:latin typeface="Courier"/>
                <a:cs typeface="Courier"/>
              </a:rPr>
              <a:t>multisample</a:t>
            </a:r>
            <a:r>
              <a:rPr lang="pl-PL" sz="750" dirty="0">
                <a:latin typeface="Courier"/>
                <a:cs typeface="Courier"/>
              </a:rPr>
              <a:t>][,</a:t>
            </a:r>
            <a:r>
              <a:rPr lang="pl-PL" sz="750" dirty="0" err="1">
                <a:latin typeface="Courier"/>
                <a:cs typeface="Courier"/>
              </a:rPr>
              <a:t>imagingmode</a:t>
            </a:r>
            <a:r>
              <a:rPr lang="pl-PL" sz="750" dirty="0">
                <a:latin typeface="Courier"/>
                <a:cs typeface="Courier"/>
              </a:rPr>
              <a:t>][,</a:t>
            </a:r>
            <a:r>
              <a:rPr lang="pl-PL" sz="750" dirty="0" err="1">
                <a:latin typeface="Courier"/>
                <a:cs typeface="Courier"/>
              </a:rPr>
              <a:t>specialFlags</a:t>
            </a:r>
            <a:r>
              <a:rPr lang="pl-PL" sz="750" dirty="0">
                <a:latin typeface="Courier"/>
                <a:cs typeface="Courier"/>
              </a:rPr>
              <a:t>][,</a:t>
            </a:r>
            <a:r>
              <a:rPr lang="pl-PL" sz="750" dirty="0" err="1">
                <a:latin typeface="Courier"/>
                <a:cs typeface="Courier"/>
              </a:rPr>
              <a:t>clientRect</a:t>
            </a:r>
            <a:r>
              <a:rPr lang="pl-PL" sz="750" dirty="0">
                <a:latin typeface="Courier"/>
                <a:cs typeface="Courier"/>
              </a:rPr>
              <a:t>]);</a:t>
            </a:r>
          </a:p>
          <a:p>
            <a:r>
              <a:rPr lang="pl-PL" sz="750" dirty="0">
                <a:latin typeface="Courier"/>
                <a:cs typeface="Courier"/>
              </a:rPr>
              <a:t>[</a:t>
            </a:r>
            <a:r>
              <a:rPr lang="pl-PL" sz="750" dirty="0" err="1">
                <a:latin typeface="Courier"/>
                <a:cs typeface="Courier"/>
              </a:rPr>
              <a:t>windowPtr,rect</a:t>
            </a:r>
            <a:r>
              <a:rPr lang="pl-PL" sz="750" dirty="0">
                <a:latin typeface="Courier"/>
                <a:cs typeface="Courier"/>
              </a:rPr>
              <a:t>]=</a:t>
            </a:r>
            <a:r>
              <a:rPr lang="pl-PL" sz="750" dirty="0" err="1">
                <a:latin typeface="Courier"/>
                <a:cs typeface="Courier"/>
              </a:rPr>
              <a:t>Screen</a:t>
            </a:r>
            <a:r>
              <a:rPr lang="pl-PL" sz="750" dirty="0">
                <a:latin typeface="Courier"/>
                <a:cs typeface="Courier"/>
              </a:rPr>
              <a:t>('</a:t>
            </a:r>
            <a:r>
              <a:rPr lang="pl-PL" sz="750" dirty="0" err="1">
                <a:latin typeface="Courier"/>
                <a:cs typeface="Courier"/>
              </a:rPr>
              <a:t>OpenOffscreenWindow</a:t>
            </a:r>
            <a:r>
              <a:rPr lang="pl-PL" sz="750" dirty="0">
                <a:latin typeface="Courier"/>
                <a:cs typeface="Courier"/>
              </a:rPr>
              <a:t>',</a:t>
            </a:r>
            <a:r>
              <a:rPr lang="pl-PL" sz="750" dirty="0" err="1">
                <a:latin typeface="Courier"/>
                <a:cs typeface="Courier"/>
              </a:rPr>
              <a:t>windowPtrOrScreenNumber</a:t>
            </a:r>
            <a:r>
              <a:rPr lang="pl-PL" sz="750" dirty="0">
                <a:latin typeface="Courier"/>
                <a:cs typeface="Courier"/>
              </a:rPr>
              <a:t> [,</a:t>
            </a:r>
            <a:r>
              <a:rPr lang="pl-PL" sz="750" dirty="0" err="1">
                <a:latin typeface="Courier"/>
                <a:cs typeface="Courier"/>
              </a:rPr>
              <a:t>color</a:t>
            </a:r>
            <a:r>
              <a:rPr lang="pl-PL" sz="750" dirty="0">
                <a:latin typeface="Courier"/>
                <a:cs typeface="Courier"/>
              </a:rPr>
              <a:t>] [,</a:t>
            </a:r>
            <a:r>
              <a:rPr lang="pl-PL" sz="750" dirty="0" err="1">
                <a:latin typeface="Courier"/>
                <a:cs typeface="Courier"/>
              </a:rPr>
              <a:t>rect</a:t>
            </a:r>
            <a:r>
              <a:rPr lang="pl-PL" sz="750" dirty="0">
                <a:latin typeface="Courier"/>
                <a:cs typeface="Courier"/>
              </a:rPr>
              <a:t>] [,</a:t>
            </a:r>
            <a:r>
              <a:rPr lang="pl-PL" sz="750" dirty="0" err="1">
                <a:latin typeface="Courier"/>
                <a:cs typeface="Courier"/>
              </a:rPr>
              <a:t>pixelSize</a:t>
            </a:r>
            <a:r>
              <a:rPr lang="pl-PL" sz="750" dirty="0">
                <a:latin typeface="Courier"/>
                <a:cs typeface="Courier"/>
              </a:rPr>
              <a:t>] [,</a:t>
            </a:r>
            <a:r>
              <a:rPr lang="pl-PL" sz="750" dirty="0" err="1">
                <a:latin typeface="Courier"/>
                <a:cs typeface="Courier"/>
              </a:rPr>
              <a:t>specialFlags</a:t>
            </a:r>
            <a:r>
              <a:rPr lang="pl-PL" sz="750" dirty="0">
                <a:latin typeface="Courier"/>
                <a:cs typeface="Courier"/>
              </a:rPr>
              <a:t>] [,</a:t>
            </a:r>
            <a:r>
              <a:rPr lang="pl-PL" sz="750" dirty="0" err="1">
                <a:latin typeface="Courier"/>
                <a:cs typeface="Courier"/>
              </a:rPr>
              <a:t>multiSample</a:t>
            </a:r>
            <a:r>
              <a:rPr lang="pl-PL" sz="750" dirty="0">
                <a:latin typeface="Courier"/>
                <a:cs typeface="Courier"/>
              </a:rPr>
              <a:t>]);</a:t>
            </a:r>
          </a:p>
          <a:p>
            <a:r>
              <a:rPr lang="pl-PL" sz="750" dirty="0" err="1">
                <a:latin typeface="Courier"/>
                <a:cs typeface="Courier"/>
              </a:rPr>
              <a:t>textureIndex</a:t>
            </a:r>
            <a:r>
              <a:rPr lang="pl-PL" sz="750" dirty="0">
                <a:latin typeface="Courier"/>
                <a:cs typeface="Courier"/>
              </a:rPr>
              <a:t>=</a:t>
            </a:r>
            <a:r>
              <a:rPr lang="pl-PL" sz="750" dirty="0" err="1">
                <a:latin typeface="Courier"/>
                <a:cs typeface="Courier"/>
              </a:rPr>
              <a:t>Screen</a:t>
            </a:r>
            <a:r>
              <a:rPr lang="pl-PL" sz="750" dirty="0">
                <a:latin typeface="Courier"/>
                <a:cs typeface="Courier"/>
              </a:rPr>
              <a:t>('</a:t>
            </a:r>
            <a:r>
              <a:rPr lang="pl-PL" sz="750" dirty="0" err="1">
                <a:latin typeface="Courier"/>
                <a:cs typeface="Courier"/>
              </a:rPr>
              <a:t>MakeTexture</a:t>
            </a:r>
            <a:r>
              <a:rPr lang="pl-PL" sz="750" dirty="0">
                <a:latin typeface="Courier"/>
                <a:cs typeface="Courier"/>
              </a:rPr>
              <a:t>', </a:t>
            </a:r>
            <a:r>
              <a:rPr lang="pl-PL" sz="750" dirty="0" err="1">
                <a:latin typeface="Courier"/>
                <a:cs typeface="Courier"/>
              </a:rPr>
              <a:t>WindowIndex</a:t>
            </a:r>
            <a:r>
              <a:rPr lang="pl-PL" sz="750" dirty="0">
                <a:latin typeface="Courier"/>
                <a:cs typeface="Courier"/>
              </a:rPr>
              <a:t>, </a:t>
            </a:r>
            <a:r>
              <a:rPr lang="pl-PL" sz="750" dirty="0" err="1">
                <a:latin typeface="Courier"/>
                <a:cs typeface="Courier"/>
              </a:rPr>
              <a:t>imageMatrix</a:t>
            </a:r>
            <a:r>
              <a:rPr lang="pl-PL" sz="750" dirty="0">
                <a:latin typeface="Courier"/>
                <a:cs typeface="Courier"/>
              </a:rPr>
              <a:t> [, </a:t>
            </a:r>
            <a:r>
              <a:rPr lang="pl-PL" sz="750" dirty="0" err="1">
                <a:latin typeface="Courier"/>
                <a:cs typeface="Courier"/>
              </a:rPr>
              <a:t>optimizeForDrawAngle</a:t>
            </a:r>
            <a:r>
              <a:rPr lang="pl-PL" sz="750" dirty="0">
                <a:latin typeface="Courier"/>
                <a:cs typeface="Courier"/>
              </a:rPr>
              <a:t>=0] [, </a:t>
            </a:r>
            <a:r>
              <a:rPr lang="pl-PL" sz="750" dirty="0" err="1">
                <a:latin typeface="Courier"/>
                <a:cs typeface="Courier"/>
              </a:rPr>
              <a:t>specialFlags</a:t>
            </a:r>
            <a:r>
              <a:rPr lang="pl-PL" sz="750" dirty="0">
                <a:latin typeface="Courier"/>
                <a:cs typeface="Courier"/>
              </a:rPr>
              <a:t>=0] [, </a:t>
            </a:r>
            <a:r>
              <a:rPr lang="pl-PL" sz="750" dirty="0" err="1">
                <a:latin typeface="Courier"/>
                <a:cs typeface="Courier"/>
              </a:rPr>
              <a:t>floatprecision</a:t>
            </a:r>
            <a:r>
              <a:rPr lang="pl-PL" sz="750" dirty="0">
                <a:latin typeface="Courier"/>
                <a:cs typeface="Courier"/>
              </a:rPr>
              <a:t>=0] [, </a:t>
            </a:r>
            <a:r>
              <a:rPr lang="pl-PL" sz="750" dirty="0" err="1">
                <a:latin typeface="Courier"/>
                <a:cs typeface="Courier"/>
              </a:rPr>
              <a:t>textureOrientation</a:t>
            </a:r>
            <a:r>
              <a:rPr lang="pl-PL" sz="750" dirty="0">
                <a:latin typeface="Courier"/>
                <a:cs typeface="Courier"/>
              </a:rPr>
              <a:t>=0] [, </a:t>
            </a:r>
            <a:r>
              <a:rPr lang="pl-PL" sz="750" dirty="0" err="1">
                <a:latin typeface="Courier"/>
                <a:cs typeface="Courier"/>
              </a:rPr>
              <a:t>textureShader</a:t>
            </a:r>
            <a:r>
              <a:rPr lang="pl-PL" sz="750" dirty="0">
                <a:latin typeface="Courier"/>
                <a:cs typeface="Courier"/>
              </a:rPr>
              <a:t>=0]);</a:t>
            </a:r>
          </a:p>
          <a:p>
            <a:r>
              <a:rPr lang="pl-PL" sz="750" dirty="0" err="1">
                <a:latin typeface="Courier"/>
                <a:cs typeface="Courier"/>
              </a:rPr>
              <a:t>oldParams</a:t>
            </a:r>
            <a:r>
              <a:rPr lang="pl-PL" sz="750" dirty="0">
                <a:latin typeface="Courier"/>
                <a:cs typeface="Courier"/>
              </a:rPr>
              <a:t> = </a:t>
            </a:r>
            <a:r>
              <a:rPr lang="pl-PL" sz="750" dirty="0" err="1">
                <a:latin typeface="Courier"/>
                <a:cs typeface="Courier"/>
              </a:rPr>
              <a:t>Screen</a:t>
            </a:r>
            <a:r>
              <a:rPr lang="pl-PL" sz="750" dirty="0">
                <a:latin typeface="Courier"/>
                <a:cs typeface="Courier"/>
              </a:rPr>
              <a:t>('</a:t>
            </a:r>
            <a:r>
              <a:rPr lang="pl-PL" sz="750" dirty="0" err="1">
                <a:latin typeface="Courier"/>
                <a:cs typeface="Courier"/>
              </a:rPr>
              <a:t>PanelFitter</a:t>
            </a:r>
            <a:r>
              <a:rPr lang="pl-PL" sz="750" dirty="0">
                <a:latin typeface="Courier"/>
                <a:cs typeface="Courier"/>
              </a:rPr>
              <a:t>', </a:t>
            </a:r>
            <a:r>
              <a:rPr lang="pl-PL" sz="750" dirty="0" err="1">
                <a:latin typeface="Courier"/>
                <a:cs typeface="Courier"/>
              </a:rPr>
              <a:t>windowPtr</a:t>
            </a:r>
            <a:r>
              <a:rPr lang="pl-PL" sz="750" dirty="0">
                <a:latin typeface="Courier"/>
                <a:cs typeface="Courier"/>
              </a:rPr>
              <a:t> [, </a:t>
            </a:r>
            <a:r>
              <a:rPr lang="pl-PL" sz="750" dirty="0" err="1">
                <a:latin typeface="Courier"/>
                <a:cs typeface="Courier"/>
              </a:rPr>
              <a:t>newParams</a:t>
            </a:r>
            <a:r>
              <a:rPr lang="pl-PL" sz="750" dirty="0">
                <a:latin typeface="Courier"/>
                <a:cs typeface="Courier"/>
              </a:rPr>
              <a:t>]);</a:t>
            </a:r>
          </a:p>
          <a:p>
            <a:r>
              <a:rPr lang="pl-PL" sz="750" dirty="0" err="1">
                <a:latin typeface="Courier"/>
                <a:cs typeface="Courier"/>
              </a:rPr>
              <a:t>Screen</a:t>
            </a:r>
            <a:r>
              <a:rPr lang="pl-PL" sz="750" dirty="0">
                <a:latin typeface="Courier"/>
                <a:cs typeface="Courier"/>
              </a:rPr>
              <a:t>('Close', [</a:t>
            </a:r>
            <a:r>
              <a:rPr lang="pl-PL" sz="750" dirty="0" err="1">
                <a:latin typeface="Courier"/>
                <a:cs typeface="Courier"/>
              </a:rPr>
              <a:t>windowOrTextureIndex</a:t>
            </a:r>
            <a:r>
              <a:rPr lang="pl-PL" sz="750" dirty="0">
                <a:latin typeface="Courier"/>
                <a:cs typeface="Courier"/>
              </a:rPr>
              <a:t> </a:t>
            </a:r>
            <a:r>
              <a:rPr lang="pl-PL" sz="750" dirty="0" err="1">
                <a:latin typeface="Courier"/>
                <a:cs typeface="Courier"/>
              </a:rPr>
              <a:t>or</a:t>
            </a:r>
            <a:r>
              <a:rPr lang="pl-PL" sz="750" dirty="0">
                <a:latin typeface="Courier"/>
                <a:cs typeface="Courier"/>
              </a:rPr>
              <a:t> list of </a:t>
            </a:r>
            <a:r>
              <a:rPr lang="pl-PL" sz="750" dirty="0" err="1">
                <a:latin typeface="Courier"/>
                <a:cs typeface="Courier"/>
              </a:rPr>
              <a:t>textureIndices</a:t>
            </a:r>
            <a:r>
              <a:rPr lang="pl-PL" sz="750" dirty="0">
                <a:latin typeface="Courier"/>
                <a:cs typeface="Courier"/>
              </a:rPr>
              <a:t>/</a:t>
            </a:r>
            <a:r>
              <a:rPr lang="pl-PL" sz="750" dirty="0" err="1">
                <a:latin typeface="Courier"/>
                <a:cs typeface="Courier"/>
              </a:rPr>
              <a:t>offscreenWindowIndices</a:t>
            </a:r>
            <a:r>
              <a:rPr lang="pl-PL" sz="750" dirty="0">
                <a:latin typeface="Courier"/>
                <a:cs typeface="Courier"/>
              </a:rPr>
              <a:t>]);</a:t>
            </a:r>
          </a:p>
          <a:p>
            <a:r>
              <a:rPr lang="pl-PL" sz="750" dirty="0" err="1">
                <a:latin typeface="Courier"/>
                <a:cs typeface="Courier"/>
              </a:rPr>
              <a:t>Screen</a:t>
            </a:r>
            <a:r>
              <a:rPr lang="pl-PL" sz="750" dirty="0">
                <a:latin typeface="Courier"/>
                <a:cs typeface="Courier"/>
              </a:rPr>
              <a:t>('</a:t>
            </a:r>
            <a:r>
              <a:rPr lang="pl-PL" sz="750" dirty="0" err="1">
                <a:latin typeface="Courier"/>
                <a:cs typeface="Courier"/>
              </a:rPr>
              <a:t>CloseAll</a:t>
            </a:r>
            <a:r>
              <a:rPr lang="pl-PL" sz="750" dirty="0">
                <a:latin typeface="Courier"/>
                <a:cs typeface="Courier"/>
              </a:rPr>
              <a:t>');</a:t>
            </a:r>
          </a:p>
          <a:p>
            <a:endParaRPr lang="pl-PL" sz="750" dirty="0">
              <a:latin typeface="Courier"/>
              <a:cs typeface="Courier"/>
            </a:endParaRPr>
          </a:p>
          <a:p>
            <a:r>
              <a:rPr lang="pl-PL" sz="750" dirty="0">
                <a:latin typeface="Courier"/>
                <a:cs typeface="Courier"/>
              </a:rPr>
              <a:t>%  Draw lines and </a:t>
            </a:r>
            <a:r>
              <a:rPr lang="pl-PL" sz="750" dirty="0" err="1">
                <a:latin typeface="Courier"/>
                <a:cs typeface="Courier"/>
              </a:rPr>
              <a:t>solids</a:t>
            </a:r>
            <a:r>
              <a:rPr lang="pl-PL" sz="750" dirty="0">
                <a:latin typeface="Courier"/>
                <a:cs typeface="Courier"/>
              </a:rPr>
              <a:t> </a:t>
            </a:r>
            <a:r>
              <a:rPr lang="pl-PL" sz="750" dirty="0" err="1">
                <a:latin typeface="Courier"/>
                <a:cs typeface="Courier"/>
              </a:rPr>
              <a:t>like</a:t>
            </a:r>
            <a:r>
              <a:rPr lang="pl-PL" sz="750" dirty="0">
                <a:latin typeface="Courier"/>
                <a:cs typeface="Courier"/>
              </a:rPr>
              <a:t> </a:t>
            </a:r>
            <a:r>
              <a:rPr lang="pl-PL" sz="750" dirty="0" err="1">
                <a:latin typeface="Courier"/>
                <a:cs typeface="Courier"/>
              </a:rPr>
              <a:t>QuickDraw</a:t>
            </a:r>
            <a:r>
              <a:rPr lang="pl-PL" sz="750" dirty="0">
                <a:latin typeface="Courier"/>
                <a:cs typeface="Courier"/>
              </a:rPr>
              <a:t> and DirectX (OS 9 and Windows):</a:t>
            </a:r>
          </a:p>
          <a:p>
            <a:r>
              <a:rPr lang="pl-PL" sz="750" dirty="0" err="1">
                <a:latin typeface="Courier"/>
                <a:cs typeface="Courier"/>
              </a:rPr>
              <a:t>currentbuffer</a:t>
            </a:r>
            <a:r>
              <a:rPr lang="pl-PL" sz="750" dirty="0">
                <a:latin typeface="Courier"/>
                <a:cs typeface="Courier"/>
              </a:rPr>
              <a:t> = </a:t>
            </a:r>
            <a:r>
              <a:rPr lang="pl-PL" sz="750" dirty="0" err="1">
                <a:latin typeface="Courier"/>
                <a:cs typeface="Courier"/>
              </a:rPr>
              <a:t>Screen</a:t>
            </a:r>
            <a:r>
              <a:rPr lang="pl-PL" sz="750" dirty="0">
                <a:latin typeface="Courier"/>
                <a:cs typeface="Courier"/>
              </a:rPr>
              <a:t>('</a:t>
            </a:r>
            <a:r>
              <a:rPr lang="pl-PL" sz="750" dirty="0" err="1">
                <a:latin typeface="Courier"/>
                <a:cs typeface="Courier"/>
              </a:rPr>
              <a:t>SelectStereoDrawBuffer</a:t>
            </a:r>
            <a:r>
              <a:rPr lang="pl-PL" sz="750" dirty="0">
                <a:latin typeface="Courier"/>
                <a:cs typeface="Courier"/>
              </a:rPr>
              <a:t>', </a:t>
            </a:r>
            <a:r>
              <a:rPr lang="pl-PL" sz="750" dirty="0" err="1">
                <a:latin typeface="Courier"/>
                <a:cs typeface="Courier"/>
              </a:rPr>
              <a:t>windowPtr</a:t>
            </a:r>
            <a:r>
              <a:rPr lang="pl-PL" sz="750" dirty="0">
                <a:latin typeface="Courier"/>
                <a:cs typeface="Courier"/>
              </a:rPr>
              <a:t> [, </a:t>
            </a:r>
            <a:r>
              <a:rPr lang="pl-PL" sz="750" dirty="0" err="1">
                <a:latin typeface="Courier"/>
                <a:cs typeface="Courier"/>
              </a:rPr>
              <a:t>bufferid</a:t>
            </a:r>
            <a:r>
              <a:rPr lang="pl-PL" sz="750" dirty="0">
                <a:latin typeface="Courier"/>
                <a:cs typeface="Courier"/>
              </a:rPr>
              <a:t>] [, param1]);</a:t>
            </a:r>
          </a:p>
          <a:p>
            <a:r>
              <a:rPr lang="pl-PL" sz="750" dirty="0" err="1">
                <a:latin typeface="Courier"/>
                <a:cs typeface="Courier"/>
              </a:rPr>
              <a:t>Screen</a:t>
            </a:r>
            <a:r>
              <a:rPr lang="pl-PL" sz="750" dirty="0">
                <a:latin typeface="Courier"/>
                <a:cs typeface="Courier"/>
              </a:rPr>
              <a:t>('</a:t>
            </a:r>
            <a:r>
              <a:rPr lang="pl-PL" sz="750" dirty="0" err="1">
                <a:latin typeface="Courier"/>
                <a:cs typeface="Courier"/>
              </a:rPr>
              <a:t>DrawLine</a:t>
            </a:r>
            <a:r>
              <a:rPr lang="pl-PL" sz="750" dirty="0">
                <a:latin typeface="Courier"/>
                <a:cs typeface="Courier"/>
              </a:rPr>
              <a:t>', </a:t>
            </a:r>
            <a:r>
              <a:rPr lang="pl-PL" sz="750" dirty="0" err="1">
                <a:latin typeface="Courier"/>
                <a:cs typeface="Courier"/>
              </a:rPr>
              <a:t>windowPtr</a:t>
            </a:r>
            <a:r>
              <a:rPr lang="pl-PL" sz="750" dirty="0">
                <a:latin typeface="Courier"/>
                <a:cs typeface="Courier"/>
              </a:rPr>
              <a:t> [,</a:t>
            </a:r>
            <a:r>
              <a:rPr lang="pl-PL" sz="750" dirty="0" err="1">
                <a:latin typeface="Courier"/>
                <a:cs typeface="Courier"/>
              </a:rPr>
              <a:t>color</a:t>
            </a:r>
            <a:r>
              <a:rPr lang="pl-PL" sz="750" dirty="0">
                <a:latin typeface="Courier"/>
                <a:cs typeface="Courier"/>
              </a:rPr>
              <a:t>], </a:t>
            </a:r>
            <a:r>
              <a:rPr lang="pl-PL" sz="750" dirty="0" err="1">
                <a:latin typeface="Courier"/>
                <a:cs typeface="Courier"/>
              </a:rPr>
              <a:t>fromH</a:t>
            </a:r>
            <a:r>
              <a:rPr lang="pl-PL" sz="750" dirty="0">
                <a:latin typeface="Courier"/>
                <a:cs typeface="Courier"/>
              </a:rPr>
              <a:t>, </a:t>
            </a:r>
            <a:r>
              <a:rPr lang="pl-PL" sz="750" dirty="0" err="1">
                <a:latin typeface="Courier"/>
                <a:cs typeface="Courier"/>
              </a:rPr>
              <a:t>fromV</a:t>
            </a:r>
            <a:r>
              <a:rPr lang="pl-PL" sz="750" dirty="0">
                <a:latin typeface="Courier"/>
                <a:cs typeface="Courier"/>
              </a:rPr>
              <a:t>, </a:t>
            </a:r>
            <a:r>
              <a:rPr lang="pl-PL" sz="750" dirty="0" err="1">
                <a:latin typeface="Courier"/>
                <a:cs typeface="Courier"/>
              </a:rPr>
              <a:t>toH</a:t>
            </a:r>
            <a:r>
              <a:rPr lang="pl-PL" sz="750" dirty="0">
                <a:latin typeface="Courier"/>
                <a:cs typeface="Courier"/>
              </a:rPr>
              <a:t>, </a:t>
            </a:r>
            <a:r>
              <a:rPr lang="pl-PL" sz="750" dirty="0" err="1">
                <a:latin typeface="Courier"/>
                <a:cs typeface="Courier"/>
              </a:rPr>
              <a:t>toV</a:t>
            </a:r>
            <a:r>
              <a:rPr lang="pl-PL" sz="750" dirty="0">
                <a:latin typeface="Courier"/>
                <a:cs typeface="Courier"/>
              </a:rPr>
              <a:t> [,</a:t>
            </a:r>
            <a:r>
              <a:rPr lang="pl-PL" sz="750" dirty="0" err="1">
                <a:latin typeface="Courier"/>
                <a:cs typeface="Courier"/>
              </a:rPr>
              <a:t>penWidth</a:t>
            </a:r>
            <a:r>
              <a:rPr lang="pl-PL" sz="750" dirty="0">
                <a:latin typeface="Courier"/>
                <a:cs typeface="Courier"/>
              </a:rPr>
              <a:t>]);</a:t>
            </a:r>
          </a:p>
          <a:p>
            <a:r>
              <a:rPr lang="pl-PL" sz="750" dirty="0" err="1">
                <a:latin typeface="Courier"/>
                <a:cs typeface="Courier"/>
              </a:rPr>
              <a:t>Screen</a:t>
            </a:r>
            <a:r>
              <a:rPr lang="pl-PL" sz="750" dirty="0">
                <a:latin typeface="Courier"/>
                <a:cs typeface="Courier"/>
              </a:rPr>
              <a:t>('</a:t>
            </a:r>
            <a:r>
              <a:rPr lang="pl-PL" sz="750" dirty="0" err="1">
                <a:latin typeface="Courier"/>
                <a:cs typeface="Courier"/>
              </a:rPr>
              <a:t>DrawArc</a:t>
            </a:r>
            <a:r>
              <a:rPr lang="pl-PL" sz="750" dirty="0">
                <a:latin typeface="Courier"/>
                <a:cs typeface="Courier"/>
              </a:rPr>
              <a:t>',</a:t>
            </a:r>
            <a:r>
              <a:rPr lang="pl-PL" sz="750" dirty="0" err="1">
                <a:latin typeface="Courier"/>
                <a:cs typeface="Courier"/>
              </a:rPr>
              <a:t>windowPtr</a:t>
            </a:r>
            <a:r>
              <a:rPr lang="pl-PL" sz="750" dirty="0">
                <a:latin typeface="Courier"/>
                <a:cs typeface="Courier"/>
              </a:rPr>
              <a:t>,[</a:t>
            </a:r>
            <a:r>
              <a:rPr lang="pl-PL" sz="750" dirty="0" err="1">
                <a:latin typeface="Courier"/>
                <a:cs typeface="Courier"/>
              </a:rPr>
              <a:t>color</a:t>
            </a:r>
            <a:r>
              <a:rPr lang="pl-PL" sz="750" dirty="0">
                <a:latin typeface="Courier"/>
                <a:cs typeface="Courier"/>
              </a:rPr>
              <a:t>],[</a:t>
            </a:r>
            <a:r>
              <a:rPr lang="pl-PL" sz="750" dirty="0" err="1">
                <a:latin typeface="Courier"/>
                <a:cs typeface="Courier"/>
              </a:rPr>
              <a:t>rect</a:t>
            </a:r>
            <a:r>
              <a:rPr lang="pl-PL" sz="750" dirty="0">
                <a:latin typeface="Courier"/>
                <a:cs typeface="Courier"/>
              </a:rPr>
              <a:t>],</a:t>
            </a:r>
            <a:r>
              <a:rPr lang="pl-PL" sz="750" dirty="0" err="1">
                <a:latin typeface="Courier"/>
                <a:cs typeface="Courier"/>
              </a:rPr>
              <a:t>startAngle,arcAngle</a:t>
            </a:r>
            <a:r>
              <a:rPr lang="pl-PL" sz="750" dirty="0">
                <a:latin typeface="Courier"/>
                <a:cs typeface="Courier"/>
              </a:rPr>
              <a:t>)</a:t>
            </a:r>
          </a:p>
          <a:p>
            <a:r>
              <a:rPr lang="pl-PL" sz="750" dirty="0" err="1">
                <a:latin typeface="Courier"/>
                <a:cs typeface="Courier"/>
              </a:rPr>
              <a:t>Screen</a:t>
            </a:r>
            <a:r>
              <a:rPr lang="pl-PL" sz="750" dirty="0">
                <a:latin typeface="Courier"/>
                <a:cs typeface="Courier"/>
              </a:rPr>
              <a:t>('</a:t>
            </a:r>
            <a:r>
              <a:rPr lang="pl-PL" sz="750" dirty="0" err="1">
                <a:latin typeface="Courier"/>
                <a:cs typeface="Courier"/>
              </a:rPr>
              <a:t>FrameArc</a:t>
            </a:r>
            <a:r>
              <a:rPr lang="pl-PL" sz="750" dirty="0">
                <a:latin typeface="Courier"/>
                <a:cs typeface="Courier"/>
              </a:rPr>
              <a:t>',</a:t>
            </a:r>
            <a:r>
              <a:rPr lang="pl-PL" sz="750" dirty="0" err="1">
                <a:latin typeface="Courier"/>
                <a:cs typeface="Courier"/>
              </a:rPr>
              <a:t>windowPtr</a:t>
            </a:r>
            <a:r>
              <a:rPr lang="pl-PL" sz="750" dirty="0">
                <a:latin typeface="Courier"/>
                <a:cs typeface="Courier"/>
              </a:rPr>
              <a:t>,[</a:t>
            </a:r>
            <a:r>
              <a:rPr lang="pl-PL" sz="750" dirty="0" err="1">
                <a:latin typeface="Courier"/>
                <a:cs typeface="Courier"/>
              </a:rPr>
              <a:t>color</a:t>
            </a:r>
            <a:r>
              <a:rPr lang="pl-PL" sz="750" dirty="0">
                <a:latin typeface="Courier"/>
                <a:cs typeface="Courier"/>
              </a:rPr>
              <a:t>],[</a:t>
            </a:r>
            <a:r>
              <a:rPr lang="pl-PL" sz="750" dirty="0" err="1">
                <a:latin typeface="Courier"/>
                <a:cs typeface="Courier"/>
              </a:rPr>
              <a:t>rect</a:t>
            </a:r>
            <a:r>
              <a:rPr lang="pl-PL" sz="750" dirty="0">
                <a:latin typeface="Courier"/>
                <a:cs typeface="Courier"/>
              </a:rPr>
              <a:t>],</a:t>
            </a:r>
            <a:r>
              <a:rPr lang="pl-PL" sz="750" dirty="0" err="1">
                <a:latin typeface="Courier"/>
                <a:cs typeface="Courier"/>
              </a:rPr>
              <a:t>startAngle,arcAngle</a:t>
            </a:r>
            <a:r>
              <a:rPr lang="pl-PL" sz="750" dirty="0">
                <a:latin typeface="Courier"/>
                <a:cs typeface="Courier"/>
              </a:rPr>
              <a:t>[,</a:t>
            </a:r>
            <a:r>
              <a:rPr lang="pl-PL" sz="750" dirty="0" err="1">
                <a:latin typeface="Courier"/>
                <a:cs typeface="Courier"/>
              </a:rPr>
              <a:t>penWidth</a:t>
            </a:r>
            <a:r>
              <a:rPr lang="pl-PL" sz="750" dirty="0">
                <a:latin typeface="Courier"/>
                <a:cs typeface="Courier"/>
              </a:rPr>
              <a:t>] [,</a:t>
            </a:r>
            <a:r>
              <a:rPr lang="pl-PL" sz="750" dirty="0" err="1">
                <a:latin typeface="Courier"/>
                <a:cs typeface="Courier"/>
              </a:rPr>
              <a:t>penHeight</a:t>
            </a:r>
            <a:r>
              <a:rPr lang="pl-PL" sz="750" dirty="0">
                <a:latin typeface="Courier"/>
                <a:cs typeface="Courier"/>
              </a:rPr>
              <a:t>] [,</a:t>
            </a:r>
            <a:r>
              <a:rPr lang="pl-PL" sz="750" dirty="0" err="1">
                <a:latin typeface="Courier"/>
                <a:cs typeface="Courier"/>
              </a:rPr>
              <a:t>penMode</a:t>
            </a:r>
            <a:r>
              <a:rPr lang="pl-PL" sz="750" dirty="0">
                <a:latin typeface="Courier"/>
                <a:cs typeface="Courier"/>
              </a:rPr>
              <a:t>])</a:t>
            </a:r>
          </a:p>
          <a:p>
            <a:r>
              <a:rPr lang="pl-PL" sz="750" dirty="0" err="1">
                <a:latin typeface="Courier"/>
                <a:cs typeface="Courier"/>
              </a:rPr>
              <a:t>Screen</a:t>
            </a:r>
            <a:r>
              <a:rPr lang="pl-PL" sz="750" dirty="0">
                <a:latin typeface="Courier"/>
                <a:cs typeface="Courier"/>
              </a:rPr>
              <a:t>('</a:t>
            </a:r>
            <a:r>
              <a:rPr lang="pl-PL" sz="750" dirty="0" err="1">
                <a:latin typeface="Courier"/>
                <a:cs typeface="Courier"/>
              </a:rPr>
              <a:t>FillArc</a:t>
            </a:r>
            <a:r>
              <a:rPr lang="pl-PL" sz="750" dirty="0">
                <a:latin typeface="Courier"/>
                <a:cs typeface="Courier"/>
              </a:rPr>
              <a:t>',</a:t>
            </a:r>
            <a:r>
              <a:rPr lang="pl-PL" sz="750" dirty="0" err="1">
                <a:latin typeface="Courier"/>
                <a:cs typeface="Courier"/>
              </a:rPr>
              <a:t>windowPtr</a:t>
            </a:r>
            <a:r>
              <a:rPr lang="pl-PL" sz="750" dirty="0">
                <a:latin typeface="Courier"/>
                <a:cs typeface="Courier"/>
              </a:rPr>
              <a:t>,[</a:t>
            </a:r>
            <a:r>
              <a:rPr lang="pl-PL" sz="750" dirty="0" err="1">
                <a:latin typeface="Courier"/>
                <a:cs typeface="Courier"/>
              </a:rPr>
              <a:t>color</a:t>
            </a:r>
            <a:r>
              <a:rPr lang="pl-PL" sz="750" dirty="0">
                <a:latin typeface="Courier"/>
                <a:cs typeface="Courier"/>
              </a:rPr>
              <a:t>],[</a:t>
            </a:r>
            <a:r>
              <a:rPr lang="pl-PL" sz="750" dirty="0" err="1">
                <a:latin typeface="Courier"/>
                <a:cs typeface="Courier"/>
              </a:rPr>
              <a:t>rect</a:t>
            </a:r>
            <a:r>
              <a:rPr lang="pl-PL" sz="750" dirty="0">
                <a:latin typeface="Courier"/>
                <a:cs typeface="Courier"/>
              </a:rPr>
              <a:t>],</a:t>
            </a:r>
            <a:r>
              <a:rPr lang="pl-PL" sz="750" dirty="0" err="1">
                <a:latin typeface="Courier"/>
                <a:cs typeface="Courier"/>
              </a:rPr>
              <a:t>startAngle,arcAngle</a:t>
            </a:r>
            <a:r>
              <a:rPr lang="pl-PL" sz="750" dirty="0">
                <a:latin typeface="Courier"/>
                <a:cs typeface="Courier"/>
              </a:rPr>
              <a:t>)</a:t>
            </a:r>
          </a:p>
          <a:p>
            <a:r>
              <a:rPr lang="pl-PL" sz="750" dirty="0" err="1">
                <a:latin typeface="Courier"/>
                <a:cs typeface="Courier"/>
              </a:rPr>
              <a:t>Screen</a:t>
            </a:r>
            <a:r>
              <a:rPr lang="pl-PL" sz="750" dirty="0">
                <a:latin typeface="Courier"/>
                <a:cs typeface="Courier"/>
              </a:rPr>
              <a:t>('</a:t>
            </a:r>
            <a:r>
              <a:rPr lang="pl-PL" sz="750" dirty="0" err="1">
                <a:latin typeface="Courier"/>
                <a:cs typeface="Courier"/>
              </a:rPr>
              <a:t>FillRect</a:t>
            </a:r>
            <a:r>
              <a:rPr lang="pl-PL" sz="750" dirty="0">
                <a:latin typeface="Courier"/>
                <a:cs typeface="Courier"/>
              </a:rPr>
              <a:t>', </a:t>
            </a:r>
            <a:r>
              <a:rPr lang="pl-PL" sz="750" dirty="0" err="1">
                <a:latin typeface="Courier"/>
                <a:cs typeface="Courier"/>
              </a:rPr>
              <a:t>windowPtr</a:t>
            </a:r>
            <a:r>
              <a:rPr lang="pl-PL" sz="750" dirty="0">
                <a:latin typeface="Courier"/>
                <a:cs typeface="Courier"/>
              </a:rPr>
              <a:t> [,</a:t>
            </a:r>
            <a:r>
              <a:rPr lang="pl-PL" sz="750" dirty="0" err="1">
                <a:latin typeface="Courier"/>
                <a:cs typeface="Courier"/>
              </a:rPr>
              <a:t>color</a:t>
            </a:r>
            <a:r>
              <a:rPr lang="pl-PL" sz="750" dirty="0">
                <a:latin typeface="Courier"/>
                <a:cs typeface="Courier"/>
              </a:rPr>
              <a:t>] [,</a:t>
            </a:r>
            <a:r>
              <a:rPr lang="pl-PL" sz="750" dirty="0" err="1">
                <a:latin typeface="Courier"/>
                <a:cs typeface="Courier"/>
              </a:rPr>
              <a:t>rect</a:t>
            </a:r>
            <a:r>
              <a:rPr lang="pl-PL" sz="750" dirty="0">
                <a:latin typeface="Courier"/>
                <a:cs typeface="Courier"/>
              </a:rPr>
              <a:t>] );</a:t>
            </a:r>
          </a:p>
          <a:p>
            <a:r>
              <a:rPr lang="pl-PL" sz="750" dirty="0" err="1">
                <a:latin typeface="Courier"/>
                <a:cs typeface="Courier"/>
              </a:rPr>
              <a:t>Screen</a:t>
            </a:r>
            <a:r>
              <a:rPr lang="pl-PL" sz="750" dirty="0">
                <a:latin typeface="Courier"/>
                <a:cs typeface="Courier"/>
              </a:rPr>
              <a:t>('</a:t>
            </a:r>
            <a:r>
              <a:rPr lang="pl-PL" sz="750" dirty="0" err="1">
                <a:latin typeface="Courier"/>
                <a:cs typeface="Courier"/>
              </a:rPr>
              <a:t>FrameRect</a:t>
            </a:r>
            <a:r>
              <a:rPr lang="pl-PL" sz="750" dirty="0">
                <a:latin typeface="Courier"/>
                <a:cs typeface="Courier"/>
              </a:rPr>
              <a:t>', </a:t>
            </a:r>
            <a:r>
              <a:rPr lang="pl-PL" sz="750" dirty="0" err="1">
                <a:latin typeface="Courier"/>
                <a:cs typeface="Courier"/>
              </a:rPr>
              <a:t>windowPtr</a:t>
            </a:r>
            <a:r>
              <a:rPr lang="pl-PL" sz="750" dirty="0">
                <a:latin typeface="Courier"/>
                <a:cs typeface="Courier"/>
              </a:rPr>
              <a:t> [,</a:t>
            </a:r>
            <a:r>
              <a:rPr lang="pl-PL" sz="750" dirty="0" err="1">
                <a:latin typeface="Courier"/>
                <a:cs typeface="Courier"/>
              </a:rPr>
              <a:t>color</a:t>
            </a:r>
            <a:r>
              <a:rPr lang="pl-PL" sz="750" dirty="0">
                <a:latin typeface="Courier"/>
                <a:cs typeface="Courier"/>
              </a:rPr>
              <a:t>] [,</a:t>
            </a:r>
            <a:r>
              <a:rPr lang="pl-PL" sz="750" dirty="0" err="1">
                <a:latin typeface="Courier"/>
                <a:cs typeface="Courier"/>
              </a:rPr>
              <a:t>rect</a:t>
            </a:r>
            <a:r>
              <a:rPr lang="pl-PL" sz="750" dirty="0">
                <a:latin typeface="Courier"/>
                <a:cs typeface="Courier"/>
              </a:rPr>
              <a:t>] [,</a:t>
            </a:r>
            <a:r>
              <a:rPr lang="pl-PL" sz="750" dirty="0" err="1">
                <a:latin typeface="Courier"/>
                <a:cs typeface="Courier"/>
              </a:rPr>
              <a:t>penWidth</a:t>
            </a:r>
            <a:r>
              <a:rPr lang="pl-PL" sz="750" dirty="0">
                <a:latin typeface="Courier"/>
                <a:cs typeface="Courier"/>
              </a:rPr>
              <a:t>]);</a:t>
            </a:r>
          </a:p>
          <a:p>
            <a:r>
              <a:rPr lang="pl-PL" sz="750" dirty="0" err="1">
                <a:latin typeface="Courier"/>
                <a:cs typeface="Courier"/>
              </a:rPr>
              <a:t>Screen</a:t>
            </a:r>
            <a:r>
              <a:rPr lang="pl-PL" sz="750" dirty="0">
                <a:latin typeface="Courier"/>
                <a:cs typeface="Courier"/>
              </a:rPr>
              <a:t>('</a:t>
            </a:r>
            <a:r>
              <a:rPr lang="pl-PL" sz="750" dirty="0" err="1">
                <a:latin typeface="Courier"/>
                <a:cs typeface="Courier"/>
              </a:rPr>
              <a:t>FillOval</a:t>
            </a:r>
            <a:r>
              <a:rPr lang="pl-PL" sz="750" dirty="0">
                <a:latin typeface="Courier"/>
                <a:cs typeface="Courier"/>
              </a:rPr>
              <a:t>', </a:t>
            </a:r>
            <a:r>
              <a:rPr lang="pl-PL" sz="750" dirty="0" err="1">
                <a:latin typeface="Courier"/>
                <a:cs typeface="Courier"/>
              </a:rPr>
              <a:t>windowPtr</a:t>
            </a:r>
            <a:r>
              <a:rPr lang="pl-PL" sz="750" dirty="0">
                <a:latin typeface="Courier"/>
                <a:cs typeface="Courier"/>
              </a:rPr>
              <a:t> [,</a:t>
            </a:r>
            <a:r>
              <a:rPr lang="pl-PL" sz="750" dirty="0" err="1">
                <a:latin typeface="Courier"/>
                <a:cs typeface="Courier"/>
              </a:rPr>
              <a:t>color</a:t>
            </a:r>
            <a:r>
              <a:rPr lang="pl-PL" sz="750" dirty="0">
                <a:latin typeface="Courier"/>
                <a:cs typeface="Courier"/>
              </a:rPr>
              <a:t>] [,</a:t>
            </a:r>
            <a:r>
              <a:rPr lang="pl-PL" sz="750" dirty="0" err="1">
                <a:latin typeface="Courier"/>
                <a:cs typeface="Courier"/>
              </a:rPr>
              <a:t>rect</a:t>
            </a:r>
            <a:r>
              <a:rPr lang="pl-PL" sz="750" dirty="0">
                <a:latin typeface="Courier"/>
                <a:cs typeface="Courier"/>
              </a:rPr>
              <a:t>] [,</a:t>
            </a:r>
            <a:r>
              <a:rPr lang="pl-PL" sz="750" dirty="0" err="1">
                <a:latin typeface="Courier"/>
                <a:cs typeface="Courier"/>
              </a:rPr>
              <a:t>perfectUpToMaxDiameter</a:t>
            </a:r>
            <a:r>
              <a:rPr lang="pl-PL" sz="750" dirty="0">
                <a:latin typeface="Courier"/>
                <a:cs typeface="Courier"/>
              </a:rPr>
              <a:t>]);</a:t>
            </a:r>
          </a:p>
          <a:p>
            <a:r>
              <a:rPr lang="pl-PL" sz="750" dirty="0" err="1">
                <a:latin typeface="Courier"/>
                <a:cs typeface="Courier"/>
              </a:rPr>
              <a:t>Screen</a:t>
            </a:r>
            <a:r>
              <a:rPr lang="pl-PL" sz="750" dirty="0">
                <a:latin typeface="Courier"/>
                <a:cs typeface="Courier"/>
              </a:rPr>
              <a:t>('</a:t>
            </a:r>
            <a:r>
              <a:rPr lang="pl-PL" sz="750" dirty="0" err="1">
                <a:latin typeface="Courier"/>
                <a:cs typeface="Courier"/>
              </a:rPr>
              <a:t>FrameOval</a:t>
            </a:r>
            <a:r>
              <a:rPr lang="pl-PL" sz="750" dirty="0">
                <a:latin typeface="Courier"/>
                <a:cs typeface="Courier"/>
              </a:rPr>
              <a:t>', </a:t>
            </a:r>
            <a:r>
              <a:rPr lang="pl-PL" sz="750" dirty="0" err="1">
                <a:latin typeface="Courier"/>
                <a:cs typeface="Courier"/>
              </a:rPr>
              <a:t>windowPtr</a:t>
            </a:r>
            <a:r>
              <a:rPr lang="pl-PL" sz="750" dirty="0">
                <a:latin typeface="Courier"/>
                <a:cs typeface="Courier"/>
              </a:rPr>
              <a:t> [,</a:t>
            </a:r>
            <a:r>
              <a:rPr lang="pl-PL" sz="750" dirty="0" err="1">
                <a:latin typeface="Courier"/>
                <a:cs typeface="Courier"/>
              </a:rPr>
              <a:t>color</a:t>
            </a:r>
            <a:r>
              <a:rPr lang="pl-PL" sz="750" dirty="0">
                <a:latin typeface="Courier"/>
                <a:cs typeface="Courier"/>
              </a:rPr>
              <a:t>] [,</a:t>
            </a:r>
            <a:r>
              <a:rPr lang="pl-PL" sz="750" dirty="0" err="1">
                <a:latin typeface="Courier"/>
                <a:cs typeface="Courier"/>
              </a:rPr>
              <a:t>rect</a:t>
            </a:r>
            <a:r>
              <a:rPr lang="pl-PL" sz="750" dirty="0">
                <a:latin typeface="Courier"/>
                <a:cs typeface="Courier"/>
              </a:rPr>
              <a:t>] [,</a:t>
            </a:r>
            <a:r>
              <a:rPr lang="pl-PL" sz="750" dirty="0" err="1">
                <a:latin typeface="Courier"/>
                <a:cs typeface="Courier"/>
              </a:rPr>
              <a:t>penWidth</a:t>
            </a:r>
            <a:r>
              <a:rPr lang="pl-PL" sz="750" dirty="0">
                <a:latin typeface="Courier"/>
                <a:cs typeface="Courier"/>
              </a:rPr>
              <a:t>] [,</a:t>
            </a:r>
            <a:r>
              <a:rPr lang="pl-PL" sz="750" dirty="0" err="1">
                <a:latin typeface="Courier"/>
                <a:cs typeface="Courier"/>
              </a:rPr>
              <a:t>penHeight</a:t>
            </a:r>
            <a:r>
              <a:rPr lang="pl-PL" sz="750" dirty="0">
                <a:latin typeface="Courier"/>
                <a:cs typeface="Courier"/>
              </a:rPr>
              <a:t>] [,</a:t>
            </a:r>
            <a:r>
              <a:rPr lang="pl-PL" sz="750" dirty="0" err="1">
                <a:latin typeface="Courier"/>
                <a:cs typeface="Courier"/>
              </a:rPr>
              <a:t>penMode</a:t>
            </a:r>
            <a:r>
              <a:rPr lang="pl-PL" sz="750" dirty="0">
                <a:latin typeface="Courier"/>
                <a:cs typeface="Courier"/>
              </a:rPr>
              <a:t>]);</a:t>
            </a:r>
          </a:p>
          <a:p>
            <a:r>
              <a:rPr lang="pl-PL" sz="750" dirty="0" err="1">
                <a:latin typeface="Courier"/>
                <a:cs typeface="Courier"/>
              </a:rPr>
              <a:t>Screen</a:t>
            </a:r>
            <a:r>
              <a:rPr lang="pl-PL" sz="750" dirty="0">
                <a:latin typeface="Courier"/>
                <a:cs typeface="Courier"/>
              </a:rPr>
              <a:t>('</a:t>
            </a:r>
            <a:r>
              <a:rPr lang="pl-PL" sz="750" dirty="0" err="1">
                <a:latin typeface="Courier"/>
                <a:cs typeface="Courier"/>
              </a:rPr>
              <a:t>FramePoly</a:t>
            </a:r>
            <a:r>
              <a:rPr lang="pl-PL" sz="750" dirty="0">
                <a:latin typeface="Courier"/>
                <a:cs typeface="Courier"/>
              </a:rPr>
              <a:t>', </a:t>
            </a:r>
            <a:r>
              <a:rPr lang="pl-PL" sz="750" dirty="0" err="1">
                <a:latin typeface="Courier"/>
                <a:cs typeface="Courier"/>
              </a:rPr>
              <a:t>windowPtr</a:t>
            </a:r>
            <a:r>
              <a:rPr lang="pl-PL" sz="750" dirty="0">
                <a:latin typeface="Courier"/>
                <a:cs typeface="Courier"/>
              </a:rPr>
              <a:t> [,</a:t>
            </a:r>
            <a:r>
              <a:rPr lang="pl-PL" sz="750" dirty="0" err="1">
                <a:latin typeface="Courier"/>
                <a:cs typeface="Courier"/>
              </a:rPr>
              <a:t>color</a:t>
            </a:r>
            <a:r>
              <a:rPr lang="pl-PL" sz="750" dirty="0">
                <a:latin typeface="Courier"/>
                <a:cs typeface="Courier"/>
              </a:rPr>
              <a:t>], </a:t>
            </a:r>
            <a:r>
              <a:rPr lang="pl-PL" sz="750" dirty="0" err="1">
                <a:latin typeface="Courier"/>
                <a:cs typeface="Courier"/>
              </a:rPr>
              <a:t>pointList</a:t>
            </a:r>
            <a:r>
              <a:rPr lang="pl-PL" sz="750" dirty="0">
                <a:latin typeface="Courier"/>
                <a:cs typeface="Courier"/>
              </a:rPr>
              <a:t> [,</a:t>
            </a:r>
            <a:r>
              <a:rPr lang="pl-PL" sz="750" dirty="0" err="1">
                <a:latin typeface="Courier"/>
                <a:cs typeface="Courier"/>
              </a:rPr>
              <a:t>penWidth</a:t>
            </a:r>
            <a:r>
              <a:rPr lang="pl-PL" sz="750" dirty="0">
                <a:latin typeface="Courier"/>
                <a:cs typeface="Courier"/>
              </a:rPr>
              <a:t>]);</a:t>
            </a:r>
          </a:p>
          <a:p>
            <a:endParaRPr lang="pl-PL" sz="750" dirty="0">
              <a:latin typeface="Courier"/>
              <a:cs typeface="Courier"/>
            </a:endParaRPr>
          </a:p>
        </p:txBody>
      </p:sp>
    </p:spTree>
    <p:extLst>
      <p:ext uri="{BB962C8B-B14F-4D97-AF65-F5344CB8AC3E}">
        <p14:creationId xmlns:p14="http://schemas.microsoft.com/office/powerpoint/2010/main" val="23851095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814388" y="2208213"/>
            <a:ext cx="6429375" cy="727075"/>
          </a:xfrm>
        </p:spPr>
        <p:txBody>
          <a:bodyPr/>
          <a:lstStyle/>
          <a:p>
            <a:r>
              <a:rPr lang="en-US" dirty="0" smtClean="0"/>
              <a:t>Week 2 Recap</a:t>
            </a:r>
            <a:endParaRPr lang="en-US" dirty="0"/>
          </a:p>
        </p:txBody>
      </p:sp>
    </p:spTree>
    <p:extLst>
      <p:ext uri="{BB962C8B-B14F-4D97-AF65-F5344CB8AC3E}">
        <p14:creationId xmlns:p14="http://schemas.microsoft.com/office/powerpoint/2010/main" val="32303216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5637" y="2290444"/>
            <a:ext cx="2770101" cy="181781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dirty="0"/>
          </a:p>
        </p:txBody>
      </p:sp>
      <p:sp>
        <p:nvSpPr>
          <p:cNvPr id="3" name="Rectangle 2"/>
          <p:cNvSpPr/>
          <p:nvPr/>
        </p:nvSpPr>
        <p:spPr>
          <a:xfrm>
            <a:off x="4494751" y="1287011"/>
            <a:ext cx="2770101" cy="181781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dirty="0"/>
          </a:p>
        </p:txBody>
      </p:sp>
      <p:sp>
        <p:nvSpPr>
          <p:cNvPr id="4" name="TextBox 3"/>
          <p:cNvSpPr txBox="1"/>
          <p:nvPr/>
        </p:nvSpPr>
        <p:spPr>
          <a:xfrm>
            <a:off x="1848249" y="4333664"/>
            <a:ext cx="2152100" cy="300082"/>
          </a:xfrm>
          <a:prstGeom prst="rect">
            <a:avLst/>
          </a:prstGeom>
          <a:noFill/>
        </p:spPr>
        <p:txBody>
          <a:bodyPr wrap="square" rtlCol="0">
            <a:spAutoFit/>
          </a:bodyPr>
          <a:lstStyle/>
          <a:p>
            <a:r>
              <a:rPr lang="en-US" sz="1350" dirty="0"/>
              <a:t>"Front" screen/buffer</a:t>
            </a:r>
          </a:p>
        </p:txBody>
      </p:sp>
      <p:sp>
        <p:nvSpPr>
          <p:cNvPr id="5" name="TextBox 4"/>
          <p:cNvSpPr txBox="1"/>
          <p:nvPr/>
        </p:nvSpPr>
        <p:spPr>
          <a:xfrm>
            <a:off x="5003693" y="3206621"/>
            <a:ext cx="1846734" cy="300082"/>
          </a:xfrm>
          <a:prstGeom prst="rect">
            <a:avLst/>
          </a:prstGeom>
          <a:noFill/>
        </p:spPr>
        <p:txBody>
          <a:bodyPr wrap="square" rtlCol="0">
            <a:spAutoFit/>
          </a:bodyPr>
          <a:lstStyle/>
          <a:p>
            <a:r>
              <a:rPr lang="en-US" sz="1350" dirty="0"/>
              <a:t>"Back" screen/buffer</a:t>
            </a:r>
          </a:p>
        </p:txBody>
      </p:sp>
      <p:sp>
        <p:nvSpPr>
          <p:cNvPr id="6" name="TextBox 5"/>
          <p:cNvSpPr txBox="1"/>
          <p:nvPr/>
        </p:nvSpPr>
        <p:spPr>
          <a:xfrm>
            <a:off x="1615589" y="632599"/>
            <a:ext cx="2341136" cy="415498"/>
          </a:xfrm>
          <a:prstGeom prst="rect">
            <a:avLst/>
          </a:prstGeom>
          <a:noFill/>
        </p:spPr>
        <p:txBody>
          <a:bodyPr wrap="square" rtlCol="0">
            <a:spAutoFit/>
          </a:bodyPr>
          <a:lstStyle/>
          <a:p>
            <a:r>
              <a:rPr lang="en-US" sz="2100" dirty="0"/>
              <a:t>Double buffering</a:t>
            </a:r>
          </a:p>
        </p:txBody>
      </p:sp>
      <p:sp>
        <p:nvSpPr>
          <p:cNvPr id="9" name="Oval 8"/>
          <p:cNvSpPr/>
          <p:nvPr/>
        </p:nvSpPr>
        <p:spPr>
          <a:xfrm>
            <a:off x="1782813" y="2624921"/>
            <a:ext cx="545296" cy="523530"/>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11" name="Straight Connector 10"/>
          <p:cNvCxnSpPr/>
          <p:nvPr/>
        </p:nvCxnSpPr>
        <p:spPr>
          <a:xfrm flipH="1">
            <a:off x="2451709" y="2784889"/>
            <a:ext cx="697979" cy="81438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324182" y="3206622"/>
            <a:ext cx="443507" cy="507831"/>
          </a:xfrm>
          <a:prstGeom prst="rect">
            <a:avLst/>
          </a:prstGeom>
          <a:noFill/>
        </p:spPr>
        <p:txBody>
          <a:bodyPr wrap="square" rtlCol="0">
            <a:spAutoFit/>
          </a:bodyPr>
          <a:lstStyle/>
          <a:p>
            <a:r>
              <a:rPr lang="en-US" sz="2700" dirty="0">
                <a:solidFill>
                  <a:srgbClr val="3366FF"/>
                </a:solidFill>
              </a:rPr>
              <a:t>A</a:t>
            </a:r>
          </a:p>
        </p:txBody>
      </p:sp>
      <p:sp>
        <p:nvSpPr>
          <p:cNvPr id="7" name="Curved Left Arrow 6"/>
          <p:cNvSpPr/>
          <p:nvPr/>
        </p:nvSpPr>
        <p:spPr>
          <a:xfrm>
            <a:off x="4603809" y="2741262"/>
            <a:ext cx="1141485" cy="2341341"/>
          </a:xfrm>
          <a:prstGeom prst="curvedLeftArrow">
            <a:avLst/>
          </a:prstGeom>
          <a:scene3d>
            <a:camera prst="orthographicFront">
              <a:rot lat="0" lon="0" rev="18000000"/>
            </a:camera>
            <a:lightRig rig="threePt" dir="t"/>
          </a:scene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solidFill>
                <a:schemeClr val="tx1"/>
              </a:solidFill>
            </a:endParaRPr>
          </a:p>
        </p:txBody>
      </p:sp>
      <p:sp>
        <p:nvSpPr>
          <p:cNvPr id="8" name="Curved Down Arrow 7"/>
          <p:cNvSpPr/>
          <p:nvPr/>
        </p:nvSpPr>
        <p:spPr>
          <a:xfrm>
            <a:off x="2786157" y="1163513"/>
            <a:ext cx="2261160" cy="1119773"/>
          </a:xfrm>
          <a:prstGeom prst="curvedDownArrow">
            <a:avLst/>
          </a:prstGeom>
          <a:scene3d>
            <a:camera prst="orthographicFront">
              <a:rot lat="0" lon="0" rev="156000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solidFill>
                <a:schemeClr val="tx1"/>
              </a:solidFill>
            </a:endParaRPr>
          </a:p>
        </p:txBody>
      </p:sp>
      <p:sp>
        <p:nvSpPr>
          <p:cNvPr id="10" name="TextBox 9"/>
          <p:cNvSpPr txBox="1"/>
          <p:nvPr/>
        </p:nvSpPr>
        <p:spPr>
          <a:xfrm>
            <a:off x="5970684" y="4108257"/>
            <a:ext cx="1621345" cy="646331"/>
          </a:xfrm>
          <a:prstGeom prst="rect">
            <a:avLst/>
          </a:prstGeom>
          <a:noFill/>
        </p:spPr>
        <p:txBody>
          <a:bodyPr wrap="square" rtlCol="0">
            <a:spAutoFit/>
          </a:bodyPr>
          <a:lstStyle/>
          <a:p>
            <a:pPr algn="ctr"/>
            <a:r>
              <a:rPr lang="en-US" b="1" dirty="0">
                <a:solidFill>
                  <a:schemeClr val="accent5"/>
                </a:solidFill>
              </a:rPr>
              <a:t>Swap or "Flip"</a:t>
            </a:r>
          </a:p>
          <a:p>
            <a:pPr algn="ctr"/>
            <a:r>
              <a:rPr lang="en-US" b="1" dirty="0">
                <a:solidFill>
                  <a:schemeClr val="accent5"/>
                </a:solidFill>
              </a:rPr>
              <a:t>buffers</a:t>
            </a:r>
          </a:p>
        </p:txBody>
      </p:sp>
      <p:sp>
        <p:nvSpPr>
          <p:cNvPr id="14" name="TextBox 13"/>
          <p:cNvSpPr txBox="1"/>
          <p:nvPr/>
        </p:nvSpPr>
        <p:spPr>
          <a:xfrm>
            <a:off x="4603809" y="632599"/>
            <a:ext cx="2057582" cy="507831"/>
          </a:xfrm>
          <a:prstGeom prst="rect">
            <a:avLst/>
          </a:prstGeom>
          <a:noFill/>
        </p:spPr>
        <p:txBody>
          <a:bodyPr wrap="square" rtlCol="0">
            <a:spAutoFit/>
          </a:bodyPr>
          <a:lstStyle/>
          <a:p>
            <a:r>
              <a:rPr lang="en-US" sz="1350" dirty="0">
                <a:solidFill>
                  <a:srgbClr val="528A02"/>
                </a:solidFill>
              </a:rPr>
              <a:t>Note that flipping clears the new back buffer</a:t>
            </a:r>
          </a:p>
        </p:txBody>
      </p:sp>
      <p:cxnSp>
        <p:nvCxnSpPr>
          <p:cNvPr id="16" name="Straight Arrow Connector 15"/>
          <p:cNvCxnSpPr>
            <a:stCxn id="14" idx="2"/>
          </p:cNvCxnSpPr>
          <p:nvPr/>
        </p:nvCxnSpPr>
        <p:spPr>
          <a:xfrm>
            <a:off x="5632600" y="1140430"/>
            <a:ext cx="265377" cy="91733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1702278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Screen command</a:t>
            </a:r>
            <a:endParaRPr lang="en-US" dirty="0"/>
          </a:p>
        </p:txBody>
      </p:sp>
      <p:sp>
        <p:nvSpPr>
          <p:cNvPr id="3" name="Content Placeholder 2"/>
          <p:cNvSpPr>
            <a:spLocks noGrp="1"/>
          </p:cNvSpPr>
          <p:nvPr>
            <p:ph idx="1"/>
          </p:nvPr>
        </p:nvSpPr>
        <p:spPr>
          <a:xfrm>
            <a:off x="1460686" y="1588477"/>
            <a:ext cx="5307560" cy="2994422"/>
          </a:xfrm>
        </p:spPr>
        <p:txBody>
          <a:bodyPr/>
          <a:lstStyle/>
          <a:p>
            <a:r>
              <a:rPr lang="en-US" dirty="0" smtClean="0"/>
              <a:t>Opening the screen</a:t>
            </a:r>
            <a:endParaRPr lang="en-US" dirty="0"/>
          </a:p>
        </p:txBody>
      </p:sp>
      <p:sp>
        <p:nvSpPr>
          <p:cNvPr id="5" name="TextBox 4"/>
          <p:cNvSpPr txBox="1"/>
          <p:nvPr/>
        </p:nvSpPr>
        <p:spPr>
          <a:xfrm>
            <a:off x="1678508" y="2206116"/>
            <a:ext cx="5743666" cy="300082"/>
          </a:xfrm>
          <a:prstGeom prst="rect">
            <a:avLst/>
          </a:prstGeom>
          <a:noFill/>
        </p:spPr>
        <p:txBody>
          <a:bodyPr wrap="square" rtlCol="0">
            <a:spAutoFit/>
          </a:bodyPr>
          <a:lstStyle/>
          <a:p>
            <a:r>
              <a:rPr lang="en-US" sz="1350" dirty="0">
                <a:latin typeface="Courier"/>
                <a:cs typeface="Courier"/>
              </a:rPr>
              <a:t>[</a:t>
            </a:r>
            <a:r>
              <a:rPr lang="en-US" sz="1350" dirty="0" err="1">
                <a:latin typeface="Courier"/>
                <a:cs typeface="Courier"/>
              </a:rPr>
              <a:t>windowPtr,rect</a:t>
            </a:r>
            <a:r>
              <a:rPr lang="en-US" sz="1350" dirty="0">
                <a:latin typeface="Courier"/>
                <a:cs typeface="Courier"/>
              </a:rPr>
              <a:t>]=Screen('</a:t>
            </a:r>
            <a:r>
              <a:rPr lang="en-US" sz="1350" dirty="0" err="1">
                <a:latin typeface="Courier"/>
                <a:cs typeface="Courier"/>
              </a:rPr>
              <a:t>OpenWindow</a:t>
            </a:r>
            <a:r>
              <a:rPr lang="en-US" sz="1350" dirty="0">
                <a:latin typeface="Courier"/>
                <a:cs typeface="Courier"/>
              </a:rPr>
              <a:t>',</a:t>
            </a:r>
            <a:r>
              <a:rPr lang="en-US" sz="1350" dirty="0" err="1">
                <a:latin typeface="Courier"/>
                <a:cs typeface="Courier"/>
              </a:rPr>
              <a:t>ScreenNumber</a:t>
            </a:r>
            <a:r>
              <a:rPr lang="en-US" sz="1350" dirty="0">
                <a:latin typeface="Courier"/>
                <a:cs typeface="Courier"/>
              </a:rPr>
              <a:t>)</a:t>
            </a:r>
          </a:p>
        </p:txBody>
      </p:sp>
      <p:sp>
        <p:nvSpPr>
          <p:cNvPr id="6" name="Rectangle 5"/>
          <p:cNvSpPr/>
          <p:nvPr/>
        </p:nvSpPr>
        <p:spPr>
          <a:xfrm>
            <a:off x="1841170" y="2291326"/>
            <a:ext cx="969176" cy="191789"/>
          </a:xfrm>
          <a:prstGeom prst="rect">
            <a:avLst/>
          </a:prstGeom>
          <a:gradFill flip="none" rotWithShape="1">
            <a:gsLst>
              <a:gs pos="0">
                <a:schemeClr val="accent1">
                  <a:tint val="95000"/>
                  <a:shade val="70000"/>
                  <a:satMod val="150000"/>
                  <a:alpha val="15000"/>
                </a:schemeClr>
              </a:gs>
              <a:gs pos="100000">
                <a:schemeClr val="accent1">
                  <a:tint val="100000"/>
                  <a:shade val="100000"/>
                  <a:satMod val="150000"/>
                  <a:alpha val="15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 name="Rectangle 6"/>
          <p:cNvSpPr/>
          <p:nvPr/>
        </p:nvSpPr>
        <p:spPr>
          <a:xfrm>
            <a:off x="2888547" y="2291326"/>
            <a:ext cx="445037" cy="191789"/>
          </a:xfrm>
          <a:prstGeom prst="rect">
            <a:avLst/>
          </a:prstGeom>
          <a:gradFill flip="none" rotWithShape="1">
            <a:gsLst>
              <a:gs pos="0">
                <a:schemeClr val="accent3">
                  <a:tint val="95000"/>
                  <a:shade val="70000"/>
                  <a:satMod val="150000"/>
                  <a:alpha val="23000"/>
                </a:schemeClr>
              </a:gs>
              <a:gs pos="100000">
                <a:schemeClr val="accent3">
                  <a:tint val="100000"/>
                  <a:shade val="100000"/>
                  <a:satMod val="150000"/>
                  <a:alpha val="23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sp>
        <p:nvSpPr>
          <p:cNvPr id="8" name="Rectangle 7"/>
          <p:cNvSpPr/>
          <p:nvPr/>
        </p:nvSpPr>
        <p:spPr>
          <a:xfrm>
            <a:off x="5581410" y="2276672"/>
            <a:ext cx="1243202" cy="191789"/>
          </a:xfrm>
          <a:prstGeom prst="rect">
            <a:avLst/>
          </a:prstGeom>
          <a:gradFill flip="none" rotWithShape="1">
            <a:gsLst>
              <a:gs pos="0">
                <a:schemeClr val="accent5">
                  <a:tint val="95000"/>
                  <a:shade val="70000"/>
                  <a:satMod val="150000"/>
                  <a:alpha val="19000"/>
                </a:schemeClr>
              </a:gs>
              <a:gs pos="100000">
                <a:schemeClr val="accent5">
                  <a:tint val="100000"/>
                  <a:shade val="100000"/>
                  <a:satMod val="150000"/>
                  <a:alpha val="19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sp>
        <p:nvSpPr>
          <p:cNvPr id="9" name="TextBox 8"/>
          <p:cNvSpPr txBox="1"/>
          <p:nvPr/>
        </p:nvSpPr>
        <p:spPr>
          <a:xfrm>
            <a:off x="4967654" y="2890576"/>
            <a:ext cx="2307981" cy="715581"/>
          </a:xfrm>
          <a:prstGeom prst="rect">
            <a:avLst/>
          </a:prstGeom>
          <a:noFill/>
        </p:spPr>
        <p:txBody>
          <a:bodyPr wrap="square" rtlCol="0">
            <a:spAutoFit/>
          </a:bodyPr>
          <a:lstStyle/>
          <a:p>
            <a:r>
              <a:rPr lang="en-US" sz="1350" dirty="0">
                <a:solidFill>
                  <a:schemeClr val="accent5"/>
                </a:solidFill>
              </a:rPr>
              <a:t>which screen you want to open (you may have multiple monitors)</a:t>
            </a:r>
          </a:p>
        </p:txBody>
      </p:sp>
      <p:sp>
        <p:nvSpPr>
          <p:cNvPr id="10" name="TextBox 9"/>
          <p:cNvSpPr txBox="1"/>
          <p:nvPr/>
        </p:nvSpPr>
        <p:spPr>
          <a:xfrm>
            <a:off x="1460685" y="2912764"/>
            <a:ext cx="2307981" cy="715581"/>
          </a:xfrm>
          <a:prstGeom prst="rect">
            <a:avLst/>
          </a:prstGeom>
          <a:noFill/>
        </p:spPr>
        <p:txBody>
          <a:bodyPr wrap="square" rtlCol="0">
            <a:spAutoFit/>
          </a:bodyPr>
          <a:lstStyle/>
          <a:p>
            <a:r>
              <a:rPr lang="en-US" sz="1350" dirty="0">
                <a:solidFill>
                  <a:schemeClr val="accent1"/>
                </a:solidFill>
              </a:rPr>
              <a:t>returns a number that we will use to refer to this screen in future commands</a:t>
            </a:r>
          </a:p>
        </p:txBody>
      </p:sp>
      <p:sp>
        <p:nvSpPr>
          <p:cNvPr id="11" name="TextBox 10"/>
          <p:cNvSpPr txBox="1"/>
          <p:nvPr/>
        </p:nvSpPr>
        <p:spPr>
          <a:xfrm>
            <a:off x="2791557" y="3989821"/>
            <a:ext cx="2307981" cy="923330"/>
          </a:xfrm>
          <a:prstGeom prst="rect">
            <a:avLst/>
          </a:prstGeom>
          <a:noFill/>
        </p:spPr>
        <p:txBody>
          <a:bodyPr wrap="square" rtlCol="0">
            <a:spAutoFit/>
          </a:bodyPr>
          <a:lstStyle/>
          <a:p>
            <a:r>
              <a:rPr lang="en-US" sz="1350" dirty="0">
                <a:solidFill>
                  <a:schemeClr val="accent3"/>
                </a:solidFill>
              </a:rPr>
              <a:t>returns a rectangle (a vector of four numbers) that describe the dimensions of the screen</a:t>
            </a:r>
          </a:p>
        </p:txBody>
      </p:sp>
      <p:cxnSp>
        <p:nvCxnSpPr>
          <p:cNvPr id="13" name="Straight Arrow Connector 12"/>
          <p:cNvCxnSpPr/>
          <p:nvPr/>
        </p:nvCxnSpPr>
        <p:spPr>
          <a:xfrm flipV="1">
            <a:off x="2329961" y="2564424"/>
            <a:ext cx="0" cy="326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1" idx="0"/>
          </p:cNvCxnSpPr>
          <p:nvPr/>
        </p:nvCxnSpPr>
        <p:spPr>
          <a:xfrm flipH="1" flipV="1">
            <a:off x="3084636" y="2586613"/>
            <a:ext cx="860912" cy="140320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flipV="1">
            <a:off x="6081346" y="2483116"/>
            <a:ext cx="1" cy="49161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2856466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8508" y="608847"/>
            <a:ext cx="5743666" cy="300082"/>
          </a:xfrm>
          <a:prstGeom prst="rect">
            <a:avLst/>
          </a:prstGeom>
          <a:noFill/>
        </p:spPr>
        <p:txBody>
          <a:bodyPr wrap="square" rtlCol="0">
            <a:spAutoFit/>
          </a:bodyPr>
          <a:lstStyle/>
          <a:p>
            <a:r>
              <a:rPr lang="en-US" sz="1350" dirty="0">
                <a:latin typeface="Courier"/>
                <a:cs typeface="Courier"/>
              </a:rPr>
              <a:t>[</a:t>
            </a:r>
            <a:r>
              <a:rPr lang="en-US" sz="1350" dirty="0" err="1">
                <a:latin typeface="Courier"/>
                <a:cs typeface="Courier"/>
              </a:rPr>
              <a:t>windowPtr,rect</a:t>
            </a:r>
            <a:r>
              <a:rPr lang="en-US" sz="1350" dirty="0">
                <a:latin typeface="Courier"/>
                <a:cs typeface="Courier"/>
              </a:rPr>
              <a:t>]=Screen('</a:t>
            </a:r>
            <a:r>
              <a:rPr lang="en-US" sz="1350" dirty="0" err="1">
                <a:latin typeface="Courier"/>
                <a:cs typeface="Courier"/>
              </a:rPr>
              <a:t>OpenWindow</a:t>
            </a:r>
            <a:r>
              <a:rPr lang="en-US" sz="1350" dirty="0">
                <a:latin typeface="Courier"/>
                <a:cs typeface="Courier"/>
              </a:rPr>
              <a:t>',</a:t>
            </a:r>
            <a:r>
              <a:rPr lang="en-US" sz="1350" dirty="0" err="1">
                <a:latin typeface="Courier"/>
                <a:cs typeface="Courier"/>
              </a:rPr>
              <a:t>ScreenNumber</a:t>
            </a:r>
            <a:r>
              <a:rPr lang="en-US" sz="1350" dirty="0">
                <a:latin typeface="Courier"/>
                <a:cs typeface="Courier"/>
              </a:rPr>
              <a:t>)</a:t>
            </a:r>
          </a:p>
        </p:txBody>
      </p:sp>
      <p:sp>
        <p:nvSpPr>
          <p:cNvPr id="7" name="Rectangle 6"/>
          <p:cNvSpPr/>
          <p:nvPr/>
        </p:nvSpPr>
        <p:spPr>
          <a:xfrm>
            <a:off x="2882284" y="687794"/>
            <a:ext cx="445037" cy="191789"/>
          </a:xfrm>
          <a:prstGeom prst="rect">
            <a:avLst/>
          </a:prstGeom>
          <a:gradFill flip="none" rotWithShape="1">
            <a:gsLst>
              <a:gs pos="0">
                <a:schemeClr val="accent3">
                  <a:tint val="95000"/>
                  <a:shade val="70000"/>
                  <a:satMod val="150000"/>
                  <a:alpha val="23000"/>
                </a:schemeClr>
              </a:gs>
              <a:gs pos="100000">
                <a:schemeClr val="accent3">
                  <a:tint val="100000"/>
                  <a:shade val="100000"/>
                  <a:satMod val="150000"/>
                  <a:alpha val="23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sp>
        <p:nvSpPr>
          <p:cNvPr id="11" name="TextBox 10"/>
          <p:cNvSpPr txBox="1"/>
          <p:nvPr/>
        </p:nvSpPr>
        <p:spPr>
          <a:xfrm>
            <a:off x="2058865" y="1245578"/>
            <a:ext cx="2307981" cy="507831"/>
          </a:xfrm>
          <a:prstGeom prst="rect">
            <a:avLst/>
          </a:prstGeom>
          <a:noFill/>
        </p:spPr>
        <p:txBody>
          <a:bodyPr wrap="square" rtlCol="0">
            <a:spAutoFit/>
          </a:bodyPr>
          <a:lstStyle/>
          <a:p>
            <a:r>
              <a:rPr lang="en-US" sz="900" dirty="0">
                <a:solidFill>
                  <a:schemeClr val="accent3"/>
                </a:solidFill>
              </a:rPr>
              <a:t>returns a rectangle (a vector of four numbers) that describe the dimensions of the screen</a:t>
            </a:r>
          </a:p>
        </p:txBody>
      </p:sp>
      <p:cxnSp>
        <p:nvCxnSpPr>
          <p:cNvPr id="14" name="Straight Arrow Connector 13"/>
          <p:cNvCxnSpPr/>
          <p:nvPr/>
        </p:nvCxnSpPr>
        <p:spPr>
          <a:xfrm flipV="1">
            <a:off x="3084634" y="989344"/>
            <a:ext cx="1" cy="24158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7" name="TextBox 16"/>
          <p:cNvSpPr txBox="1"/>
          <p:nvPr/>
        </p:nvSpPr>
        <p:spPr>
          <a:xfrm>
            <a:off x="1480681" y="1669192"/>
            <a:ext cx="6376522" cy="784830"/>
          </a:xfrm>
          <a:prstGeom prst="rect">
            <a:avLst/>
          </a:prstGeom>
          <a:solidFill>
            <a:schemeClr val="bg1">
              <a:lumMod val="85000"/>
            </a:schemeClr>
          </a:solidFill>
        </p:spPr>
        <p:txBody>
          <a:bodyPr wrap="square" rtlCol="0">
            <a:spAutoFit/>
          </a:bodyPr>
          <a:lstStyle/>
          <a:p>
            <a:r>
              <a:rPr lang="en-US" sz="900" dirty="0">
                <a:latin typeface="Courier"/>
                <a:cs typeface="Courier"/>
              </a:rPr>
              <a:t>&gt;&gt; </a:t>
            </a:r>
            <a:r>
              <a:rPr lang="en-US" sz="900" dirty="0" err="1">
                <a:latin typeface="Courier"/>
                <a:cs typeface="Courier"/>
              </a:rPr>
              <a:t>rect</a:t>
            </a:r>
            <a:endParaRPr lang="en-US" sz="900" dirty="0">
              <a:latin typeface="Courier"/>
              <a:cs typeface="Courier"/>
            </a:endParaRPr>
          </a:p>
          <a:p>
            <a:endParaRPr lang="en-US" sz="900" dirty="0">
              <a:latin typeface="Courier"/>
              <a:cs typeface="Courier"/>
            </a:endParaRPr>
          </a:p>
          <a:p>
            <a:r>
              <a:rPr lang="en-US" sz="900" dirty="0" err="1">
                <a:latin typeface="Courier"/>
                <a:cs typeface="Courier"/>
              </a:rPr>
              <a:t>rect</a:t>
            </a:r>
            <a:r>
              <a:rPr lang="en-US" sz="900" dirty="0">
                <a:latin typeface="Courier"/>
                <a:cs typeface="Courier"/>
              </a:rPr>
              <a:t> =</a:t>
            </a:r>
          </a:p>
          <a:p>
            <a:endParaRPr lang="en-US" sz="900" dirty="0">
              <a:latin typeface="Courier"/>
              <a:cs typeface="Courier"/>
            </a:endParaRPr>
          </a:p>
          <a:p>
            <a:r>
              <a:rPr lang="en-US" sz="900" dirty="0">
                <a:latin typeface="Courier"/>
                <a:cs typeface="Courier"/>
              </a:rPr>
              <a:t>           0           0        1680        1050</a:t>
            </a:r>
            <a:endParaRPr lang="pl-PL" sz="900" dirty="0">
              <a:latin typeface="Courier"/>
              <a:cs typeface="Courier"/>
            </a:endParaRPr>
          </a:p>
        </p:txBody>
      </p:sp>
      <p:sp>
        <p:nvSpPr>
          <p:cNvPr id="18" name="Rectangle 17"/>
          <p:cNvSpPr/>
          <p:nvPr/>
        </p:nvSpPr>
        <p:spPr>
          <a:xfrm>
            <a:off x="2747596" y="2762250"/>
            <a:ext cx="3582866" cy="191965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9" name="TextBox 18"/>
          <p:cNvSpPr txBox="1"/>
          <p:nvPr/>
        </p:nvSpPr>
        <p:spPr>
          <a:xfrm>
            <a:off x="6200437" y="4687806"/>
            <a:ext cx="1023910" cy="507831"/>
          </a:xfrm>
          <a:prstGeom prst="rect">
            <a:avLst/>
          </a:prstGeom>
          <a:noFill/>
        </p:spPr>
        <p:txBody>
          <a:bodyPr wrap="square" rtlCol="0">
            <a:spAutoFit/>
          </a:bodyPr>
          <a:lstStyle/>
          <a:p>
            <a:r>
              <a:rPr lang="en-US" sz="1350" dirty="0"/>
              <a:t>(1680,1050)</a:t>
            </a:r>
          </a:p>
        </p:txBody>
      </p:sp>
      <p:sp>
        <p:nvSpPr>
          <p:cNvPr id="20" name="TextBox 19"/>
          <p:cNvSpPr txBox="1"/>
          <p:nvPr/>
        </p:nvSpPr>
        <p:spPr>
          <a:xfrm>
            <a:off x="2406892" y="2489729"/>
            <a:ext cx="553127" cy="300082"/>
          </a:xfrm>
          <a:prstGeom prst="rect">
            <a:avLst/>
          </a:prstGeom>
          <a:noFill/>
        </p:spPr>
        <p:txBody>
          <a:bodyPr wrap="square" rtlCol="0">
            <a:spAutoFit/>
          </a:bodyPr>
          <a:lstStyle/>
          <a:p>
            <a:r>
              <a:rPr lang="en-US" sz="1350" dirty="0"/>
              <a:t>(0,0)</a:t>
            </a:r>
          </a:p>
        </p:txBody>
      </p:sp>
      <p:cxnSp>
        <p:nvCxnSpPr>
          <p:cNvPr id="22" name="Straight Arrow Connector 21"/>
          <p:cNvCxnSpPr/>
          <p:nvPr/>
        </p:nvCxnSpPr>
        <p:spPr>
          <a:xfrm>
            <a:off x="2960077" y="2623039"/>
            <a:ext cx="27182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513135" y="2864827"/>
            <a:ext cx="0" cy="167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744309" y="2460422"/>
            <a:ext cx="315058" cy="300082"/>
          </a:xfrm>
          <a:prstGeom prst="rect">
            <a:avLst/>
          </a:prstGeom>
          <a:noFill/>
        </p:spPr>
        <p:txBody>
          <a:bodyPr wrap="square" rtlCol="0">
            <a:spAutoFit/>
          </a:bodyPr>
          <a:lstStyle/>
          <a:p>
            <a:r>
              <a:rPr lang="en-US" sz="1350" dirty="0">
                <a:solidFill>
                  <a:schemeClr val="accent1"/>
                </a:solidFill>
              </a:rPr>
              <a:t>x</a:t>
            </a:r>
          </a:p>
        </p:txBody>
      </p:sp>
      <p:sp>
        <p:nvSpPr>
          <p:cNvPr id="26" name="TextBox 25"/>
          <p:cNvSpPr txBox="1"/>
          <p:nvPr/>
        </p:nvSpPr>
        <p:spPr>
          <a:xfrm>
            <a:off x="2406893" y="4476039"/>
            <a:ext cx="315058" cy="300082"/>
          </a:xfrm>
          <a:prstGeom prst="rect">
            <a:avLst/>
          </a:prstGeom>
          <a:noFill/>
        </p:spPr>
        <p:txBody>
          <a:bodyPr wrap="square" rtlCol="0">
            <a:spAutoFit/>
          </a:bodyPr>
          <a:lstStyle/>
          <a:p>
            <a:r>
              <a:rPr lang="en-US" sz="1350" dirty="0">
                <a:solidFill>
                  <a:schemeClr val="accent1"/>
                </a:solidFill>
              </a:rPr>
              <a:t>y</a:t>
            </a:r>
          </a:p>
        </p:txBody>
      </p:sp>
      <p:sp>
        <p:nvSpPr>
          <p:cNvPr id="27" name="Rectangle 26"/>
          <p:cNvSpPr/>
          <p:nvPr/>
        </p:nvSpPr>
        <p:spPr>
          <a:xfrm>
            <a:off x="3671585" y="2229696"/>
            <a:ext cx="445037" cy="191789"/>
          </a:xfrm>
          <a:prstGeom prst="rect">
            <a:avLst/>
          </a:prstGeom>
          <a:gradFill flip="none" rotWithShape="1">
            <a:gsLst>
              <a:gs pos="0">
                <a:schemeClr val="accent5">
                  <a:tint val="95000"/>
                  <a:shade val="70000"/>
                  <a:satMod val="150000"/>
                  <a:alpha val="27000"/>
                </a:schemeClr>
              </a:gs>
              <a:gs pos="100000">
                <a:schemeClr val="accent5">
                  <a:tint val="100000"/>
                  <a:shade val="100000"/>
                  <a:satMod val="150000"/>
                  <a:alpha val="27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sp>
        <p:nvSpPr>
          <p:cNvPr id="28" name="Rectangle 27"/>
          <p:cNvSpPr/>
          <p:nvPr/>
        </p:nvSpPr>
        <p:spPr>
          <a:xfrm>
            <a:off x="4471284" y="2229696"/>
            <a:ext cx="445037" cy="191789"/>
          </a:xfrm>
          <a:prstGeom prst="rect">
            <a:avLst/>
          </a:prstGeom>
          <a:gradFill flip="none" rotWithShape="1">
            <a:gsLst>
              <a:gs pos="0">
                <a:schemeClr val="accent2">
                  <a:tint val="95000"/>
                  <a:shade val="70000"/>
                  <a:satMod val="150000"/>
                  <a:alpha val="30000"/>
                </a:schemeClr>
              </a:gs>
              <a:gs pos="100000">
                <a:schemeClr val="accent2">
                  <a:tint val="100000"/>
                  <a:shade val="100000"/>
                  <a:satMod val="150000"/>
                  <a:alpha val="30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29" name="TextBox 28"/>
          <p:cNvSpPr txBox="1"/>
          <p:nvPr/>
        </p:nvSpPr>
        <p:spPr>
          <a:xfrm>
            <a:off x="3626828" y="1940170"/>
            <a:ext cx="696057" cy="300082"/>
          </a:xfrm>
          <a:prstGeom prst="rect">
            <a:avLst/>
          </a:prstGeom>
          <a:noFill/>
        </p:spPr>
        <p:txBody>
          <a:bodyPr wrap="square" rtlCol="0">
            <a:spAutoFit/>
          </a:bodyPr>
          <a:lstStyle/>
          <a:p>
            <a:r>
              <a:rPr lang="en-US" sz="1350" dirty="0">
                <a:solidFill>
                  <a:schemeClr val="accent5"/>
                </a:solidFill>
              </a:rPr>
              <a:t>width</a:t>
            </a:r>
          </a:p>
        </p:txBody>
      </p:sp>
      <p:sp>
        <p:nvSpPr>
          <p:cNvPr id="30" name="TextBox 29"/>
          <p:cNvSpPr txBox="1"/>
          <p:nvPr/>
        </p:nvSpPr>
        <p:spPr>
          <a:xfrm>
            <a:off x="4388826" y="1940170"/>
            <a:ext cx="696057" cy="300082"/>
          </a:xfrm>
          <a:prstGeom prst="rect">
            <a:avLst/>
          </a:prstGeom>
          <a:noFill/>
        </p:spPr>
        <p:txBody>
          <a:bodyPr wrap="square" rtlCol="0">
            <a:spAutoFit/>
          </a:bodyPr>
          <a:lstStyle/>
          <a:p>
            <a:r>
              <a:rPr lang="en-US" sz="1350" dirty="0">
                <a:solidFill>
                  <a:schemeClr val="accent2"/>
                </a:solidFill>
              </a:rPr>
              <a:t>height</a:t>
            </a:r>
          </a:p>
        </p:txBody>
      </p:sp>
    </p:spTree>
    <p:extLst>
      <p:ext uri="{BB962C8B-B14F-4D97-AF65-F5344CB8AC3E}">
        <p14:creationId xmlns:p14="http://schemas.microsoft.com/office/powerpoint/2010/main" val="2434023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480681" y="1669192"/>
            <a:ext cx="6376522" cy="784830"/>
          </a:xfrm>
          <a:prstGeom prst="rect">
            <a:avLst/>
          </a:prstGeom>
          <a:solidFill>
            <a:schemeClr val="bg1">
              <a:lumMod val="85000"/>
            </a:schemeClr>
          </a:solidFill>
        </p:spPr>
        <p:txBody>
          <a:bodyPr wrap="square" rtlCol="0">
            <a:spAutoFit/>
          </a:bodyPr>
          <a:lstStyle/>
          <a:p>
            <a:r>
              <a:rPr lang="en-US" sz="900" dirty="0">
                <a:latin typeface="Courier"/>
                <a:cs typeface="Courier"/>
              </a:rPr>
              <a:t>&gt;&gt; </a:t>
            </a:r>
            <a:r>
              <a:rPr lang="en-US" sz="900" dirty="0" err="1">
                <a:latin typeface="Courier"/>
                <a:cs typeface="Courier"/>
              </a:rPr>
              <a:t>rect</a:t>
            </a:r>
            <a:endParaRPr lang="en-US" sz="900" dirty="0">
              <a:latin typeface="Courier"/>
              <a:cs typeface="Courier"/>
            </a:endParaRPr>
          </a:p>
          <a:p>
            <a:endParaRPr lang="en-US" sz="900" dirty="0">
              <a:latin typeface="Courier"/>
              <a:cs typeface="Courier"/>
            </a:endParaRPr>
          </a:p>
          <a:p>
            <a:r>
              <a:rPr lang="en-US" sz="900" dirty="0" err="1">
                <a:latin typeface="Courier"/>
                <a:cs typeface="Courier"/>
              </a:rPr>
              <a:t>rect</a:t>
            </a:r>
            <a:r>
              <a:rPr lang="en-US" sz="900" dirty="0">
                <a:latin typeface="Courier"/>
                <a:cs typeface="Courier"/>
              </a:rPr>
              <a:t> =</a:t>
            </a:r>
          </a:p>
          <a:p>
            <a:endParaRPr lang="en-US" sz="900" dirty="0">
              <a:latin typeface="Courier"/>
              <a:cs typeface="Courier"/>
            </a:endParaRPr>
          </a:p>
          <a:p>
            <a:r>
              <a:rPr lang="en-US" sz="900" dirty="0">
                <a:latin typeface="Courier"/>
                <a:cs typeface="Courier"/>
              </a:rPr>
              <a:t>           0           0        1680        1050</a:t>
            </a:r>
            <a:endParaRPr lang="pl-PL" sz="900" dirty="0">
              <a:latin typeface="Courier"/>
              <a:cs typeface="Courier"/>
            </a:endParaRPr>
          </a:p>
        </p:txBody>
      </p:sp>
      <p:sp>
        <p:nvSpPr>
          <p:cNvPr id="18" name="Rectangle 17"/>
          <p:cNvSpPr/>
          <p:nvPr/>
        </p:nvSpPr>
        <p:spPr>
          <a:xfrm>
            <a:off x="2747596" y="2762250"/>
            <a:ext cx="3582866" cy="191965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9" name="TextBox 18"/>
          <p:cNvSpPr txBox="1"/>
          <p:nvPr/>
        </p:nvSpPr>
        <p:spPr>
          <a:xfrm>
            <a:off x="6200437" y="4687806"/>
            <a:ext cx="776560" cy="300082"/>
          </a:xfrm>
          <a:prstGeom prst="rect">
            <a:avLst/>
          </a:prstGeom>
          <a:noFill/>
        </p:spPr>
        <p:txBody>
          <a:bodyPr wrap="square" rtlCol="0">
            <a:spAutoFit/>
          </a:bodyPr>
          <a:lstStyle/>
          <a:p>
            <a:r>
              <a:rPr lang="en-US" sz="1350" dirty="0"/>
              <a:t>(x2,y2)</a:t>
            </a:r>
          </a:p>
        </p:txBody>
      </p:sp>
      <p:sp>
        <p:nvSpPr>
          <p:cNvPr id="20" name="TextBox 19"/>
          <p:cNvSpPr txBox="1"/>
          <p:nvPr/>
        </p:nvSpPr>
        <p:spPr>
          <a:xfrm>
            <a:off x="2279485" y="2489729"/>
            <a:ext cx="683619" cy="300082"/>
          </a:xfrm>
          <a:prstGeom prst="rect">
            <a:avLst/>
          </a:prstGeom>
          <a:noFill/>
        </p:spPr>
        <p:txBody>
          <a:bodyPr wrap="square" rtlCol="0">
            <a:spAutoFit/>
          </a:bodyPr>
          <a:lstStyle/>
          <a:p>
            <a:r>
              <a:rPr lang="en-US" sz="1350" dirty="0"/>
              <a:t>(x1,y1)</a:t>
            </a:r>
          </a:p>
        </p:txBody>
      </p:sp>
      <p:cxnSp>
        <p:nvCxnSpPr>
          <p:cNvPr id="22" name="Straight Arrow Connector 21"/>
          <p:cNvCxnSpPr/>
          <p:nvPr/>
        </p:nvCxnSpPr>
        <p:spPr>
          <a:xfrm>
            <a:off x="2960077" y="2623039"/>
            <a:ext cx="27182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513135" y="2864827"/>
            <a:ext cx="0" cy="167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744309" y="2460422"/>
            <a:ext cx="315058" cy="300082"/>
          </a:xfrm>
          <a:prstGeom prst="rect">
            <a:avLst/>
          </a:prstGeom>
          <a:noFill/>
        </p:spPr>
        <p:txBody>
          <a:bodyPr wrap="square" rtlCol="0">
            <a:spAutoFit/>
          </a:bodyPr>
          <a:lstStyle/>
          <a:p>
            <a:r>
              <a:rPr lang="en-US" sz="1350" dirty="0">
                <a:solidFill>
                  <a:schemeClr val="accent1"/>
                </a:solidFill>
              </a:rPr>
              <a:t>x</a:t>
            </a:r>
          </a:p>
        </p:txBody>
      </p:sp>
      <p:sp>
        <p:nvSpPr>
          <p:cNvPr id="26" name="TextBox 25"/>
          <p:cNvSpPr txBox="1"/>
          <p:nvPr/>
        </p:nvSpPr>
        <p:spPr>
          <a:xfrm>
            <a:off x="2406893" y="4476039"/>
            <a:ext cx="315058" cy="300082"/>
          </a:xfrm>
          <a:prstGeom prst="rect">
            <a:avLst/>
          </a:prstGeom>
          <a:noFill/>
        </p:spPr>
        <p:txBody>
          <a:bodyPr wrap="square" rtlCol="0">
            <a:spAutoFit/>
          </a:bodyPr>
          <a:lstStyle/>
          <a:p>
            <a:r>
              <a:rPr lang="en-US" sz="1350" dirty="0">
                <a:solidFill>
                  <a:schemeClr val="accent1"/>
                </a:solidFill>
              </a:rPr>
              <a:t>y</a:t>
            </a:r>
          </a:p>
        </p:txBody>
      </p:sp>
      <p:sp>
        <p:nvSpPr>
          <p:cNvPr id="27" name="Rectangle 26"/>
          <p:cNvSpPr/>
          <p:nvPr/>
        </p:nvSpPr>
        <p:spPr>
          <a:xfrm>
            <a:off x="3665322" y="2229696"/>
            <a:ext cx="445037" cy="191789"/>
          </a:xfrm>
          <a:prstGeom prst="rect">
            <a:avLst/>
          </a:prstGeom>
          <a:gradFill flip="none" rotWithShape="1">
            <a:gsLst>
              <a:gs pos="0">
                <a:schemeClr val="accent5">
                  <a:tint val="95000"/>
                  <a:shade val="70000"/>
                  <a:satMod val="150000"/>
                  <a:alpha val="27000"/>
                </a:schemeClr>
              </a:gs>
              <a:gs pos="100000">
                <a:schemeClr val="accent5">
                  <a:tint val="100000"/>
                  <a:shade val="100000"/>
                  <a:satMod val="150000"/>
                  <a:alpha val="27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sp>
        <p:nvSpPr>
          <p:cNvPr id="28" name="Rectangle 27"/>
          <p:cNvSpPr/>
          <p:nvPr/>
        </p:nvSpPr>
        <p:spPr>
          <a:xfrm>
            <a:off x="4471284" y="2229696"/>
            <a:ext cx="445037" cy="191789"/>
          </a:xfrm>
          <a:prstGeom prst="rect">
            <a:avLst/>
          </a:prstGeom>
          <a:gradFill flip="none" rotWithShape="1">
            <a:gsLst>
              <a:gs pos="0">
                <a:schemeClr val="accent2">
                  <a:tint val="95000"/>
                  <a:shade val="70000"/>
                  <a:satMod val="150000"/>
                  <a:alpha val="30000"/>
                </a:schemeClr>
              </a:gs>
              <a:gs pos="100000">
                <a:schemeClr val="accent2">
                  <a:tint val="100000"/>
                  <a:shade val="100000"/>
                  <a:satMod val="150000"/>
                  <a:alpha val="30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29" name="TextBox 28"/>
          <p:cNvSpPr txBox="1"/>
          <p:nvPr/>
        </p:nvSpPr>
        <p:spPr>
          <a:xfrm>
            <a:off x="3626828" y="1940170"/>
            <a:ext cx="696057" cy="300082"/>
          </a:xfrm>
          <a:prstGeom prst="rect">
            <a:avLst/>
          </a:prstGeom>
          <a:noFill/>
        </p:spPr>
        <p:txBody>
          <a:bodyPr wrap="square" rtlCol="0">
            <a:spAutoFit/>
          </a:bodyPr>
          <a:lstStyle/>
          <a:p>
            <a:r>
              <a:rPr lang="en-US" sz="1350" dirty="0">
                <a:solidFill>
                  <a:schemeClr val="accent5"/>
                </a:solidFill>
              </a:rPr>
              <a:t>right</a:t>
            </a:r>
          </a:p>
        </p:txBody>
      </p:sp>
      <p:sp>
        <p:nvSpPr>
          <p:cNvPr id="30" name="TextBox 29"/>
          <p:cNvSpPr txBox="1"/>
          <p:nvPr/>
        </p:nvSpPr>
        <p:spPr>
          <a:xfrm>
            <a:off x="4357312" y="1949121"/>
            <a:ext cx="894756" cy="300082"/>
          </a:xfrm>
          <a:prstGeom prst="rect">
            <a:avLst/>
          </a:prstGeom>
          <a:noFill/>
        </p:spPr>
        <p:txBody>
          <a:bodyPr wrap="square" rtlCol="0">
            <a:spAutoFit/>
          </a:bodyPr>
          <a:lstStyle/>
          <a:p>
            <a:r>
              <a:rPr lang="en-US" sz="1350" dirty="0">
                <a:solidFill>
                  <a:schemeClr val="accent2"/>
                </a:solidFill>
              </a:rPr>
              <a:t>bottom</a:t>
            </a:r>
          </a:p>
        </p:txBody>
      </p:sp>
      <p:sp>
        <p:nvSpPr>
          <p:cNvPr id="21" name="Rectangle 20"/>
          <p:cNvSpPr/>
          <p:nvPr/>
        </p:nvSpPr>
        <p:spPr>
          <a:xfrm>
            <a:off x="2124889" y="2235764"/>
            <a:ext cx="445037" cy="191789"/>
          </a:xfrm>
          <a:prstGeom prst="rect">
            <a:avLst/>
          </a:prstGeom>
          <a:gradFill flip="none" rotWithShape="1">
            <a:gsLst>
              <a:gs pos="0">
                <a:schemeClr val="accent1">
                  <a:tint val="95000"/>
                  <a:shade val="70000"/>
                  <a:satMod val="150000"/>
                  <a:alpha val="37000"/>
                </a:schemeClr>
              </a:gs>
              <a:gs pos="100000">
                <a:schemeClr val="accent1">
                  <a:tint val="100000"/>
                  <a:shade val="100000"/>
                  <a:satMod val="150000"/>
                  <a:alpha val="3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4" name="Rectangle 23"/>
          <p:cNvSpPr/>
          <p:nvPr/>
        </p:nvSpPr>
        <p:spPr>
          <a:xfrm>
            <a:off x="2943935" y="2235764"/>
            <a:ext cx="445037" cy="191789"/>
          </a:xfrm>
          <a:prstGeom prst="rect">
            <a:avLst/>
          </a:prstGeom>
          <a:gradFill flip="none" rotWithShape="1">
            <a:gsLst>
              <a:gs pos="0">
                <a:schemeClr val="accent3">
                  <a:tint val="95000"/>
                  <a:shade val="70000"/>
                  <a:satMod val="150000"/>
                  <a:alpha val="25000"/>
                </a:schemeClr>
              </a:gs>
              <a:gs pos="100000">
                <a:schemeClr val="accent3">
                  <a:tint val="100000"/>
                  <a:shade val="100000"/>
                  <a:satMod val="150000"/>
                  <a:alpha val="25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sp>
        <p:nvSpPr>
          <p:cNvPr id="31" name="TextBox 30"/>
          <p:cNvSpPr txBox="1"/>
          <p:nvPr/>
        </p:nvSpPr>
        <p:spPr>
          <a:xfrm>
            <a:off x="2134342" y="1940170"/>
            <a:ext cx="426838" cy="300082"/>
          </a:xfrm>
          <a:prstGeom prst="rect">
            <a:avLst/>
          </a:prstGeom>
          <a:noFill/>
        </p:spPr>
        <p:txBody>
          <a:bodyPr wrap="square" rtlCol="0">
            <a:spAutoFit/>
          </a:bodyPr>
          <a:lstStyle/>
          <a:p>
            <a:r>
              <a:rPr lang="en-US" sz="1350" dirty="0">
                <a:solidFill>
                  <a:srgbClr val="990000"/>
                </a:solidFill>
              </a:rPr>
              <a:t>left</a:t>
            </a:r>
          </a:p>
        </p:txBody>
      </p:sp>
      <p:sp>
        <p:nvSpPr>
          <p:cNvPr id="32" name="TextBox 31"/>
          <p:cNvSpPr txBox="1"/>
          <p:nvPr/>
        </p:nvSpPr>
        <p:spPr>
          <a:xfrm>
            <a:off x="2935189" y="1934103"/>
            <a:ext cx="473488" cy="300082"/>
          </a:xfrm>
          <a:prstGeom prst="rect">
            <a:avLst/>
          </a:prstGeom>
          <a:noFill/>
        </p:spPr>
        <p:txBody>
          <a:bodyPr wrap="square" rtlCol="0">
            <a:spAutoFit/>
          </a:bodyPr>
          <a:lstStyle/>
          <a:p>
            <a:r>
              <a:rPr lang="en-US" sz="1350" dirty="0">
                <a:solidFill>
                  <a:schemeClr val="accent3"/>
                </a:solidFill>
              </a:rPr>
              <a:t>top</a:t>
            </a:r>
          </a:p>
        </p:txBody>
      </p:sp>
      <p:sp>
        <p:nvSpPr>
          <p:cNvPr id="33" name="TextBox 32"/>
          <p:cNvSpPr txBox="1"/>
          <p:nvPr/>
        </p:nvSpPr>
        <p:spPr>
          <a:xfrm>
            <a:off x="2182879" y="1763373"/>
            <a:ext cx="391937" cy="300082"/>
          </a:xfrm>
          <a:prstGeom prst="rect">
            <a:avLst/>
          </a:prstGeom>
          <a:noFill/>
        </p:spPr>
        <p:txBody>
          <a:bodyPr wrap="square" rtlCol="0">
            <a:spAutoFit/>
          </a:bodyPr>
          <a:lstStyle/>
          <a:p>
            <a:r>
              <a:rPr lang="en-US" sz="1350" dirty="0">
                <a:solidFill>
                  <a:srgbClr val="990000"/>
                </a:solidFill>
              </a:rPr>
              <a:t>x1</a:t>
            </a:r>
          </a:p>
        </p:txBody>
      </p:sp>
      <p:sp>
        <p:nvSpPr>
          <p:cNvPr id="34" name="TextBox 33"/>
          <p:cNvSpPr txBox="1"/>
          <p:nvPr/>
        </p:nvSpPr>
        <p:spPr>
          <a:xfrm>
            <a:off x="2947322" y="1763373"/>
            <a:ext cx="391937" cy="300082"/>
          </a:xfrm>
          <a:prstGeom prst="rect">
            <a:avLst/>
          </a:prstGeom>
          <a:noFill/>
        </p:spPr>
        <p:txBody>
          <a:bodyPr wrap="square" rtlCol="0">
            <a:spAutoFit/>
          </a:bodyPr>
          <a:lstStyle/>
          <a:p>
            <a:r>
              <a:rPr lang="en-US" sz="1350" dirty="0">
                <a:solidFill>
                  <a:schemeClr val="accent3"/>
                </a:solidFill>
              </a:rPr>
              <a:t>y1</a:t>
            </a:r>
          </a:p>
        </p:txBody>
      </p:sp>
      <p:sp>
        <p:nvSpPr>
          <p:cNvPr id="35" name="TextBox 34"/>
          <p:cNvSpPr txBox="1"/>
          <p:nvPr/>
        </p:nvSpPr>
        <p:spPr>
          <a:xfrm>
            <a:off x="3729967" y="1763373"/>
            <a:ext cx="380392" cy="300082"/>
          </a:xfrm>
          <a:prstGeom prst="rect">
            <a:avLst/>
          </a:prstGeom>
          <a:noFill/>
        </p:spPr>
        <p:txBody>
          <a:bodyPr wrap="square" rtlCol="0">
            <a:spAutoFit/>
          </a:bodyPr>
          <a:lstStyle/>
          <a:p>
            <a:r>
              <a:rPr lang="en-US" sz="1350" dirty="0">
                <a:solidFill>
                  <a:schemeClr val="accent5"/>
                </a:solidFill>
              </a:rPr>
              <a:t>x2</a:t>
            </a:r>
          </a:p>
        </p:txBody>
      </p:sp>
      <p:sp>
        <p:nvSpPr>
          <p:cNvPr id="36" name="TextBox 35"/>
          <p:cNvSpPr txBox="1"/>
          <p:nvPr/>
        </p:nvSpPr>
        <p:spPr>
          <a:xfrm>
            <a:off x="4567744" y="1763373"/>
            <a:ext cx="473253" cy="300082"/>
          </a:xfrm>
          <a:prstGeom prst="rect">
            <a:avLst/>
          </a:prstGeom>
          <a:noFill/>
        </p:spPr>
        <p:txBody>
          <a:bodyPr wrap="square" rtlCol="0">
            <a:spAutoFit/>
          </a:bodyPr>
          <a:lstStyle/>
          <a:p>
            <a:r>
              <a:rPr lang="en-US" sz="1350" dirty="0">
                <a:solidFill>
                  <a:schemeClr val="accent2"/>
                </a:solidFill>
              </a:rPr>
              <a:t>y2</a:t>
            </a:r>
          </a:p>
        </p:txBody>
      </p:sp>
      <p:sp>
        <p:nvSpPr>
          <p:cNvPr id="3" name="TextBox 2"/>
          <p:cNvSpPr txBox="1"/>
          <p:nvPr/>
        </p:nvSpPr>
        <p:spPr>
          <a:xfrm>
            <a:off x="1434217" y="873682"/>
            <a:ext cx="4877879" cy="300082"/>
          </a:xfrm>
          <a:prstGeom prst="rect">
            <a:avLst/>
          </a:prstGeom>
          <a:noFill/>
        </p:spPr>
        <p:txBody>
          <a:bodyPr wrap="square" rtlCol="0">
            <a:spAutoFit/>
          </a:bodyPr>
          <a:lstStyle/>
          <a:p>
            <a:r>
              <a:rPr lang="en-US" sz="1350" dirty="0"/>
              <a:t>Understanding </a:t>
            </a:r>
            <a:r>
              <a:rPr lang="en-US" sz="1350" dirty="0" err="1"/>
              <a:t>rects</a:t>
            </a:r>
            <a:endParaRPr lang="en-US" sz="1350" dirty="0"/>
          </a:p>
        </p:txBody>
      </p:sp>
      <p:sp>
        <p:nvSpPr>
          <p:cNvPr id="37" name="Explosion 1 36"/>
          <p:cNvSpPr/>
          <p:nvPr/>
        </p:nvSpPr>
        <p:spPr>
          <a:xfrm>
            <a:off x="6423191" y="582330"/>
            <a:ext cx="1164981" cy="992492"/>
          </a:xfrm>
          <a:prstGeom prst="irregularSeal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NEW</a:t>
            </a:r>
          </a:p>
        </p:txBody>
      </p:sp>
    </p:spTree>
    <p:extLst>
      <p:ext uri="{BB962C8B-B14F-4D97-AF65-F5344CB8AC3E}">
        <p14:creationId xmlns:p14="http://schemas.microsoft.com/office/powerpoint/2010/main" val="9266897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35623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Week 2</a:t>
            </a:r>
            <a:endParaRPr lang="en-US" dirty="0"/>
          </a:p>
        </p:txBody>
      </p:sp>
      <p:sp>
        <p:nvSpPr>
          <p:cNvPr id="3" name="Content Placeholder 2"/>
          <p:cNvSpPr>
            <a:spLocks noGrp="1"/>
          </p:cNvSpPr>
          <p:nvPr>
            <p:ph idx="1"/>
          </p:nvPr>
        </p:nvSpPr>
        <p:spPr>
          <a:xfrm>
            <a:off x="1441822" y="1458733"/>
            <a:ext cx="6170189" cy="3520901"/>
          </a:xfrm>
        </p:spPr>
        <p:txBody>
          <a:bodyPr>
            <a:normAutofit fontScale="62500" lnSpcReduction="20000"/>
          </a:bodyPr>
          <a:lstStyle/>
          <a:p>
            <a:pPr marL="0" indent="0">
              <a:buNone/>
            </a:pPr>
            <a:r>
              <a:rPr lang="en-US" sz="2175" dirty="0"/>
              <a:t>Write a function called </a:t>
            </a:r>
            <a:r>
              <a:rPr lang="en-US" sz="2175" dirty="0">
                <a:solidFill>
                  <a:srgbClr val="3366FF"/>
                </a:solidFill>
              </a:rPr>
              <a:t>yourInitials_week2()</a:t>
            </a:r>
          </a:p>
          <a:p>
            <a:pPr marL="0" indent="0">
              <a:buNone/>
            </a:pPr>
            <a:r>
              <a:rPr lang="en-US" sz="2175" dirty="0"/>
              <a:t> The function should take one input:</a:t>
            </a:r>
          </a:p>
          <a:p>
            <a:pPr marL="0" indent="0">
              <a:buNone/>
            </a:pPr>
            <a:r>
              <a:rPr lang="en-US" sz="2175" dirty="0"/>
              <a:t>	1) a string specifying a subject’s code. </a:t>
            </a:r>
          </a:p>
          <a:p>
            <a:pPr marL="0" indent="0">
              <a:buNone/>
            </a:pPr>
            <a:r>
              <a:rPr lang="en-US" sz="2175" dirty="0"/>
              <a:t> The function should do the following: </a:t>
            </a:r>
          </a:p>
          <a:p>
            <a:pPr marL="0" indent="0">
              <a:buNone/>
            </a:pPr>
            <a:r>
              <a:rPr lang="en-US" sz="2175" dirty="0"/>
              <a:t>	1) read in </a:t>
            </a:r>
            <a:r>
              <a:rPr lang="en-US" sz="2175" dirty="0" err="1"/>
              <a:t>exercise.txt</a:t>
            </a:r>
            <a:r>
              <a:rPr lang="en-US" sz="2175" dirty="0"/>
              <a:t>.  </a:t>
            </a:r>
            <a:r>
              <a:rPr lang="en-US" sz="2175" dirty="0" err="1"/>
              <a:t>Exercise.txt</a:t>
            </a:r>
            <a:r>
              <a:rPr lang="en-US" sz="2175" dirty="0"/>
              <a:t> has four columns that correspond to: subject, condition, iterations, and score. </a:t>
            </a:r>
          </a:p>
          <a:p>
            <a:pPr marL="0" indent="0">
              <a:buNone/>
            </a:pPr>
            <a:r>
              <a:rPr lang="en-US" sz="2175" dirty="0"/>
              <a:t>	2) Report the subject chosen and the corresponding score of that specific subject to the command window.  </a:t>
            </a:r>
          </a:p>
          <a:p>
            <a:pPr marL="0" indent="0">
              <a:buNone/>
            </a:pPr>
            <a:r>
              <a:rPr lang="en-US" sz="2175" dirty="0"/>
              <a:t>	3) Perform a loop that iterates the number of times in the iterations column of the chosen subject’s row.   Each time through the loop, the subject’s score will either double or triple, depending on column 2 (subjects with a ‘D’ are in the double condition; subjects with a ‘T’ are in the triple condition).  </a:t>
            </a:r>
          </a:p>
          <a:p>
            <a:pPr marL="0" indent="0">
              <a:buNone/>
            </a:pPr>
            <a:r>
              <a:rPr lang="en-US" sz="2175" dirty="0"/>
              <a:t>	4) Print out that score each iteration, both to the Command Window and to a file  called “</a:t>
            </a:r>
            <a:r>
              <a:rPr lang="en-US" sz="2175" dirty="0" err="1"/>
              <a:t>output.txt</a:t>
            </a:r>
            <a:r>
              <a:rPr lang="en-US" sz="2175" dirty="0"/>
              <a:t>” </a:t>
            </a:r>
          </a:p>
          <a:p>
            <a:pPr marL="0" indent="0">
              <a:buNone/>
            </a:pPr>
            <a:endParaRPr lang="en-US" dirty="0"/>
          </a:p>
        </p:txBody>
      </p:sp>
    </p:spTree>
    <p:extLst>
      <p:ext uri="{BB962C8B-B14F-4D97-AF65-F5344CB8AC3E}">
        <p14:creationId xmlns:p14="http://schemas.microsoft.com/office/powerpoint/2010/main" val="212229551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19 at 3.01.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267" y="634583"/>
            <a:ext cx="6858000" cy="4302111"/>
          </a:xfrm>
          <a:prstGeom prst="rect">
            <a:avLst/>
          </a:prstGeom>
        </p:spPr>
      </p:pic>
    </p:spTree>
    <p:extLst>
      <p:ext uri="{BB962C8B-B14F-4D97-AF65-F5344CB8AC3E}">
        <p14:creationId xmlns:p14="http://schemas.microsoft.com/office/powerpoint/2010/main" val="36529099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19 at 3.04.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664" y="607691"/>
            <a:ext cx="4374080" cy="1809965"/>
          </a:xfrm>
          <a:prstGeom prst="rect">
            <a:avLst/>
          </a:prstGeom>
        </p:spPr>
      </p:pic>
      <p:pic>
        <p:nvPicPr>
          <p:cNvPr id="3" name="Picture 2" descr="Screen Shot 2013-07-19 at 3.05.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864" y="2606053"/>
            <a:ext cx="4493146" cy="1769466"/>
          </a:xfrm>
          <a:prstGeom prst="rect">
            <a:avLst/>
          </a:prstGeom>
        </p:spPr>
      </p:pic>
    </p:spTree>
    <p:extLst>
      <p:ext uri="{BB962C8B-B14F-4D97-AF65-F5344CB8AC3E}">
        <p14:creationId xmlns:p14="http://schemas.microsoft.com/office/powerpoint/2010/main" val="76710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15963" y="2014454"/>
            <a:ext cx="6430565" cy="726281"/>
          </a:xfrm>
          <a:prstGeom prst="rect">
            <a:avLst/>
          </a:prstGeom>
          <a:solidFill>
            <a:schemeClr val="tx1">
              <a:lumMod val="85000"/>
              <a:lumOff val="15000"/>
              <a:alpha val="70000"/>
            </a:schemeClr>
          </a:solidFill>
        </p:spPr>
        <p:txBody>
          <a:bodyPr vert="horz" lIns="68580" tIns="34290" rIns="68580" bIns="3429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r>
              <a:rPr lang="en-US" sz="3150" dirty="0"/>
              <a:t>Week 3</a:t>
            </a:r>
          </a:p>
        </p:txBody>
      </p:sp>
      <p:sp>
        <p:nvSpPr>
          <p:cNvPr id="3" name="TextBox 2"/>
          <p:cNvSpPr txBox="1"/>
          <p:nvPr/>
        </p:nvSpPr>
        <p:spPr>
          <a:xfrm>
            <a:off x="2088173" y="2982058"/>
            <a:ext cx="4894385" cy="1962076"/>
          </a:xfrm>
          <a:prstGeom prst="rect">
            <a:avLst/>
          </a:prstGeom>
          <a:noFill/>
        </p:spPr>
        <p:txBody>
          <a:bodyPr wrap="square" rtlCol="0">
            <a:spAutoFit/>
          </a:bodyPr>
          <a:lstStyle/>
          <a:p>
            <a:pPr marL="214313" indent="-214313">
              <a:buFont typeface="Arial"/>
              <a:buChar char="•"/>
            </a:pPr>
            <a:r>
              <a:rPr lang="en-US" sz="1350" dirty="0"/>
              <a:t>Debugging</a:t>
            </a:r>
          </a:p>
          <a:p>
            <a:pPr marL="214313" indent="-214313">
              <a:buFont typeface="Arial"/>
              <a:buChar char="•"/>
            </a:pPr>
            <a:r>
              <a:rPr lang="en-US" sz="1350" dirty="0"/>
              <a:t>How monitors work</a:t>
            </a:r>
          </a:p>
          <a:p>
            <a:pPr marL="214313" indent="-214313">
              <a:buFont typeface="Arial"/>
              <a:buChar char="•"/>
            </a:pPr>
            <a:r>
              <a:rPr lang="en-US" sz="1350" dirty="0"/>
              <a:t>Screen timing</a:t>
            </a:r>
          </a:p>
          <a:p>
            <a:pPr marL="214313" indent="-214313">
              <a:buFont typeface="Arial"/>
              <a:buChar char="•"/>
            </a:pPr>
            <a:r>
              <a:rPr lang="en-US" sz="1350" dirty="0"/>
              <a:t>Understanding color</a:t>
            </a:r>
          </a:p>
          <a:p>
            <a:pPr marL="214313" indent="-214313">
              <a:buFont typeface="Arial"/>
              <a:buChar char="•"/>
            </a:pPr>
            <a:r>
              <a:rPr lang="en-US" sz="1350" dirty="0"/>
              <a:t>Drawing basic shapes</a:t>
            </a:r>
          </a:p>
          <a:p>
            <a:pPr marL="214313" indent="-214313">
              <a:buFont typeface="Arial"/>
              <a:buChar char="•"/>
            </a:pPr>
            <a:r>
              <a:rPr lang="en-US" sz="1350" dirty="0"/>
              <a:t>Alpha transparency</a:t>
            </a:r>
          </a:p>
          <a:p>
            <a:pPr marL="214313" indent="-214313">
              <a:buFont typeface="Arial"/>
              <a:buChar char="•"/>
            </a:pPr>
            <a:r>
              <a:rPr lang="en-US" sz="1350" dirty="0"/>
              <a:t>Drawing Text</a:t>
            </a:r>
          </a:p>
          <a:p>
            <a:pPr marL="214313" indent="-214313">
              <a:buFont typeface="Arial"/>
              <a:buChar char="•"/>
            </a:pPr>
            <a:r>
              <a:rPr lang="en-US" sz="1350" dirty="0"/>
              <a:t>Animation</a:t>
            </a:r>
          </a:p>
          <a:p>
            <a:pPr marL="214313" indent="-214313">
              <a:buFont typeface="Arial"/>
              <a:buChar char="•"/>
            </a:pPr>
            <a:r>
              <a:rPr lang="en-US" sz="1350" dirty="0"/>
              <a:t>Presenting images</a:t>
            </a:r>
          </a:p>
        </p:txBody>
      </p:sp>
    </p:spTree>
    <p:extLst>
      <p:ext uri="{BB962C8B-B14F-4D97-AF65-F5344CB8AC3E}">
        <p14:creationId xmlns:p14="http://schemas.microsoft.com/office/powerpoint/2010/main" val="30161143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endParaRPr lang="en-US" dirty="0"/>
          </a:p>
        </p:txBody>
      </p:sp>
      <p:sp>
        <p:nvSpPr>
          <p:cNvPr id="3" name="Content Placeholder 2"/>
          <p:cNvSpPr>
            <a:spLocks noGrp="1"/>
          </p:cNvSpPr>
          <p:nvPr>
            <p:ph idx="1"/>
          </p:nvPr>
        </p:nvSpPr>
        <p:spPr/>
        <p:txBody>
          <a:bodyPr/>
          <a:lstStyle/>
          <a:p>
            <a:r>
              <a:rPr lang="en-US" dirty="0" err="1" smtClean="0"/>
              <a:t>Matlab</a:t>
            </a:r>
            <a:r>
              <a:rPr lang="en-US" dirty="0" smtClean="0"/>
              <a:t> includes a built-in debugging tool to help you diagnose errors in your code</a:t>
            </a:r>
            <a:endParaRPr lang="en-US" dirty="0"/>
          </a:p>
        </p:txBody>
      </p:sp>
    </p:spTree>
    <p:extLst>
      <p:ext uri="{BB962C8B-B14F-4D97-AF65-F5344CB8AC3E}">
        <p14:creationId xmlns:p14="http://schemas.microsoft.com/office/powerpoint/2010/main" val="17230464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values within a matrix</a:t>
            </a:r>
            <a:endParaRPr lang="en-US" dirty="0"/>
          </a:p>
        </p:txBody>
      </p:sp>
      <p:sp>
        <p:nvSpPr>
          <p:cNvPr id="4" name="TextBox 3"/>
          <p:cNvSpPr txBox="1"/>
          <p:nvPr/>
        </p:nvSpPr>
        <p:spPr>
          <a:xfrm>
            <a:off x="1356123" y="1443245"/>
            <a:ext cx="6430565" cy="2585323"/>
          </a:xfrm>
          <a:prstGeom prst="rect">
            <a:avLst/>
          </a:prstGeom>
          <a:solidFill>
            <a:schemeClr val="bg1">
              <a:lumMod val="85000"/>
            </a:schemeClr>
          </a:solidFill>
        </p:spPr>
        <p:txBody>
          <a:bodyPr wrap="square" rtlCol="0">
            <a:spAutoFit/>
          </a:bodyPr>
          <a:lstStyle/>
          <a:p>
            <a:r>
              <a:rPr lang="en-US" sz="900" dirty="0">
                <a:latin typeface="Courier"/>
                <a:cs typeface="Courier"/>
              </a:rPr>
              <a:t>&gt;&gt; x = rand(1,5)</a:t>
            </a:r>
          </a:p>
          <a:p>
            <a:endParaRPr lang="en-US" sz="900" dirty="0">
              <a:latin typeface="Courier"/>
              <a:cs typeface="Courier"/>
            </a:endParaRPr>
          </a:p>
          <a:p>
            <a:r>
              <a:rPr lang="en-US" sz="900" dirty="0">
                <a:latin typeface="Courier"/>
                <a:cs typeface="Courier"/>
              </a:rPr>
              <a:t>x =</a:t>
            </a:r>
          </a:p>
          <a:p>
            <a:endParaRPr lang="en-US" sz="900" dirty="0">
              <a:latin typeface="Courier"/>
              <a:cs typeface="Courier"/>
            </a:endParaRPr>
          </a:p>
          <a:p>
            <a:r>
              <a:rPr lang="en-US" sz="900" dirty="0">
                <a:latin typeface="Courier"/>
                <a:cs typeface="Courier"/>
              </a:rPr>
              <a:t>  Columns 1 through 8</a:t>
            </a:r>
          </a:p>
          <a:p>
            <a:endParaRPr lang="en-US" sz="900" dirty="0">
              <a:latin typeface="Courier"/>
              <a:cs typeface="Courier"/>
            </a:endParaRPr>
          </a:p>
          <a:p>
            <a:r>
              <a:rPr lang="en-US" sz="900" dirty="0">
                <a:latin typeface="Courier"/>
                <a:cs typeface="Courier"/>
              </a:rPr>
              <a:t>    0.7060    0.0318    0.2769    0.0462    0.0971    0.8235    0.6948    0.3171</a:t>
            </a:r>
          </a:p>
          <a:p>
            <a:endParaRPr lang="en-US" sz="900" dirty="0">
              <a:latin typeface="Courier"/>
              <a:cs typeface="Courier"/>
            </a:endParaRPr>
          </a:p>
          <a:p>
            <a:r>
              <a:rPr lang="en-US" sz="900" dirty="0">
                <a:latin typeface="Courier"/>
                <a:cs typeface="Courier"/>
              </a:rPr>
              <a:t>  Columns 9 through 10</a:t>
            </a:r>
          </a:p>
          <a:p>
            <a:endParaRPr lang="en-US" sz="900" dirty="0">
              <a:latin typeface="Courier"/>
              <a:cs typeface="Courier"/>
            </a:endParaRPr>
          </a:p>
          <a:p>
            <a:r>
              <a:rPr lang="en-US" sz="900" dirty="0">
                <a:latin typeface="Courier"/>
                <a:cs typeface="Courier"/>
              </a:rPr>
              <a:t>    0.9502    0.0344</a:t>
            </a:r>
            <a:endParaRPr lang="fr-FR" sz="900" dirty="0">
              <a:latin typeface="Courier"/>
              <a:cs typeface="Courier"/>
            </a:endParaRPr>
          </a:p>
          <a:p>
            <a:endParaRPr lang="en-US" sz="900" dirty="0">
              <a:latin typeface="Courier"/>
              <a:cs typeface="Courier"/>
            </a:endParaRPr>
          </a:p>
          <a:p>
            <a:endParaRPr lang="fr-FR" sz="900" dirty="0">
              <a:latin typeface="Courier"/>
              <a:cs typeface="Courier"/>
            </a:endParaRPr>
          </a:p>
          <a:p>
            <a:r>
              <a:rPr lang="fr-FR" sz="900" dirty="0">
                <a:latin typeface="Courier"/>
                <a:cs typeface="Courier"/>
              </a:rPr>
              <a:t>&gt;&gt; </a:t>
            </a:r>
            <a:r>
              <a:rPr lang="fr-FR" sz="900" dirty="0" err="1">
                <a:latin typeface="Courier"/>
                <a:cs typeface="Courier"/>
              </a:rPr>
              <a:t>find</a:t>
            </a:r>
            <a:r>
              <a:rPr lang="fr-FR" sz="900" dirty="0">
                <a:latin typeface="Courier"/>
                <a:cs typeface="Courier"/>
              </a:rPr>
              <a:t>(x&gt;.5)</a:t>
            </a:r>
          </a:p>
          <a:p>
            <a:endParaRPr lang="fr-FR" sz="900" dirty="0">
              <a:latin typeface="Courier"/>
              <a:cs typeface="Courier"/>
            </a:endParaRPr>
          </a:p>
          <a:p>
            <a:r>
              <a:rPr lang="fr-FR" sz="900" dirty="0">
                <a:latin typeface="Courier"/>
                <a:cs typeface="Courier"/>
              </a:rPr>
              <a:t>ans =</a:t>
            </a:r>
          </a:p>
          <a:p>
            <a:endParaRPr lang="fr-FR" sz="900" dirty="0">
              <a:latin typeface="Courier"/>
              <a:cs typeface="Courier"/>
            </a:endParaRPr>
          </a:p>
          <a:p>
            <a:r>
              <a:rPr lang="fr-FR" sz="900" dirty="0">
                <a:latin typeface="Courier"/>
                <a:cs typeface="Courier"/>
              </a:rPr>
              <a:t>     1     6     7     9 </a:t>
            </a:r>
          </a:p>
        </p:txBody>
      </p:sp>
    </p:spTree>
    <p:extLst>
      <p:ext uri="{BB962C8B-B14F-4D97-AF65-F5344CB8AC3E}">
        <p14:creationId xmlns:p14="http://schemas.microsoft.com/office/powerpoint/2010/main" val="12245384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19 at 3.06.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065" y="323913"/>
            <a:ext cx="4505325" cy="1409700"/>
          </a:xfrm>
          <a:prstGeom prst="rect">
            <a:avLst/>
          </a:prstGeom>
        </p:spPr>
      </p:pic>
      <p:pic>
        <p:nvPicPr>
          <p:cNvPr id="3" name="Picture 2" descr="Screen Shot 2013-07-19 at 3.06.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065" y="1867053"/>
            <a:ext cx="5934075" cy="1266825"/>
          </a:xfrm>
          <a:prstGeom prst="rect">
            <a:avLst/>
          </a:prstGeom>
        </p:spPr>
      </p:pic>
      <p:pic>
        <p:nvPicPr>
          <p:cNvPr id="4" name="Picture 3" descr="Screen Shot 2013-07-19 at 3.06.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3167" y="3273581"/>
            <a:ext cx="5029200" cy="1323975"/>
          </a:xfrm>
          <a:prstGeom prst="rect">
            <a:avLst/>
          </a:prstGeom>
        </p:spPr>
      </p:pic>
    </p:spTree>
    <p:extLst>
      <p:ext uri="{BB962C8B-B14F-4D97-AF65-F5344CB8AC3E}">
        <p14:creationId xmlns:p14="http://schemas.microsoft.com/office/powerpoint/2010/main" val="2734427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19 at 3.24.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217" y="513881"/>
            <a:ext cx="4674876" cy="4570854"/>
          </a:xfrm>
          <a:prstGeom prst="rect">
            <a:avLst/>
          </a:prstGeom>
        </p:spPr>
      </p:pic>
      <p:cxnSp>
        <p:nvCxnSpPr>
          <p:cNvPr id="4" name="Straight Arrow Connector 3"/>
          <p:cNvCxnSpPr/>
          <p:nvPr/>
        </p:nvCxnSpPr>
        <p:spPr>
          <a:xfrm flipH="1">
            <a:off x="3386440" y="1472704"/>
            <a:ext cx="2299838" cy="6454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786544" y="1159363"/>
            <a:ext cx="2111840" cy="3208571"/>
          </a:xfrm>
          <a:prstGeom prst="rect">
            <a:avLst/>
          </a:prstGeom>
          <a:noFill/>
        </p:spPr>
        <p:txBody>
          <a:bodyPr wrap="square" rtlCol="0">
            <a:spAutoFit/>
          </a:bodyPr>
          <a:lstStyle/>
          <a:p>
            <a:r>
              <a:rPr lang="en-US" sz="1350" dirty="0">
                <a:solidFill>
                  <a:schemeClr val="accent1"/>
                </a:solidFill>
              </a:rPr>
              <a:t>NOTE:</a:t>
            </a:r>
            <a:br>
              <a:rPr lang="en-US" sz="1350" dirty="0">
                <a:solidFill>
                  <a:schemeClr val="accent1"/>
                </a:solidFill>
              </a:rPr>
            </a:br>
            <a:r>
              <a:rPr lang="en-US" sz="1350" dirty="0">
                <a:solidFill>
                  <a:schemeClr val="accent1"/>
                </a:solidFill>
              </a:rPr>
              <a:t>We are calling another function that we defined in the same file. </a:t>
            </a:r>
          </a:p>
          <a:p>
            <a:endParaRPr lang="en-US" sz="1350" dirty="0">
              <a:solidFill>
                <a:schemeClr val="accent1"/>
              </a:solidFill>
            </a:endParaRPr>
          </a:p>
          <a:p>
            <a:r>
              <a:rPr lang="en-US" sz="1350" dirty="0">
                <a:solidFill>
                  <a:schemeClr val="accent1"/>
                </a:solidFill>
              </a:rPr>
              <a:t>In a script, we can call functions that are:</a:t>
            </a:r>
          </a:p>
          <a:p>
            <a:pPr marL="214313" indent="-214313">
              <a:buFontTx/>
              <a:buChar char="-"/>
            </a:pPr>
            <a:r>
              <a:rPr lang="en-US" sz="1350" dirty="0">
                <a:solidFill>
                  <a:schemeClr val="accent1"/>
                </a:solidFill>
              </a:rPr>
              <a:t>built-in </a:t>
            </a:r>
            <a:r>
              <a:rPr lang="en-US" sz="1350" dirty="0" err="1">
                <a:solidFill>
                  <a:schemeClr val="accent1"/>
                </a:solidFill>
              </a:rPr>
              <a:t>Matlab</a:t>
            </a:r>
            <a:r>
              <a:rPr lang="en-US" sz="1350" dirty="0">
                <a:solidFill>
                  <a:schemeClr val="accent1"/>
                </a:solidFill>
              </a:rPr>
              <a:t> functions</a:t>
            </a:r>
          </a:p>
          <a:p>
            <a:pPr marL="214313" indent="-214313">
              <a:buFontTx/>
              <a:buChar char="-"/>
            </a:pPr>
            <a:r>
              <a:rPr lang="en-US" sz="1350" dirty="0">
                <a:solidFill>
                  <a:schemeClr val="accent1"/>
                </a:solidFill>
              </a:rPr>
              <a:t>defined within the same file</a:t>
            </a:r>
          </a:p>
          <a:p>
            <a:pPr marL="214313" indent="-214313">
              <a:buFontTx/>
              <a:buChar char="-"/>
            </a:pPr>
            <a:r>
              <a:rPr lang="en-US" sz="1350" dirty="0">
                <a:solidFill>
                  <a:schemeClr val="accent1"/>
                </a:solidFill>
              </a:rPr>
              <a:t>in other files in the same folder</a:t>
            </a:r>
          </a:p>
          <a:p>
            <a:pPr marL="214313" indent="-214313">
              <a:buFontTx/>
              <a:buChar char="-"/>
            </a:pPr>
            <a:r>
              <a:rPr lang="en-US" sz="1350" dirty="0">
                <a:solidFill>
                  <a:schemeClr val="accent1"/>
                </a:solidFill>
              </a:rPr>
              <a:t>in other files in folders that are in the PATH</a:t>
            </a:r>
          </a:p>
        </p:txBody>
      </p:sp>
    </p:spTree>
    <p:extLst>
      <p:ext uri="{BB962C8B-B14F-4D97-AF65-F5344CB8AC3E}">
        <p14:creationId xmlns:p14="http://schemas.microsoft.com/office/powerpoint/2010/main" val="39408957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425055" y="1377990"/>
            <a:ext cx="6376522" cy="1234953"/>
          </a:xfrm>
          <a:prstGeom prst="rect">
            <a:avLst/>
          </a:prstGeom>
          <a:solidFill>
            <a:schemeClr val="bg1">
              <a:lumMod val="85000"/>
            </a:schemeClr>
          </a:solidFill>
        </p:spPr>
        <p:txBody>
          <a:bodyPr wrap="square" rtlCol="0">
            <a:spAutoFit/>
          </a:bodyPr>
          <a:lstStyle/>
          <a:p>
            <a:r>
              <a:rPr lang="pl-PL" sz="825" dirty="0">
                <a:latin typeface="Courier"/>
                <a:cs typeface="Courier"/>
              </a:rPr>
              <a:t>&gt;&gt; </a:t>
            </a:r>
            <a:r>
              <a:rPr lang="pl-PL" sz="825" dirty="0" err="1">
                <a:latin typeface="Courier"/>
                <a:cs typeface="Courier"/>
              </a:rPr>
              <a:t>debugDemo</a:t>
            </a:r>
            <a:r>
              <a:rPr lang="pl-PL" sz="825" dirty="0">
                <a:latin typeface="Courier"/>
                <a:cs typeface="Courier"/>
              </a:rPr>
              <a:t>('SB02')</a:t>
            </a:r>
          </a:p>
          <a:p>
            <a:r>
              <a:rPr lang="pl-PL" sz="825" dirty="0">
                <a:solidFill>
                  <a:srgbClr val="FF0000"/>
                </a:solidFill>
                <a:latin typeface="Courier"/>
                <a:cs typeface="Courier"/>
              </a:rPr>
              <a:t>Error </a:t>
            </a:r>
            <a:r>
              <a:rPr lang="pl-PL" sz="825" dirty="0" err="1">
                <a:solidFill>
                  <a:srgbClr val="FF0000"/>
                </a:solidFill>
                <a:latin typeface="Courier"/>
                <a:cs typeface="Courier"/>
              </a:rPr>
              <a:t>using</a:t>
            </a:r>
            <a:r>
              <a:rPr lang="pl-PL" sz="825" dirty="0">
                <a:solidFill>
                  <a:srgbClr val="FF0000"/>
                </a:solidFill>
                <a:latin typeface="Courier"/>
                <a:cs typeface="Courier"/>
              </a:rPr>
              <a:t> </a:t>
            </a:r>
            <a:r>
              <a:rPr lang="pl-PL" sz="825" b="1" u="sng" dirty="0" err="1">
                <a:solidFill>
                  <a:srgbClr val="FF0000"/>
                </a:solidFill>
                <a:latin typeface="Courier"/>
                <a:cs typeface="Courier"/>
              </a:rPr>
              <a:t>fprintf</a:t>
            </a:r>
            <a:endParaRPr lang="pl-PL" sz="825" b="1" u="sng" dirty="0">
              <a:solidFill>
                <a:srgbClr val="FF0000"/>
              </a:solidFill>
              <a:latin typeface="Courier"/>
              <a:cs typeface="Courier"/>
            </a:endParaRPr>
          </a:p>
          <a:p>
            <a:r>
              <a:rPr lang="pl-PL" sz="825" dirty="0" err="1">
                <a:solidFill>
                  <a:srgbClr val="FF0000"/>
                </a:solidFill>
                <a:latin typeface="Courier"/>
                <a:cs typeface="Courier"/>
              </a:rPr>
              <a:t>Function</a:t>
            </a:r>
            <a:r>
              <a:rPr lang="pl-PL" sz="825" dirty="0">
                <a:solidFill>
                  <a:srgbClr val="FF0000"/>
                </a:solidFill>
                <a:latin typeface="Courier"/>
                <a:cs typeface="Courier"/>
              </a:rPr>
              <a:t> </a:t>
            </a:r>
            <a:r>
              <a:rPr lang="pl-PL" sz="825" dirty="0" err="1">
                <a:solidFill>
                  <a:srgbClr val="FF0000"/>
                </a:solidFill>
                <a:latin typeface="Courier"/>
                <a:cs typeface="Courier"/>
              </a:rPr>
              <a:t>is</a:t>
            </a:r>
            <a:r>
              <a:rPr lang="pl-PL" sz="825" dirty="0">
                <a:solidFill>
                  <a:srgbClr val="FF0000"/>
                </a:solidFill>
                <a:latin typeface="Courier"/>
                <a:cs typeface="Courier"/>
              </a:rPr>
              <a:t> not </a:t>
            </a:r>
            <a:r>
              <a:rPr lang="pl-PL" sz="825" dirty="0" err="1">
                <a:solidFill>
                  <a:srgbClr val="FF0000"/>
                </a:solidFill>
                <a:latin typeface="Courier"/>
                <a:cs typeface="Courier"/>
              </a:rPr>
              <a:t>defined</a:t>
            </a:r>
            <a:r>
              <a:rPr lang="pl-PL" sz="825" dirty="0">
                <a:solidFill>
                  <a:srgbClr val="FF0000"/>
                </a:solidFill>
                <a:latin typeface="Courier"/>
                <a:cs typeface="Courier"/>
              </a:rPr>
              <a:t> for '</a:t>
            </a:r>
            <a:r>
              <a:rPr lang="pl-PL" sz="825" dirty="0" err="1">
                <a:solidFill>
                  <a:srgbClr val="FF0000"/>
                </a:solidFill>
                <a:latin typeface="Courier"/>
                <a:cs typeface="Courier"/>
              </a:rPr>
              <a:t>cell</a:t>
            </a:r>
            <a:r>
              <a:rPr lang="pl-PL" sz="825" dirty="0">
                <a:solidFill>
                  <a:srgbClr val="FF0000"/>
                </a:solidFill>
                <a:latin typeface="Courier"/>
                <a:cs typeface="Courier"/>
              </a:rPr>
              <a:t>' </a:t>
            </a:r>
            <a:r>
              <a:rPr lang="pl-PL" sz="825" dirty="0" err="1">
                <a:solidFill>
                  <a:srgbClr val="FF0000"/>
                </a:solidFill>
                <a:latin typeface="Courier"/>
                <a:cs typeface="Courier"/>
              </a:rPr>
              <a:t>inputs</a:t>
            </a:r>
            <a:r>
              <a:rPr lang="pl-PL" sz="825" dirty="0">
                <a:solidFill>
                  <a:srgbClr val="FF0000"/>
                </a:solidFill>
                <a:latin typeface="Courier"/>
                <a:cs typeface="Courier"/>
              </a:rPr>
              <a:t>.</a:t>
            </a:r>
          </a:p>
          <a:p>
            <a:endParaRPr lang="pl-PL" sz="825" dirty="0">
              <a:solidFill>
                <a:srgbClr val="FF0000"/>
              </a:solidFill>
              <a:latin typeface="Courier"/>
              <a:cs typeface="Courier"/>
            </a:endParaRPr>
          </a:p>
          <a:p>
            <a:r>
              <a:rPr lang="pl-PL" sz="825" dirty="0">
                <a:solidFill>
                  <a:srgbClr val="FF0000"/>
                </a:solidFill>
                <a:latin typeface="Courier"/>
                <a:cs typeface="Courier"/>
              </a:rPr>
              <a:t>Error in </a:t>
            </a:r>
            <a:r>
              <a:rPr lang="pl-PL" sz="825" b="1" u="sng" dirty="0" err="1">
                <a:solidFill>
                  <a:srgbClr val="FF0000"/>
                </a:solidFill>
                <a:latin typeface="Courier"/>
                <a:cs typeface="Courier"/>
              </a:rPr>
              <a:t>debugDemo</a:t>
            </a:r>
            <a:r>
              <a:rPr lang="pl-PL" sz="825" b="1" u="sng" dirty="0">
                <a:solidFill>
                  <a:srgbClr val="FF0000"/>
                </a:solidFill>
                <a:latin typeface="Courier"/>
                <a:cs typeface="Courier"/>
              </a:rPr>
              <a:t>&gt;</a:t>
            </a:r>
            <a:r>
              <a:rPr lang="pl-PL" sz="825" b="1" u="sng" dirty="0" err="1">
                <a:solidFill>
                  <a:srgbClr val="FF0000"/>
                </a:solidFill>
                <a:latin typeface="Courier"/>
                <a:cs typeface="Courier"/>
              </a:rPr>
              <a:t>printSomething</a:t>
            </a:r>
            <a:r>
              <a:rPr lang="pl-PL" sz="825" b="1" u="sng" dirty="0">
                <a:solidFill>
                  <a:srgbClr val="FF0000"/>
                </a:solidFill>
                <a:latin typeface="Courier"/>
                <a:cs typeface="Courier"/>
              </a:rPr>
              <a:t> </a:t>
            </a:r>
            <a:r>
              <a:rPr lang="pl-PL" sz="825" dirty="0">
                <a:solidFill>
                  <a:srgbClr val="FF0000"/>
                </a:solidFill>
                <a:latin typeface="Courier"/>
                <a:cs typeface="Courier"/>
              </a:rPr>
              <a:t>(</a:t>
            </a:r>
            <a:r>
              <a:rPr lang="pl-PL" sz="825" u="sng" dirty="0" err="1">
                <a:solidFill>
                  <a:srgbClr val="FF0000"/>
                </a:solidFill>
                <a:latin typeface="Courier"/>
                <a:cs typeface="Courier"/>
              </a:rPr>
              <a:t>line</a:t>
            </a:r>
            <a:r>
              <a:rPr lang="pl-PL" sz="825" u="sng" dirty="0">
                <a:solidFill>
                  <a:srgbClr val="FF0000"/>
                </a:solidFill>
                <a:latin typeface="Courier"/>
                <a:cs typeface="Courier"/>
              </a:rPr>
              <a:t> 19</a:t>
            </a:r>
            <a:r>
              <a:rPr lang="pl-PL" sz="825" dirty="0">
                <a:solidFill>
                  <a:srgbClr val="FF0000"/>
                </a:solidFill>
                <a:latin typeface="Courier"/>
                <a:cs typeface="Courier"/>
              </a:rPr>
              <a:t>)</a:t>
            </a:r>
          </a:p>
          <a:p>
            <a:r>
              <a:rPr lang="pl-PL" sz="825" dirty="0" err="1">
                <a:solidFill>
                  <a:srgbClr val="FF0000"/>
                </a:solidFill>
                <a:latin typeface="Courier"/>
                <a:cs typeface="Courier"/>
              </a:rPr>
              <a:t>fprintf</a:t>
            </a:r>
            <a:r>
              <a:rPr lang="pl-PL" sz="825" dirty="0">
                <a:solidFill>
                  <a:srgbClr val="FF0000"/>
                </a:solidFill>
                <a:latin typeface="Courier"/>
                <a:cs typeface="Courier"/>
              </a:rPr>
              <a:t>('</a:t>
            </a:r>
            <a:r>
              <a:rPr lang="pl-PL" sz="825" dirty="0" err="1">
                <a:solidFill>
                  <a:srgbClr val="FF0000"/>
                </a:solidFill>
                <a:latin typeface="Courier"/>
                <a:cs typeface="Courier"/>
              </a:rPr>
              <a:t>This</a:t>
            </a:r>
            <a:r>
              <a:rPr lang="pl-PL" sz="825" dirty="0">
                <a:solidFill>
                  <a:srgbClr val="FF0000"/>
                </a:solidFill>
                <a:latin typeface="Courier"/>
                <a:cs typeface="Courier"/>
              </a:rPr>
              <a:t> </a:t>
            </a:r>
            <a:r>
              <a:rPr lang="pl-PL" sz="825" dirty="0" err="1">
                <a:solidFill>
                  <a:srgbClr val="FF0000"/>
                </a:solidFill>
                <a:latin typeface="Courier"/>
                <a:cs typeface="Courier"/>
              </a:rPr>
              <a:t>is</a:t>
            </a:r>
            <a:r>
              <a:rPr lang="pl-PL" sz="825" dirty="0">
                <a:solidFill>
                  <a:srgbClr val="FF0000"/>
                </a:solidFill>
                <a:latin typeface="Courier"/>
                <a:cs typeface="Courier"/>
              </a:rPr>
              <a:t> </a:t>
            </a:r>
            <a:r>
              <a:rPr lang="pl-PL" sz="825" dirty="0" err="1">
                <a:solidFill>
                  <a:srgbClr val="FF0000"/>
                </a:solidFill>
                <a:latin typeface="Courier"/>
                <a:cs typeface="Courier"/>
              </a:rPr>
              <a:t>your</a:t>
            </a:r>
            <a:r>
              <a:rPr lang="pl-PL" sz="825" dirty="0">
                <a:solidFill>
                  <a:srgbClr val="FF0000"/>
                </a:solidFill>
                <a:latin typeface="Courier"/>
                <a:cs typeface="Courier"/>
              </a:rPr>
              <a:t> string: %s\n',</a:t>
            </a:r>
            <a:r>
              <a:rPr lang="pl-PL" sz="825" dirty="0" err="1">
                <a:solidFill>
                  <a:srgbClr val="FF0000"/>
                </a:solidFill>
                <a:latin typeface="Courier"/>
                <a:cs typeface="Courier"/>
              </a:rPr>
              <a:t>stringToPrint</a:t>
            </a:r>
            <a:r>
              <a:rPr lang="pl-PL" sz="825" dirty="0">
                <a:solidFill>
                  <a:srgbClr val="FF0000"/>
                </a:solidFill>
                <a:latin typeface="Courier"/>
                <a:cs typeface="Courier"/>
              </a:rPr>
              <a:t>);</a:t>
            </a:r>
          </a:p>
          <a:p>
            <a:endParaRPr lang="pl-PL" sz="825" dirty="0">
              <a:solidFill>
                <a:srgbClr val="FF0000"/>
              </a:solidFill>
              <a:latin typeface="Courier"/>
              <a:cs typeface="Courier"/>
            </a:endParaRPr>
          </a:p>
          <a:p>
            <a:r>
              <a:rPr lang="pl-PL" sz="825" dirty="0">
                <a:solidFill>
                  <a:srgbClr val="FF0000"/>
                </a:solidFill>
                <a:latin typeface="Courier"/>
                <a:cs typeface="Courier"/>
              </a:rPr>
              <a:t>Error in </a:t>
            </a:r>
            <a:r>
              <a:rPr lang="pl-PL" sz="825" b="1" u="sng" dirty="0" err="1">
                <a:solidFill>
                  <a:srgbClr val="FF0000"/>
                </a:solidFill>
                <a:latin typeface="Courier"/>
                <a:cs typeface="Courier"/>
              </a:rPr>
              <a:t>debugDemo</a:t>
            </a:r>
            <a:r>
              <a:rPr lang="pl-PL" sz="825" dirty="0">
                <a:solidFill>
                  <a:srgbClr val="FF0000"/>
                </a:solidFill>
                <a:latin typeface="Courier"/>
                <a:cs typeface="Courier"/>
              </a:rPr>
              <a:t> (</a:t>
            </a:r>
            <a:r>
              <a:rPr lang="pl-PL" sz="825" u="sng" dirty="0" err="1">
                <a:solidFill>
                  <a:srgbClr val="FF0000"/>
                </a:solidFill>
                <a:latin typeface="Courier"/>
                <a:cs typeface="Courier"/>
              </a:rPr>
              <a:t>line</a:t>
            </a:r>
            <a:r>
              <a:rPr lang="pl-PL" sz="825" u="sng" dirty="0">
                <a:solidFill>
                  <a:srgbClr val="FF0000"/>
                </a:solidFill>
                <a:latin typeface="Courier"/>
                <a:cs typeface="Courier"/>
              </a:rPr>
              <a:t> 11</a:t>
            </a:r>
            <a:r>
              <a:rPr lang="pl-PL" sz="825" dirty="0">
                <a:solidFill>
                  <a:srgbClr val="FF0000"/>
                </a:solidFill>
                <a:latin typeface="Courier"/>
                <a:cs typeface="Courier"/>
              </a:rPr>
              <a:t>)</a:t>
            </a:r>
          </a:p>
          <a:p>
            <a:r>
              <a:rPr lang="pl-PL" sz="825" dirty="0" err="1">
                <a:solidFill>
                  <a:srgbClr val="FF0000"/>
                </a:solidFill>
                <a:latin typeface="Courier"/>
                <a:cs typeface="Courier"/>
              </a:rPr>
              <a:t>printSomething</a:t>
            </a:r>
            <a:r>
              <a:rPr lang="pl-PL" sz="825" dirty="0">
                <a:solidFill>
                  <a:srgbClr val="FF0000"/>
                </a:solidFill>
                <a:latin typeface="Courier"/>
                <a:cs typeface="Courier"/>
              </a:rPr>
              <a:t>(</a:t>
            </a:r>
            <a:r>
              <a:rPr lang="pl-PL" sz="825" dirty="0" err="1">
                <a:solidFill>
                  <a:srgbClr val="FF0000"/>
                </a:solidFill>
                <a:latin typeface="Courier"/>
                <a:cs typeface="Courier"/>
              </a:rPr>
              <a:t>myConditions</a:t>
            </a:r>
            <a:r>
              <a:rPr lang="pl-PL" sz="825" dirty="0">
                <a:solidFill>
                  <a:srgbClr val="FF0000"/>
                </a:solidFill>
                <a:latin typeface="Courier"/>
                <a:cs typeface="Courier"/>
              </a:rPr>
              <a:t>);</a:t>
            </a:r>
          </a:p>
        </p:txBody>
      </p:sp>
      <p:sp>
        <p:nvSpPr>
          <p:cNvPr id="2" name="Title 1"/>
          <p:cNvSpPr>
            <a:spLocks noGrp="1"/>
          </p:cNvSpPr>
          <p:nvPr>
            <p:ph type="title"/>
          </p:nvPr>
        </p:nvSpPr>
        <p:spPr/>
        <p:txBody>
          <a:bodyPr/>
          <a:lstStyle/>
          <a:p>
            <a:r>
              <a:rPr lang="en-US" dirty="0" smtClean="0"/>
              <a:t>Debugging</a:t>
            </a:r>
            <a:endParaRPr lang="en-US" dirty="0"/>
          </a:p>
        </p:txBody>
      </p:sp>
      <p:cxnSp>
        <p:nvCxnSpPr>
          <p:cNvPr id="6" name="Straight Arrow Connector 5"/>
          <p:cNvCxnSpPr/>
          <p:nvPr/>
        </p:nvCxnSpPr>
        <p:spPr>
          <a:xfrm flipV="1">
            <a:off x="2045389" y="1623109"/>
            <a:ext cx="300797" cy="203045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7" name="Straight Arrow Connector 6"/>
          <p:cNvCxnSpPr/>
          <p:nvPr/>
        </p:nvCxnSpPr>
        <p:spPr>
          <a:xfrm flipV="1">
            <a:off x="2057923" y="1986585"/>
            <a:ext cx="476261" cy="169204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9" name="TextBox 8"/>
          <p:cNvSpPr txBox="1"/>
          <p:nvPr/>
        </p:nvSpPr>
        <p:spPr>
          <a:xfrm>
            <a:off x="1644327" y="3647296"/>
            <a:ext cx="1447583" cy="715581"/>
          </a:xfrm>
          <a:prstGeom prst="rect">
            <a:avLst/>
          </a:prstGeom>
          <a:noFill/>
        </p:spPr>
        <p:txBody>
          <a:bodyPr wrap="square" rtlCol="0">
            <a:spAutoFit/>
          </a:bodyPr>
          <a:lstStyle/>
          <a:p>
            <a:r>
              <a:rPr lang="en-US" sz="1350" dirty="0">
                <a:solidFill>
                  <a:schemeClr val="accent5"/>
                </a:solidFill>
              </a:rPr>
              <a:t>Links to the help file for that function</a:t>
            </a:r>
          </a:p>
        </p:txBody>
      </p:sp>
      <p:cxnSp>
        <p:nvCxnSpPr>
          <p:cNvPr id="10" name="Straight Arrow Connector 9"/>
          <p:cNvCxnSpPr/>
          <p:nvPr/>
        </p:nvCxnSpPr>
        <p:spPr>
          <a:xfrm flipH="1" flipV="1">
            <a:off x="3875234" y="2030453"/>
            <a:ext cx="18801" cy="191138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3373906" y="3897968"/>
            <a:ext cx="1447583" cy="923330"/>
          </a:xfrm>
          <a:prstGeom prst="rect">
            <a:avLst/>
          </a:prstGeom>
          <a:noFill/>
        </p:spPr>
        <p:txBody>
          <a:bodyPr wrap="square" rtlCol="0">
            <a:spAutoFit/>
          </a:bodyPr>
          <a:lstStyle/>
          <a:p>
            <a:r>
              <a:rPr lang="en-US" sz="1350" dirty="0">
                <a:solidFill>
                  <a:schemeClr val="accent2"/>
                </a:solidFill>
              </a:rPr>
              <a:t>Links to the line in the script where the problem occurred</a:t>
            </a:r>
          </a:p>
        </p:txBody>
      </p:sp>
      <p:cxnSp>
        <p:nvCxnSpPr>
          <p:cNvPr id="17" name="Straight Arrow Connector 16"/>
          <p:cNvCxnSpPr/>
          <p:nvPr/>
        </p:nvCxnSpPr>
        <p:spPr>
          <a:xfrm flipH="1" flipV="1">
            <a:off x="3066844" y="2362596"/>
            <a:ext cx="745724" cy="155417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V="1">
            <a:off x="2082990" y="2381394"/>
            <a:ext cx="495061" cy="127843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5053352" y="1504039"/>
            <a:ext cx="802124" cy="12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861743" y="1341101"/>
            <a:ext cx="1861177" cy="300082"/>
          </a:xfrm>
          <a:prstGeom prst="rect">
            <a:avLst/>
          </a:prstGeom>
          <a:noFill/>
        </p:spPr>
        <p:txBody>
          <a:bodyPr wrap="square" rtlCol="0">
            <a:spAutoFit/>
          </a:bodyPr>
          <a:lstStyle/>
          <a:p>
            <a:r>
              <a:rPr lang="en-US" sz="1350" dirty="0">
                <a:solidFill>
                  <a:schemeClr val="accent1"/>
                </a:solidFill>
              </a:rPr>
              <a:t>proximal cause of error</a:t>
            </a:r>
          </a:p>
        </p:txBody>
      </p:sp>
      <p:cxnSp>
        <p:nvCxnSpPr>
          <p:cNvPr id="27" name="Straight Arrow Connector 26"/>
          <p:cNvCxnSpPr/>
          <p:nvPr/>
        </p:nvCxnSpPr>
        <p:spPr>
          <a:xfrm flipH="1">
            <a:off x="5059618" y="2356328"/>
            <a:ext cx="802124" cy="12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868009" y="2193390"/>
            <a:ext cx="1861177" cy="300082"/>
          </a:xfrm>
          <a:prstGeom prst="rect">
            <a:avLst/>
          </a:prstGeom>
          <a:noFill/>
        </p:spPr>
        <p:txBody>
          <a:bodyPr wrap="square" rtlCol="0">
            <a:spAutoFit/>
          </a:bodyPr>
          <a:lstStyle/>
          <a:p>
            <a:r>
              <a:rPr lang="en-US" sz="1350" dirty="0">
                <a:solidFill>
                  <a:schemeClr val="accent1"/>
                </a:solidFill>
              </a:rPr>
              <a:t>distal cause of error</a:t>
            </a:r>
          </a:p>
        </p:txBody>
      </p:sp>
    </p:spTree>
    <p:extLst>
      <p:ext uri="{BB962C8B-B14F-4D97-AF65-F5344CB8AC3E}">
        <p14:creationId xmlns:p14="http://schemas.microsoft.com/office/powerpoint/2010/main" val="16863461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26"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3-07-19 at 3.35.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476" y="319609"/>
            <a:ext cx="5507246" cy="5143500"/>
          </a:xfrm>
          <a:prstGeom prst="rect">
            <a:avLst/>
          </a:prstGeom>
        </p:spPr>
      </p:pic>
      <p:sp>
        <p:nvSpPr>
          <p:cNvPr id="3" name="Oval 2"/>
          <p:cNvSpPr/>
          <p:nvPr/>
        </p:nvSpPr>
        <p:spPr>
          <a:xfrm>
            <a:off x="1681927" y="2581934"/>
            <a:ext cx="263197" cy="231372"/>
          </a:xfrm>
          <a:prstGeom prst="ellipse">
            <a:avLst/>
          </a:prstGeom>
          <a:gradFill flip="none" rotWithShape="1">
            <a:gsLst>
              <a:gs pos="0">
                <a:schemeClr val="accent3">
                  <a:tint val="95000"/>
                  <a:shade val="70000"/>
                  <a:satMod val="150000"/>
                  <a:alpha val="30000"/>
                </a:schemeClr>
              </a:gs>
              <a:gs pos="100000">
                <a:schemeClr val="accent3">
                  <a:tint val="100000"/>
                  <a:shade val="100000"/>
                  <a:satMod val="150000"/>
                  <a:alpha val="30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cxnSp>
        <p:nvCxnSpPr>
          <p:cNvPr id="5" name="Straight Arrow Connector 4"/>
          <p:cNvCxnSpPr/>
          <p:nvPr/>
        </p:nvCxnSpPr>
        <p:spPr>
          <a:xfrm flipH="1" flipV="1">
            <a:off x="1970190" y="2663403"/>
            <a:ext cx="3001697" cy="29454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 name="TextBox 5"/>
          <p:cNvSpPr txBox="1"/>
          <p:nvPr/>
        </p:nvSpPr>
        <p:spPr>
          <a:xfrm>
            <a:off x="4953087" y="2807539"/>
            <a:ext cx="1328716" cy="300082"/>
          </a:xfrm>
          <a:prstGeom prst="rect">
            <a:avLst/>
          </a:prstGeom>
          <a:noFill/>
        </p:spPr>
        <p:txBody>
          <a:bodyPr wrap="square" rtlCol="0">
            <a:spAutoFit/>
          </a:bodyPr>
          <a:lstStyle/>
          <a:p>
            <a:r>
              <a:rPr lang="en-US" sz="1350" dirty="0">
                <a:solidFill>
                  <a:schemeClr val="accent3"/>
                </a:solidFill>
              </a:rPr>
              <a:t>BREAKPOINTS</a:t>
            </a:r>
          </a:p>
        </p:txBody>
      </p:sp>
      <p:sp>
        <p:nvSpPr>
          <p:cNvPr id="8" name="Oval 7"/>
          <p:cNvSpPr/>
          <p:nvPr/>
        </p:nvSpPr>
        <p:spPr>
          <a:xfrm>
            <a:off x="1675661" y="1873782"/>
            <a:ext cx="263197" cy="231372"/>
          </a:xfrm>
          <a:prstGeom prst="ellipse">
            <a:avLst/>
          </a:prstGeom>
          <a:gradFill flip="none" rotWithShape="1">
            <a:gsLst>
              <a:gs pos="0">
                <a:schemeClr val="accent3">
                  <a:tint val="95000"/>
                  <a:shade val="70000"/>
                  <a:satMod val="150000"/>
                  <a:alpha val="30000"/>
                </a:schemeClr>
              </a:gs>
              <a:gs pos="100000">
                <a:schemeClr val="accent3">
                  <a:tint val="100000"/>
                  <a:shade val="100000"/>
                  <a:satMod val="150000"/>
                  <a:alpha val="30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cxnSp>
        <p:nvCxnSpPr>
          <p:cNvPr id="10" name="Straight Arrow Connector 9"/>
          <p:cNvCxnSpPr/>
          <p:nvPr/>
        </p:nvCxnSpPr>
        <p:spPr>
          <a:xfrm flipH="1" flipV="1">
            <a:off x="1982723" y="2042987"/>
            <a:ext cx="2982897" cy="89615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9526730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4" name="TextBox 3"/>
          <p:cNvSpPr txBox="1"/>
          <p:nvPr/>
        </p:nvSpPr>
        <p:spPr>
          <a:xfrm>
            <a:off x="1425055" y="1377990"/>
            <a:ext cx="6376522" cy="346249"/>
          </a:xfrm>
          <a:prstGeom prst="rect">
            <a:avLst/>
          </a:prstGeom>
          <a:solidFill>
            <a:schemeClr val="bg1">
              <a:lumMod val="85000"/>
            </a:schemeClr>
          </a:solidFill>
        </p:spPr>
        <p:txBody>
          <a:bodyPr wrap="square" rtlCol="0">
            <a:spAutoFit/>
          </a:bodyPr>
          <a:lstStyle/>
          <a:p>
            <a:r>
              <a:rPr lang="pl-PL" sz="825" dirty="0">
                <a:latin typeface="Courier"/>
                <a:cs typeface="Courier"/>
              </a:rPr>
              <a:t>&gt;&gt; </a:t>
            </a:r>
            <a:r>
              <a:rPr lang="pl-PL" sz="825" dirty="0" err="1">
                <a:latin typeface="Courier"/>
                <a:cs typeface="Courier"/>
              </a:rPr>
              <a:t>debugDemo</a:t>
            </a:r>
            <a:r>
              <a:rPr lang="pl-PL" sz="825" dirty="0">
                <a:latin typeface="Courier"/>
                <a:cs typeface="Courier"/>
              </a:rPr>
              <a:t>('SB02')</a:t>
            </a:r>
          </a:p>
          <a:p>
            <a:endParaRPr lang="pl-PL" sz="825" dirty="0">
              <a:latin typeface="Courier"/>
              <a:cs typeface="Courier"/>
            </a:endParaRPr>
          </a:p>
        </p:txBody>
      </p:sp>
      <p:sp>
        <p:nvSpPr>
          <p:cNvPr id="5" name="TextBox 4"/>
          <p:cNvSpPr txBox="1"/>
          <p:nvPr/>
        </p:nvSpPr>
        <p:spPr>
          <a:xfrm>
            <a:off x="1425055" y="1377990"/>
            <a:ext cx="6376522" cy="473206"/>
          </a:xfrm>
          <a:prstGeom prst="rect">
            <a:avLst/>
          </a:prstGeom>
          <a:solidFill>
            <a:schemeClr val="bg1">
              <a:lumMod val="85000"/>
            </a:schemeClr>
          </a:solidFill>
        </p:spPr>
        <p:txBody>
          <a:bodyPr wrap="square" rtlCol="0">
            <a:spAutoFit/>
          </a:bodyPr>
          <a:lstStyle/>
          <a:p>
            <a:r>
              <a:rPr lang="pl-PL" sz="825" dirty="0">
                <a:latin typeface="Courier"/>
                <a:cs typeface="Courier"/>
              </a:rPr>
              <a:t>&gt;&gt; </a:t>
            </a:r>
            <a:r>
              <a:rPr lang="pl-PL" sz="825" dirty="0" err="1">
                <a:latin typeface="Courier"/>
                <a:cs typeface="Courier"/>
              </a:rPr>
              <a:t>debugDemo</a:t>
            </a:r>
            <a:r>
              <a:rPr lang="pl-PL" sz="825" dirty="0">
                <a:latin typeface="Courier"/>
                <a:cs typeface="Courier"/>
              </a:rPr>
              <a:t>('SB02')</a:t>
            </a:r>
          </a:p>
          <a:p>
            <a:r>
              <a:rPr lang="pl-PL" sz="825" u="sng" dirty="0">
                <a:solidFill>
                  <a:srgbClr val="3366FF"/>
                </a:solidFill>
                <a:latin typeface="Courier"/>
                <a:cs typeface="Courier"/>
              </a:rPr>
              <a:t>11  </a:t>
            </a:r>
            <a:r>
              <a:rPr lang="pl-PL" sz="825" dirty="0" err="1">
                <a:latin typeface="Courier"/>
                <a:cs typeface="Courier"/>
              </a:rPr>
              <a:t>printSomething</a:t>
            </a:r>
            <a:r>
              <a:rPr lang="pl-PL" sz="825" dirty="0">
                <a:latin typeface="Courier"/>
                <a:cs typeface="Courier"/>
              </a:rPr>
              <a:t>(</a:t>
            </a:r>
            <a:r>
              <a:rPr lang="pl-PL" sz="825" dirty="0" err="1">
                <a:latin typeface="Courier"/>
                <a:cs typeface="Courier"/>
              </a:rPr>
              <a:t>myConditions</a:t>
            </a:r>
            <a:r>
              <a:rPr lang="pl-PL" sz="825" dirty="0">
                <a:latin typeface="Courier"/>
                <a:cs typeface="Courier"/>
              </a:rPr>
              <a:t>);</a:t>
            </a:r>
          </a:p>
          <a:p>
            <a:r>
              <a:rPr lang="pl-PL" sz="825" dirty="0">
                <a:latin typeface="Courier"/>
                <a:cs typeface="Courier"/>
              </a:rPr>
              <a:t>K&gt;&gt; </a:t>
            </a:r>
          </a:p>
        </p:txBody>
      </p:sp>
      <p:sp>
        <p:nvSpPr>
          <p:cNvPr id="6" name="Rectangle 5"/>
          <p:cNvSpPr/>
          <p:nvPr/>
        </p:nvSpPr>
        <p:spPr>
          <a:xfrm>
            <a:off x="1462593" y="1679502"/>
            <a:ext cx="238130" cy="131604"/>
          </a:xfrm>
          <a:prstGeom prst="rect">
            <a:avLst/>
          </a:prstGeom>
          <a:gradFill flip="none" rotWithShape="1">
            <a:gsLst>
              <a:gs pos="0">
                <a:schemeClr val="accent1">
                  <a:tint val="95000"/>
                  <a:shade val="70000"/>
                  <a:satMod val="150000"/>
                  <a:alpha val="24000"/>
                </a:schemeClr>
              </a:gs>
              <a:gs pos="100000">
                <a:schemeClr val="accent1">
                  <a:tint val="100000"/>
                  <a:shade val="100000"/>
                  <a:satMod val="150000"/>
                  <a:alpha val="2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8" name="Straight Arrow Connector 7"/>
          <p:cNvCxnSpPr/>
          <p:nvPr/>
        </p:nvCxnSpPr>
        <p:spPr>
          <a:xfrm flipH="1" flipV="1">
            <a:off x="1669394" y="1867515"/>
            <a:ext cx="382262" cy="8522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594195" y="2675935"/>
            <a:ext cx="1228251" cy="577081"/>
          </a:xfrm>
          <a:prstGeom prst="rect">
            <a:avLst/>
          </a:prstGeom>
          <a:noFill/>
        </p:spPr>
        <p:txBody>
          <a:bodyPr wrap="square" rtlCol="0">
            <a:spAutoFit/>
          </a:bodyPr>
          <a:lstStyle/>
          <a:p>
            <a:r>
              <a:rPr lang="en-US" sz="1050" dirty="0">
                <a:solidFill>
                  <a:schemeClr val="accent1"/>
                </a:solidFill>
              </a:rPr>
              <a:t>K&gt;&gt; prompt indicates that are are in debug mode</a:t>
            </a:r>
          </a:p>
        </p:txBody>
      </p:sp>
      <p:sp>
        <p:nvSpPr>
          <p:cNvPr id="10" name="Rectangle 9"/>
          <p:cNvSpPr/>
          <p:nvPr/>
        </p:nvSpPr>
        <p:spPr>
          <a:xfrm>
            <a:off x="1456330" y="1554158"/>
            <a:ext cx="2124374" cy="125338"/>
          </a:xfrm>
          <a:prstGeom prst="rect">
            <a:avLst/>
          </a:prstGeom>
          <a:gradFill flip="none" rotWithShape="1">
            <a:gsLst>
              <a:gs pos="0">
                <a:schemeClr val="accent5">
                  <a:tint val="95000"/>
                  <a:shade val="70000"/>
                  <a:satMod val="150000"/>
                  <a:alpha val="27000"/>
                </a:schemeClr>
              </a:gs>
              <a:gs pos="100000">
                <a:schemeClr val="accent5">
                  <a:tint val="100000"/>
                  <a:shade val="100000"/>
                  <a:satMod val="150000"/>
                  <a:alpha val="27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11" name="Straight Arrow Connector 10"/>
          <p:cNvCxnSpPr/>
          <p:nvPr/>
        </p:nvCxnSpPr>
        <p:spPr>
          <a:xfrm flipH="1" flipV="1">
            <a:off x="2640715" y="1704578"/>
            <a:ext cx="382262" cy="85228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2" name="TextBox 11"/>
          <p:cNvSpPr txBox="1"/>
          <p:nvPr/>
        </p:nvSpPr>
        <p:spPr>
          <a:xfrm>
            <a:off x="2872580" y="2619534"/>
            <a:ext cx="1597980" cy="900246"/>
          </a:xfrm>
          <a:prstGeom prst="rect">
            <a:avLst/>
          </a:prstGeom>
          <a:noFill/>
        </p:spPr>
        <p:txBody>
          <a:bodyPr wrap="square" rtlCol="0">
            <a:spAutoFit/>
          </a:bodyPr>
          <a:lstStyle/>
          <a:p>
            <a:r>
              <a:rPr lang="en-US" sz="1050" dirty="0">
                <a:solidFill>
                  <a:schemeClr val="accent5"/>
                </a:solidFill>
              </a:rPr>
              <a:t>This is the line where the script has paused (we set a breakpoint here). The line number is a link to the line in the editor.  </a:t>
            </a:r>
          </a:p>
        </p:txBody>
      </p:sp>
      <p:sp>
        <p:nvSpPr>
          <p:cNvPr id="13" name="TextBox 12"/>
          <p:cNvSpPr txBox="1"/>
          <p:nvPr/>
        </p:nvSpPr>
        <p:spPr>
          <a:xfrm>
            <a:off x="4758823" y="2657137"/>
            <a:ext cx="1879977" cy="923330"/>
          </a:xfrm>
          <a:prstGeom prst="rect">
            <a:avLst/>
          </a:prstGeom>
          <a:noFill/>
        </p:spPr>
        <p:txBody>
          <a:bodyPr wrap="square" rtlCol="0">
            <a:spAutoFit/>
          </a:bodyPr>
          <a:lstStyle/>
          <a:p>
            <a:r>
              <a:rPr lang="en-US" sz="1350" dirty="0">
                <a:solidFill>
                  <a:schemeClr val="accent2"/>
                </a:solidFill>
              </a:rPr>
              <a:t>Workspace shifts to showing all the variables in memory inside the function</a:t>
            </a:r>
          </a:p>
        </p:txBody>
      </p:sp>
    </p:spTree>
    <p:extLst>
      <p:ext uri="{BB962C8B-B14F-4D97-AF65-F5344CB8AC3E}">
        <p14:creationId xmlns:p14="http://schemas.microsoft.com/office/powerpoint/2010/main" val="34479270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animBg="1"/>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19 at 3.41.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82277"/>
            <a:ext cx="5364202" cy="4998876"/>
          </a:xfrm>
          <a:prstGeom prst="rect">
            <a:avLst/>
          </a:prstGeom>
        </p:spPr>
      </p:pic>
      <p:sp>
        <p:nvSpPr>
          <p:cNvPr id="3" name="TextBox 2"/>
          <p:cNvSpPr txBox="1"/>
          <p:nvPr/>
        </p:nvSpPr>
        <p:spPr>
          <a:xfrm>
            <a:off x="4884155" y="2795007"/>
            <a:ext cx="1209452" cy="1131079"/>
          </a:xfrm>
          <a:prstGeom prst="rect">
            <a:avLst/>
          </a:prstGeom>
          <a:noFill/>
        </p:spPr>
        <p:txBody>
          <a:bodyPr wrap="square" rtlCol="0">
            <a:spAutoFit/>
          </a:bodyPr>
          <a:lstStyle/>
          <a:p>
            <a:r>
              <a:rPr lang="en-US" sz="1350" dirty="0">
                <a:solidFill>
                  <a:schemeClr val="accent3"/>
                </a:solidFill>
              </a:rPr>
              <a:t>GREEN ARROW SHOWS WHERE WE ARE PAUSED</a:t>
            </a:r>
          </a:p>
        </p:txBody>
      </p:sp>
      <p:sp>
        <p:nvSpPr>
          <p:cNvPr id="4" name="Oval 3"/>
          <p:cNvSpPr/>
          <p:nvPr/>
        </p:nvSpPr>
        <p:spPr>
          <a:xfrm>
            <a:off x="1606729" y="1861249"/>
            <a:ext cx="263197" cy="231372"/>
          </a:xfrm>
          <a:prstGeom prst="ellipse">
            <a:avLst/>
          </a:prstGeom>
          <a:gradFill flip="none" rotWithShape="1">
            <a:gsLst>
              <a:gs pos="0">
                <a:schemeClr val="accent3">
                  <a:tint val="95000"/>
                  <a:shade val="70000"/>
                  <a:satMod val="150000"/>
                  <a:alpha val="30000"/>
                </a:schemeClr>
              </a:gs>
              <a:gs pos="100000">
                <a:schemeClr val="accent3">
                  <a:tint val="100000"/>
                  <a:shade val="100000"/>
                  <a:satMod val="150000"/>
                  <a:alpha val="30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cxnSp>
        <p:nvCxnSpPr>
          <p:cNvPr id="5" name="Straight Arrow Connector 4"/>
          <p:cNvCxnSpPr/>
          <p:nvPr/>
        </p:nvCxnSpPr>
        <p:spPr>
          <a:xfrm flipH="1" flipV="1">
            <a:off x="1913792" y="2030454"/>
            <a:ext cx="2982897" cy="89615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7138380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47664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pic>
        <p:nvPicPr>
          <p:cNvPr id="6" name="Picture 5"/>
          <p:cNvPicPr>
            <a:picLocks noChangeAspect="1"/>
          </p:cNvPicPr>
          <p:nvPr/>
        </p:nvPicPr>
        <p:blipFill>
          <a:blip r:embed="rId2"/>
          <a:stretch>
            <a:fillRect/>
          </a:stretch>
        </p:blipFill>
        <p:spPr>
          <a:xfrm>
            <a:off x="1852517" y="1648121"/>
            <a:ext cx="2143125" cy="2143125"/>
          </a:xfrm>
          <a:prstGeom prst="rect">
            <a:avLst/>
          </a:prstGeom>
        </p:spPr>
      </p:pic>
      <p:pic>
        <p:nvPicPr>
          <p:cNvPr id="7" name="Picture 6"/>
          <p:cNvPicPr>
            <a:picLocks noChangeAspect="1"/>
          </p:cNvPicPr>
          <p:nvPr/>
        </p:nvPicPr>
        <p:blipFill>
          <a:blip r:embed="rId3"/>
          <a:stretch>
            <a:fillRect/>
          </a:stretch>
        </p:blipFill>
        <p:spPr>
          <a:xfrm>
            <a:off x="5032927" y="1844445"/>
            <a:ext cx="1925737" cy="1771678"/>
          </a:xfrm>
          <a:prstGeom prst="rect">
            <a:avLst/>
          </a:prstGeom>
        </p:spPr>
      </p:pic>
      <p:sp>
        <p:nvSpPr>
          <p:cNvPr id="8" name="TextBox 7"/>
          <p:cNvSpPr txBox="1"/>
          <p:nvPr/>
        </p:nvSpPr>
        <p:spPr>
          <a:xfrm>
            <a:off x="2194236" y="3875577"/>
            <a:ext cx="1675242" cy="507831"/>
          </a:xfrm>
          <a:prstGeom prst="rect">
            <a:avLst/>
          </a:prstGeom>
          <a:noFill/>
        </p:spPr>
        <p:txBody>
          <a:bodyPr wrap="square" rtlCol="0">
            <a:spAutoFit/>
          </a:bodyPr>
          <a:lstStyle/>
          <a:p>
            <a:pPr algn="ctr"/>
            <a:r>
              <a:rPr lang="en-US" sz="1350" dirty="0"/>
              <a:t>CRT</a:t>
            </a:r>
          </a:p>
          <a:p>
            <a:pPr algn="ctr"/>
            <a:r>
              <a:rPr lang="en-US" sz="1350" dirty="0"/>
              <a:t>(Cathode Ray Tube)</a:t>
            </a:r>
          </a:p>
        </p:txBody>
      </p:sp>
      <p:sp>
        <p:nvSpPr>
          <p:cNvPr id="9" name="TextBox 8"/>
          <p:cNvSpPr txBox="1"/>
          <p:nvPr/>
        </p:nvSpPr>
        <p:spPr>
          <a:xfrm>
            <a:off x="5131560" y="3803365"/>
            <a:ext cx="1951525" cy="507831"/>
          </a:xfrm>
          <a:prstGeom prst="rect">
            <a:avLst/>
          </a:prstGeom>
          <a:noFill/>
        </p:spPr>
        <p:txBody>
          <a:bodyPr wrap="square" rtlCol="0">
            <a:spAutoFit/>
          </a:bodyPr>
          <a:lstStyle/>
          <a:p>
            <a:pPr algn="ctr"/>
            <a:r>
              <a:rPr lang="en-US" sz="1350" dirty="0"/>
              <a:t>LCD</a:t>
            </a:r>
          </a:p>
          <a:p>
            <a:pPr algn="ctr"/>
            <a:r>
              <a:rPr lang="en-US" sz="1350" dirty="0"/>
              <a:t>(Liquid Crystal Display)</a:t>
            </a:r>
          </a:p>
        </p:txBody>
      </p:sp>
    </p:spTree>
    <p:extLst>
      <p:ext uri="{BB962C8B-B14F-4D97-AF65-F5344CB8AC3E}">
        <p14:creationId xmlns:p14="http://schemas.microsoft.com/office/powerpoint/2010/main" val="156504217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sp>
        <p:nvSpPr>
          <p:cNvPr id="3" name="TextBox 2"/>
          <p:cNvSpPr txBox="1"/>
          <p:nvPr/>
        </p:nvSpPr>
        <p:spPr>
          <a:xfrm>
            <a:off x="2267441" y="1490606"/>
            <a:ext cx="4636373" cy="300082"/>
          </a:xfrm>
          <a:prstGeom prst="rect">
            <a:avLst/>
          </a:prstGeom>
          <a:noFill/>
        </p:spPr>
        <p:txBody>
          <a:bodyPr wrap="square" rtlCol="0">
            <a:spAutoFit/>
          </a:bodyPr>
          <a:lstStyle/>
          <a:p>
            <a:r>
              <a:rPr lang="en-US" sz="1350" b="1" dirty="0"/>
              <a:t>Frame Rate:  </a:t>
            </a:r>
            <a:r>
              <a:rPr lang="en-US" sz="1350" dirty="0"/>
              <a:t>The number of frames drawn per second</a:t>
            </a:r>
          </a:p>
        </p:txBody>
      </p:sp>
      <p:grpSp>
        <p:nvGrpSpPr>
          <p:cNvPr id="25" name="Group 24"/>
          <p:cNvGrpSpPr/>
          <p:nvPr/>
        </p:nvGrpSpPr>
        <p:grpSpPr>
          <a:xfrm>
            <a:off x="2784338" y="2312258"/>
            <a:ext cx="3464448" cy="1409639"/>
            <a:chOff x="2016379" y="3083010"/>
            <a:chExt cx="4619264" cy="1879519"/>
          </a:xfrm>
        </p:grpSpPr>
        <p:sp>
          <p:nvSpPr>
            <p:cNvPr id="4" name="Rectangle 3"/>
            <p:cNvSpPr/>
            <p:nvPr/>
          </p:nvSpPr>
          <p:spPr>
            <a:xfrm>
              <a:off x="201637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0" name="Rectangle 9"/>
            <p:cNvSpPr/>
            <p:nvPr/>
          </p:nvSpPr>
          <p:spPr>
            <a:xfrm>
              <a:off x="246230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1" name="Rectangle 10"/>
            <p:cNvSpPr/>
            <p:nvPr/>
          </p:nvSpPr>
          <p:spPr>
            <a:xfrm>
              <a:off x="2888850"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2" name="Rectangle 11"/>
            <p:cNvSpPr/>
            <p:nvPr/>
          </p:nvSpPr>
          <p:spPr>
            <a:xfrm>
              <a:off x="330084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3" name="Rectangle 12"/>
            <p:cNvSpPr/>
            <p:nvPr/>
          </p:nvSpPr>
          <p:spPr>
            <a:xfrm>
              <a:off x="372739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4" name="Rectangle 13"/>
            <p:cNvSpPr/>
            <p:nvPr/>
          </p:nvSpPr>
          <p:spPr>
            <a:xfrm>
              <a:off x="4071538"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5" name="Rectangle 14"/>
            <p:cNvSpPr/>
            <p:nvPr/>
          </p:nvSpPr>
          <p:spPr>
            <a:xfrm>
              <a:off x="449808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6" name="Rectangle 15"/>
            <p:cNvSpPr/>
            <p:nvPr/>
          </p:nvSpPr>
          <p:spPr>
            <a:xfrm>
              <a:off x="4924624"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7" name="Rectangle 16"/>
            <p:cNvSpPr/>
            <p:nvPr/>
          </p:nvSpPr>
          <p:spPr>
            <a:xfrm>
              <a:off x="534632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5" name="Right Arrow 4"/>
            <p:cNvSpPr/>
            <p:nvPr/>
          </p:nvSpPr>
          <p:spPr>
            <a:xfrm>
              <a:off x="2113321" y="4328817"/>
              <a:ext cx="4391446" cy="18420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23" name="TextBox 22"/>
            <p:cNvSpPr txBox="1"/>
            <p:nvPr/>
          </p:nvSpPr>
          <p:spPr>
            <a:xfrm>
              <a:off x="3843718" y="4562420"/>
              <a:ext cx="746453" cy="400109"/>
            </a:xfrm>
            <a:prstGeom prst="rect">
              <a:avLst/>
            </a:prstGeom>
            <a:noFill/>
          </p:spPr>
          <p:txBody>
            <a:bodyPr wrap="square" rtlCol="0">
              <a:spAutoFit/>
            </a:bodyPr>
            <a:lstStyle/>
            <a:p>
              <a:r>
                <a:rPr lang="en-US" sz="1350" dirty="0">
                  <a:solidFill>
                    <a:schemeClr val="accent2"/>
                  </a:solidFill>
                </a:rPr>
                <a:t>TIME</a:t>
              </a:r>
            </a:p>
          </p:txBody>
        </p:sp>
      </p:grpSp>
      <p:sp>
        <p:nvSpPr>
          <p:cNvPr id="24" name="TextBox 23"/>
          <p:cNvSpPr txBox="1"/>
          <p:nvPr/>
        </p:nvSpPr>
        <p:spPr>
          <a:xfrm>
            <a:off x="2267441" y="4076579"/>
            <a:ext cx="4591223" cy="507831"/>
          </a:xfrm>
          <a:prstGeom prst="rect">
            <a:avLst/>
          </a:prstGeom>
          <a:noFill/>
        </p:spPr>
        <p:txBody>
          <a:bodyPr wrap="square" rtlCol="0">
            <a:spAutoFit/>
          </a:bodyPr>
          <a:lstStyle/>
          <a:p>
            <a:r>
              <a:rPr lang="en-US" sz="1350" dirty="0"/>
              <a:t>Typical frame rate: 60Hz (60 frames per second)</a:t>
            </a:r>
          </a:p>
          <a:p>
            <a:r>
              <a:rPr lang="en-US" sz="1350" dirty="0"/>
              <a:t> 1 second / 60 frames == </a:t>
            </a:r>
            <a:r>
              <a:rPr lang="en-US" sz="1350" b="1" dirty="0">
                <a:solidFill>
                  <a:schemeClr val="accent5"/>
                </a:solidFill>
              </a:rPr>
              <a:t>16.67 milliseconds per frame</a:t>
            </a:r>
          </a:p>
        </p:txBody>
      </p:sp>
    </p:spTree>
    <p:extLst>
      <p:ext uri="{BB962C8B-B14F-4D97-AF65-F5344CB8AC3E}">
        <p14:creationId xmlns:p14="http://schemas.microsoft.com/office/powerpoint/2010/main" val="60790685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sp>
        <p:nvSpPr>
          <p:cNvPr id="3" name="TextBox 2"/>
          <p:cNvSpPr txBox="1"/>
          <p:nvPr/>
        </p:nvSpPr>
        <p:spPr>
          <a:xfrm>
            <a:off x="4447638" y="1960788"/>
            <a:ext cx="3339050" cy="1546577"/>
          </a:xfrm>
          <a:prstGeom prst="rect">
            <a:avLst/>
          </a:prstGeom>
          <a:noFill/>
        </p:spPr>
        <p:txBody>
          <a:bodyPr wrap="square" rtlCol="0">
            <a:spAutoFit/>
          </a:bodyPr>
          <a:lstStyle/>
          <a:p>
            <a:r>
              <a:rPr lang="en-US" sz="1350" b="1" dirty="0"/>
              <a:t>Frame Rate</a:t>
            </a:r>
          </a:p>
          <a:p>
            <a:pPr marL="214313" indent="-214313">
              <a:buFont typeface="Arial"/>
              <a:buChar char="•"/>
            </a:pPr>
            <a:r>
              <a:rPr lang="en-US" sz="1350" dirty="0"/>
              <a:t>Puts limits on the precision of our visual presentation</a:t>
            </a:r>
          </a:p>
          <a:p>
            <a:pPr marL="214313" indent="-214313">
              <a:buFont typeface="Arial"/>
              <a:buChar char="•"/>
            </a:pPr>
            <a:r>
              <a:rPr lang="en-US" sz="1350" dirty="0"/>
              <a:t>Cannot present something for shorter than the length of a single frame</a:t>
            </a:r>
          </a:p>
          <a:p>
            <a:pPr marL="214313" indent="-214313">
              <a:buFont typeface="Arial"/>
              <a:buChar char="•"/>
            </a:pPr>
            <a:r>
              <a:rPr lang="en-US" sz="1350" dirty="0"/>
              <a:t>Screen refresh timing is the anchor that PTB uses for all timing measurement</a:t>
            </a:r>
          </a:p>
        </p:txBody>
      </p:sp>
      <p:grpSp>
        <p:nvGrpSpPr>
          <p:cNvPr id="6" name="Group 5"/>
          <p:cNvGrpSpPr/>
          <p:nvPr/>
        </p:nvGrpSpPr>
        <p:grpSpPr>
          <a:xfrm>
            <a:off x="1421606" y="2203164"/>
            <a:ext cx="2828268" cy="1254265"/>
            <a:chOff x="2016379" y="3083010"/>
            <a:chExt cx="4619264" cy="1944672"/>
          </a:xfrm>
        </p:grpSpPr>
        <p:sp>
          <p:nvSpPr>
            <p:cNvPr id="4" name="Rectangle 3"/>
            <p:cNvSpPr/>
            <p:nvPr/>
          </p:nvSpPr>
          <p:spPr>
            <a:xfrm>
              <a:off x="201637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0" name="Rectangle 9"/>
            <p:cNvSpPr/>
            <p:nvPr/>
          </p:nvSpPr>
          <p:spPr>
            <a:xfrm>
              <a:off x="246230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1" name="Rectangle 10"/>
            <p:cNvSpPr/>
            <p:nvPr/>
          </p:nvSpPr>
          <p:spPr>
            <a:xfrm>
              <a:off x="2888850"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2" name="Rectangle 11"/>
            <p:cNvSpPr/>
            <p:nvPr/>
          </p:nvSpPr>
          <p:spPr>
            <a:xfrm>
              <a:off x="330084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3" name="Rectangle 12"/>
            <p:cNvSpPr/>
            <p:nvPr/>
          </p:nvSpPr>
          <p:spPr>
            <a:xfrm>
              <a:off x="372739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4" name="Rectangle 13"/>
            <p:cNvSpPr/>
            <p:nvPr/>
          </p:nvSpPr>
          <p:spPr>
            <a:xfrm>
              <a:off x="4071538"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5" name="Rectangle 14"/>
            <p:cNvSpPr/>
            <p:nvPr/>
          </p:nvSpPr>
          <p:spPr>
            <a:xfrm>
              <a:off x="449808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6" name="Rectangle 15"/>
            <p:cNvSpPr/>
            <p:nvPr/>
          </p:nvSpPr>
          <p:spPr>
            <a:xfrm>
              <a:off x="4924624"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7" name="Rectangle 16"/>
            <p:cNvSpPr/>
            <p:nvPr/>
          </p:nvSpPr>
          <p:spPr>
            <a:xfrm>
              <a:off x="534632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5" name="Right Arrow 4"/>
            <p:cNvSpPr/>
            <p:nvPr/>
          </p:nvSpPr>
          <p:spPr>
            <a:xfrm>
              <a:off x="2113321" y="4328817"/>
              <a:ext cx="4391446" cy="18420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23" name="TextBox 22"/>
            <p:cNvSpPr txBox="1"/>
            <p:nvPr/>
          </p:nvSpPr>
          <p:spPr>
            <a:xfrm>
              <a:off x="3843718" y="4562420"/>
              <a:ext cx="1080907" cy="465262"/>
            </a:xfrm>
            <a:prstGeom prst="rect">
              <a:avLst/>
            </a:prstGeom>
            <a:noFill/>
          </p:spPr>
          <p:txBody>
            <a:bodyPr wrap="square" rtlCol="0">
              <a:spAutoFit/>
            </a:bodyPr>
            <a:lstStyle/>
            <a:p>
              <a:r>
                <a:rPr lang="en-US" sz="1350" dirty="0">
                  <a:solidFill>
                    <a:schemeClr val="accent2"/>
                  </a:solidFill>
                </a:rPr>
                <a:t>TIME</a:t>
              </a:r>
            </a:p>
          </p:txBody>
        </p:sp>
      </p:grpSp>
    </p:spTree>
    <p:extLst>
      <p:ext uri="{BB962C8B-B14F-4D97-AF65-F5344CB8AC3E}">
        <p14:creationId xmlns:p14="http://schemas.microsoft.com/office/powerpoint/2010/main" val="35326415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indexing</a:t>
            </a:r>
            <a:endParaRPr lang="en-US" dirty="0"/>
          </a:p>
        </p:txBody>
      </p:sp>
      <p:sp>
        <p:nvSpPr>
          <p:cNvPr id="4" name="TextBox 3"/>
          <p:cNvSpPr txBox="1"/>
          <p:nvPr/>
        </p:nvSpPr>
        <p:spPr>
          <a:xfrm>
            <a:off x="1430347" y="1338102"/>
            <a:ext cx="6430565" cy="3485570"/>
          </a:xfrm>
          <a:prstGeom prst="rect">
            <a:avLst/>
          </a:prstGeom>
          <a:solidFill>
            <a:schemeClr val="bg1">
              <a:lumMod val="85000"/>
            </a:schemeClr>
          </a:solidFill>
        </p:spPr>
        <p:txBody>
          <a:bodyPr wrap="square" rtlCol="0">
            <a:spAutoFit/>
          </a:bodyPr>
          <a:lstStyle/>
          <a:p>
            <a:r>
              <a:rPr lang="en-US" sz="1050" dirty="0">
                <a:latin typeface="Courier"/>
                <a:cs typeface="Courier"/>
              </a:rPr>
              <a:t>&gt;&gt; x&gt;.5</a:t>
            </a:r>
          </a:p>
          <a:p>
            <a:endParaRPr lang="en-US" sz="1050" dirty="0">
              <a:latin typeface="Courier"/>
              <a:cs typeface="Courier"/>
            </a:endParaRPr>
          </a:p>
          <a:p>
            <a:r>
              <a:rPr lang="en-US" sz="1050" dirty="0" err="1">
                <a:latin typeface="Courier"/>
                <a:cs typeface="Courier"/>
              </a:rPr>
              <a:t>ans</a:t>
            </a:r>
            <a:r>
              <a:rPr lang="en-US" sz="1050" dirty="0">
                <a:latin typeface="Courier"/>
                <a:cs typeface="Courier"/>
              </a:rPr>
              <a:t> =</a:t>
            </a:r>
          </a:p>
          <a:p>
            <a:endParaRPr lang="en-US" sz="1050" dirty="0">
              <a:latin typeface="Courier"/>
              <a:cs typeface="Courier"/>
            </a:endParaRPr>
          </a:p>
          <a:p>
            <a:r>
              <a:rPr lang="en-US" sz="1050" dirty="0">
                <a:latin typeface="Courier"/>
                <a:cs typeface="Courier"/>
              </a:rPr>
              <a:t>     1     0     0     0     0     1     1     0     1     0</a:t>
            </a:r>
          </a:p>
          <a:p>
            <a:endParaRPr lang="en-US" sz="1050" dirty="0">
              <a:latin typeface="Courier"/>
              <a:cs typeface="Courier"/>
            </a:endParaRPr>
          </a:p>
          <a:p>
            <a:r>
              <a:rPr lang="en-US" sz="1050" dirty="0">
                <a:latin typeface="Courier"/>
                <a:cs typeface="Courier"/>
              </a:rPr>
              <a:t>&gt;&gt; </a:t>
            </a:r>
            <a:r>
              <a:rPr lang="en-US" sz="1050" dirty="0" err="1">
                <a:latin typeface="Courier"/>
                <a:cs typeface="Courier"/>
              </a:rPr>
              <a:t>vec</a:t>
            </a:r>
            <a:r>
              <a:rPr lang="en-US" sz="1050" dirty="0">
                <a:latin typeface="Courier"/>
                <a:cs typeface="Courier"/>
              </a:rPr>
              <a:t> = </a:t>
            </a:r>
            <a:r>
              <a:rPr lang="en-US" sz="1050" dirty="0" err="1">
                <a:latin typeface="Courier"/>
                <a:cs typeface="Courier"/>
              </a:rPr>
              <a:t>ans</a:t>
            </a:r>
            <a:r>
              <a:rPr lang="en-US" sz="1050" dirty="0">
                <a:latin typeface="Courier"/>
                <a:cs typeface="Courier"/>
              </a:rPr>
              <a:t>;</a:t>
            </a:r>
          </a:p>
          <a:p>
            <a:r>
              <a:rPr lang="en-US" sz="1050" dirty="0">
                <a:latin typeface="Courier"/>
                <a:cs typeface="Courier"/>
              </a:rPr>
              <a:t>&gt;&gt; </a:t>
            </a:r>
            <a:r>
              <a:rPr lang="en-US" sz="1050" dirty="0" err="1">
                <a:latin typeface="Courier"/>
                <a:cs typeface="Courier"/>
              </a:rPr>
              <a:t>whos</a:t>
            </a:r>
            <a:r>
              <a:rPr lang="en-US" sz="1050" dirty="0">
                <a:latin typeface="Courier"/>
                <a:cs typeface="Courier"/>
              </a:rPr>
              <a:t> </a:t>
            </a:r>
            <a:r>
              <a:rPr lang="en-US" sz="1050" dirty="0" err="1">
                <a:latin typeface="Courier"/>
                <a:cs typeface="Courier"/>
              </a:rPr>
              <a:t>vec</a:t>
            </a:r>
            <a:endParaRPr lang="en-US" sz="1050" dirty="0">
              <a:latin typeface="Courier"/>
              <a:cs typeface="Courier"/>
            </a:endParaRPr>
          </a:p>
          <a:p>
            <a:r>
              <a:rPr lang="en-US" sz="1050" dirty="0">
                <a:latin typeface="Courier"/>
                <a:cs typeface="Courier"/>
              </a:rPr>
              <a:t> Name      Size            Bytes  Class      Attributes</a:t>
            </a:r>
          </a:p>
          <a:p>
            <a:endParaRPr lang="en-US" sz="1050" dirty="0">
              <a:latin typeface="Courier"/>
              <a:cs typeface="Courier"/>
            </a:endParaRPr>
          </a:p>
          <a:p>
            <a:r>
              <a:rPr lang="en-US" sz="1050" dirty="0">
                <a:latin typeface="Courier"/>
                <a:cs typeface="Courier"/>
              </a:rPr>
              <a:t>  </a:t>
            </a:r>
            <a:r>
              <a:rPr lang="en-US" sz="1050" dirty="0" err="1">
                <a:latin typeface="Courier"/>
                <a:cs typeface="Courier"/>
              </a:rPr>
              <a:t>vec</a:t>
            </a:r>
            <a:r>
              <a:rPr lang="en-US" sz="1050" dirty="0">
                <a:latin typeface="Courier"/>
                <a:cs typeface="Courier"/>
              </a:rPr>
              <a:t>       1x10               10  logical </a:t>
            </a:r>
          </a:p>
          <a:p>
            <a:endParaRPr lang="en-US" sz="1050" dirty="0">
              <a:latin typeface="Courier"/>
              <a:cs typeface="Courier"/>
            </a:endParaRPr>
          </a:p>
          <a:p>
            <a:r>
              <a:rPr lang="en-US" sz="1050" dirty="0">
                <a:latin typeface="Courier"/>
                <a:cs typeface="Courier"/>
              </a:rPr>
              <a:t>&gt;&gt; x(</a:t>
            </a:r>
            <a:r>
              <a:rPr lang="en-US" sz="1050" dirty="0" err="1">
                <a:latin typeface="Courier"/>
                <a:cs typeface="Courier"/>
              </a:rPr>
              <a:t>vec</a:t>
            </a:r>
            <a:r>
              <a:rPr lang="en-US" sz="1050" dirty="0">
                <a:latin typeface="Courier"/>
                <a:cs typeface="Courier"/>
              </a:rPr>
              <a:t>)</a:t>
            </a:r>
          </a:p>
          <a:p>
            <a:r>
              <a:rPr lang="en-US" sz="1050" dirty="0" err="1">
                <a:latin typeface="Courier"/>
                <a:cs typeface="Courier"/>
              </a:rPr>
              <a:t>ans</a:t>
            </a:r>
            <a:r>
              <a:rPr lang="en-US" sz="1050" dirty="0">
                <a:latin typeface="Courier"/>
                <a:cs typeface="Courier"/>
              </a:rPr>
              <a:t> =</a:t>
            </a:r>
          </a:p>
          <a:p>
            <a:endParaRPr lang="en-US" sz="1050" dirty="0">
              <a:latin typeface="Courier"/>
              <a:cs typeface="Courier"/>
            </a:endParaRPr>
          </a:p>
          <a:p>
            <a:r>
              <a:rPr lang="en-US" sz="1050" dirty="0">
                <a:latin typeface="Courier"/>
                <a:cs typeface="Courier"/>
              </a:rPr>
              <a:t>    0.7060    0.8235    0.6948    0.9502</a:t>
            </a:r>
          </a:p>
          <a:p>
            <a:r>
              <a:rPr lang="en-US" sz="1050" dirty="0">
                <a:latin typeface="Courier"/>
                <a:cs typeface="Courier"/>
              </a:rPr>
              <a:t>&gt;&gt; x(x&gt;.5)</a:t>
            </a:r>
          </a:p>
          <a:p>
            <a:r>
              <a:rPr lang="en-US" sz="1050" dirty="0" err="1">
                <a:latin typeface="Courier"/>
                <a:cs typeface="Courier"/>
              </a:rPr>
              <a:t>ans</a:t>
            </a:r>
            <a:r>
              <a:rPr lang="en-US" sz="1050" dirty="0">
                <a:latin typeface="Courier"/>
                <a:cs typeface="Courier"/>
              </a:rPr>
              <a:t> =</a:t>
            </a:r>
          </a:p>
          <a:p>
            <a:endParaRPr lang="en-US" sz="1050" dirty="0">
              <a:latin typeface="Courier"/>
              <a:cs typeface="Courier"/>
            </a:endParaRPr>
          </a:p>
          <a:p>
            <a:r>
              <a:rPr lang="en-US" sz="1050" dirty="0">
                <a:latin typeface="Courier"/>
                <a:cs typeface="Courier"/>
              </a:rPr>
              <a:t>    0.7060    0.8235    0.6948    0.9502</a:t>
            </a:r>
          </a:p>
          <a:p>
            <a:endParaRPr lang="sv-SE" sz="1050" dirty="0">
              <a:latin typeface="Courier"/>
              <a:cs typeface="Courier"/>
            </a:endParaRPr>
          </a:p>
        </p:txBody>
      </p:sp>
      <p:sp>
        <p:nvSpPr>
          <p:cNvPr id="5" name="Rectangle 4"/>
          <p:cNvSpPr/>
          <p:nvPr/>
        </p:nvSpPr>
        <p:spPr>
          <a:xfrm>
            <a:off x="1714402" y="3927528"/>
            <a:ext cx="660896" cy="186079"/>
          </a:xfrm>
          <a:prstGeom prst="rect">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6" name="Straight Arrow Connector 5"/>
          <p:cNvCxnSpPr/>
          <p:nvPr/>
        </p:nvCxnSpPr>
        <p:spPr>
          <a:xfrm flipH="1" flipV="1">
            <a:off x="2375298" y="4024311"/>
            <a:ext cx="2565796" cy="178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4941094" y="3811338"/>
            <a:ext cx="1845469" cy="484748"/>
          </a:xfrm>
          <a:prstGeom prst="rect">
            <a:avLst/>
          </a:prstGeom>
          <a:noFill/>
        </p:spPr>
        <p:txBody>
          <a:bodyPr wrap="square" rtlCol="0">
            <a:spAutoFit/>
          </a:bodyPr>
          <a:lstStyle/>
          <a:p>
            <a:r>
              <a:rPr lang="en-US" sz="1350" dirty="0">
                <a:solidFill>
                  <a:srgbClr val="FF6600"/>
                </a:solidFill>
              </a:rPr>
              <a:t>equivalent to</a:t>
            </a:r>
          </a:p>
          <a:p>
            <a:r>
              <a:rPr lang="en-US" sz="1200" dirty="0">
                <a:solidFill>
                  <a:srgbClr val="FF6600"/>
                </a:solidFill>
                <a:latin typeface="Courier"/>
                <a:cs typeface="Courier"/>
              </a:rPr>
              <a:t>x(find(x&gt;.5))</a:t>
            </a:r>
          </a:p>
        </p:txBody>
      </p:sp>
    </p:spTree>
    <p:extLst>
      <p:ext uri="{BB962C8B-B14F-4D97-AF65-F5344CB8AC3E}">
        <p14:creationId xmlns:p14="http://schemas.microsoft.com/office/powerpoint/2010/main" val="41473740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sp>
        <p:nvSpPr>
          <p:cNvPr id="3" name="TextBox 2"/>
          <p:cNvSpPr txBox="1"/>
          <p:nvPr/>
        </p:nvSpPr>
        <p:spPr>
          <a:xfrm>
            <a:off x="3458836" y="2088232"/>
            <a:ext cx="3339050" cy="300082"/>
          </a:xfrm>
          <a:prstGeom prst="rect">
            <a:avLst/>
          </a:prstGeom>
          <a:noFill/>
        </p:spPr>
        <p:txBody>
          <a:bodyPr wrap="square" rtlCol="0">
            <a:spAutoFit/>
          </a:bodyPr>
          <a:lstStyle/>
          <a:p>
            <a:r>
              <a:rPr lang="en-US" sz="1350" b="1" dirty="0"/>
              <a:t>Getting your frame duration in PTB</a:t>
            </a:r>
          </a:p>
        </p:txBody>
      </p:sp>
      <p:grpSp>
        <p:nvGrpSpPr>
          <p:cNvPr id="6" name="Group 5"/>
          <p:cNvGrpSpPr/>
          <p:nvPr/>
        </p:nvGrpSpPr>
        <p:grpSpPr>
          <a:xfrm>
            <a:off x="1421606" y="2203163"/>
            <a:ext cx="1560858" cy="929633"/>
            <a:chOff x="2016379" y="3083010"/>
            <a:chExt cx="4619264" cy="1968099"/>
          </a:xfrm>
        </p:grpSpPr>
        <p:sp>
          <p:nvSpPr>
            <p:cNvPr id="4" name="Rectangle 3"/>
            <p:cNvSpPr/>
            <p:nvPr/>
          </p:nvSpPr>
          <p:spPr>
            <a:xfrm>
              <a:off x="201637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0" name="Rectangle 9"/>
            <p:cNvSpPr/>
            <p:nvPr/>
          </p:nvSpPr>
          <p:spPr>
            <a:xfrm>
              <a:off x="246230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1" name="Rectangle 10"/>
            <p:cNvSpPr/>
            <p:nvPr/>
          </p:nvSpPr>
          <p:spPr>
            <a:xfrm>
              <a:off x="2888850"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2" name="Rectangle 11"/>
            <p:cNvSpPr/>
            <p:nvPr/>
          </p:nvSpPr>
          <p:spPr>
            <a:xfrm>
              <a:off x="330084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3" name="Rectangle 12"/>
            <p:cNvSpPr/>
            <p:nvPr/>
          </p:nvSpPr>
          <p:spPr>
            <a:xfrm>
              <a:off x="372739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4" name="Rectangle 13"/>
            <p:cNvSpPr/>
            <p:nvPr/>
          </p:nvSpPr>
          <p:spPr>
            <a:xfrm>
              <a:off x="4071538"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5" name="Rectangle 14"/>
            <p:cNvSpPr/>
            <p:nvPr/>
          </p:nvSpPr>
          <p:spPr>
            <a:xfrm>
              <a:off x="449808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6" name="Rectangle 15"/>
            <p:cNvSpPr/>
            <p:nvPr/>
          </p:nvSpPr>
          <p:spPr>
            <a:xfrm>
              <a:off x="4924624"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17" name="Rectangle 16"/>
            <p:cNvSpPr/>
            <p:nvPr/>
          </p:nvSpPr>
          <p:spPr>
            <a:xfrm>
              <a:off x="534632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5" name="Right Arrow 4"/>
            <p:cNvSpPr/>
            <p:nvPr/>
          </p:nvSpPr>
          <p:spPr>
            <a:xfrm>
              <a:off x="2113321" y="4328817"/>
              <a:ext cx="4391446" cy="18420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23" name="TextBox 22"/>
            <p:cNvSpPr txBox="1"/>
            <p:nvPr/>
          </p:nvSpPr>
          <p:spPr>
            <a:xfrm>
              <a:off x="3843717" y="4562421"/>
              <a:ext cx="1943686" cy="488688"/>
            </a:xfrm>
            <a:prstGeom prst="rect">
              <a:avLst/>
            </a:prstGeom>
            <a:noFill/>
          </p:spPr>
          <p:txBody>
            <a:bodyPr wrap="square" rtlCol="0">
              <a:spAutoFit/>
            </a:bodyPr>
            <a:lstStyle/>
            <a:p>
              <a:r>
                <a:rPr lang="en-US" sz="900" dirty="0">
                  <a:solidFill>
                    <a:schemeClr val="accent2"/>
                  </a:solidFill>
                </a:rPr>
                <a:t>TIME</a:t>
              </a:r>
            </a:p>
          </p:txBody>
        </p:sp>
      </p:grpSp>
      <p:sp>
        <p:nvSpPr>
          <p:cNvPr id="7" name="TextBox 6"/>
          <p:cNvSpPr txBox="1"/>
          <p:nvPr/>
        </p:nvSpPr>
        <p:spPr>
          <a:xfrm>
            <a:off x="3458836" y="2601631"/>
            <a:ext cx="3989916" cy="300082"/>
          </a:xfrm>
          <a:prstGeom prst="rect">
            <a:avLst/>
          </a:prstGeom>
          <a:noFill/>
        </p:spPr>
        <p:txBody>
          <a:bodyPr wrap="square" rtlCol="0">
            <a:spAutoFit/>
          </a:bodyPr>
          <a:lstStyle/>
          <a:p>
            <a:r>
              <a:rPr lang="en-US" sz="1350" dirty="0" err="1"/>
              <a:t>frameDuration</a:t>
            </a:r>
            <a:r>
              <a:rPr lang="en-US" sz="1350" dirty="0"/>
              <a:t> = Screen('</a:t>
            </a:r>
            <a:r>
              <a:rPr lang="en-US" sz="1350" dirty="0" err="1"/>
              <a:t>GetFlipInterval</a:t>
            </a:r>
            <a:r>
              <a:rPr lang="en-US" sz="1350" dirty="0"/>
              <a:t>',</a:t>
            </a:r>
            <a:r>
              <a:rPr lang="en-US" sz="1350" dirty="0" err="1"/>
              <a:t>windowPtr</a:t>
            </a:r>
            <a:r>
              <a:rPr lang="en-US" sz="1350" dirty="0"/>
              <a:t>)</a:t>
            </a:r>
          </a:p>
        </p:txBody>
      </p:sp>
    </p:spTree>
    <p:extLst>
      <p:ext uri="{BB962C8B-B14F-4D97-AF65-F5344CB8AC3E}">
        <p14:creationId xmlns:p14="http://schemas.microsoft.com/office/powerpoint/2010/main" val="15399239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pic>
        <p:nvPicPr>
          <p:cNvPr id="3" name="Picture 2"/>
          <p:cNvPicPr>
            <a:picLocks noChangeAspect="1"/>
          </p:cNvPicPr>
          <p:nvPr/>
        </p:nvPicPr>
        <p:blipFill>
          <a:blip r:embed="rId2"/>
          <a:stretch>
            <a:fillRect/>
          </a:stretch>
        </p:blipFill>
        <p:spPr>
          <a:xfrm>
            <a:off x="1356123" y="1345906"/>
            <a:ext cx="3183958" cy="3797594"/>
          </a:xfrm>
          <a:prstGeom prst="rect">
            <a:avLst/>
          </a:prstGeom>
        </p:spPr>
      </p:pic>
      <p:sp>
        <p:nvSpPr>
          <p:cNvPr id="5" name="TextBox 4"/>
          <p:cNvSpPr txBox="1"/>
          <p:nvPr/>
        </p:nvSpPr>
        <p:spPr>
          <a:xfrm>
            <a:off x="4647432" y="1692118"/>
            <a:ext cx="2093935" cy="923330"/>
          </a:xfrm>
          <a:prstGeom prst="rect">
            <a:avLst/>
          </a:prstGeom>
          <a:noFill/>
        </p:spPr>
        <p:txBody>
          <a:bodyPr wrap="square" rtlCol="0">
            <a:spAutoFit/>
          </a:bodyPr>
          <a:lstStyle/>
          <a:p>
            <a:r>
              <a:rPr lang="en-US" sz="1350" dirty="0"/>
              <a:t>1 –  cathode ray tube</a:t>
            </a:r>
          </a:p>
          <a:p>
            <a:r>
              <a:rPr lang="en-US" sz="1350" dirty="0"/>
              <a:t>2 –  electron gun</a:t>
            </a:r>
          </a:p>
          <a:p>
            <a:r>
              <a:rPr lang="en-US" sz="1350" dirty="0"/>
              <a:t>3 –  electron beam</a:t>
            </a:r>
          </a:p>
          <a:p>
            <a:r>
              <a:rPr lang="en-US" sz="1350" dirty="0"/>
              <a:t>4 –  deflection yoke</a:t>
            </a:r>
          </a:p>
        </p:txBody>
      </p:sp>
      <p:sp>
        <p:nvSpPr>
          <p:cNvPr id="6" name="TextBox 5"/>
          <p:cNvSpPr txBox="1"/>
          <p:nvPr/>
        </p:nvSpPr>
        <p:spPr>
          <a:xfrm>
            <a:off x="4647432" y="2966670"/>
            <a:ext cx="2704667" cy="923330"/>
          </a:xfrm>
          <a:prstGeom prst="rect">
            <a:avLst/>
          </a:prstGeom>
          <a:noFill/>
        </p:spPr>
        <p:txBody>
          <a:bodyPr wrap="square" rtlCol="0">
            <a:spAutoFit/>
          </a:bodyPr>
          <a:lstStyle/>
          <a:p>
            <a:r>
              <a:rPr lang="en-US" sz="1350" dirty="0"/>
              <a:t>The deflection yoke manipulates the electron beam, sweeping it across the screen, one horizontal line ("</a:t>
            </a:r>
            <a:r>
              <a:rPr lang="en-US" sz="1350" dirty="0" err="1"/>
              <a:t>scanline</a:t>
            </a:r>
            <a:r>
              <a:rPr lang="en-US" sz="1350" dirty="0"/>
              <a:t>") at a time</a:t>
            </a:r>
          </a:p>
        </p:txBody>
      </p:sp>
    </p:spTree>
    <p:extLst>
      <p:ext uri="{BB962C8B-B14F-4D97-AF65-F5344CB8AC3E}">
        <p14:creationId xmlns:p14="http://schemas.microsoft.com/office/powerpoint/2010/main" val="68551079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pic>
        <p:nvPicPr>
          <p:cNvPr id="3" name="Picture 2"/>
          <p:cNvPicPr>
            <a:picLocks noChangeAspect="1"/>
          </p:cNvPicPr>
          <p:nvPr/>
        </p:nvPicPr>
        <p:blipFill>
          <a:blip r:embed="rId2"/>
          <a:stretch>
            <a:fillRect/>
          </a:stretch>
        </p:blipFill>
        <p:spPr>
          <a:xfrm>
            <a:off x="1356123" y="1345906"/>
            <a:ext cx="3183958" cy="3797594"/>
          </a:xfrm>
          <a:prstGeom prst="rect">
            <a:avLst/>
          </a:prstGeom>
        </p:spPr>
      </p:pic>
      <p:sp>
        <p:nvSpPr>
          <p:cNvPr id="6" name="TextBox 5"/>
          <p:cNvSpPr txBox="1"/>
          <p:nvPr/>
        </p:nvSpPr>
        <p:spPr>
          <a:xfrm>
            <a:off x="4632890" y="2057764"/>
            <a:ext cx="3268098" cy="1962076"/>
          </a:xfrm>
          <a:prstGeom prst="rect">
            <a:avLst/>
          </a:prstGeom>
          <a:noFill/>
        </p:spPr>
        <p:txBody>
          <a:bodyPr wrap="square" rtlCol="0">
            <a:spAutoFit/>
          </a:bodyPr>
          <a:lstStyle/>
          <a:p>
            <a:r>
              <a:rPr lang="en-US" sz="1350" dirty="0"/>
              <a:t>Once one frame is completely drawn, there is a gap in time as the beam is blanked and sweeps back to the first </a:t>
            </a:r>
            <a:r>
              <a:rPr lang="en-US" sz="1350" dirty="0" err="1"/>
              <a:t>scanline</a:t>
            </a:r>
            <a:r>
              <a:rPr lang="en-US" sz="1350" dirty="0"/>
              <a:t> to start drawing the next frame.  This gap between frames is called the </a:t>
            </a:r>
            <a:r>
              <a:rPr lang="en-US" sz="1350" b="1" dirty="0"/>
              <a:t>Vertical </a:t>
            </a:r>
            <a:r>
              <a:rPr lang="en-US" sz="1350" b="1" dirty="0" err="1"/>
              <a:t>BLank</a:t>
            </a:r>
            <a:r>
              <a:rPr lang="en-US" sz="1350" b="1" dirty="0"/>
              <a:t> interval (VBL)</a:t>
            </a:r>
            <a:r>
              <a:rPr lang="en-US" sz="1350" dirty="0"/>
              <a:t>.</a:t>
            </a:r>
          </a:p>
          <a:p>
            <a:endParaRPr lang="en-US" sz="1350" dirty="0"/>
          </a:p>
          <a:p>
            <a:r>
              <a:rPr lang="en-US" sz="1350" dirty="0"/>
              <a:t>The current position of the beam while it scans is called </a:t>
            </a:r>
            <a:r>
              <a:rPr lang="en-US" sz="1350" b="1" dirty="0" err="1"/>
              <a:t>beamposition</a:t>
            </a:r>
            <a:r>
              <a:rPr lang="en-US" sz="1350" dirty="0"/>
              <a:t>.  </a:t>
            </a:r>
          </a:p>
        </p:txBody>
      </p:sp>
    </p:spTree>
    <p:extLst>
      <p:ext uri="{BB962C8B-B14F-4D97-AF65-F5344CB8AC3E}">
        <p14:creationId xmlns:p14="http://schemas.microsoft.com/office/powerpoint/2010/main" val="51498514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monitors work</a:t>
            </a:r>
            <a:endParaRPr lang="en-US" dirty="0"/>
          </a:p>
        </p:txBody>
      </p:sp>
      <p:pic>
        <p:nvPicPr>
          <p:cNvPr id="7" name="Picture 6"/>
          <p:cNvPicPr>
            <a:picLocks noChangeAspect="1"/>
          </p:cNvPicPr>
          <p:nvPr/>
        </p:nvPicPr>
        <p:blipFill>
          <a:blip r:embed="rId2"/>
          <a:stretch>
            <a:fillRect/>
          </a:stretch>
        </p:blipFill>
        <p:spPr>
          <a:xfrm>
            <a:off x="1899295" y="2106210"/>
            <a:ext cx="1925737" cy="1771678"/>
          </a:xfrm>
          <a:prstGeom prst="rect">
            <a:avLst/>
          </a:prstGeom>
        </p:spPr>
      </p:pic>
      <p:sp>
        <p:nvSpPr>
          <p:cNvPr id="8" name="TextBox 7"/>
          <p:cNvSpPr txBox="1"/>
          <p:nvPr/>
        </p:nvSpPr>
        <p:spPr>
          <a:xfrm>
            <a:off x="4327526" y="2105516"/>
            <a:ext cx="2988219" cy="1546577"/>
          </a:xfrm>
          <a:prstGeom prst="rect">
            <a:avLst/>
          </a:prstGeom>
          <a:noFill/>
        </p:spPr>
        <p:txBody>
          <a:bodyPr wrap="square" rtlCol="0">
            <a:spAutoFit/>
          </a:bodyPr>
          <a:lstStyle/>
          <a:p>
            <a:r>
              <a:rPr lang="en-US" sz="1350" dirty="0"/>
              <a:t>To maintain backwards compatibility, LCD's also implement a </a:t>
            </a:r>
            <a:r>
              <a:rPr lang="en-US" sz="1350" b="1" dirty="0"/>
              <a:t>VBL</a:t>
            </a:r>
            <a:r>
              <a:rPr lang="en-US" sz="1350" dirty="0"/>
              <a:t> even though they don't technically need one.</a:t>
            </a:r>
          </a:p>
          <a:p>
            <a:endParaRPr lang="en-US" sz="1350" dirty="0"/>
          </a:p>
          <a:p>
            <a:r>
              <a:rPr lang="en-US" sz="1350" dirty="0"/>
              <a:t>They also report a </a:t>
            </a:r>
            <a:r>
              <a:rPr lang="en-US" sz="1350" b="1" dirty="0" err="1"/>
              <a:t>beamposition</a:t>
            </a:r>
            <a:r>
              <a:rPr lang="en-US" sz="1350" dirty="0"/>
              <a:t> (the location of the current </a:t>
            </a:r>
            <a:r>
              <a:rPr lang="en-US" sz="1350" dirty="0" err="1"/>
              <a:t>scanline</a:t>
            </a:r>
            <a:r>
              <a:rPr lang="en-US" sz="1350" dirty="0"/>
              <a:t>), even though they don't use a beam.   </a:t>
            </a:r>
          </a:p>
        </p:txBody>
      </p:sp>
    </p:spTree>
    <p:extLst>
      <p:ext uri="{BB962C8B-B14F-4D97-AF65-F5344CB8AC3E}">
        <p14:creationId xmlns:p14="http://schemas.microsoft.com/office/powerpoint/2010/main" val="301475457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7308" y="1417894"/>
            <a:ext cx="1192380" cy="65441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350" dirty="0"/>
              <a:t>Frame 1</a:t>
            </a:r>
          </a:p>
        </p:txBody>
      </p:sp>
      <p:sp>
        <p:nvSpPr>
          <p:cNvPr id="3" name="Rectangle 2"/>
          <p:cNvSpPr/>
          <p:nvPr/>
        </p:nvSpPr>
        <p:spPr>
          <a:xfrm>
            <a:off x="3244205" y="1417894"/>
            <a:ext cx="1192380" cy="65441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350" dirty="0"/>
              <a:t>Frame 2</a:t>
            </a:r>
          </a:p>
        </p:txBody>
      </p:sp>
      <p:sp>
        <p:nvSpPr>
          <p:cNvPr id="4" name="Rectangle 3"/>
          <p:cNvSpPr/>
          <p:nvPr/>
        </p:nvSpPr>
        <p:spPr>
          <a:xfrm>
            <a:off x="4531103" y="1417894"/>
            <a:ext cx="1192380" cy="65441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350" dirty="0"/>
              <a:t>Frame 3</a:t>
            </a:r>
          </a:p>
        </p:txBody>
      </p:sp>
      <p:sp>
        <p:nvSpPr>
          <p:cNvPr id="5" name="Rectangle 4"/>
          <p:cNvSpPr/>
          <p:nvPr/>
        </p:nvSpPr>
        <p:spPr>
          <a:xfrm>
            <a:off x="5810729" y="1417894"/>
            <a:ext cx="1192380" cy="65441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350" dirty="0"/>
              <a:t>Frame 4</a:t>
            </a:r>
          </a:p>
        </p:txBody>
      </p:sp>
      <p:grpSp>
        <p:nvGrpSpPr>
          <p:cNvPr id="13" name="Group 12"/>
          <p:cNvGrpSpPr/>
          <p:nvPr/>
        </p:nvGrpSpPr>
        <p:grpSpPr>
          <a:xfrm>
            <a:off x="2996679" y="2163200"/>
            <a:ext cx="3030227" cy="630921"/>
            <a:chOff x="2471572" y="2884266"/>
            <a:chExt cx="4040302" cy="841228"/>
          </a:xfrm>
        </p:grpSpPr>
        <p:sp>
          <p:nvSpPr>
            <p:cNvPr id="6" name="Left Brace 5"/>
            <p:cNvSpPr/>
            <p:nvPr/>
          </p:nvSpPr>
          <p:spPr>
            <a:xfrm rot="16200000">
              <a:off x="2464718" y="3085440"/>
              <a:ext cx="508983" cy="106635"/>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sz="1350"/>
            </a:p>
          </p:txBody>
        </p:sp>
        <p:sp>
          <p:nvSpPr>
            <p:cNvPr id="7" name="TextBox 6"/>
            <p:cNvSpPr txBox="1"/>
            <p:nvPr/>
          </p:nvSpPr>
          <p:spPr>
            <a:xfrm>
              <a:off x="2471572" y="3325385"/>
              <a:ext cx="598883" cy="400109"/>
            </a:xfrm>
            <a:prstGeom prst="rect">
              <a:avLst/>
            </a:prstGeom>
            <a:noFill/>
          </p:spPr>
          <p:txBody>
            <a:bodyPr wrap="none" rtlCol="0">
              <a:spAutoFit/>
            </a:bodyPr>
            <a:lstStyle/>
            <a:p>
              <a:r>
                <a:rPr lang="en-US" sz="1350" dirty="0">
                  <a:solidFill>
                    <a:srgbClr val="528A02"/>
                  </a:solidFill>
                </a:rPr>
                <a:t>VBL</a:t>
              </a:r>
            </a:p>
          </p:txBody>
        </p:sp>
        <p:sp>
          <p:nvSpPr>
            <p:cNvPr id="8" name="Left Brace 7"/>
            <p:cNvSpPr/>
            <p:nvPr/>
          </p:nvSpPr>
          <p:spPr>
            <a:xfrm rot="16200000">
              <a:off x="4199970" y="3085440"/>
              <a:ext cx="508983" cy="106635"/>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sz="1350"/>
            </a:p>
          </p:txBody>
        </p:sp>
        <p:sp>
          <p:nvSpPr>
            <p:cNvPr id="9" name="TextBox 8"/>
            <p:cNvSpPr txBox="1"/>
            <p:nvPr/>
          </p:nvSpPr>
          <p:spPr>
            <a:xfrm>
              <a:off x="4206824" y="3325385"/>
              <a:ext cx="598883" cy="400109"/>
            </a:xfrm>
            <a:prstGeom prst="rect">
              <a:avLst/>
            </a:prstGeom>
            <a:noFill/>
          </p:spPr>
          <p:txBody>
            <a:bodyPr wrap="none" rtlCol="0">
              <a:spAutoFit/>
            </a:bodyPr>
            <a:lstStyle/>
            <a:p>
              <a:r>
                <a:rPr lang="en-US" sz="1350" dirty="0">
                  <a:solidFill>
                    <a:srgbClr val="528A02"/>
                  </a:solidFill>
                </a:rPr>
                <a:t>VBL</a:t>
              </a:r>
            </a:p>
          </p:txBody>
        </p:sp>
        <p:sp>
          <p:nvSpPr>
            <p:cNvPr id="10" name="Left Brace 9"/>
            <p:cNvSpPr/>
            <p:nvPr/>
          </p:nvSpPr>
          <p:spPr>
            <a:xfrm rot="16200000">
              <a:off x="5906138" y="3085440"/>
              <a:ext cx="508983" cy="106635"/>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sz="1350"/>
            </a:p>
          </p:txBody>
        </p:sp>
        <p:sp>
          <p:nvSpPr>
            <p:cNvPr id="11" name="TextBox 10"/>
            <p:cNvSpPr txBox="1"/>
            <p:nvPr/>
          </p:nvSpPr>
          <p:spPr>
            <a:xfrm>
              <a:off x="5912991" y="3325385"/>
              <a:ext cx="598883" cy="400109"/>
            </a:xfrm>
            <a:prstGeom prst="rect">
              <a:avLst/>
            </a:prstGeom>
            <a:noFill/>
          </p:spPr>
          <p:txBody>
            <a:bodyPr wrap="none" rtlCol="0">
              <a:spAutoFit/>
            </a:bodyPr>
            <a:lstStyle/>
            <a:p>
              <a:r>
                <a:rPr lang="en-US" sz="1350" dirty="0">
                  <a:solidFill>
                    <a:srgbClr val="528A02"/>
                  </a:solidFill>
                </a:rPr>
                <a:t>VBL</a:t>
              </a:r>
            </a:p>
          </p:txBody>
        </p:sp>
      </p:grpSp>
      <p:sp>
        <p:nvSpPr>
          <p:cNvPr id="12" name="Right Arrow 11"/>
          <p:cNvSpPr/>
          <p:nvPr/>
        </p:nvSpPr>
        <p:spPr>
          <a:xfrm>
            <a:off x="1993664" y="988890"/>
            <a:ext cx="4900389" cy="37083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TIME</a:t>
            </a:r>
          </a:p>
        </p:txBody>
      </p:sp>
      <p:sp>
        <p:nvSpPr>
          <p:cNvPr id="15" name="TextBox 14"/>
          <p:cNvSpPr txBox="1"/>
          <p:nvPr/>
        </p:nvSpPr>
        <p:spPr>
          <a:xfrm>
            <a:off x="1957308" y="3189656"/>
            <a:ext cx="5227564" cy="1546577"/>
          </a:xfrm>
          <a:prstGeom prst="rect">
            <a:avLst/>
          </a:prstGeom>
          <a:noFill/>
        </p:spPr>
        <p:txBody>
          <a:bodyPr wrap="square" rtlCol="0">
            <a:spAutoFit/>
          </a:bodyPr>
          <a:lstStyle/>
          <a:p>
            <a:r>
              <a:rPr lang="en-US" sz="1350" b="1" dirty="0"/>
              <a:t>PTB tries to swap the front and back buffers during the VBL</a:t>
            </a:r>
            <a:r>
              <a:rPr lang="en-US" sz="1350" dirty="0"/>
              <a:t>, so that content is not being updated in the middle of a frame draw. </a:t>
            </a:r>
          </a:p>
          <a:p>
            <a:endParaRPr lang="en-US" sz="1350" dirty="0"/>
          </a:p>
          <a:p>
            <a:r>
              <a:rPr lang="en-US" sz="1350" dirty="0"/>
              <a:t>This is called VBL Synchronization.  If synchronization between buffer-swapping and VBL fails:</a:t>
            </a:r>
          </a:p>
          <a:p>
            <a:r>
              <a:rPr lang="en-US" sz="1350" dirty="0"/>
              <a:t>	- Visual artifacts like flicker and tearing may occur</a:t>
            </a:r>
          </a:p>
          <a:p>
            <a:r>
              <a:rPr lang="en-US" sz="1350" dirty="0"/>
              <a:t>	- Timing measurement will be less precise</a:t>
            </a:r>
          </a:p>
        </p:txBody>
      </p:sp>
    </p:spTree>
    <p:extLst>
      <p:ext uri="{BB962C8B-B14F-4D97-AF65-F5344CB8AC3E}">
        <p14:creationId xmlns:p14="http://schemas.microsoft.com/office/powerpoint/2010/main" val="18681352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6508" y="590632"/>
            <a:ext cx="5738556" cy="4312917"/>
          </a:xfrm>
          <a:prstGeom prst="rect">
            <a:avLst/>
          </a:prstGeom>
        </p:spPr>
      </p:pic>
      <p:sp>
        <p:nvSpPr>
          <p:cNvPr id="3" name="TextBox 2"/>
          <p:cNvSpPr txBox="1"/>
          <p:nvPr/>
        </p:nvSpPr>
        <p:spPr>
          <a:xfrm>
            <a:off x="1586508" y="225409"/>
            <a:ext cx="3846152" cy="300082"/>
          </a:xfrm>
          <a:prstGeom prst="rect">
            <a:avLst/>
          </a:prstGeom>
          <a:noFill/>
        </p:spPr>
        <p:txBody>
          <a:bodyPr wrap="square" rtlCol="0">
            <a:spAutoFit/>
          </a:bodyPr>
          <a:lstStyle/>
          <a:p>
            <a:r>
              <a:rPr lang="en-US" sz="1350" dirty="0"/>
              <a:t>Tearing artifact</a:t>
            </a:r>
          </a:p>
        </p:txBody>
      </p:sp>
    </p:spTree>
    <p:extLst>
      <p:ext uri="{BB962C8B-B14F-4D97-AF65-F5344CB8AC3E}">
        <p14:creationId xmlns:p14="http://schemas.microsoft.com/office/powerpoint/2010/main" val="176661060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screen</a:t>
            </a:r>
            <a:endParaRPr lang="en-US" dirty="0"/>
          </a:p>
        </p:txBody>
      </p:sp>
      <p:sp>
        <p:nvSpPr>
          <p:cNvPr id="3" name="Content Placeholder 2"/>
          <p:cNvSpPr>
            <a:spLocks noGrp="1"/>
          </p:cNvSpPr>
          <p:nvPr>
            <p:ph idx="1"/>
          </p:nvPr>
        </p:nvSpPr>
        <p:spPr>
          <a:xfrm>
            <a:off x="2083184" y="3025365"/>
            <a:ext cx="5307560" cy="1679134"/>
          </a:xfrm>
        </p:spPr>
        <p:txBody>
          <a:bodyPr/>
          <a:lstStyle/>
          <a:p>
            <a:r>
              <a:rPr lang="en-US" dirty="0" smtClean="0"/>
              <a:t>Several additional tools are available to test and diagnose screen sync issues: </a:t>
            </a:r>
          </a:p>
          <a:p>
            <a:pPr lvl="1"/>
            <a:r>
              <a:rPr lang="en-US" dirty="0" err="1" smtClean="0"/>
              <a:t>ScreenTest</a:t>
            </a:r>
            <a:r>
              <a:rPr lang="en-US" dirty="0" smtClean="0"/>
              <a:t>()</a:t>
            </a:r>
          </a:p>
          <a:p>
            <a:pPr lvl="1"/>
            <a:r>
              <a:rPr lang="en-US" dirty="0" err="1" smtClean="0"/>
              <a:t>VBLSyncTest</a:t>
            </a:r>
            <a:r>
              <a:rPr lang="en-US" dirty="0" smtClean="0"/>
              <a:t>()</a:t>
            </a:r>
          </a:p>
          <a:p>
            <a:pPr lvl="1"/>
            <a:r>
              <a:rPr lang="en-US" dirty="0" err="1" smtClean="0"/>
              <a:t>PerceptualVBLSyncTest</a:t>
            </a:r>
            <a:r>
              <a:rPr lang="en-US" dirty="0" smtClean="0"/>
              <a:t>()</a:t>
            </a:r>
            <a:endParaRPr lang="en-US" dirty="0"/>
          </a:p>
        </p:txBody>
      </p:sp>
      <p:sp>
        <p:nvSpPr>
          <p:cNvPr id="5" name="Content Placeholder 2"/>
          <p:cNvSpPr txBox="1">
            <a:spLocks/>
          </p:cNvSpPr>
          <p:nvPr/>
        </p:nvSpPr>
        <p:spPr>
          <a:xfrm>
            <a:off x="2028350" y="1425691"/>
            <a:ext cx="5307560" cy="1599674"/>
          </a:xfrm>
          <a:prstGeom prst="rect">
            <a:avLst/>
          </a:prstGeom>
        </p:spPr>
        <p:txBody>
          <a:bodyPr vert="horz" lIns="68580" tIns="34290" rIns="68580" bIns="34290" rtlCol="0">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1800" dirty="0"/>
              <a:t>When you run Screen('</a:t>
            </a:r>
            <a:r>
              <a:rPr lang="en-US" sz="1800" dirty="0" err="1"/>
              <a:t>OpenWindow</a:t>
            </a:r>
            <a:r>
              <a:rPr lang="en-US" sz="1800" dirty="0"/>
              <a:t>'), PTB will go through a series of Sync Tests and will report to you any issues.  Read this information carefully and follow its advice. </a:t>
            </a:r>
          </a:p>
          <a:p>
            <a:pPr lvl="1"/>
            <a:r>
              <a:rPr lang="en-US" sz="1650" dirty="0"/>
              <a:t>The flashing triangle warning generally means Sync has failed</a:t>
            </a:r>
          </a:p>
        </p:txBody>
      </p:sp>
    </p:spTree>
    <p:extLst>
      <p:ext uri="{BB962C8B-B14F-4D97-AF65-F5344CB8AC3E}">
        <p14:creationId xmlns:p14="http://schemas.microsoft.com/office/powerpoint/2010/main" val="22896892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screen</a:t>
            </a:r>
            <a:endParaRPr lang="en-US" dirty="0"/>
          </a:p>
        </p:txBody>
      </p:sp>
      <p:sp>
        <p:nvSpPr>
          <p:cNvPr id="3" name="Content Placeholder 2"/>
          <p:cNvSpPr>
            <a:spLocks noGrp="1"/>
          </p:cNvSpPr>
          <p:nvPr>
            <p:ph idx="1"/>
          </p:nvPr>
        </p:nvSpPr>
        <p:spPr>
          <a:xfrm>
            <a:off x="1882938" y="1600200"/>
            <a:ext cx="5839456" cy="2624396"/>
          </a:xfrm>
        </p:spPr>
        <p:txBody>
          <a:bodyPr>
            <a:normAutofit/>
          </a:bodyPr>
          <a:lstStyle/>
          <a:p>
            <a:r>
              <a:rPr lang="en-US" dirty="0" smtClean="0"/>
              <a:t>If timing is important to you, and you are having VBL sync issues, try the following:</a:t>
            </a:r>
          </a:p>
          <a:p>
            <a:pPr lvl="1"/>
            <a:r>
              <a:rPr lang="en-US" dirty="0" smtClean="0"/>
              <a:t>If you are using multiple monitors, match their resolutions and settings, or use mirror mode</a:t>
            </a:r>
          </a:p>
          <a:p>
            <a:pPr lvl="1"/>
            <a:r>
              <a:rPr lang="en-US" dirty="0" smtClean="0"/>
              <a:t>Only use one monitor</a:t>
            </a:r>
          </a:p>
          <a:p>
            <a:pPr lvl="1"/>
            <a:r>
              <a:rPr lang="en-US" dirty="0" smtClean="0"/>
              <a:t>On mac, make sure </a:t>
            </a:r>
            <a:r>
              <a:rPr lang="en-US" dirty="0" err="1" smtClean="0"/>
              <a:t>PsychtoolboxKernelDriver</a:t>
            </a:r>
            <a:r>
              <a:rPr lang="en-US" dirty="0" smtClean="0"/>
              <a:t> is installed</a:t>
            </a:r>
          </a:p>
          <a:p>
            <a:pPr lvl="1"/>
            <a:r>
              <a:rPr lang="en-US" dirty="0" smtClean="0"/>
              <a:t>read </a:t>
            </a:r>
            <a:r>
              <a:rPr lang="en-US" dirty="0" smtClean="0">
                <a:solidFill>
                  <a:srgbClr val="3366FF"/>
                </a:solidFill>
              </a:rPr>
              <a:t>help</a:t>
            </a:r>
            <a:r>
              <a:rPr lang="en-US" dirty="0" smtClean="0"/>
              <a:t> </a:t>
            </a:r>
            <a:r>
              <a:rPr lang="en-US" dirty="0" err="1" smtClean="0"/>
              <a:t>SyncTrouble</a:t>
            </a:r>
            <a:r>
              <a:rPr lang="en-US" dirty="0" smtClean="0"/>
              <a:t> for other tips and Platform-specific issues</a:t>
            </a:r>
          </a:p>
        </p:txBody>
      </p:sp>
    </p:spTree>
    <p:extLst>
      <p:ext uri="{BB962C8B-B14F-4D97-AF65-F5344CB8AC3E}">
        <p14:creationId xmlns:p14="http://schemas.microsoft.com/office/powerpoint/2010/main" val="98373555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Skipping Sync Tests</a:t>
            </a:r>
            <a:endParaRPr lang="en-US" dirty="0"/>
          </a:p>
        </p:txBody>
      </p:sp>
      <p:sp>
        <p:nvSpPr>
          <p:cNvPr id="3" name="Content Placeholder 2"/>
          <p:cNvSpPr>
            <a:spLocks noGrp="1"/>
          </p:cNvSpPr>
          <p:nvPr>
            <p:ph idx="1"/>
          </p:nvPr>
        </p:nvSpPr>
        <p:spPr>
          <a:xfrm>
            <a:off x="1882938" y="1600200"/>
            <a:ext cx="5563679" cy="1591879"/>
          </a:xfrm>
        </p:spPr>
        <p:txBody>
          <a:bodyPr>
            <a:normAutofit/>
          </a:bodyPr>
          <a:lstStyle/>
          <a:p>
            <a:r>
              <a:rPr lang="en-US" dirty="0" smtClean="0"/>
              <a:t>If Sync is not important to you, for instance you are debugging on a machine that you will not use for actual testing, you can disable the Sync test that is performed when you invoke </a:t>
            </a:r>
            <a:r>
              <a:rPr lang="en-US" dirty="0" err="1" smtClean="0"/>
              <a:t>OpenWindow</a:t>
            </a:r>
            <a:r>
              <a:rPr lang="en-US" dirty="0" smtClean="0"/>
              <a:t>:</a:t>
            </a:r>
          </a:p>
        </p:txBody>
      </p:sp>
      <p:sp>
        <p:nvSpPr>
          <p:cNvPr id="4" name="TextBox 3"/>
          <p:cNvSpPr txBox="1"/>
          <p:nvPr/>
        </p:nvSpPr>
        <p:spPr>
          <a:xfrm>
            <a:off x="2262674" y="2915080"/>
            <a:ext cx="4187870" cy="300082"/>
          </a:xfrm>
          <a:prstGeom prst="rect">
            <a:avLst/>
          </a:prstGeom>
          <a:noFill/>
        </p:spPr>
        <p:txBody>
          <a:bodyPr wrap="square" rtlCol="0">
            <a:spAutoFit/>
          </a:bodyPr>
          <a:lstStyle/>
          <a:p>
            <a:r>
              <a:rPr lang="en-US" sz="1350" dirty="0"/>
              <a:t>Screen('Preference','SkipSyncTests',1);</a:t>
            </a:r>
          </a:p>
        </p:txBody>
      </p:sp>
      <p:sp>
        <p:nvSpPr>
          <p:cNvPr id="5" name="Content Placeholder 2"/>
          <p:cNvSpPr txBox="1">
            <a:spLocks/>
          </p:cNvSpPr>
          <p:nvPr/>
        </p:nvSpPr>
        <p:spPr>
          <a:xfrm>
            <a:off x="1882938" y="3316215"/>
            <a:ext cx="6196643" cy="1591879"/>
          </a:xfrm>
          <a:prstGeom prst="rect">
            <a:avLst/>
          </a:prstGeom>
        </p:spPr>
        <p:txBody>
          <a:bodyPr vert="horz" lIns="68580" tIns="34290" rIns="68580" bIns="3429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1800" dirty="0"/>
              <a:t>(you can set this value back to 0 to re-enable </a:t>
            </a:r>
            <a:r>
              <a:rPr lang="en-US" sz="1800" dirty="0" err="1"/>
              <a:t>SyncTests</a:t>
            </a:r>
            <a:r>
              <a:rPr lang="en-US" sz="1800" dirty="0"/>
              <a:t>)</a:t>
            </a:r>
          </a:p>
        </p:txBody>
      </p:sp>
    </p:spTree>
    <p:extLst>
      <p:ext uri="{BB962C8B-B14F-4D97-AF65-F5344CB8AC3E}">
        <p14:creationId xmlns:p14="http://schemas.microsoft.com/office/powerpoint/2010/main" val="362080689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Timing</a:t>
            </a:r>
            <a:endParaRPr lang="en-US" dirty="0"/>
          </a:p>
        </p:txBody>
      </p:sp>
      <p:sp>
        <p:nvSpPr>
          <p:cNvPr id="4" name="TextBox 3"/>
          <p:cNvSpPr txBox="1"/>
          <p:nvPr/>
        </p:nvSpPr>
        <p:spPr>
          <a:xfrm>
            <a:off x="3067480" y="1731332"/>
            <a:ext cx="2850841" cy="300082"/>
          </a:xfrm>
          <a:prstGeom prst="rect">
            <a:avLst/>
          </a:prstGeom>
          <a:noFill/>
        </p:spPr>
        <p:txBody>
          <a:bodyPr wrap="square" rtlCol="0">
            <a:spAutoFit/>
          </a:bodyPr>
          <a:lstStyle/>
          <a:p>
            <a:r>
              <a:rPr lang="en-US" sz="1350" dirty="0" err="1"/>
              <a:t>flipTime</a:t>
            </a:r>
            <a:r>
              <a:rPr lang="en-US" sz="1350" dirty="0"/>
              <a:t> = Screen('Flip',</a:t>
            </a:r>
            <a:r>
              <a:rPr lang="en-US" sz="1350" dirty="0" err="1"/>
              <a:t>windowPtr</a:t>
            </a:r>
            <a:r>
              <a:rPr lang="en-US" sz="1350" dirty="0"/>
              <a:t>)</a:t>
            </a:r>
          </a:p>
        </p:txBody>
      </p:sp>
      <p:sp>
        <p:nvSpPr>
          <p:cNvPr id="5" name="TextBox 4"/>
          <p:cNvSpPr txBox="1"/>
          <p:nvPr/>
        </p:nvSpPr>
        <p:spPr>
          <a:xfrm>
            <a:off x="1874320" y="2309028"/>
            <a:ext cx="5084863" cy="1546577"/>
          </a:xfrm>
          <a:prstGeom prst="rect">
            <a:avLst/>
          </a:prstGeom>
          <a:solidFill>
            <a:schemeClr val="bg1">
              <a:lumMod val="85000"/>
            </a:schemeClr>
          </a:solidFill>
        </p:spPr>
        <p:txBody>
          <a:bodyPr wrap="square" rtlCol="0">
            <a:spAutoFit/>
          </a:bodyPr>
          <a:lstStyle/>
          <a:p>
            <a:r>
              <a:rPr lang="en-US" sz="1350" dirty="0">
                <a:latin typeface="Courier"/>
                <a:cs typeface="Courier"/>
              </a:rPr>
              <a:t>&gt;&gt; </a:t>
            </a:r>
            <a:r>
              <a:rPr lang="en-US" sz="1350" dirty="0" err="1">
                <a:latin typeface="Courier"/>
                <a:cs typeface="Courier"/>
              </a:rPr>
              <a:t>wPtr</a:t>
            </a:r>
            <a:r>
              <a:rPr lang="en-US" sz="1350" dirty="0">
                <a:latin typeface="Courier"/>
                <a:cs typeface="Courier"/>
              </a:rPr>
              <a:t> = Screen('OpenWindow',1);</a:t>
            </a:r>
          </a:p>
          <a:p>
            <a:r>
              <a:rPr lang="en-US" sz="1350" dirty="0">
                <a:latin typeface="Courier"/>
                <a:cs typeface="Courier"/>
              </a:rPr>
              <a:t>&gt;&gt; </a:t>
            </a:r>
            <a:r>
              <a:rPr lang="en-US" sz="1350" dirty="0" err="1">
                <a:latin typeface="Courier"/>
                <a:cs typeface="Courier"/>
              </a:rPr>
              <a:t>flipTime</a:t>
            </a:r>
            <a:r>
              <a:rPr lang="en-US" sz="1350" dirty="0">
                <a:latin typeface="Courier"/>
                <a:cs typeface="Courier"/>
              </a:rPr>
              <a:t> = Screen('Flip',</a:t>
            </a:r>
            <a:r>
              <a:rPr lang="en-US" sz="1350" dirty="0" err="1">
                <a:latin typeface="Courier"/>
                <a:cs typeface="Courier"/>
              </a:rPr>
              <a:t>wPtr</a:t>
            </a:r>
            <a:r>
              <a:rPr lang="en-US" sz="1350" dirty="0">
                <a:latin typeface="Courier"/>
                <a:cs typeface="Courier"/>
              </a:rPr>
              <a:t>);</a:t>
            </a:r>
          </a:p>
          <a:p>
            <a:r>
              <a:rPr lang="en-US" sz="1350" dirty="0" err="1">
                <a:latin typeface="Courier"/>
                <a:cs typeface="Courier"/>
              </a:rPr>
              <a:t>flipTime</a:t>
            </a:r>
            <a:r>
              <a:rPr lang="en-US" sz="1350" dirty="0">
                <a:latin typeface="Courier"/>
                <a:cs typeface="Courier"/>
              </a:rPr>
              <a:t> =</a:t>
            </a:r>
          </a:p>
          <a:p>
            <a:endParaRPr lang="en-US" sz="1350" dirty="0">
              <a:latin typeface="Courier"/>
              <a:cs typeface="Courier"/>
            </a:endParaRPr>
          </a:p>
          <a:p>
            <a:r>
              <a:rPr lang="en-US" sz="1350" dirty="0">
                <a:latin typeface="Courier"/>
                <a:cs typeface="Courier"/>
              </a:rPr>
              <a:t>   1.1038e+05</a:t>
            </a:r>
          </a:p>
          <a:p>
            <a:endParaRPr lang="en-US" sz="1350" dirty="0">
              <a:latin typeface="Courier"/>
              <a:cs typeface="Courier"/>
            </a:endParaRPr>
          </a:p>
          <a:p>
            <a:r>
              <a:rPr lang="en-US" sz="1350" dirty="0">
                <a:latin typeface="Courier"/>
                <a:cs typeface="Courier"/>
              </a:rPr>
              <a:t>&gt;&gt;</a:t>
            </a:r>
          </a:p>
        </p:txBody>
      </p:sp>
    </p:spTree>
    <p:extLst>
      <p:ext uri="{BB962C8B-B14F-4D97-AF65-F5344CB8AC3E}">
        <p14:creationId xmlns:p14="http://schemas.microsoft.com/office/powerpoint/2010/main" val="37113856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truth</a:t>
            </a:r>
            <a:endParaRPr lang="en-US" dirty="0"/>
          </a:p>
        </p:txBody>
      </p:sp>
      <p:sp>
        <p:nvSpPr>
          <p:cNvPr id="3" name="Content Placeholder 2"/>
          <p:cNvSpPr>
            <a:spLocks noGrp="1"/>
          </p:cNvSpPr>
          <p:nvPr>
            <p:ph idx="1"/>
          </p:nvPr>
        </p:nvSpPr>
        <p:spPr/>
        <p:txBody>
          <a:bodyPr/>
          <a:lstStyle/>
          <a:p>
            <a:r>
              <a:rPr lang="en-US" dirty="0" smtClean="0"/>
              <a:t>==  equal to  (distinguish from = which sets a value)</a:t>
            </a:r>
          </a:p>
          <a:p>
            <a:r>
              <a:rPr lang="en-US" dirty="0" smtClean="0"/>
              <a:t>~= not equal to</a:t>
            </a:r>
          </a:p>
          <a:p>
            <a:r>
              <a:rPr lang="en-US" dirty="0" smtClean="0"/>
              <a:t>&gt; 	greater than</a:t>
            </a:r>
          </a:p>
          <a:p>
            <a:r>
              <a:rPr lang="en-US" dirty="0" smtClean="0"/>
              <a:t>&lt;	less than</a:t>
            </a:r>
          </a:p>
          <a:p>
            <a:r>
              <a:rPr lang="en-US" dirty="0" smtClean="0"/>
              <a:t>&gt;=	greater than or equal to</a:t>
            </a:r>
          </a:p>
          <a:p>
            <a:r>
              <a:rPr lang="en-US" dirty="0" smtClean="0"/>
              <a:t>&lt;= 	less than or equal to</a:t>
            </a:r>
            <a:endParaRPr lang="en-US" dirty="0"/>
          </a:p>
        </p:txBody>
      </p:sp>
    </p:spTree>
    <p:extLst>
      <p:ext uri="{BB962C8B-B14F-4D97-AF65-F5344CB8AC3E}">
        <p14:creationId xmlns:p14="http://schemas.microsoft.com/office/powerpoint/2010/main" val="34573632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Timing</a:t>
            </a:r>
            <a:endParaRPr lang="en-US" dirty="0"/>
          </a:p>
        </p:txBody>
      </p:sp>
      <p:sp>
        <p:nvSpPr>
          <p:cNvPr id="4" name="TextBox 3"/>
          <p:cNvSpPr txBox="1"/>
          <p:nvPr/>
        </p:nvSpPr>
        <p:spPr>
          <a:xfrm>
            <a:off x="3019729" y="1328693"/>
            <a:ext cx="2850841" cy="300082"/>
          </a:xfrm>
          <a:prstGeom prst="rect">
            <a:avLst/>
          </a:prstGeom>
          <a:noFill/>
        </p:spPr>
        <p:txBody>
          <a:bodyPr wrap="square" rtlCol="0">
            <a:spAutoFit/>
          </a:bodyPr>
          <a:lstStyle/>
          <a:p>
            <a:r>
              <a:rPr lang="en-US" sz="1350" dirty="0" err="1"/>
              <a:t>GetSecs</a:t>
            </a:r>
            <a:r>
              <a:rPr lang="en-US" sz="1350" dirty="0"/>
              <a:t>() tells you the current time</a:t>
            </a:r>
          </a:p>
        </p:txBody>
      </p:sp>
      <p:sp>
        <p:nvSpPr>
          <p:cNvPr id="5" name="TextBox 4"/>
          <p:cNvSpPr txBox="1"/>
          <p:nvPr/>
        </p:nvSpPr>
        <p:spPr>
          <a:xfrm>
            <a:off x="1902717" y="1770400"/>
            <a:ext cx="5084863" cy="3162404"/>
          </a:xfrm>
          <a:prstGeom prst="rect">
            <a:avLst/>
          </a:prstGeom>
          <a:solidFill>
            <a:schemeClr val="bg1">
              <a:lumMod val="85000"/>
            </a:schemeClr>
          </a:solidFill>
        </p:spPr>
        <p:txBody>
          <a:bodyPr wrap="square" rtlCol="0">
            <a:spAutoFit/>
          </a:bodyPr>
          <a:lstStyle/>
          <a:p>
            <a:r>
              <a:rPr lang="en-US" sz="1050" dirty="0">
                <a:latin typeface="Courier"/>
                <a:cs typeface="Courier"/>
              </a:rPr>
              <a:t>&gt;&gt; now = </a:t>
            </a:r>
            <a:r>
              <a:rPr lang="en-US" sz="1050" dirty="0" err="1">
                <a:latin typeface="Courier"/>
                <a:cs typeface="Courier"/>
              </a:rPr>
              <a:t>GetSecs</a:t>
            </a:r>
            <a:r>
              <a:rPr lang="en-US" sz="1050" dirty="0">
                <a:latin typeface="Courier"/>
                <a:cs typeface="Courier"/>
              </a:rPr>
              <a:t>()</a:t>
            </a:r>
          </a:p>
          <a:p>
            <a:endParaRPr lang="en-US" sz="1050" dirty="0">
              <a:latin typeface="Courier"/>
              <a:cs typeface="Courier"/>
            </a:endParaRPr>
          </a:p>
          <a:p>
            <a:r>
              <a:rPr lang="pl-PL" sz="1050" dirty="0" err="1">
                <a:latin typeface="Courier"/>
                <a:cs typeface="Courier"/>
              </a:rPr>
              <a:t>now</a:t>
            </a:r>
            <a:r>
              <a:rPr lang="pl-PL" sz="1050" dirty="0">
                <a:latin typeface="Courier"/>
                <a:cs typeface="Courier"/>
              </a:rPr>
              <a:t> =</a:t>
            </a:r>
          </a:p>
          <a:p>
            <a:endParaRPr lang="pl-PL" sz="1050" dirty="0">
              <a:latin typeface="Courier"/>
              <a:cs typeface="Courier"/>
            </a:endParaRPr>
          </a:p>
          <a:p>
            <a:r>
              <a:rPr lang="pl-PL" sz="1050" dirty="0">
                <a:latin typeface="Courier"/>
                <a:cs typeface="Courier"/>
              </a:rPr>
              <a:t>   1.1058e+05</a:t>
            </a:r>
          </a:p>
          <a:p>
            <a:endParaRPr lang="pl-PL" sz="1050" dirty="0">
              <a:latin typeface="Courier"/>
              <a:cs typeface="Courier"/>
            </a:endParaRPr>
          </a:p>
          <a:p>
            <a:r>
              <a:rPr lang="pl-PL" sz="1050" dirty="0">
                <a:latin typeface="Courier"/>
                <a:cs typeface="Courier"/>
              </a:rPr>
              <a:t>&gt;&gt; </a:t>
            </a:r>
            <a:r>
              <a:rPr lang="pl-PL" sz="1050" dirty="0" err="1">
                <a:latin typeface="Courier"/>
                <a:cs typeface="Courier"/>
              </a:rPr>
              <a:t>aLittleLater</a:t>
            </a:r>
            <a:r>
              <a:rPr lang="pl-PL" sz="1050" dirty="0">
                <a:latin typeface="Courier"/>
                <a:cs typeface="Courier"/>
              </a:rPr>
              <a:t> = </a:t>
            </a:r>
            <a:r>
              <a:rPr lang="pl-PL" sz="1050" dirty="0" err="1">
                <a:latin typeface="Courier"/>
                <a:cs typeface="Courier"/>
              </a:rPr>
              <a:t>GetSecs</a:t>
            </a:r>
            <a:r>
              <a:rPr lang="pl-PL" sz="1050" dirty="0">
                <a:latin typeface="Courier"/>
                <a:cs typeface="Courier"/>
              </a:rPr>
              <a:t>()</a:t>
            </a:r>
          </a:p>
          <a:p>
            <a:endParaRPr lang="pl-PL" sz="1050" dirty="0">
              <a:latin typeface="Courier"/>
              <a:cs typeface="Courier"/>
            </a:endParaRPr>
          </a:p>
          <a:p>
            <a:r>
              <a:rPr lang="pl-PL" sz="1050" dirty="0" err="1">
                <a:latin typeface="Courier"/>
                <a:cs typeface="Courier"/>
              </a:rPr>
              <a:t>aLitterLater</a:t>
            </a:r>
            <a:r>
              <a:rPr lang="pl-PL" sz="1050" dirty="0">
                <a:latin typeface="Courier"/>
                <a:cs typeface="Courier"/>
              </a:rPr>
              <a:t> =</a:t>
            </a:r>
          </a:p>
          <a:p>
            <a:endParaRPr lang="pl-PL" sz="1050" dirty="0">
              <a:latin typeface="Courier"/>
              <a:cs typeface="Courier"/>
            </a:endParaRPr>
          </a:p>
          <a:p>
            <a:r>
              <a:rPr lang="pl-PL" sz="1050" dirty="0">
                <a:latin typeface="Courier"/>
                <a:cs typeface="Courier"/>
              </a:rPr>
              <a:t>	1.1060e+05</a:t>
            </a:r>
          </a:p>
          <a:p>
            <a:endParaRPr lang="pl-PL" sz="1050" dirty="0">
              <a:latin typeface="Courier"/>
              <a:cs typeface="Courier"/>
            </a:endParaRPr>
          </a:p>
          <a:p>
            <a:r>
              <a:rPr lang="pl-PL" sz="1050" dirty="0">
                <a:latin typeface="Courier"/>
                <a:cs typeface="Courier"/>
              </a:rPr>
              <a:t>&gt;&gt; gap = </a:t>
            </a:r>
            <a:r>
              <a:rPr lang="pl-PL" sz="1050" dirty="0" err="1">
                <a:latin typeface="Courier"/>
                <a:cs typeface="Courier"/>
              </a:rPr>
              <a:t>aLittleLater</a:t>
            </a:r>
            <a:r>
              <a:rPr lang="pl-PL" sz="1050" dirty="0">
                <a:latin typeface="Courier"/>
                <a:cs typeface="Courier"/>
              </a:rPr>
              <a:t> – </a:t>
            </a:r>
            <a:r>
              <a:rPr lang="pl-PL" sz="1050" dirty="0" err="1">
                <a:latin typeface="Courier"/>
                <a:cs typeface="Courier"/>
              </a:rPr>
              <a:t>now</a:t>
            </a:r>
            <a:endParaRPr lang="pl-PL" sz="1050" dirty="0">
              <a:latin typeface="Courier"/>
              <a:cs typeface="Courier"/>
            </a:endParaRPr>
          </a:p>
          <a:p>
            <a:endParaRPr lang="pl-PL" sz="1050" dirty="0">
              <a:latin typeface="Courier"/>
              <a:cs typeface="Courier"/>
            </a:endParaRPr>
          </a:p>
          <a:p>
            <a:r>
              <a:rPr lang="pl-PL" sz="1050" dirty="0">
                <a:latin typeface="Courier"/>
                <a:cs typeface="Courier"/>
              </a:rPr>
              <a:t>gap = </a:t>
            </a:r>
          </a:p>
          <a:p>
            <a:endParaRPr lang="pl-PL" sz="1050" dirty="0">
              <a:latin typeface="Courier"/>
              <a:cs typeface="Courier"/>
            </a:endParaRPr>
          </a:p>
          <a:p>
            <a:r>
              <a:rPr lang="pl-PL" sz="1050" dirty="0">
                <a:latin typeface="Courier"/>
                <a:cs typeface="Courier"/>
              </a:rPr>
              <a:t>	21.2212</a:t>
            </a:r>
            <a:endParaRPr lang="de-DE" sz="1050" dirty="0">
              <a:latin typeface="Courier"/>
              <a:cs typeface="Courier"/>
            </a:endParaRPr>
          </a:p>
          <a:p>
            <a:endParaRPr lang="en-US" sz="1050" dirty="0">
              <a:latin typeface="Courier"/>
              <a:cs typeface="Courier"/>
            </a:endParaRPr>
          </a:p>
          <a:p>
            <a:endParaRPr lang="en-US" sz="1050" dirty="0">
              <a:latin typeface="Courier"/>
              <a:cs typeface="Courier"/>
            </a:endParaRPr>
          </a:p>
        </p:txBody>
      </p:sp>
    </p:spTree>
    <p:extLst>
      <p:ext uri="{BB962C8B-B14F-4D97-AF65-F5344CB8AC3E}">
        <p14:creationId xmlns:p14="http://schemas.microsoft.com/office/powerpoint/2010/main" val="39638744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Flip timing</a:t>
            </a:r>
            <a:endParaRPr lang="en-US" dirty="0"/>
          </a:p>
        </p:txBody>
      </p:sp>
      <p:sp>
        <p:nvSpPr>
          <p:cNvPr id="4" name="TextBox 3"/>
          <p:cNvSpPr txBox="1"/>
          <p:nvPr/>
        </p:nvSpPr>
        <p:spPr>
          <a:xfrm>
            <a:off x="1630116" y="1715301"/>
            <a:ext cx="4520898" cy="300082"/>
          </a:xfrm>
          <a:prstGeom prst="rect">
            <a:avLst/>
          </a:prstGeom>
          <a:noFill/>
        </p:spPr>
        <p:txBody>
          <a:bodyPr wrap="square" rtlCol="0">
            <a:spAutoFit/>
          </a:bodyPr>
          <a:lstStyle/>
          <a:p>
            <a:r>
              <a:rPr lang="en-US" sz="1350" dirty="0" err="1"/>
              <a:t>VBLtime</a:t>
            </a:r>
            <a:r>
              <a:rPr lang="en-US" sz="1350" dirty="0"/>
              <a:t> = Screen('Flip',</a:t>
            </a:r>
            <a:r>
              <a:rPr lang="en-US" sz="1350" dirty="0" err="1"/>
              <a:t>windowPtr</a:t>
            </a:r>
            <a:r>
              <a:rPr lang="en-US" sz="1350" dirty="0"/>
              <a:t> [, when] [,</a:t>
            </a:r>
            <a:r>
              <a:rPr lang="en-US" sz="1350" dirty="0" err="1"/>
              <a:t>dontclear</a:t>
            </a:r>
            <a:r>
              <a:rPr lang="en-US" sz="1350" dirty="0"/>
              <a:t>])</a:t>
            </a:r>
          </a:p>
        </p:txBody>
      </p:sp>
      <p:grpSp>
        <p:nvGrpSpPr>
          <p:cNvPr id="16" name="Group 15"/>
          <p:cNvGrpSpPr/>
          <p:nvPr/>
        </p:nvGrpSpPr>
        <p:grpSpPr>
          <a:xfrm>
            <a:off x="1540944" y="1761529"/>
            <a:ext cx="3263372" cy="2442439"/>
            <a:chOff x="530591" y="2348705"/>
            <a:chExt cx="4351161" cy="3256585"/>
          </a:xfrm>
        </p:grpSpPr>
        <p:sp>
          <p:nvSpPr>
            <p:cNvPr id="5" name="Rectangle 4"/>
            <p:cNvSpPr/>
            <p:nvPr/>
          </p:nvSpPr>
          <p:spPr>
            <a:xfrm>
              <a:off x="4090215" y="2348705"/>
              <a:ext cx="791537" cy="307695"/>
            </a:xfrm>
            <a:prstGeom prst="rect">
              <a:avLst/>
            </a:prstGeom>
            <a:gradFill flip="none" rotWithShape="1">
              <a:gsLst>
                <a:gs pos="0">
                  <a:schemeClr val="accent1">
                    <a:tint val="95000"/>
                    <a:shade val="70000"/>
                    <a:satMod val="150000"/>
                    <a:alpha val="36000"/>
                  </a:schemeClr>
                </a:gs>
                <a:gs pos="100000">
                  <a:schemeClr val="accent1">
                    <a:tint val="100000"/>
                    <a:shade val="100000"/>
                    <a:satMod val="150000"/>
                    <a:alpha val="3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8" name="Straight Arrow Connector 7"/>
            <p:cNvCxnSpPr/>
            <p:nvPr/>
          </p:nvCxnSpPr>
          <p:spPr>
            <a:xfrm flipV="1">
              <a:off x="2461595" y="2801048"/>
              <a:ext cx="1826626" cy="12526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30591" y="4097185"/>
              <a:ext cx="4296919" cy="1508105"/>
            </a:xfrm>
            <a:prstGeom prst="rect">
              <a:avLst/>
            </a:prstGeom>
            <a:noFill/>
          </p:spPr>
          <p:txBody>
            <a:bodyPr wrap="square" rtlCol="0">
              <a:spAutoFit/>
            </a:bodyPr>
            <a:lstStyle/>
            <a:p>
              <a:r>
                <a:rPr lang="en-US" sz="1350" dirty="0">
                  <a:solidFill>
                    <a:schemeClr val="accent1"/>
                  </a:solidFill>
                </a:rPr>
                <a:t>Default is to flip now, i.e. at the next VBL interval.  However, you can specify a time in the future for the flip to take place.  Flip will wait until that time and then flip at the next VBL interval after the specified time.</a:t>
              </a:r>
            </a:p>
          </p:txBody>
        </p:sp>
      </p:grpSp>
      <p:grpSp>
        <p:nvGrpSpPr>
          <p:cNvPr id="17" name="Group 16"/>
          <p:cNvGrpSpPr/>
          <p:nvPr/>
        </p:nvGrpSpPr>
        <p:grpSpPr>
          <a:xfrm>
            <a:off x="4841910" y="1761529"/>
            <a:ext cx="2772556" cy="2781696"/>
            <a:chOff x="4931888" y="2348705"/>
            <a:chExt cx="3696743" cy="3708927"/>
          </a:xfrm>
        </p:grpSpPr>
        <p:sp>
          <p:nvSpPr>
            <p:cNvPr id="6" name="Rectangle 5"/>
            <p:cNvSpPr/>
            <p:nvPr/>
          </p:nvSpPr>
          <p:spPr>
            <a:xfrm>
              <a:off x="4952989" y="2348705"/>
              <a:ext cx="1078579" cy="307695"/>
            </a:xfrm>
            <a:prstGeom prst="rect">
              <a:avLst/>
            </a:prstGeom>
            <a:gradFill flip="none" rotWithShape="1">
              <a:gsLst>
                <a:gs pos="0">
                  <a:schemeClr val="accent2">
                    <a:tint val="95000"/>
                    <a:shade val="70000"/>
                    <a:satMod val="150000"/>
                    <a:alpha val="26000"/>
                  </a:schemeClr>
                </a:gs>
                <a:gs pos="100000">
                  <a:schemeClr val="accent2">
                    <a:tint val="100000"/>
                    <a:shade val="100000"/>
                    <a:satMod val="150000"/>
                    <a:alpha val="26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13" name="Straight Arrow Connector 12"/>
            <p:cNvCxnSpPr/>
            <p:nvPr/>
          </p:nvCxnSpPr>
          <p:spPr>
            <a:xfrm flipH="1" flipV="1">
              <a:off x="5384196" y="2774952"/>
              <a:ext cx="1017691" cy="163539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4931888" y="4549527"/>
              <a:ext cx="3696743" cy="1508105"/>
            </a:xfrm>
            <a:prstGeom prst="rect">
              <a:avLst/>
            </a:prstGeom>
            <a:noFill/>
          </p:spPr>
          <p:txBody>
            <a:bodyPr wrap="square" rtlCol="0">
              <a:spAutoFit/>
            </a:bodyPr>
            <a:lstStyle/>
            <a:p>
              <a:r>
                <a:rPr lang="en-US" sz="1350" dirty="0">
                  <a:solidFill>
                    <a:schemeClr val="accent2"/>
                  </a:solidFill>
                </a:rPr>
                <a:t>Default is to clear the back buffer.  However in some cases you may want to leave the back buffer as is.  Default is 0, set to 1 if you don't want it to clear.  </a:t>
              </a:r>
            </a:p>
          </p:txBody>
        </p:sp>
      </p:grpSp>
    </p:spTree>
    <p:extLst>
      <p:ext uri="{BB962C8B-B14F-4D97-AF65-F5344CB8AC3E}">
        <p14:creationId xmlns:p14="http://schemas.microsoft.com/office/powerpoint/2010/main" val="12952481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Waiting</a:t>
            </a:r>
            <a:endParaRPr lang="en-US" dirty="0"/>
          </a:p>
        </p:txBody>
      </p:sp>
      <p:sp>
        <p:nvSpPr>
          <p:cNvPr id="4" name="TextBox 3"/>
          <p:cNvSpPr txBox="1"/>
          <p:nvPr/>
        </p:nvSpPr>
        <p:spPr>
          <a:xfrm>
            <a:off x="3030521" y="2238316"/>
            <a:ext cx="2923620" cy="1131079"/>
          </a:xfrm>
          <a:prstGeom prst="rect">
            <a:avLst/>
          </a:prstGeom>
          <a:noFill/>
        </p:spPr>
        <p:txBody>
          <a:bodyPr wrap="square" rtlCol="0">
            <a:spAutoFit/>
          </a:bodyPr>
          <a:lstStyle/>
          <a:p>
            <a:r>
              <a:rPr lang="en-US" sz="1350" dirty="0" err="1"/>
              <a:t>WaitSecs</a:t>
            </a:r>
            <a:r>
              <a:rPr lang="en-US" sz="1350" dirty="0"/>
              <a:t>(s)</a:t>
            </a:r>
          </a:p>
          <a:p>
            <a:endParaRPr lang="en-US" sz="1350" dirty="0"/>
          </a:p>
          <a:p>
            <a:r>
              <a:rPr lang="en-US" sz="1350" dirty="0" err="1"/>
              <a:t>WaitSecs</a:t>
            </a:r>
            <a:r>
              <a:rPr lang="en-US" sz="1350" dirty="0"/>
              <a:t>('</a:t>
            </a:r>
            <a:r>
              <a:rPr lang="en-US" sz="1350" dirty="0" err="1"/>
              <a:t>UntilTime</a:t>
            </a:r>
            <a:r>
              <a:rPr lang="en-US" sz="1350" dirty="0"/>
              <a:t>',when)</a:t>
            </a:r>
          </a:p>
          <a:p>
            <a:endParaRPr lang="en-US" sz="1350" dirty="0"/>
          </a:p>
          <a:p>
            <a:r>
              <a:rPr lang="en-US" sz="1350" dirty="0" err="1"/>
              <a:t>KbWait</a:t>
            </a:r>
            <a:r>
              <a:rPr lang="en-US" sz="1350" dirty="0"/>
              <a:t>()</a:t>
            </a:r>
          </a:p>
        </p:txBody>
      </p:sp>
    </p:spTree>
    <p:extLst>
      <p:ext uri="{BB962C8B-B14F-4D97-AF65-F5344CB8AC3E}">
        <p14:creationId xmlns:p14="http://schemas.microsoft.com/office/powerpoint/2010/main" val="395666143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2429207" y="1886911"/>
            <a:ext cx="4307579" cy="300082"/>
          </a:xfrm>
          <a:prstGeom prst="rect">
            <a:avLst/>
          </a:prstGeom>
          <a:noFill/>
        </p:spPr>
        <p:txBody>
          <a:bodyPr wrap="square" rtlCol="0">
            <a:spAutoFit/>
          </a:bodyPr>
          <a:lstStyle/>
          <a:p>
            <a:r>
              <a:rPr lang="en-US" sz="1350" dirty="0"/>
              <a:t>[</a:t>
            </a:r>
            <a:r>
              <a:rPr lang="en-US" sz="1350" dirty="0" err="1"/>
              <a:t>secs</a:t>
            </a:r>
            <a:r>
              <a:rPr lang="en-US" sz="1350" dirty="0"/>
              <a:t>, </a:t>
            </a:r>
            <a:r>
              <a:rPr lang="en-US" sz="1350" dirty="0" err="1"/>
              <a:t>keyCode</a:t>
            </a:r>
            <a:r>
              <a:rPr lang="en-US" sz="1350" dirty="0"/>
              <a:t>, </a:t>
            </a:r>
            <a:r>
              <a:rPr lang="en-US" sz="1350" dirty="0" err="1"/>
              <a:t>deltaSecs</a:t>
            </a:r>
            <a:r>
              <a:rPr lang="en-US" sz="1350" dirty="0"/>
              <a:t>] = </a:t>
            </a:r>
            <a:r>
              <a:rPr lang="en-US" sz="1350" dirty="0" err="1"/>
              <a:t>KbWait</a:t>
            </a:r>
            <a:r>
              <a:rPr lang="en-US" sz="1350" dirty="0"/>
              <a:t>()</a:t>
            </a:r>
          </a:p>
        </p:txBody>
      </p:sp>
      <p:sp>
        <p:nvSpPr>
          <p:cNvPr id="5" name="TextBox 4"/>
          <p:cNvSpPr txBox="1"/>
          <p:nvPr/>
        </p:nvSpPr>
        <p:spPr>
          <a:xfrm>
            <a:off x="2489877" y="2360155"/>
            <a:ext cx="3452130" cy="507831"/>
          </a:xfrm>
          <a:prstGeom prst="rect">
            <a:avLst/>
          </a:prstGeom>
          <a:noFill/>
        </p:spPr>
        <p:txBody>
          <a:bodyPr wrap="square" rtlCol="0">
            <a:spAutoFit/>
          </a:bodyPr>
          <a:lstStyle/>
          <a:p>
            <a:r>
              <a:rPr lang="en-US" sz="1350" dirty="0"/>
              <a:t>Will wait until the user presses a key, and return the time and </a:t>
            </a:r>
            <a:r>
              <a:rPr lang="en-US" sz="1350" dirty="0" err="1"/>
              <a:t>keypress</a:t>
            </a:r>
            <a:r>
              <a:rPr lang="en-US" sz="1350" dirty="0"/>
              <a:t>. </a:t>
            </a:r>
          </a:p>
        </p:txBody>
      </p:sp>
      <p:sp>
        <p:nvSpPr>
          <p:cNvPr id="6" name="Explosion 1 5"/>
          <p:cNvSpPr/>
          <p:nvPr/>
        </p:nvSpPr>
        <p:spPr>
          <a:xfrm>
            <a:off x="3672944" y="2778919"/>
            <a:ext cx="3888956" cy="2018449"/>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err="1"/>
              <a:t>KbWait</a:t>
            </a:r>
            <a:r>
              <a:rPr lang="en-US" sz="1350" dirty="0"/>
              <a:t> IS NOT FOR MEASURING</a:t>
            </a:r>
          </a:p>
          <a:p>
            <a:pPr algn="ctr"/>
            <a:r>
              <a:rPr lang="en-US" sz="1350" dirty="0"/>
              <a:t>REACTION TIMES!! </a:t>
            </a:r>
            <a:endParaRPr lang="en-US" sz="1350" dirty="0" smtClean="0"/>
          </a:p>
          <a:p>
            <a:pPr algn="ctr"/>
            <a:r>
              <a:rPr lang="en-US" sz="1350" dirty="0" smtClean="0"/>
              <a:t>(It polls every 5 </a:t>
            </a:r>
            <a:r>
              <a:rPr lang="en-US" sz="1350" dirty="0" err="1" smtClean="0"/>
              <a:t>ms</a:t>
            </a:r>
            <a:r>
              <a:rPr lang="en-US" sz="1350" dirty="0" smtClean="0"/>
              <a:t>)</a:t>
            </a:r>
            <a:endParaRPr lang="en-US" sz="1350" dirty="0"/>
          </a:p>
        </p:txBody>
      </p:sp>
    </p:spTree>
    <p:extLst>
      <p:ext uri="{BB962C8B-B14F-4D97-AF65-F5344CB8AC3E}">
        <p14:creationId xmlns:p14="http://schemas.microsoft.com/office/powerpoint/2010/main" val="30913838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2429207" y="1886911"/>
            <a:ext cx="4307579" cy="300082"/>
          </a:xfrm>
          <a:prstGeom prst="rect">
            <a:avLst/>
          </a:prstGeom>
          <a:noFill/>
        </p:spPr>
        <p:txBody>
          <a:bodyPr wrap="square" rtlCol="0">
            <a:spAutoFit/>
          </a:bodyPr>
          <a:lstStyle/>
          <a:p>
            <a:r>
              <a:rPr lang="en-US" sz="1350" dirty="0"/>
              <a:t>[</a:t>
            </a:r>
            <a:r>
              <a:rPr lang="en-US" sz="1350" dirty="0" err="1"/>
              <a:t>secs</a:t>
            </a:r>
            <a:r>
              <a:rPr lang="en-US" sz="1350" dirty="0"/>
              <a:t>, </a:t>
            </a:r>
            <a:r>
              <a:rPr lang="en-US" sz="1350" dirty="0" err="1"/>
              <a:t>keyCode</a:t>
            </a:r>
            <a:r>
              <a:rPr lang="en-US" sz="1350" dirty="0"/>
              <a:t>, </a:t>
            </a:r>
            <a:r>
              <a:rPr lang="en-US" sz="1350" dirty="0" err="1"/>
              <a:t>deltaSecs</a:t>
            </a:r>
            <a:r>
              <a:rPr lang="en-US" sz="1350" dirty="0"/>
              <a:t>] = </a:t>
            </a:r>
            <a:r>
              <a:rPr lang="en-US" sz="1350" dirty="0" err="1"/>
              <a:t>KbWait</a:t>
            </a:r>
            <a:r>
              <a:rPr lang="en-US" sz="1350" dirty="0"/>
              <a:t>()</a:t>
            </a:r>
          </a:p>
        </p:txBody>
      </p:sp>
      <p:sp>
        <p:nvSpPr>
          <p:cNvPr id="5" name="TextBox 4"/>
          <p:cNvSpPr txBox="1"/>
          <p:nvPr/>
        </p:nvSpPr>
        <p:spPr>
          <a:xfrm>
            <a:off x="2489877" y="2360155"/>
            <a:ext cx="3452130" cy="1754326"/>
          </a:xfrm>
          <a:prstGeom prst="rect">
            <a:avLst/>
          </a:prstGeom>
          <a:noFill/>
        </p:spPr>
        <p:txBody>
          <a:bodyPr wrap="square" rtlCol="0">
            <a:spAutoFit/>
          </a:bodyPr>
          <a:lstStyle/>
          <a:p>
            <a:r>
              <a:rPr lang="en-US" sz="1350" dirty="0" err="1"/>
              <a:t>keyCode</a:t>
            </a:r>
            <a:r>
              <a:rPr lang="en-US" sz="1350" dirty="0"/>
              <a:t> is a vector of all the keys, with a 1 for any key that was pressed. </a:t>
            </a:r>
          </a:p>
          <a:p>
            <a:endParaRPr lang="en-US" sz="1350" dirty="0"/>
          </a:p>
          <a:p>
            <a:r>
              <a:rPr lang="en-US" sz="1350" dirty="0"/>
              <a:t>find(</a:t>
            </a:r>
            <a:r>
              <a:rPr lang="en-US" sz="1350" dirty="0" err="1"/>
              <a:t>keyCode</a:t>
            </a:r>
            <a:r>
              <a:rPr lang="en-US" sz="1350" dirty="0"/>
              <a:t>) will return the index of the button(s) pressed. </a:t>
            </a:r>
          </a:p>
          <a:p>
            <a:endParaRPr lang="en-US" sz="1350" dirty="0"/>
          </a:p>
          <a:p>
            <a:r>
              <a:rPr lang="en-US" sz="1350" dirty="0"/>
              <a:t>That code can then be turned into a character using </a:t>
            </a:r>
            <a:r>
              <a:rPr lang="en-US" sz="1350" dirty="0" err="1"/>
              <a:t>KbName</a:t>
            </a:r>
            <a:r>
              <a:rPr lang="en-US" sz="1350" dirty="0"/>
              <a:t>()</a:t>
            </a:r>
          </a:p>
        </p:txBody>
      </p:sp>
    </p:spTree>
    <p:extLst>
      <p:ext uri="{BB962C8B-B14F-4D97-AF65-F5344CB8AC3E}">
        <p14:creationId xmlns:p14="http://schemas.microsoft.com/office/powerpoint/2010/main" val="63946998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6" name="TextBox 5"/>
          <p:cNvSpPr txBox="1"/>
          <p:nvPr/>
        </p:nvSpPr>
        <p:spPr>
          <a:xfrm>
            <a:off x="1640399" y="1517459"/>
            <a:ext cx="5084863" cy="3162404"/>
          </a:xfrm>
          <a:prstGeom prst="rect">
            <a:avLst/>
          </a:prstGeom>
          <a:solidFill>
            <a:schemeClr val="bg1">
              <a:lumMod val="85000"/>
            </a:schemeClr>
          </a:solidFill>
        </p:spPr>
        <p:txBody>
          <a:bodyPr wrap="square" rtlCol="0">
            <a:spAutoFit/>
          </a:bodyPr>
          <a:lstStyle/>
          <a:p>
            <a:r>
              <a:rPr lang="en-US" sz="1050" dirty="0">
                <a:latin typeface="Courier"/>
                <a:cs typeface="Courier"/>
              </a:rPr>
              <a:t>&gt;&gt; </a:t>
            </a:r>
            <a:r>
              <a:rPr lang="en-US" sz="1050" dirty="0" err="1">
                <a:latin typeface="Courier"/>
                <a:cs typeface="Courier"/>
              </a:rPr>
              <a:t>WaitSecs</a:t>
            </a:r>
            <a:r>
              <a:rPr lang="en-US" sz="1050" dirty="0">
                <a:latin typeface="Courier"/>
                <a:cs typeface="Courier"/>
              </a:rPr>
              <a:t>(1);[</a:t>
            </a:r>
            <a:r>
              <a:rPr lang="en-US" sz="1050" dirty="0" err="1">
                <a:latin typeface="Courier"/>
                <a:cs typeface="Courier"/>
              </a:rPr>
              <a:t>secs</a:t>
            </a:r>
            <a:r>
              <a:rPr lang="en-US" sz="1050" dirty="0">
                <a:latin typeface="Courier"/>
                <a:cs typeface="Courier"/>
              </a:rPr>
              <a:t>, </a:t>
            </a:r>
            <a:r>
              <a:rPr lang="en-US" sz="1050" dirty="0" err="1">
                <a:latin typeface="Courier"/>
                <a:cs typeface="Courier"/>
              </a:rPr>
              <a:t>keyCode</a:t>
            </a:r>
            <a:r>
              <a:rPr lang="en-US" sz="1050" dirty="0">
                <a:latin typeface="Courier"/>
                <a:cs typeface="Courier"/>
              </a:rPr>
              <a:t>, </a:t>
            </a:r>
            <a:r>
              <a:rPr lang="en-US" sz="1050" dirty="0" err="1">
                <a:latin typeface="Courier"/>
                <a:cs typeface="Courier"/>
              </a:rPr>
              <a:t>deltaT</a:t>
            </a:r>
            <a:r>
              <a:rPr lang="en-US" sz="1050" dirty="0">
                <a:latin typeface="Courier"/>
                <a:cs typeface="Courier"/>
              </a:rPr>
              <a:t>] = </a:t>
            </a:r>
            <a:r>
              <a:rPr lang="en-US" sz="1050" dirty="0" err="1">
                <a:latin typeface="Courier"/>
                <a:cs typeface="Courier"/>
              </a:rPr>
              <a:t>KbWait</a:t>
            </a:r>
            <a:r>
              <a:rPr lang="en-US" sz="1050" dirty="0">
                <a:latin typeface="Courier"/>
                <a:cs typeface="Courier"/>
              </a:rPr>
              <a:t>();</a:t>
            </a:r>
          </a:p>
          <a:p>
            <a:r>
              <a:rPr lang="hu-HU" sz="1050" dirty="0">
                <a:latin typeface="Courier"/>
                <a:cs typeface="Courier"/>
              </a:rPr>
              <a:t>&gt;&gt; find(keyCode)</a:t>
            </a:r>
          </a:p>
          <a:p>
            <a:endParaRPr lang="hu-HU" sz="1050" dirty="0">
              <a:latin typeface="Courier"/>
              <a:cs typeface="Courier"/>
            </a:endParaRPr>
          </a:p>
          <a:p>
            <a:r>
              <a:rPr lang="hu-HU" sz="1050" dirty="0">
                <a:latin typeface="Courier"/>
                <a:cs typeface="Courier"/>
              </a:rPr>
              <a:t>ans =</a:t>
            </a:r>
          </a:p>
          <a:p>
            <a:endParaRPr lang="hu-HU" sz="1050" dirty="0">
              <a:latin typeface="Courier"/>
              <a:cs typeface="Courier"/>
            </a:endParaRPr>
          </a:p>
          <a:p>
            <a:r>
              <a:rPr lang="hu-HU" sz="1050" dirty="0">
                <a:latin typeface="Courier"/>
                <a:cs typeface="Courier"/>
              </a:rPr>
              <a:t>    32</a:t>
            </a:r>
          </a:p>
          <a:p>
            <a:endParaRPr lang="hu-HU" sz="1050" dirty="0">
              <a:latin typeface="Courier"/>
              <a:cs typeface="Courier"/>
            </a:endParaRPr>
          </a:p>
          <a:p>
            <a:r>
              <a:rPr lang="hu-HU" sz="1050" dirty="0">
                <a:latin typeface="Courier"/>
                <a:cs typeface="Courier"/>
              </a:rPr>
              <a:t>&gt;&gt; KbName(32)</a:t>
            </a:r>
          </a:p>
          <a:p>
            <a:endParaRPr lang="hu-HU" sz="1050" dirty="0">
              <a:latin typeface="Courier"/>
              <a:cs typeface="Courier"/>
            </a:endParaRPr>
          </a:p>
          <a:p>
            <a:r>
              <a:rPr lang="hu-HU" sz="1050" dirty="0">
                <a:latin typeface="Courier"/>
                <a:cs typeface="Courier"/>
              </a:rPr>
              <a:t>ans =</a:t>
            </a:r>
          </a:p>
          <a:p>
            <a:endParaRPr lang="hu-HU" sz="1050" dirty="0">
              <a:latin typeface="Courier"/>
              <a:cs typeface="Courier"/>
            </a:endParaRPr>
          </a:p>
          <a:p>
            <a:r>
              <a:rPr lang="hu-HU" sz="1050" dirty="0">
                <a:latin typeface="Courier"/>
                <a:cs typeface="Courier"/>
              </a:rPr>
              <a:t>3#</a:t>
            </a:r>
          </a:p>
          <a:p>
            <a:r>
              <a:rPr lang="hu-HU" sz="1050" dirty="0">
                <a:latin typeface="Courier"/>
                <a:cs typeface="Courier"/>
              </a:rPr>
              <a:t>&gt;&gt; KbName('3#')</a:t>
            </a:r>
          </a:p>
          <a:p>
            <a:endParaRPr lang="hu-HU" sz="1050" dirty="0">
              <a:latin typeface="Courier"/>
              <a:cs typeface="Courier"/>
            </a:endParaRPr>
          </a:p>
          <a:p>
            <a:r>
              <a:rPr lang="hu-HU" sz="1050" dirty="0">
                <a:latin typeface="Courier"/>
                <a:cs typeface="Courier"/>
              </a:rPr>
              <a:t>ans =</a:t>
            </a:r>
          </a:p>
          <a:p>
            <a:endParaRPr lang="hu-HU" sz="1050" dirty="0">
              <a:latin typeface="Courier"/>
              <a:cs typeface="Courier"/>
            </a:endParaRPr>
          </a:p>
          <a:p>
            <a:r>
              <a:rPr lang="hu-HU" sz="1050" dirty="0">
                <a:latin typeface="Courier"/>
                <a:cs typeface="Courier"/>
              </a:rPr>
              <a:t>    32</a:t>
            </a:r>
          </a:p>
          <a:p>
            <a:endParaRPr lang="en-US" sz="1050" dirty="0">
              <a:latin typeface="Courier"/>
              <a:cs typeface="Courier"/>
            </a:endParaRPr>
          </a:p>
          <a:p>
            <a:endParaRPr lang="en-US" sz="1050" dirty="0">
              <a:latin typeface="Courier"/>
              <a:cs typeface="Courier"/>
            </a:endParaRPr>
          </a:p>
        </p:txBody>
      </p:sp>
    </p:spTree>
    <p:extLst>
      <p:ext uri="{BB962C8B-B14F-4D97-AF65-F5344CB8AC3E}">
        <p14:creationId xmlns:p14="http://schemas.microsoft.com/office/powerpoint/2010/main" val="24060154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6912" y="2026901"/>
            <a:ext cx="1905000" cy="1485900"/>
          </a:xfrm>
          <a:prstGeom prst="rect">
            <a:avLst/>
          </a:prstGeom>
        </p:spPr>
      </p:pic>
      <p:pic>
        <p:nvPicPr>
          <p:cNvPr id="3" name="Picture 2"/>
          <p:cNvPicPr>
            <a:picLocks noChangeAspect="1"/>
          </p:cNvPicPr>
          <p:nvPr/>
        </p:nvPicPr>
        <p:blipFill>
          <a:blip r:embed="rId3"/>
          <a:stretch>
            <a:fillRect/>
          </a:stretch>
        </p:blipFill>
        <p:spPr>
          <a:xfrm>
            <a:off x="4391600" y="2090872"/>
            <a:ext cx="1905000" cy="1485900"/>
          </a:xfrm>
          <a:prstGeom prst="rect">
            <a:avLst/>
          </a:prstGeom>
        </p:spPr>
      </p:pic>
      <p:sp>
        <p:nvSpPr>
          <p:cNvPr id="4" name="TextBox 3"/>
          <p:cNvSpPr txBox="1"/>
          <p:nvPr/>
        </p:nvSpPr>
        <p:spPr>
          <a:xfrm>
            <a:off x="1740121" y="1577968"/>
            <a:ext cx="5267456" cy="300082"/>
          </a:xfrm>
          <a:prstGeom prst="rect">
            <a:avLst/>
          </a:prstGeom>
          <a:noFill/>
        </p:spPr>
        <p:txBody>
          <a:bodyPr wrap="square" rtlCol="0">
            <a:spAutoFit/>
          </a:bodyPr>
          <a:lstStyle/>
          <a:p>
            <a:r>
              <a:rPr lang="en-US" sz="1350" dirty="0"/>
              <a:t>Color pixels are combinations of red, blue, and green light</a:t>
            </a:r>
          </a:p>
        </p:txBody>
      </p:sp>
      <p:sp>
        <p:nvSpPr>
          <p:cNvPr id="5" name="TextBox 4"/>
          <p:cNvSpPr txBox="1"/>
          <p:nvPr/>
        </p:nvSpPr>
        <p:spPr>
          <a:xfrm>
            <a:off x="1768555" y="3902271"/>
            <a:ext cx="5267456" cy="300082"/>
          </a:xfrm>
          <a:prstGeom prst="rect">
            <a:avLst/>
          </a:prstGeom>
          <a:noFill/>
        </p:spPr>
        <p:txBody>
          <a:bodyPr wrap="square" rtlCol="0">
            <a:spAutoFit/>
          </a:bodyPr>
          <a:lstStyle/>
          <a:p>
            <a:r>
              <a:rPr lang="en-US" sz="1350" dirty="0"/>
              <a:t>Each R G B element can take on 256 levels of brightness</a:t>
            </a:r>
          </a:p>
        </p:txBody>
      </p:sp>
      <p:sp>
        <p:nvSpPr>
          <p:cNvPr id="9" name="Title 8"/>
          <p:cNvSpPr>
            <a:spLocks noGrp="1"/>
          </p:cNvSpPr>
          <p:nvPr>
            <p:ph type="title"/>
          </p:nvPr>
        </p:nvSpPr>
        <p:spPr/>
        <p:txBody>
          <a:bodyPr/>
          <a:lstStyle/>
          <a:p>
            <a:r>
              <a:rPr lang="en-US" dirty="0" smtClean="0"/>
              <a:t>Working with color</a:t>
            </a:r>
            <a:endParaRPr lang="en-US" dirty="0"/>
          </a:p>
        </p:txBody>
      </p:sp>
    </p:spTree>
    <p:extLst>
      <p:ext uri="{BB962C8B-B14F-4D97-AF65-F5344CB8AC3E}">
        <p14:creationId xmlns:p14="http://schemas.microsoft.com/office/powerpoint/2010/main" val="376453385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Working with color</a:t>
            </a:r>
            <a:endParaRPr lang="en-US" dirty="0"/>
          </a:p>
        </p:txBody>
      </p:sp>
      <p:pic>
        <p:nvPicPr>
          <p:cNvPr id="6" name="Picture 5" descr="Screen Shot 2013-07-18 at 11.11.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974" y="1583205"/>
            <a:ext cx="5430039" cy="3008226"/>
          </a:xfrm>
          <a:prstGeom prst="rect">
            <a:avLst/>
          </a:prstGeom>
        </p:spPr>
      </p:pic>
      <p:sp>
        <p:nvSpPr>
          <p:cNvPr id="7" name="TextBox 6"/>
          <p:cNvSpPr txBox="1"/>
          <p:nvPr/>
        </p:nvSpPr>
        <p:spPr>
          <a:xfrm>
            <a:off x="3788218" y="4744579"/>
            <a:ext cx="1771568" cy="300082"/>
          </a:xfrm>
          <a:prstGeom prst="rect">
            <a:avLst/>
          </a:prstGeom>
          <a:noFill/>
        </p:spPr>
        <p:txBody>
          <a:bodyPr wrap="square" rtlCol="0">
            <a:spAutoFit/>
          </a:bodyPr>
          <a:lstStyle/>
          <a:p>
            <a:r>
              <a:rPr lang="en-US" sz="1350" dirty="0" err="1"/>
              <a:t>Brainard</a:t>
            </a:r>
            <a:r>
              <a:rPr lang="en-US" sz="1350" dirty="0"/>
              <a:t> et al., 2002</a:t>
            </a:r>
          </a:p>
        </p:txBody>
      </p:sp>
    </p:spTree>
    <p:extLst>
      <p:ext uri="{BB962C8B-B14F-4D97-AF65-F5344CB8AC3E}">
        <p14:creationId xmlns:p14="http://schemas.microsoft.com/office/powerpoint/2010/main" val="2175349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Working with color</a:t>
            </a:r>
            <a:endParaRPr lang="en-US" dirty="0"/>
          </a:p>
        </p:txBody>
      </p:sp>
      <p:sp>
        <p:nvSpPr>
          <p:cNvPr id="2" name="Content Placeholder 1"/>
          <p:cNvSpPr>
            <a:spLocks noGrp="1"/>
          </p:cNvSpPr>
          <p:nvPr>
            <p:ph idx="1"/>
          </p:nvPr>
        </p:nvSpPr>
        <p:spPr/>
        <p:txBody>
          <a:bodyPr>
            <a:normAutofit/>
          </a:bodyPr>
          <a:lstStyle/>
          <a:p>
            <a:r>
              <a:rPr lang="en-US" dirty="0" smtClean="0"/>
              <a:t>the Color Lookup Table (CLUT) maps the values from your color indices to real voltage values use to light screen.</a:t>
            </a:r>
          </a:p>
          <a:p>
            <a:r>
              <a:rPr lang="en-US" dirty="0" smtClean="0"/>
              <a:t>In standard cases, 0 is mapped to the lowest value, and 255 to the highest, such that [0 0 0] is black and [255 255 255] is white</a:t>
            </a:r>
          </a:p>
          <a:p>
            <a:r>
              <a:rPr lang="en-US" dirty="0" smtClean="0"/>
              <a:t>However, this may not always be the case.  You can use </a:t>
            </a:r>
            <a:r>
              <a:rPr lang="en-US" dirty="0" err="1" smtClean="0"/>
              <a:t>BlackIndex</a:t>
            </a:r>
            <a:r>
              <a:rPr lang="en-US" dirty="0" smtClean="0"/>
              <a:t>(</a:t>
            </a:r>
            <a:r>
              <a:rPr lang="en-US" dirty="0" err="1" smtClean="0"/>
              <a:t>wPtr</a:t>
            </a:r>
            <a:r>
              <a:rPr lang="en-US" dirty="0" smtClean="0"/>
              <a:t>) and </a:t>
            </a:r>
            <a:r>
              <a:rPr lang="en-US" dirty="0" err="1" smtClean="0"/>
              <a:t>WhiteIndex</a:t>
            </a:r>
            <a:r>
              <a:rPr lang="en-US" dirty="0" smtClean="0"/>
              <a:t>(</a:t>
            </a:r>
            <a:r>
              <a:rPr lang="en-US" dirty="0" err="1" smtClean="0"/>
              <a:t>wPtr</a:t>
            </a:r>
            <a:r>
              <a:rPr lang="en-US" dirty="0" smtClean="0"/>
              <a:t>) to return the index that corresponds to black and white on your system</a:t>
            </a:r>
          </a:p>
          <a:p>
            <a:r>
              <a:rPr lang="en-US" dirty="0" smtClean="0"/>
              <a:t>If you want to get fancy, you can specify your own CLUT</a:t>
            </a:r>
            <a:endParaRPr lang="en-US" dirty="0"/>
          </a:p>
        </p:txBody>
      </p:sp>
    </p:spTree>
    <p:extLst>
      <p:ext uri="{BB962C8B-B14F-4D97-AF65-F5344CB8AC3E}">
        <p14:creationId xmlns:p14="http://schemas.microsoft.com/office/powerpoint/2010/main" val="2841305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color</a:t>
            </a:r>
            <a:endParaRPr lang="en-US" dirty="0"/>
          </a:p>
        </p:txBody>
      </p:sp>
      <p:sp>
        <p:nvSpPr>
          <p:cNvPr id="4" name="TextBox 3"/>
          <p:cNvSpPr txBox="1"/>
          <p:nvPr/>
        </p:nvSpPr>
        <p:spPr>
          <a:xfrm>
            <a:off x="3176596" y="2035270"/>
            <a:ext cx="2232094" cy="415498"/>
          </a:xfrm>
          <a:prstGeom prst="rect">
            <a:avLst/>
          </a:prstGeom>
          <a:noFill/>
        </p:spPr>
        <p:txBody>
          <a:bodyPr wrap="square" rtlCol="0">
            <a:spAutoFit/>
          </a:bodyPr>
          <a:lstStyle/>
          <a:p>
            <a:r>
              <a:rPr lang="en-US" sz="2100" dirty="0" err="1"/>
              <a:t>myColor</a:t>
            </a:r>
            <a:r>
              <a:rPr lang="en-US" sz="2100" dirty="0"/>
              <a:t> = [ </a:t>
            </a:r>
            <a:r>
              <a:rPr lang="en-US" sz="2100" dirty="0">
                <a:solidFill>
                  <a:srgbClr val="FF0000"/>
                </a:solidFill>
              </a:rPr>
              <a:t>x</a:t>
            </a:r>
            <a:r>
              <a:rPr lang="en-US" sz="2100" dirty="0"/>
              <a:t>, </a:t>
            </a:r>
            <a:r>
              <a:rPr lang="en-US" sz="2100" dirty="0">
                <a:solidFill>
                  <a:srgbClr val="739900"/>
                </a:solidFill>
              </a:rPr>
              <a:t>y</a:t>
            </a:r>
            <a:r>
              <a:rPr lang="en-US" sz="2100" dirty="0"/>
              <a:t>, </a:t>
            </a:r>
            <a:r>
              <a:rPr lang="en-US" sz="2100" dirty="0">
                <a:solidFill>
                  <a:srgbClr val="3366FF"/>
                </a:solidFill>
              </a:rPr>
              <a:t>z</a:t>
            </a:r>
            <a:r>
              <a:rPr lang="en-US" sz="2100" dirty="0"/>
              <a:t>]</a:t>
            </a:r>
          </a:p>
        </p:txBody>
      </p:sp>
      <p:sp>
        <p:nvSpPr>
          <p:cNvPr id="5" name="TextBox 4"/>
          <p:cNvSpPr txBox="1"/>
          <p:nvPr/>
        </p:nvSpPr>
        <p:spPr>
          <a:xfrm>
            <a:off x="3030987" y="3363197"/>
            <a:ext cx="2232094" cy="415498"/>
          </a:xfrm>
          <a:prstGeom prst="rect">
            <a:avLst/>
          </a:prstGeom>
          <a:noFill/>
        </p:spPr>
        <p:txBody>
          <a:bodyPr wrap="square" rtlCol="0">
            <a:spAutoFit/>
          </a:bodyPr>
          <a:lstStyle/>
          <a:p>
            <a:r>
              <a:rPr lang="en-US" sz="2100" dirty="0"/>
              <a:t>red= [ 255,0,0]</a:t>
            </a:r>
          </a:p>
        </p:txBody>
      </p:sp>
      <p:sp>
        <p:nvSpPr>
          <p:cNvPr id="6" name="TextBox 5"/>
          <p:cNvSpPr txBox="1"/>
          <p:nvPr/>
        </p:nvSpPr>
        <p:spPr>
          <a:xfrm>
            <a:off x="3038096" y="3826455"/>
            <a:ext cx="3412118" cy="415498"/>
          </a:xfrm>
          <a:prstGeom prst="rect">
            <a:avLst/>
          </a:prstGeom>
          <a:noFill/>
        </p:spPr>
        <p:txBody>
          <a:bodyPr wrap="square" rtlCol="0">
            <a:spAutoFit/>
          </a:bodyPr>
          <a:lstStyle/>
          <a:p>
            <a:r>
              <a:rPr lang="en-US" sz="2100" dirty="0"/>
              <a:t>aqua = [0,200,255]</a:t>
            </a:r>
          </a:p>
        </p:txBody>
      </p:sp>
      <p:sp>
        <p:nvSpPr>
          <p:cNvPr id="7" name="TextBox 6"/>
          <p:cNvSpPr txBox="1"/>
          <p:nvPr/>
        </p:nvSpPr>
        <p:spPr>
          <a:xfrm>
            <a:off x="1634428" y="1504675"/>
            <a:ext cx="4198373" cy="369332"/>
          </a:xfrm>
          <a:prstGeom prst="rect">
            <a:avLst/>
          </a:prstGeom>
          <a:noFill/>
        </p:spPr>
        <p:txBody>
          <a:bodyPr wrap="square" rtlCol="0">
            <a:spAutoFit/>
          </a:bodyPr>
          <a:lstStyle/>
          <a:p>
            <a:r>
              <a:rPr lang="en-US" dirty="0"/>
              <a:t>Specify colors using a vector of 3 integers</a:t>
            </a:r>
          </a:p>
        </p:txBody>
      </p:sp>
      <p:sp>
        <p:nvSpPr>
          <p:cNvPr id="8" name="TextBox 7"/>
          <p:cNvSpPr txBox="1"/>
          <p:nvPr/>
        </p:nvSpPr>
        <p:spPr>
          <a:xfrm>
            <a:off x="2125856" y="2979014"/>
            <a:ext cx="2008182" cy="369332"/>
          </a:xfrm>
          <a:prstGeom prst="rect">
            <a:avLst/>
          </a:prstGeom>
          <a:noFill/>
        </p:spPr>
        <p:txBody>
          <a:bodyPr wrap="square" rtlCol="0">
            <a:spAutoFit/>
          </a:bodyPr>
          <a:lstStyle/>
          <a:p>
            <a:r>
              <a:rPr lang="en-US" dirty="0"/>
              <a:t>Examples:</a:t>
            </a:r>
          </a:p>
        </p:txBody>
      </p:sp>
    </p:spTree>
    <p:extLst>
      <p:ext uri="{BB962C8B-B14F-4D97-AF65-F5344CB8AC3E}">
        <p14:creationId xmlns:p14="http://schemas.microsoft.com/office/powerpoint/2010/main" val="38123325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truth</a:t>
            </a:r>
            <a:endParaRPr lang="en-US" dirty="0"/>
          </a:p>
        </p:txBody>
      </p:sp>
      <p:sp>
        <p:nvSpPr>
          <p:cNvPr id="3" name="Content Placeholder 2"/>
          <p:cNvSpPr>
            <a:spLocks noGrp="1"/>
          </p:cNvSpPr>
          <p:nvPr>
            <p:ph idx="1"/>
          </p:nvPr>
        </p:nvSpPr>
        <p:spPr/>
        <p:txBody>
          <a:bodyPr/>
          <a:lstStyle/>
          <a:p>
            <a:r>
              <a:rPr lang="en-US" dirty="0" smtClean="0"/>
              <a:t>Logical operators:</a:t>
            </a:r>
          </a:p>
          <a:p>
            <a:pPr lvl="1"/>
            <a:r>
              <a:rPr lang="en-US" dirty="0" smtClean="0"/>
              <a:t>&amp;&amp;	</a:t>
            </a:r>
            <a:r>
              <a:rPr lang="en-US" dirty="0" smtClean="0">
                <a:solidFill>
                  <a:schemeClr val="accent2"/>
                </a:solidFill>
              </a:rPr>
              <a:t>AND</a:t>
            </a:r>
            <a:r>
              <a:rPr lang="en-US" dirty="0" smtClean="0"/>
              <a:t>      (sometimes you will see &amp;)</a:t>
            </a:r>
          </a:p>
          <a:p>
            <a:pPr lvl="1"/>
            <a:r>
              <a:rPr lang="en-US" dirty="0" smtClean="0"/>
              <a:t>||	</a:t>
            </a:r>
            <a:r>
              <a:rPr lang="en-US" dirty="0" smtClean="0">
                <a:solidFill>
                  <a:srgbClr val="FF6600"/>
                </a:solidFill>
              </a:rPr>
              <a:t>OR</a:t>
            </a:r>
            <a:r>
              <a:rPr lang="en-US" dirty="0" smtClean="0"/>
              <a:t>	(sometimes you will see |)</a:t>
            </a:r>
          </a:p>
          <a:p>
            <a:pPr lvl="1"/>
            <a:r>
              <a:rPr lang="en-US" dirty="0" smtClean="0"/>
              <a:t>~	</a:t>
            </a:r>
            <a:r>
              <a:rPr lang="en-US" dirty="0" smtClean="0">
                <a:solidFill>
                  <a:srgbClr val="FF6600"/>
                </a:solidFill>
              </a:rPr>
              <a:t>NOT</a:t>
            </a:r>
            <a:endParaRPr lang="en-US" dirty="0">
              <a:solidFill>
                <a:srgbClr val="FF6600"/>
              </a:solidFill>
            </a:endParaRPr>
          </a:p>
        </p:txBody>
      </p:sp>
    </p:spTree>
    <p:extLst>
      <p:ext uri="{BB962C8B-B14F-4D97-AF65-F5344CB8AC3E}">
        <p14:creationId xmlns:p14="http://schemas.microsoft.com/office/powerpoint/2010/main" val="32348170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color</a:t>
            </a:r>
            <a:endParaRPr lang="en-US" dirty="0"/>
          </a:p>
        </p:txBody>
      </p:sp>
      <p:sp>
        <p:nvSpPr>
          <p:cNvPr id="3" name="TextBox 2"/>
          <p:cNvSpPr txBox="1"/>
          <p:nvPr/>
        </p:nvSpPr>
        <p:spPr>
          <a:xfrm>
            <a:off x="2642829" y="2565555"/>
            <a:ext cx="4858400" cy="1708160"/>
          </a:xfrm>
          <a:prstGeom prst="rect">
            <a:avLst/>
          </a:prstGeom>
          <a:noFill/>
        </p:spPr>
        <p:txBody>
          <a:bodyPr wrap="square" rtlCol="0">
            <a:spAutoFit/>
          </a:bodyPr>
          <a:lstStyle/>
          <a:p>
            <a:r>
              <a:rPr lang="en-US" sz="2100" dirty="0"/>
              <a:t>black = 0;</a:t>
            </a:r>
          </a:p>
          <a:p>
            <a:r>
              <a:rPr lang="en-US" sz="2100" dirty="0"/>
              <a:t>white = 255;</a:t>
            </a:r>
          </a:p>
          <a:p>
            <a:r>
              <a:rPr lang="en-US" sz="2100" dirty="0"/>
              <a:t>gray = 150;</a:t>
            </a:r>
          </a:p>
          <a:p>
            <a:endParaRPr lang="en-US" sz="2100" dirty="0"/>
          </a:p>
          <a:p>
            <a:r>
              <a:rPr lang="en-US" sz="2100" dirty="0"/>
              <a:t>black = 0 is equivalent to black = [0 0 0] </a:t>
            </a:r>
          </a:p>
        </p:txBody>
      </p:sp>
      <p:sp>
        <p:nvSpPr>
          <p:cNvPr id="7" name="TextBox 6"/>
          <p:cNvSpPr txBox="1"/>
          <p:nvPr/>
        </p:nvSpPr>
        <p:spPr>
          <a:xfrm>
            <a:off x="1634428" y="1504675"/>
            <a:ext cx="5417843" cy="738664"/>
          </a:xfrm>
          <a:prstGeom prst="rect">
            <a:avLst/>
          </a:prstGeom>
          <a:noFill/>
        </p:spPr>
        <p:txBody>
          <a:bodyPr wrap="square" rtlCol="0">
            <a:spAutoFit/>
          </a:bodyPr>
          <a:lstStyle/>
          <a:p>
            <a:r>
              <a:rPr lang="en-US" sz="2100" dirty="0" err="1"/>
              <a:t>Grayscale</a:t>
            </a:r>
            <a:r>
              <a:rPr lang="en-US" sz="2100" dirty="0"/>
              <a:t> colors can be specified using a single number:</a:t>
            </a:r>
          </a:p>
        </p:txBody>
      </p:sp>
    </p:spTree>
    <p:extLst>
      <p:ext uri="{BB962C8B-B14F-4D97-AF65-F5344CB8AC3E}">
        <p14:creationId xmlns:p14="http://schemas.microsoft.com/office/powerpoint/2010/main" val="285510037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in PTB</a:t>
            </a:r>
            <a:endParaRPr lang="en-US" dirty="0"/>
          </a:p>
        </p:txBody>
      </p:sp>
      <p:pic>
        <p:nvPicPr>
          <p:cNvPr id="4" name="Picture 3"/>
          <p:cNvPicPr>
            <a:picLocks noChangeAspect="1"/>
          </p:cNvPicPr>
          <p:nvPr/>
        </p:nvPicPr>
        <p:blipFill>
          <a:blip r:embed="rId2"/>
          <a:stretch>
            <a:fillRect/>
          </a:stretch>
        </p:blipFill>
        <p:spPr>
          <a:xfrm>
            <a:off x="1581607" y="1888196"/>
            <a:ext cx="1428837" cy="694934"/>
          </a:xfrm>
          <a:prstGeom prst="rect">
            <a:avLst/>
          </a:prstGeom>
        </p:spPr>
      </p:pic>
      <p:sp>
        <p:nvSpPr>
          <p:cNvPr id="5" name="TextBox 4"/>
          <p:cNvSpPr txBox="1"/>
          <p:nvPr/>
        </p:nvSpPr>
        <p:spPr>
          <a:xfrm>
            <a:off x="3116975" y="1742178"/>
            <a:ext cx="4016885" cy="2585323"/>
          </a:xfrm>
          <a:prstGeom prst="rect">
            <a:avLst/>
          </a:prstGeom>
          <a:noFill/>
        </p:spPr>
        <p:txBody>
          <a:bodyPr wrap="square" rtlCol="0">
            <a:spAutoFit/>
          </a:bodyPr>
          <a:lstStyle/>
          <a:p>
            <a:r>
              <a:rPr lang="en-US" sz="1350" dirty="0"/>
              <a:t>PTB uses OpenGL for drawing to the screen.</a:t>
            </a:r>
          </a:p>
          <a:p>
            <a:endParaRPr lang="en-US" sz="1350" dirty="0"/>
          </a:p>
          <a:p>
            <a:r>
              <a:rPr lang="en-US" sz="1350" dirty="0"/>
              <a:t>Open GL is the "Open Graphics Library".  It is cross-platform software for specifying how to draw 2D and 3D graphics using the GPU to achieve hardware-accelerated processing.</a:t>
            </a:r>
          </a:p>
          <a:p>
            <a:endParaRPr lang="en-US" sz="1350" dirty="0"/>
          </a:p>
          <a:p>
            <a:r>
              <a:rPr lang="en-US" sz="1350" dirty="0"/>
              <a:t>PTB has its own functions for drawing that access lower-level OpenGL functions.  But if you want to access actual OpenGL commands you can do that too, or use OpenGL objects created in a program like Blender.</a:t>
            </a:r>
          </a:p>
        </p:txBody>
      </p:sp>
    </p:spTree>
    <p:extLst>
      <p:ext uri="{BB962C8B-B14F-4D97-AF65-F5344CB8AC3E}">
        <p14:creationId xmlns:p14="http://schemas.microsoft.com/office/powerpoint/2010/main" val="122812337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functions </a:t>
            </a:r>
            <a:endParaRPr lang="en-US" dirty="0"/>
          </a:p>
        </p:txBody>
      </p:sp>
      <p:sp>
        <p:nvSpPr>
          <p:cNvPr id="3" name="Content Placeholder 2"/>
          <p:cNvSpPr>
            <a:spLocks noGrp="1"/>
          </p:cNvSpPr>
          <p:nvPr>
            <p:ph idx="1"/>
          </p:nvPr>
        </p:nvSpPr>
        <p:spPr>
          <a:xfrm>
            <a:off x="1967310" y="1593093"/>
            <a:ext cx="5307560" cy="2994422"/>
          </a:xfrm>
        </p:spPr>
        <p:txBody>
          <a:bodyPr>
            <a:noAutofit/>
          </a:bodyPr>
          <a:lstStyle/>
          <a:p>
            <a:pPr marL="0" indent="0">
              <a:lnSpc>
                <a:spcPct val="60000"/>
              </a:lnSpc>
              <a:buNone/>
            </a:pPr>
            <a:r>
              <a:rPr lang="en-US" sz="900" dirty="0"/>
              <a:t>Screen('</a:t>
            </a:r>
            <a:r>
              <a:rPr lang="en-US" sz="900" dirty="0" err="1"/>
              <a:t>DrawLine</a:t>
            </a:r>
            <a:r>
              <a:rPr lang="en-US" sz="900" dirty="0"/>
              <a:t>', </a:t>
            </a:r>
            <a:r>
              <a:rPr lang="en-US" sz="900" dirty="0" err="1"/>
              <a:t>windowPtr</a:t>
            </a:r>
            <a:r>
              <a:rPr lang="en-US" sz="900" dirty="0"/>
              <a:t> [,color], </a:t>
            </a:r>
            <a:r>
              <a:rPr lang="en-US" sz="900" dirty="0" err="1"/>
              <a:t>fromH</a:t>
            </a:r>
            <a:r>
              <a:rPr lang="en-US" sz="900" dirty="0"/>
              <a:t>, </a:t>
            </a:r>
            <a:r>
              <a:rPr lang="en-US" sz="900" dirty="0" err="1"/>
              <a:t>fromV</a:t>
            </a:r>
            <a:r>
              <a:rPr lang="en-US" sz="900" dirty="0"/>
              <a:t>, </a:t>
            </a:r>
            <a:r>
              <a:rPr lang="en-US" sz="900" dirty="0" err="1"/>
              <a:t>toH</a:t>
            </a:r>
            <a:r>
              <a:rPr lang="en-US" sz="900" dirty="0"/>
              <a:t>, </a:t>
            </a:r>
            <a:r>
              <a:rPr lang="en-US" sz="900" dirty="0" err="1"/>
              <a:t>toV</a:t>
            </a:r>
            <a:r>
              <a:rPr lang="en-US" sz="900" dirty="0"/>
              <a:t> [,</a:t>
            </a:r>
            <a:r>
              <a:rPr lang="en-US" sz="900" dirty="0" err="1"/>
              <a:t>penWidth</a:t>
            </a:r>
            <a:r>
              <a:rPr lang="en-US" sz="900" dirty="0"/>
              <a:t>]);</a:t>
            </a:r>
          </a:p>
          <a:p>
            <a:pPr marL="0" indent="0">
              <a:lnSpc>
                <a:spcPct val="60000"/>
              </a:lnSpc>
              <a:buNone/>
            </a:pPr>
            <a:r>
              <a:rPr lang="en-US" sz="900" dirty="0"/>
              <a:t>Screen('</a:t>
            </a:r>
            <a:r>
              <a:rPr lang="en-US" sz="900" dirty="0" err="1"/>
              <a:t>DrawArc</a:t>
            </a:r>
            <a:r>
              <a:rPr lang="en-US" sz="900" dirty="0"/>
              <a:t>',</a:t>
            </a:r>
            <a:r>
              <a:rPr lang="en-US" sz="900" dirty="0" err="1"/>
              <a:t>windowPtr</a:t>
            </a:r>
            <a:r>
              <a:rPr lang="en-US" sz="900" dirty="0"/>
              <a:t>,[color],[</a:t>
            </a:r>
            <a:r>
              <a:rPr lang="en-US" sz="900" dirty="0" err="1"/>
              <a:t>rect</a:t>
            </a:r>
            <a:r>
              <a:rPr lang="en-US" sz="900" dirty="0"/>
              <a:t>],</a:t>
            </a:r>
            <a:r>
              <a:rPr lang="en-US" sz="900" dirty="0" err="1"/>
              <a:t>startAngle,arcAngle</a:t>
            </a:r>
            <a:r>
              <a:rPr lang="en-US" sz="900" dirty="0"/>
              <a:t>)</a:t>
            </a:r>
          </a:p>
          <a:p>
            <a:pPr marL="0" indent="0">
              <a:lnSpc>
                <a:spcPct val="60000"/>
              </a:lnSpc>
              <a:buNone/>
            </a:pPr>
            <a:r>
              <a:rPr lang="en-US" sz="900" dirty="0"/>
              <a:t>Screen('</a:t>
            </a:r>
            <a:r>
              <a:rPr lang="en-US" sz="900" dirty="0" err="1"/>
              <a:t>FrameArc</a:t>
            </a:r>
            <a:r>
              <a:rPr lang="en-US" sz="900" dirty="0"/>
              <a:t>',</a:t>
            </a:r>
            <a:r>
              <a:rPr lang="en-US" sz="900" dirty="0" err="1"/>
              <a:t>windowPtr</a:t>
            </a:r>
            <a:r>
              <a:rPr lang="en-US" sz="900" dirty="0"/>
              <a:t>,[color],[</a:t>
            </a:r>
            <a:r>
              <a:rPr lang="en-US" sz="900" dirty="0" err="1"/>
              <a:t>rect</a:t>
            </a:r>
            <a:r>
              <a:rPr lang="en-US" sz="900" dirty="0"/>
              <a:t>],</a:t>
            </a:r>
            <a:r>
              <a:rPr lang="en-US" sz="900" dirty="0" err="1"/>
              <a:t>startAngle,arcAngle</a:t>
            </a:r>
            <a:r>
              <a:rPr lang="en-US" sz="900" dirty="0"/>
              <a:t>[,</a:t>
            </a:r>
            <a:r>
              <a:rPr lang="en-US" sz="900" dirty="0" err="1"/>
              <a:t>penWidth</a:t>
            </a:r>
            <a:r>
              <a:rPr lang="en-US" sz="900" dirty="0"/>
              <a:t>] [,</a:t>
            </a:r>
            <a:r>
              <a:rPr lang="en-US" sz="900" dirty="0" err="1"/>
              <a:t>penHeight</a:t>
            </a:r>
            <a:r>
              <a:rPr lang="en-US" sz="900" dirty="0"/>
              <a:t>] [,</a:t>
            </a:r>
            <a:r>
              <a:rPr lang="en-US" sz="900" dirty="0" err="1"/>
              <a:t>penMode</a:t>
            </a:r>
            <a:r>
              <a:rPr lang="en-US" sz="900" dirty="0"/>
              <a:t>])</a:t>
            </a:r>
          </a:p>
          <a:p>
            <a:pPr marL="0" indent="0">
              <a:lnSpc>
                <a:spcPct val="60000"/>
              </a:lnSpc>
              <a:buNone/>
            </a:pPr>
            <a:r>
              <a:rPr lang="en-US" sz="900" dirty="0"/>
              <a:t>Screen('</a:t>
            </a:r>
            <a:r>
              <a:rPr lang="en-US" sz="900" dirty="0" err="1"/>
              <a:t>FillArc</a:t>
            </a:r>
            <a:r>
              <a:rPr lang="en-US" sz="900" dirty="0"/>
              <a:t>',</a:t>
            </a:r>
            <a:r>
              <a:rPr lang="en-US" sz="900" dirty="0" err="1"/>
              <a:t>windowPtr</a:t>
            </a:r>
            <a:r>
              <a:rPr lang="en-US" sz="900" dirty="0"/>
              <a:t>,[color],[</a:t>
            </a:r>
            <a:r>
              <a:rPr lang="en-US" sz="900" dirty="0" err="1"/>
              <a:t>rect</a:t>
            </a:r>
            <a:r>
              <a:rPr lang="en-US" sz="900" dirty="0"/>
              <a:t>],</a:t>
            </a:r>
            <a:r>
              <a:rPr lang="en-US" sz="900" dirty="0" err="1"/>
              <a:t>startAngle,arcAngle</a:t>
            </a:r>
            <a:r>
              <a:rPr lang="en-US" sz="900" dirty="0"/>
              <a:t>)</a:t>
            </a:r>
          </a:p>
          <a:p>
            <a:pPr marL="0" indent="0">
              <a:lnSpc>
                <a:spcPct val="60000"/>
              </a:lnSpc>
              <a:buNone/>
            </a:pPr>
            <a:r>
              <a:rPr lang="en-US" sz="900" dirty="0"/>
              <a:t>Screen('</a:t>
            </a:r>
            <a:r>
              <a:rPr lang="en-US" sz="900" dirty="0" err="1"/>
              <a:t>FillRect</a:t>
            </a:r>
            <a:r>
              <a:rPr lang="en-US" sz="900" dirty="0"/>
              <a:t>', </a:t>
            </a:r>
            <a:r>
              <a:rPr lang="en-US" sz="900" dirty="0" err="1"/>
              <a:t>windowPtr</a:t>
            </a:r>
            <a:r>
              <a:rPr lang="en-US" sz="900" dirty="0"/>
              <a:t> [,color] [,</a:t>
            </a:r>
            <a:r>
              <a:rPr lang="en-US" sz="900" dirty="0" err="1"/>
              <a:t>rect</a:t>
            </a:r>
            <a:r>
              <a:rPr lang="en-US" sz="900" dirty="0"/>
              <a:t>] );</a:t>
            </a:r>
          </a:p>
          <a:p>
            <a:pPr marL="0" indent="0">
              <a:lnSpc>
                <a:spcPct val="60000"/>
              </a:lnSpc>
              <a:buNone/>
            </a:pPr>
            <a:r>
              <a:rPr lang="en-US" sz="900" dirty="0"/>
              <a:t>Screen('</a:t>
            </a:r>
            <a:r>
              <a:rPr lang="en-US" sz="900" dirty="0" err="1"/>
              <a:t>FrameRect</a:t>
            </a:r>
            <a:r>
              <a:rPr lang="en-US" sz="900" dirty="0"/>
              <a:t>', </a:t>
            </a:r>
            <a:r>
              <a:rPr lang="en-US" sz="900" dirty="0" err="1"/>
              <a:t>windowPtr</a:t>
            </a:r>
            <a:r>
              <a:rPr lang="en-US" sz="900" dirty="0"/>
              <a:t> [,color] [,</a:t>
            </a:r>
            <a:r>
              <a:rPr lang="en-US" sz="900" dirty="0" err="1"/>
              <a:t>rect</a:t>
            </a:r>
            <a:r>
              <a:rPr lang="en-US" sz="900" dirty="0"/>
              <a:t>] [,</a:t>
            </a:r>
            <a:r>
              <a:rPr lang="en-US" sz="900" dirty="0" err="1"/>
              <a:t>penWidth</a:t>
            </a:r>
            <a:r>
              <a:rPr lang="en-US" sz="900" dirty="0"/>
              <a:t>]);</a:t>
            </a:r>
          </a:p>
          <a:p>
            <a:pPr marL="0" indent="0">
              <a:lnSpc>
                <a:spcPct val="60000"/>
              </a:lnSpc>
              <a:buNone/>
            </a:pPr>
            <a:r>
              <a:rPr lang="en-US" sz="900" dirty="0"/>
              <a:t>Screen('</a:t>
            </a:r>
            <a:r>
              <a:rPr lang="en-US" sz="900" dirty="0" err="1"/>
              <a:t>FillOval</a:t>
            </a:r>
            <a:r>
              <a:rPr lang="en-US" sz="900" dirty="0"/>
              <a:t>', </a:t>
            </a:r>
            <a:r>
              <a:rPr lang="en-US" sz="900" dirty="0" err="1"/>
              <a:t>windowPtr</a:t>
            </a:r>
            <a:r>
              <a:rPr lang="en-US" sz="900" dirty="0"/>
              <a:t> [,color] [,</a:t>
            </a:r>
            <a:r>
              <a:rPr lang="en-US" sz="900" dirty="0" err="1"/>
              <a:t>rect</a:t>
            </a:r>
            <a:r>
              <a:rPr lang="en-US" sz="900" dirty="0"/>
              <a:t>] [,</a:t>
            </a:r>
            <a:r>
              <a:rPr lang="en-US" sz="900" dirty="0" err="1"/>
              <a:t>perfectUpToMaxDiameter</a:t>
            </a:r>
            <a:r>
              <a:rPr lang="en-US" sz="900" dirty="0"/>
              <a:t>]);</a:t>
            </a:r>
          </a:p>
          <a:p>
            <a:pPr marL="0" indent="0">
              <a:lnSpc>
                <a:spcPct val="60000"/>
              </a:lnSpc>
              <a:buNone/>
            </a:pPr>
            <a:r>
              <a:rPr lang="en-US" sz="900" dirty="0"/>
              <a:t>Screen('</a:t>
            </a:r>
            <a:r>
              <a:rPr lang="en-US" sz="900" dirty="0" err="1"/>
              <a:t>FrameOval</a:t>
            </a:r>
            <a:r>
              <a:rPr lang="en-US" sz="900" dirty="0"/>
              <a:t>', </a:t>
            </a:r>
            <a:r>
              <a:rPr lang="en-US" sz="900" dirty="0" err="1"/>
              <a:t>windowPtr</a:t>
            </a:r>
            <a:r>
              <a:rPr lang="en-US" sz="900" dirty="0"/>
              <a:t> [,color] [,</a:t>
            </a:r>
            <a:r>
              <a:rPr lang="en-US" sz="900" dirty="0" err="1"/>
              <a:t>rect</a:t>
            </a:r>
            <a:r>
              <a:rPr lang="en-US" sz="900" dirty="0"/>
              <a:t>] [,</a:t>
            </a:r>
            <a:r>
              <a:rPr lang="en-US" sz="900" dirty="0" err="1"/>
              <a:t>penWidth</a:t>
            </a:r>
            <a:r>
              <a:rPr lang="en-US" sz="900" dirty="0"/>
              <a:t>] [,</a:t>
            </a:r>
            <a:r>
              <a:rPr lang="en-US" sz="900" dirty="0" err="1"/>
              <a:t>penHeight</a:t>
            </a:r>
            <a:r>
              <a:rPr lang="en-US" sz="900" dirty="0"/>
              <a:t>] [,</a:t>
            </a:r>
            <a:r>
              <a:rPr lang="en-US" sz="900" dirty="0" err="1"/>
              <a:t>penMode</a:t>
            </a:r>
            <a:r>
              <a:rPr lang="en-US" sz="900" dirty="0"/>
              <a:t>]);</a:t>
            </a:r>
          </a:p>
          <a:p>
            <a:pPr marL="0" indent="0">
              <a:lnSpc>
                <a:spcPct val="60000"/>
              </a:lnSpc>
              <a:buNone/>
            </a:pPr>
            <a:r>
              <a:rPr lang="en-US" sz="900" dirty="0"/>
              <a:t>Screen('</a:t>
            </a:r>
            <a:r>
              <a:rPr lang="en-US" sz="900" dirty="0" err="1"/>
              <a:t>FramePoly</a:t>
            </a:r>
            <a:r>
              <a:rPr lang="en-US" sz="900" dirty="0"/>
              <a:t>', </a:t>
            </a:r>
            <a:r>
              <a:rPr lang="en-US" sz="900" dirty="0" err="1"/>
              <a:t>windowPtr</a:t>
            </a:r>
            <a:r>
              <a:rPr lang="en-US" sz="900" dirty="0"/>
              <a:t> [,color], </a:t>
            </a:r>
            <a:r>
              <a:rPr lang="en-US" sz="900" dirty="0" err="1"/>
              <a:t>pointList</a:t>
            </a:r>
            <a:r>
              <a:rPr lang="en-US" sz="900" dirty="0"/>
              <a:t> [,</a:t>
            </a:r>
            <a:r>
              <a:rPr lang="en-US" sz="900" dirty="0" err="1"/>
              <a:t>penWidth</a:t>
            </a:r>
            <a:r>
              <a:rPr lang="en-US" sz="900" dirty="0"/>
              <a:t>]);</a:t>
            </a:r>
          </a:p>
          <a:p>
            <a:pPr marL="0" indent="0">
              <a:lnSpc>
                <a:spcPct val="60000"/>
              </a:lnSpc>
              <a:buNone/>
            </a:pPr>
            <a:r>
              <a:rPr lang="en-US" sz="900" dirty="0"/>
              <a:t>Screen('</a:t>
            </a:r>
            <a:r>
              <a:rPr lang="en-US" sz="900" dirty="0" err="1"/>
              <a:t>FillPoly</a:t>
            </a:r>
            <a:r>
              <a:rPr lang="en-US" sz="900" dirty="0"/>
              <a:t>', </a:t>
            </a:r>
            <a:r>
              <a:rPr lang="en-US" sz="900" dirty="0" err="1"/>
              <a:t>windowPtr</a:t>
            </a:r>
            <a:r>
              <a:rPr lang="en-US" sz="900" dirty="0"/>
              <a:t> [,color], </a:t>
            </a:r>
            <a:r>
              <a:rPr lang="en-US" sz="900" dirty="0" err="1"/>
              <a:t>pointList</a:t>
            </a:r>
            <a:r>
              <a:rPr lang="en-US" sz="900" dirty="0"/>
              <a:t> [, </a:t>
            </a:r>
            <a:r>
              <a:rPr lang="en-US" sz="900" dirty="0" err="1"/>
              <a:t>isConvex</a:t>
            </a:r>
            <a:r>
              <a:rPr lang="en-US" sz="900" dirty="0"/>
              <a:t>]);</a:t>
            </a:r>
          </a:p>
          <a:p>
            <a:pPr marL="0" indent="0">
              <a:lnSpc>
                <a:spcPct val="60000"/>
              </a:lnSpc>
              <a:buNone/>
            </a:pPr>
            <a:r>
              <a:rPr lang="en-US" sz="900" dirty="0"/>
              <a:t>Screen('</a:t>
            </a:r>
            <a:r>
              <a:rPr lang="en-US" sz="900" dirty="0" err="1"/>
              <a:t>DrawDots</a:t>
            </a:r>
            <a:r>
              <a:rPr lang="en-US" sz="900" dirty="0"/>
              <a:t>', </a:t>
            </a:r>
            <a:r>
              <a:rPr lang="en-US" sz="900" dirty="0" err="1"/>
              <a:t>windowPtr</a:t>
            </a:r>
            <a:r>
              <a:rPr lang="en-US" sz="900" dirty="0"/>
              <a:t>, </a:t>
            </a:r>
            <a:r>
              <a:rPr lang="en-US" sz="900" dirty="0" err="1"/>
              <a:t>xy</a:t>
            </a:r>
            <a:r>
              <a:rPr lang="en-US" sz="900" dirty="0"/>
              <a:t> [,size] [,color] [,center] [,</a:t>
            </a:r>
            <a:r>
              <a:rPr lang="en-US" sz="900" dirty="0" err="1"/>
              <a:t>dot_type</a:t>
            </a:r>
            <a:r>
              <a:rPr lang="en-US" sz="900" dirty="0"/>
              <a:t>]);</a:t>
            </a:r>
          </a:p>
          <a:p>
            <a:pPr marL="0" indent="0">
              <a:lnSpc>
                <a:spcPct val="60000"/>
              </a:lnSpc>
              <a:buNone/>
            </a:pPr>
            <a:r>
              <a:rPr lang="en-US" sz="900" dirty="0"/>
              <a:t>Screen('</a:t>
            </a:r>
            <a:r>
              <a:rPr lang="en-US" sz="900" dirty="0" err="1"/>
              <a:t>DrawLines</a:t>
            </a:r>
            <a:r>
              <a:rPr lang="en-US" sz="900" dirty="0"/>
              <a:t>', </a:t>
            </a:r>
            <a:r>
              <a:rPr lang="en-US" sz="900" dirty="0" err="1"/>
              <a:t>windowPtr</a:t>
            </a:r>
            <a:r>
              <a:rPr lang="en-US" sz="900" dirty="0"/>
              <a:t>, </a:t>
            </a:r>
            <a:r>
              <a:rPr lang="en-US" sz="900" dirty="0" err="1"/>
              <a:t>xy</a:t>
            </a:r>
            <a:r>
              <a:rPr lang="en-US" sz="900" dirty="0"/>
              <a:t> [,width] [,colors] [,center] [,smooth]);</a:t>
            </a:r>
          </a:p>
        </p:txBody>
      </p:sp>
    </p:spTree>
    <p:extLst>
      <p:ext uri="{BB962C8B-B14F-4D97-AF65-F5344CB8AC3E}">
        <p14:creationId xmlns:p14="http://schemas.microsoft.com/office/powerpoint/2010/main" val="335399091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8682" y="1788458"/>
            <a:ext cx="3582866" cy="191965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TextBox 2"/>
          <p:cNvSpPr txBox="1"/>
          <p:nvPr/>
        </p:nvSpPr>
        <p:spPr>
          <a:xfrm>
            <a:off x="6271522" y="3714014"/>
            <a:ext cx="1247909" cy="300082"/>
          </a:xfrm>
          <a:prstGeom prst="rect">
            <a:avLst/>
          </a:prstGeom>
          <a:noFill/>
        </p:spPr>
        <p:txBody>
          <a:bodyPr wrap="square" rtlCol="0">
            <a:spAutoFit/>
          </a:bodyPr>
          <a:lstStyle/>
          <a:p>
            <a:r>
              <a:rPr lang="en-US" sz="1350" dirty="0"/>
              <a:t>(</a:t>
            </a:r>
            <a:r>
              <a:rPr lang="en-US" sz="1350" dirty="0" err="1"/>
              <a:t>xMax,yMax</a:t>
            </a:r>
            <a:r>
              <a:rPr lang="en-US" sz="1350" dirty="0"/>
              <a:t>)</a:t>
            </a:r>
          </a:p>
        </p:txBody>
      </p:sp>
      <p:sp>
        <p:nvSpPr>
          <p:cNvPr id="4" name="TextBox 3"/>
          <p:cNvSpPr txBox="1"/>
          <p:nvPr/>
        </p:nvSpPr>
        <p:spPr>
          <a:xfrm>
            <a:off x="2477978" y="1515937"/>
            <a:ext cx="553127" cy="300082"/>
          </a:xfrm>
          <a:prstGeom prst="rect">
            <a:avLst/>
          </a:prstGeom>
          <a:noFill/>
        </p:spPr>
        <p:txBody>
          <a:bodyPr wrap="square" rtlCol="0">
            <a:spAutoFit/>
          </a:bodyPr>
          <a:lstStyle/>
          <a:p>
            <a:r>
              <a:rPr lang="en-US" sz="1350" dirty="0"/>
              <a:t>(0,0)</a:t>
            </a:r>
          </a:p>
        </p:txBody>
      </p:sp>
      <p:cxnSp>
        <p:nvCxnSpPr>
          <p:cNvPr id="5" name="Straight Arrow Connector 4"/>
          <p:cNvCxnSpPr/>
          <p:nvPr/>
        </p:nvCxnSpPr>
        <p:spPr>
          <a:xfrm>
            <a:off x="3031163" y="1649247"/>
            <a:ext cx="27182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584220" y="1891035"/>
            <a:ext cx="0" cy="167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477979" y="3502247"/>
            <a:ext cx="315058" cy="300082"/>
          </a:xfrm>
          <a:prstGeom prst="rect">
            <a:avLst/>
          </a:prstGeom>
          <a:noFill/>
        </p:spPr>
        <p:txBody>
          <a:bodyPr wrap="square" rtlCol="0">
            <a:spAutoFit/>
          </a:bodyPr>
          <a:lstStyle/>
          <a:p>
            <a:r>
              <a:rPr lang="en-US" sz="1350" dirty="0">
                <a:solidFill>
                  <a:schemeClr val="accent1"/>
                </a:solidFill>
              </a:rPr>
              <a:t>y</a:t>
            </a:r>
          </a:p>
        </p:txBody>
      </p:sp>
      <p:sp>
        <p:nvSpPr>
          <p:cNvPr id="8" name="TextBox 7"/>
          <p:cNvSpPr txBox="1"/>
          <p:nvPr/>
        </p:nvSpPr>
        <p:spPr>
          <a:xfrm>
            <a:off x="3460396" y="845847"/>
            <a:ext cx="2175225" cy="300082"/>
          </a:xfrm>
          <a:prstGeom prst="rect">
            <a:avLst/>
          </a:prstGeom>
          <a:noFill/>
        </p:spPr>
        <p:txBody>
          <a:bodyPr wrap="square" rtlCol="0">
            <a:spAutoFit/>
          </a:bodyPr>
          <a:lstStyle/>
          <a:p>
            <a:r>
              <a:rPr lang="en-US" sz="1350" dirty="0"/>
              <a:t>Screen coordinate system</a:t>
            </a:r>
          </a:p>
        </p:txBody>
      </p:sp>
    </p:spTree>
    <p:extLst>
      <p:ext uri="{BB962C8B-B14F-4D97-AF65-F5344CB8AC3E}">
        <p14:creationId xmlns:p14="http://schemas.microsoft.com/office/powerpoint/2010/main" val="1018727363"/>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OpenWindow</a:t>
            </a:r>
            <a:r>
              <a:rPr lang="en-US" dirty="0" smtClean="0"/>
              <a:t> expanded</a:t>
            </a:r>
            <a:endParaRPr lang="en-US" dirty="0"/>
          </a:p>
        </p:txBody>
      </p:sp>
      <p:sp>
        <p:nvSpPr>
          <p:cNvPr id="3" name="Content Placeholder 2"/>
          <p:cNvSpPr>
            <a:spLocks noGrp="1"/>
          </p:cNvSpPr>
          <p:nvPr>
            <p:ph idx="1"/>
          </p:nvPr>
        </p:nvSpPr>
        <p:spPr>
          <a:xfrm>
            <a:off x="1641880" y="1739747"/>
            <a:ext cx="5495330" cy="432325"/>
          </a:xfrm>
        </p:spPr>
        <p:txBody>
          <a:bodyPr>
            <a:normAutofit fontScale="92500"/>
          </a:bodyPr>
          <a:lstStyle/>
          <a:p>
            <a:pPr marL="0" indent="0">
              <a:buNone/>
            </a:pPr>
            <a:r>
              <a:rPr lang="en-US" sz="1500" dirty="0"/>
              <a:t>[</a:t>
            </a:r>
            <a:r>
              <a:rPr lang="en-US" sz="1500" dirty="0" err="1"/>
              <a:t>windowPtr</a:t>
            </a:r>
            <a:r>
              <a:rPr lang="en-US" sz="1500" dirty="0"/>
              <a:t>, </a:t>
            </a:r>
            <a:r>
              <a:rPr lang="en-US" sz="1500" dirty="0" err="1"/>
              <a:t>rect</a:t>
            </a:r>
            <a:r>
              <a:rPr lang="en-US" sz="1500" dirty="0"/>
              <a:t>] = Screen('</a:t>
            </a:r>
            <a:r>
              <a:rPr lang="en-US" sz="1500" dirty="0" err="1"/>
              <a:t>OpenWindow</a:t>
            </a:r>
            <a:r>
              <a:rPr lang="en-US" sz="1500" dirty="0"/>
              <a:t>',</a:t>
            </a:r>
            <a:r>
              <a:rPr lang="en-US" sz="1500" dirty="0" err="1"/>
              <a:t>whichWindow,bgColor,rect</a:t>
            </a:r>
            <a:r>
              <a:rPr lang="en-US" sz="1500" dirty="0"/>
              <a:t>)</a:t>
            </a:r>
          </a:p>
        </p:txBody>
      </p:sp>
      <p:sp>
        <p:nvSpPr>
          <p:cNvPr id="4" name="Rectangle 3"/>
          <p:cNvSpPr/>
          <p:nvPr/>
        </p:nvSpPr>
        <p:spPr>
          <a:xfrm>
            <a:off x="5870568" y="1789834"/>
            <a:ext cx="606701" cy="212354"/>
          </a:xfrm>
          <a:prstGeom prst="rect">
            <a:avLst/>
          </a:prstGeom>
          <a:gradFill flip="none" rotWithShape="1">
            <a:gsLst>
              <a:gs pos="0">
                <a:schemeClr val="accent1">
                  <a:tint val="95000"/>
                  <a:shade val="70000"/>
                  <a:satMod val="150000"/>
                  <a:alpha val="28000"/>
                </a:schemeClr>
              </a:gs>
              <a:gs pos="100000">
                <a:schemeClr val="accent1">
                  <a:tint val="100000"/>
                  <a:shade val="100000"/>
                  <a:satMod val="150000"/>
                  <a:alpha val="28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 name="Rectangle 4"/>
          <p:cNvSpPr/>
          <p:nvPr/>
        </p:nvSpPr>
        <p:spPr>
          <a:xfrm>
            <a:off x="6492240" y="1789834"/>
            <a:ext cx="333686" cy="212354"/>
          </a:xfrm>
          <a:prstGeom prst="rect">
            <a:avLst/>
          </a:prstGeom>
          <a:gradFill flip="none" rotWithShape="1">
            <a:gsLst>
              <a:gs pos="0">
                <a:schemeClr val="accent2">
                  <a:tint val="95000"/>
                  <a:shade val="70000"/>
                  <a:satMod val="150000"/>
                  <a:alpha val="27000"/>
                </a:schemeClr>
              </a:gs>
              <a:gs pos="100000">
                <a:schemeClr val="accent2">
                  <a:tint val="100000"/>
                  <a:shade val="100000"/>
                  <a:satMod val="150000"/>
                  <a:alpha val="27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7" name="Straight Arrow Connector 6"/>
          <p:cNvCxnSpPr/>
          <p:nvPr/>
        </p:nvCxnSpPr>
        <p:spPr>
          <a:xfrm flipV="1">
            <a:off x="4006630" y="2105331"/>
            <a:ext cx="2093120" cy="6916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6087616" y="2093197"/>
            <a:ext cx="649171" cy="154714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2787161" y="2760593"/>
            <a:ext cx="1929311" cy="715581"/>
          </a:xfrm>
          <a:prstGeom prst="rect">
            <a:avLst/>
          </a:prstGeom>
          <a:noFill/>
        </p:spPr>
        <p:txBody>
          <a:bodyPr wrap="square" rtlCol="0">
            <a:spAutoFit/>
          </a:bodyPr>
          <a:lstStyle/>
          <a:p>
            <a:r>
              <a:rPr lang="en-US" sz="1350" dirty="0">
                <a:solidFill>
                  <a:schemeClr val="accent1"/>
                </a:solidFill>
              </a:rPr>
              <a:t>Set the screen's background color (default is white)</a:t>
            </a:r>
          </a:p>
        </p:txBody>
      </p:sp>
      <p:sp>
        <p:nvSpPr>
          <p:cNvPr id="12" name="TextBox 11"/>
          <p:cNvSpPr txBox="1"/>
          <p:nvPr/>
        </p:nvSpPr>
        <p:spPr>
          <a:xfrm>
            <a:off x="5329240" y="3737417"/>
            <a:ext cx="2238728" cy="1338828"/>
          </a:xfrm>
          <a:prstGeom prst="rect">
            <a:avLst/>
          </a:prstGeom>
          <a:noFill/>
        </p:spPr>
        <p:txBody>
          <a:bodyPr wrap="square" rtlCol="0">
            <a:spAutoFit/>
          </a:bodyPr>
          <a:lstStyle/>
          <a:p>
            <a:r>
              <a:rPr lang="en-US" sz="1350" dirty="0">
                <a:solidFill>
                  <a:schemeClr val="accent2"/>
                </a:solidFill>
              </a:rPr>
              <a:t>Define a </a:t>
            </a:r>
            <a:r>
              <a:rPr lang="en-US" sz="1350" dirty="0" err="1">
                <a:solidFill>
                  <a:schemeClr val="accent2"/>
                </a:solidFill>
              </a:rPr>
              <a:t>rect</a:t>
            </a:r>
            <a:r>
              <a:rPr lang="en-US" sz="1350" dirty="0">
                <a:solidFill>
                  <a:schemeClr val="accent2"/>
                </a:solidFill>
              </a:rPr>
              <a:t> for the screen to appear in (default is to take up the whole physical screen) </a:t>
            </a:r>
            <a:r>
              <a:rPr lang="en-US" sz="1350" b="1" dirty="0">
                <a:solidFill>
                  <a:schemeClr val="accent2"/>
                </a:solidFill>
              </a:rPr>
              <a:t>Note: timing may suffer if you are not using full screen</a:t>
            </a:r>
          </a:p>
        </p:txBody>
      </p:sp>
    </p:spTree>
    <p:extLst>
      <p:ext uri="{BB962C8B-B14F-4D97-AF65-F5344CB8AC3E}">
        <p14:creationId xmlns:p14="http://schemas.microsoft.com/office/powerpoint/2010/main" val="24042625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simple shapes</a:t>
            </a:r>
            <a:endParaRPr lang="en-US" dirty="0"/>
          </a:p>
        </p:txBody>
      </p:sp>
      <p:sp>
        <p:nvSpPr>
          <p:cNvPr id="5" name="TextBox 4"/>
          <p:cNvSpPr txBox="1"/>
          <p:nvPr/>
        </p:nvSpPr>
        <p:spPr>
          <a:xfrm>
            <a:off x="1732149" y="1647988"/>
            <a:ext cx="5886766" cy="3277820"/>
          </a:xfrm>
          <a:prstGeom prst="rect">
            <a:avLst/>
          </a:prstGeom>
          <a:solidFill>
            <a:schemeClr val="bg1">
              <a:lumMod val="85000"/>
            </a:schemeClr>
          </a:solidFill>
        </p:spPr>
        <p:txBody>
          <a:bodyPr wrap="square" rtlCol="0">
            <a:spAutoFit/>
          </a:bodyPr>
          <a:lstStyle/>
          <a:p>
            <a:r>
              <a:rPr lang="en-US" sz="900" dirty="0">
                <a:latin typeface="Courier"/>
                <a:cs typeface="Courier"/>
              </a:rPr>
              <a:t>&gt;&gt; Screen </a:t>
            </a:r>
            <a:r>
              <a:rPr lang="en-US" sz="900" dirty="0" err="1">
                <a:latin typeface="Courier"/>
                <a:cs typeface="Courier"/>
              </a:rPr>
              <a:t>FillRect</a:t>
            </a:r>
            <a:r>
              <a:rPr lang="en-US" sz="900" dirty="0">
                <a:latin typeface="Courier"/>
                <a:cs typeface="Courier"/>
              </a:rPr>
              <a:t>?</a:t>
            </a:r>
          </a:p>
          <a:p>
            <a:endParaRPr lang="en-US" sz="900" dirty="0">
              <a:latin typeface="Courier"/>
              <a:cs typeface="Courier"/>
            </a:endParaRPr>
          </a:p>
          <a:p>
            <a:r>
              <a:rPr lang="en-US" sz="900" dirty="0">
                <a:latin typeface="Courier"/>
                <a:cs typeface="Courier"/>
              </a:rPr>
              <a:t>Usage:</a:t>
            </a:r>
          </a:p>
          <a:p>
            <a:endParaRPr lang="en-US" sz="900" dirty="0">
              <a:latin typeface="Courier"/>
              <a:cs typeface="Courier"/>
            </a:endParaRPr>
          </a:p>
          <a:p>
            <a:r>
              <a:rPr lang="en-US" sz="900" dirty="0">
                <a:latin typeface="Courier"/>
                <a:cs typeface="Courier"/>
              </a:rPr>
              <a:t>Screen('</a:t>
            </a:r>
            <a:r>
              <a:rPr lang="en-US" sz="900" dirty="0" err="1">
                <a:latin typeface="Courier"/>
                <a:cs typeface="Courier"/>
              </a:rPr>
              <a:t>FillRect</a:t>
            </a:r>
            <a:r>
              <a:rPr lang="en-US" sz="900" dirty="0">
                <a:latin typeface="Courier"/>
                <a:cs typeface="Courier"/>
              </a:rPr>
              <a:t>', </a:t>
            </a:r>
            <a:r>
              <a:rPr lang="en-US" sz="900" dirty="0" err="1">
                <a:latin typeface="Courier"/>
                <a:cs typeface="Courier"/>
              </a:rPr>
              <a:t>windowPtr</a:t>
            </a:r>
            <a:r>
              <a:rPr lang="en-US" sz="900" dirty="0">
                <a:latin typeface="Courier"/>
                <a:cs typeface="Courier"/>
              </a:rPr>
              <a:t> [,color] [,</a:t>
            </a:r>
            <a:r>
              <a:rPr lang="en-US" sz="900" dirty="0" err="1">
                <a:latin typeface="Courier"/>
                <a:cs typeface="Courier"/>
              </a:rPr>
              <a:t>rect</a:t>
            </a:r>
            <a:r>
              <a:rPr lang="en-US" sz="900" dirty="0">
                <a:latin typeface="Courier"/>
                <a:cs typeface="Courier"/>
              </a:rPr>
              <a:t>] )</a:t>
            </a:r>
          </a:p>
          <a:p>
            <a:endParaRPr lang="en-US" sz="900" dirty="0">
              <a:latin typeface="Courier"/>
              <a:cs typeface="Courier"/>
            </a:endParaRPr>
          </a:p>
          <a:p>
            <a:r>
              <a:rPr lang="en-US" sz="900" dirty="0">
                <a:latin typeface="Courier"/>
                <a:cs typeface="Courier"/>
              </a:rPr>
              <a:t>Fill "</a:t>
            </a:r>
            <a:r>
              <a:rPr lang="en-US" sz="900" dirty="0" err="1">
                <a:latin typeface="Courier"/>
                <a:cs typeface="Courier"/>
              </a:rPr>
              <a:t>rect</a:t>
            </a:r>
            <a:r>
              <a:rPr lang="en-US" sz="900" dirty="0">
                <a:latin typeface="Courier"/>
                <a:cs typeface="Courier"/>
              </a:rPr>
              <a:t>". "color" is the </a:t>
            </a:r>
            <a:r>
              <a:rPr lang="en-US" sz="900" dirty="0" err="1">
                <a:latin typeface="Courier"/>
                <a:cs typeface="Courier"/>
              </a:rPr>
              <a:t>clut</a:t>
            </a:r>
            <a:r>
              <a:rPr lang="en-US" sz="900" dirty="0">
                <a:latin typeface="Courier"/>
                <a:cs typeface="Courier"/>
              </a:rPr>
              <a:t> index (scalar or [r g b] triplet or [r g b a]</a:t>
            </a:r>
          </a:p>
          <a:p>
            <a:r>
              <a:rPr lang="en-US" sz="900" dirty="0">
                <a:latin typeface="Courier"/>
                <a:cs typeface="Courier"/>
              </a:rPr>
              <a:t>quadruple) that you want to poke into each pixel;  default produces white with</a:t>
            </a:r>
          </a:p>
          <a:p>
            <a:r>
              <a:rPr lang="en-US" sz="900" dirty="0">
                <a:latin typeface="Courier"/>
                <a:cs typeface="Courier"/>
              </a:rPr>
              <a:t>the standard CLUT for this window's </a:t>
            </a:r>
            <a:r>
              <a:rPr lang="en-US" sz="900" dirty="0" err="1">
                <a:latin typeface="Courier"/>
                <a:cs typeface="Courier"/>
              </a:rPr>
              <a:t>pixelSize</a:t>
            </a:r>
            <a:r>
              <a:rPr lang="en-US" sz="900" dirty="0">
                <a:latin typeface="Courier"/>
                <a:cs typeface="Courier"/>
              </a:rPr>
              <a:t>. Default "</a:t>
            </a:r>
            <a:r>
              <a:rPr lang="en-US" sz="900" dirty="0" err="1">
                <a:latin typeface="Courier"/>
                <a:cs typeface="Courier"/>
              </a:rPr>
              <a:t>rect</a:t>
            </a:r>
            <a:r>
              <a:rPr lang="en-US" sz="900" dirty="0">
                <a:latin typeface="Courier"/>
                <a:cs typeface="Courier"/>
              </a:rPr>
              <a:t>" is entire window,</a:t>
            </a:r>
          </a:p>
          <a:p>
            <a:r>
              <a:rPr lang="en-US" sz="900" dirty="0">
                <a:latin typeface="Courier"/>
                <a:cs typeface="Courier"/>
              </a:rPr>
              <a:t>so you can use this function to clear the window. Please note that clearing the</a:t>
            </a:r>
          </a:p>
          <a:p>
            <a:r>
              <a:rPr lang="en-US" sz="900" dirty="0">
                <a:latin typeface="Courier"/>
                <a:cs typeface="Courier"/>
              </a:rPr>
              <a:t>entire window will set the background color of the window to the clear color,</a:t>
            </a:r>
          </a:p>
          <a:p>
            <a:r>
              <a:rPr lang="en-US" sz="900" dirty="0" err="1">
                <a:latin typeface="Courier"/>
                <a:cs typeface="Courier"/>
              </a:rPr>
              <a:t>ie</a:t>
            </a:r>
            <a:r>
              <a:rPr lang="en-US" sz="900" dirty="0">
                <a:latin typeface="Courier"/>
                <a:cs typeface="Courier"/>
              </a:rPr>
              <a:t>., future Screen('Flip') commands will clear to the new background clear color</a:t>
            </a:r>
          </a:p>
          <a:p>
            <a:r>
              <a:rPr lang="en-US" sz="900" dirty="0">
                <a:latin typeface="Courier"/>
                <a:cs typeface="Courier"/>
              </a:rPr>
              <a:t>specified in Screen('</a:t>
            </a:r>
            <a:r>
              <a:rPr lang="en-US" sz="900" dirty="0" err="1">
                <a:latin typeface="Courier"/>
                <a:cs typeface="Courier"/>
              </a:rPr>
              <a:t>FillRect</a:t>
            </a:r>
            <a:r>
              <a:rPr lang="en-US" sz="900" dirty="0">
                <a:latin typeface="Courier"/>
                <a:cs typeface="Courier"/>
              </a:rPr>
              <a:t>').</a:t>
            </a:r>
          </a:p>
          <a:p>
            <a:r>
              <a:rPr lang="en-US" sz="900" dirty="0">
                <a:latin typeface="Courier"/>
                <a:cs typeface="Courier"/>
              </a:rPr>
              <a:t>Instead of filling one rectangle, you can also specify a list of multiple</a:t>
            </a:r>
          </a:p>
          <a:p>
            <a:r>
              <a:rPr lang="en-US" sz="900" dirty="0">
                <a:latin typeface="Courier"/>
                <a:cs typeface="Courier"/>
              </a:rPr>
              <a:t>rectangles to be filled - this is much faster when you need to draw many</a:t>
            </a:r>
          </a:p>
          <a:p>
            <a:r>
              <a:rPr lang="en-US" sz="900" dirty="0">
                <a:latin typeface="Courier"/>
                <a:cs typeface="Courier"/>
              </a:rPr>
              <a:t>rectangles per frame. To fill n rectangles, provide "</a:t>
            </a:r>
            <a:r>
              <a:rPr lang="en-US" sz="900" dirty="0" err="1">
                <a:latin typeface="Courier"/>
                <a:cs typeface="Courier"/>
              </a:rPr>
              <a:t>rect</a:t>
            </a:r>
            <a:r>
              <a:rPr lang="en-US" sz="900" dirty="0">
                <a:latin typeface="Courier"/>
                <a:cs typeface="Courier"/>
              </a:rPr>
              <a:t>" as a 4 rows by n</a:t>
            </a:r>
          </a:p>
          <a:p>
            <a:r>
              <a:rPr lang="en-US" sz="900" dirty="0">
                <a:latin typeface="Courier"/>
                <a:cs typeface="Courier"/>
              </a:rPr>
              <a:t>columns matrix, each column specifying one rectangle, e.g., </a:t>
            </a:r>
            <a:r>
              <a:rPr lang="en-US" sz="900" dirty="0" err="1">
                <a:latin typeface="Courier"/>
                <a:cs typeface="Courier"/>
              </a:rPr>
              <a:t>rect</a:t>
            </a:r>
            <a:r>
              <a:rPr lang="en-US" sz="900" dirty="0">
                <a:latin typeface="Courier"/>
                <a:cs typeface="Courier"/>
              </a:rPr>
              <a:t>(1,5)=left</a:t>
            </a:r>
          </a:p>
          <a:p>
            <a:r>
              <a:rPr lang="en-US" sz="900" dirty="0">
                <a:latin typeface="Courier"/>
                <a:cs typeface="Courier"/>
              </a:rPr>
              <a:t>border of 5th </a:t>
            </a:r>
            <a:r>
              <a:rPr lang="en-US" sz="900" dirty="0" err="1">
                <a:latin typeface="Courier"/>
                <a:cs typeface="Courier"/>
              </a:rPr>
              <a:t>rectange</a:t>
            </a:r>
            <a:r>
              <a:rPr lang="en-US" sz="900" dirty="0">
                <a:latin typeface="Courier"/>
                <a:cs typeface="Courier"/>
              </a:rPr>
              <a:t>, </a:t>
            </a:r>
            <a:r>
              <a:rPr lang="en-US" sz="900" dirty="0" err="1">
                <a:latin typeface="Courier"/>
                <a:cs typeface="Courier"/>
              </a:rPr>
              <a:t>rect</a:t>
            </a:r>
            <a:r>
              <a:rPr lang="en-US" sz="900" dirty="0">
                <a:latin typeface="Courier"/>
                <a:cs typeface="Courier"/>
              </a:rPr>
              <a:t>(2,5)=top border of 5th rectangle, </a:t>
            </a:r>
            <a:r>
              <a:rPr lang="en-US" sz="900" dirty="0" err="1">
                <a:latin typeface="Courier"/>
                <a:cs typeface="Courier"/>
              </a:rPr>
              <a:t>rect</a:t>
            </a:r>
            <a:r>
              <a:rPr lang="en-US" sz="900" dirty="0">
                <a:latin typeface="Courier"/>
                <a:cs typeface="Courier"/>
              </a:rPr>
              <a:t>(3,5)=right</a:t>
            </a:r>
          </a:p>
          <a:p>
            <a:r>
              <a:rPr lang="en-US" sz="900" dirty="0">
                <a:latin typeface="Courier"/>
                <a:cs typeface="Courier"/>
              </a:rPr>
              <a:t>border of 5th rectangle, </a:t>
            </a:r>
            <a:r>
              <a:rPr lang="en-US" sz="900" dirty="0" err="1">
                <a:latin typeface="Courier"/>
                <a:cs typeface="Courier"/>
              </a:rPr>
              <a:t>rect</a:t>
            </a:r>
            <a:r>
              <a:rPr lang="en-US" sz="900" dirty="0">
                <a:latin typeface="Courier"/>
                <a:cs typeface="Courier"/>
              </a:rPr>
              <a:t>(4,5)=bottom border of 5th rectangle. If the</a:t>
            </a:r>
          </a:p>
          <a:p>
            <a:r>
              <a:rPr lang="en-US" sz="900" dirty="0">
                <a:latin typeface="Courier"/>
                <a:cs typeface="Courier"/>
              </a:rPr>
              <a:t>rectangles should have different colors, then provide "color" as a 3 or 4 row by</a:t>
            </a:r>
          </a:p>
          <a:p>
            <a:r>
              <a:rPr lang="en-US" sz="900" dirty="0">
                <a:latin typeface="Courier"/>
                <a:cs typeface="Courier"/>
              </a:rPr>
              <a:t>n column matrix, the </a:t>
            </a:r>
            <a:r>
              <a:rPr lang="en-US" sz="900" dirty="0" err="1">
                <a:latin typeface="Courier"/>
                <a:cs typeface="Courier"/>
              </a:rPr>
              <a:t>i'th</a:t>
            </a:r>
            <a:r>
              <a:rPr lang="en-US" sz="900" dirty="0">
                <a:latin typeface="Courier"/>
                <a:cs typeface="Courier"/>
              </a:rPr>
              <a:t> column </a:t>
            </a:r>
            <a:r>
              <a:rPr lang="en-US" sz="900" dirty="0" err="1">
                <a:latin typeface="Courier"/>
                <a:cs typeface="Courier"/>
              </a:rPr>
              <a:t>specifiying</a:t>
            </a:r>
            <a:r>
              <a:rPr lang="en-US" sz="900" dirty="0">
                <a:latin typeface="Courier"/>
                <a:cs typeface="Courier"/>
              </a:rPr>
              <a:t> the color of the </a:t>
            </a:r>
            <a:r>
              <a:rPr lang="en-US" sz="900" dirty="0" err="1">
                <a:latin typeface="Courier"/>
                <a:cs typeface="Courier"/>
              </a:rPr>
              <a:t>i'th</a:t>
            </a:r>
            <a:r>
              <a:rPr lang="en-US" sz="900" dirty="0">
                <a:latin typeface="Courier"/>
                <a:cs typeface="Courier"/>
              </a:rPr>
              <a:t> rectangle. </a:t>
            </a:r>
          </a:p>
          <a:p>
            <a:endParaRPr lang="en-US" sz="900" dirty="0">
              <a:latin typeface="Courier"/>
              <a:cs typeface="Courier"/>
            </a:endParaRPr>
          </a:p>
          <a:p>
            <a:r>
              <a:rPr lang="en-US" sz="900" dirty="0">
                <a:latin typeface="Courier"/>
                <a:cs typeface="Courier"/>
              </a:rPr>
              <a:t>See also: </a:t>
            </a:r>
            <a:r>
              <a:rPr lang="en-US" sz="900" dirty="0" err="1">
                <a:latin typeface="Courier"/>
                <a:cs typeface="Courier"/>
              </a:rPr>
              <a:t>FrameRect</a:t>
            </a:r>
            <a:endParaRPr lang="en-US" sz="900" dirty="0">
              <a:latin typeface="Courier"/>
              <a:cs typeface="Courier"/>
            </a:endParaRPr>
          </a:p>
        </p:txBody>
      </p:sp>
    </p:spTree>
    <p:extLst>
      <p:ext uri="{BB962C8B-B14F-4D97-AF65-F5344CB8AC3E}">
        <p14:creationId xmlns:p14="http://schemas.microsoft.com/office/powerpoint/2010/main" val="20123959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6" end="1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7" end="1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8" end="1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9" end="1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20" end="2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simple shapes</a:t>
            </a:r>
            <a:endParaRPr lang="en-US" dirty="0"/>
          </a:p>
        </p:txBody>
      </p:sp>
      <p:sp>
        <p:nvSpPr>
          <p:cNvPr id="4" name="TextBox 3"/>
          <p:cNvSpPr txBox="1"/>
          <p:nvPr/>
        </p:nvSpPr>
        <p:spPr>
          <a:xfrm>
            <a:off x="1915517" y="1815854"/>
            <a:ext cx="5914336" cy="507831"/>
          </a:xfrm>
          <a:prstGeom prst="rect">
            <a:avLst/>
          </a:prstGeom>
          <a:noFill/>
        </p:spPr>
        <p:txBody>
          <a:bodyPr wrap="square" rtlCol="0">
            <a:spAutoFit/>
          </a:bodyPr>
          <a:lstStyle/>
          <a:p>
            <a:r>
              <a:rPr lang="nl-NL" sz="1350" dirty="0">
                <a:latin typeface="Courier"/>
                <a:cs typeface="Courier"/>
              </a:rPr>
              <a:t>Screen('</a:t>
            </a:r>
            <a:r>
              <a:rPr lang="nl-NL" sz="1350" dirty="0" err="1">
                <a:latin typeface="Courier"/>
                <a:cs typeface="Courier"/>
              </a:rPr>
              <a:t>FillRect</a:t>
            </a:r>
            <a:r>
              <a:rPr lang="nl-NL" sz="1350" dirty="0">
                <a:latin typeface="Courier"/>
                <a:cs typeface="Courier"/>
              </a:rPr>
              <a:t>', </a:t>
            </a:r>
            <a:r>
              <a:rPr lang="nl-NL" sz="1350" dirty="0" err="1">
                <a:latin typeface="Courier"/>
                <a:cs typeface="Courier"/>
              </a:rPr>
              <a:t>wPtr</a:t>
            </a:r>
            <a:r>
              <a:rPr lang="nl-NL" sz="1350" dirty="0">
                <a:latin typeface="Courier"/>
                <a:cs typeface="Courier"/>
              </a:rPr>
              <a:t>, </a:t>
            </a:r>
            <a:r>
              <a:rPr lang="nl-NL" sz="1350" dirty="0" err="1">
                <a:latin typeface="Courier"/>
                <a:cs typeface="Courier"/>
              </a:rPr>
              <a:t>color</a:t>
            </a:r>
            <a:r>
              <a:rPr lang="nl-NL" sz="1350" dirty="0">
                <a:latin typeface="Courier"/>
                <a:cs typeface="Courier"/>
              </a:rPr>
              <a:t>, </a:t>
            </a:r>
            <a:r>
              <a:rPr lang="nl-NL" sz="1350" dirty="0" err="1">
                <a:latin typeface="Courier"/>
                <a:cs typeface="Courier"/>
              </a:rPr>
              <a:t>rect</a:t>
            </a:r>
            <a:r>
              <a:rPr lang="nl-NL" sz="1350" dirty="0">
                <a:latin typeface="Courier"/>
                <a:cs typeface="Courier"/>
              </a:rPr>
              <a:t>);</a:t>
            </a:r>
          </a:p>
          <a:p>
            <a:endParaRPr lang="en-US" sz="1350" dirty="0">
              <a:latin typeface="Courier"/>
              <a:cs typeface="Courier"/>
            </a:endParaRPr>
          </a:p>
        </p:txBody>
      </p:sp>
      <p:sp>
        <p:nvSpPr>
          <p:cNvPr id="6" name="Rectangle 5"/>
          <p:cNvSpPr/>
          <p:nvPr/>
        </p:nvSpPr>
        <p:spPr>
          <a:xfrm>
            <a:off x="5255754" y="1899045"/>
            <a:ext cx="497495" cy="163816"/>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8" name="Straight Arrow Connector 7"/>
          <p:cNvCxnSpPr/>
          <p:nvPr/>
        </p:nvCxnSpPr>
        <p:spPr>
          <a:xfrm flipV="1">
            <a:off x="3921692" y="2129600"/>
            <a:ext cx="1377212" cy="9343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72099" y="3136762"/>
            <a:ext cx="2463207" cy="1546577"/>
          </a:xfrm>
          <a:prstGeom prst="rect">
            <a:avLst/>
          </a:prstGeom>
          <a:noFill/>
        </p:spPr>
        <p:txBody>
          <a:bodyPr wrap="square" rtlCol="0">
            <a:spAutoFit/>
          </a:bodyPr>
          <a:lstStyle/>
          <a:p>
            <a:r>
              <a:rPr lang="en-US" sz="1350" dirty="0">
                <a:solidFill>
                  <a:schemeClr val="accent1"/>
                </a:solidFill>
              </a:rPr>
              <a:t>Define the rectangle(s) to fill in.  If you leave this blank, the whole screen will be filled, and the background color will be set to that color (when you Flip the screen, the buffer will clear to this color)</a:t>
            </a:r>
          </a:p>
        </p:txBody>
      </p:sp>
    </p:spTree>
    <p:extLst>
      <p:ext uri="{BB962C8B-B14F-4D97-AF65-F5344CB8AC3E}">
        <p14:creationId xmlns:p14="http://schemas.microsoft.com/office/powerpoint/2010/main" val="265017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7-17 at 2.07.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09" y="1096785"/>
            <a:ext cx="6858000" cy="2071208"/>
          </a:xfrm>
          <a:prstGeom prst="rect">
            <a:avLst/>
          </a:prstGeom>
        </p:spPr>
      </p:pic>
    </p:spTree>
    <p:extLst>
      <p:ext uri="{BB962C8B-B14F-4D97-AF65-F5344CB8AC3E}">
        <p14:creationId xmlns:p14="http://schemas.microsoft.com/office/powerpoint/2010/main" val="1093448580"/>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multiple </a:t>
            </a:r>
            <a:r>
              <a:rPr lang="en-US" dirty="0" err="1" smtClean="0"/>
              <a:t>rects</a:t>
            </a:r>
            <a:endParaRPr lang="en-US" dirty="0"/>
          </a:p>
        </p:txBody>
      </p:sp>
      <p:sp>
        <p:nvSpPr>
          <p:cNvPr id="7" name="TextBox 6"/>
          <p:cNvSpPr txBox="1"/>
          <p:nvPr/>
        </p:nvSpPr>
        <p:spPr>
          <a:xfrm>
            <a:off x="1732149" y="1647988"/>
            <a:ext cx="5886766" cy="1892826"/>
          </a:xfrm>
          <a:prstGeom prst="rect">
            <a:avLst/>
          </a:prstGeom>
          <a:solidFill>
            <a:schemeClr val="bg1">
              <a:lumMod val="85000"/>
            </a:schemeClr>
          </a:solidFill>
        </p:spPr>
        <p:txBody>
          <a:bodyPr wrap="square" rtlCol="0">
            <a:spAutoFit/>
          </a:bodyPr>
          <a:lstStyle/>
          <a:p>
            <a:r>
              <a:rPr lang="en-US" sz="900" dirty="0">
                <a:latin typeface="Courier"/>
                <a:cs typeface="Courier"/>
              </a:rPr>
              <a:t>&gt;&gt; </a:t>
            </a:r>
            <a:r>
              <a:rPr lang="en-US" sz="900" dirty="0" err="1">
                <a:latin typeface="Courier"/>
                <a:cs typeface="Courier"/>
              </a:rPr>
              <a:t>rectOne</a:t>
            </a:r>
            <a:r>
              <a:rPr lang="en-US" sz="900" dirty="0">
                <a:latin typeface="Courier"/>
                <a:cs typeface="Courier"/>
              </a:rPr>
              <a:t> = [100 100 250 400];</a:t>
            </a:r>
          </a:p>
          <a:p>
            <a:r>
              <a:rPr lang="en-US" sz="900" dirty="0">
                <a:latin typeface="Courier"/>
                <a:cs typeface="Courier"/>
              </a:rPr>
              <a:t>&gt;&gt; </a:t>
            </a:r>
            <a:r>
              <a:rPr lang="en-US" sz="900" dirty="0" err="1">
                <a:latin typeface="Courier"/>
                <a:cs typeface="Courier"/>
              </a:rPr>
              <a:t>rectTwo</a:t>
            </a:r>
            <a:r>
              <a:rPr lang="en-US" sz="900" dirty="0">
                <a:latin typeface="Courier"/>
                <a:cs typeface="Courier"/>
              </a:rPr>
              <a:t> = [250 400 300 450];</a:t>
            </a:r>
          </a:p>
          <a:p>
            <a:r>
              <a:rPr lang="en-US" sz="900" dirty="0">
                <a:latin typeface="Courier"/>
                <a:cs typeface="Courier"/>
              </a:rPr>
              <a:t>&gt;&gt; </a:t>
            </a:r>
            <a:r>
              <a:rPr lang="en-US" sz="900" dirty="0" err="1">
                <a:latin typeface="Courier"/>
                <a:cs typeface="Courier"/>
              </a:rPr>
              <a:t>bothRects</a:t>
            </a:r>
            <a:r>
              <a:rPr lang="en-US" sz="900" dirty="0">
                <a:latin typeface="Courier"/>
                <a:cs typeface="Courier"/>
              </a:rPr>
              <a:t> = [</a:t>
            </a:r>
            <a:r>
              <a:rPr lang="en-US" sz="900" dirty="0" err="1">
                <a:latin typeface="Courier"/>
                <a:cs typeface="Courier"/>
              </a:rPr>
              <a:t>rectOne</a:t>
            </a:r>
            <a:r>
              <a:rPr lang="en-US" sz="900" dirty="0">
                <a:latin typeface="Courier"/>
                <a:cs typeface="Courier"/>
              </a:rPr>
              <a:t>', </a:t>
            </a:r>
            <a:r>
              <a:rPr lang="en-US" sz="900" dirty="0" err="1">
                <a:latin typeface="Courier"/>
                <a:cs typeface="Courier"/>
              </a:rPr>
              <a:t>rectTwo</a:t>
            </a:r>
            <a:r>
              <a:rPr lang="en-US" sz="900" dirty="0">
                <a:latin typeface="Courier"/>
                <a:cs typeface="Courier"/>
              </a:rPr>
              <a:t>']</a:t>
            </a:r>
          </a:p>
          <a:p>
            <a:endParaRPr lang="en-US" sz="900" dirty="0">
              <a:latin typeface="Courier"/>
              <a:cs typeface="Courier"/>
            </a:endParaRPr>
          </a:p>
          <a:p>
            <a:r>
              <a:rPr lang="en-US" sz="900" dirty="0" err="1">
                <a:latin typeface="Courier"/>
                <a:cs typeface="Courier"/>
              </a:rPr>
              <a:t>bothRects</a:t>
            </a:r>
            <a:r>
              <a:rPr lang="en-US" sz="900" dirty="0">
                <a:latin typeface="Courier"/>
                <a:cs typeface="Courier"/>
              </a:rPr>
              <a:t> =</a:t>
            </a:r>
          </a:p>
          <a:p>
            <a:endParaRPr lang="en-US" sz="900" dirty="0">
              <a:latin typeface="Courier"/>
              <a:cs typeface="Courier"/>
            </a:endParaRPr>
          </a:p>
          <a:p>
            <a:r>
              <a:rPr lang="en-US" sz="900" dirty="0">
                <a:latin typeface="Courier"/>
                <a:cs typeface="Courier"/>
              </a:rPr>
              <a:t>   100   250</a:t>
            </a:r>
          </a:p>
          <a:p>
            <a:r>
              <a:rPr lang="en-US" sz="900" dirty="0">
                <a:latin typeface="Courier"/>
                <a:cs typeface="Courier"/>
              </a:rPr>
              <a:t>   100   400</a:t>
            </a:r>
          </a:p>
          <a:p>
            <a:r>
              <a:rPr lang="en-US" sz="900" dirty="0">
                <a:latin typeface="Courier"/>
                <a:cs typeface="Courier"/>
              </a:rPr>
              <a:t>   250   300</a:t>
            </a:r>
          </a:p>
          <a:p>
            <a:r>
              <a:rPr lang="en-US" sz="900" dirty="0">
                <a:latin typeface="Courier"/>
                <a:cs typeface="Courier"/>
              </a:rPr>
              <a:t>   400   450</a:t>
            </a:r>
          </a:p>
          <a:p>
            <a:endParaRPr lang="en-US" sz="900" dirty="0">
              <a:latin typeface="Courier"/>
              <a:cs typeface="Courier"/>
            </a:endParaRPr>
          </a:p>
          <a:p>
            <a:r>
              <a:rPr lang="en-US" sz="900" dirty="0">
                <a:latin typeface="Courier"/>
                <a:cs typeface="Courier"/>
              </a:rPr>
              <a:t>&gt;&gt; Screen('</a:t>
            </a:r>
            <a:r>
              <a:rPr lang="en-US" sz="900" dirty="0" err="1">
                <a:latin typeface="Courier"/>
                <a:cs typeface="Courier"/>
              </a:rPr>
              <a:t>FillRect</a:t>
            </a:r>
            <a:r>
              <a:rPr lang="en-US" sz="900" dirty="0">
                <a:latin typeface="Courier"/>
                <a:cs typeface="Courier"/>
              </a:rPr>
              <a:t>',w,[0 255 0],</a:t>
            </a:r>
            <a:r>
              <a:rPr lang="en-US" sz="900" dirty="0" err="1">
                <a:latin typeface="Courier"/>
                <a:cs typeface="Courier"/>
              </a:rPr>
              <a:t>bothRects</a:t>
            </a:r>
            <a:r>
              <a:rPr lang="en-US" sz="900" dirty="0">
                <a:latin typeface="Courier"/>
                <a:cs typeface="Courier"/>
              </a:rPr>
              <a:t>);</a:t>
            </a:r>
          </a:p>
          <a:p>
            <a:r>
              <a:rPr lang="en-US" sz="900" dirty="0">
                <a:latin typeface="Courier"/>
                <a:cs typeface="Courier"/>
              </a:rPr>
              <a:t>&gt;&gt; Screen('</a:t>
            </a:r>
            <a:r>
              <a:rPr lang="en-US" sz="900" dirty="0" err="1">
                <a:latin typeface="Courier"/>
                <a:cs typeface="Courier"/>
              </a:rPr>
              <a:t>Flip',w</a:t>
            </a:r>
            <a:r>
              <a:rPr lang="en-US" sz="900" dirty="0">
                <a:latin typeface="Courier"/>
                <a:cs typeface="Courier"/>
              </a:rPr>
              <a:t>) </a:t>
            </a:r>
          </a:p>
        </p:txBody>
      </p:sp>
    </p:spTree>
    <p:extLst>
      <p:ext uri="{BB962C8B-B14F-4D97-AF65-F5344CB8AC3E}">
        <p14:creationId xmlns:p14="http://schemas.microsoft.com/office/powerpoint/2010/main" val="13309907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a:t>
            </a:r>
            <a:endParaRPr lang="en-US" dirty="0"/>
          </a:p>
        </p:txBody>
      </p:sp>
      <p:sp>
        <p:nvSpPr>
          <p:cNvPr id="3" name="Content Placeholder 2"/>
          <p:cNvSpPr>
            <a:spLocks noGrp="1"/>
          </p:cNvSpPr>
          <p:nvPr>
            <p:ph idx="1"/>
          </p:nvPr>
        </p:nvSpPr>
        <p:spPr>
          <a:xfrm>
            <a:off x="1714684" y="1563797"/>
            <a:ext cx="5307560" cy="2994422"/>
          </a:xfrm>
        </p:spPr>
        <p:txBody>
          <a:bodyPr/>
          <a:lstStyle/>
          <a:p>
            <a:r>
              <a:rPr lang="en-US" dirty="0" smtClean="0"/>
              <a:t>Problem: Draw a 100 by 100 square exactly centered in the screen</a:t>
            </a:r>
          </a:p>
          <a:p>
            <a:pPr lvl="1"/>
            <a:r>
              <a:rPr lang="en-US" dirty="0" smtClean="0"/>
              <a:t>First step: find the center of the screen</a:t>
            </a:r>
            <a:endParaRPr lang="en-US" dirty="0"/>
          </a:p>
        </p:txBody>
      </p:sp>
    </p:spTree>
    <p:extLst>
      <p:ext uri="{BB962C8B-B14F-4D97-AF65-F5344CB8AC3E}">
        <p14:creationId xmlns:p14="http://schemas.microsoft.com/office/powerpoint/2010/main" val="2566507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0865" y="577362"/>
            <a:ext cx="6430565" cy="4385816"/>
          </a:xfrm>
          <a:prstGeom prst="rect">
            <a:avLst/>
          </a:prstGeom>
          <a:solidFill>
            <a:schemeClr val="bg1">
              <a:lumMod val="85000"/>
            </a:schemeClr>
          </a:solidFill>
        </p:spPr>
        <p:txBody>
          <a:bodyPr wrap="square" rtlCol="0">
            <a:spAutoFit/>
          </a:bodyPr>
          <a:lstStyle/>
          <a:p>
            <a:r>
              <a:rPr lang="fr-FR" sz="900" dirty="0">
                <a:latin typeface="Courier"/>
                <a:cs typeface="Courier"/>
              </a:rPr>
              <a:t>&gt;&gt; x = 5; y = 1;</a:t>
            </a:r>
          </a:p>
          <a:p>
            <a:r>
              <a:rPr lang="es-ES_tradnl" sz="900" dirty="0">
                <a:latin typeface="Courier"/>
                <a:cs typeface="Courier"/>
              </a:rPr>
              <a:t>&gt;&gt; x &gt; 4 &amp; y &gt; 4</a:t>
            </a:r>
          </a:p>
          <a:p>
            <a:endParaRPr lang="es-ES_tradnl" sz="900" dirty="0">
              <a:latin typeface="Courier"/>
              <a:cs typeface="Courier"/>
            </a:endParaRPr>
          </a:p>
          <a:p>
            <a:r>
              <a:rPr lang="es-ES_tradnl" sz="900" dirty="0" err="1">
                <a:latin typeface="Courier"/>
                <a:cs typeface="Courier"/>
              </a:rPr>
              <a:t>ans</a:t>
            </a:r>
            <a:r>
              <a:rPr lang="es-ES_tradnl" sz="900" dirty="0">
                <a:latin typeface="Courier"/>
                <a:cs typeface="Courier"/>
              </a:rPr>
              <a:t> =</a:t>
            </a:r>
          </a:p>
          <a:p>
            <a:endParaRPr lang="es-ES_tradnl" sz="900" dirty="0">
              <a:latin typeface="Courier"/>
              <a:cs typeface="Courier"/>
            </a:endParaRPr>
          </a:p>
          <a:p>
            <a:r>
              <a:rPr lang="es-ES_tradnl" sz="900" dirty="0">
                <a:latin typeface="Courier"/>
                <a:cs typeface="Courier"/>
              </a:rPr>
              <a:t>     0</a:t>
            </a:r>
          </a:p>
          <a:p>
            <a:endParaRPr lang="es-ES_tradnl" sz="900" dirty="0">
              <a:latin typeface="Courier"/>
              <a:cs typeface="Courier"/>
            </a:endParaRPr>
          </a:p>
          <a:p>
            <a:r>
              <a:rPr lang="es-ES_tradnl" sz="900" dirty="0">
                <a:latin typeface="Courier"/>
                <a:cs typeface="Courier"/>
              </a:rPr>
              <a:t>&gt;&gt; (x&gt;4) &amp; (y&gt;4)</a:t>
            </a:r>
          </a:p>
          <a:p>
            <a:endParaRPr lang="es-ES_tradnl" sz="900" dirty="0">
              <a:latin typeface="Courier"/>
              <a:cs typeface="Courier"/>
            </a:endParaRPr>
          </a:p>
          <a:p>
            <a:r>
              <a:rPr lang="es-ES_tradnl" sz="900" dirty="0" err="1">
                <a:latin typeface="Courier"/>
                <a:cs typeface="Courier"/>
              </a:rPr>
              <a:t>ans</a:t>
            </a:r>
            <a:r>
              <a:rPr lang="es-ES_tradnl" sz="900" dirty="0">
                <a:latin typeface="Courier"/>
                <a:cs typeface="Courier"/>
              </a:rPr>
              <a:t> =</a:t>
            </a:r>
          </a:p>
          <a:p>
            <a:endParaRPr lang="es-ES_tradnl" sz="900" dirty="0">
              <a:latin typeface="Courier"/>
              <a:cs typeface="Courier"/>
            </a:endParaRPr>
          </a:p>
          <a:p>
            <a:r>
              <a:rPr lang="es-ES_tradnl" sz="900" dirty="0">
                <a:latin typeface="Courier"/>
                <a:cs typeface="Courier"/>
              </a:rPr>
              <a:t>     0</a:t>
            </a:r>
          </a:p>
          <a:p>
            <a:endParaRPr lang="es-ES_tradnl" sz="900" dirty="0">
              <a:latin typeface="Courier"/>
              <a:cs typeface="Courier"/>
            </a:endParaRPr>
          </a:p>
          <a:p>
            <a:r>
              <a:rPr lang="es-ES_tradnl" sz="900" dirty="0">
                <a:latin typeface="Courier"/>
                <a:cs typeface="Courier"/>
              </a:rPr>
              <a:t>&gt;&gt; (x&gt;4) | (y&gt;4)</a:t>
            </a:r>
          </a:p>
          <a:p>
            <a:endParaRPr lang="es-ES_tradnl" sz="900" dirty="0">
              <a:latin typeface="Courier"/>
              <a:cs typeface="Courier"/>
            </a:endParaRPr>
          </a:p>
          <a:p>
            <a:r>
              <a:rPr lang="es-ES_tradnl" sz="900" dirty="0" err="1">
                <a:latin typeface="Courier"/>
                <a:cs typeface="Courier"/>
              </a:rPr>
              <a:t>ans</a:t>
            </a:r>
            <a:r>
              <a:rPr lang="es-ES_tradnl" sz="900" dirty="0">
                <a:latin typeface="Courier"/>
                <a:cs typeface="Courier"/>
              </a:rPr>
              <a:t> =</a:t>
            </a:r>
          </a:p>
          <a:p>
            <a:endParaRPr lang="es-ES_tradnl" sz="900" dirty="0">
              <a:latin typeface="Courier"/>
              <a:cs typeface="Courier"/>
            </a:endParaRPr>
          </a:p>
          <a:p>
            <a:r>
              <a:rPr lang="es-ES_tradnl" sz="900" dirty="0">
                <a:latin typeface="Courier"/>
                <a:cs typeface="Courier"/>
              </a:rPr>
              <a:t>     1</a:t>
            </a:r>
          </a:p>
          <a:p>
            <a:endParaRPr lang="es-ES_tradnl" sz="900" dirty="0">
              <a:latin typeface="Courier"/>
              <a:cs typeface="Courier"/>
            </a:endParaRPr>
          </a:p>
          <a:p>
            <a:r>
              <a:rPr lang="es-ES_tradnl" sz="900" dirty="0">
                <a:latin typeface="Courier"/>
                <a:cs typeface="Courier"/>
              </a:rPr>
              <a:t>&gt;&gt; (y&gt;4)</a:t>
            </a:r>
          </a:p>
          <a:p>
            <a:endParaRPr lang="es-ES_tradnl" sz="900" dirty="0">
              <a:latin typeface="Courier"/>
              <a:cs typeface="Courier"/>
            </a:endParaRPr>
          </a:p>
          <a:p>
            <a:r>
              <a:rPr lang="es-ES_tradnl" sz="900" dirty="0" err="1">
                <a:latin typeface="Courier"/>
                <a:cs typeface="Courier"/>
              </a:rPr>
              <a:t>ans</a:t>
            </a:r>
            <a:r>
              <a:rPr lang="es-ES_tradnl" sz="900" dirty="0">
                <a:latin typeface="Courier"/>
                <a:cs typeface="Courier"/>
              </a:rPr>
              <a:t> =</a:t>
            </a:r>
          </a:p>
          <a:p>
            <a:endParaRPr lang="es-ES_tradnl" sz="900" dirty="0">
              <a:latin typeface="Courier"/>
              <a:cs typeface="Courier"/>
            </a:endParaRPr>
          </a:p>
          <a:p>
            <a:r>
              <a:rPr lang="es-ES_tradnl" sz="900" dirty="0">
                <a:latin typeface="Courier"/>
                <a:cs typeface="Courier"/>
              </a:rPr>
              <a:t>     0</a:t>
            </a:r>
          </a:p>
          <a:p>
            <a:endParaRPr lang="es-ES_tradnl" sz="900" dirty="0">
              <a:latin typeface="Courier"/>
              <a:cs typeface="Courier"/>
            </a:endParaRPr>
          </a:p>
          <a:p>
            <a:r>
              <a:rPr lang="es-ES_tradnl" sz="900" dirty="0">
                <a:latin typeface="Courier"/>
                <a:cs typeface="Courier"/>
              </a:rPr>
              <a:t>&gt;&gt; ~(y&gt;4)</a:t>
            </a:r>
          </a:p>
          <a:p>
            <a:endParaRPr lang="es-ES_tradnl" sz="900" dirty="0">
              <a:latin typeface="Courier"/>
              <a:cs typeface="Courier"/>
            </a:endParaRPr>
          </a:p>
          <a:p>
            <a:r>
              <a:rPr lang="es-ES_tradnl" sz="900" dirty="0" err="1">
                <a:latin typeface="Courier"/>
                <a:cs typeface="Courier"/>
              </a:rPr>
              <a:t>ans</a:t>
            </a:r>
            <a:r>
              <a:rPr lang="es-ES_tradnl" sz="900" dirty="0">
                <a:latin typeface="Courier"/>
                <a:cs typeface="Courier"/>
              </a:rPr>
              <a:t> =</a:t>
            </a:r>
          </a:p>
          <a:p>
            <a:endParaRPr lang="es-ES_tradnl" sz="900" dirty="0">
              <a:latin typeface="Courier"/>
              <a:cs typeface="Courier"/>
            </a:endParaRPr>
          </a:p>
          <a:p>
            <a:r>
              <a:rPr lang="es-ES_tradnl" sz="900" dirty="0">
                <a:latin typeface="Courier"/>
                <a:cs typeface="Courier"/>
              </a:rPr>
              <a:t>     1</a:t>
            </a:r>
            <a:endParaRPr lang="fr-FR" sz="900" dirty="0">
              <a:latin typeface="Courier"/>
              <a:cs typeface="Courier"/>
            </a:endParaRPr>
          </a:p>
          <a:p>
            <a:endParaRPr lang="fr-FR" sz="900" dirty="0">
              <a:latin typeface="Courier"/>
              <a:cs typeface="Courier"/>
            </a:endParaRPr>
          </a:p>
        </p:txBody>
      </p:sp>
    </p:spTree>
    <p:extLst>
      <p:ext uri="{BB962C8B-B14F-4D97-AF65-F5344CB8AC3E}">
        <p14:creationId xmlns:p14="http://schemas.microsoft.com/office/powerpoint/2010/main" val="930307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a:t>
            </a:r>
            <a:endParaRPr lang="en-US" dirty="0"/>
          </a:p>
        </p:txBody>
      </p:sp>
      <p:sp>
        <p:nvSpPr>
          <p:cNvPr id="5" name="TextBox 4"/>
          <p:cNvSpPr txBox="1"/>
          <p:nvPr/>
        </p:nvSpPr>
        <p:spPr>
          <a:xfrm>
            <a:off x="1665411" y="1381029"/>
            <a:ext cx="5886766" cy="3393237"/>
          </a:xfrm>
          <a:prstGeom prst="rect">
            <a:avLst/>
          </a:prstGeom>
          <a:solidFill>
            <a:schemeClr val="bg1">
              <a:lumMod val="85000"/>
            </a:schemeClr>
          </a:solidFill>
        </p:spPr>
        <p:txBody>
          <a:bodyPr wrap="square" rtlCol="0">
            <a:spAutoFit/>
          </a:bodyPr>
          <a:lstStyle/>
          <a:p>
            <a:r>
              <a:rPr lang="en-US" sz="825" dirty="0">
                <a:latin typeface="Courier"/>
                <a:cs typeface="Courier"/>
              </a:rPr>
              <a:t>&gt;&gt; [</a:t>
            </a:r>
            <a:r>
              <a:rPr lang="en-US" sz="825" dirty="0" err="1">
                <a:latin typeface="Courier"/>
                <a:cs typeface="Courier"/>
              </a:rPr>
              <a:t>wPtr,rect</a:t>
            </a:r>
            <a:r>
              <a:rPr lang="en-US" sz="825" dirty="0">
                <a:latin typeface="Courier"/>
                <a:cs typeface="Courier"/>
              </a:rPr>
              <a:t>] = Screen('OpenWindow',1)</a:t>
            </a:r>
          </a:p>
          <a:p>
            <a:r>
              <a:rPr lang="ro-RO" sz="825" dirty="0">
                <a:latin typeface="Courier"/>
                <a:cs typeface="Courier"/>
              </a:rPr>
              <a:t>wPtr =</a:t>
            </a:r>
          </a:p>
          <a:p>
            <a:endParaRPr lang="ro-RO" sz="825" dirty="0">
              <a:latin typeface="Courier"/>
              <a:cs typeface="Courier"/>
            </a:endParaRPr>
          </a:p>
          <a:p>
            <a:r>
              <a:rPr lang="ro-RO" sz="825" dirty="0">
                <a:latin typeface="Courier"/>
                <a:cs typeface="Courier"/>
              </a:rPr>
              <a:t>    11</a:t>
            </a:r>
          </a:p>
          <a:p>
            <a:endParaRPr lang="ro-RO" sz="825" dirty="0">
              <a:latin typeface="Courier"/>
              <a:cs typeface="Courier"/>
            </a:endParaRPr>
          </a:p>
          <a:p>
            <a:endParaRPr lang="ro-RO" sz="825" dirty="0">
              <a:latin typeface="Courier"/>
              <a:cs typeface="Courier"/>
            </a:endParaRPr>
          </a:p>
          <a:p>
            <a:r>
              <a:rPr lang="ro-RO" sz="825" dirty="0">
                <a:latin typeface="Courier"/>
                <a:cs typeface="Courier"/>
              </a:rPr>
              <a:t>rect =</a:t>
            </a:r>
          </a:p>
          <a:p>
            <a:endParaRPr lang="ro-RO" sz="825" dirty="0">
              <a:latin typeface="Courier"/>
              <a:cs typeface="Courier"/>
            </a:endParaRPr>
          </a:p>
          <a:p>
            <a:r>
              <a:rPr lang="ro-RO" sz="825" dirty="0">
                <a:latin typeface="Courier"/>
                <a:cs typeface="Courier"/>
              </a:rPr>
              <a:t>           0           0        1680        1050</a:t>
            </a:r>
          </a:p>
          <a:p>
            <a:endParaRPr lang="en-US" sz="825" dirty="0">
              <a:latin typeface="Courier"/>
              <a:cs typeface="Courier"/>
            </a:endParaRPr>
          </a:p>
          <a:p>
            <a:r>
              <a:rPr lang="en-US" sz="825" dirty="0">
                <a:latin typeface="Courier"/>
                <a:cs typeface="Courier"/>
              </a:rPr>
              <a:t>&gt;&gt; </a:t>
            </a:r>
            <a:r>
              <a:rPr lang="en-US" sz="825" dirty="0" err="1">
                <a:latin typeface="Courier"/>
                <a:cs typeface="Courier"/>
              </a:rPr>
              <a:t>screenWidth</a:t>
            </a:r>
            <a:r>
              <a:rPr lang="en-US" sz="825" dirty="0">
                <a:latin typeface="Courier"/>
                <a:cs typeface="Courier"/>
              </a:rPr>
              <a:t> = </a:t>
            </a:r>
            <a:r>
              <a:rPr lang="en-US" sz="825" dirty="0" err="1">
                <a:latin typeface="Courier"/>
                <a:cs typeface="Courier"/>
              </a:rPr>
              <a:t>rect</a:t>
            </a:r>
            <a:r>
              <a:rPr lang="en-US" sz="825" dirty="0">
                <a:latin typeface="Courier"/>
                <a:cs typeface="Courier"/>
              </a:rPr>
              <a:t>(3);</a:t>
            </a:r>
          </a:p>
          <a:p>
            <a:r>
              <a:rPr lang="en-US" sz="825" dirty="0">
                <a:latin typeface="Courier"/>
                <a:cs typeface="Courier"/>
              </a:rPr>
              <a:t>&gt;&gt; </a:t>
            </a:r>
            <a:r>
              <a:rPr lang="en-US" sz="825" dirty="0" err="1">
                <a:latin typeface="Courier"/>
                <a:cs typeface="Courier"/>
              </a:rPr>
              <a:t>screenHeight</a:t>
            </a:r>
            <a:r>
              <a:rPr lang="en-US" sz="825" dirty="0">
                <a:latin typeface="Courier"/>
                <a:cs typeface="Courier"/>
              </a:rPr>
              <a:t> = </a:t>
            </a:r>
            <a:r>
              <a:rPr lang="en-US" sz="825" dirty="0" err="1">
                <a:latin typeface="Courier"/>
                <a:cs typeface="Courier"/>
              </a:rPr>
              <a:t>rect</a:t>
            </a:r>
            <a:r>
              <a:rPr lang="en-US" sz="825" dirty="0">
                <a:latin typeface="Courier"/>
                <a:cs typeface="Courier"/>
              </a:rPr>
              <a:t>(4);</a:t>
            </a:r>
          </a:p>
          <a:p>
            <a:r>
              <a:rPr lang="en-US" sz="825" dirty="0">
                <a:latin typeface="Courier"/>
                <a:cs typeface="Courier"/>
              </a:rPr>
              <a:t>&gt;&gt; </a:t>
            </a:r>
            <a:r>
              <a:rPr lang="en-US" sz="825" dirty="0" err="1">
                <a:latin typeface="Courier"/>
                <a:cs typeface="Courier"/>
              </a:rPr>
              <a:t>screenCenterX</a:t>
            </a:r>
            <a:r>
              <a:rPr lang="en-US" sz="825" dirty="0">
                <a:latin typeface="Courier"/>
                <a:cs typeface="Courier"/>
              </a:rPr>
              <a:t> = </a:t>
            </a:r>
            <a:r>
              <a:rPr lang="en-US" sz="825" dirty="0" err="1">
                <a:latin typeface="Courier"/>
                <a:cs typeface="Courier"/>
              </a:rPr>
              <a:t>screenWidth</a:t>
            </a:r>
            <a:r>
              <a:rPr lang="en-US" sz="825" dirty="0">
                <a:latin typeface="Courier"/>
                <a:cs typeface="Courier"/>
              </a:rPr>
              <a:t>/2;</a:t>
            </a:r>
          </a:p>
          <a:p>
            <a:r>
              <a:rPr lang="en-US" sz="825" dirty="0">
                <a:latin typeface="Courier"/>
                <a:cs typeface="Courier"/>
              </a:rPr>
              <a:t>&gt;&gt; </a:t>
            </a:r>
            <a:r>
              <a:rPr lang="en-US" sz="825" dirty="0" err="1">
                <a:latin typeface="Courier"/>
                <a:cs typeface="Courier"/>
              </a:rPr>
              <a:t>screenCenterY</a:t>
            </a:r>
            <a:r>
              <a:rPr lang="en-US" sz="825" dirty="0">
                <a:latin typeface="Courier"/>
                <a:cs typeface="Courier"/>
              </a:rPr>
              <a:t> = </a:t>
            </a:r>
            <a:r>
              <a:rPr lang="en-US" sz="825" dirty="0" err="1">
                <a:latin typeface="Courier"/>
                <a:cs typeface="Courier"/>
              </a:rPr>
              <a:t>screenHeight</a:t>
            </a:r>
            <a:r>
              <a:rPr lang="en-US" sz="825" dirty="0">
                <a:latin typeface="Courier"/>
                <a:cs typeface="Courier"/>
              </a:rPr>
              <a:t>/2;</a:t>
            </a:r>
          </a:p>
          <a:p>
            <a:r>
              <a:rPr lang="en-US" sz="825" dirty="0">
                <a:latin typeface="Courier"/>
                <a:cs typeface="Courier"/>
              </a:rPr>
              <a:t>&gt;&gt;</a:t>
            </a:r>
          </a:p>
          <a:p>
            <a:r>
              <a:rPr lang="en-US" sz="825" dirty="0">
                <a:latin typeface="Courier"/>
                <a:cs typeface="Courier"/>
              </a:rPr>
              <a:t>&gt;&gt; </a:t>
            </a:r>
            <a:r>
              <a:rPr lang="en-US" sz="825" dirty="0" err="1">
                <a:latin typeface="Courier"/>
                <a:cs typeface="Courier"/>
              </a:rPr>
              <a:t>myRectWidth</a:t>
            </a:r>
            <a:r>
              <a:rPr lang="en-US" sz="825" dirty="0">
                <a:latin typeface="Courier"/>
                <a:cs typeface="Courier"/>
              </a:rPr>
              <a:t> = 100;</a:t>
            </a:r>
          </a:p>
          <a:p>
            <a:r>
              <a:rPr lang="en-US" sz="825" dirty="0">
                <a:latin typeface="Courier"/>
                <a:cs typeface="Courier"/>
              </a:rPr>
              <a:t>&gt;&gt; </a:t>
            </a:r>
            <a:r>
              <a:rPr lang="en-US" sz="825" dirty="0" err="1">
                <a:latin typeface="Courier"/>
                <a:cs typeface="Courier"/>
              </a:rPr>
              <a:t>myRectHeight</a:t>
            </a:r>
            <a:r>
              <a:rPr lang="en-US" sz="825" dirty="0">
                <a:latin typeface="Courier"/>
                <a:cs typeface="Courier"/>
              </a:rPr>
              <a:t> = 100;</a:t>
            </a:r>
          </a:p>
          <a:p>
            <a:r>
              <a:rPr lang="en-US" sz="825" dirty="0">
                <a:latin typeface="Courier"/>
                <a:cs typeface="Courier"/>
              </a:rPr>
              <a:t>&gt;&gt; </a:t>
            </a:r>
          </a:p>
          <a:p>
            <a:r>
              <a:rPr lang="en-US" sz="825" dirty="0">
                <a:latin typeface="Courier"/>
                <a:cs typeface="Courier"/>
              </a:rPr>
              <a:t>&gt;&gt; </a:t>
            </a:r>
            <a:r>
              <a:rPr lang="en-US" sz="825" dirty="0" err="1">
                <a:latin typeface="Courier"/>
                <a:cs typeface="Courier"/>
              </a:rPr>
              <a:t>myRectLeft</a:t>
            </a:r>
            <a:r>
              <a:rPr lang="en-US" sz="825" dirty="0">
                <a:latin typeface="Courier"/>
                <a:cs typeface="Courier"/>
              </a:rPr>
              <a:t> = </a:t>
            </a:r>
            <a:r>
              <a:rPr lang="en-US" sz="825" dirty="0" err="1">
                <a:latin typeface="Courier"/>
                <a:cs typeface="Courier"/>
              </a:rPr>
              <a:t>screenCenterX</a:t>
            </a:r>
            <a:r>
              <a:rPr lang="en-US" sz="825" dirty="0">
                <a:latin typeface="Courier"/>
                <a:cs typeface="Courier"/>
              </a:rPr>
              <a:t> – </a:t>
            </a:r>
            <a:r>
              <a:rPr lang="en-US" sz="825" dirty="0" err="1">
                <a:latin typeface="Courier"/>
                <a:cs typeface="Courier"/>
              </a:rPr>
              <a:t>myRectWidth</a:t>
            </a:r>
            <a:r>
              <a:rPr lang="en-US" sz="825" dirty="0">
                <a:latin typeface="Courier"/>
                <a:cs typeface="Courier"/>
              </a:rPr>
              <a:t>/2;</a:t>
            </a:r>
          </a:p>
          <a:p>
            <a:r>
              <a:rPr lang="en-US" sz="825" dirty="0">
                <a:latin typeface="Courier"/>
                <a:cs typeface="Courier"/>
              </a:rPr>
              <a:t>&gt;&gt; </a:t>
            </a:r>
            <a:r>
              <a:rPr lang="en-US" sz="825" dirty="0" err="1">
                <a:latin typeface="Courier"/>
                <a:cs typeface="Courier"/>
              </a:rPr>
              <a:t>myRectTop</a:t>
            </a:r>
            <a:r>
              <a:rPr lang="en-US" sz="825" dirty="0">
                <a:latin typeface="Courier"/>
                <a:cs typeface="Courier"/>
              </a:rPr>
              <a:t> = </a:t>
            </a:r>
            <a:r>
              <a:rPr lang="en-US" sz="825" dirty="0" err="1">
                <a:latin typeface="Courier"/>
                <a:cs typeface="Courier"/>
              </a:rPr>
              <a:t>screenCenterY</a:t>
            </a:r>
            <a:r>
              <a:rPr lang="en-US" sz="825" dirty="0">
                <a:latin typeface="Courier"/>
                <a:cs typeface="Courier"/>
              </a:rPr>
              <a:t> – </a:t>
            </a:r>
            <a:r>
              <a:rPr lang="en-US" sz="825" dirty="0" err="1">
                <a:latin typeface="Courier"/>
                <a:cs typeface="Courier"/>
              </a:rPr>
              <a:t>myRectHeight</a:t>
            </a:r>
            <a:r>
              <a:rPr lang="en-US" sz="825" dirty="0">
                <a:latin typeface="Courier"/>
                <a:cs typeface="Courier"/>
              </a:rPr>
              <a:t>/2;</a:t>
            </a:r>
          </a:p>
          <a:p>
            <a:r>
              <a:rPr lang="en-US" sz="825" dirty="0">
                <a:latin typeface="Courier"/>
                <a:cs typeface="Courier"/>
              </a:rPr>
              <a:t>&gt;&gt; </a:t>
            </a:r>
            <a:r>
              <a:rPr lang="en-US" sz="825" dirty="0" err="1">
                <a:latin typeface="Courier"/>
                <a:cs typeface="Courier"/>
              </a:rPr>
              <a:t>myRectRight</a:t>
            </a:r>
            <a:r>
              <a:rPr lang="en-US" sz="825" dirty="0">
                <a:latin typeface="Courier"/>
                <a:cs typeface="Courier"/>
              </a:rPr>
              <a:t> = </a:t>
            </a:r>
            <a:r>
              <a:rPr lang="en-US" sz="825" dirty="0" err="1">
                <a:latin typeface="Courier"/>
                <a:cs typeface="Courier"/>
              </a:rPr>
              <a:t>myRectLeft</a:t>
            </a:r>
            <a:r>
              <a:rPr lang="en-US" sz="825" dirty="0">
                <a:latin typeface="Courier"/>
                <a:cs typeface="Courier"/>
              </a:rPr>
              <a:t> + </a:t>
            </a:r>
            <a:r>
              <a:rPr lang="en-US" sz="825" dirty="0" err="1">
                <a:latin typeface="Courier"/>
                <a:cs typeface="Courier"/>
              </a:rPr>
              <a:t>myRectWidth</a:t>
            </a:r>
            <a:r>
              <a:rPr lang="en-US" sz="825" dirty="0">
                <a:latin typeface="Courier"/>
                <a:cs typeface="Courier"/>
              </a:rPr>
              <a:t>;</a:t>
            </a:r>
          </a:p>
          <a:p>
            <a:r>
              <a:rPr lang="en-US" sz="825" dirty="0">
                <a:latin typeface="Courier"/>
                <a:cs typeface="Courier"/>
              </a:rPr>
              <a:t>&gt;&gt; </a:t>
            </a:r>
            <a:r>
              <a:rPr lang="en-US" sz="825" dirty="0" err="1">
                <a:latin typeface="Courier"/>
                <a:cs typeface="Courier"/>
              </a:rPr>
              <a:t>myRectBottom</a:t>
            </a:r>
            <a:r>
              <a:rPr lang="en-US" sz="825" dirty="0">
                <a:latin typeface="Courier"/>
                <a:cs typeface="Courier"/>
              </a:rPr>
              <a:t> = </a:t>
            </a:r>
            <a:r>
              <a:rPr lang="en-US" sz="825" dirty="0" err="1">
                <a:latin typeface="Courier"/>
                <a:cs typeface="Courier"/>
              </a:rPr>
              <a:t>myRectTop</a:t>
            </a:r>
            <a:r>
              <a:rPr lang="en-US" sz="825" dirty="0">
                <a:latin typeface="Courier"/>
                <a:cs typeface="Courier"/>
              </a:rPr>
              <a:t> + </a:t>
            </a:r>
            <a:r>
              <a:rPr lang="en-US" sz="825" dirty="0" err="1">
                <a:latin typeface="Courier"/>
                <a:cs typeface="Courier"/>
              </a:rPr>
              <a:t>myRectHeight</a:t>
            </a:r>
            <a:r>
              <a:rPr lang="en-US" sz="825" dirty="0">
                <a:latin typeface="Courier"/>
                <a:cs typeface="Courier"/>
              </a:rPr>
              <a:t>;</a:t>
            </a:r>
          </a:p>
          <a:p>
            <a:r>
              <a:rPr lang="en-US" sz="825" dirty="0">
                <a:latin typeface="Courier"/>
                <a:cs typeface="Courier"/>
              </a:rPr>
              <a:t>&gt;&gt; </a:t>
            </a:r>
            <a:r>
              <a:rPr lang="en-US" sz="825" dirty="0" err="1">
                <a:latin typeface="Courier"/>
                <a:cs typeface="Courier"/>
              </a:rPr>
              <a:t>myRect</a:t>
            </a:r>
            <a:r>
              <a:rPr lang="en-US" sz="825" dirty="0">
                <a:latin typeface="Courier"/>
                <a:cs typeface="Courier"/>
              </a:rPr>
              <a:t> = [</a:t>
            </a:r>
            <a:r>
              <a:rPr lang="en-US" sz="825" dirty="0" err="1">
                <a:latin typeface="Courier"/>
                <a:cs typeface="Courier"/>
              </a:rPr>
              <a:t>myRectLeft</a:t>
            </a:r>
            <a:r>
              <a:rPr lang="en-US" sz="825" dirty="0">
                <a:latin typeface="Courier"/>
                <a:cs typeface="Courier"/>
              </a:rPr>
              <a:t>, </a:t>
            </a:r>
            <a:r>
              <a:rPr lang="en-US" sz="825" dirty="0" err="1">
                <a:latin typeface="Courier"/>
                <a:cs typeface="Courier"/>
              </a:rPr>
              <a:t>myRectTop</a:t>
            </a:r>
            <a:r>
              <a:rPr lang="en-US" sz="825" dirty="0">
                <a:latin typeface="Courier"/>
                <a:cs typeface="Courier"/>
              </a:rPr>
              <a:t>, </a:t>
            </a:r>
            <a:r>
              <a:rPr lang="en-US" sz="825" dirty="0" err="1">
                <a:latin typeface="Courier"/>
                <a:cs typeface="Courier"/>
              </a:rPr>
              <a:t>myRectRight</a:t>
            </a:r>
            <a:r>
              <a:rPr lang="en-US" sz="825" dirty="0">
                <a:latin typeface="Courier"/>
                <a:cs typeface="Courier"/>
              </a:rPr>
              <a:t>, </a:t>
            </a:r>
            <a:r>
              <a:rPr lang="en-US" sz="825" dirty="0" err="1">
                <a:latin typeface="Courier"/>
                <a:cs typeface="Courier"/>
              </a:rPr>
              <a:t>myRectLeft</a:t>
            </a:r>
            <a:r>
              <a:rPr lang="en-US" sz="825" dirty="0">
                <a:latin typeface="Courier"/>
                <a:cs typeface="Courier"/>
              </a:rPr>
              <a:t>];</a:t>
            </a:r>
          </a:p>
          <a:p>
            <a:r>
              <a:rPr lang="en-US" sz="825" dirty="0">
                <a:latin typeface="Courier"/>
                <a:cs typeface="Courier"/>
              </a:rPr>
              <a:t>&gt;&gt;</a:t>
            </a:r>
          </a:p>
          <a:p>
            <a:r>
              <a:rPr lang="en-US" sz="825" dirty="0">
                <a:latin typeface="Courier"/>
                <a:cs typeface="Courier"/>
              </a:rPr>
              <a:t>&gt;&gt; Screen('</a:t>
            </a:r>
            <a:r>
              <a:rPr lang="en-US" sz="825" dirty="0" err="1">
                <a:latin typeface="Courier"/>
                <a:cs typeface="Courier"/>
              </a:rPr>
              <a:t>FillRect</a:t>
            </a:r>
            <a:r>
              <a:rPr lang="en-US" sz="825" dirty="0">
                <a:latin typeface="Courier"/>
                <a:cs typeface="Courier"/>
              </a:rPr>
              <a:t>',</a:t>
            </a:r>
            <a:r>
              <a:rPr lang="en-US" sz="825" dirty="0" err="1">
                <a:latin typeface="Courier"/>
                <a:cs typeface="Courier"/>
              </a:rPr>
              <a:t>wPtr</a:t>
            </a:r>
            <a:r>
              <a:rPr lang="en-US" sz="825" dirty="0">
                <a:latin typeface="Courier"/>
                <a:cs typeface="Courier"/>
              </a:rPr>
              <a:t>,[0 0 255],</a:t>
            </a:r>
            <a:r>
              <a:rPr lang="en-US" sz="825" dirty="0" err="1">
                <a:latin typeface="Courier"/>
                <a:cs typeface="Courier"/>
              </a:rPr>
              <a:t>myRect</a:t>
            </a:r>
            <a:r>
              <a:rPr lang="en-US" sz="825" dirty="0">
                <a:latin typeface="Courier"/>
                <a:cs typeface="Courier"/>
              </a:rPr>
              <a:t>);</a:t>
            </a:r>
          </a:p>
          <a:p>
            <a:r>
              <a:rPr lang="en-US" sz="825" dirty="0">
                <a:latin typeface="Courier"/>
                <a:cs typeface="Courier"/>
              </a:rPr>
              <a:t>&gt;&gt; Screen('Flip',</a:t>
            </a:r>
            <a:r>
              <a:rPr lang="en-US" sz="825" dirty="0" err="1">
                <a:latin typeface="Courier"/>
                <a:cs typeface="Courier"/>
              </a:rPr>
              <a:t>wPtr</a:t>
            </a:r>
            <a:r>
              <a:rPr lang="en-US" sz="825" dirty="0">
                <a:latin typeface="Courier"/>
                <a:cs typeface="Courier"/>
              </a:rPr>
              <a:t>);</a:t>
            </a:r>
          </a:p>
        </p:txBody>
      </p:sp>
    </p:spTree>
    <p:extLst>
      <p:ext uri="{BB962C8B-B14F-4D97-AF65-F5344CB8AC3E}">
        <p14:creationId xmlns:p14="http://schemas.microsoft.com/office/powerpoint/2010/main" val="566640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
                                            <p:txEl>
                                              <p:pRg st="23" end="2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a:t>
            </a:r>
            <a:endParaRPr lang="en-US" dirty="0"/>
          </a:p>
        </p:txBody>
      </p:sp>
      <p:sp>
        <p:nvSpPr>
          <p:cNvPr id="4" name="Rectangle 3"/>
          <p:cNvSpPr/>
          <p:nvPr/>
        </p:nvSpPr>
        <p:spPr>
          <a:xfrm>
            <a:off x="2824750" y="1903735"/>
            <a:ext cx="3582866" cy="191965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0" name="Rectangle 9"/>
          <p:cNvSpPr/>
          <p:nvPr/>
        </p:nvSpPr>
        <p:spPr>
          <a:xfrm>
            <a:off x="4376718" y="2633180"/>
            <a:ext cx="491428" cy="418640"/>
          </a:xfrm>
          <a:prstGeom prst="rect">
            <a:avLst/>
          </a:prstGeom>
          <a:gradFill flip="none" rotWithShape="1">
            <a:gsLst>
              <a:gs pos="0">
                <a:schemeClr val="accent1">
                  <a:tint val="95000"/>
                  <a:shade val="70000"/>
                  <a:satMod val="150000"/>
                  <a:alpha val="33000"/>
                </a:schemeClr>
              </a:gs>
              <a:gs pos="100000">
                <a:schemeClr val="accent1">
                  <a:tint val="100000"/>
                  <a:shade val="100000"/>
                  <a:satMod val="150000"/>
                  <a:alpha val="3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 name="Oval 2"/>
          <p:cNvSpPr/>
          <p:nvPr/>
        </p:nvSpPr>
        <p:spPr>
          <a:xfrm>
            <a:off x="4607266" y="2821265"/>
            <a:ext cx="42467" cy="474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nvGrpSpPr>
          <p:cNvPr id="9" name="Group 8"/>
          <p:cNvGrpSpPr/>
          <p:nvPr/>
        </p:nvGrpSpPr>
        <p:grpSpPr>
          <a:xfrm>
            <a:off x="4674002" y="2014322"/>
            <a:ext cx="2250862" cy="770540"/>
            <a:chOff x="4708002" y="2685763"/>
            <a:chExt cx="3001149" cy="1027386"/>
          </a:xfrm>
        </p:grpSpPr>
        <p:cxnSp>
          <p:nvCxnSpPr>
            <p:cNvPr id="7" name="Straight Arrow Connector 6"/>
            <p:cNvCxnSpPr/>
            <p:nvPr/>
          </p:nvCxnSpPr>
          <p:spPr>
            <a:xfrm flipH="1">
              <a:off x="4708002" y="2896094"/>
              <a:ext cx="655238" cy="817055"/>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266167" y="2685763"/>
              <a:ext cx="2442984" cy="276998"/>
            </a:xfrm>
            <a:prstGeom prst="rect">
              <a:avLst/>
            </a:prstGeom>
            <a:noFill/>
          </p:spPr>
          <p:txBody>
            <a:bodyPr wrap="square" rtlCol="0">
              <a:spAutoFit/>
            </a:bodyPr>
            <a:lstStyle/>
            <a:p>
              <a:r>
                <a:rPr lang="en-US" sz="750" dirty="0">
                  <a:solidFill>
                    <a:schemeClr val="bg1"/>
                  </a:solidFill>
                  <a:effectLst>
                    <a:outerShdw blurRad="50800" dist="38100" dir="2700000" algn="tl" rotWithShape="0">
                      <a:prstClr val="black">
                        <a:alpha val="40000"/>
                      </a:prstClr>
                    </a:outerShdw>
                  </a:effectLst>
                </a:rPr>
                <a:t>(</a:t>
              </a:r>
              <a:r>
                <a:rPr lang="en-US" sz="750" dirty="0" err="1">
                  <a:solidFill>
                    <a:schemeClr val="bg1"/>
                  </a:solidFill>
                  <a:effectLst>
                    <a:outerShdw blurRad="50800" dist="38100" dir="2700000" algn="tl" rotWithShape="0">
                      <a:prstClr val="black">
                        <a:alpha val="40000"/>
                      </a:prstClr>
                    </a:outerShdw>
                  </a:effectLst>
                </a:rPr>
                <a:t>screenCenterX,screenCenterY</a:t>
              </a:r>
              <a:r>
                <a:rPr lang="en-US" sz="750" dirty="0">
                  <a:solidFill>
                    <a:schemeClr val="bg1"/>
                  </a:solidFill>
                  <a:effectLst>
                    <a:outerShdw blurRad="50800" dist="38100" dir="2700000" algn="tl" rotWithShape="0">
                      <a:prstClr val="black">
                        <a:alpha val="40000"/>
                      </a:prstClr>
                    </a:outerShdw>
                  </a:effectLst>
                </a:rPr>
                <a:t>)</a:t>
              </a:r>
            </a:p>
          </p:txBody>
        </p:sp>
      </p:grpSp>
      <p:cxnSp>
        <p:nvCxnSpPr>
          <p:cNvPr id="12" name="Straight Arrow Connector 11"/>
          <p:cNvCxnSpPr/>
          <p:nvPr/>
        </p:nvCxnSpPr>
        <p:spPr>
          <a:xfrm>
            <a:off x="3903491" y="2384424"/>
            <a:ext cx="406490" cy="236622"/>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4904549" y="3094291"/>
            <a:ext cx="309417" cy="188084"/>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866032" y="2056794"/>
            <a:ext cx="1862573" cy="323165"/>
          </a:xfrm>
          <a:prstGeom prst="rect">
            <a:avLst/>
          </a:prstGeom>
          <a:noFill/>
        </p:spPr>
        <p:txBody>
          <a:bodyPr wrap="square" rtlCol="0">
            <a:spAutoFit/>
          </a:bodyPr>
          <a:lstStyle/>
          <a:p>
            <a:r>
              <a:rPr lang="en-US" sz="750" dirty="0">
                <a:solidFill>
                  <a:srgbClr val="FFFFFF"/>
                </a:solidFill>
              </a:rPr>
              <a:t>(</a:t>
            </a:r>
            <a:r>
              <a:rPr lang="en-US" sz="750" dirty="0" err="1">
                <a:solidFill>
                  <a:srgbClr val="FFFFFF"/>
                </a:solidFill>
              </a:rPr>
              <a:t>screenCenterX</a:t>
            </a:r>
            <a:r>
              <a:rPr lang="en-US" sz="750" dirty="0">
                <a:solidFill>
                  <a:srgbClr val="FFFFFF"/>
                </a:solidFill>
              </a:rPr>
              <a:t> – </a:t>
            </a:r>
            <a:r>
              <a:rPr lang="en-US" sz="750" dirty="0" err="1">
                <a:solidFill>
                  <a:srgbClr val="FFFFFF"/>
                </a:solidFill>
              </a:rPr>
              <a:t>rectWidth</a:t>
            </a:r>
            <a:r>
              <a:rPr lang="en-US" sz="750" dirty="0">
                <a:solidFill>
                  <a:srgbClr val="FFFFFF"/>
                </a:solidFill>
              </a:rPr>
              <a:t>/2, </a:t>
            </a:r>
            <a:r>
              <a:rPr lang="en-US" sz="750" dirty="0" err="1">
                <a:solidFill>
                  <a:srgbClr val="FFFFFF"/>
                </a:solidFill>
              </a:rPr>
              <a:t>screenCenterY</a:t>
            </a:r>
            <a:r>
              <a:rPr lang="en-US" sz="750" dirty="0">
                <a:solidFill>
                  <a:srgbClr val="FFFFFF"/>
                </a:solidFill>
              </a:rPr>
              <a:t> – </a:t>
            </a:r>
            <a:r>
              <a:rPr lang="en-US" sz="750" dirty="0" err="1">
                <a:solidFill>
                  <a:srgbClr val="FFFFFF"/>
                </a:solidFill>
              </a:rPr>
              <a:t>rectHeight</a:t>
            </a:r>
            <a:r>
              <a:rPr lang="en-US" sz="750" dirty="0">
                <a:solidFill>
                  <a:srgbClr val="FFFFFF"/>
                </a:solidFill>
              </a:rPr>
              <a:t>/2)</a:t>
            </a:r>
          </a:p>
        </p:txBody>
      </p:sp>
      <p:sp>
        <p:nvSpPr>
          <p:cNvPr id="16" name="TextBox 15"/>
          <p:cNvSpPr txBox="1"/>
          <p:nvPr/>
        </p:nvSpPr>
        <p:spPr>
          <a:xfrm>
            <a:off x="4528394" y="3282376"/>
            <a:ext cx="2396470" cy="207749"/>
          </a:xfrm>
          <a:prstGeom prst="rect">
            <a:avLst/>
          </a:prstGeom>
          <a:noFill/>
        </p:spPr>
        <p:txBody>
          <a:bodyPr wrap="square" rtlCol="0">
            <a:spAutoFit/>
          </a:bodyPr>
          <a:lstStyle/>
          <a:p>
            <a:r>
              <a:rPr lang="en-US" sz="750" dirty="0">
                <a:solidFill>
                  <a:srgbClr val="FFFFFF"/>
                </a:solidFill>
              </a:rPr>
              <a:t>(</a:t>
            </a:r>
            <a:r>
              <a:rPr lang="en-US" sz="750" dirty="0" err="1">
                <a:solidFill>
                  <a:srgbClr val="FFFFFF"/>
                </a:solidFill>
              </a:rPr>
              <a:t>rectLeft</a:t>
            </a:r>
            <a:r>
              <a:rPr lang="en-US" sz="750" dirty="0">
                <a:solidFill>
                  <a:srgbClr val="FFFFFF"/>
                </a:solidFill>
              </a:rPr>
              <a:t> + </a:t>
            </a:r>
            <a:r>
              <a:rPr lang="en-US" sz="750" dirty="0" err="1">
                <a:solidFill>
                  <a:srgbClr val="FFFFFF"/>
                </a:solidFill>
              </a:rPr>
              <a:t>rectWidth</a:t>
            </a:r>
            <a:r>
              <a:rPr lang="en-US" sz="750" dirty="0">
                <a:solidFill>
                  <a:srgbClr val="FFFFFF"/>
                </a:solidFill>
              </a:rPr>
              <a:t>, </a:t>
            </a:r>
            <a:r>
              <a:rPr lang="en-US" sz="750" dirty="0" err="1">
                <a:solidFill>
                  <a:srgbClr val="FFFFFF"/>
                </a:solidFill>
              </a:rPr>
              <a:t>rectTop</a:t>
            </a:r>
            <a:r>
              <a:rPr lang="en-US" sz="750" dirty="0">
                <a:solidFill>
                  <a:srgbClr val="FFFFFF"/>
                </a:solidFill>
              </a:rPr>
              <a:t> + </a:t>
            </a:r>
            <a:r>
              <a:rPr lang="en-US" sz="750" dirty="0" err="1">
                <a:solidFill>
                  <a:srgbClr val="FFFFFF"/>
                </a:solidFill>
              </a:rPr>
              <a:t>rectHeight</a:t>
            </a:r>
            <a:r>
              <a:rPr lang="en-US" sz="750" dirty="0">
                <a:solidFill>
                  <a:srgbClr val="FFFFFF"/>
                </a:solidFill>
              </a:rPr>
              <a:t>)</a:t>
            </a:r>
          </a:p>
        </p:txBody>
      </p:sp>
      <p:sp>
        <p:nvSpPr>
          <p:cNvPr id="17" name="Oval 16"/>
          <p:cNvSpPr/>
          <p:nvPr/>
        </p:nvSpPr>
        <p:spPr>
          <a:xfrm>
            <a:off x="4357234" y="2612905"/>
            <a:ext cx="42467" cy="474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8" name="Oval 17"/>
          <p:cNvSpPr/>
          <p:nvPr/>
        </p:nvSpPr>
        <p:spPr>
          <a:xfrm>
            <a:off x="4848367" y="3026647"/>
            <a:ext cx="42467" cy="474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040484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16" grpId="0"/>
      <p:bldP spid="17" grpId="0" animBg="1"/>
      <p:bldP spid="1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a:t>
            </a:r>
            <a:endParaRPr lang="en-US" dirty="0"/>
          </a:p>
        </p:txBody>
      </p:sp>
      <p:sp>
        <p:nvSpPr>
          <p:cNvPr id="4" name="TextBox 3"/>
          <p:cNvSpPr txBox="1"/>
          <p:nvPr/>
        </p:nvSpPr>
        <p:spPr>
          <a:xfrm>
            <a:off x="1915517" y="1815854"/>
            <a:ext cx="5914336" cy="507831"/>
          </a:xfrm>
          <a:prstGeom prst="rect">
            <a:avLst/>
          </a:prstGeom>
          <a:noFill/>
        </p:spPr>
        <p:txBody>
          <a:bodyPr wrap="square" rtlCol="0">
            <a:spAutoFit/>
          </a:bodyPr>
          <a:lstStyle/>
          <a:p>
            <a:r>
              <a:rPr lang="nl-NL" sz="1350" dirty="0">
                <a:latin typeface="Courier"/>
                <a:cs typeface="Courier"/>
              </a:rPr>
              <a:t>Screen('</a:t>
            </a:r>
            <a:r>
              <a:rPr lang="nl-NL" sz="1350" dirty="0" err="1">
                <a:latin typeface="Courier"/>
                <a:cs typeface="Courier"/>
              </a:rPr>
              <a:t>FrameRect</a:t>
            </a:r>
            <a:r>
              <a:rPr lang="nl-NL" sz="1350" dirty="0">
                <a:latin typeface="Courier"/>
                <a:cs typeface="Courier"/>
              </a:rPr>
              <a:t>', </a:t>
            </a:r>
            <a:r>
              <a:rPr lang="nl-NL" sz="1350" dirty="0" err="1">
                <a:latin typeface="Courier"/>
                <a:cs typeface="Courier"/>
              </a:rPr>
              <a:t>wPtr</a:t>
            </a:r>
            <a:r>
              <a:rPr lang="nl-NL" sz="1350" dirty="0">
                <a:latin typeface="Courier"/>
                <a:cs typeface="Courier"/>
              </a:rPr>
              <a:t>, </a:t>
            </a:r>
            <a:r>
              <a:rPr lang="nl-NL" sz="1350" dirty="0" err="1">
                <a:latin typeface="Courier"/>
                <a:cs typeface="Courier"/>
              </a:rPr>
              <a:t>color</a:t>
            </a:r>
            <a:r>
              <a:rPr lang="nl-NL" sz="1350" dirty="0">
                <a:latin typeface="Courier"/>
                <a:cs typeface="Courier"/>
              </a:rPr>
              <a:t>, </a:t>
            </a:r>
            <a:r>
              <a:rPr lang="nl-NL" sz="1350" dirty="0" err="1">
                <a:latin typeface="Courier"/>
                <a:cs typeface="Courier"/>
              </a:rPr>
              <a:t>rect</a:t>
            </a:r>
            <a:r>
              <a:rPr lang="nl-NL" sz="1350" dirty="0">
                <a:latin typeface="Courier"/>
                <a:cs typeface="Courier"/>
              </a:rPr>
              <a:t>, </a:t>
            </a:r>
            <a:r>
              <a:rPr lang="nl-NL" sz="1350" dirty="0" err="1">
                <a:latin typeface="Courier"/>
                <a:cs typeface="Courier"/>
              </a:rPr>
              <a:t>penWidth</a:t>
            </a:r>
            <a:r>
              <a:rPr lang="nl-NL" sz="1350" dirty="0">
                <a:latin typeface="Courier"/>
                <a:cs typeface="Courier"/>
              </a:rPr>
              <a:t>);</a:t>
            </a:r>
          </a:p>
          <a:p>
            <a:endParaRPr lang="en-US" sz="1350" dirty="0">
              <a:latin typeface="Courier"/>
              <a:cs typeface="Courier"/>
            </a:endParaRPr>
          </a:p>
        </p:txBody>
      </p:sp>
      <p:sp>
        <p:nvSpPr>
          <p:cNvPr id="3" name="TextBox 2"/>
          <p:cNvSpPr txBox="1"/>
          <p:nvPr/>
        </p:nvSpPr>
        <p:spPr>
          <a:xfrm>
            <a:off x="1957776" y="2739915"/>
            <a:ext cx="2614883" cy="923330"/>
          </a:xfrm>
          <a:prstGeom prst="rect">
            <a:avLst/>
          </a:prstGeom>
          <a:noFill/>
        </p:spPr>
        <p:txBody>
          <a:bodyPr wrap="square" rtlCol="0">
            <a:spAutoFit/>
          </a:bodyPr>
          <a:lstStyle/>
          <a:p>
            <a:r>
              <a:rPr lang="en-US" sz="1350" dirty="0"/>
              <a:t>Just like </a:t>
            </a:r>
            <a:r>
              <a:rPr lang="en-US" sz="1350" dirty="0" err="1"/>
              <a:t>FillRect</a:t>
            </a:r>
            <a:r>
              <a:rPr lang="en-US" sz="1350" dirty="0"/>
              <a:t>, but the rectangle is not filled in.  Change </a:t>
            </a:r>
            <a:r>
              <a:rPr lang="en-US" sz="1350" dirty="0" err="1"/>
              <a:t>penWidth</a:t>
            </a:r>
            <a:r>
              <a:rPr lang="en-US" sz="1350" dirty="0"/>
              <a:t> to change the thickness of the lines</a:t>
            </a:r>
          </a:p>
        </p:txBody>
      </p:sp>
      <p:sp>
        <p:nvSpPr>
          <p:cNvPr id="7" name="Rectangle 6"/>
          <p:cNvSpPr/>
          <p:nvPr/>
        </p:nvSpPr>
        <p:spPr>
          <a:xfrm>
            <a:off x="5285216" y="2594468"/>
            <a:ext cx="1491449" cy="10716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75764360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circles</a:t>
            </a:r>
            <a:endParaRPr lang="en-US" dirty="0"/>
          </a:p>
        </p:txBody>
      </p:sp>
      <p:sp>
        <p:nvSpPr>
          <p:cNvPr id="4" name="TextBox 3"/>
          <p:cNvSpPr txBox="1"/>
          <p:nvPr/>
        </p:nvSpPr>
        <p:spPr>
          <a:xfrm>
            <a:off x="2117080" y="1878882"/>
            <a:ext cx="4898870" cy="507831"/>
          </a:xfrm>
          <a:prstGeom prst="rect">
            <a:avLst/>
          </a:prstGeom>
          <a:noFill/>
        </p:spPr>
        <p:txBody>
          <a:bodyPr wrap="square" rtlCol="0">
            <a:spAutoFit/>
          </a:bodyPr>
          <a:lstStyle/>
          <a:p>
            <a:r>
              <a:rPr lang="nl-NL" sz="1350" dirty="0">
                <a:latin typeface="Courier"/>
                <a:cs typeface="Courier"/>
              </a:rPr>
              <a:t>Screen('</a:t>
            </a:r>
            <a:r>
              <a:rPr lang="nl-NL" sz="1350" dirty="0" err="1">
                <a:latin typeface="Courier"/>
                <a:cs typeface="Courier"/>
              </a:rPr>
              <a:t>FillOval</a:t>
            </a:r>
            <a:r>
              <a:rPr lang="nl-NL" sz="1350" dirty="0">
                <a:latin typeface="Courier"/>
                <a:cs typeface="Courier"/>
              </a:rPr>
              <a:t>', </a:t>
            </a:r>
            <a:r>
              <a:rPr lang="nl-NL" sz="1350" dirty="0" err="1">
                <a:latin typeface="Courier"/>
                <a:cs typeface="Courier"/>
              </a:rPr>
              <a:t>wPtr</a:t>
            </a:r>
            <a:r>
              <a:rPr lang="nl-NL" sz="1350" dirty="0">
                <a:latin typeface="Courier"/>
                <a:cs typeface="Courier"/>
              </a:rPr>
              <a:t>, </a:t>
            </a:r>
            <a:r>
              <a:rPr lang="nl-NL" sz="1350" dirty="0" err="1">
                <a:latin typeface="Courier"/>
                <a:cs typeface="Courier"/>
              </a:rPr>
              <a:t>color</a:t>
            </a:r>
            <a:r>
              <a:rPr lang="nl-NL" sz="1350" dirty="0">
                <a:latin typeface="Courier"/>
                <a:cs typeface="Courier"/>
              </a:rPr>
              <a:t>, </a:t>
            </a:r>
            <a:r>
              <a:rPr lang="nl-NL" sz="1350" dirty="0" err="1">
                <a:latin typeface="Courier"/>
                <a:cs typeface="Courier"/>
              </a:rPr>
              <a:t>rect</a:t>
            </a:r>
            <a:r>
              <a:rPr lang="nl-NL" sz="1350" dirty="0">
                <a:latin typeface="Courier"/>
                <a:cs typeface="Courier"/>
              </a:rPr>
              <a:t>);</a:t>
            </a:r>
          </a:p>
          <a:p>
            <a:endParaRPr lang="en-US" sz="1350" dirty="0">
              <a:latin typeface="Courier"/>
              <a:cs typeface="Courier"/>
            </a:endParaRPr>
          </a:p>
        </p:txBody>
      </p:sp>
      <p:sp>
        <p:nvSpPr>
          <p:cNvPr id="5" name="Rectangle 4"/>
          <p:cNvSpPr/>
          <p:nvPr/>
        </p:nvSpPr>
        <p:spPr>
          <a:xfrm>
            <a:off x="3612037" y="2732337"/>
            <a:ext cx="1297184" cy="105909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Oval 5"/>
          <p:cNvSpPr/>
          <p:nvPr/>
        </p:nvSpPr>
        <p:spPr>
          <a:xfrm>
            <a:off x="3624570" y="2738604"/>
            <a:ext cx="1278384" cy="10402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4346618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circles</a:t>
            </a:r>
            <a:endParaRPr lang="en-US" dirty="0"/>
          </a:p>
        </p:txBody>
      </p:sp>
      <p:sp>
        <p:nvSpPr>
          <p:cNvPr id="5" name="TextBox 4"/>
          <p:cNvSpPr txBox="1"/>
          <p:nvPr/>
        </p:nvSpPr>
        <p:spPr>
          <a:xfrm>
            <a:off x="1732149" y="1647988"/>
            <a:ext cx="5886766" cy="507831"/>
          </a:xfrm>
          <a:prstGeom prst="rect">
            <a:avLst/>
          </a:prstGeom>
          <a:solidFill>
            <a:schemeClr val="bg1">
              <a:lumMod val="85000"/>
            </a:schemeClr>
          </a:solidFill>
        </p:spPr>
        <p:txBody>
          <a:bodyPr wrap="square" rtlCol="0">
            <a:spAutoFit/>
          </a:bodyPr>
          <a:lstStyle/>
          <a:p>
            <a:r>
              <a:rPr lang="en-US" sz="900" dirty="0">
                <a:latin typeface="Courier"/>
                <a:cs typeface="Courier"/>
              </a:rPr>
              <a:t>&gt;&gt; Screen('</a:t>
            </a:r>
            <a:r>
              <a:rPr lang="en-US" sz="900" dirty="0" err="1">
                <a:latin typeface="Courier"/>
                <a:cs typeface="Courier"/>
              </a:rPr>
              <a:t>FillRect</a:t>
            </a:r>
            <a:r>
              <a:rPr lang="en-US" sz="900" dirty="0">
                <a:latin typeface="Courier"/>
                <a:cs typeface="Courier"/>
              </a:rPr>
              <a:t>',</a:t>
            </a:r>
            <a:r>
              <a:rPr lang="en-US" sz="900" dirty="0" err="1">
                <a:latin typeface="Courier"/>
                <a:cs typeface="Courier"/>
              </a:rPr>
              <a:t>wPtr</a:t>
            </a:r>
            <a:r>
              <a:rPr lang="en-US" sz="900" dirty="0">
                <a:latin typeface="Courier"/>
                <a:cs typeface="Courier"/>
              </a:rPr>
              <a:t>,[0 0 255],</a:t>
            </a:r>
            <a:r>
              <a:rPr lang="en-US" sz="900" dirty="0" err="1">
                <a:latin typeface="Courier"/>
                <a:cs typeface="Courier"/>
              </a:rPr>
              <a:t>myRect</a:t>
            </a:r>
            <a:r>
              <a:rPr lang="en-US" sz="900" dirty="0">
                <a:latin typeface="Courier"/>
                <a:cs typeface="Courier"/>
              </a:rPr>
              <a:t>)</a:t>
            </a:r>
          </a:p>
          <a:p>
            <a:r>
              <a:rPr lang="en-US" sz="900" dirty="0">
                <a:latin typeface="Courier"/>
                <a:cs typeface="Courier"/>
              </a:rPr>
              <a:t>&gt;&gt; Screen('</a:t>
            </a:r>
            <a:r>
              <a:rPr lang="en-US" sz="900" dirty="0" err="1">
                <a:latin typeface="Courier"/>
                <a:cs typeface="Courier"/>
              </a:rPr>
              <a:t>FillOval</a:t>
            </a:r>
            <a:r>
              <a:rPr lang="en-US" sz="900" dirty="0">
                <a:latin typeface="Courier"/>
                <a:cs typeface="Courier"/>
              </a:rPr>
              <a:t>',</a:t>
            </a:r>
            <a:r>
              <a:rPr lang="en-US" sz="900" dirty="0" err="1">
                <a:latin typeface="Courier"/>
                <a:cs typeface="Courier"/>
              </a:rPr>
              <a:t>wPtr</a:t>
            </a:r>
            <a:r>
              <a:rPr lang="en-US" sz="900" dirty="0">
                <a:latin typeface="Courier"/>
                <a:cs typeface="Courier"/>
              </a:rPr>
              <a:t>,[255 0 0 ],</a:t>
            </a:r>
            <a:r>
              <a:rPr lang="en-US" sz="900" dirty="0" err="1">
                <a:latin typeface="Courier"/>
                <a:cs typeface="Courier"/>
              </a:rPr>
              <a:t>myRect</a:t>
            </a:r>
            <a:r>
              <a:rPr lang="en-US" sz="900" dirty="0">
                <a:latin typeface="Courier"/>
                <a:cs typeface="Courier"/>
              </a:rPr>
              <a:t>)</a:t>
            </a:r>
          </a:p>
          <a:p>
            <a:r>
              <a:rPr lang="en-US" sz="900" dirty="0">
                <a:latin typeface="Courier"/>
                <a:cs typeface="Courier"/>
              </a:rPr>
              <a:t>&gt;&gt; Screen('Flip',</a:t>
            </a:r>
            <a:r>
              <a:rPr lang="en-US" sz="900" dirty="0" err="1">
                <a:latin typeface="Courier"/>
                <a:cs typeface="Courier"/>
              </a:rPr>
              <a:t>wPtr</a:t>
            </a:r>
            <a:r>
              <a:rPr lang="en-US" sz="900" dirty="0">
                <a:latin typeface="Courier"/>
                <a:cs typeface="Courier"/>
              </a:rPr>
              <a:t>);</a:t>
            </a:r>
          </a:p>
        </p:txBody>
      </p:sp>
      <p:sp>
        <p:nvSpPr>
          <p:cNvPr id="3" name="TextBox 2"/>
          <p:cNvSpPr txBox="1"/>
          <p:nvPr/>
        </p:nvSpPr>
        <p:spPr>
          <a:xfrm>
            <a:off x="2574815" y="2936544"/>
            <a:ext cx="3834353" cy="507831"/>
          </a:xfrm>
          <a:prstGeom prst="rect">
            <a:avLst/>
          </a:prstGeom>
          <a:noFill/>
        </p:spPr>
        <p:txBody>
          <a:bodyPr wrap="square" rtlCol="0">
            <a:spAutoFit/>
          </a:bodyPr>
          <a:lstStyle/>
          <a:p>
            <a:r>
              <a:rPr lang="en-US" sz="1350" b="1" dirty="0">
                <a:solidFill>
                  <a:schemeClr val="accent1"/>
                </a:solidFill>
              </a:rPr>
              <a:t>Note drawing order! </a:t>
            </a:r>
            <a:r>
              <a:rPr lang="en-US" sz="1350" dirty="0">
                <a:solidFill>
                  <a:schemeClr val="accent1"/>
                </a:solidFill>
              </a:rPr>
              <a:t>As we add to the screen, new shapes are added on top of old ones.  </a:t>
            </a:r>
          </a:p>
        </p:txBody>
      </p:sp>
    </p:spTree>
    <p:extLst>
      <p:ext uri="{BB962C8B-B14F-4D97-AF65-F5344CB8AC3E}">
        <p14:creationId xmlns:p14="http://schemas.microsoft.com/office/powerpoint/2010/main" val="651398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blending</a:t>
            </a:r>
            <a:endParaRPr lang="en-US" dirty="0"/>
          </a:p>
        </p:txBody>
      </p:sp>
      <p:sp>
        <p:nvSpPr>
          <p:cNvPr id="6" name="TextBox 5"/>
          <p:cNvSpPr txBox="1"/>
          <p:nvPr/>
        </p:nvSpPr>
        <p:spPr>
          <a:xfrm>
            <a:off x="1621545" y="2289719"/>
            <a:ext cx="5886766" cy="727122"/>
          </a:xfrm>
          <a:prstGeom prst="rect">
            <a:avLst/>
          </a:prstGeom>
          <a:solidFill>
            <a:schemeClr val="bg1">
              <a:lumMod val="85000"/>
            </a:schemeClr>
          </a:solidFill>
        </p:spPr>
        <p:txBody>
          <a:bodyPr wrap="square" rtlCol="0">
            <a:spAutoFit/>
          </a:bodyPr>
          <a:lstStyle/>
          <a:p>
            <a:r>
              <a:rPr lang="en-US" sz="825" dirty="0">
                <a:latin typeface="Courier"/>
                <a:cs typeface="Courier"/>
              </a:rPr>
              <a:t>&gt;&gt; Screen </a:t>
            </a:r>
            <a:r>
              <a:rPr lang="en-US" sz="825" dirty="0" err="1">
                <a:latin typeface="Courier"/>
                <a:cs typeface="Courier"/>
              </a:rPr>
              <a:t>BlendFunction</a:t>
            </a:r>
            <a:r>
              <a:rPr lang="en-US" sz="825" dirty="0">
                <a:latin typeface="Courier"/>
                <a:cs typeface="Courier"/>
              </a:rPr>
              <a:t>?</a:t>
            </a:r>
          </a:p>
          <a:p>
            <a:endParaRPr lang="en-US" sz="825" dirty="0">
              <a:latin typeface="Courier"/>
              <a:cs typeface="Courier"/>
            </a:endParaRPr>
          </a:p>
          <a:p>
            <a:r>
              <a:rPr lang="en-US" sz="825" dirty="0">
                <a:latin typeface="Courier"/>
                <a:cs typeface="Courier"/>
              </a:rPr>
              <a:t>&gt;&gt; Screen('</a:t>
            </a:r>
            <a:r>
              <a:rPr lang="en-US" sz="825" dirty="0" err="1">
                <a:latin typeface="Courier"/>
                <a:cs typeface="Courier"/>
              </a:rPr>
              <a:t>BlendFunction</a:t>
            </a:r>
            <a:r>
              <a:rPr lang="en-US" sz="825" dirty="0">
                <a:latin typeface="Courier"/>
                <a:cs typeface="Courier"/>
              </a:rPr>
              <a:t>',</a:t>
            </a:r>
            <a:r>
              <a:rPr lang="en-US" sz="825" dirty="0" err="1">
                <a:latin typeface="Courier"/>
                <a:cs typeface="Courier"/>
              </a:rPr>
              <a:t>wPtr,GL_SRC_ALPHA,GL_ONE_MINUS_SRC_ALPHA</a:t>
            </a:r>
            <a:r>
              <a:rPr lang="en-US" sz="825" dirty="0">
                <a:latin typeface="Courier"/>
                <a:cs typeface="Courier"/>
              </a:rPr>
              <a:t>); </a:t>
            </a:r>
          </a:p>
          <a:p>
            <a:endParaRPr lang="en-US" sz="825" dirty="0">
              <a:latin typeface="Courier"/>
              <a:cs typeface="Courier"/>
            </a:endParaRPr>
          </a:p>
          <a:p>
            <a:r>
              <a:rPr lang="en-US" sz="825" dirty="0">
                <a:latin typeface="Courier"/>
                <a:cs typeface="Courier"/>
              </a:rPr>
              <a:t>&gt;&gt; Screen('</a:t>
            </a:r>
            <a:r>
              <a:rPr lang="en-US" sz="825" dirty="0" err="1">
                <a:latin typeface="Courier"/>
                <a:cs typeface="Courier"/>
              </a:rPr>
              <a:t>BlendFunction</a:t>
            </a:r>
            <a:r>
              <a:rPr lang="en-US" sz="825" dirty="0">
                <a:latin typeface="Courier"/>
                <a:cs typeface="Courier"/>
              </a:rPr>
              <a:t>',</a:t>
            </a:r>
            <a:r>
              <a:rPr lang="en-US" sz="825" dirty="0" err="1">
                <a:latin typeface="Courier"/>
                <a:cs typeface="Courier"/>
              </a:rPr>
              <a:t>wPtr,GL_ONE,GL_ZERO</a:t>
            </a:r>
            <a:r>
              <a:rPr lang="en-US" sz="825" dirty="0">
                <a:latin typeface="Courier"/>
                <a:cs typeface="Courier"/>
              </a:rPr>
              <a:t>); </a:t>
            </a:r>
          </a:p>
        </p:txBody>
      </p:sp>
      <p:sp>
        <p:nvSpPr>
          <p:cNvPr id="7" name="TextBox 6"/>
          <p:cNvSpPr txBox="1"/>
          <p:nvPr/>
        </p:nvSpPr>
        <p:spPr>
          <a:xfrm>
            <a:off x="5987075" y="2487931"/>
            <a:ext cx="1604247" cy="300082"/>
          </a:xfrm>
          <a:prstGeom prst="rect">
            <a:avLst/>
          </a:prstGeom>
          <a:noFill/>
        </p:spPr>
        <p:txBody>
          <a:bodyPr wrap="square" rtlCol="0">
            <a:spAutoFit/>
          </a:bodyPr>
          <a:lstStyle/>
          <a:p>
            <a:r>
              <a:rPr lang="en-US" sz="1350" dirty="0">
                <a:solidFill>
                  <a:srgbClr val="528A02"/>
                </a:solidFill>
              </a:rPr>
              <a:t>ENABLE BLENDING</a:t>
            </a:r>
          </a:p>
        </p:txBody>
      </p:sp>
      <p:sp>
        <p:nvSpPr>
          <p:cNvPr id="8" name="TextBox 7"/>
          <p:cNvSpPr txBox="1"/>
          <p:nvPr/>
        </p:nvSpPr>
        <p:spPr>
          <a:xfrm>
            <a:off x="4671092" y="2744870"/>
            <a:ext cx="2765552" cy="300082"/>
          </a:xfrm>
          <a:prstGeom prst="rect">
            <a:avLst/>
          </a:prstGeom>
          <a:noFill/>
        </p:spPr>
        <p:txBody>
          <a:bodyPr wrap="square" rtlCol="0">
            <a:spAutoFit/>
          </a:bodyPr>
          <a:lstStyle/>
          <a:p>
            <a:r>
              <a:rPr lang="en-US" sz="1350" dirty="0">
                <a:solidFill>
                  <a:srgbClr val="800000"/>
                </a:solidFill>
              </a:rPr>
              <a:t>DISABLE BLENDING</a:t>
            </a:r>
          </a:p>
        </p:txBody>
      </p:sp>
    </p:spTree>
    <p:extLst>
      <p:ext uri="{BB962C8B-B14F-4D97-AF65-F5344CB8AC3E}">
        <p14:creationId xmlns:p14="http://schemas.microsoft.com/office/powerpoint/2010/main" val="19639857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blending</a:t>
            </a:r>
            <a:endParaRPr lang="en-US" dirty="0"/>
          </a:p>
        </p:txBody>
      </p:sp>
      <p:pic>
        <p:nvPicPr>
          <p:cNvPr id="3" name="Picture 2" descr="Screen Shot 2013-07-19 at 11.13.4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127" y="1548756"/>
            <a:ext cx="5743575" cy="3219450"/>
          </a:xfrm>
          <a:prstGeom prst="rect">
            <a:avLst/>
          </a:prstGeom>
        </p:spPr>
      </p:pic>
    </p:spTree>
    <p:extLst>
      <p:ext uri="{BB962C8B-B14F-4D97-AF65-F5344CB8AC3E}">
        <p14:creationId xmlns:p14="http://schemas.microsoft.com/office/powerpoint/2010/main" val="3441764785"/>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lines</a:t>
            </a:r>
            <a:endParaRPr lang="en-US" dirty="0"/>
          </a:p>
        </p:txBody>
      </p:sp>
      <p:sp>
        <p:nvSpPr>
          <p:cNvPr id="4" name="TextBox 3"/>
          <p:cNvSpPr txBox="1"/>
          <p:nvPr/>
        </p:nvSpPr>
        <p:spPr>
          <a:xfrm>
            <a:off x="1425360" y="1943266"/>
            <a:ext cx="6330684" cy="484748"/>
          </a:xfrm>
          <a:prstGeom prst="rect">
            <a:avLst/>
          </a:prstGeom>
          <a:noFill/>
        </p:spPr>
        <p:txBody>
          <a:bodyPr wrap="square" rtlCol="0">
            <a:spAutoFit/>
          </a:bodyPr>
          <a:lstStyle/>
          <a:p>
            <a:r>
              <a:rPr lang="nl-NL" sz="1200" dirty="0">
                <a:latin typeface="Courier"/>
                <a:cs typeface="Courier"/>
              </a:rPr>
              <a:t>Screen('</a:t>
            </a:r>
            <a:r>
              <a:rPr lang="nl-NL" sz="1200" dirty="0" err="1">
                <a:latin typeface="Courier"/>
                <a:cs typeface="Courier"/>
              </a:rPr>
              <a:t>DrawLine</a:t>
            </a:r>
            <a:r>
              <a:rPr lang="nl-NL" sz="1200" dirty="0">
                <a:latin typeface="Courier"/>
                <a:cs typeface="Courier"/>
              </a:rPr>
              <a:t>', </a:t>
            </a:r>
            <a:r>
              <a:rPr lang="nl-NL" sz="1200" dirty="0" err="1">
                <a:latin typeface="Courier"/>
                <a:cs typeface="Courier"/>
              </a:rPr>
              <a:t>wPtr</a:t>
            </a:r>
            <a:r>
              <a:rPr lang="nl-NL" sz="1200" dirty="0">
                <a:latin typeface="Courier"/>
                <a:cs typeface="Courier"/>
              </a:rPr>
              <a:t>, </a:t>
            </a:r>
            <a:r>
              <a:rPr lang="nl-NL" sz="1200" dirty="0" err="1">
                <a:latin typeface="Courier"/>
                <a:cs typeface="Courier"/>
              </a:rPr>
              <a:t>color</a:t>
            </a:r>
            <a:r>
              <a:rPr lang="nl-NL" sz="1200" dirty="0">
                <a:latin typeface="Courier"/>
                <a:cs typeface="Courier"/>
              </a:rPr>
              <a:t>, </a:t>
            </a:r>
            <a:r>
              <a:rPr lang="nl-NL" sz="1200" dirty="0" err="1">
                <a:latin typeface="Courier"/>
                <a:cs typeface="Courier"/>
              </a:rPr>
              <a:t>fromH</a:t>
            </a:r>
            <a:r>
              <a:rPr lang="nl-NL" sz="1200" dirty="0">
                <a:latin typeface="Courier"/>
                <a:cs typeface="Courier"/>
              </a:rPr>
              <a:t>, </a:t>
            </a:r>
            <a:r>
              <a:rPr lang="nl-NL" sz="1200" dirty="0" err="1">
                <a:latin typeface="Courier"/>
                <a:cs typeface="Courier"/>
              </a:rPr>
              <a:t>fromV</a:t>
            </a:r>
            <a:r>
              <a:rPr lang="nl-NL" sz="1200" dirty="0">
                <a:latin typeface="Courier"/>
                <a:cs typeface="Courier"/>
              </a:rPr>
              <a:t>, </a:t>
            </a:r>
            <a:r>
              <a:rPr lang="nl-NL" sz="1200" dirty="0" err="1">
                <a:latin typeface="Courier"/>
                <a:cs typeface="Courier"/>
              </a:rPr>
              <a:t>toH</a:t>
            </a:r>
            <a:r>
              <a:rPr lang="nl-NL" sz="1200" dirty="0">
                <a:latin typeface="Courier"/>
                <a:cs typeface="Courier"/>
              </a:rPr>
              <a:t>, </a:t>
            </a:r>
            <a:r>
              <a:rPr lang="nl-NL" sz="1200" dirty="0" err="1">
                <a:latin typeface="Courier"/>
                <a:cs typeface="Courier"/>
              </a:rPr>
              <a:t>toV</a:t>
            </a:r>
            <a:r>
              <a:rPr lang="nl-NL" sz="1200" dirty="0">
                <a:latin typeface="Courier"/>
                <a:cs typeface="Courier"/>
              </a:rPr>
              <a:t>, </a:t>
            </a:r>
            <a:r>
              <a:rPr lang="nl-NL" sz="1200" dirty="0" err="1">
                <a:latin typeface="Courier"/>
                <a:cs typeface="Courier"/>
              </a:rPr>
              <a:t>penWidth</a:t>
            </a:r>
            <a:r>
              <a:rPr lang="nl-NL" sz="1200" dirty="0">
                <a:latin typeface="Courier"/>
                <a:cs typeface="Courier"/>
              </a:rPr>
              <a:t>);</a:t>
            </a:r>
          </a:p>
          <a:p>
            <a:endParaRPr lang="en-US" sz="1350" dirty="0">
              <a:latin typeface="Courier"/>
              <a:cs typeface="Courier"/>
            </a:endParaRPr>
          </a:p>
        </p:txBody>
      </p:sp>
      <p:cxnSp>
        <p:nvCxnSpPr>
          <p:cNvPr id="6" name="Straight Connector 5"/>
          <p:cNvCxnSpPr/>
          <p:nvPr/>
        </p:nvCxnSpPr>
        <p:spPr>
          <a:xfrm>
            <a:off x="3687236" y="3133414"/>
            <a:ext cx="1986509" cy="113429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922712" y="2813806"/>
            <a:ext cx="1416250" cy="300082"/>
          </a:xfrm>
          <a:prstGeom prst="rect">
            <a:avLst/>
          </a:prstGeom>
          <a:noFill/>
        </p:spPr>
        <p:txBody>
          <a:bodyPr wrap="square" rtlCol="0">
            <a:spAutoFit/>
          </a:bodyPr>
          <a:lstStyle/>
          <a:p>
            <a:r>
              <a:rPr lang="en-US" sz="1350" dirty="0"/>
              <a:t>(</a:t>
            </a:r>
            <a:r>
              <a:rPr lang="en-US" sz="1350" dirty="0" err="1"/>
              <a:t>fromH</a:t>
            </a:r>
            <a:r>
              <a:rPr lang="en-US" sz="1350" dirty="0"/>
              <a:t>, </a:t>
            </a:r>
            <a:r>
              <a:rPr lang="en-US" sz="1350" dirty="0" err="1"/>
              <a:t>fromV</a:t>
            </a:r>
            <a:r>
              <a:rPr lang="en-US" sz="1350" dirty="0"/>
              <a:t>)</a:t>
            </a:r>
          </a:p>
        </p:txBody>
      </p:sp>
      <p:sp>
        <p:nvSpPr>
          <p:cNvPr id="8" name="TextBox 7"/>
          <p:cNvSpPr txBox="1"/>
          <p:nvPr/>
        </p:nvSpPr>
        <p:spPr>
          <a:xfrm>
            <a:off x="5435615" y="4242644"/>
            <a:ext cx="896123" cy="300082"/>
          </a:xfrm>
          <a:prstGeom prst="rect">
            <a:avLst/>
          </a:prstGeom>
          <a:noFill/>
        </p:spPr>
        <p:txBody>
          <a:bodyPr wrap="square" rtlCol="0">
            <a:spAutoFit/>
          </a:bodyPr>
          <a:lstStyle/>
          <a:p>
            <a:r>
              <a:rPr lang="en-US" sz="1350" dirty="0"/>
              <a:t>(</a:t>
            </a:r>
            <a:r>
              <a:rPr lang="en-US" sz="1350" dirty="0" err="1"/>
              <a:t>toH</a:t>
            </a:r>
            <a:r>
              <a:rPr lang="en-US" sz="1350" dirty="0"/>
              <a:t>, </a:t>
            </a:r>
            <a:r>
              <a:rPr lang="en-US" sz="1350" dirty="0" err="1"/>
              <a:t>toV</a:t>
            </a:r>
            <a:r>
              <a:rPr lang="en-US" sz="1350" dirty="0"/>
              <a:t>)</a:t>
            </a:r>
          </a:p>
        </p:txBody>
      </p:sp>
    </p:spTree>
    <p:extLst>
      <p:ext uri="{BB962C8B-B14F-4D97-AF65-F5344CB8AC3E}">
        <p14:creationId xmlns:p14="http://schemas.microsoft.com/office/powerpoint/2010/main" val="10996289"/>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DrawDots</a:t>
            </a:r>
            <a:endParaRPr lang="en-US" dirty="0"/>
          </a:p>
        </p:txBody>
      </p:sp>
      <p:sp>
        <p:nvSpPr>
          <p:cNvPr id="3" name="Content Placeholder 2"/>
          <p:cNvSpPr>
            <a:spLocks noGrp="1"/>
          </p:cNvSpPr>
          <p:nvPr>
            <p:ph idx="1"/>
          </p:nvPr>
        </p:nvSpPr>
        <p:spPr>
          <a:xfrm>
            <a:off x="1644800" y="1600201"/>
            <a:ext cx="5307560" cy="944607"/>
          </a:xfrm>
        </p:spPr>
        <p:txBody>
          <a:bodyPr>
            <a:normAutofit/>
          </a:bodyPr>
          <a:lstStyle/>
          <a:p>
            <a:r>
              <a:rPr lang="en-US" sz="1350" dirty="0"/>
              <a:t>Alternate method for drawing several shapes at once.  Even though it is called </a:t>
            </a:r>
            <a:r>
              <a:rPr lang="en-US" sz="1350" dirty="0" err="1"/>
              <a:t>DrawDots</a:t>
            </a:r>
            <a:r>
              <a:rPr lang="en-US" sz="1350" dirty="0"/>
              <a:t>, it will draw squares as well as circles. </a:t>
            </a:r>
          </a:p>
        </p:txBody>
      </p:sp>
      <p:sp>
        <p:nvSpPr>
          <p:cNvPr id="4" name="TextBox 3"/>
          <p:cNvSpPr txBox="1"/>
          <p:nvPr/>
        </p:nvSpPr>
        <p:spPr>
          <a:xfrm>
            <a:off x="1817414" y="2322310"/>
            <a:ext cx="5659523" cy="300082"/>
          </a:xfrm>
          <a:prstGeom prst="rect">
            <a:avLst/>
          </a:prstGeom>
          <a:noFill/>
        </p:spPr>
        <p:txBody>
          <a:bodyPr wrap="square" rtlCol="0">
            <a:spAutoFit/>
          </a:bodyPr>
          <a:lstStyle/>
          <a:p>
            <a:r>
              <a:rPr lang="en-US" sz="1350" dirty="0"/>
              <a:t>Screen('</a:t>
            </a:r>
            <a:r>
              <a:rPr lang="en-US" sz="1350" dirty="0" err="1"/>
              <a:t>DrawDots</a:t>
            </a:r>
            <a:r>
              <a:rPr lang="en-US" sz="1350" dirty="0"/>
              <a:t>', </a:t>
            </a:r>
            <a:r>
              <a:rPr lang="en-US" sz="1350" dirty="0" err="1"/>
              <a:t>windowPtr</a:t>
            </a:r>
            <a:r>
              <a:rPr lang="en-US" sz="1350" dirty="0"/>
              <a:t>, </a:t>
            </a:r>
            <a:r>
              <a:rPr lang="en-US" sz="1350" dirty="0" err="1"/>
              <a:t>xy</a:t>
            </a:r>
            <a:r>
              <a:rPr lang="en-US" sz="1350" dirty="0"/>
              <a:t> [,size] [,color] [,center] [,</a:t>
            </a:r>
            <a:r>
              <a:rPr lang="en-US" sz="1350" dirty="0" err="1"/>
              <a:t>dot_type</a:t>
            </a:r>
            <a:r>
              <a:rPr lang="en-US" sz="1350" dirty="0"/>
              <a:t>]);</a:t>
            </a:r>
          </a:p>
        </p:txBody>
      </p:sp>
      <p:sp>
        <p:nvSpPr>
          <p:cNvPr id="5" name="Rectangle 4"/>
          <p:cNvSpPr/>
          <p:nvPr/>
        </p:nvSpPr>
        <p:spPr>
          <a:xfrm>
            <a:off x="4091723" y="2391841"/>
            <a:ext cx="208583" cy="180779"/>
          </a:xfrm>
          <a:prstGeom prst="rect">
            <a:avLst/>
          </a:prstGeom>
          <a:gradFill flip="none" rotWithShape="1">
            <a:gsLst>
              <a:gs pos="0">
                <a:schemeClr val="accent1">
                  <a:tint val="95000"/>
                  <a:shade val="70000"/>
                  <a:satMod val="150000"/>
                  <a:alpha val="27000"/>
                </a:schemeClr>
              </a:gs>
              <a:gs pos="100000">
                <a:schemeClr val="accent1">
                  <a:tint val="100000"/>
                  <a:shade val="100000"/>
                  <a:satMod val="150000"/>
                  <a:alpha val="2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7" name="Straight Arrow Connector 6"/>
          <p:cNvCxnSpPr/>
          <p:nvPr/>
        </p:nvCxnSpPr>
        <p:spPr>
          <a:xfrm flipV="1">
            <a:off x="3499976" y="2621291"/>
            <a:ext cx="604888" cy="2711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250769" y="2833648"/>
            <a:ext cx="2398692" cy="715581"/>
          </a:xfrm>
          <a:prstGeom prst="rect">
            <a:avLst/>
          </a:prstGeom>
          <a:noFill/>
        </p:spPr>
        <p:txBody>
          <a:bodyPr wrap="square" rtlCol="0">
            <a:spAutoFit/>
          </a:bodyPr>
          <a:lstStyle/>
          <a:p>
            <a:r>
              <a:rPr lang="en-US" sz="1350" dirty="0">
                <a:solidFill>
                  <a:schemeClr val="accent1">
                    <a:lumMod val="75000"/>
                  </a:schemeClr>
                </a:solidFill>
              </a:rPr>
              <a:t>Matrix containing coordinates of dot centers. Two rows, x and y.  Each column is another dot. </a:t>
            </a:r>
          </a:p>
        </p:txBody>
      </p:sp>
      <p:sp>
        <p:nvSpPr>
          <p:cNvPr id="11" name="Rectangle 10"/>
          <p:cNvSpPr/>
          <p:nvPr/>
        </p:nvSpPr>
        <p:spPr>
          <a:xfrm>
            <a:off x="4314020" y="2391841"/>
            <a:ext cx="410211" cy="180779"/>
          </a:xfrm>
          <a:prstGeom prst="rect">
            <a:avLst/>
          </a:prstGeom>
          <a:gradFill flip="none" rotWithShape="1">
            <a:gsLst>
              <a:gs pos="0">
                <a:schemeClr val="accent2">
                  <a:tint val="95000"/>
                  <a:shade val="70000"/>
                  <a:satMod val="150000"/>
                  <a:alpha val="18000"/>
                </a:schemeClr>
              </a:gs>
              <a:gs pos="100000">
                <a:schemeClr val="accent2">
                  <a:tint val="100000"/>
                  <a:shade val="100000"/>
                  <a:satMod val="150000"/>
                  <a:alpha val="18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13" name="Straight Arrow Connector 12"/>
          <p:cNvCxnSpPr>
            <a:stCxn id="14" idx="0"/>
          </p:cNvCxnSpPr>
          <p:nvPr/>
        </p:nvCxnSpPr>
        <p:spPr>
          <a:xfrm flipV="1">
            <a:off x="3423497" y="2551760"/>
            <a:ext cx="1077673" cy="114724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2359729" y="3699009"/>
            <a:ext cx="2127536" cy="715581"/>
          </a:xfrm>
          <a:prstGeom prst="rect">
            <a:avLst/>
          </a:prstGeom>
          <a:noFill/>
        </p:spPr>
        <p:txBody>
          <a:bodyPr wrap="square" rtlCol="0">
            <a:spAutoFit/>
          </a:bodyPr>
          <a:lstStyle/>
          <a:p>
            <a:r>
              <a:rPr lang="en-US" sz="1350" dirty="0">
                <a:solidFill>
                  <a:schemeClr val="accent2"/>
                </a:solidFill>
              </a:rPr>
              <a:t>Can either be a single value, or a vector of values, one per dot</a:t>
            </a:r>
          </a:p>
        </p:txBody>
      </p:sp>
      <p:sp>
        <p:nvSpPr>
          <p:cNvPr id="15" name="Rectangle 14"/>
          <p:cNvSpPr/>
          <p:nvPr/>
        </p:nvSpPr>
        <p:spPr>
          <a:xfrm>
            <a:off x="4773665" y="2391841"/>
            <a:ext cx="528407" cy="180779"/>
          </a:xfrm>
          <a:prstGeom prst="rect">
            <a:avLst/>
          </a:prstGeom>
          <a:gradFill flip="none" rotWithShape="1">
            <a:gsLst>
              <a:gs pos="0">
                <a:schemeClr val="accent3">
                  <a:tint val="95000"/>
                  <a:shade val="70000"/>
                  <a:satMod val="150000"/>
                  <a:alpha val="32000"/>
                </a:schemeClr>
              </a:gs>
              <a:gs pos="100000">
                <a:schemeClr val="accent3">
                  <a:tint val="100000"/>
                  <a:shade val="100000"/>
                  <a:satMod val="150000"/>
                  <a:alpha val="32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cxnSp>
        <p:nvCxnSpPr>
          <p:cNvPr id="17" name="Straight Arrow Connector 16"/>
          <p:cNvCxnSpPr/>
          <p:nvPr/>
        </p:nvCxnSpPr>
        <p:spPr>
          <a:xfrm flipH="1" flipV="1">
            <a:off x="5029577" y="2635196"/>
            <a:ext cx="20858" cy="168263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8" name="TextBox 17"/>
          <p:cNvSpPr txBox="1"/>
          <p:nvPr/>
        </p:nvSpPr>
        <p:spPr>
          <a:xfrm>
            <a:off x="4362115" y="4310876"/>
            <a:ext cx="2127536" cy="715581"/>
          </a:xfrm>
          <a:prstGeom prst="rect">
            <a:avLst/>
          </a:prstGeom>
          <a:noFill/>
        </p:spPr>
        <p:txBody>
          <a:bodyPr wrap="square" rtlCol="0">
            <a:spAutoFit/>
          </a:bodyPr>
          <a:lstStyle/>
          <a:p>
            <a:r>
              <a:rPr lang="en-US" sz="1350" dirty="0">
                <a:solidFill>
                  <a:schemeClr val="accent3"/>
                </a:solidFill>
              </a:rPr>
              <a:t>Single color vector, or matrix with three rows (</a:t>
            </a:r>
            <a:r>
              <a:rPr lang="en-US" sz="1350" dirty="0" err="1">
                <a:solidFill>
                  <a:schemeClr val="accent3"/>
                </a:solidFill>
              </a:rPr>
              <a:t>r,g,b</a:t>
            </a:r>
            <a:r>
              <a:rPr lang="en-US" sz="1350" dirty="0">
                <a:solidFill>
                  <a:schemeClr val="accent3"/>
                </a:solidFill>
              </a:rPr>
              <a:t>)</a:t>
            </a:r>
          </a:p>
        </p:txBody>
      </p:sp>
      <p:sp>
        <p:nvSpPr>
          <p:cNvPr id="22" name="Rectangle 21"/>
          <p:cNvSpPr/>
          <p:nvPr/>
        </p:nvSpPr>
        <p:spPr>
          <a:xfrm>
            <a:off x="5955820" y="2391841"/>
            <a:ext cx="806517" cy="180779"/>
          </a:xfrm>
          <a:prstGeom prst="rect">
            <a:avLst/>
          </a:prstGeom>
          <a:gradFill flip="none" rotWithShape="1">
            <a:gsLst>
              <a:gs pos="0">
                <a:schemeClr val="accent5">
                  <a:tint val="95000"/>
                  <a:shade val="70000"/>
                  <a:satMod val="150000"/>
                  <a:alpha val="33000"/>
                </a:schemeClr>
              </a:gs>
              <a:gs pos="100000">
                <a:schemeClr val="accent5">
                  <a:tint val="100000"/>
                  <a:shade val="100000"/>
                  <a:satMod val="150000"/>
                  <a:alpha val="33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23" name="Straight Arrow Connector 22"/>
          <p:cNvCxnSpPr/>
          <p:nvPr/>
        </p:nvCxnSpPr>
        <p:spPr>
          <a:xfrm flipH="1" flipV="1">
            <a:off x="6301928" y="2635199"/>
            <a:ext cx="730035" cy="55624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5" name="TextBox 24"/>
          <p:cNvSpPr txBox="1"/>
          <p:nvPr/>
        </p:nvSpPr>
        <p:spPr>
          <a:xfrm>
            <a:off x="6371455" y="3219250"/>
            <a:ext cx="1703419" cy="923330"/>
          </a:xfrm>
          <a:prstGeom prst="rect">
            <a:avLst/>
          </a:prstGeom>
          <a:noFill/>
        </p:spPr>
        <p:txBody>
          <a:bodyPr wrap="square" rtlCol="0">
            <a:spAutoFit/>
          </a:bodyPr>
          <a:lstStyle/>
          <a:p>
            <a:r>
              <a:rPr lang="en-US" sz="1350" dirty="0">
                <a:solidFill>
                  <a:schemeClr val="accent5"/>
                </a:solidFill>
              </a:rPr>
              <a:t>0 (default) =  squares</a:t>
            </a:r>
          </a:p>
          <a:p>
            <a:r>
              <a:rPr lang="en-US" sz="1350" dirty="0">
                <a:solidFill>
                  <a:schemeClr val="accent5"/>
                </a:solidFill>
              </a:rPr>
              <a:t>1 = circles</a:t>
            </a:r>
          </a:p>
          <a:p>
            <a:r>
              <a:rPr lang="en-US" sz="1350" dirty="0">
                <a:solidFill>
                  <a:schemeClr val="accent5"/>
                </a:solidFill>
              </a:rPr>
              <a:t>2 = circles with high quality anti-aliasing</a:t>
            </a:r>
          </a:p>
        </p:txBody>
      </p:sp>
      <p:sp>
        <p:nvSpPr>
          <p:cNvPr id="30" name="Rectangle 29"/>
          <p:cNvSpPr/>
          <p:nvPr/>
        </p:nvSpPr>
        <p:spPr>
          <a:xfrm>
            <a:off x="5344171" y="2398794"/>
            <a:ext cx="570124" cy="180779"/>
          </a:xfrm>
          <a:prstGeom prst="rect">
            <a:avLst/>
          </a:prstGeom>
          <a:gradFill flip="none" rotWithShape="1">
            <a:gsLst>
              <a:gs pos="0">
                <a:schemeClr val="accent6">
                  <a:tint val="95000"/>
                  <a:shade val="70000"/>
                  <a:satMod val="150000"/>
                  <a:alpha val="34000"/>
                </a:schemeClr>
              </a:gs>
              <a:gs pos="100000">
                <a:schemeClr val="accent6">
                  <a:tint val="100000"/>
                  <a:shade val="100000"/>
                  <a:satMod val="150000"/>
                  <a:alpha val="34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cxnSp>
        <p:nvCxnSpPr>
          <p:cNvPr id="32" name="Straight Arrow Connector 31"/>
          <p:cNvCxnSpPr/>
          <p:nvPr/>
        </p:nvCxnSpPr>
        <p:spPr>
          <a:xfrm flipH="1" flipV="1">
            <a:off x="5578844" y="2642152"/>
            <a:ext cx="6951" cy="43803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5" name="TextBox 34"/>
          <p:cNvSpPr txBox="1"/>
          <p:nvPr/>
        </p:nvSpPr>
        <p:spPr>
          <a:xfrm>
            <a:off x="5224253" y="3024567"/>
            <a:ext cx="1056815" cy="715581"/>
          </a:xfrm>
          <a:prstGeom prst="rect">
            <a:avLst/>
          </a:prstGeom>
          <a:noFill/>
        </p:spPr>
        <p:txBody>
          <a:bodyPr wrap="square" rtlCol="0">
            <a:spAutoFit/>
          </a:bodyPr>
          <a:lstStyle/>
          <a:p>
            <a:r>
              <a:rPr lang="en-US" sz="1350" dirty="0"/>
              <a:t>Define center coordinates</a:t>
            </a:r>
          </a:p>
        </p:txBody>
      </p:sp>
    </p:spTree>
    <p:extLst>
      <p:ext uri="{BB962C8B-B14F-4D97-AF65-F5344CB8AC3E}">
        <p14:creationId xmlns:p14="http://schemas.microsoft.com/office/powerpoint/2010/main" val="55227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animBg="1"/>
      <p:bldP spid="14" grpId="0"/>
      <p:bldP spid="15" grpId="0" animBg="1"/>
      <p:bldP spid="18" grpId="0"/>
      <p:bldP spid="22" grpId="0" animBg="1"/>
      <p:bldP spid="25" grpId="0"/>
      <p:bldP spid="30" grpId="0" animBg="1"/>
      <p:bldP spid="3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8417" y="591129"/>
            <a:ext cx="5886766" cy="2723823"/>
          </a:xfrm>
          <a:prstGeom prst="rect">
            <a:avLst/>
          </a:prstGeom>
          <a:solidFill>
            <a:schemeClr val="bg1">
              <a:lumMod val="85000"/>
            </a:schemeClr>
          </a:solidFill>
        </p:spPr>
        <p:txBody>
          <a:bodyPr wrap="square" rtlCol="0">
            <a:spAutoFit/>
          </a:bodyPr>
          <a:lstStyle/>
          <a:p>
            <a:r>
              <a:rPr lang="en-US" sz="900" dirty="0">
                <a:latin typeface="Courier"/>
                <a:cs typeface="Courier"/>
              </a:rPr>
              <a:t>&gt;&gt; [</a:t>
            </a:r>
            <a:r>
              <a:rPr lang="en-US" sz="900" dirty="0" err="1">
                <a:latin typeface="Courier"/>
                <a:cs typeface="Courier"/>
              </a:rPr>
              <a:t>wPtr</a:t>
            </a:r>
            <a:r>
              <a:rPr lang="en-US" sz="900" dirty="0">
                <a:latin typeface="Courier"/>
                <a:cs typeface="Courier"/>
              </a:rPr>
              <a:t>, </a:t>
            </a:r>
            <a:r>
              <a:rPr lang="en-US" sz="900" dirty="0" err="1">
                <a:latin typeface="Courier"/>
                <a:cs typeface="Courier"/>
              </a:rPr>
              <a:t>rect</a:t>
            </a:r>
            <a:r>
              <a:rPr lang="en-US" sz="900" dirty="0">
                <a:latin typeface="Courier"/>
                <a:cs typeface="Courier"/>
              </a:rPr>
              <a:t>] = Screen('OpenWindow',1);</a:t>
            </a:r>
          </a:p>
          <a:p>
            <a:r>
              <a:rPr lang="en-US" sz="900" dirty="0">
                <a:latin typeface="Courier"/>
                <a:cs typeface="Courier"/>
              </a:rPr>
              <a:t>&gt;&gt; </a:t>
            </a:r>
            <a:r>
              <a:rPr lang="en-US" sz="900" dirty="0" err="1">
                <a:latin typeface="Courier"/>
                <a:cs typeface="Courier"/>
              </a:rPr>
              <a:t>xCenter</a:t>
            </a:r>
            <a:r>
              <a:rPr lang="en-US" sz="900" dirty="0">
                <a:latin typeface="Courier"/>
                <a:cs typeface="Courier"/>
              </a:rPr>
              <a:t> = </a:t>
            </a:r>
            <a:r>
              <a:rPr lang="en-US" sz="900" dirty="0" err="1">
                <a:latin typeface="Courier"/>
                <a:cs typeface="Courier"/>
              </a:rPr>
              <a:t>rect</a:t>
            </a:r>
            <a:r>
              <a:rPr lang="en-US" sz="900" dirty="0">
                <a:latin typeface="Courier"/>
                <a:cs typeface="Courier"/>
              </a:rPr>
              <a:t>(3)/2;</a:t>
            </a:r>
          </a:p>
          <a:p>
            <a:r>
              <a:rPr lang="en-US" sz="900" dirty="0">
                <a:latin typeface="Courier"/>
                <a:cs typeface="Courier"/>
              </a:rPr>
              <a:t>&gt;&gt; </a:t>
            </a:r>
            <a:r>
              <a:rPr lang="en-US" sz="900" dirty="0" err="1">
                <a:latin typeface="Courier"/>
                <a:cs typeface="Courier"/>
              </a:rPr>
              <a:t>yCenter</a:t>
            </a:r>
            <a:r>
              <a:rPr lang="en-US" sz="900" dirty="0">
                <a:latin typeface="Courier"/>
                <a:cs typeface="Courier"/>
              </a:rPr>
              <a:t> = </a:t>
            </a:r>
            <a:r>
              <a:rPr lang="en-US" sz="900" dirty="0" err="1">
                <a:latin typeface="Courier"/>
                <a:cs typeface="Courier"/>
              </a:rPr>
              <a:t>rect</a:t>
            </a:r>
            <a:r>
              <a:rPr lang="en-US" sz="900" dirty="0">
                <a:latin typeface="Courier"/>
                <a:cs typeface="Courier"/>
              </a:rPr>
              <a:t>(4)/2;</a:t>
            </a:r>
          </a:p>
          <a:p>
            <a:r>
              <a:rPr lang="en-US" sz="900" dirty="0">
                <a:latin typeface="Courier"/>
                <a:cs typeface="Courier"/>
              </a:rPr>
              <a:t>&gt;&gt;</a:t>
            </a:r>
          </a:p>
          <a:p>
            <a:r>
              <a:rPr lang="en-US" sz="900" dirty="0">
                <a:latin typeface="Courier"/>
                <a:cs typeface="Courier"/>
              </a:rPr>
              <a:t>&gt;&gt; colors = [255 0 0; 0 255 0; 0 0 255]</a:t>
            </a:r>
          </a:p>
          <a:p>
            <a:r>
              <a:rPr lang="fr-FR" sz="900" dirty="0" err="1">
                <a:latin typeface="Courier"/>
                <a:cs typeface="Courier"/>
              </a:rPr>
              <a:t>colors</a:t>
            </a:r>
            <a:r>
              <a:rPr lang="fr-FR" sz="900" dirty="0">
                <a:latin typeface="Courier"/>
                <a:cs typeface="Courier"/>
              </a:rPr>
              <a:t> =</a:t>
            </a:r>
          </a:p>
          <a:p>
            <a:endParaRPr lang="fr-FR" sz="900" dirty="0">
              <a:latin typeface="Courier"/>
              <a:cs typeface="Courier"/>
            </a:endParaRPr>
          </a:p>
          <a:p>
            <a:r>
              <a:rPr lang="fr-FR" sz="900" dirty="0">
                <a:latin typeface="Courier"/>
                <a:cs typeface="Courier"/>
              </a:rPr>
              <a:t>   255     0     0</a:t>
            </a:r>
          </a:p>
          <a:p>
            <a:r>
              <a:rPr lang="fr-FR" sz="900" dirty="0">
                <a:latin typeface="Courier"/>
                <a:cs typeface="Courier"/>
              </a:rPr>
              <a:t>     0   255     0</a:t>
            </a:r>
          </a:p>
          <a:p>
            <a:r>
              <a:rPr lang="fr-FR" sz="900" dirty="0">
                <a:latin typeface="Courier"/>
                <a:cs typeface="Courier"/>
              </a:rPr>
              <a:t>     0     0   255</a:t>
            </a:r>
          </a:p>
          <a:p>
            <a:r>
              <a:rPr lang="fr-FR" sz="900" dirty="0">
                <a:latin typeface="Courier"/>
                <a:cs typeface="Courier"/>
              </a:rPr>
              <a:t>&gt;&gt; locations = [-100 0 100; 0 0 0]</a:t>
            </a:r>
          </a:p>
          <a:p>
            <a:r>
              <a:rPr lang="en-US" sz="900" dirty="0">
                <a:latin typeface="Courier"/>
                <a:cs typeface="Courier"/>
              </a:rPr>
              <a:t>locations =</a:t>
            </a:r>
          </a:p>
          <a:p>
            <a:endParaRPr lang="en-US" sz="900" dirty="0">
              <a:latin typeface="Courier"/>
              <a:cs typeface="Courier"/>
            </a:endParaRPr>
          </a:p>
          <a:p>
            <a:r>
              <a:rPr lang="en-US" sz="900" dirty="0">
                <a:latin typeface="Courier"/>
                <a:cs typeface="Courier"/>
              </a:rPr>
              <a:t>  -100     0   100</a:t>
            </a:r>
          </a:p>
          <a:p>
            <a:r>
              <a:rPr lang="en-US" sz="900" dirty="0">
                <a:latin typeface="Courier"/>
                <a:cs typeface="Courier"/>
              </a:rPr>
              <a:t>     0     0     0</a:t>
            </a:r>
          </a:p>
          <a:p>
            <a:r>
              <a:rPr lang="en-US" sz="900" dirty="0">
                <a:latin typeface="Courier"/>
                <a:cs typeface="Courier"/>
              </a:rPr>
              <a:t>&gt;&gt; sizes = [30 40 50];</a:t>
            </a:r>
          </a:p>
          <a:p>
            <a:r>
              <a:rPr lang="en-US" sz="900" dirty="0">
                <a:latin typeface="Courier"/>
                <a:cs typeface="Courier"/>
              </a:rPr>
              <a:t>&gt;&gt; Screen('</a:t>
            </a:r>
            <a:r>
              <a:rPr lang="en-US" sz="900" dirty="0" err="1">
                <a:latin typeface="Courier"/>
                <a:cs typeface="Courier"/>
              </a:rPr>
              <a:t>DrawDots</a:t>
            </a:r>
            <a:r>
              <a:rPr lang="en-US" sz="900" dirty="0">
                <a:latin typeface="Courier"/>
                <a:cs typeface="Courier"/>
              </a:rPr>
              <a:t>',</a:t>
            </a:r>
            <a:r>
              <a:rPr lang="en-US" sz="900" dirty="0" err="1">
                <a:latin typeface="Courier"/>
                <a:cs typeface="Courier"/>
              </a:rPr>
              <a:t>wPtr,locations</a:t>
            </a:r>
            <a:r>
              <a:rPr lang="en-US" sz="900" dirty="0">
                <a:latin typeface="Courier"/>
                <a:cs typeface="Courier"/>
              </a:rPr>
              <a:t>, sizes, colors, [</a:t>
            </a:r>
            <a:r>
              <a:rPr lang="en-US" sz="900" dirty="0" err="1">
                <a:latin typeface="Courier"/>
                <a:cs typeface="Courier"/>
              </a:rPr>
              <a:t>xCenter,yCenter</a:t>
            </a:r>
            <a:r>
              <a:rPr lang="en-US" sz="900" dirty="0">
                <a:latin typeface="Courier"/>
                <a:cs typeface="Courier"/>
              </a:rPr>
              <a:t>], 1);</a:t>
            </a:r>
          </a:p>
          <a:p>
            <a:r>
              <a:rPr lang="en-US" sz="900" dirty="0">
                <a:latin typeface="Courier"/>
                <a:cs typeface="Courier"/>
              </a:rPr>
              <a:t>&gt;&gt; Screen('Flip',</a:t>
            </a:r>
            <a:r>
              <a:rPr lang="en-US" sz="900" dirty="0" err="1">
                <a:latin typeface="Courier"/>
                <a:cs typeface="Courier"/>
              </a:rPr>
              <a:t>wPtr</a:t>
            </a:r>
            <a:r>
              <a:rPr lang="en-US" sz="900" dirty="0">
                <a:latin typeface="Courier"/>
                <a:cs typeface="Courier"/>
              </a:rPr>
              <a:t>);</a:t>
            </a:r>
          </a:p>
          <a:p>
            <a:endParaRPr lang="en-US" sz="900" dirty="0">
              <a:latin typeface="Courier"/>
              <a:cs typeface="Courier"/>
            </a:endParaRPr>
          </a:p>
        </p:txBody>
      </p:sp>
    </p:spTree>
    <p:extLst>
      <p:ext uri="{BB962C8B-B14F-4D97-AF65-F5344CB8AC3E}">
        <p14:creationId xmlns:p14="http://schemas.microsoft.com/office/powerpoint/2010/main" val="517550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strings</a:t>
            </a:r>
            <a:endParaRPr lang="en-US" dirty="0"/>
          </a:p>
        </p:txBody>
      </p:sp>
      <p:sp>
        <p:nvSpPr>
          <p:cNvPr id="5" name="TextBox 4"/>
          <p:cNvSpPr txBox="1"/>
          <p:nvPr/>
        </p:nvSpPr>
        <p:spPr>
          <a:xfrm>
            <a:off x="1356123" y="1325732"/>
            <a:ext cx="6430565" cy="3774110"/>
          </a:xfrm>
          <a:prstGeom prst="rect">
            <a:avLst/>
          </a:prstGeom>
          <a:solidFill>
            <a:schemeClr val="bg1">
              <a:lumMod val="85000"/>
            </a:schemeClr>
          </a:solidFill>
        </p:spPr>
        <p:txBody>
          <a:bodyPr wrap="square" rtlCol="0">
            <a:spAutoFit/>
          </a:bodyPr>
          <a:lstStyle/>
          <a:p>
            <a:r>
              <a:rPr lang="fr-FR" sz="825" dirty="0">
                <a:latin typeface="Courier"/>
                <a:cs typeface="Courier"/>
              </a:rPr>
              <a:t>&gt;&gt; x = 'hello';</a:t>
            </a:r>
          </a:p>
          <a:p>
            <a:r>
              <a:rPr lang="fr-FR" sz="825" dirty="0">
                <a:latin typeface="Courier"/>
                <a:cs typeface="Courier"/>
              </a:rPr>
              <a:t>&gt;&gt; y= '</a:t>
            </a:r>
            <a:r>
              <a:rPr lang="fr-FR" sz="825" dirty="0" err="1">
                <a:latin typeface="Courier"/>
                <a:cs typeface="Courier"/>
              </a:rPr>
              <a:t>goodbye</a:t>
            </a:r>
            <a:r>
              <a:rPr lang="fr-FR" sz="825" dirty="0">
                <a:latin typeface="Courier"/>
                <a:cs typeface="Courier"/>
              </a:rPr>
              <a:t>';</a:t>
            </a:r>
          </a:p>
          <a:p>
            <a:r>
              <a:rPr lang="fr-FR" sz="825" dirty="0">
                <a:latin typeface="Courier"/>
                <a:cs typeface="Courier"/>
              </a:rPr>
              <a:t>&gt;&gt; x == y</a:t>
            </a:r>
          </a:p>
          <a:p>
            <a:r>
              <a:rPr lang="fr-FR" sz="825" dirty="0" err="1">
                <a:solidFill>
                  <a:srgbClr val="FF0000"/>
                </a:solidFill>
                <a:latin typeface="Courier"/>
                <a:cs typeface="Courier"/>
              </a:rPr>
              <a:t>Error</a:t>
            </a:r>
            <a:r>
              <a:rPr lang="fr-FR" sz="825" dirty="0">
                <a:solidFill>
                  <a:srgbClr val="FF0000"/>
                </a:solidFill>
                <a:latin typeface="Courier"/>
                <a:cs typeface="Courier"/>
              </a:rPr>
              <a:t> </a:t>
            </a:r>
            <a:r>
              <a:rPr lang="fr-FR" sz="825" dirty="0" err="1">
                <a:solidFill>
                  <a:srgbClr val="FF0000"/>
                </a:solidFill>
                <a:latin typeface="Courier"/>
                <a:cs typeface="Courier"/>
              </a:rPr>
              <a:t>using</a:t>
            </a:r>
            <a:r>
              <a:rPr lang="fr-FR" sz="825" dirty="0">
                <a:solidFill>
                  <a:srgbClr val="FF0000"/>
                </a:solidFill>
                <a:latin typeface="Courier"/>
                <a:cs typeface="Courier"/>
              </a:rPr>
              <a:t>  == </a:t>
            </a:r>
          </a:p>
          <a:p>
            <a:r>
              <a:rPr lang="fr-FR" sz="825" dirty="0">
                <a:solidFill>
                  <a:srgbClr val="FF0000"/>
                </a:solidFill>
                <a:latin typeface="Courier"/>
                <a:cs typeface="Courier"/>
              </a:rPr>
              <a:t>Matrix dimensions must </a:t>
            </a:r>
            <a:r>
              <a:rPr lang="fr-FR" sz="825" dirty="0" err="1">
                <a:solidFill>
                  <a:srgbClr val="FF0000"/>
                </a:solidFill>
                <a:latin typeface="Courier"/>
                <a:cs typeface="Courier"/>
              </a:rPr>
              <a:t>agree</a:t>
            </a:r>
            <a:r>
              <a:rPr lang="fr-FR" sz="825" dirty="0">
                <a:solidFill>
                  <a:srgbClr val="FF0000"/>
                </a:solidFill>
                <a:latin typeface="Courier"/>
                <a:cs typeface="Courier"/>
              </a:rPr>
              <a:t>.</a:t>
            </a:r>
          </a:p>
          <a:p>
            <a:endParaRPr lang="fr-FR" sz="825" dirty="0">
              <a:latin typeface="Courier"/>
              <a:cs typeface="Courier"/>
            </a:endParaRPr>
          </a:p>
          <a:p>
            <a:r>
              <a:rPr lang="fr-FR" sz="825" dirty="0">
                <a:latin typeface="Courier"/>
                <a:cs typeface="Courier"/>
              </a:rPr>
              <a:t>&gt;&gt; help </a:t>
            </a:r>
            <a:r>
              <a:rPr lang="fr-FR" sz="825" dirty="0" err="1">
                <a:latin typeface="Courier"/>
                <a:cs typeface="Courier"/>
              </a:rPr>
              <a:t>strcmp</a:t>
            </a:r>
            <a:endParaRPr lang="fr-FR" sz="825" dirty="0">
              <a:latin typeface="Courier"/>
              <a:cs typeface="Courier"/>
            </a:endParaRPr>
          </a:p>
          <a:p>
            <a:r>
              <a:rPr lang="fr-FR" sz="825" dirty="0" err="1">
                <a:latin typeface="Courier"/>
                <a:cs typeface="Courier"/>
              </a:rPr>
              <a:t>strcmp</a:t>
            </a:r>
            <a:r>
              <a:rPr lang="fr-FR" sz="825" dirty="0">
                <a:latin typeface="Courier"/>
                <a:cs typeface="Courier"/>
              </a:rPr>
              <a:t> Compare strings.</a:t>
            </a:r>
          </a:p>
          <a:p>
            <a:r>
              <a:rPr lang="fr-FR" sz="825" dirty="0">
                <a:latin typeface="Courier"/>
                <a:cs typeface="Courier"/>
              </a:rPr>
              <a:t>    TF = </a:t>
            </a:r>
            <a:r>
              <a:rPr lang="fr-FR" sz="825" dirty="0" err="1">
                <a:latin typeface="Courier"/>
                <a:cs typeface="Courier"/>
              </a:rPr>
              <a:t>strcmp</a:t>
            </a:r>
            <a:r>
              <a:rPr lang="fr-FR" sz="825" dirty="0">
                <a:latin typeface="Courier"/>
                <a:cs typeface="Courier"/>
              </a:rPr>
              <a:t>(S1,S2) compares the strings S1 and S2 and </a:t>
            </a:r>
            <a:r>
              <a:rPr lang="fr-FR" sz="825" dirty="0" err="1">
                <a:latin typeface="Courier"/>
                <a:cs typeface="Courier"/>
              </a:rPr>
              <a:t>returns</a:t>
            </a:r>
            <a:r>
              <a:rPr lang="fr-FR" sz="825" dirty="0">
                <a:latin typeface="Courier"/>
                <a:cs typeface="Courier"/>
              </a:rPr>
              <a:t> </a:t>
            </a:r>
            <a:r>
              <a:rPr lang="fr-FR" sz="825" dirty="0" err="1">
                <a:latin typeface="Courier"/>
                <a:cs typeface="Courier"/>
              </a:rPr>
              <a:t>logical</a:t>
            </a:r>
            <a:r>
              <a:rPr lang="fr-FR" sz="825" dirty="0">
                <a:latin typeface="Courier"/>
                <a:cs typeface="Courier"/>
              </a:rPr>
              <a:t> 1</a:t>
            </a:r>
          </a:p>
          <a:p>
            <a:r>
              <a:rPr lang="fr-FR" sz="825" dirty="0">
                <a:latin typeface="Courier"/>
                <a:cs typeface="Courier"/>
              </a:rPr>
              <a:t>    (</a:t>
            </a:r>
            <a:r>
              <a:rPr lang="fr-FR" sz="825" dirty="0" err="1">
                <a:latin typeface="Courier"/>
                <a:cs typeface="Courier"/>
              </a:rPr>
              <a:t>true</a:t>
            </a:r>
            <a:r>
              <a:rPr lang="fr-FR" sz="825" dirty="0">
                <a:latin typeface="Courier"/>
                <a:cs typeface="Courier"/>
              </a:rPr>
              <a:t>) if </a:t>
            </a:r>
            <a:r>
              <a:rPr lang="fr-FR" sz="825" dirty="0" err="1">
                <a:latin typeface="Courier"/>
                <a:cs typeface="Courier"/>
              </a:rPr>
              <a:t>they</a:t>
            </a:r>
            <a:r>
              <a:rPr lang="fr-FR" sz="825" dirty="0">
                <a:latin typeface="Courier"/>
                <a:cs typeface="Courier"/>
              </a:rPr>
              <a:t> are </a:t>
            </a:r>
            <a:r>
              <a:rPr lang="fr-FR" sz="825" dirty="0" err="1">
                <a:latin typeface="Courier"/>
                <a:cs typeface="Courier"/>
              </a:rPr>
              <a:t>identical</a:t>
            </a:r>
            <a:r>
              <a:rPr lang="fr-FR" sz="825" dirty="0">
                <a:latin typeface="Courier"/>
                <a:cs typeface="Courier"/>
              </a:rPr>
              <a:t>, and </a:t>
            </a:r>
            <a:r>
              <a:rPr lang="fr-FR" sz="825" dirty="0" err="1">
                <a:latin typeface="Courier"/>
                <a:cs typeface="Courier"/>
              </a:rPr>
              <a:t>returns</a:t>
            </a:r>
            <a:r>
              <a:rPr lang="fr-FR" sz="825" dirty="0">
                <a:latin typeface="Courier"/>
                <a:cs typeface="Courier"/>
              </a:rPr>
              <a:t> </a:t>
            </a:r>
            <a:r>
              <a:rPr lang="fr-FR" sz="825" dirty="0" err="1">
                <a:latin typeface="Courier"/>
                <a:cs typeface="Courier"/>
              </a:rPr>
              <a:t>logical</a:t>
            </a:r>
            <a:r>
              <a:rPr lang="fr-FR" sz="825" dirty="0">
                <a:latin typeface="Courier"/>
                <a:cs typeface="Courier"/>
              </a:rPr>
              <a:t> 0 (false) </a:t>
            </a:r>
            <a:r>
              <a:rPr lang="fr-FR" sz="825" dirty="0" err="1">
                <a:latin typeface="Courier"/>
                <a:cs typeface="Courier"/>
              </a:rPr>
              <a:t>otherwise</a:t>
            </a:r>
            <a:r>
              <a:rPr lang="fr-FR" sz="825" dirty="0">
                <a:latin typeface="Courier"/>
                <a:cs typeface="Courier"/>
              </a:rPr>
              <a:t>. </a:t>
            </a:r>
          </a:p>
          <a:p>
            <a:endParaRPr lang="fr-FR" sz="825" dirty="0">
              <a:latin typeface="Courier"/>
              <a:cs typeface="Courier"/>
            </a:endParaRPr>
          </a:p>
          <a:p>
            <a:r>
              <a:rPr lang="fr-FR" sz="825" dirty="0">
                <a:latin typeface="Courier"/>
                <a:cs typeface="Courier"/>
              </a:rPr>
              <a:t>&gt;&gt; </a:t>
            </a:r>
            <a:r>
              <a:rPr lang="fr-FR" sz="825" dirty="0" err="1">
                <a:latin typeface="Courier"/>
                <a:cs typeface="Courier"/>
              </a:rPr>
              <a:t>strcmp</a:t>
            </a:r>
            <a:r>
              <a:rPr lang="fr-FR" sz="825" dirty="0">
                <a:latin typeface="Courier"/>
                <a:cs typeface="Courier"/>
              </a:rPr>
              <a:t>(</a:t>
            </a:r>
            <a:r>
              <a:rPr lang="fr-FR" sz="825" dirty="0" err="1">
                <a:latin typeface="Courier"/>
                <a:cs typeface="Courier"/>
              </a:rPr>
              <a:t>x,y</a:t>
            </a:r>
            <a:r>
              <a:rPr lang="fr-FR" sz="825" dirty="0">
                <a:latin typeface="Courier"/>
                <a:cs typeface="Courier"/>
              </a:rPr>
              <a:t>)</a:t>
            </a:r>
          </a:p>
          <a:p>
            <a:r>
              <a:rPr lang="fr-FR" sz="825" dirty="0">
                <a:latin typeface="Courier"/>
                <a:cs typeface="Courier"/>
              </a:rPr>
              <a:t>ans =</a:t>
            </a:r>
          </a:p>
          <a:p>
            <a:endParaRPr lang="fr-FR" sz="825" dirty="0">
              <a:latin typeface="Courier"/>
              <a:cs typeface="Courier"/>
            </a:endParaRPr>
          </a:p>
          <a:p>
            <a:r>
              <a:rPr lang="fr-FR" sz="825" dirty="0">
                <a:latin typeface="Courier"/>
                <a:cs typeface="Courier"/>
              </a:rPr>
              <a:t>     0</a:t>
            </a:r>
          </a:p>
          <a:p>
            <a:endParaRPr lang="fr-FR" sz="825" dirty="0">
              <a:latin typeface="Courier"/>
              <a:cs typeface="Courier"/>
            </a:endParaRPr>
          </a:p>
          <a:p>
            <a:r>
              <a:rPr lang="fr-FR" sz="825" dirty="0">
                <a:latin typeface="Courier"/>
                <a:cs typeface="Courier"/>
              </a:rPr>
              <a:t>&gt;&gt; y = ‘Hello’;</a:t>
            </a:r>
          </a:p>
          <a:p>
            <a:r>
              <a:rPr lang="fr-FR" sz="825" dirty="0">
                <a:latin typeface="Courier"/>
                <a:cs typeface="Courier"/>
              </a:rPr>
              <a:t>&gt;&gt; </a:t>
            </a:r>
            <a:r>
              <a:rPr lang="fr-FR" sz="825" dirty="0" err="1">
                <a:latin typeface="Courier"/>
                <a:cs typeface="Courier"/>
              </a:rPr>
              <a:t>strcmp</a:t>
            </a:r>
            <a:r>
              <a:rPr lang="fr-FR" sz="825" dirty="0">
                <a:latin typeface="Courier"/>
                <a:cs typeface="Courier"/>
              </a:rPr>
              <a:t>(</a:t>
            </a:r>
            <a:r>
              <a:rPr lang="fr-FR" sz="825" dirty="0" err="1">
                <a:latin typeface="Courier"/>
                <a:cs typeface="Courier"/>
              </a:rPr>
              <a:t>x,y</a:t>
            </a:r>
            <a:r>
              <a:rPr lang="fr-FR" sz="825" dirty="0">
                <a:latin typeface="Courier"/>
                <a:cs typeface="Courier"/>
              </a:rPr>
              <a:t>)</a:t>
            </a:r>
          </a:p>
          <a:p>
            <a:endParaRPr lang="fr-FR" sz="825" dirty="0">
              <a:latin typeface="Courier"/>
              <a:cs typeface="Courier"/>
            </a:endParaRPr>
          </a:p>
          <a:p>
            <a:r>
              <a:rPr lang="fr-FR" sz="825" dirty="0">
                <a:latin typeface="Courier"/>
                <a:cs typeface="Courier"/>
              </a:rPr>
              <a:t>ans =</a:t>
            </a:r>
          </a:p>
          <a:p>
            <a:endParaRPr lang="fr-FR" sz="825" dirty="0">
              <a:latin typeface="Courier"/>
              <a:cs typeface="Courier"/>
            </a:endParaRPr>
          </a:p>
          <a:p>
            <a:r>
              <a:rPr lang="fr-FR" sz="825" dirty="0">
                <a:latin typeface="Courier"/>
                <a:cs typeface="Courier"/>
              </a:rPr>
              <a:t>     0</a:t>
            </a:r>
          </a:p>
          <a:p>
            <a:endParaRPr lang="fr-FR" sz="825" dirty="0">
              <a:latin typeface="Courier"/>
              <a:cs typeface="Courier"/>
            </a:endParaRPr>
          </a:p>
          <a:p>
            <a:r>
              <a:rPr lang="fr-FR" sz="825" dirty="0">
                <a:latin typeface="Courier"/>
                <a:cs typeface="Courier"/>
              </a:rPr>
              <a:t>&gt;&gt; </a:t>
            </a:r>
            <a:r>
              <a:rPr lang="fr-FR" sz="825" dirty="0" err="1">
                <a:latin typeface="Courier"/>
                <a:cs typeface="Courier"/>
              </a:rPr>
              <a:t>strcmpi</a:t>
            </a:r>
            <a:r>
              <a:rPr lang="fr-FR" sz="825" dirty="0">
                <a:latin typeface="Courier"/>
                <a:cs typeface="Courier"/>
              </a:rPr>
              <a:t>(</a:t>
            </a:r>
            <a:r>
              <a:rPr lang="fr-FR" sz="825" dirty="0" err="1">
                <a:latin typeface="Courier"/>
                <a:cs typeface="Courier"/>
              </a:rPr>
              <a:t>x,y</a:t>
            </a:r>
            <a:r>
              <a:rPr lang="fr-FR" sz="825" dirty="0">
                <a:latin typeface="Courier"/>
                <a:cs typeface="Courier"/>
              </a:rPr>
              <a:t>)</a:t>
            </a:r>
          </a:p>
          <a:p>
            <a:endParaRPr lang="fr-FR" sz="825" dirty="0">
              <a:latin typeface="Courier"/>
              <a:cs typeface="Courier"/>
            </a:endParaRPr>
          </a:p>
          <a:p>
            <a:r>
              <a:rPr lang="fr-FR" sz="825" dirty="0">
                <a:latin typeface="Courier"/>
                <a:cs typeface="Courier"/>
              </a:rPr>
              <a:t>ans =</a:t>
            </a:r>
          </a:p>
          <a:p>
            <a:endParaRPr lang="fr-FR" sz="825" dirty="0">
              <a:latin typeface="Courier"/>
              <a:cs typeface="Courier"/>
            </a:endParaRPr>
          </a:p>
          <a:p>
            <a:r>
              <a:rPr lang="fr-FR" sz="825" dirty="0">
                <a:latin typeface="Courier"/>
                <a:cs typeface="Courier"/>
              </a:rPr>
              <a:t>     1</a:t>
            </a:r>
          </a:p>
          <a:p>
            <a:endParaRPr lang="fr-FR" sz="825" dirty="0">
              <a:latin typeface="Courier"/>
              <a:cs typeface="Courier"/>
            </a:endParaRPr>
          </a:p>
        </p:txBody>
      </p:sp>
    </p:spTree>
    <p:extLst>
      <p:ext uri="{BB962C8B-B14F-4D97-AF65-F5344CB8AC3E}">
        <p14:creationId xmlns:p14="http://schemas.microsoft.com/office/powerpoint/2010/main" val="2801795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DrawLines</a:t>
            </a:r>
            <a:endParaRPr lang="en-US" dirty="0"/>
          </a:p>
        </p:txBody>
      </p:sp>
      <p:sp>
        <p:nvSpPr>
          <p:cNvPr id="4" name="TextBox 3"/>
          <p:cNvSpPr txBox="1"/>
          <p:nvPr/>
        </p:nvSpPr>
        <p:spPr>
          <a:xfrm>
            <a:off x="1782193" y="1641909"/>
            <a:ext cx="5627399" cy="300082"/>
          </a:xfrm>
          <a:prstGeom prst="rect">
            <a:avLst/>
          </a:prstGeom>
          <a:noFill/>
        </p:spPr>
        <p:txBody>
          <a:bodyPr wrap="square" rtlCol="0">
            <a:spAutoFit/>
          </a:bodyPr>
          <a:lstStyle/>
          <a:p>
            <a:r>
              <a:rPr lang="en-US" sz="1350" dirty="0"/>
              <a:t>Screen('</a:t>
            </a:r>
            <a:r>
              <a:rPr lang="en-US" sz="1350" dirty="0" err="1"/>
              <a:t>DrawLines</a:t>
            </a:r>
            <a:r>
              <a:rPr lang="en-US" sz="1350" dirty="0"/>
              <a:t>', </a:t>
            </a:r>
            <a:r>
              <a:rPr lang="en-US" sz="1350" dirty="0" err="1"/>
              <a:t>windowPtr</a:t>
            </a:r>
            <a:r>
              <a:rPr lang="en-US" sz="1350" dirty="0"/>
              <a:t>, </a:t>
            </a:r>
            <a:r>
              <a:rPr lang="en-US" sz="1350" dirty="0" err="1"/>
              <a:t>xy</a:t>
            </a:r>
            <a:r>
              <a:rPr lang="en-US" sz="1350" dirty="0"/>
              <a:t> [,width] [,colors] [,center] [,smooth]);</a:t>
            </a:r>
          </a:p>
        </p:txBody>
      </p:sp>
      <p:sp>
        <p:nvSpPr>
          <p:cNvPr id="5" name="Rectangle 4"/>
          <p:cNvSpPr/>
          <p:nvPr/>
        </p:nvSpPr>
        <p:spPr>
          <a:xfrm>
            <a:off x="4106011" y="1715024"/>
            <a:ext cx="208583" cy="180779"/>
          </a:xfrm>
          <a:prstGeom prst="rect">
            <a:avLst/>
          </a:prstGeom>
          <a:gradFill flip="none" rotWithShape="1">
            <a:gsLst>
              <a:gs pos="0">
                <a:schemeClr val="accent1">
                  <a:tint val="95000"/>
                  <a:shade val="70000"/>
                  <a:satMod val="150000"/>
                  <a:alpha val="27000"/>
                </a:schemeClr>
              </a:gs>
              <a:gs pos="100000">
                <a:schemeClr val="accent1">
                  <a:tint val="100000"/>
                  <a:shade val="100000"/>
                  <a:satMod val="150000"/>
                  <a:alpha val="2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 name="Straight Arrow Connector 5"/>
          <p:cNvCxnSpPr/>
          <p:nvPr/>
        </p:nvCxnSpPr>
        <p:spPr>
          <a:xfrm flipV="1">
            <a:off x="3512509" y="1955251"/>
            <a:ext cx="613388" cy="4295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468406" y="2329221"/>
            <a:ext cx="2398692" cy="923330"/>
          </a:xfrm>
          <a:prstGeom prst="rect">
            <a:avLst/>
          </a:prstGeom>
          <a:noFill/>
        </p:spPr>
        <p:txBody>
          <a:bodyPr wrap="square" rtlCol="0">
            <a:spAutoFit/>
          </a:bodyPr>
          <a:lstStyle/>
          <a:p>
            <a:r>
              <a:rPr lang="en-US" sz="1350" dirty="0">
                <a:solidFill>
                  <a:schemeClr val="accent1">
                    <a:lumMod val="75000"/>
                  </a:schemeClr>
                </a:solidFill>
              </a:rPr>
              <a:t>Matrix containing coordinates. Two rows (x and y).  Each pair of columns (start and end) specifies a line. </a:t>
            </a:r>
          </a:p>
        </p:txBody>
      </p:sp>
      <p:sp>
        <p:nvSpPr>
          <p:cNvPr id="9" name="Rectangle 8"/>
          <p:cNvSpPr/>
          <p:nvPr/>
        </p:nvSpPr>
        <p:spPr>
          <a:xfrm>
            <a:off x="4909011" y="1715024"/>
            <a:ext cx="582878" cy="180779"/>
          </a:xfrm>
          <a:prstGeom prst="rect">
            <a:avLst/>
          </a:prstGeom>
          <a:gradFill flip="none" rotWithShape="1">
            <a:gsLst>
              <a:gs pos="0">
                <a:schemeClr val="accent2">
                  <a:tint val="95000"/>
                  <a:shade val="70000"/>
                  <a:satMod val="150000"/>
                  <a:alpha val="29000"/>
                </a:schemeClr>
              </a:gs>
              <a:gs pos="100000">
                <a:schemeClr val="accent2">
                  <a:tint val="100000"/>
                  <a:shade val="100000"/>
                  <a:satMod val="150000"/>
                  <a:alpha val="29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10" name="Straight Arrow Connector 9"/>
          <p:cNvCxnSpPr/>
          <p:nvPr/>
        </p:nvCxnSpPr>
        <p:spPr>
          <a:xfrm flipV="1">
            <a:off x="4470560" y="2017919"/>
            <a:ext cx="589060" cy="8648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2740524" y="3018572"/>
            <a:ext cx="2398692" cy="715581"/>
          </a:xfrm>
          <a:prstGeom prst="rect">
            <a:avLst/>
          </a:prstGeom>
          <a:noFill/>
        </p:spPr>
        <p:txBody>
          <a:bodyPr wrap="square" rtlCol="0">
            <a:spAutoFit/>
          </a:bodyPr>
          <a:lstStyle/>
          <a:p>
            <a:r>
              <a:rPr lang="en-US" sz="1350" dirty="0">
                <a:solidFill>
                  <a:schemeClr val="accent2"/>
                </a:solidFill>
              </a:rPr>
              <a:t>Either a single color, or one color per point in </a:t>
            </a:r>
            <a:r>
              <a:rPr lang="en-US" sz="1350" dirty="0" err="1">
                <a:solidFill>
                  <a:schemeClr val="accent2"/>
                </a:solidFill>
              </a:rPr>
              <a:t>xy</a:t>
            </a:r>
            <a:r>
              <a:rPr lang="en-US" sz="1350" dirty="0">
                <a:solidFill>
                  <a:schemeClr val="accent2"/>
                </a:solidFill>
              </a:rPr>
              <a:t>.  Three rows (</a:t>
            </a:r>
            <a:r>
              <a:rPr lang="en-US" sz="1350" dirty="0" err="1">
                <a:solidFill>
                  <a:schemeClr val="accent2"/>
                </a:solidFill>
              </a:rPr>
              <a:t>r,g,b</a:t>
            </a:r>
            <a:r>
              <a:rPr lang="en-US" sz="1350" dirty="0">
                <a:solidFill>
                  <a:schemeClr val="accent2"/>
                </a:solidFill>
              </a:rPr>
              <a:t>).</a:t>
            </a:r>
          </a:p>
        </p:txBody>
      </p:sp>
      <p:cxnSp>
        <p:nvCxnSpPr>
          <p:cNvPr id="13" name="Straight Arrow Connector 12"/>
          <p:cNvCxnSpPr/>
          <p:nvPr/>
        </p:nvCxnSpPr>
        <p:spPr>
          <a:xfrm flipV="1">
            <a:off x="6463336" y="1948984"/>
            <a:ext cx="12533" cy="82095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Rectangle 14"/>
          <p:cNvSpPr/>
          <p:nvPr/>
        </p:nvSpPr>
        <p:spPr>
          <a:xfrm>
            <a:off x="6172983" y="1702490"/>
            <a:ext cx="708210" cy="180779"/>
          </a:xfrm>
          <a:prstGeom prst="rect">
            <a:avLst/>
          </a:prstGeom>
          <a:gradFill flip="none" rotWithShape="1">
            <a:gsLst>
              <a:gs pos="0">
                <a:schemeClr val="accent5">
                  <a:tint val="95000"/>
                  <a:shade val="70000"/>
                  <a:satMod val="150000"/>
                  <a:alpha val="34000"/>
                </a:schemeClr>
              </a:gs>
              <a:gs pos="100000">
                <a:schemeClr val="accent5">
                  <a:tint val="100000"/>
                  <a:shade val="100000"/>
                  <a:satMod val="150000"/>
                  <a:alpha val="34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sp>
        <p:nvSpPr>
          <p:cNvPr id="16" name="TextBox 15"/>
          <p:cNvSpPr txBox="1"/>
          <p:nvPr/>
        </p:nvSpPr>
        <p:spPr>
          <a:xfrm>
            <a:off x="5203295" y="2767899"/>
            <a:ext cx="2398692" cy="1131079"/>
          </a:xfrm>
          <a:prstGeom prst="rect">
            <a:avLst/>
          </a:prstGeom>
          <a:noFill/>
        </p:spPr>
        <p:txBody>
          <a:bodyPr wrap="square" rtlCol="0">
            <a:spAutoFit/>
          </a:bodyPr>
          <a:lstStyle/>
          <a:p>
            <a:r>
              <a:rPr lang="en-US" sz="1350" dirty="0">
                <a:solidFill>
                  <a:schemeClr val="accent5"/>
                </a:solidFill>
              </a:rPr>
              <a:t>0 (default) = no smoothing</a:t>
            </a:r>
          </a:p>
          <a:p>
            <a:r>
              <a:rPr lang="en-US" sz="1350" dirty="0">
                <a:solidFill>
                  <a:schemeClr val="accent5"/>
                </a:solidFill>
              </a:rPr>
              <a:t>1 = smoothing</a:t>
            </a:r>
          </a:p>
          <a:p>
            <a:r>
              <a:rPr lang="en-US" sz="1350" dirty="0">
                <a:solidFill>
                  <a:schemeClr val="accent5"/>
                </a:solidFill>
              </a:rPr>
              <a:t>2 = high quality smoothing</a:t>
            </a:r>
          </a:p>
          <a:p>
            <a:r>
              <a:rPr lang="en-US" sz="1350" dirty="0">
                <a:solidFill>
                  <a:schemeClr val="accent5"/>
                </a:solidFill>
              </a:rPr>
              <a:t>NOTE: smoothing requires blending to be on </a:t>
            </a:r>
          </a:p>
        </p:txBody>
      </p:sp>
    </p:spTree>
    <p:extLst>
      <p:ext uri="{BB962C8B-B14F-4D97-AF65-F5344CB8AC3E}">
        <p14:creationId xmlns:p14="http://schemas.microsoft.com/office/powerpoint/2010/main" val="17405554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2" grpId="0"/>
      <p:bldP spid="15" grpId="0" animBg="1"/>
      <p:bldP spid="1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8417" y="591128"/>
            <a:ext cx="5886766" cy="2446824"/>
          </a:xfrm>
          <a:prstGeom prst="rect">
            <a:avLst/>
          </a:prstGeom>
          <a:solidFill>
            <a:schemeClr val="bg1">
              <a:lumMod val="85000"/>
            </a:schemeClr>
          </a:solidFill>
        </p:spPr>
        <p:txBody>
          <a:bodyPr wrap="square" rtlCol="0">
            <a:spAutoFit/>
          </a:bodyPr>
          <a:lstStyle/>
          <a:p>
            <a:r>
              <a:rPr lang="en-US" sz="900" dirty="0">
                <a:latin typeface="Courier"/>
                <a:cs typeface="Courier"/>
              </a:rPr>
              <a:t>&gt;&gt; lines = [-300 300 -300 300; -50 -50 50 50]</a:t>
            </a:r>
          </a:p>
          <a:p>
            <a:r>
              <a:rPr lang="de-DE" sz="900" dirty="0" err="1">
                <a:latin typeface="Courier"/>
                <a:cs typeface="Courier"/>
              </a:rPr>
              <a:t>lines</a:t>
            </a:r>
            <a:r>
              <a:rPr lang="de-DE" sz="900" dirty="0">
                <a:latin typeface="Courier"/>
                <a:cs typeface="Courier"/>
              </a:rPr>
              <a:t> =</a:t>
            </a:r>
          </a:p>
          <a:p>
            <a:endParaRPr lang="de-DE" sz="900" dirty="0">
              <a:latin typeface="Courier"/>
              <a:cs typeface="Courier"/>
            </a:endParaRPr>
          </a:p>
          <a:p>
            <a:r>
              <a:rPr lang="de-DE" sz="900" dirty="0">
                <a:latin typeface="Courier"/>
                <a:cs typeface="Courier"/>
              </a:rPr>
              <a:t>  -300   300  -300   300</a:t>
            </a:r>
          </a:p>
          <a:p>
            <a:r>
              <a:rPr lang="de-DE" sz="900" dirty="0">
                <a:latin typeface="Courier"/>
                <a:cs typeface="Courier"/>
              </a:rPr>
              <a:t>   -50   -50    50    50</a:t>
            </a:r>
          </a:p>
          <a:p>
            <a:endParaRPr lang="de-DE" sz="900" dirty="0">
              <a:latin typeface="Courier"/>
              <a:cs typeface="Courier"/>
            </a:endParaRPr>
          </a:p>
          <a:p>
            <a:r>
              <a:rPr lang="de-DE" sz="900" dirty="0">
                <a:latin typeface="Courier"/>
                <a:cs typeface="Courier"/>
              </a:rPr>
              <a:t>&gt;&gt; </a:t>
            </a:r>
            <a:r>
              <a:rPr lang="fr-FR" sz="900" dirty="0" err="1">
                <a:latin typeface="Courier"/>
                <a:cs typeface="Courier"/>
              </a:rPr>
              <a:t>colors</a:t>
            </a:r>
            <a:r>
              <a:rPr lang="fr-FR" sz="900" dirty="0">
                <a:latin typeface="Courier"/>
                <a:cs typeface="Courier"/>
              </a:rPr>
              <a:t> = [255 0 0 255; 0 0 0 0 ; 0 255 255 0]</a:t>
            </a:r>
          </a:p>
          <a:p>
            <a:r>
              <a:rPr lang="fr-FR" sz="900" dirty="0" err="1">
                <a:latin typeface="Courier"/>
                <a:cs typeface="Courier"/>
              </a:rPr>
              <a:t>colors</a:t>
            </a:r>
            <a:r>
              <a:rPr lang="fr-FR" sz="900" dirty="0">
                <a:latin typeface="Courier"/>
                <a:cs typeface="Courier"/>
              </a:rPr>
              <a:t> =</a:t>
            </a:r>
          </a:p>
          <a:p>
            <a:endParaRPr lang="fr-FR" sz="900" dirty="0">
              <a:latin typeface="Courier"/>
              <a:cs typeface="Courier"/>
            </a:endParaRPr>
          </a:p>
          <a:p>
            <a:r>
              <a:rPr lang="fr-FR" sz="900" dirty="0">
                <a:latin typeface="Courier"/>
                <a:cs typeface="Courier"/>
              </a:rPr>
              <a:t>   255     0     0   255</a:t>
            </a:r>
          </a:p>
          <a:p>
            <a:r>
              <a:rPr lang="fr-FR" sz="900" dirty="0">
                <a:latin typeface="Courier"/>
                <a:cs typeface="Courier"/>
              </a:rPr>
              <a:t>     0     0     0     0</a:t>
            </a:r>
          </a:p>
          <a:p>
            <a:r>
              <a:rPr lang="fr-FR" sz="900" dirty="0">
                <a:latin typeface="Courier"/>
                <a:cs typeface="Courier"/>
              </a:rPr>
              <a:t>     0   255   255     0</a:t>
            </a:r>
          </a:p>
          <a:p>
            <a:endParaRPr lang="fr-FR" sz="900" dirty="0">
              <a:latin typeface="Courier"/>
              <a:cs typeface="Courier"/>
            </a:endParaRPr>
          </a:p>
          <a:p>
            <a:r>
              <a:rPr lang="fr-FR" sz="900" dirty="0">
                <a:latin typeface="Courier"/>
                <a:cs typeface="Courier"/>
              </a:rPr>
              <a:t>&gt;&gt; </a:t>
            </a:r>
            <a:r>
              <a:rPr lang="fr-FR" sz="900" dirty="0" err="1">
                <a:latin typeface="Courier"/>
                <a:cs typeface="Courier"/>
              </a:rPr>
              <a:t>Screen</a:t>
            </a:r>
            <a:r>
              <a:rPr lang="fr-FR" sz="900" dirty="0">
                <a:latin typeface="Courier"/>
                <a:cs typeface="Courier"/>
              </a:rPr>
              <a:t>('DrawLines',wPtr,lines,10,colors,[</a:t>
            </a:r>
            <a:r>
              <a:rPr lang="fr-FR" sz="900" dirty="0" err="1">
                <a:latin typeface="Courier"/>
                <a:cs typeface="Courier"/>
              </a:rPr>
              <a:t>xCenter,yCenter</a:t>
            </a:r>
            <a:r>
              <a:rPr lang="fr-FR" sz="900" dirty="0">
                <a:latin typeface="Courier"/>
                <a:cs typeface="Courier"/>
              </a:rPr>
              <a:t>],0)</a:t>
            </a:r>
          </a:p>
          <a:p>
            <a:r>
              <a:rPr lang="fr-FR" sz="900" dirty="0">
                <a:latin typeface="Courier"/>
                <a:cs typeface="Courier"/>
              </a:rPr>
              <a:t>&gt;&gt; </a:t>
            </a:r>
            <a:r>
              <a:rPr lang="fr-FR" sz="900" dirty="0" err="1">
                <a:latin typeface="Courier"/>
                <a:cs typeface="Courier"/>
              </a:rPr>
              <a:t>Screen</a:t>
            </a:r>
            <a:r>
              <a:rPr lang="fr-FR" sz="900" dirty="0">
                <a:latin typeface="Courier"/>
                <a:cs typeface="Courier"/>
              </a:rPr>
              <a:t>('Flip',</a:t>
            </a:r>
            <a:r>
              <a:rPr lang="fr-FR" sz="900" dirty="0" err="1">
                <a:latin typeface="Courier"/>
                <a:cs typeface="Courier"/>
              </a:rPr>
              <a:t>wPtr</a:t>
            </a:r>
            <a:r>
              <a:rPr lang="fr-FR" sz="900" dirty="0">
                <a:latin typeface="Courier"/>
                <a:cs typeface="Courier"/>
              </a:rPr>
              <a:t>)</a:t>
            </a:r>
            <a:endParaRPr lang="de-DE" sz="900" dirty="0">
              <a:latin typeface="Courier"/>
              <a:cs typeface="Courier"/>
            </a:endParaRPr>
          </a:p>
          <a:p>
            <a:endParaRPr lang="en-US" sz="900" dirty="0">
              <a:latin typeface="Courier"/>
              <a:cs typeface="Courier"/>
            </a:endParaRPr>
          </a:p>
          <a:p>
            <a:endParaRPr lang="en-US" sz="900" dirty="0">
              <a:latin typeface="Courier"/>
              <a:cs typeface="Courier"/>
            </a:endParaRPr>
          </a:p>
        </p:txBody>
      </p:sp>
    </p:spTree>
    <p:extLst>
      <p:ext uri="{BB962C8B-B14F-4D97-AF65-F5344CB8AC3E}">
        <p14:creationId xmlns:p14="http://schemas.microsoft.com/office/powerpoint/2010/main" val="1708875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 fixation cross</a:t>
            </a:r>
            <a:endParaRPr lang="en-US" dirty="0"/>
          </a:p>
        </p:txBody>
      </p:sp>
      <p:pic>
        <p:nvPicPr>
          <p:cNvPr id="6" name="Picture 5" descr="Screen Shot 2013-07-19 at 11.51.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6" y="1482346"/>
            <a:ext cx="5603742" cy="3299245"/>
          </a:xfrm>
          <a:prstGeom prst="rect">
            <a:avLst/>
          </a:prstGeom>
        </p:spPr>
      </p:pic>
    </p:spTree>
    <p:extLst>
      <p:ext uri="{BB962C8B-B14F-4D97-AF65-F5344CB8AC3E}">
        <p14:creationId xmlns:p14="http://schemas.microsoft.com/office/powerpoint/2010/main" val="675198085"/>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 fixation cross</a:t>
            </a:r>
            <a:endParaRPr lang="en-US" dirty="0"/>
          </a:p>
        </p:txBody>
      </p:sp>
      <p:pic>
        <p:nvPicPr>
          <p:cNvPr id="3" name="Picture 2" descr="Screen Shot 2013-07-19 at 11.51.5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264" y="1597885"/>
            <a:ext cx="5772371" cy="2682359"/>
          </a:xfrm>
          <a:prstGeom prst="rect">
            <a:avLst/>
          </a:prstGeom>
        </p:spPr>
      </p:pic>
    </p:spTree>
    <p:extLst>
      <p:ext uri="{BB962C8B-B14F-4D97-AF65-F5344CB8AC3E}">
        <p14:creationId xmlns:p14="http://schemas.microsoft.com/office/powerpoint/2010/main" val="132966088"/>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 fixation cross</a:t>
            </a:r>
            <a:endParaRPr lang="en-US" dirty="0"/>
          </a:p>
        </p:txBody>
      </p:sp>
      <p:sp>
        <p:nvSpPr>
          <p:cNvPr id="4" name="TextBox 3"/>
          <p:cNvSpPr txBox="1"/>
          <p:nvPr/>
        </p:nvSpPr>
        <p:spPr>
          <a:xfrm>
            <a:off x="1379618" y="1499818"/>
            <a:ext cx="5886766" cy="1338828"/>
          </a:xfrm>
          <a:prstGeom prst="rect">
            <a:avLst/>
          </a:prstGeom>
          <a:solidFill>
            <a:schemeClr val="bg1">
              <a:lumMod val="85000"/>
            </a:schemeClr>
          </a:solidFill>
        </p:spPr>
        <p:txBody>
          <a:bodyPr wrap="square" rtlCol="0">
            <a:spAutoFit/>
          </a:bodyPr>
          <a:lstStyle/>
          <a:p>
            <a:endParaRPr lang="en-US" sz="900" dirty="0">
              <a:latin typeface="Courier"/>
              <a:cs typeface="Courier"/>
            </a:endParaRPr>
          </a:p>
          <a:p>
            <a:r>
              <a:rPr lang="en-US" sz="900" dirty="0">
                <a:latin typeface="Courier"/>
                <a:cs typeface="Courier"/>
              </a:rPr>
              <a:t>&gt;&gt; </a:t>
            </a:r>
            <a:r>
              <a:rPr lang="en-US" sz="900" dirty="0" err="1">
                <a:latin typeface="Courier"/>
                <a:cs typeface="Courier"/>
              </a:rPr>
              <a:t>crossLength</a:t>
            </a:r>
            <a:r>
              <a:rPr lang="en-US" sz="900" dirty="0">
                <a:latin typeface="Courier"/>
                <a:cs typeface="Courier"/>
              </a:rPr>
              <a:t> = 10;</a:t>
            </a:r>
          </a:p>
          <a:p>
            <a:r>
              <a:rPr lang="en-US" sz="900" dirty="0">
                <a:latin typeface="Courier"/>
                <a:cs typeface="Courier"/>
              </a:rPr>
              <a:t>&gt;&gt; </a:t>
            </a:r>
            <a:r>
              <a:rPr lang="en-US" sz="900" dirty="0" err="1">
                <a:latin typeface="Courier"/>
                <a:cs typeface="Courier"/>
              </a:rPr>
              <a:t>crossWidth</a:t>
            </a:r>
            <a:r>
              <a:rPr lang="en-US" sz="900" dirty="0">
                <a:latin typeface="Courier"/>
                <a:cs typeface="Courier"/>
              </a:rPr>
              <a:t> = 10;</a:t>
            </a:r>
          </a:p>
          <a:p>
            <a:r>
              <a:rPr lang="en-US" sz="900" dirty="0">
                <a:latin typeface="Courier"/>
                <a:cs typeface="Courier"/>
              </a:rPr>
              <a:t>&gt;&gt; </a:t>
            </a:r>
            <a:r>
              <a:rPr lang="en-US" sz="900" dirty="0" err="1">
                <a:latin typeface="Courier"/>
                <a:cs typeface="Courier"/>
              </a:rPr>
              <a:t>crossColor</a:t>
            </a:r>
            <a:r>
              <a:rPr lang="en-US" sz="900" dirty="0">
                <a:latin typeface="Courier"/>
                <a:cs typeface="Courier"/>
              </a:rPr>
              <a:t> = 0;</a:t>
            </a:r>
          </a:p>
          <a:p>
            <a:endParaRPr lang="en-US" sz="900" dirty="0">
              <a:latin typeface="Courier"/>
              <a:cs typeface="Courier"/>
            </a:endParaRPr>
          </a:p>
          <a:p>
            <a:r>
              <a:rPr lang="en-US" sz="900" dirty="0">
                <a:latin typeface="Courier"/>
                <a:cs typeface="Courier"/>
              </a:rPr>
              <a:t>&gt;&gt; [</a:t>
            </a:r>
            <a:r>
              <a:rPr lang="en-US" sz="900" dirty="0" err="1">
                <a:latin typeface="Courier"/>
                <a:cs typeface="Courier"/>
              </a:rPr>
              <a:t>wPtr</a:t>
            </a:r>
            <a:r>
              <a:rPr lang="en-US" sz="900" dirty="0">
                <a:latin typeface="Courier"/>
                <a:cs typeface="Courier"/>
              </a:rPr>
              <a:t>, </a:t>
            </a:r>
            <a:r>
              <a:rPr lang="en-US" sz="900" dirty="0" err="1">
                <a:latin typeface="Courier"/>
                <a:cs typeface="Courier"/>
              </a:rPr>
              <a:t>rect</a:t>
            </a:r>
            <a:r>
              <a:rPr lang="en-US" sz="900" dirty="0">
                <a:latin typeface="Courier"/>
                <a:cs typeface="Courier"/>
              </a:rPr>
              <a:t>] = Screen('OpenWindow',1);</a:t>
            </a:r>
          </a:p>
          <a:p>
            <a:r>
              <a:rPr lang="en-US" sz="900" dirty="0">
                <a:latin typeface="Courier"/>
                <a:cs typeface="Courier"/>
              </a:rPr>
              <a:t>&gt;&gt; </a:t>
            </a:r>
            <a:r>
              <a:rPr lang="en-US" sz="900" dirty="0" err="1">
                <a:latin typeface="Courier"/>
                <a:cs typeface="Courier"/>
              </a:rPr>
              <a:t>drawFixationCross</a:t>
            </a:r>
            <a:r>
              <a:rPr lang="en-US" sz="900" dirty="0">
                <a:latin typeface="Courier"/>
                <a:cs typeface="Courier"/>
              </a:rPr>
              <a:t>(</a:t>
            </a:r>
            <a:r>
              <a:rPr lang="en-US" sz="900" dirty="0" err="1">
                <a:latin typeface="Courier"/>
                <a:cs typeface="Courier"/>
              </a:rPr>
              <a:t>wPtr,rect,crossLength,crossColor,crossWidth</a:t>
            </a:r>
            <a:r>
              <a:rPr lang="en-US" sz="900" dirty="0">
                <a:latin typeface="Courier"/>
                <a:cs typeface="Courier"/>
              </a:rPr>
              <a:t>);</a:t>
            </a:r>
          </a:p>
          <a:p>
            <a:r>
              <a:rPr lang="en-US" sz="900" dirty="0">
                <a:latin typeface="Courier"/>
                <a:cs typeface="Courier"/>
              </a:rPr>
              <a:t>&gt;&gt; </a:t>
            </a:r>
            <a:r>
              <a:rPr lang="en-US" sz="900" dirty="0" err="1">
                <a:latin typeface="Courier"/>
                <a:cs typeface="Courier"/>
              </a:rPr>
              <a:t>fixationTime</a:t>
            </a:r>
            <a:r>
              <a:rPr lang="en-US" sz="900" dirty="0">
                <a:latin typeface="Courier"/>
                <a:cs typeface="Courier"/>
              </a:rPr>
              <a:t> = Screen('Flip',</a:t>
            </a:r>
            <a:r>
              <a:rPr lang="en-US" sz="900" dirty="0" err="1">
                <a:latin typeface="Courier"/>
                <a:cs typeface="Courier"/>
              </a:rPr>
              <a:t>wPtr</a:t>
            </a:r>
            <a:r>
              <a:rPr lang="en-US" sz="900" dirty="0">
                <a:latin typeface="Courier"/>
                <a:cs typeface="Courier"/>
              </a:rPr>
              <a:t>);</a:t>
            </a:r>
          </a:p>
          <a:p>
            <a:endParaRPr lang="en-US" sz="900" dirty="0">
              <a:latin typeface="Courier"/>
              <a:cs typeface="Courier"/>
            </a:endParaRPr>
          </a:p>
        </p:txBody>
      </p:sp>
    </p:spTree>
    <p:extLst>
      <p:ext uri="{BB962C8B-B14F-4D97-AF65-F5344CB8AC3E}">
        <p14:creationId xmlns:p14="http://schemas.microsoft.com/office/powerpoint/2010/main" val="20065170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a:t>
            </a:r>
            <a:endParaRPr lang="en-US" dirty="0"/>
          </a:p>
        </p:txBody>
      </p:sp>
      <p:sp>
        <p:nvSpPr>
          <p:cNvPr id="3" name="Content Placeholder 2"/>
          <p:cNvSpPr>
            <a:spLocks noGrp="1"/>
          </p:cNvSpPr>
          <p:nvPr>
            <p:ph idx="1"/>
          </p:nvPr>
        </p:nvSpPr>
        <p:spPr/>
        <p:txBody>
          <a:bodyPr/>
          <a:lstStyle/>
          <a:p>
            <a:r>
              <a:rPr lang="en-US" dirty="0" smtClean="0"/>
              <a:t>Create a loop where something changes each time through the loop</a:t>
            </a:r>
            <a:endParaRPr lang="en-US" dirty="0"/>
          </a:p>
        </p:txBody>
      </p:sp>
    </p:spTree>
    <p:extLst>
      <p:ext uri="{BB962C8B-B14F-4D97-AF65-F5344CB8AC3E}">
        <p14:creationId xmlns:p14="http://schemas.microsoft.com/office/powerpoint/2010/main" val="232913048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3-07-18 at 12.29.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031" y="650414"/>
            <a:ext cx="3870755" cy="4201858"/>
          </a:xfrm>
          <a:prstGeom prst="rect">
            <a:avLst/>
          </a:prstGeom>
        </p:spPr>
      </p:pic>
    </p:spTree>
    <p:extLst>
      <p:ext uri="{BB962C8B-B14F-4D97-AF65-F5344CB8AC3E}">
        <p14:creationId xmlns:p14="http://schemas.microsoft.com/office/powerpoint/2010/main" val="1082232240"/>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3" name="Content Placeholder 2"/>
          <p:cNvSpPr>
            <a:spLocks noGrp="1"/>
          </p:cNvSpPr>
          <p:nvPr>
            <p:ph idx="1"/>
          </p:nvPr>
        </p:nvSpPr>
        <p:spPr/>
        <p:txBody>
          <a:bodyPr/>
          <a:lstStyle/>
          <a:p>
            <a:r>
              <a:rPr lang="en-US" dirty="0" smtClean="0"/>
              <a:t>Two steps to drawing text:</a:t>
            </a:r>
          </a:p>
          <a:p>
            <a:pPr lvl="1"/>
            <a:r>
              <a:rPr lang="en-US" dirty="0" smtClean="0"/>
              <a:t>1. Set up all the properties of the text we want to draw (font, size, style) using separate commands</a:t>
            </a:r>
          </a:p>
          <a:p>
            <a:pPr lvl="1"/>
            <a:r>
              <a:rPr lang="en-US" dirty="0" smtClean="0"/>
              <a:t>2. Draw the text using </a:t>
            </a:r>
            <a:r>
              <a:rPr lang="en-US" dirty="0" err="1" smtClean="0"/>
              <a:t>DrawText</a:t>
            </a:r>
            <a:endParaRPr lang="en-US" dirty="0"/>
          </a:p>
        </p:txBody>
      </p:sp>
    </p:spTree>
    <p:extLst>
      <p:ext uri="{BB962C8B-B14F-4D97-AF65-F5344CB8AC3E}">
        <p14:creationId xmlns:p14="http://schemas.microsoft.com/office/powerpoint/2010/main" val="3564699382"/>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2333653" y="1754713"/>
            <a:ext cx="3960485" cy="923330"/>
          </a:xfrm>
          <a:prstGeom prst="rect">
            <a:avLst/>
          </a:prstGeom>
          <a:noFill/>
        </p:spPr>
        <p:txBody>
          <a:bodyPr wrap="square" rtlCol="0">
            <a:spAutoFit/>
          </a:bodyPr>
          <a:lstStyle/>
          <a:p>
            <a:r>
              <a:rPr lang="en-US" sz="1350" dirty="0">
                <a:latin typeface="Courier"/>
                <a:cs typeface="Courier"/>
              </a:rPr>
              <a:t>Screen('</a:t>
            </a:r>
            <a:r>
              <a:rPr lang="en-US" sz="1350" dirty="0" err="1">
                <a:latin typeface="Courier"/>
                <a:cs typeface="Courier"/>
              </a:rPr>
              <a:t>TextSize</a:t>
            </a:r>
            <a:r>
              <a:rPr lang="en-US" sz="1350" dirty="0">
                <a:latin typeface="Courier"/>
                <a:cs typeface="Courier"/>
              </a:rPr>
              <a:t>',</a:t>
            </a:r>
            <a:r>
              <a:rPr lang="en-US" sz="1350" dirty="0" err="1">
                <a:latin typeface="Courier"/>
                <a:cs typeface="Courier"/>
              </a:rPr>
              <a:t>wPtr,size</a:t>
            </a:r>
            <a:r>
              <a:rPr lang="en-US" sz="1350" dirty="0">
                <a:latin typeface="Courier"/>
                <a:cs typeface="Courier"/>
              </a:rPr>
              <a:t>);</a:t>
            </a:r>
          </a:p>
          <a:p>
            <a:r>
              <a:rPr lang="en-US" sz="1350" dirty="0">
                <a:latin typeface="Courier"/>
                <a:cs typeface="Courier"/>
              </a:rPr>
              <a:t>Screen('</a:t>
            </a:r>
            <a:r>
              <a:rPr lang="en-US" sz="1350" dirty="0" err="1">
                <a:latin typeface="Courier"/>
                <a:cs typeface="Courier"/>
              </a:rPr>
              <a:t>TextFont</a:t>
            </a:r>
            <a:r>
              <a:rPr lang="en-US" sz="1350" dirty="0">
                <a:latin typeface="Courier"/>
                <a:cs typeface="Courier"/>
              </a:rPr>
              <a:t>',</a:t>
            </a:r>
            <a:r>
              <a:rPr lang="en-US" sz="1350" dirty="0" err="1">
                <a:latin typeface="Courier"/>
                <a:cs typeface="Courier"/>
              </a:rPr>
              <a:t>wPtr,fontString</a:t>
            </a:r>
            <a:r>
              <a:rPr lang="en-US" sz="1350" dirty="0">
                <a:latin typeface="Courier"/>
                <a:cs typeface="Courier"/>
              </a:rPr>
              <a:t>);</a:t>
            </a:r>
          </a:p>
          <a:p>
            <a:r>
              <a:rPr lang="en-US" sz="1350" dirty="0">
                <a:latin typeface="Courier"/>
                <a:cs typeface="Courier"/>
              </a:rPr>
              <a:t>Screen('</a:t>
            </a:r>
            <a:r>
              <a:rPr lang="en-US" sz="1350" dirty="0" err="1">
                <a:latin typeface="Courier"/>
                <a:cs typeface="Courier"/>
              </a:rPr>
              <a:t>TextStyle</a:t>
            </a:r>
            <a:r>
              <a:rPr lang="en-US" sz="1350" dirty="0">
                <a:latin typeface="Courier"/>
                <a:cs typeface="Courier"/>
              </a:rPr>
              <a:t>',</a:t>
            </a:r>
            <a:r>
              <a:rPr lang="en-US" sz="1350" dirty="0" err="1">
                <a:latin typeface="Courier"/>
                <a:cs typeface="Courier"/>
              </a:rPr>
              <a:t>wPtr,style</a:t>
            </a:r>
            <a:r>
              <a:rPr lang="en-US" sz="1350" dirty="0">
                <a:latin typeface="Courier"/>
                <a:cs typeface="Courier"/>
              </a:rPr>
              <a:t>);</a:t>
            </a:r>
          </a:p>
          <a:p>
            <a:endParaRPr lang="en-US" sz="1350" dirty="0">
              <a:latin typeface="Courier"/>
              <a:cs typeface="Courier"/>
            </a:endParaRPr>
          </a:p>
        </p:txBody>
      </p:sp>
      <p:sp>
        <p:nvSpPr>
          <p:cNvPr id="5" name="Rectangle 4"/>
          <p:cNvSpPr/>
          <p:nvPr/>
        </p:nvSpPr>
        <p:spPr>
          <a:xfrm>
            <a:off x="4867987" y="2256936"/>
            <a:ext cx="582794" cy="156671"/>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7" name="Straight Arrow Connector 6"/>
          <p:cNvCxnSpPr/>
          <p:nvPr/>
        </p:nvCxnSpPr>
        <p:spPr>
          <a:xfrm flipV="1">
            <a:off x="4696156" y="2512999"/>
            <a:ext cx="344663" cy="651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025632" y="3183549"/>
            <a:ext cx="1829845" cy="1546577"/>
          </a:xfrm>
          <a:prstGeom prst="rect">
            <a:avLst/>
          </a:prstGeom>
          <a:noFill/>
        </p:spPr>
        <p:txBody>
          <a:bodyPr wrap="square" rtlCol="0">
            <a:spAutoFit/>
          </a:bodyPr>
          <a:lstStyle/>
          <a:p>
            <a:r>
              <a:rPr lang="en-US" sz="1350" dirty="0">
                <a:solidFill>
                  <a:schemeClr val="accent1"/>
                </a:solidFill>
              </a:rPr>
              <a:t>0 = normal</a:t>
            </a:r>
          </a:p>
          <a:p>
            <a:r>
              <a:rPr lang="en-US" sz="1350" dirty="0">
                <a:solidFill>
                  <a:schemeClr val="accent1"/>
                </a:solidFill>
              </a:rPr>
              <a:t>1 = bold</a:t>
            </a:r>
          </a:p>
          <a:p>
            <a:r>
              <a:rPr lang="en-US" sz="1350" dirty="0">
                <a:solidFill>
                  <a:schemeClr val="accent1"/>
                </a:solidFill>
              </a:rPr>
              <a:t>2 = italic</a:t>
            </a:r>
          </a:p>
          <a:p>
            <a:r>
              <a:rPr lang="en-US" sz="1350" dirty="0">
                <a:solidFill>
                  <a:schemeClr val="accent1"/>
                </a:solidFill>
              </a:rPr>
              <a:t>4 = underline</a:t>
            </a:r>
          </a:p>
          <a:p>
            <a:r>
              <a:rPr lang="en-US" sz="1350" dirty="0">
                <a:solidFill>
                  <a:schemeClr val="accent1"/>
                </a:solidFill>
              </a:rPr>
              <a:t>8 = outline</a:t>
            </a:r>
          </a:p>
          <a:p>
            <a:r>
              <a:rPr lang="en-US" sz="1350" dirty="0">
                <a:solidFill>
                  <a:schemeClr val="accent1"/>
                </a:solidFill>
              </a:rPr>
              <a:t>32 = condense</a:t>
            </a:r>
          </a:p>
          <a:p>
            <a:r>
              <a:rPr lang="en-US" sz="1350" dirty="0">
                <a:solidFill>
                  <a:schemeClr val="accent1"/>
                </a:solidFill>
              </a:rPr>
              <a:t>64 = extend</a:t>
            </a:r>
          </a:p>
        </p:txBody>
      </p:sp>
    </p:spTree>
    <p:extLst>
      <p:ext uri="{BB962C8B-B14F-4D97-AF65-F5344CB8AC3E}">
        <p14:creationId xmlns:p14="http://schemas.microsoft.com/office/powerpoint/2010/main" val="2061270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2220854" y="1942719"/>
            <a:ext cx="5013273" cy="507831"/>
          </a:xfrm>
          <a:prstGeom prst="rect">
            <a:avLst/>
          </a:prstGeom>
          <a:noFill/>
        </p:spPr>
        <p:txBody>
          <a:bodyPr wrap="square" rtlCol="0">
            <a:spAutoFit/>
          </a:bodyPr>
          <a:lstStyle/>
          <a:p>
            <a:r>
              <a:rPr lang="en-US" sz="1350" dirty="0">
                <a:latin typeface="Courier"/>
                <a:cs typeface="Courier"/>
              </a:rPr>
              <a:t>Screen('</a:t>
            </a:r>
            <a:r>
              <a:rPr lang="en-US" sz="1350" dirty="0" err="1">
                <a:latin typeface="Courier"/>
                <a:cs typeface="Courier"/>
              </a:rPr>
              <a:t>DrawText</a:t>
            </a:r>
            <a:r>
              <a:rPr lang="en-US" sz="1350" dirty="0">
                <a:latin typeface="Courier"/>
                <a:cs typeface="Courier"/>
              </a:rPr>
              <a:t>',</a:t>
            </a:r>
            <a:r>
              <a:rPr lang="en-US" sz="1350" dirty="0" err="1">
                <a:latin typeface="Courier"/>
                <a:cs typeface="Courier"/>
              </a:rPr>
              <a:t>wPtr,text,x,y,color</a:t>
            </a:r>
            <a:r>
              <a:rPr lang="en-US" sz="1350" dirty="0">
                <a:latin typeface="Courier"/>
                <a:cs typeface="Courier"/>
              </a:rPr>
              <a:t>)</a:t>
            </a:r>
          </a:p>
          <a:p>
            <a:endParaRPr lang="en-US" sz="1350" dirty="0">
              <a:latin typeface="Courier"/>
              <a:cs typeface="Courier"/>
            </a:endParaRPr>
          </a:p>
        </p:txBody>
      </p:sp>
    </p:spTree>
    <p:extLst>
      <p:ext uri="{BB962C8B-B14F-4D97-AF65-F5344CB8AC3E}">
        <p14:creationId xmlns:p14="http://schemas.microsoft.com/office/powerpoint/2010/main" val="34666404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control</a:t>
            </a:r>
            <a:endParaRPr lang="en-US" dirty="0"/>
          </a:p>
        </p:txBody>
      </p:sp>
      <p:pic>
        <p:nvPicPr>
          <p:cNvPr id="4" name="Picture 3"/>
          <p:cNvPicPr>
            <a:picLocks noChangeAspect="1"/>
          </p:cNvPicPr>
          <p:nvPr/>
        </p:nvPicPr>
        <p:blipFill>
          <a:blip r:embed="rId2"/>
          <a:stretch>
            <a:fillRect/>
          </a:stretch>
        </p:blipFill>
        <p:spPr>
          <a:xfrm>
            <a:off x="2703275" y="1366859"/>
            <a:ext cx="3783861" cy="3537605"/>
          </a:xfrm>
          <a:prstGeom prst="rect">
            <a:avLst/>
          </a:prstGeom>
        </p:spPr>
      </p:pic>
    </p:spTree>
    <p:extLst>
      <p:ext uri="{BB962C8B-B14F-4D97-AF65-F5344CB8AC3E}">
        <p14:creationId xmlns:p14="http://schemas.microsoft.com/office/powerpoint/2010/main" val="27652622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1379618" y="1499818"/>
            <a:ext cx="5886766" cy="784830"/>
          </a:xfrm>
          <a:prstGeom prst="rect">
            <a:avLst/>
          </a:prstGeom>
          <a:solidFill>
            <a:schemeClr val="bg1">
              <a:lumMod val="85000"/>
            </a:schemeClr>
          </a:solidFill>
        </p:spPr>
        <p:txBody>
          <a:bodyPr wrap="square" rtlCol="0">
            <a:spAutoFit/>
          </a:bodyPr>
          <a:lstStyle/>
          <a:p>
            <a:endParaRPr lang="en-US" sz="900" dirty="0">
              <a:latin typeface="Courier"/>
              <a:cs typeface="Courier"/>
            </a:endParaRPr>
          </a:p>
          <a:p>
            <a:r>
              <a:rPr lang="en-US" sz="900" dirty="0">
                <a:latin typeface="Courier"/>
                <a:cs typeface="Courier"/>
              </a:rPr>
              <a:t>&gt;&gt; [</a:t>
            </a:r>
            <a:r>
              <a:rPr lang="en-US" sz="900" dirty="0" err="1">
                <a:latin typeface="Courier"/>
                <a:cs typeface="Courier"/>
              </a:rPr>
              <a:t>wPtr</a:t>
            </a:r>
            <a:r>
              <a:rPr lang="en-US" sz="900" dirty="0">
                <a:latin typeface="Courier"/>
                <a:cs typeface="Courier"/>
              </a:rPr>
              <a:t>, </a:t>
            </a:r>
            <a:r>
              <a:rPr lang="en-US" sz="900" dirty="0" err="1">
                <a:latin typeface="Courier"/>
                <a:cs typeface="Courier"/>
              </a:rPr>
              <a:t>rect</a:t>
            </a:r>
            <a:r>
              <a:rPr lang="en-US" sz="900" dirty="0">
                <a:latin typeface="Courier"/>
                <a:cs typeface="Courier"/>
              </a:rPr>
              <a:t>] = Screen('OpenWindow',1);</a:t>
            </a:r>
          </a:p>
          <a:p>
            <a:r>
              <a:rPr lang="en-US" sz="900" dirty="0">
                <a:latin typeface="Courier"/>
                <a:cs typeface="Courier"/>
              </a:rPr>
              <a:t>&gt;&gt; Screen('</a:t>
            </a:r>
            <a:r>
              <a:rPr lang="en-US" sz="900" dirty="0" err="1">
                <a:latin typeface="Courier"/>
                <a:cs typeface="Courier"/>
              </a:rPr>
              <a:t>TextFont</a:t>
            </a:r>
            <a:r>
              <a:rPr lang="en-US" sz="900" dirty="0">
                <a:latin typeface="Courier"/>
                <a:cs typeface="Courier"/>
              </a:rPr>
              <a:t>',</a:t>
            </a:r>
            <a:r>
              <a:rPr lang="en-US" sz="900" dirty="0" err="1">
                <a:latin typeface="Courier"/>
                <a:cs typeface="Courier"/>
              </a:rPr>
              <a:t>wPtr</a:t>
            </a:r>
            <a:r>
              <a:rPr lang="en-US" sz="900" dirty="0">
                <a:latin typeface="Courier"/>
                <a:cs typeface="Courier"/>
              </a:rPr>
              <a:t>,'Helvetica');</a:t>
            </a:r>
          </a:p>
          <a:p>
            <a:r>
              <a:rPr lang="en-US" sz="900" dirty="0">
                <a:latin typeface="Courier"/>
                <a:cs typeface="Courier"/>
              </a:rPr>
              <a:t>&gt;&gt; Screen('TextSize',wPtr,48);</a:t>
            </a:r>
          </a:p>
          <a:p>
            <a:r>
              <a:rPr lang="en-US" sz="900" dirty="0">
                <a:latin typeface="Courier"/>
                <a:cs typeface="Courier"/>
              </a:rPr>
              <a:t>&gt;&gt; Screen('</a:t>
            </a:r>
            <a:r>
              <a:rPr lang="en-US" sz="900" dirty="0" err="1">
                <a:latin typeface="Courier"/>
                <a:cs typeface="Courier"/>
              </a:rPr>
              <a:t>DrawText</a:t>
            </a:r>
            <a:r>
              <a:rPr lang="en-US" sz="900" dirty="0">
                <a:latin typeface="Courier"/>
                <a:cs typeface="Courier"/>
              </a:rPr>
              <a:t>','Hello there',100,100,[200 0 0]);</a:t>
            </a:r>
          </a:p>
        </p:txBody>
      </p:sp>
    </p:spTree>
    <p:extLst>
      <p:ext uri="{BB962C8B-B14F-4D97-AF65-F5344CB8AC3E}">
        <p14:creationId xmlns:p14="http://schemas.microsoft.com/office/powerpoint/2010/main" val="1508890675"/>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2628181" y="2487931"/>
            <a:ext cx="3503025" cy="300082"/>
          </a:xfrm>
          <a:prstGeom prst="rect">
            <a:avLst/>
          </a:prstGeom>
          <a:noFill/>
        </p:spPr>
        <p:txBody>
          <a:bodyPr wrap="square" rtlCol="0">
            <a:spAutoFit/>
          </a:bodyPr>
          <a:lstStyle/>
          <a:p>
            <a:r>
              <a:rPr lang="en-US" sz="1350" dirty="0" err="1"/>
              <a:t>rect</a:t>
            </a:r>
            <a:r>
              <a:rPr lang="en-US" sz="1350" dirty="0"/>
              <a:t> = Screen('</a:t>
            </a:r>
            <a:r>
              <a:rPr lang="en-US" sz="1350" dirty="0" err="1"/>
              <a:t>TextBounds</a:t>
            </a:r>
            <a:r>
              <a:rPr lang="en-US" sz="1350" dirty="0"/>
              <a:t>',</a:t>
            </a:r>
            <a:r>
              <a:rPr lang="en-US" sz="1350" dirty="0" err="1"/>
              <a:t>wPtr,textString</a:t>
            </a:r>
            <a:r>
              <a:rPr lang="en-US" sz="1350" dirty="0"/>
              <a:t>);</a:t>
            </a:r>
          </a:p>
        </p:txBody>
      </p:sp>
      <p:sp>
        <p:nvSpPr>
          <p:cNvPr id="5" name="TextBox 4"/>
          <p:cNvSpPr txBox="1"/>
          <p:nvPr/>
        </p:nvSpPr>
        <p:spPr>
          <a:xfrm>
            <a:off x="2120589" y="1698310"/>
            <a:ext cx="4555811" cy="300082"/>
          </a:xfrm>
          <a:prstGeom prst="rect">
            <a:avLst/>
          </a:prstGeom>
          <a:noFill/>
        </p:spPr>
        <p:txBody>
          <a:bodyPr wrap="square" rtlCol="0">
            <a:spAutoFit/>
          </a:bodyPr>
          <a:lstStyle/>
          <a:p>
            <a:r>
              <a:rPr lang="en-US" sz="1350" dirty="0"/>
              <a:t>Sometimes, to position text, we need to know its size in pixels:</a:t>
            </a:r>
          </a:p>
        </p:txBody>
      </p:sp>
    </p:spTree>
    <p:extLst>
      <p:ext uri="{BB962C8B-B14F-4D97-AF65-F5344CB8AC3E}">
        <p14:creationId xmlns:p14="http://schemas.microsoft.com/office/powerpoint/2010/main" val="2316714329"/>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Formatted Text</a:t>
            </a:r>
            <a:endParaRPr lang="en-US" dirty="0"/>
          </a:p>
        </p:txBody>
      </p:sp>
      <p:sp>
        <p:nvSpPr>
          <p:cNvPr id="4" name="TextBox 3"/>
          <p:cNvSpPr txBox="1"/>
          <p:nvPr/>
        </p:nvSpPr>
        <p:spPr>
          <a:xfrm>
            <a:off x="1556594" y="1735914"/>
            <a:ext cx="6084860" cy="715581"/>
          </a:xfrm>
          <a:prstGeom prst="rect">
            <a:avLst/>
          </a:prstGeom>
          <a:noFill/>
        </p:spPr>
        <p:txBody>
          <a:bodyPr wrap="square" rtlCol="0">
            <a:spAutoFit/>
          </a:bodyPr>
          <a:lstStyle/>
          <a:p>
            <a:r>
              <a:rPr lang="en-US" sz="1350" dirty="0" err="1">
                <a:latin typeface="Courier"/>
                <a:cs typeface="Courier"/>
              </a:rPr>
              <a:t>DrawFormattedText</a:t>
            </a:r>
            <a:r>
              <a:rPr lang="en-US" sz="1350" dirty="0">
                <a:latin typeface="Courier"/>
                <a:cs typeface="Courier"/>
              </a:rPr>
              <a:t>(</a:t>
            </a:r>
            <a:r>
              <a:rPr lang="en-US" sz="1350" dirty="0" err="1">
                <a:latin typeface="Courier"/>
                <a:cs typeface="Courier"/>
              </a:rPr>
              <a:t>wPtr,textString</a:t>
            </a:r>
            <a:r>
              <a:rPr lang="en-US" sz="1350" dirty="0" err="1">
                <a:solidFill>
                  <a:srgbClr val="999999"/>
                </a:solidFill>
                <a:latin typeface="Courier"/>
                <a:cs typeface="Courier"/>
              </a:rPr>
              <a:t>,sx,sy,color,wrapat,flipHorizontal,flipVertical</a:t>
            </a:r>
            <a:r>
              <a:rPr lang="en-US" sz="1350" dirty="0">
                <a:solidFill>
                  <a:srgbClr val="999999"/>
                </a:solidFill>
                <a:latin typeface="Courier"/>
                <a:cs typeface="Courier"/>
              </a:rPr>
              <a:t>, </a:t>
            </a:r>
            <a:r>
              <a:rPr lang="en-US" sz="1350" dirty="0" err="1">
                <a:solidFill>
                  <a:srgbClr val="999999"/>
                </a:solidFill>
                <a:latin typeface="Courier"/>
                <a:cs typeface="Courier"/>
              </a:rPr>
              <a:t>vSpacing</a:t>
            </a:r>
            <a:r>
              <a:rPr lang="en-US" sz="1350" dirty="0">
                <a:solidFill>
                  <a:srgbClr val="999999"/>
                </a:solidFill>
                <a:latin typeface="Courier"/>
                <a:cs typeface="Courier"/>
              </a:rPr>
              <a:t>, </a:t>
            </a:r>
            <a:r>
              <a:rPr lang="en-US" sz="1350" dirty="0" err="1">
                <a:solidFill>
                  <a:srgbClr val="999999"/>
                </a:solidFill>
                <a:latin typeface="Courier"/>
                <a:cs typeface="Courier"/>
              </a:rPr>
              <a:t>rightoleft</a:t>
            </a:r>
            <a:r>
              <a:rPr lang="en-US" sz="1350" dirty="0">
                <a:solidFill>
                  <a:srgbClr val="999999"/>
                </a:solidFill>
                <a:latin typeface="Courier"/>
                <a:cs typeface="Courier"/>
              </a:rPr>
              <a:t>, </a:t>
            </a:r>
            <a:r>
              <a:rPr lang="en-US" sz="1350" dirty="0" err="1">
                <a:solidFill>
                  <a:srgbClr val="999999"/>
                </a:solidFill>
                <a:latin typeface="Courier"/>
                <a:cs typeface="Courier"/>
              </a:rPr>
              <a:t>winRect</a:t>
            </a:r>
            <a:r>
              <a:rPr lang="en-US" sz="1350" dirty="0">
                <a:latin typeface="Courier"/>
                <a:cs typeface="Courier"/>
              </a:rPr>
              <a:t>)</a:t>
            </a:r>
          </a:p>
          <a:p>
            <a:endParaRPr lang="en-US" sz="1350" dirty="0">
              <a:latin typeface="Courier"/>
              <a:cs typeface="Courier"/>
            </a:endParaRPr>
          </a:p>
        </p:txBody>
      </p:sp>
      <p:sp>
        <p:nvSpPr>
          <p:cNvPr id="5" name="TextBox 4"/>
          <p:cNvSpPr txBox="1"/>
          <p:nvPr/>
        </p:nvSpPr>
        <p:spPr>
          <a:xfrm>
            <a:off x="1600462" y="2506732"/>
            <a:ext cx="5790329" cy="1338828"/>
          </a:xfrm>
          <a:prstGeom prst="rect">
            <a:avLst/>
          </a:prstGeom>
          <a:noFill/>
        </p:spPr>
        <p:txBody>
          <a:bodyPr wrap="square" rtlCol="0">
            <a:spAutoFit/>
          </a:bodyPr>
          <a:lstStyle/>
          <a:p>
            <a:r>
              <a:rPr lang="en-US" sz="1350" dirty="0"/>
              <a:t>Advantages over </a:t>
            </a:r>
            <a:r>
              <a:rPr lang="en-US" sz="1350" dirty="0" err="1"/>
              <a:t>DrawText</a:t>
            </a:r>
            <a:r>
              <a:rPr lang="en-US" sz="1350" dirty="0"/>
              <a:t>:</a:t>
            </a:r>
          </a:p>
          <a:p>
            <a:r>
              <a:rPr lang="en-US" sz="1350" dirty="0"/>
              <a:t>	Helpful for splitting text into multiple lines. Can include newline characters in the text string (\n).  </a:t>
            </a:r>
          </a:p>
          <a:p>
            <a:r>
              <a:rPr lang="en-US" sz="1350" dirty="0"/>
              <a:t>	Can do automatic centering if you set </a:t>
            </a:r>
            <a:r>
              <a:rPr lang="en-US" sz="1350" dirty="0" err="1"/>
              <a:t>sx</a:t>
            </a:r>
            <a:r>
              <a:rPr lang="en-US" sz="1350" dirty="0"/>
              <a:t> to "center" or right justify if you set to "right"</a:t>
            </a:r>
          </a:p>
          <a:p>
            <a:endParaRPr lang="en-US" sz="1350" dirty="0"/>
          </a:p>
        </p:txBody>
      </p:sp>
    </p:spTree>
    <p:extLst>
      <p:ext uri="{BB962C8B-B14F-4D97-AF65-F5344CB8AC3E}">
        <p14:creationId xmlns:p14="http://schemas.microsoft.com/office/powerpoint/2010/main" val="3857150467"/>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1379618" y="1499818"/>
            <a:ext cx="5886766" cy="646331"/>
          </a:xfrm>
          <a:prstGeom prst="rect">
            <a:avLst/>
          </a:prstGeom>
          <a:solidFill>
            <a:schemeClr val="bg1">
              <a:lumMod val="85000"/>
            </a:schemeClr>
          </a:solidFill>
        </p:spPr>
        <p:txBody>
          <a:bodyPr wrap="square" rtlCol="0">
            <a:spAutoFit/>
          </a:bodyPr>
          <a:lstStyle/>
          <a:p>
            <a:endParaRPr lang="en-US" sz="900" dirty="0">
              <a:latin typeface="Courier"/>
              <a:cs typeface="Courier"/>
            </a:endParaRPr>
          </a:p>
          <a:p>
            <a:r>
              <a:rPr lang="en-US" sz="900" dirty="0">
                <a:latin typeface="Courier"/>
                <a:cs typeface="Courier"/>
              </a:rPr>
              <a:t>&gt;&gt; [</a:t>
            </a:r>
            <a:r>
              <a:rPr lang="en-US" sz="900" dirty="0" err="1">
                <a:latin typeface="Courier"/>
                <a:cs typeface="Courier"/>
              </a:rPr>
              <a:t>wPtr</a:t>
            </a:r>
            <a:r>
              <a:rPr lang="en-US" sz="900" dirty="0">
                <a:latin typeface="Courier"/>
                <a:cs typeface="Courier"/>
              </a:rPr>
              <a:t>, </a:t>
            </a:r>
            <a:r>
              <a:rPr lang="en-US" sz="900" dirty="0" err="1">
                <a:latin typeface="Courier"/>
                <a:cs typeface="Courier"/>
              </a:rPr>
              <a:t>rect</a:t>
            </a:r>
            <a:r>
              <a:rPr lang="en-US" sz="900" dirty="0">
                <a:latin typeface="Courier"/>
                <a:cs typeface="Courier"/>
              </a:rPr>
              <a:t>] = Screen('OpenWindow',1);</a:t>
            </a:r>
          </a:p>
          <a:p>
            <a:r>
              <a:rPr lang="en-US" sz="900" dirty="0">
                <a:latin typeface="Courier"/>
                <a:cs typeface="Courier"/>
              </a:rPr>
              <a:t>&gt;&gt; </a:t>
            </a:r>
            <a:r>
              <a:rPr lang="en-US" sz="900" dirty="0" err="1">
                <a:latin typeface="Courier"/>
                <a:cs typeface="Courier"/>
              </a:rPr>
              <a:t>myText</a:t>
            </a:r>
            <a:r>
              <a:rPr lang="en-US" sz="900" dirty="0">
                <a:latin typeface="Courier"/>
                <a:cs typeface="Courier"/>
              </a:rPr>
              <a:t> = 'The experiment\</a:t>
            </a:r>
            <a:r>
              <a:rPr lang="en-US" sz="900" dirty="0" err="1">
                <a:latin typeface="Courier"/>
                <a:cs typeface="Courier"/>
              </a:rPr>
              <a:t>nIs</a:t>
            </a:r>
            <a:r>
              <a:rPr lang="en-US" sz="900" dirty="0">
                <a:latin typeface="Courier"/>
                <a:cs typeface="Courier"/>
              </a:rPr>
              <a:t> about to begin';</a:t>
            </a:r>
          </a:p>
          <a:p>
            <a:r>
              <a:rPr lang="en-US" sz="900" dirty="0">
                <a:latin typeface="Courier"/>
                <a:cs typeface="Courier"/>
              </a:rPr>
              <a:t>&gt;&gt; </a:t>
            </a:r>
            <a:r>
              <a:rPr lang="en-US" sz="900" dirty="0" err="1">
                <a:latin typeface="Courier"/>
                <a:cs typeface="Courier"/>
              </a:rPr>
              <a:t>DrawFormattedText</a:t>
            </a:r>
            <a:r>
              <a:rPr lang="en-US" sz="900" dirty="0">
                <a:latin typeface="Courier"/>
                <a:cs typeface="Courier"/>
              </a:rPr>
              <a:t>(wPtr,</a:t>
            </a:r>
            <a:r>
              <a:rPr lang="en-US" sz="900" dirty="0" err="1">
                <a:latin typeface="Courier"/>
                <a:cs typeface="Courier"/>
              </a:rPr>
              <a:t>myText</a:t>
            </a:r>
            <a:r>
              <a:rPr lang="en-US" sz="900" dirty="0">
                <a:latin typeface="Courier"/>
                <a:cs typeface="Courier"/>
              </a:rPr>
              <a:t>,'center',</a:t>
            </a:r>
            <a:r>
              <a:rPr lang="en-US" sz="900" dirty="0" err="1">
                <a:latin typeface="Courier"/>
                <a:cs typeface="Courier"/>
              </a:rPr>
              <a:t>rect</a:t>
            </a:r>
            <a:r>
              <a:rPr lang="en-US" sz="900" dirty="0">
                <a:latin typeface="Courier"/>
                <a:cs typeface="Courier"/>
              </a:rPr>
              <a:t>(4)/2,0);</a:t>
            </a:r>
          </a:p>
        </p:txBody>
      </p:sp>
    </p:spTree>
    <p:extLst>
      <p:ext uri="{BB962C8B-B14F-4D97-AF65-F5344CB8AC3E}">
        <p14:creationId xmlns:p14="http://schemas.microsoft.com/office/powerpoint/2010/main" val="2085315849"/>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pictures</a:t>
            </a:r>
            <a:endParaRPr lang="en-US" dirty="0"/>
          </a:p>
        </p:txBody>
      </p:sp>
      <p:sp>
        <p:nvSpPr>
          <p:cNvPr id="3" name="Content Placeholder 2"/>
          <p:cNvSpPr>
            <a:spLocks noGrp="1"/>
          </p:cNvSpPr>
          <p:nvPr>
            <p:ph idx="1"/>
          </p:nvPr>
        </p:nvSpPr>
        <p:spPr/>
        <p:txBody>
          <a:bodyPr/>
          <a:lstStyle/>
          <a:p>
            <a:r>
              <a:rPr lang="en-US" dirty="0" smtClean="0"/>
              <a:t>Steps to displaying a picture:</a:t>
            </a:r>
          </a:p>
          <a:p>
            <a:pPr lvl="1"/>
            <a:r>
              <a:rPr lang="en-US" dirty="0" smtClean="0"/>
              <a:t>1. Use </a:t>
            </a:r>
            <a:r>
              <a:rPr lang="en-US" dirty="0" err="1" smtClean="0"/>
              <a:t>imread</a:t>
            </a:r>
            <a:r>
              <a:rPr lang="en-US" dirty="0" smtClean="0"/>
              <a:t>() to read the image into a matrix of numbers</a:t>
            </a:r>
          </a:p>
          <a:p>
            <a:pPr lvl="1"/>
            <a:r>
              <a:rPr lang="en-US" dirty="0" smtClean="0"/>
              <a:t>2. Use </a:t>
            </a:r>
            <a:r>
              <a:rPr lang="en-US" dirty="0" err="1" smtClean="0"/>
              <a:t>MakeTexture</a:t>
            </a:r>
            <a:r>
              <a:rPr lang="en-US" dirty="0" smtClean="0"/>
              <a:t> to create an OpenGL texture using that matrix</a:t>
            </a:r>
          </a:p>
          <a:p>
            <a:pPr lvl="1"/>
            <a:r>
              <a:rPr lang="en-US" dirty="0" smtClean="0"/>
              <a:t>3. Use </a:t>
            </a:r>
            <a:r>
              <a:rPr lang="en-US" dirty="0" err="1" smtClean="0"/>
              <a:t>DrawTexture</a:t>
            </a:r>
            <a:r>
              <a:rPr lang="en-US" dirty="0" smtClean="0"/>
              <a:t> to draw the texture to the screen</a:t>
            </a:r>
            <a:endParaRPr lang="en-US" dirty="0"/>
          </a:p>
        </p:txBody>
      </p:sp>
    </p:spTree>
    <p:extLst>
      <p:ext uri="{BB962C8B-B14F-4D97-AF65-F5344CB8AC3E}">
        <p14:creationId xmlns:p14="http://schemas.microsoft.com/office/powerpoint/2010/main" val="2509113235"/>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images</a:t>
            </a:r>
            <a:endParaRPr lang="en-US" dirty="0"/>
          </a:p>
        </p:txBody>
      </p:sp>
      <p:sp>
        <p:nvSpPr>
          <p:cNvPr id="4" name="TextBox 3"/>
          <p:cNvSpPr txBox="1"/>
          <p:nvPr/>
        </p:nvSpPr>
        <p:spPr>
          <a:xfrm>
            <a:off x="1379618" y="1499818"/>
            <a:ext cx="5886766" cy="1477328"/>
          </a:xfrm>
          <a:prstGeom prst="rect">
            <a:avLst/>
          </a:prstGeom>
          <a:solidFill>
            <a:schemeClr val="bg1">
              <a:lumMod val="85000"/>
            </a:schemeClr>
          </a:solidFill>
        </p:spPr>
        <p:txBody>
          <a:bodyPr wrap="square" rtlCol="0">
            <a:spAutoFit/>
          </a:bodyPr>
          <a:lstStyle/>
          <a:p>
            <a:endParaRPr lang="en-US" sz="900" dirty="0">
              <a:latin typeface="Courier"/>
              <a:cs typeface="Courier"/>
            </a:endParaRPr>
          </a:p>
          <a:p>
            <a:r>
              <a:rPr lang="en-US" sz="900" dirty="0">
                <a:latin typeface="Courier"/>
                <a:cs typeface="Courier"/>
              </a:rPr>
              <a:t>&gt;&gt; </a:t>
            </a:r>
            <a:r>
              <a:rPr lang="en-US" sz="900" dirty="0" err="1">
                <a:latin typeface="Courier"/>
                <a:cs typeface="Courier"/>
              </a:rPr>
              <a:t>faceData</a:t>
            </a:r>
            <a:r>
              <a:rPr lang="en-US" sz="900" dirty="0">
                <a:latin typeface="Courier"/>
                <a:cs typeface="Courier"/>
              </a:rPr>
              <a:t> = </a:t>
            </a:r>
            <a:r>
              <a:rPr lang="en-US" sz="900" dirty="0" err="1">
                <a:latin typeface="Courier"/>
                <a:cs typeface="Courier"/>
              </a:rPr>
              <a:t>imread</a:t>
            </a:r>
            <a:r>
              <a:rPr lang="en-US" sz="900" dirty="0">
                <a:latin typeface="Courier"/>
                <a:cs typeface="Courier"/>
              </a:rPr>
              <a:t>('</a:t>
            </a:r>
            <a:r>
              <a:rPr lang="en-US" sz="900" dirty="0" err="1">
                <a:latin typeface="Courier"/>
                <a:cs typeface="Courier"/>
              </a:rPr>
              <a:t>sadface.jpg</a:t>
            </a:r>
            <a:r>
              <a:rPr lang="en-US" sz="900" dirty="0">
                <a:latin typeface="Courier"/>
                <a:cs typeface="Courier"/>
              </a:rPr>
              <a:t>');</a:t>
            </a:r>
          </a:p>
          <a:p>
            <a:r>
              <a:rPr lang="en-US" sz="900" dirty="0">
                <a:latin typeface="Courier"/>
                <a:cs typeface="Courier"/>
              </a:rPr>
              <a:t>&gt;&gt; size(</a:t>
            </a:r>
            <a:r>
              <a:rPr lang="en-US" sz="900" dirty="0" err="1">
                <a:latin typeface="Courier"/>
                <a:cs typeface="Courier"/>
              </a:rPr>
              <a:t>faceData</a:t>
            </a:r>
            <a:r>
              <a:rPr lang="en-US" sz="900" dirty="0">
                <a:latin typeface="Courier"/>
                <a:cs typeface="Courier"/>
              </a:rPr>
              <a:t>);</a:t>
            </a:r>
          </a:p>
          <a:p>
            <a:r>
              <a:rPr lang="en-US" sz="900" dirty="0" err="1">
                <a:latin typeface="Courier"/>
                <a:cs typeface="Courier"/>
              </a:rPr>
              <a:t>ans</a:t>
            </a:r>
            <a:r>
              <a:rPr lang="en-US" sz="900" dirty="0">
                <a:latin typeface="Courier"/>
                <a:cs typeface="Courier"/>
              </a:rPr>
              <a:t> =</a:t>
            </a:r>
          </a:p>
          <a:p>
            <a:endParaRPr lang="en-US" sz="900" dirty="0">
              <a:latin typeface="Courier"/>
              <a:cs typeface="Courier"/>
            </a:endParaRPr>
          </a:p>
          <a:p>
            <a:r>
              <a:rPr lang="en-US" sz="900" dirty="0">
                <a:latin typeface="Courier"/>
                <a:cs typeface="Courier"/>
              </a:rPr>
              <a:t>   650   506     3</a:t>
            </a:r>
          </a:p>
          <a:p>
            <a:endParaRPr lang="en-US" sz="900" dirty="0">
              <a:latin typeface="Courier"/>
              <a:cs typeface="Courier"/>
            </a:endParaRPr>
          </a:p>
          <a:p>
            <a:r>
              <a:rPr lang="en-US" sz="900" dirty="0">
                <a:latin typeface="Courier"/>
                <a:cs typeface="Courier"/>
              </a:rPr>
              <a:t>&gt;&gt; </a:t>
            </a:r>
            <a:r>
              <a:rPr lang="en-US" sz="900" dirty="0" err="1">
                <a:latin typeface="Courier"/>
                <a:cs typeface="Courier"/>
              </a:rPr>
              <a:t>faceTexture</a:t>
            </a:r>
            <a:r>
              <a:rPr lang="en-US" sz="900" dirty="0">
                <a:latin typeface="Courier"/>
                <a:cs typeface="Courier"/>
              </a:rPr>
              <a:t> = Screen('</a:t>
            </a:r>
            <a:r>
              <a:rPr lang="en-US" sz="900" dirty="0" err="1">
                <a:latin typeface="Courier"/>
                <a:cs typeface="Courier"/>
              </a:rPr>
              <a:t>MakeTexture</a:t>
            </a:r>
            <a:r>
              <a:rPr lang="en-US" sz="900" dirty="0">
                <a:latin typeface="Courier"/>
                <a:cs typeface="Courier"/>
              </a:rPr>
              <a:t>',</a:t>
            </a:r>
            <a:r>
              <a:rPr lang="en-US" sz="900" dirty="0" err="1">
                <a:latin typeface="Courier"/>
                <a:cs typeface="Courier"/>
              </a:rPr>
              <a:t>wPtr,faceData</a:t>
            </a:r>
            <a:r>
              <a:rPr lang="en-US" sz="900" dirty="0">
                <a:latin typeface="Courier"/>
                <a:cs typeface="Courier"/>
              </a:rPr>
              <a:t>);</a:t>
            </a:r>
          </a:p>
          <a:p>
            <a:r>
              <a:rPr lang="en-US" sz="900" dirty="0">
                <a:latin typeface="Courier"/>
                <a:cs typeface="Courier"/>
              </a:rPr>
              <a:t>&gt;&gt; Screen('</a:t>
            </a:r>
            <a:r>
              <a:rPr lang="en-US" sz="900" dirty="0" err="1">
                <a:latin typeface="Courier"/>
                <a:cs typeface="Courier"/>
              </a:rPr>
              <a:t>DrawTexture</a:t>
            </a:r>
            <a:r>
              <a:rPr lang="en-US" sz="900" dirty="0">
                <a:latin typeface="Courier"/>
                <a:cs typeface="Courier"/>
              </a:rPr>
              <a:t>',</a:t>
            </a:r>
            <a:r>
              <a:rPr lang="en-US" sz="900" dirty="0" err="1">
                <a:latin typeface="Courier"/>
                <a:cs typeface="Courier"/>
              </a:rPr>
              <a:t>wPtr,faceTexture</a:t>
            </a:r>
            <a:r>
              <a:rPr lang="en-US" sz="900" dirty="0">
                <a:latin typeface="Courier"/>
                <a:cs typeface="Courier"/>
              </a:rPr>
              <a:t>);</a:t>
            </a:r>
          </a:p>
          <a:p>
            <a:r>
              <a:rPr lang="en-US" sz="900" dirty="0">
                <a:latin typeface="Courier"/>
                <a:cs typeface="Courier"/>
              </a:rPr>
              <a:t>&gt;&gt; Screen('Flip',</a:t>
            </a:r>
            <a:r>
              <a:rPr lang="en-US" sz="900" dirty="0" err="1">
                <a:latin typeface="Courier"/>
                <a:cs typeface="Courier"/>
              </a:rPr>
              <a:t>wPtr</a:t>
            </a:r>
            <a:r>
              <a:rPr lang="en-US" sz="900" dirty="0">
                <a:latin typeface="Courier"/>
                <a:cs typeface="Courier"/>
              </a:rPr>
              <a:t>);</a:t>
            </a:r>
          </a:p>
        </p:txBody>
      </p:sp>
    </p:spTree>
    <p:extLst>
      <p:ext uri="{BB962C8B-B14F-4D97-AF65-F5344CB8AC3E}">
        <p14:creationId xmlns:p14="http://schemas.microsoft.com/office/powerpoint/2010/main" val="11152275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720947"/>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Week 3</a:t>
            </a:r>
            <a:endParaRPr lang="en-US" dirty="0"/>
          </a:p>
        </p:txBody>
      </p:sp>
      <p:sp>
        <p:nvSpPr>
          <p:cNvPr id="3" name="Content Placeholder 2"/>
          <p:cNvSpPr>
            <a:spLocks noGrp="1"/>
          </p:cNvSpPr>
          <p:nvPr>
            <p:ph idx="1"/>
          </p:nvPr>
        </p:nvSpPr>
        <p:spPr>
          <a:xfrm>
            <a:off x="1441822" y="1458733"/>
            <a:ext cx="6170189" cy="3520901"/>
          </a:xfrm>
        </p:spPr>
        <p:txBody>
          <a:bodyPr>
            <a:normAutofit fontScale="55000" lnSpcReduction="20000"/>
          </a:bodyPr>
          <a:lstStyle/>
          <a:p>
            <a:pPr marL="0" indent="0">
              <a:buNone/>
            </a:pPr>
            <a:r>
              <a:rPr lang="en-US" sz="2175" dirty="0"/>
              <a:t>Write a function called </a:t>
            </a:r>
            <a:r>
              <a:rPr lang="en-US" sz="2175" dirty="0">
                <a:solidFill>
                  <a:srgbClr val="3366FF"/>
                </a:solidFill>
              </a:rPr>
              <a:t>yourInitials_week3()</a:t>
            </a:r>
          </a:p>
          <a:p>
            <a:pPr marL="0" indent="0">
              <a:buNone/>
            </a:pPr>
            <a:r>
              <a:rPr lang="en-US" sz="2175" dirty="0"/>
              <a:t> The function should take two inputs:</a:t>
            </a:r>
          </a:p>
          <a:p>
            <a:pPr marL="0" indent="0">
              <a:buNone/>
            </a:pPr>
            <a:r>
              <a:rPr lang="en-US" sz="2175" dirty="0"/>
              <a:t>	- An integer called </a:t>
            </a:r>
            <a:r>
              <a:rPr lang="en-US" sz="2175" b="1" dirty="0">
                <a:solidFill>
                  <a:srgbClr val="FF6600"/>
                </a:solidFill>
              </a:rPr>
              <a:t>speed</a:t>
            </a:r>
          </a:p>
          <a:p>
            <a:pPr marL="0" indent="0">
              <a:buNone/>
            </a:pPr>
            <a:r>
              <a:rPr lang="en-US" sz="2175" dirty="0"/>
              <a:t>	- An integer called </a:t>
            </a:r>
            <a:r>
              <a:rPr lang="en-US" sz="2175" b="1" dirty="0">
                <a:solidFill>
                  <a:srgbClr val="FF6600"/>
                </a:solidFill>
              </a:rPr>
              <a:t>radius</a:t>
            </a:r>
          </a:p>
          <a:p>
            <a:pPr marL="0" indent="0">
              <a:buNone/>
            </a:pPr>
            <a:r>
              <a:rPr lang="en-US" sz="2175" dirty="0"/>
              <a:t>The function should:</a:t>
            </a:r>
          </a:p>
          <a:p>
            <a:pPr marL="0" indent="0">
              <a:buNone/>
            </a:pPr>
            <a:r>
              <a:rPr lang="en-US" sz="2175" dirty="0"/>
              <a:t>	- Draw a circle in the center of the screen with radius equal to </a:t>
            </a:r>
            <a:r>
              <a:rPr lang="en-US" sz="2175" b="1" dirty="0">
                <a:solidFill>
                  <a:srgbClr val="FF6600"/>
                </a:solidFill>
              </a:rPr>
              <a:t>radius</a:t>
            </a:r>
            <a:r>
              <a:rPr lang="en-US" sz="2175" dirty="0"/>
              <a:t>.  Wait for the user to press a key.  The circle will then start moving diagonally towards the lower right hand corner of the screen.  The speed at which it moves will be determined by </a:t>
            </a:r>
            <a:r>
              <a:rPr lang="en-US" sz="2175" b="1" dirty="0">
                <a:solidFill>
                  <a:srgbClr val="FF6600"/>
                </a:solidFill>
              </a:rPr>
              <a:t>speed</a:t>
            </a:r>
            <a:r>
              <a:rPr lang="en-US" sz="2175" dirty="0"/>
              <a:t>: </a:t>
            </a:r>
            <a:r>
              <a:rPr lang="en-US" sz="2175" b="1" dirty="0">
                <a:solidFill>
                  <a:srgbClr val="FF6600"/>
                </a:solidFill>
              </a:rPr>
              <a:t>speed</a:t>
            </a:r>
            <a:r>
              <a:rPr lang="en-US" sz="2175" dirty="0">
                <a:solidFill>
                  <a:srgbClr val="FF6600"/>
                </a:solidFill>
              </a:rPr>
              <a:t> </a:t>
            </a:r>
            <a:r>
              <a:rPr lang="en-US" sz="2175" dirty="0"/>
              <a:t>is actually the number of pixels that the circle will move each frame.  In other words, increment both the x and y position of the circle by speed every frame.</a:t>
            </a:r>
          </a:p>
          <a:p>
            <a:pPr marL="0" indent="0">
              <a:buNone/>
            </a:pPr>
            <a:r>
              <a:rPr lang="en-US" sz="2175" dirty="0"/>
              <a:t> 	- If the circle should "bounce" off the edge of the screen.  That means that once it hits the bottom of the screen, it will start to move up instead of down, and when it hits the right side of the screen it will start to move left instead of right, etc. </a:t>
            </a:r>
          </a:p>
          <a:p>
            <a:pPr marL="0" indent="0">
              <a:buNone/>
            </a:pPr>
            <a:r>
              <a:rPr lang="en-US" sz="2175" dirty="0"/>
              <a:t>	- The color of the circle should randomly change whenever it hits a wall</a:t>
            </a:r>
          </a:p>
          <a:p>
            <a:pPr marL="0" indent="0">
              <a:buNone/>
            </a:pPr>
            <a:r>
              <a:rPr lang="en-US" sz="2175" dirty="0"/>
              <a:t>	- The circle will continue to bounce around the screen indefinitely</a:t>
            </a:r>
            <a:endParaRPr lang="en-US" dirty="0"/>
          </a:p>
        </p:txBody>
      </p:sp>
    </p:spTree>
    <p:extLst>
      <p:ext uri="{BB962C8B-B14F-4D97-AF65-F5344CB8AC3E}">
        <p14:creationId xmlns:p14="http://schemas.microsoft.com/office/powerpoint/2010/main" val="3522643033"/>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a:t>
            </a:r>
            <a:endParaRPr lang="en-US" dirty="0"/>
          </a:p>
        </p:txBody>
      </p:sp>
      <p:sp>
        <p:nvSpPr>
          <p:cNvPr id="3" name="Content Placeholder 2"/>
          <p:cNvSpPr>
            <a:spLocks noGrp="1"/>
          </p:cNvSpPr>
          <p:nvPr>
            <p:ph idx="1"/>
          </p:nvPr>
        </p:nvSpPr>
        <p:spPr>
          <a:xfrm>
            <a:off x="1426340" y="1493665"/>
            <a:ext cx="6321647" cy="2994422"/>
          </a:xfrm>
        </p:spPr>
        <p:txBody>
          <a:bodyPr>
            <a:normAutofit/>
          </a:bodyPr>
          <a:lstStyle/>
          <a:p>
            <a:r>
              <a:rPr lang="en-US" dirty="0" smtClean="0"/>
              <a:t>Full Experiment. Must:</a:t>
            </a:r>
          </a:p>
          <a:p>
            <a:pPr lvl="1"/>
            <a:r>
              <a:rPr lang="en-US" dirty="0" smtClean="0"/>
              <a:t>Write the entire thing from scratch yourself</a:t>
            </a:r>
          </a:p>
          <a:p>
            <a:pPr lvl="1"/>
            <a:r>
              <a:rPr lang="en-US" dirty="0" smtClean="0"/>
              <a:t>Take subject code and any relevant conditions as inputs</a:t>
            </a:r>
          </a:p>
          <a:p>
            <a:pPr lvl="1"/>
            <a:r>
              <a:rPr lang="en-US" dirty="0" smtClean="0"/>
              <a:t>Present repetitive trials that involve at least 2 different conditions</a:t>
            </a:r>
          </a:p>
          <a:p>
            <a:pPr lvl="1"/>
            <a:r>
              <a:rPr lang="en-US" dirty="0" smtClean="0"/>
              <a:t>Must present either visual or auditory stimuli (or both)</a:t>
            </a:r>
          </a:p>
          <a:p>
            <a:pPr lvl="1"/>
            <a:r>
              <a:rPr lang="en-US" dirty="0" smtClean="0"/>
              <a:t>Must collect some kind of behavioral response where timing is recorded</a:t>
            </a:r>
          </a:p>
          <a:p>
            <a:pPr lvl="1"/>
            <a:r>
              <a:rPr lang="en-US" dirty="0" smtClean="0"/>
              <a:t>Must write responses out to a log file</a:t>
            </a:r>
            <a:endParaRPr lang="en-US" dirty="0"/>
          </a:p>
          <a:p>
            <a:pPr marL="342900" lvl="1" indent="0">
              <a:buNone/>
            </a:pPr>
            <a:r>
              <a:rPr lang="en-US" dirty="0" smtClean="0"/>
              <a:t>Please run your experiment plan by me as soon as possible.  If you don't have something you are working on now, I will make something up for you. </a:t>
            </a:r>
            <a:endParaRPr lang="en-US" dirty="0"/>
          </a:p>
          <a:p>
            <a:pPr marL="342900" lvl="1" indent="0">
              <a:buNone/>
            </a:pPr>
            <a:endParaRPr lang="en-US" dirty="0" smtClean="0"/>
          </a:p>
        </p:txBody>
      </p:sp>
    </p:spTree>
    <p:extLst>
      <p:ext uri="{BB962C8B-B14F-4D97-AF65-F5344CB8AC3E}">
        <p14:creationId xmlns:p14="http://schemas.microsoft.com/office/powerpoint/2010/main" val="34559122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rop">
  <a:themeElements>
    <a:clrScheme name="Custom 1">
      <a:dk1>
        <a:srgbClr val="000000"/>
      </a:dk1>
      <a:lt1>
        <a:srgbClr val="FFFFFF"/>
      </a:lt1>
      <a:dk2>
        <a:srgbClr val="1A2E40"/>
      </a:dk2>
      <a:lt2>
        <a:srgbClr val="EBE7DD"/>
      </a:lt2>
      <a:accent1>
        <a:srgbClr val="69A1AB"/>
      </a:accent1>
      <a:accent2>
        <a:srgbClr val="8950A6"/>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a:ea typeface=""/>
        <a:cs typeface=""/>
      </a:majorFont>
      <a:minorFont>
        <a:latin typeface="Franklin Gothic Book"/>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Crop</Template>
  <TotalTime>11456</TotalTime>
  <Words>5189</Words>
  <Application>Microsoft Macintosh PowerPoint</Application>
  <PresentationFormat>On-screen Show (16:9)</PresentationFormat>
  <Paragraphs>798</Paragraphs>
  <Slides>98</Slides>
  <Notes>5</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Crop</vt:lpstr>
      <vt:lpstr>Introduction to PsychToolbox in MATLAB</vt:lpstr>
      <vt:lpstr>Week 2 Recap</vt:lpstr>
      <vt:lpstr>Finding values within a matrix</vt:lpstr>
      <vt:lpstr>Logical indexing</vt:lpstr>
      <vt:lpstr>Getting the truth</vt:lpstr>
      <vt:lpstr>Testing the truth</vt:lpstr>
      <vt:lpstr>PowerPoint Presentation</vt:lpstr>
      <vt:lpstr>Comparing strings</vt:lpstr>
      <vt:lpstr>Flow control</vt:lpstr>
      <vt:lpstr>Conditionals</vt:lpstr>
      <vt:lpstr>For loops</vt:lpstr>
      <vt:lpstr>While loops</vt:lpstr>
      <vt:lpstr>Opening files</vt:lpstr>
      <vt:lpstr>Working with files</vt:lpstr>
      <vt:lpstr>Opening files</vt:lpstr>
      <vt:lpstr>Writing to files</vt:lpstr>
      <vt:lpstr>Reading from text files</vt:lpstr>
      <vt:lpstr>Testing your PTB installation</vt:lpstr>
      <vt:lpstr>The Screen command</vt:lpstr>
      <vt:lpstr>PowerPoint Presentation</vt:lpstr>
      <vt:lpstr>Using the Screen command</vt:lpstr>
      <vt:lpstr>PowerPoint Presentation</vt:lpstr>
      <vt:lpstr>PowerPoint Presentation</vt:lpstr>
      <vt:lpstr>PowerPoint Presentation</vt:lpstr>
      <vt:lpstr>Assignment Week 2</vt:lpstr>
      <vt:lpstr>PowerPoint Presentation</vt:lpstr>
      <vt:lpstr>PowerPoint Presentation</vt:lpstr>
      <vt:lpstr>PowerPoint Presentation</vt:lpstr>
      <vt:lpstr>Debugging </vt:lpstr>
      <vt:lpstr>PowerPoint Presentation</vt:lpstr>
      <vt:lpstr>PowerPoint Presentation</vt:lpstr>
      <vt:lpstr>Debugging</vt:lpstr>
      <vt:lpstr>PowerPoint Presentation</vt:lpstr>
      <vt:lpstr>Debugging</vt:lpstr>
      <vt:lpstr>PowerPoint Presentation</vt:lpstr>
      <vt:lpstr>PowerPoint Presentation</vt:lpstr>
      <vt:lpstr>How monitors work</vt:lpstr>
      <vt:lpstr>How monitors work</vt:lpstr>
      <vt:lpstr>How monitors work</vt:lpstr>
      <vt:lpstr>How monitors work</vt:lpstr>
      <vt:lpstr>How monitors work</vt:lpstr>
      <vt:lpstr>How monitors work</vt:lpstr>
      <vt:lpstr>How monitors work</vt:lpstr>
      <vt:lpstr>PowerPoint Presentation</vt:lpstr>
      <vt:lpstr>PowerPoint Presentation</vt:lpstr>
      <vt:lpstr>Testing the screen</vt:lpstr>
      <vt:lpstr>Testing the screen</vt:lpstr>
      <vt:lpstr>Skipping Sync Tests</vt:lpstr>
      <vt:lpstr>Screen Timing</vt:lpstr>
      <vt:lpstr>Screen Timing</vt:lpstr>
      <vt:lpstr>Flip timing</vt:lpstr>
      <vt:lpstr>Waiting</vt:lpstr>
      <vt:lpstr>KbWait</vt:lpstr>
      <vt:lpstr>KbWait</vt:lpstr>
      <vt:lpstr>KbWait</vt:lpstr>
      <vt:lpstr>Working with color</vt:lpstr>
      <vt:lpstr>Working with color</vt:lpstr>
      <vt:lpstr>Working with color</vt:lpstr>
      <vt:lpstr>Working with color</vt:lpstr>
      <vt:lpstr>Working with color</vt:lpstr>
      <vt:lpstr>Drawing in PTB</vt:lpstr>
      <vt:lpstr>Drawing functions </vt:lpstr>
      <vt:lpstr>PowerPoint Presentation</vt:lpstr>
      <vt:lpstr>OpenWindow expanded</vt:lpstr>
      <vt:lpstr>Drawing simple shapes</vt:lpstr>
      <vt:lpstr>Drawing simple shapes</vt:lpstr>
      <vt:lpstr>PowerPoint Presentation</vt:lpstr>
      <vt:lpstr>Drawing multiple rects</vt:lpstr>
      <vt:lpstr>Centering</vt:lpstr>
      <vt:lpstr>Centering</vt:lpstr>
      <vt:lpstr>Centering</vt:lpstr>
      <vt:lpstr>Drawing</vt:lpstr>
      <vt:lpstr>Drawing circles</vt:lpstr>
      <vt:lpstr>Drawing circles</vt:lpstr>
      <vt:lpstr>Alpha blending</vt:lpstr>
      <vt:lpstr>Alpha blending</vt:lpstr>
      <vt:lpstr>Drawing lines</vt:lpstr>
      <vt:lpstr>Using DrawDots</vt:lpstr>
      <vt:lpstr>PowerPoint Presentation</vt:lpstr>
      <vt:lpstr>Using DrawLines</vt:lpstr>
      <vt:lpstr>PowerPoint Presentation</vt:lpstr>
      <vt:lpstr>Drawing a fixation cross</vt:lpstr>
      <vt:lpstr>Drawing a fixation cross</vt:lpstr>
      <vt:lpstr>Drawing a fixation cross</vt:lpstr>
      <vt:lpstr>Animation</vt:lpstr>
      <vt:lpstr>PowerPoint Presentation</vt:lpstr>
      <vt:lpstr>Drawing text</vt:lpstr>
      <vt:lpstr>Drawing Text</vt:lpstr>
      <vt:lpstr>Drawing Text</vt:lpstr>
      <vt:lpstr>Drawing Text</vt:lpstr>
      <vt:lpstr>Drawing Text</vt:lpstr>
      <vt:lpstr>Drawing Formatted Text</vt:lpstr>
      <vt:lpstr>Drawing Text</vt:lpstr>
      <vt:lpstr>Displaying pictures</vt:lpstr>
      <vt:lpstr>Displaying images</vt:lpstr>
      <vt:lpstr>PowerPoint Presentation</vt:lpstr>
      <vt:lpstr>Assignment Week 3</vt:lpstr>
      <vt:lpstr>Final Exam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Jonas Kaplan</dc:creator>
  <cp:lastModifiedBy>eva pool</cp:lastModifiedBy>
  <cp:revision>126</cp:revision>
  <dcterms:created xsi:type="dcterms:W3CDTF">2013-07-16T17:40:31Z</dcterms:created>
  <dcterms:modified xsi:type="dcterms:W3CDTF">2016-11-15T21:53:07Z</dcterms:modified>
</cp:coreProperties>
</file>