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52.xml.rels" ContentType="application/vnd.openxmlformats-package.relationships+xml"/>
  <Override PartName="/ppt/notesSlides/notesSlide52.xml" ContentType="application/vnd.openxmlformats-officedocument.presentationml.notesSlide+xml"/>
  <Override PartName="/ppt/media/image5.png" ContentType="image/png"/>
  <Override PartName="/ppt/media/image4.png" ContentType="image/png"/>
  <Override PartName="/ppt/media/image3.png" ContentType="image/png"/>
  <Override PartName="/ppt/media/image6.png" ContentType="image/png"/>
  <Override PartName="/ppt/media/image8.png" ContentType="image/png"/>
  <Override PartName="/ppt/media/image7.png" ContentType="image/png"/>
  <Override PartName="/ppt/media/image9.png" ContentType="image/png"/>
  <Override PartName="/ppt/media/image19.jpeg" ContentType="image/jpeg"/>
  <Override PartName="/ppt/media/image10.jpeg" ContentType="image/jpeg"/>
  <Override PartName="/ppt/media/image12.jpeg" ContentType="image/jpe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8.png" ContentType="image/png"/>
  <Override PartName="/ppt/media/image17.png" ContentType="image/png"/>
  <Override PartName="/ppt/media/image1.jpeg" ContentType="image/jpeg"/>
  <Override PartName="/ppt/media/image2.jpeg" ContentType="image/jpeg"/>
  <Override PartName="/ppt/media/image11.png" ContentType="image/png"/>
  <Override PartName="/ppt/media/image13.png" ContentType="image/png"/>
  <Override PartName="/ppt/media/image14.png" ContentType="image/png"/>
  <Override PartName="/ppt/media/image15.png" ContentType="image/png"/>
  <Override PartName="/ppt/media/image1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a:t>
            </a:r>
            <a:r>
              <a:rPr b="0" lang="en-US" sz="1800" spc="-1" strike="noStrike">
                <a:solidFill>
                  <a:srgbClr val="000000"/>
                </a:solidFill>
                <a:latin typeface="Calibri"/>
              </a:rPr>
              <a:t>move the </a:t>
            </a:r>
            <a:r>
              <a:rPr b="0" lang="en-US" sz="1800" spc="-1" strike="noStrike">
                <a:solidFill>
                  <a:srgbClr val="000000"/>
                </a:solidFill>
                <a:latin typeface="Calibri"/>
              </a:rPr>
              <a:t>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a:t>
            </a:r>
            <a:r>
              <a:rPr b="0" lang="en-US" sz="2000" spc="-1" strike="noStrike">
                <a:latin typeface="Arial"/>
              </a:rPr>
              <a:t>edit the </a:t>
            </a:r>
            <a:r>
              <a:rPr b="0" lang="en-US" sz="2000" spc="-1" strike="noStrike">
                <a:latin typeface="Arial"/>
              </a:rPr>
              <a:t>notes </a:t>
            </a:r>
            <a:r>
              <a:rPr b="0" lang="en-US" sz="2000" spc="-1" strike="noStrike">
                <a:latin typeface="Arial"/>
              </a:rPr>
              <a:t>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B47172C8-C521-4353-9568-7E4477654C3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1371600" y="1143000"/>
            <a:ext cx="4114440" cy="3085920"/>
          </a:xfrm>
          <a:prstGeom prst="rect">
            <a:avLst/>
          </a:prstGeom>
        </p:spPr>
      </p:sp>
      <p:sp>
        <p:nvSpPr>
          <p:cNvPr id="369"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370" name="TextShape 3"/>
          <p:cNvSpPr txBox="1"/>
          <p:nvPr/>
        </p:nvSpPr>
        <p:spPr>
          <a:xfrm>
            <a:off x="3884760" y="8685360"/>
            <a:ext cx="2971440" cy="458280"/>
          </a:xfrm>
          <a:prstGeom prst="rect">
            <a:avLst/>
          </a:prstGeom>
          <a:noFill/>
          <a:ln>
            <a:noFill/>
          </a:ln>
        </p:spPr>
        <p:txBody>
          <a:bodyPr anchor="b"/>
          <a:p>
            <a:pPr algn="r">
              <a:lnSpc>
                <a:spcPct val="100000"/>
              </a:lnSpc>
            </a:pPr>
            <a:fld id="{B1770FCA-22D0-47A6-AB23-99458096087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a:t>
            </a:r>
            <a:r>
              <a:rPr b="0" lang="en-US" sz="4400" spc="-1" strike="noStrike">
                <a:solidFill>
                  <a:srgbClr val="000000"/>
                </a:solidFill>
                <a:latin typeface="Calibri"/>
              </a:rPr>
              <a:t>k to </a:t>
            </a:r>
            <a:r>
              <a:rPr b="0" lang="en-US" sz="4400" spc="-1" strike="noStrike">
                <a:solidFill>
                  <a:srgbClr val="000000"/>
                </a:solidFill>
                <a:latin typeface="Calibri"/>
              </a:rPr>
              <a:t>edit </a:t>
            </a:r>
            <a:r>
              <a:rPr b="0" lang="en-US" sz="4400" spc="-1" strike="noStrike">
                <a:solidFill>
                  <a:srgbClr val="000000"/>
                </a:solidFill>
                <a:latin typeface="Calibri"/>
              </a:rPr>
              <a:t>Ma</a:t>
            </a:r>
            <a:r>
              <a:rPr b="0" lang="en-US" sz="4400" spc="-1" strike="noStrike">
                <a:solidFill>
                  <a:srgbClr val="000000"/>
                </a:solidFill>
                <a:latin typeface="Calibri"/>
              </a:rPr>
              <a:t>ster </a:t>
            </a:r>
            <a:r>
              <a:rPr b="0" lang="en-US" sz="4400" spc="-1" strike="noStrike">
                <a:solidFill>
                  <a:srgbClr val="000000"/>
                </a:solidFill>
                <a:latin typeface="Calibri"/>
              </a:rPr>
              <a:t>title </a:t>
            </a:r>
            <a:r>
              <a:rPr b="0" lang="en-US" sz="4400" spc="-1" strike="noStrike">
                <a:solidFill>
                  <a:srgbClr val="000000"/>
                </a:solidFill>
                <a:latin typeface="Calibri"/>
              </a:rPr>
              <a:t>styl</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0B6D12BE-6F57-46A3-864A-BEA0FF8619B4}" type="datetime">
              <a:rPr b="0" lang="en-US" sz="1200" spc="-1" strike="noStrike">
                <a:solidFill>
                  <a:srgbClr val="8b8b8b"/>
                </a:solidFill>
                <a:latin typeface="Calibri"/>
              </a:rPr>
              <a:t>10/22/18</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4337CD04-9DD5-4FA5-B52B-1790B59E66BA}"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a:t>
            </a:r>
            <a:r>
              <a:rPr b="0" lang="en-US" sz="4400" spc="-1" strike="noStrike">
                <a:solidFill>
                  <a:srgbClr val="000000"/>
                </a:solidFill>
                <a:latin typeface="Calibri"/>
              </a:rPr>
              <a:t>k to </a:t>
            </a:r>
            <a:r>
              <a:rPr b="0" lang="en-US" sz="4400" spc="-1" strike="noStrike">
                <a:solidFill>
                  <a:srgbClr val="000000"/>
                </a:solidFill>
                <a:latin typeface="Calibri"/>
              </a:rPr>
              <a:t>edit </a:t>
            </a:r>
            <a:r>
              <a:rPr b="0" lang="en-US" sz="4400" spc="-1" strike="noStrike">
                <a:solidFill>
                  <a:srgbClr val="000000"/>
                </a:solidFill>
                <a:latin typeface="Calibri"/>
              </a:rPr>
              <a:t>Ma</a:t>
            </a:r>
            <a:r>
              <a:rPr b="0" lang="en-US" sz="4400" spc="-1" strike="noStrike">
                <a:solidFill>
                  <a:srgbClr val="000000"/>
                </a:solidFill>
                <a:latin typeface="Calibri"/>
              </a:rPr>
              <a:t>ster </a:t>
            </a:r>
            <a:r>
              <a:rPr b="0" lang="en-US" sz="4400" spc="-1" strike="noStrike">
                <a:solidFill>
                  <a:srgbClr val="000000"/>
                </a:solidFill>
                <a:latin typeface="Calibri"/>
              </a:rPr>
              <a:t>title </a:t>
            </a:r>
            <a:r>
              <a:rPr b="0" lang="en-US" sz="4400" spc="-1" strike="noStrike">
                <a:solidFill>
                  <a:srgbClr val="000000"/>
                </a:solidFill>
                <a:latin typeface="Calibri"/>
              </a:rPr>
              <a:t>styl</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A0C78690-4BF0-4688-956C-06C46B25B8CE}" type="datetime">
              <a:rPr b="0" lang="en-US" sz="1200" spc="-1" strike="noStrike">
                <a:solidFill>
                  <a:srgbClr val="8b8b8b"/>
                </a:solidFill>
                <a:latin typeface="Calibri"/>
              </a:rPr>
              <a:t>10/22/18</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AEFC968F-95AD-49D0-89BE-0FB28582660C}"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jpe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r-project.org/" TargetMode="External"/><Relationship Id="rId2" Type="http://schemas.openxmlformats.org/officeDocument/2006/relationships/hyperlink" Target="https://www.r-project.org/" TargetMode="External"/><Relationship Id="rId3"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115640" y="2207880"/>
            <a:ext cx="7128360" cy="20394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A practical introduction to random effects models for non-independent data</a:t>
            </a:r>
            <a:endParaRPr b="0" lang="en-US" sz="3200" spc="-1" strike="noStrike">
              <a:latin typeface="Arial"/>
            </a:endParaRPr>
          </a:p>
          <a:p>
            <a:pPr algn="ctr">
              <a:lnSpc>
                <a:spcPct val="100000"/>
              </a:lnSpc>
            </a:pPr>
            <a:r>
              <a:rPr b="0" lang="en-US" sz="3200" spc="-1" strike="noStrike">
                <a:solidFill>
                  <a:srgbClr val="17375e"/>
                </a:solidFill>
                <a:latin typeface="Tw Cen MT"/>
              </a:rPr>
              <a:t>Part I</a:t>
            </a:r>
            <a:endParaRPr b="0" lang="en-US" sz="3200" spc="-1" strike="noStrike">
              <a:latin typeface="Arial"/>
            </a:endParaRPr>
          </a:p>
        </p:txBody>
      </p:sp>
      <p:sp>
        <p:nvSpPr>
          <p:cNvPr id="89" name="Line 2"/>
          <p:cNvSpPr/>
          <p:nvPr/>
        </p:nvSpPr>
        <p:spPr>
          <a:xfrm>
            <a:off x="827280" y="191664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90" name="Line 3"/>
          <p:cNvSpPr/>
          <p:nvPr/>
        </p:nvSpPr>
        <p:spPr>
          <a:xfrm>
            <a:off x="868680" y="393300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91" name="CustomShape 4"/>
          <p:cNvSpPr/>
          <p:nvPr/>
        </p:nvSpPr>
        <p:spPr>
          <a:xfrm>
            <a:off x="2872080" y="4532760"/>
            <a:ext cx="3471480" cy="11876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latin typeface="Times New Roman"/>
              </a:rPr>
              <a:t>Ben Meuleman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800" spc="-1" strike="noStrike">
                <a:solidFill>
                  <a:srgbClr val="000000"/>
                </a:solidFill>
                <a:latin typeface="Times New Roman"/>
              </a:rPr>
              <a:t>Swiss Center for Affective Sciences</a:t>
            </a:r>
            <a:endParaRPr b="0" lang="en-US" sz="1800" spc="-1" strike="noStrike">
              <a:latin typeface="Arial"/>
            </a:endParaRPr>
          </a:p>
          <a:p>
            <a:pPr algn="ctr">
              <a:lnSpc>
                <a:spcPct val="100000"/>
              </a:lnSpc>
            </a:pPr>
            <a:r>
              <a:rPr b="0" lang="en-US" sz="1800" spc="-1" strike="noStrike">
                <a:solidFill>
                  <a:srgbClr val="000000"/>
                </a:solidFill>
                <a:latin typeface="Times New Roman"/>
              </a:rPr>
              <a:t>January 29, 2016, Geneva</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1.1 One-way regression</a:t>
            </a:r>
            <a:endParaRPr b="0" lang="en-US" sz="3200" spc="-1" strike="noStrike">
              <a:latin typeface="Arial"/>
            </a:endParaRPr>
          </a:p>
        </p:txBody>
      </p:sp>
      <p:sp>
        <p:nvSpPr>
          <p:cNvPr id="121"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22" name="Picture 5" descr=""/>
          <p:cNvPicPr/>
          <p:nvPr/>
        </p:nvPicPr>
        <p:blipFill>
          <a:blip r:embed="rId1"/>
          <a:stretch/>
        </p:blipFill>
        <p:spPr>
          <a:xfrm>
            <a:off x="387720" y="1269000"/>
            <a:ext cx="5075280" cy="5063040"/>
          </a:xfrm>
          <a:prstGeom prst="rect">
            <a:avLst/>
          </a:prstGeom>
          <a:ln>
            <a:noFill/>
          </a:ln>
        </p:spPr>
      </p:pic>
      <p:sp>
        <p:nvSpPr>
          <p:cNvPr id="123" name="CustomShape 3"/>
          <p:cNvSpPr/>
          <p:nvPr/>
        </p:nvSpPr>
        <p:spPr>
          <a:xfrm>
            <a:off x="5796000" y="2061000"/>
            <a:ext cx="3024000" cy="2924640"/>
          </a:xfrm>
          <a:prstGeom prst="rect">
            <a:avLst/>
          </a:prstGeom>
          <a:blipFill rotWithShape="0">
            <a:blip r:embed="rId2"/>
            <a:stretch>
              <a:fillRect l="-1408" t="-1037" r="0" b="-2075"/>
            </a:stretch>
          </a:blipFill>
          <a:ln>
            <a:noFill/>
          </a:ln>
        </p:spPr>
        <p:style>
          <a:lnRef idx="0"/>
          <a:fillRef idx="0"/>
          <a:effectRef idx="0"/>
          <a:fontRef idx="minor"/>
        </p:style>
        <p:txBody>
          <a:bodyPr lIns="90000" rIns="90000" tIns="45000" bIns="45000"/>
          <a:p>
            <a:pPr>
              <a:lnSpc>
                <a:spcPct val="100000"/>
              </a:lnSpc>
            </a:pPr>
            <a:r>
              <a:rPr b="0" lang="en-US" sz="1800" spc="-1" strike="noStrike">
                <a:latin typeface="Calibri"/>
              </a:rPr>
              <a:t> </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1.1 One-way regression</a:t>
            </a:r>
            <a:endParaRPr b="0" lang="en-US" sz="3200" spc="-1" strike="noStrike">
              <a:latin typeface="Arial"/>
            </a:endParaRPr>
          </a:p>
        </p:txBody>
      </p:sp>
      <p:sp>
        <p:nvSpPr>
          <p:cNvPr id="125"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26" name="Picture 5" descr=""/>
          <p:cNvPicPr/>
          <p:nvPr/>
        </p:nvPicPr>
        <p:blipFill>
          <a:blip r:embed="rId1"/>
          <a:stretch/>
        </p:blipFill>
        <p:spPr>
          <a:xfrm>
            <a:off x="387720" y="1269000"/>
            <a:ext cx="5075280" cy="5063040"/>
          </a:xfrm>
          <a:prstGeom prst="rect">
            <a:avLst/>
          </a:prstGeom>
          <a:ln>
            <a:noFill/>
          </a:ln>
        </p:spPr>
      </p:pic>
      <p:sp>
        <p:nvSpPr>
          <p:cNvPr id="127" name="CustomShape 3"/>
          <p:cNvSpPr/>
          <p:nvPr/>
        </p:nvSpPr>
        <p:spPr>
          <a:xfrm flipV="1">
            <a:off x="1486080" y="4065840"/>
            <a:ext cx="360" cy="791640"/>
          </a:xfrm>
          <a:custGeom>
            <a:avLst/>
            <a:gdLst/>
            <a:ahLst/>
            <a:rect l="l" t="t" r="r" b="b"/>
            <a:pathLst>
              <a:path w="21600" h="21600">
                <a:moveTo>
                  <a:pt x="0" y="0"/>
                </a:moveTo>
                <a:lnTo>
                  <a:pt x="21600" y="21600"/>
                </a:lnTo>
              </a:path>
            </a:pathLst>
          </a:custGeom>
          <a:noFill/>
          <a:ln w="38160">
            <a:solidFill>
              <a:srgbClr val="c00000"/>
            </a:solidFill>
            <a:round/>
            <a:headEnd len="med" type="stealth" w="med"/>
            <a:tailEnd len="med" type="stealth" w="med"/>
          </a:ln>
        </p:spPr>
        <p:style>
          <a:lnRef idx="1">
            <a:schemeClr val="accent1"/>
          </a:lnRef>
          <a:fillRef idx="0">
            <a:schemeClr val="accent1"/>
          </a:fillRef>
          <a:effectRef idx="0">
            <a:schemeClr val="accent1"/>
          </a:effectRef>
          <a:fontRef idx="minor"/>
        </p:style>
      </p:sp>
      <p:sp>
        <p:nvSpPr>
          <p:cNvPr id="128" name="Line 4"/>
          <p:cNvSpPr/>
          <p:nvPr/>
        </p:nvSpPr>
        <p:spPr>
          <a:xfrm>
            <a:off x="1547640" y="4066560"/>
            <a:ext cx="1377720" cy="360"/>
          </a:xfrm>
          <a:prstGeom prst="line">
            <a:avLst/>
          </a:prstGeom>
          <a:ln w="38160">
            <a:solidFill>
              <a:srgbClr val="c00000"/>
            </a:solidFill>
            <a:custDash>
              <a:ds d="100000" sp="100000"/>
            </a:custDash>
            <a:round/>
          </a:ln>
        </p:spPr>
        <p:style>
          <a:lnRef idx="1">
            <a:schemeClr val="accent1"/>
          </a:lnRef>
          <a:fillRef idx="0">
            <a:schemeClr val="accent1"/>
          </a:fillRef>
          <a:effectRef idx="0">
            <a:schemeClr val="accent1"/>
          </a:effectRef>
          <a:fontRef idx="minor"/>
        </p:style>
      </p:sp>
      <p:sp>
        <p:nvSpPr>
          <p:cNvPr id="129" name="CustomShape 5"/>
          <p:cNvSpPr/>
          <p:nvPr/>
        </p:nvSpPr>
        <p:spPr>
          <a:xfrm flipV="1">
            <a:off x="2988000" y="3356280"/>
            <a:ext cx="360" cy="719640"/>
          </a:xfrm>
          <a:custGeom>
            <a:avLst/>
            <a:gdLst/>
            <a:ahLst/>
            <a:rect l="l" t="t" r="r" b="b"/>
            <a:pathLst>
              <a:path w="21600" h="21600">
                <a:moveTo>
                  <a:pt x="0" y="0"/>
                </a:moveTo>
                <a:lnTo>
                  <a:pt x="21600" y="21600"/>
                </a:lnTo>
              </a:path>
            </a:pathLst>
          </a:custGeom>
          <a:noFill/>
          <a:ln w="38160">
            <a:solidFill>
              <a:srgbClr val="c00000"/>
            </a:solidFill>
            <a:round/>
            <a:headEnd len="med" type="stealth" w="med"/>
            <a:tailEnd len="med" type="stealth" w="med"/>
          </a:ln>
        </p:spPr>
        <p:style>
          <a:lnRef idx="1">
            <a:schemeClr val="accent1"/>
          </a:lnRef>
          <a:fillRef idx="0">
            <a:schemeClr val="accent1"/>
          </a:fillRef>
          <a:effectRef idx="0">
            <a:schemeClr val="accent1"/>
          </a:effectRef>
          <a:fontRef idx="minor"/>
        </p:style>
      </p:sp>
      <p:sp>
        <p:nvSpPr>
          <p:cNvPr id="130" name="CustomShape 6"/>
          <p:cNvSpPr/>
          <p:nvPr/>
        </p:nvSpPr>
        <p:spPr>
          <a:xfrm>
            <a:off x="1640160" y="4277880"/>
            <a:ext cx="1325520" cy="366480"/>
          </a:xfrm>
          <a:prstGeom prst="rect">
            <a:avLst/>
          </a:prstGeom>
          <a:noFill/>
          <a:ln>
            <a:noFill/>
          </a:ln>
        </p:spPr>
        <p:style>
          <a:lnRef idx="0"/>
          <a:fillRef idx="0"/>
          <a:effectRef idx="0"/>
          <a:fontRef idx="minor"/>
        </p:style>
        <p:txBody>
          <a:bodyPr wrap="none" lIns="90000" rIns="90000" tIns="45000" bIns="45000"/>
          <a:p>
            <a:pPr>
              <a:lnSpc>
                <a:spcPct val="100000"/>
              </a:lnSpc>
            </a:pPr>
            <a:r>
              <a:rPr b="1" i="1" lang="en-US" sz="1600" spc="-1" strike="noStrike">
                <a:solidFill>
                  <a:srgbClr val="c00000"/>
                </a:solidFill>
                <a:latin typeface="Times New Roman"/>
              </a:rPr>
              <a:t>β</a:t>
            </a:r>
            <a:r>
              <a:rPr b="1" i="1" lang="en-US" sz="1600" spc="-1" strike="noStrike" baseline="-25000">
                <a:solidFill>
                  <a:srgbClr val="c00000"/>
                </a:solidFill>
                <a:latin typeface="Times New Roman"/>
              </a:rPr>
              <a:t>0  </a:t>
            </a:r>
            <a:r>
              <a:rPr b="1" lang="en-US" sz="1600" spc="-1" strike="noStrike">
                <a:solidFill>
                  <a:srgbClr val="c00000"/>
                </a:solidFill>
                <a:latin typeface="Times New Roman"/>
              </a:rPr>
              <a:t>   intercept</a:t>
            </a:r>
            <a:endParaRPr b="0" lang="en-US" sz="1600" spc="-1" strike="noStrike">
              <a:latin typeface="Arial"/>
            </a:endParaRPr>
          </a:p>
        </p:txBody>
      </p:sp>
      <p:sp>
        <p:nvSpPr>
          <p:cNvPr id="131" name="CustomShape 7"/>
          <p:cNvSpPr/>
          <p:nvPr/>
        </p:nvSpPr>
        <p:spPr>
          <a:xfrm>
            <a:off x="5796000" y="2061000"/>
            <a:ext cx="3024000" cy="41734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i="1" lang="en-US" sz="2000" spc="-1" strike="noStrike">
                <a:solidFill>
                  <a:srgbClr val="000000"/>
                </a:solidFill>
                <a:latin typeface="Times New Roman"/>
              </a:rPr>
              <a:t>Y</a:t>
            </a:r>
            <a:r>
              <a:rPr b="0" i="1" lang="en-US" sz="2000" spc="-1" strike="noStrike" baseline="-25000">
                <a:solidFill>
                  <a:srgbClr val="000000"/>
                </a:solidFill>
                <a:latin typeface="Times New Roman"/>
              </a:rPr>
              <a:t>i</a:t>
            </a:r>
            <a:r>
              <a:rPr b="0" lang="en-US" sz="2000" spc="-1" strike="noStrike">
                <a:solidFill>
                  <a:srgbClr val="000000"/>
                </a:solidFill>
                <a:latin typeface="Times New Roman"/>
              </a:rPr>
              <a:t> = </a:t>
            </a:r>
            <a:r>
              <a:rPr b="0" i="1" lang="en-US" sz="2000" spc="-1" strike="noStrike">
                <a:solidFill>
                  <a:srgbClr val="000000"/>
                </a:solidFill>
                <a:latin typeface="Times New Roman"/>
              </a:rPr>
              <a:t>β</a:t>
            </a:r>
            <a:r>
              <a:rPr b="0" i="1" lang="en-US" sz="2000" spc="-1" strike="noStrike" baseline="-25000">
                <a:solidFill>
                  <a:srgbClr val="000000"/>
                </a:solidFill>
                <a:latin typeface="Times New Roman"/>
              </a:rPr>
              <a:t>0</a:t>
            </a:r>
            <a:r>
              <a:rPr b="0" lang="en-US" sz="2000" spc="-1" strike="noStrike">
                <a:solidFill>
                  <a:srgbClr val="000000"/>
                </a:solidFill>
                <a:latin typeface="Times New Roman"/>
              </a:rPr>
              <a:t> + </a:t>
            </a:r>
            <a:r>
              <a:rPr b="0" i="1" lang="en-US" sz="2000" spc="-1" strike="noStrike">
                <a:solidFill>
                  <a:srgbClr val="000000"/>
                </a:solidFill>
                <a:latin typeface="Times New Roman"/>
              </a:rPr>
              <a:t>β</a:t>
            </a:r>
            <a:r>
              <a:rPr b="0" i="1" lang="en-US" sz="2000" spc="-1" strike="noStrike" baseline="-25000">
                <a:solidFill>
                  <a:srgbClr val="000000"/>
                </a:solidFill>
                <a:latin typeface="Times New Roman"/>
              </a:rPr>
              <a:t>1</a:t>
            </a:r>
            <a:r>
              <a:rPr b="0" i="1" lang="en-US" sz="2000" spc="-1" strike="noStrike">
                <a:solidFill>
                  <a:srgbClr val="000000"/>
                </a:solidFill>
                <a:latin typeface="Times New Roman"/>
              </a:rPr>
              <a:t>X</a:t>
            </a:r>
            <a:r>
              <a:rPr b="0" i="1" lang="en-US" sz="2000" spc="-1" strike="noStrike" baseline="-25000">
                <a:solidFill>
                  <a:srgbClr val="000000"/>
                </a:solidFill>
                <a:latin typeface="Times New Roman"/>
              </a:rPr>
              <a:t>i</a:t>
            </a:r>
            <a:r>
              <a:rPr b="0" lang="en-US" sz="2000" spc="-1" strike="noStrike">
                <a:solidFill>
                  <a:srgbClr val="000000"/>
                </a:solidFill>
                <a:latin typeface="Times New Roman"/>
              </a:rPr>
              <a:t> + </a:t>
            </a:r>
            <a:r>
              <a:rPr b="0" i="1" lang="en-US" sz="2000" spc="-1" strike="noStrike">
                <a:solidFill>
                  <a:srgbClr val="000000"/>
                </a:solidFill>
                <a:latin typeface="Times New Roman"/>
              </a:rPr>
              <a:t>ε</a:t>
            </a:r>
            <a:r>
              <a:rPr b="0" i="1" lang="en-US" sz="2000" spc="-1" strike="noStrike" baseline="-25000">
                <a:solidFill>
                  <a:srgbClr val="000000"/>
                </a:solidFill>
                <a:latin typeface="Times New Roman"/>
              </a:rPr>
              <a:t>i</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i="1" lang="en-US" sz="2000" spc="-1" strike="noStrike">
                <a:solidFill>
                  <a:srgbClr val="000000"/>
                </a:solidFill>
                <a:latin typeface="Times New Roman"/>
              </a:rPr>
              <a:t>ε</a:t>
            </a:r>
            <a:r>
              <a:rPr b="0" i="1" lang="en-US" sz="2000" spc="-1" strike="noStrike" baseline="-25000">
                <a:solidFill>
                  <a:srgbClr val="000000"/>
                </a:solidFill>
                <a:latin typeface="Times New Roman"/>
              </a:rPr>
              <a:t>i</a:t>
            </a:r>
            <a:r>
              <a:rPr b="0" lang="en-US" sz="2000" spc="-1" strike="noStrike">
                <a:solidFill>
                  <a:srgbClr val="000000"/>
                </a:solidFill>
                <a:latin typeface="Times New Roman"/>
              </a:rPr>
              <a:t> ~ </a:t>
            </a:r>
            <a:r>
              <a:rPr b="0" i="1" lang="en-US" sz="2000" spc="-1" strike="noStrike">
                <a:solidFill>
                  <a:srgbClr val="000000"/>
                </a:solidFill>
                <a:latin typeface="Times New Roman"/>
              </a:rPr>
              <a:t>N</a:t>
            </a:r>
            <a:r>
              <a:rPr b="0" lang="en-US" sz="2000" spc="-1" strike="noStrike">
                <a:solidFill>
                  <a:srgbClr val="000000"/>
                </a:solidFill>
                <a:latin typeface="Times New Roman"/>
              </a:rPr>
              <a:t>(0,</a:t>
            </a:r>
            <a:r>
              <a:rPr b="0" i="1" lang="en-US" sz="2000" spc="-1" strike="noStrike">
                <a:solidFill>
                  <a:srgbClr val="000000"/>
                </a:solidFill>
                <a:latin typeface="Times New Roman"/>
              </a:rPr>
              <a:t>σ</a:t>
            </a:r>
            <a:r>
              <a:rPr b="0" i="1" lang="en-US" sz="2000" spc="-1" strike="noStrike" baseline="30000">
                <a:solidFill>
                  <a:srgbClr val="000000"/>
                </a:solidFill>
                <a:latin typeface="Times New Roman"/>
              </a:rPr>
              <a:t>2</a:t>
            </a:r>
            <a:r>
              <a:rPr b="0" lang="en-US" sz="2000" spc="-1" strike="noStrike">
                <a:solidFill>
                  <a:srgbClr val="000000"/>
                </a:solidFill>
                <a:latin typeface="Times New Roman"/>
              </a:rPr>
              <a:t>)</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imes New Roman"/>
              </a:rPr>
              <a:t>cor(</a:t>
            </a:r>
            <a:r>
              <a:rPr b="0" i="1" lang="en-US" sz="1800" spc="-1" strike="noStrike">
                <a:solidFill>
                  <a:srgbClr val="000000"/>
                </a:solidFill>
                <a:latin typeface="Times New Roman"/>
              </a:rPr>
              <a:t>ε</a:t>
            </a:r>
            <a:r>
              <a:rPr b="0" i="1" lang="en-US" sz="1800" spc="-1" strike="noStrike" baseline="-25000">
                <a:solidFill>
                  <a:srgbClr val="000000"/>
                </a:solidFill>
                <a:latin typeface="Times New Roman"/>
              </a:rPr>
              <a:t>i</a:t>
            </a:r>
            <a:r>
              <a:rPr b="0" lang="en-US" sz="1800" spc="-1" strike="noStrike">
                <a:solidFill>
                  <a:srgbClr val="000000"/>
                </a:solidFill>
                <a:latin typeface="Times New Roman"/>
              </a:rPr>
              <a:t>,</a:t>
            </a:r>
            <a:r>
              <a:rPr b="0" i="1" lang="en-US" sz="1800" spc="-1" strike="noStrike">
                <a:solidFill>
                  <a:srgbClr val="000000"/>
                </a:solidFill>
                <a:latin typeface="Times New Roman"/>
              </a:rPr>
              <a:t>ε</a:t>
            </a:r>
            <a:r>
              <a:rPr b="0" i="1" lang="en-US" sz="1800" spc="-1" strike="noStrike" baseline="-25000">
                <a:solidFill>
                  <a:srgbClr val="000000"/>
                </a:solidFill>
                <a:latin typeface="Times New Roman"/>
              </a:rPr>
              <a:t>j</a:t>
            </a:r>
            <a:r>
              <a:rPr b="0" lang="en-US" sz="1800" spc="-1" strike="noStrike">
                <a:solidFill>
                  <a:srgbClr val="000000"/>
                </a:solidFill>
                <a:latin typeface="Times New Roman"/>
              </a:rPr>
              <a:t>) = 0</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imes New Roman"/>
              </a:rPr>
              <a:t>Residuals are assumed to be independently and normally distributed with constant variance </a:t>
            </a:r>
            <a:r>
              <a:rPr b="0" i="1" lang="en-US" sz="1800" spc="-1" strike="noStrike">
                <a:solidFill>
                  <a:srgbClr val="000000"/>
                </a:solidFill>
                <a:latin typeface="Times New Roman"/>
              </a:rPr>
              <a:t>σ</a:t>
            </a:r>
            <a:r>
              <a:rPr b="0" i="1" lang="en-US" sz="1800" spc="-1" strike="noStrike" baseline="30000">
                <a:solidFill>
                  <a:srgbClr val="000000"/>
                </a:solidFill>
                <a:latin typeface="Times New Roman"/>
              </a:rPr>
              <a:t>2</a:t>
            </a:r>
            <a:br/>
            <a:br/>
            <a:r>
              <a:rPr b="0" lang="en-US" sz="1800" spc="-1" strike="noStrike">
                <a:solidFill>
                  <a:srgbClr val="000000"/>
                </a:solidFill>
                <a:latin typeface="Times New Roman"/>
              </a:rPr>
              <a:t>= </a:t>
            </a:r>
            <a:r>
              <a:rPr b="0" lang="en-US" sz="1800" spc="-1" strike="noStrike">
                <a:solidFill>
                  <a:srgbClr val="0070c0"/>
                </a:solidFill>
                <a:latin typeface="Times New Roman"/>
              </a:rPr>
              <a:t>Gauss-Markov assumptions</a:t>
            </a:r>
            <a:endParaRPr b="0" lang="en-US" sz="1800" spc="-1" strike="noStrike">
              <a:latin typeface="Arial"/>
            </a:endParaRPr>
          </a:p>
        </p:txBody>
      </p:sp>
      <p:sp>
        <p:nvSpPr>
          <p:cNvPr id="132" name="CustomShape 8"/>
          <p:cNvSpPr/>
          <p:nvPr/>
        </p:nvSpPr>
        <p:spPr>
          <a:xfrm>
            <a:off x="3148560" y="3468960"/>
            <a:ext cx="993600" cy="366480"/>
          </a:xfrm>
          <a:prstGeom prst="rect">
            <a:avLst/>
          </a:prstGeom>
          <a:noFill/>
          <a:ln>
            <a:noFill/>
          </a:ln>
        </p:spPr>
        <p:style>
          <a:lnRef idx="0"/>
          <a:fillRef idx="0"/>
          <a:effectRef idx="0"/>
          <a:fontRef idx="minor"/>
        </p:style>
        <p:txBody>
          <a:bodyPr wrap="none" lIns="90000" rIns="90000" tIns="45000" bIns="45000"/>
          <a:p>
            <a:pPr>
              <a:lnSpc>
                <a:spcPct val="100000"/>
              </a:lnSpc>
            </a:pPr>
            <a:r>
              <a:rPr b="1" i="1" lang="en-US" sz="1600" spc="-1" strike="noStrike">
                <a:solidFill>
                  <a:srgbClr val="c00000"/>
                </a:solidFill>
                <a:latin typeface="Times New Roman"/>
              </a:rPr>
              <a:t>β</a:t>
            </a:r>
            <a:r>
              <a:rPr b="1" i="1" lang="en-US" sz="1600" spc="-1" strike="noStrike" baseline="-25000">
                <a:solidFill>
                  <a:srgbClr val="c00000"/>
                </a:solidFill>
                <a:latin typeface="Times New Roman"/>
              </a:rPr>
              <a:t>1  </a:t>
            </a:r>
            <a:r>
              <a:rPr b="1" lang="en-US" sz="1600" spc="-1" strike="noStrike">
                <a:solidFill>
                  <a:srgbClr val="c00000"/>
                </a:solidFill>
                <a:latin typeface="Times New Roman"/>
              </a:rPr>
              <a:t>   slope</a:t>
            </a:r>
            <a:endParaRPr b="0" lang="en-US" sz="1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1.2 Multiple regression</a:t>
            </a:r>
            <a:endParaRPr b="0" lang="en-US" sz="3200" spc="-1" strike="noStrike">
              <a:latin typeface="Arial"/>
            </a:endParaRPr>
          </a:p>
        </p:txBody>
      </p:sp>
      <p:sp>
        <p:nvSpPr>
          <p:cNvPr id="134"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35" name="Picture 5" descr=""/>
          <p:cNvPicPr/>
          <p:nvPr/>
        </p:nvPicPr>
        <p:blipFill>
          <a:blip r:embed="rId1"/>
          <a:stretch/>
        </p:blipFill>
        <p:spPr>
          <a:xfrm>
            <a:off x="2152800" y="1196640"/>
            <a:ext cx="4838040" cy="4866840"/>
          </a:xfrm>
          <a:prstGeom prst="rect">
            <a:avLst/>
          </a:prstGeom>
          <a:ln>
            <a:noFill/>
          </a:ln>
        </p:spPr>
      </p:pic>
      <p:sp>
        <p:nvSpPr>
          <p:cNvPr id="136" name="CustomShape 3"/>
          <p:cNvSpPr/>
          <p:nvPr/>
        </p:nvSpPr>
        <p:spPr>
          <a:xfrm>
            <a:off x="575640" y="6165360"/>
            <a:ext cx="8316720" cy="4363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i="1" lang="en-US" sz="2000" spc="-1" strike="noStrike">
                <a:solidFill>
                  <a:srgbClr val="000000"/>
                </a:solidFill>
                <a:latin typeface="Times New Roman"/>
              </a:rPr>
              <a:t>Y</a:t>
            </a:r>
            <a:r>
              <a:rPr b="0" i="1" lang="en-US" sz="2000" spc="-1" strike="noStrike" baseline="-25000">
                <a:solidFill>
                  <a:srgbClr val="000000"/>
                </a:solidFill>
                <a:latin typeface="Times New Roman"/>
              </a:rPr>
              <a:t>i</a:t>
            </a:r>
            <a:r>
              <a:rPr b="0" lang="en-US" sz="2000" spc="-1" strike="noStrike">
                <a:solidFill>
                  <a:srgbClr val="000000"/>
                </a:solidFill>
                <a:latin typeface="Times New Roman"/>
              </a:rPr>
              <a:t> = </a:t>
            </a:r>
            <a:r>
              <a:rPr b="0" i="1" lang="en-US" sz="2000" spc="-1" strike="noStrike">
                <a:solidFill>
                  <a:srgbClr val="000000"/>
                </a:solidFill>
                <a:latin typeface="Times New Roman"/>
              </a:rPr>
              <a:t>β</a:t>
            </a:r>
            <a:r>
              <a:rPr b="0" i="1" lang="en-US" sz="2000" spc="-1" strike="noStrike" baseline="-25000">
                <a:solidFill>
                  <a:srgbClr val="000000"/>
                </a:solidFill>
                <a:latin typeface="Times New Roman"/>
              </a:rPr>
              <a:t>0</a:t>
            </a:r>
            <a:r>
              <a:rPr b="0" lang="en-US" sz="2000" spc="-1" strike="noStrike">
                <a:solidFill>
                  <a:srgbClr val="000000"/>
                </a:solidFill>
                <a:latin typeface="Times New Roman"/>
              </a:rPr>
              <a:t> + </a:t>
            </a:r>
            <a:r>
              <a:rPr b="0" i="1" lang="en-US" sz="2000" spc="-1" strike="noStrike">
                <a:solidFill>
                  <a:srgbClr val="000000"/>
                </a:solidFill>
                <a:latin typeface="Times New Roman"/>
              </a:rPr>
              <a:t>β</a:t>
            </a:r>
            <a:r>
              <a:rPr b="0" i="1" lang="en-US" sz="2000" spc="-1" strike="noStrike" baseline="-25000">
                <a:solidFill>
                  <a:srgbClr val="000000"/>
                </a:solidFill>
                <a:latin typeface="Times New Roman"/>
              </a:rPr>
              <a:t>1</a:t>
            </a:r>
            <a:r>
              <a:rPr b="0" i="1" lang="en-US" sz="2000" spc="-1" strike="noStrike">
                <a:solidFill>
                  <a:srgbClr val="000000"/>
                </a:solidFill>
                <a:latin typeface="Times New Roman"/>
              </a:rPr>
              <a:t>X</a:t>
            </a:r>
            <a:r>
              <a:rPr b="0" i="1" lang="en-US" sz="2000" spc="-1" strike="noStrike" baseline="-25000">
                <a:solidFill>
                  <a:srgbClr val="000000"/>
                </a:solidFill>
                <a:latin typeface="Times New Roman"/>
              </a:rPr>
              <a:t>i1</a:t>
            </a:r>
            <a:r>
              <a:rPr b="0" lang="en-US" sz="2000" spc="-1" strike="noStrike">
                <a:solidFill>
                  <a:srgbClr val="000000"/>
                </a:solidFill>
                <a:latin typeface="Times New Roman"/>
              </a:rPr>
              <a:t> + … + </a:t>
            </a:r>
            <a:r>
              <a:rPr b="0" i="1" lang="en-US" sz="2000" spc="-1" strike="noStrike">
                <a:solidFill>
                  <a:srgbClr val="000000"/>
                </a:solidFill>
                <a:latin typeface="Times New Roman"/>
              </a:rPr>
              <a:t>β</a:t>
            </a:r>
            <a:r>
              <a:rPr b="0" i="1" lang="en-US" sz="2000" spc="-1" strike="noStrike" baseline="-25000">
                <a:solidFill>
                  <a:srgbClr val="000000"/>
                </a:solidFill>
                <a:latin typeface="Times New Roman"/>
              </a:rPr>
              <a:t>p</a:t>
            </a:r>
            <a:r>
              <a:rPr b="0" i="1" lang="en-US" sz="2000" spc="-1" strike="noStrike">
                <a:solidFill>
                  <a:srgbClr val="000000"/>
                </a:solidFill>
                <a:latin typeface="Times New Roman"/>
              </a:rPr>
              <a:t>X</a:t>
            </a:r>
            <a:r>
              <a:rPr b="0" i="1" lang="en-US" sz="2000" spc="-1" strike="noStrike" baseline="-25000">
                <a:solidFill>
                  <a:srgbClr val="000000"/>
                </a:solidFill>
                <a:latin typeface="Times New Roman"/>
              </a:rPr>
              <a:t>ip</a:t>
            </a:r>
            <a:r>
              <a:rPr b="0" lang="en-US" sz="2000" spc="-1" strike="noStrike">
                <a:solidFill>
                  <a:srgbClr val="000000"/>
                </a:solidFill>
                <a:latin typeface="Times New Roman"/>
              </a:rPr>
              <a:t> + </a:t>
            </a:r>
            <a:r>
              <a:rPr b="0" i="1" lang="en-US" sz="2000" spc="-1" strike="noStrike">
                <a:solidFill>
                  <a:srgbClr val="000000"/>
                </a:solidFill>
                <a:latin typeface="Times New Roman"/>
              </a:rPr>
              <a:t>ε</a:t>
            </a:r>
            <a:r>
              <a:rPr b="0" i="1" lang="en-US" sz="2000" spc="-1" strike="noStrike" baseline="-25000">
                <a:solidFill>
                  <a:srgbClr val="000000"/>
                </a:solidFill>
                <a:latin typeface="Times New Roman"/>
              </a:rPr>
              <a:t>i</a:t>
            </a:r>
            <a:r>
              <a:rPr b="0" i="1" lang="en-US" sz="2000" spc="-1" strike="noStrike">
                <a:solidFill>
                  <a:srgbClr val="000000"/>
                </a:solidFill>
                <a:latin typeface="Times New Roman"/>
              </a:rPr>
              <a:t>	</a:t>
            </a:r>
            <a:r>
              <a:rPr b="0" i="1" lang="en-US" sz="2000" spc="-1" strike="noStrike">
                <a:solidFill>
                  <a:srgbClr val="000000"/>
                </a:solidFill>
                <a:latin typeface="Times New Roman"/>
              </a:rPr>
              <a:t>	</a:t>
            </a:r>
            <a:r>
              <a:rPr b="0" i="1" lang="en-US" sz="2000" spc="-1" strike="noStrike">
                <a:solidFill>
                  <a:srgbClr val="000000"/>
                </a:solidFill>
                <a:latin typeface="Times New Roman"/>
              </a:rPr>
              <a:t>	</a:t>
            </a:r>
            <a:r>
              <a:rPr b="0" i="1" lang="en-US" sz="2000" spc="-1" strike="noStrike">
                <a:solidFill>
                  <a:srgbClr val="000000"/>
                </a:solidFill>
                <a:latin typeface="Times New Roman"/>
              </a:rPr>
              <a:t>ε</a:t>
            </a:r>
            <a:r>
              <a:rPr b="0" i="1" lang="en-US" sz="2000" spc="-1" strike="noStrike" baseline="-25000">
                <a:solidFill>
                  <a:srgbClr val="000000"/>
                </a:solidFill>
                <a:latin typeface="Times New Roman"/>
              </a:rPr>
              <a:t>i</a:t>
            </a:r>
            <a:r>
              <a:rPr b="0" lang="en-US" sz="2000" spc="-1" strike="noStrike">
                <a:solidFill>
                  <a:srgbClr val="000000"/>
                </a:solidFill>
                <a:latin typeface="Times New Roman"/>
              </a:rPr>
              <a:t> ~ </a:t>
            </a:r>
            <a:r>
              <a:rPr b="0" i="1" lang="en-US" sz="2000" spc="-1" strike="noStrike">
                <a:solidFill>
                  <a:srgbClr val="000000"/>
                </a:solidFill>
                <a:latin typeface="Times New Roman"/>
              </a:rPr>
              <a:t>N</a:t>
            </a:r>
            <a:r>
              <a:rPr b="0" lang="en-US" sz="2000" spc="-1" strike="noStrike">
                <a:solidFill>
                  <a:srgbClr val="000000"/>
                </a:solidFill>
                <a:latin typeface="Times New Roman"/>
              </a:rPr>
              <a:t>(0,</a:t>
            </a:r>
            <a:r>
              <a:rPr b="0" i="1" lang="en-US" sz="2000" spc="-1" strike="noStrike">
                <a:solidFill>
                  <a:srgbClr val="000000"/>
                </a:solidFill>
                <a:latin typeface="Times New Roman"/>
              </a:rPr>
              <a:t>σ</a:t>
            </a:r>
            <a:r>
              <a:rPr b="0" i="1" lang="en-US" sz="2000" spc="-1" strike="noStrike" baseline="30000">
                <a:solidFill>
                  <a:srgbClr val="000000"/>
                </a:solidFill>
                <a:latin typeface="Times New Roman"/>
              </a:rPr>
              <a:t>2</a:t>
            </a:r>
            <a:r>
              <a:rPr b="0" lang="en-US" sz="2000" spc="-1" strike="noStrike">
                <a:solidFill>
                  <a:srgbClr val="000000"/>
                </a:solidFill>
                <a:latin typeface="Times New Roman"/>
              </a:rPr>
              <a:t>), </a:t>
            </a:r>
            <a:r>
              <a:rPr b="0" lang="en-US" sz="1800" spc="-1" strike="noStrike">
                <a:solidFill>
                  <a:srgbClr val="000000"/>
                </a:solidFill>
                <a:latin typeface="Times New Roman"/>
              </a:rPr>
              <a:t>cor(</a:t>
            </a:r>
            <a:r>
              <a:rPr b="0" i="1" lang="en-US" sz="1800" spc="-1" strike="noStrike">
                <a:solidFill>
                  <a:srgbClr val="000000"/>
                </a:solidFill>
                <a:latin typeface="Times New Roman"/>
              </a:rPr>
              <a:t>ε</a:t>
            </a:r>
            <a:r>
              <a:rPr b="0" i="1" lang="en-US" sz="1800" spc="-1" strike="noStrike" baseline="-25000">
                <a:solidFill>
                  <a:srgbClr val="000000"/>
                </a:solidFill>
                <a:latin typeface="Times New Roman"/>
              </a:rPr>
              <a:t>i</a:t>
            </a:r>
            <a:r>
              <a:rPr b="0" lang="en-US" sz="1800" spc="-1" strike="noStrike">
                <a:solidFill>
                  <a:srgbClr val="000000"/>
                </a:solidFill>
                <a:latin typeface="Times New Roman"/>
              </a:rPr>
              <a:t>,</a:t>
            </a:r>
            <a:r>
              <a:rPr b="0" i="1" lang="en-US" sz="1800" spc="-1" strike="noStrike">
                <a:solidFill>
                  <a:srgbClr val="000000"/>
                </a:solidFill>
                <a:latin typeface="Times New Roman"/>
              </a:rPr>
              <a:t>ε</a:t>
            </a:r>
            <a:r>
              <a:rPr b="0" i="1" lang="en-US" sz="1800" spc="-1" strike="noStrike" baseline="-25000">
                <a:solidFill>
                  <a:srgbClr val="000000"/>
                </a:solidFill>
                <a:latin typeface="Times New Roman"/>
              </a:rPr>
              <a:t>j</a:t>
            </a:r>
            <a:r>
              <a:rPr b="0" lang="en-US" sz="1800" spc="-1" strike="noStrike">
                <a:solidFill>
                  <a:srgbClr val="000000"/>
                </a:solidFill>
                <a:latin typeface="Times New Roman"/>
              </a:rPr>
              <a:t>) = 0</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1.2 Multiple regression</a:t>
            </a:r>
            <a:endParaRPr b="0" lang="en-US" sz="3200" spc="-1" strike="noStrike">
              <a:latin typeface="Arial"/>
            </a:endParaRPr>
          </a:p>
        </p:txBody>
      </p:sp>
      <p:sp>
        <p:nvSpPr>
          <p:cNvPr id="138"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39" name="Picture 5" descr=""/>
          <p:cNvPicPr/>
          <p:nvPr/>
        </p:nvPicPr>
        <p:blipFill>
          <a:blip r:embed="rId1"/>
          <a:stretch/>
        </p:blipFill>
        <p:spPr>
          <a:xfrm>
            <a:off x="2152800" y="1196640"/>
            <a:ext cx="4838040" cy="4866840"/>
          </a:xfrm>
          <a:prstGeom prst="rect">
            <a:avLst/>
          </a:prstGeom>
          <a:ln>
            <a:noFill/>
          </a:ln>
        </p:spPr>
      </p:pic>
      <p:sp>
        <p:nvSpPr>
          <p:cNvPr id="140" name="CustomShape 3"/>
          <p:cNvSpPr/>
          <p:nvPr/>
        </p:nvSpPr>
        <p:spPr>
          <a:xfrm>
            <a:off x="575640" y="6165360"/>
            <a:ext cx="8316720" cy="4363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i="1" lang="en-US" sz="2000" spc="-1" strike="noStrike">
                <a:solidFill>
                  <a:srgbClr val="000000"/>
                </a:solidFill>
                <a:latin typeface="Times New Roman"/>
              </a:rPr>
              <a:t>Y</a:t>
            </a:r>
            <a:r>
              <a:rPr b="0" i="1" lang="en-US" sz="2000" spc="-1" strike="noStrike" baseline="-25000">
                <a:solidFill>
                  <a:srgbClr val="000000"/>
                </a:solidFill>
                <a:latin typeface="Times New Roman"/>
              </a:rPr>
              <a:t>i</a:t>
            </a:r>
            <a:r>
              <a:rPr b="0" lang="en-US" sz="2000" spc="-1" strike="noStrike">
                <a:solidFill>
                  <a:srgbClr val="000000"/>
                </a:solidFill>
                <a:latin typeface="Times New Roman"/>
              </a:rPr>
              <a:t> = </a:t>
            </a:r>
            <a:r>
              <a:rPr b="0" i="1" lang="en-US" sz="2000" spc="-1" strike="noStrike">
                <a:solidFill>
                  <a:srgbClr val="000000"/>
                </a:solidFill>
                <a:latin typeface="Times New Roman"/>
              </a:rPr>
              <a:t>β</a:t>
            </a:r>
            <a:r>
              <a:rPr b="0" i="1" lang="en-US" sz="2000" spc="-1" strike="noStrike" baseline="-25000">
                <a:solidFill>
                  <a:srgbClr val="000000"/>
                </a:solidFill>
                <a:latin typeface="Times New Roman"/>
              </a:rPr>
              <a:t>0</a:t>
            </a:r>
            <a:r>
              <a:rPr b="0" lang="en-US" sz="2000" spc="-1" strike="noStrike">
                <a:solidFill>
                  <a:srgbClr val="000000"/>
                </a:solidFill>
                <a:latin typeface="Times New Roman"/>
              </a:rPr>
              <a:t> + </a:t>
            </a:r>
            <a:r>
              <a:rPr b="0" i="1" lang="en-US" sz="2000" spc="-1" strike="noStrike">
                <a:solidFill>
                  <a:srgbClr val="000000"/>
                </a:solidFill>
                <a:latin typeface="Times New Roman"/>
              </a:rPr>
              <a:t>β</a:t>
            </a:r>
            <a:r>
              <a:rPr b="0" i="1" lang="en-US" sz="2000" spc="-1" strike="noStrike" baseline="-25000">
                <a:solidFill>
                  <a:srgbClr val="000000"/>
                </a:solidFill>
                <a:latin typeface="Times New Roman"/>
              </a:rPr>
              <a:t>1</a:t>
            </a:r>
            <a:r>
              <a:rPr b="0" i="1" lang="en-US" sz="2000" spc="-1" strike="noStrike">
                <a:solidFill>
                  <a:srgbClr val="000000"/>
                </a:solidFill>
                <a:latin typeface="Times New Roman"/>
              </a:rPr>
              <a:t>X</a:t>
            </a:r>
            <a:r>
              <a:rPr b="0" i="1" lang="en-US" sz="2000" spc="-1" strike="noStrike" baseline="-25000">
                <a:solidFill>
                  <a:srgbClr val="000000"/>
                </a:solidFill>
                <a:latin typeface="Times New Roman"/>
              </a:rPr>
              <a:t>i1</a:t>
            </a:r>
            <a:r>
              <a:rPr b="0" lang="en-US" sz="2000" spc="-1" strike="noStrike">
                <a:solidFill>
                  <a:srgbClr val="000000"/>
                </a:solidFill>
                <a:latin typeface="Times New Roman"/>
              </a:rPr>
              <a:t> + … + </a:t>
            </a:r>
            <a:r>
              <a:rPr b="0" i="1" lang="en-US" sz="2000" spc="-1" strike="noStrike">
                <a:solidFill>
                  <a:srgbClr val="000000"/>
                </a:solidFill>
                <a:latin typeface="Times New Roman"/>
              </a:rPr>
              <a:t>β</a:t>
            </a:r>
            <a:r>
              <a:rPr b="0" i="1" lang="en-US" sz="2000" spc="-1" strike="noStrike" baseline="-25000">
                <a:solidFill>
                  <a:srgbClr val="000000"/>
                </a:solidFill>
                <a:latin typeface="Times New Roman"/>
              </a:rPr>
              <a:t>p</a:t>
            </a:r>
            <a:r>
              <a:rPr b="0" i="1" lang="en-US" sz="2000" spc="-1" strike="noStrike">
                <a:solidFill>
                  <a:srgbClr val="000000"/>
                </a:solidFill>
                <a:latin typeface="Times New Roman"/>
              </a:rPr>
              <a:t>X</a:t>
            </a:r>
            <a:r>
              <a:rPr b="0" i="1" lang="en-US" sz="2000" spc="-1" strike="noStrike" baseline="-25000">
                <a:solidFill>
                  <a:srgbClr val="000000"/>
                </a:solidFill>
                <a:latin typeface="Times New Roman"/>
              </a:rPr>
              <a:t>ip</a:t>
            </a:r>
            <a:r>
              <a:rPr b="0" lang="en-US" sz="2000" spc="-1" strike="noStrike">
                <a:solidFill>
                  <a:srgbClr val="000000"/>
                </a:solidFill>
                <a:latin typeface="Times New Roman"/>
              </a:rPr>
              <a:t> + </a:t>
            </a:r>
            <a:r>
              <a:rPr b="0" i="1" lang="en-US" sz="2000" spc="-1" strike="noStrike">
                <a:solidFill>
                  <a:srgbClr val="000000"/>
                </a:solidFill>
                <a:latin typeface="Times New Roman"/>
              </a:rPr>
              <a:t>ε</a:t>
            </a:r>
            <a:r>
              <a:rPr b="0" i="1" lang="en-US" sz="2000" spc="-1" strike="noStrike">
                <a:solidFill>
                  <a:srgbClr val="000000"/>
                </a:solidFill>
                <a:latin typeface="Times New Roman"/>
              </a:rPr>
              <a:t>	</a:t>
            </a:r>
            <a:r>
              <a:rPr b="0" i="1" lang="en-US" sz="2000" spc="-1" strike="noStrike">
                <a:solidFill>
                  <a:srgbClr val="000000"/>
                </a:solidFill>
                <a:latin typeface="Times New Roman"/>
              </a:rPr>
              <a:t>	</a:t>
            </a:r>
            <a:r>
              <a:rPr b="0" i="1" lang="en-US" sz="2000" spc="-1" strike="noStrike">
                <a:solidFill>
                  <a:srgbClr val="000000"/>
                </a:solidFill>
                <a:latin typeface="Times New Roman"/>
              </a:rPr>
              <a:t>	</a:t>
            </a:r>
            <a:r>
              <a:rPr b="0" i="1" lang="en-US" sz="2000" spc="-1" strike="noStrike">
                <a:solidFill>
                  <a:srgbClr val="000000"/>
                </a:solidFill>
                <a:latin typeface="Times New Roman"/>
              </a:rPr>
              <a:t>ε</a:t>
            </a:r>
            <a:r>
              <a:rPr b="0" i="1" lang="en-US" sz="2000" spc="-1" strike="noStrike" baseline="-25000">
                <a:solidFill>
                  <a:srgbClr val="000000"/>
                </a:solidFill>
                <a:latin typeface="Times New Roman"/>
              </a:rPr>
              <a:t>i</a:t>
            </a:r>
            <a:r>
              <a:rPr b="0" lang="en-US" sz="2000" spc="-1" strike="noStrike">
                <a:solidFill>
                  <a:srgbClr val="000000"/>
                </a:solidFill>
                <a:latin typeface="Times New Roman"/>
              </a:rPr>
              <a:t> ~ </a:t>
            </a:r>
            <a:r>
              <a:rPr b="0" i="1" lang="en-US" sz="2000" spc="-1" strike="noStrike">
                <a:solidFill>
                  <a:srgbClr val="000000"/>
                </a:solidFill>
                <a:latin typeface="Times New Roman"/>
              </a:rPr>
              <a:t>N</a:t>
            </a:r>
            <a:r>
              <a:rPr b="0" lang="en-US" sz="2000" spc="-1" strike="noStrike">
                <a:solidFill>
                  <a:srgbClr val="000000"/>
                </a:solidFill>
                <a:latin typeface="Times New Roman"/>
              </a:rPr>
              <a:t>(0,</a:t>
            </a:r>
            <a:r>
              <a:rPr b="0" i="1" lang="en-US" sz="2000" spc="-1" strike="noStrike">
                <a:solidFill>
                  <a:srgbClr val="000000"/>
                </a:solidFill>
                <a:latin typeface="Times New Roman"/>
              </a:rPr>
              <a:t>σ</a:t>
            </a:r>
            <a:r>
              <a:rPr b="0" i="1" lang="en-US" sz="2000" spc="-1" strike="noStrike" baseline="30000">
                <a:solidFill>
                  <a:srgbClr val="000000"/>
                </a:solidFill>
                <a:latin typeface="Times New Roman"/>
              </a:rPr>
              <a:t>2</a:t>
            </a:r>
            <a:r>
              <a:rPr b="0" lang="en-US" sz="2000" spc="-1" strike="noStrike">
                <a:solidFill>
                  <a:srgbClr val="000000"/>
                </a:solidFill>
                <a:latin typeface="Times New Roman"/>
              </a:rPr>
              <a:t>), </a:t>
            </a:r>
            <a:r>
              <a:rPr b="0" lang="en-US" sz="1800" spc="-1" strike="noStrike">
                <a:solidFill>
                  <a:srgbClr val="000000"/>
                </a:solidFill>
                <a:latin typeface="Times New Roman"/>
              </a:rPr>
              <a:t>cor(</a:t>
            </a:r>
            <a:r>
              <a:rPr b="0" i="1" lang="en-US" sz="1800" spc="-1" strike="noStrike">
                <a:solidFill>
                  <a:srgbClr val="000000"/>
                </a:solidFill>
                <a:latin typeface="Times New Roman"/>
              </a:rPr>
              <a:t>ε</a:t>
            </a:r>
            <a:r>
              <a:rPr b="0" i="1" lang="en-US" sz="1800" spc="-1" strike="noStrike" baseline="-25000">
                <a:solidFill>
                  <a:srgbClr val="000000"/>
                </a:solidFill>
                <a:latin typeface="Times New Roman"/>
              </a:rPr>
              <a:t>i</a:t>
            </a:r>
            <a:r>
              <a:rPr b="0" lang="en-US" sz="1800" spc="-1" strike="noStrike">
                <a:solidFill>
                  <a:srgbClr val="000000"/>
                </a:solidFill>
                <a:latin typeface="Times New Roman"/>
              </a:rPr>
              <a:t>,</a:t>
            </a:r>
            <a:r>
              <a:rPr b="0" i="1" lang="en-US" sz="1800" spc="-1" strike="noStrike">
                <a:solidFill>
                  <a:srgbClr val="000000"/>
                </a:solidFill>
                <a:latin typeface="Times New Roman"/>
              </a:rPr>
              <a:t>ε</a:t>
            </a:r>
            <a:r>
              <a:rPr b="0" i="1" lang="en-US" sz="1800" spc="-1" strike="noStrike" baseline="-25000">
                <a:solidFill>
                  <a:srgbClr val="000000"/>
                </a:solidFill>
                <a:latin typeface="Times New Roman"/>
              </a:rPr>
              <a:t>j</a:t>
            </a:r>
            <a:r>
              <a:rPr b="0" lang="en-US" sz="1800" spc="-1" strike="noStrike">
                <a:solidFill>
                  <a:srgbClr val="000000"/>
                </a:solidFill>
                <a:latin typeface="Times New Roman"/>
              </a:rPr>
              <a:t>) = 0</a:t>
            </a:r>
            <a:endParaRPr b="0" lang="en-US" sz="1800" spc="-1" strike="noStrike">
              <a:latin typeface="Arial"/>
            </a:endParaRPr>
          </a:p>
        </p:txBody>
      </p:sp>
      <p:sp>
        <p:nvSpPr>
          <p:cNvPr id="141" name="CustomShape 4"/>
          <p:cNvSpPr/>
          <p:nvPr/>
        </p:nvSpPr>
        <p:spPr>
          <a:xfrm flipV="1">
            <a:off x="3996000" y="4796280"/>
            <a:ext cx="360" cy="719640"/>
          </a:xfrm>
          <a:custGeom>
            <a:avLst/>
            <a:gdLst/>
            <a:ahLst/>
            <a:rect l="l" t="t" r="r" b="b"/>
            <a:pathLst>
              <a:path w="21600" h="21600">
                <a:moveTo>
                  <a:pt x="0" y="0"/>
                </a:moveTo>
                <a:lnTo>
                  <a:pt x="21600" y="21600"/>
                </a:lnTo>
              </a:path>
            </a:pathLst>
          </a:custGeom>
          <a:noFill/>
          <a:ln w="38160">
            <a:solidFill>
              <a:srgbClr val="c00000"/>
            </a:solidFill>
            <a:round/>
            <a:headEnd len="med" type="stealth" w="med"/>
            <a:tailEnd len="med" type="stealth" w="med"/>
          </a:ln>
        </p:spPr>
        <p:style>
          <a:lnRef idx="1">
            <a:schemeClr val="accent1"/>
          </a:lnRef>
          <a:fillRef idx="0">
            <a:schemeClr val="accent1"/>
          </a:fillRef>
          <a:effectRef idx="0">
            <a:schemeClr val="accent1"/>
          </a:effectRef>
          <a:fontRef idx="minor"/>
        </p:style>
      </p:sp>
      <p:sp>
        <p:nvSpPr>
          <p:cNvPr id="142" name="CustomShape 5"/>
          <p:cNvSpPr/>
          <p:nvPr/>
        </p:nvSpPr>
        <p:spPr>
          <a:xfrm flipV="1">
            <a:off x="4086000" y="4436280"/>
            <a:ext cx="647640" cy="359640"/>
          </a:xfrm>
          <a:custGeom>
            <a:avLst/>
            <a:gdLst/>
            <a:ahLst/>
            <a:rect l="l" t="t" r="r" b="b"/>
            <a:pathLst>
              <a:path w="21600" h="21600">
                <a:moveTo>
                  <a:pt x="0" y="0"/>
                </a:moveTo>
                <a:lnTo>
                  <a:pt x="21600" y="21600"/>
                </a:lnTo>
              </a:path>
            </a:pathLst>
          </a:custGeom>
          <a:noFill/>
          <a:ln w="38160">
            <a:solidFill>
              <a:srgbClr val="c00000"/>
            </a:solidFill>
            <a:round/>
            <a:headEnd len="med" type="stealth" w="med"/>
            <a:tailEnd len="med" type="stealth" w="med"/>
          </a:ln>
        </p:spPr>
        <p:style>
          <a:lnRef idx="1">
            <a:schemeClr val="accent1"/>
          </a:lnRef>
          <a:fillRef idx="0">
            <a:schemeClr val="accent1"/>
          </a:fillRef>
          <a:effectRef idx="0">
            <a:schemeClr val="accent1"/>
          </a:effectRef>
          <a:fontRef idx="minor"/>
        </p:style>
      </p:sp>
      <p:sp>
        <p:nvSpPr>
          <p:cNvPr id="143" name="CustomShape 6"/>
          <p:cNvSpPr/>
          <p:nvPr/>
        </p:nvSpPr>
        <p:spPr>
          <a:xfrm flipH="1" flipV="1">
            <a:off x="3636000" y="4220280"/>
            <a:ext cx="268560" cy="575640"/>
          </a:xfrm>
          <a:custGeom>
            <a:avLst/>
            <a:gdLst/>
            <a:ahLst/>
            <a:rect l="l" t="t" r="r" b="b"/>
            <a:pathLst>
              <a:path w="21600" h="21600">
                <a:moveTo>
                  <a:pt x="0" y="0"/>
                </a:moveTo>
                <a:lnTo>
                  <a:pt x="21600" y="21600"/>
                </a:lnTo>
              </a:path>
            </a:pathLst>
          </a:custGeom>
          <a:noFill/>
          <a:ln w="38160">
            <a:solidFill>
              <a:srgbClr val="c00000"/>
            </a:solidFill>
            <a:round/>
            <a:headEnd len="med" type="stealth" w="med"/>
            <a:tailEnd len="med" type="stealth" w="med"/>
          </a:ln>
        </p:spPr>
        <p:style>
          <a:lnRef idx="1">
            <a:schemeClr val="accent1"/>
          </a:lnRef>
          <a:fillRef idx="0">
            <a:schemeClr val="accent1"/>
          </a:fillRef>
          <a:effectRef idx="0">
            <a:schemeClr val="accent1"/>
          </a:effectRef>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1600200"/>
            <a:ext cx="8229240" cy="463680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following analyses are merely special cases of the standard linear regression model:</a:t>
            </a:r>
            <a:endParaRPr b="0" lang="en-US" sz="2000" spc="-1" strike="noStrike">
              <a:solidFill>
                <a:srgbClr val="000000"/>
              </a:solidFill>
              <a:latin typeface="Calibri"/>
            </a:endParaRPr>
          </a:p>
        </p:txBody>
      </p:sp>
      <p:sp>
        <p:nvSpPr>
          <p:cNvPr id="145" name="CustomShape 2"/>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And remember…</a:t>
            </a:r>
            <a:endParaRPr b="0" lang="en-US" sz="3200" spc="-1" strike="noStrike">
              <a:latin typeface="Arial"/>
            </a:endParaRPr>
          </a:p>
        </p:txBody>
      </p:sp>
      <p:sp>
        <p:nvSpPr>
          <p:cNvPr id="14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147" name="Table 4"/>
          <p:cNvGraphicFramePr/>
          <p:nvPr/>
        </p:nvGraphicFramePr>
        <p:xfrm>
          <a:off x="971640" y="2997000"/>
          <a:ext cx="7705440" cy="2595600"/>
        </p:xfrm>
        <a:graphic>
          <a:graphicData uri="http://schemas.openxmlformats.org/drawingml/2006/table">
            <a:tbl>
              <a:tblPr/>
              <a:tblGrid>
                <a:gridCol w="3025080"/>
                <a:gridCol w="4680360"/>
              </a:tblGrid>
              <a:tr h="366120">
                <a:tc>
                  <a:txBody>
                    <a:bodyPr/>
                    <a:p>
                      <a:pPr marL="285840" indent="-285480">
                        <a:lnSpc>
                          <a:spcPct val="100000"/>
                        </a:lnSpc>
                        <a:buClr>
                          <a:srgbClr val="000000"/>
                        </a:buClr>
                        <a:buFont typeface="Arial"/>
                        <a:buChar char="•"/>
                      </a:pPr>
                      <a:r>
                        <a:rPr b="0" lang="en-US" sz="1800" spc="-1" strike="noStrike">
                          <a:solidFill>
                            <a:srgbClr val="000000"/>
                          </a:solidFill>
                          <a:latin typeface="Times New Roman"/>
                        </a:rPr>
                        <a:t>One-way regression</a:t>
                      </a:r>
                      <a:endParaRPr b="0" lang="en-US" sz="1800" spc="-1" strike="noStrike">
                        <a:latin typeface="Arial"/>
                      </a:endParaRPr>
                    </a:p>
                  </a:txBody>
                  <a:tcPr marL="91440" marR="91440">
                    <a:lnT w="12240">
                      <a:noFill/>
                    </a:lnT>
                    <a:noFill/>
                  </a:tcPr>
                </a:tc>
                <a:tc>
                  <a:txBody>
                    <a:bodyPr/>
                    <a:p>
                      <a:pPr>
                        <a:lnSpc>
                          <a:spcPct val="100000"/>
                        </a:lnSpc>
                      </a:pPr>
                      <a:r>
                        <a:rPr b="0" lang="en-US" sz="1600" spc="-1" strike="noStrike">
                          <a:solidFill>
                            <a:srgbClr val="000000"/>
                          </a:solidFill>
                          <a:latin typeface="Times New Roman"/>
                        </a:rPr>
                        <a:t>One continuous independent</a:t>
                      </a:r>
                      <a:endParaRPr b="0" lang="en-US" sz="1600" spc="-1" strike="noStrike">
                        <a:latin typeface="Arial"/>
                      </a:endParaRPr>
                    </a:p>
                  </a:txBody>
                  <a:tcPr marL="91440" marR="91440">
                    <a:lnT w="12240">
                      <a:noFill/>
                    </a:lnT>
                    <a:noFill/>
                  </a:tcPr>
                </a:tc>
              </a:tr>
              <a:tr h="366120">
                <a:tc>
                  <a:txBody>
                    <a:bodyPr/>
                    <a:p>
                      <a:pPr marL="285840" indent="-285480">
                        <a:lnSpc>
                          <a:spcPct val="100000"/>
                        </a:lnSpc>
                        <a:buClr>
                          <a:srgbClr val="000000"/>
                        </a:buClr>
                        <a:buFont typeface="Arial"/>
                        <a:buChar char="•"/>
                      </a:pPr>
                      <a:r>
                        <a:rPr b="0" lang="en-US" sz="1800" spc="-1" strike="noStrike">
                          <a:solidFill>
                            <a:srgbClr val="000000"/>
                          </a:solidFill>
                          <a:latin typeface="Times New Roman"/>
                        </a:rPr>
                        <a:t>Multiple regression</a:t>
                      </a:r>
                      <a:endParaRPr b="0" lang="en-US" sz="1800" spc="-1" strike="noStrike">
                        <a:latin typeface="Arial"/>
                      </a:endParaRPr>
                    </a:p>
                  </a:txBody>
                  <a:tcPr marL="91440" marR="91440">
                    <a:noFill/>
                  </a:tcPr>
                </a:tc>
                <a:tc>
                  <a:txBody>
                    <a:bodyPr/>
                    <a:p>
                      <a:pPr>
                        <a:lnSpc>
                          <a:spcPct val="100000"/>
                        </a:lnSpc>
                      </a:pPr>
                      <a:r>
                        <a:rPr b="0" lang="en-US" sz="1600" spc="-1" strike="noStrike">
                          <a:solidFill>
                            <a:srgbClr val="000000"/>
                          </a:solidFill>
                          <a:latin typeface="Times New Roman"/>
                        </a:rPr>
                        <a:t>Multiple continuous independent</a:t>
                      </a:r>
                      <a:endParaRPr b="0" lang="en-US" sz="1600" spc="-1" strike="noStrike">
                        <a:latin typeface="Arial"/>
                      </a:endParaRPr>
                    </a:p>
                  </a:txBody>
                  <a:tcPr marL="91440" marR="91440">
                    <a:noFill/>
                  </a:tcPr>
                </a:tc>
              </a:tr>
              <a:tr h="366120">
                <a:tc>
                  <a:txBody>
                    <a:bodyPr/>
                    <a:p>
                      <a:pPr marL="285840" indent="-285480">
                        <a:lnSpc>
                          <a:spcPct val="100000"/>
                        </a:lnSpc>
                        <a:buClr>
                          <a:srgbClr val="000000"/>
                        </a:buClr>
                        <a:buFont typeface="Arial"/>
                        <a:buChar char="•"/>
                      </a:pPr>
                      <a:r>
                        <a:rPr b="0" i="1" lang="en-US" sz="1800" spc="-1" strike="noStrike">
                          <a:solidFill>
                            <a:srgbClr val="000000"/>
                          </a:solidFill>
                          <a:latin typeface="Times New Roman"/>
                        </a:rPr>
                        <a:t>T</a:t>
                      </a:r>
                      <a:r>
                        <a:rPr b="0" lang="en-US" sz="1800" spc="-1" strike="noStrike">
                          <a:solidFill>
                            <a:srgbClr val="000000"/>
                          </a:solidFill>
                          <a:latin typeface="Times New Roman"/>
                        </a:rPr>
                        <a:t>-test</a:t>
                      </a:r>
                      <a:endParaRPr b="0" lang="en-US" sz="1800" spc="-1" strike="noStrike">
                        <a:latin typeface="Arial"/>
                      </a:endParaRPr>
                    </a:p>
                  </a:txBody>
                  <a:tcPr marL="91440" marR="91440">
                    <a:noFill/>
                  </a:tcPr>
                </a:tc>
                <a:tc>
                  <a:txBody>
                    <a:bodyPr/>
                    <a:p>
                      <a:pPr>
                        <a:lnSpc>
                          <a:spcPct val="100000"/>
                        </a:lnSpc>
                      </a:pPr>
                      <a:r>
                        <a:rPr b="0" lang="en-US" sz="1600" spc="-1" strike="noStrike">
                          <a:solidFill>
                            <a:srgbClr val="000000"/>
                          </a:solidFill>
                          <a:latin typeface="Times New Roman"/>
                        </a:rPr>
                        <a:t>One categorical independent (2 levels)</a:t>
                      </a:r>
                      <a:endParaRPr b="0" lang="en-US" sz="1600" spc="-1" strike="noStrike">
                        <a:latin typeface="Arial"/>
                      </a:endParaRPr>
                    </a:p>
                  </a:txBody>
                  <a:tcPr marL="91440" marR="91440">
                    <a:noFill/>
                  </a:tcPr>
                </a:tc>
              </a:tr>
              <a:tr h="366120">
                <a:tc>
                  <a:txBody>
                    <a:bodyPr/>
                    <a:p>
                      <a:pPr marL="285840" indent="-285480">
                        <a:lnSpc>
                          <a:spcPct val="100000"/>
                        </a:lnSpc>
                        <a:buClr>
                          <a:srgbClr val="000000"/>
                        </a:buClr>
                        <a:buFont typeface="Arial"/>
                        <a:buChar char="•"/>
                      </a:pPr>
                      <a:r>
                        <a:rPr b="0" lang="en-US" sz="1800" spc="-1" strike="noStrike">
                          <a:solidFill>
                            <a:srgbClr val="000000"/>
                          </a:solidFill>
                          <a:latin typeface="Times New Roman"/>
                        </a:rPr>
                        <a:t>One-way ANOVA</a:t>
                      </a:r>
                      <a:endParaRPr b="0" lang="en-US" sz="1800" spc="-1" strike="noStrike">
                        <a:latin typeface="Arial"/>
                      </a:endParaRPr>
                    </a:p>
                  </a:txBody>
                  <a:tcPr marL="91440" marR="91440">
                    <a:noFill/>
                  </a:tcPr>
                </a:tc>
                <a:tc>
                  <a:txBody>
                    <a:bodyPr/>
                    <a:p>
                      <a:pPr>
                        <a:lnSpc>
                          <a:spcPct val="100000"/>
                        </a:lnSpc>
                      </a:pPr>
                      <a:r>
                        <a:rPr b="0" lang="en-US" sz="1600" spc="-1" strike="noStrike">
                          <a:solidFill>
                            <a:srgbClr val="000000"/>
                          </a:solidFill>
                          <a:latin typeface="Times New Roman"/>
                        </a:rPr>
                        <a:t>One categorical independent (&gt;2 levels)</a:t>
                      </a:r>
                      <a:endParaRPr b="0" lang="en-US" sz="1600" spc="-1" strike="noStrike">
                        <a:latin typeface="Arial"/>
                      </a:endParaRPr>
                    </a:p>
                  </a:txBody>
                  <a:tcPr marL="91440" marR="91440">
                    <a:noFill/>
                  </a:tcPr>
                </a:tc>
              </a:tr>
              <a:tr h="366120">
                <a:tc>
                  <a:txBody>
                    <a:bodyPr/>
                    <a:p>
                      <a:pPr marL="285840" indent="-285480">
                        <a:lnSpc>
                          <a:spcPct val="100000"/>
                        </a:lnSpc>
                        <a:buClr>
                          <a:srgbClr val="000000"/>
                        </a:buClr>
                        <a:buFont typeface="Arial"/>
                        <a:buChar char="•"/>
                      </a:pPr>
                      <a:r>
                        <a:rPr b="0" lang="en-US" sz="1800" spc="-1" strike="noStrike">
                          <a:solidFill>
                            <a:srgbClr val="000000"/>
                          </a:solidFill>
                          <a:latin typeface="Times New Roman"/>
                        </a:rPr>
                        <a:t>Multi-way ANOVA</a:t>
                      </a:r>
                      <a:endParaRPr b="0" lang="en-US" sz="1800" spc="-1" strike="noStrike">
                        <a:latin typeface="Arial"/>
                      </a:endParaRPr>
                    </a:p>
                  </a:txBody>
                  <a:tcPr marL="91440" marR="91440">
                    <a:noFill/>
                  </a:tcPr>
                </a:tc>
                <a:tc>
                  <a:txBody>
                    <a:bodyPr/>
                    <a:p>
                      <a:pPr>
                        <a:lnSpc>
                          <a:spcPct val="100000"/>
                        </a:lnSpc>
                      </a:pPr>
                      <a:r>
                        <a:rPr b="0" lang="en-US" sz="1600" spc="-1" strike="noStrike">
                          <a:solidFill>
                            <a:srgbClr val="000000"/>
                          </a:solidFill>
                          <a:latin typeface="Times New Roman"/>
                        </a:rPr>
                        <a:t>Multiple categorical independents</a:t>
                      </a:r>
                      <a:endParaRPr b="0" lang="en-US" sz="1600" spc="-1" strike="noStrike">
                        <a:latin typeface="Arial"/>
                      </a:endParaRPr>
                    </a:p>
                  </a:txBody>
                  <a:tcPr marL="91440" marR="91440">
                    <a:noFill/>
                  </a:tcPr>
                </a:tc>
              </a:tr>
              <a:tr h="366120">
                <a:tc>
                  <a:txBody>
                    <a:bodyPr/>
                    <a:p>
                      <a:pPr marL="285840" indent="-285480">
                        <a:lnSpc>
                          <a:spcPct val="100000"/>
                        </a:lnSpc>
                        <a:buClr>
                          <a:srgbClr val="000000"/>
                        </a:buClr>
                        <a:buFont typeface="Arial"/>
                        <a:buChar char="•"/>
                      </a:pPr>
                      <a:r>
                        <a:rPr b="0" lang="en-US" sz="1800" spc="-1" strike="noStrike">
                          <a:solidFill>
                            <a:srgbClr val="000000"/>
                          </a:solidFill>
                          <a:latin typeface="Times New Roman"/>
                        </a:rPr>
                        <a:t>ANCOVA</a:t>
                      </a:r>
                      <a:endParaRPr b="0" lang="en-US" sz="1800" spc="-1" strike="noStrike">
                        <a:latin typeface="Arial"/>
                      </a:endParaRPr>
                    </a:p>
                  </a:txBody>
                  <a:tcPr marL="91440" marR="91440">
                    <a:lnB w="12240">
                      <a:noFill/>
                    </a:lnB>
                    <a:noFill/>
                  </a:tcPr>
                </a:tc>
                <a:tc>
                  <a:txBody>
                    <a:bodyPr/>
                    <a:p>
                      <a:pPr>
                        <a:lnSpc>
                          <a:spcPct val="100000"/>
                        </a:lnSpc>
                      </a:pPr>
                      <a:r>
                        <a:rPr b="0" lang="en-US" sz="1600" spc="-1" strike="noStrike">
                          <a:solidFill>
                            <a:srgbClr val="000000"/>
                          </a:solidFill>
                          <a:latin typeface="Times New Roman"/>
                        </a:rPr>
                        <a:t>Both categorical and continues independents</a:t>
                      </a:r>
                      <a:endParaRPr b="0" lang="en-US" sz="1600" spc="-1" strike="noStrike">
                        <a:latin typeface="Arial"/>
                      </a:endParaRPr>
                    </a:p>
                  </a:txBody>
                  <a:tcPr marL="91440" marR="91440">
                    <a:lnB w="12240">
                      <a:noFill/>
                    </a:lnB>
                    <a:noFill/>
                  </a:tcPr>
                </a:tc>
              </a:tr>
              <a:tr h="578520">
                <a:tc>
                  <a:txBody>
                    <a:bodyPr/>
                    <a:p>
                      <a:pPr marL="285840" indent="-285480">
                        <a:lnSpc>
                          <a:spcPct val="100000"/>
                        </a:lnSpc>
                        <a:buClr>
                          <a:srgbClr val="000000"/>
                        </a:buClr>
                        <a:buFont typeface="Arial"/>
                        <a:buChar char="•"/>
                      </a:pPr>
                      <a:r>
                        <a:rPr b="0" lang="en-US" sz="1800" spc="-1" strike="noStrike">
                          <a:solidFill>
                            <a:srgbClr val="000000"/>
                          </a:solidFill>
                          <a:latin typeface="Times New Roman"/>
                        </a:rPr>
                        <a:t>Correlation</a:t>
                      </a:r>
                      <a:endParaRPr b="0" lang="en-US" sz="1800" spc="-1" strike="noStrike">
                        <a:latin typeface="Arial"/>
                      </a:endParaRPr>
                    </a:p>
                  </a:txBody>
                  <a:tcPr marL="91440" marR="91440">
                    <a:lnB w="12240">
                      <a:noFill/>
                    </a:lnB>
                    <a:noFill/>
                  </a:tcPr>
                </a:tc>
                <a:tc>
                  <a:txBody>
                    <a:bodyPr/>
                    <a:p>
                      <a:pPr>
                        <a:lnSpc>
                          <a:spcPct val="100000"/>
                        </a:lnSpc>
                      </a:pPr>
                      <a:r>
                        <a:rPr b="0" lang="en-US" sz="1600" spc="-1" strike="noStrike">
                          <a:solidFill>
                            <a:srgbClr val="000000"/>
                          </a:solidFill>
                          <a:latin typeface="Times New Roman"/>
                        </a:rPr>
                        <a:t>One continuous independent. Dependent and independent standardized.</a:t>
                      </a:r>
                      <a:endParaRPr b="0" lang="en-US" sz="1600" spc="-1" strike="noStrike">
                        <a:latin typeface="Arial"/>
                      </a:endParaRPr>
                    </a:p>
                  </a:txBody>
                  <a:tcPr marL="91440" marR="91440">
                    <a:lnB w="12240">
                      <a:noFill/>
                    </a:lnB>
                    <a:noFill/>
                  </a:tcPr>
                </a:tc>
              </a:tr>
            </a:tbl>
          </a:graphicData>
        </a:graphic>
      </p:graphicFrame>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1.2 Multiple regression</a:t>
            </a:r>
            <a:endParaRPr b="0" lang="en-US" sz="3200" spc="-1" strike="noStrike">
              <a:latin typeface="Arial"/>
            </a:endParaRPr>
          </a:p>
        </p:txBody>
      </p:sp>
      <p:sp>
        <p:nvSpPr>
          <p:cNvPr id="149"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50" name="CustomShape 3"/>
          <p:cNvSpPr/>
          <p:nvPr/>
        </p:nvSpPr>
        <p:spPr>
          <a:xfrm>
            <a:off x="323640" y="1524960"/>
            <a:ext cx="8496720" cy="33757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Courier New"/>
              </a:rPr>
              <a:t>lm(formula = Santa_Claus ~ Age + Gender + Siblings + Rank + Easter_bunny, data=santa)</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urier New"/>
              </a:rPr>
              <a:t>Coefficients:</a:t>
            </a:r>
            <a:endParaRPr b="0" lang="en-US" sz="1200" spc="-1" strike="noStrike">
              <a:latin typeface="Arial"/>
            </a:endParaRPr>
          </a:p>
          <a:p>
            <a:pPr>
              <a:lnSpc>
                <a:spcPct val="100000"/>
              </a:lnSpc>
            </a:pPr>
            <a:r>
              <a:rPr b="0" lang="en-US" sz="1200" spc="-1" strike="noStrike">
                <a:solidFill>
                  <a:srgbClr val="000000"/>
                </a:solidFill>
                <a:latin typeface="Courier New"/>
              </a:rPr>
              <a:t>              </a:t>
            </a:r>
            <a:r>
              <a:rPr b="0" lang="en-US" sz="1200" spc="-1" strike="noStrike">
                <a:solidFill>
                  <a:srgbClr val="000000"/>
                </a:solidFill>
                <a:latin typeface="Courier New"/>
              </a:rPr>
              <a:t>Estimate   Std. Error   t value   Pr(&gt;|t|)    </a:t>
            </a:r>
            <a:endParaRPr b="0" lang="en-US" sz="1200" spc="-1" strike="noStrike">
              <a:latin typeface="Arial"/>
            </a:endParaRPr>
          </a:p>
          <a:p>
            <a:pPr>
              <a:lnSpc>
                <a:spcPct val="100000"/>
              </a:lnSpc>
            </a:pPr>
            <a:r>
              <a:rPr b="0" lang="en-US" sz="1200" spc="-1" strike="noStrike">
                <a:solidFill>
                  <a:srgbClr val="000000"/>
                </a:solidFill>
                <a:latin typeface="Courier New"/>
              </a:rPr>
              <a:t>(Intercept)   5.487031     0.312914    17.535    &lt; 2e-16 ***</a:t>
            </a:r>
            <a:endParaRPr b="0" lang="en-US" sz="1200" spc="-1" strike="noStrike">
              <a:latin typeface="Arial"/>
            </a:endParaRPr>
          </a:p>
          <a:p>
            <a:pPr>
              <a:lnSpc>
                <a:spcPct val="100000"/>
              </a:lnSpc>
            </a:pPr>
            <a:r>
              <a:rPr b="0" lang="en-US" sz="1200" spc="-1" strike="noStrike">
                <a:solidFill>
                  <a:srgbClr val="000000"/>
                </a:solidFill>
                <a:latin typeface="Courier New"/>
              </a:rPr>
              <a:t>Age          -0.769430     0.029532   -26.054    &lt; 2e-16 ***</a:t>
            </a:r>
            <a:endParaRPr b="0" lang="en-US" sz="1200" spc="-1" strike="noStrike">
              <a:latin typeface="Arial"/>
            </a:endParaRPr>
          </a:p>
          <a:p>
            <a:pPr>
              <a:lnSpc>
                <a:spcPct val="100000"/>
              </a:lnSpc>
            </a:pPr>
            <a:r>
              <a:rPr b="0" lang="en-US" sz="1200" spc="-1" strike="noStrike">
                <a:solidFill>
                  <a:srgbClr val="000000"/>
                </a:solidFill>
                <a:latin typeface="Courier New"/>
              </a:rPr>
              <a:t>Gendergirl    0.022870     0.145955     0.157      0.876    </a:t>
            </a:r>
            <a:endParaRPr b="0" lang="en-US" sz="1200" spc="-1" strike="noStrike">
              <a:latin typeface="Arial"/>
            </a:endParaRPr>
          </a:p>
          <a:p>
            <a:pPr>
              <a:lnSpc>
                <a:spcPct val="100000"/>
              </a:lnSpc>
            </a:pPr>
            <a:r>
              <a:rPr b="0" lang="en-US" sz="1200" spc="-1" strike="noStrike">
                <a:solidFill>
                  <a:srgbClr val="000000"/>
                </a:solidFill>
                <a:latin typeface="Courier New"/>
              </a:rPr>
              <a:t>Siblings      0.002239     0.073478     0.030      0.976    </a:t>
            </a:r>
            <a:endParaRPr b="0" lang="en-US" sz="1200" spc="-1" strike="noStrike">
              <a:latin typeface="Arial"/>
            </a:endParaRPr>
          </a:p>
          <a:p>
            <a:pPr>
              <a:lnSpc>
                <a:spcPct val="100000"/>
              </a:lnSpc>
            </a:pPr>
            <a:r>
              <a:rPr b="0" lang="en-US" sz="1200" spc="-1" strike="noStrike">
                <a:solidFill>
                  <a:srgbClr val="000000"/>
                </a:solidFill>
                <a:latin typeface="Courier New"/>
              </a:rPr>
              <a:t>Rank          0.069784     0.130941     0.533      0.594    </a:t>
            </a:r>
            <a:endParaRPr b="0" lang="en-US" sz="1200" spc="-1" strike="noStrike">
              <a:latin typeface="Arial"/>
            </a:endParaRPr>
          </a:p>
          <a:p>
            <a:pPr>
              <a:lnSpc>
                <a:spcPct val="100000"/>
              </a:lnSpc>
            </a:pPr>
            <a:r>
              <a:rPr b="0" lang="en-US" sz="1200" spc="-1" strike="noStrike">
                <a:solidFill>
                  <a:srgbClr val="000000"/>
                </a:solidFill>
                <a:latin typeface="Courier New"/>
              </a:rPr>
              <a:t>Easter_bunny  0.152862     0.030902     4.947   1.27e-06 ***</a:t>
            </a:r>
            <a:endParaRPr b="0" lang="en-US" sz="1200" spc="-1" strike="noStrike">
              <a:latin typeface="Arial"/>
            </a:endParaRPr>
          </a:p>
          <a:p>
            <a:pPr>
              <a:lnSpc>
                <a:spcPct val="100000"/>
              </a:lnSpc>
            </a:pPr>
            <a:r>
              <a:rPr b="0" lang="en-US" sz="1200" spc="-1" strike="noStrike">
                <a:solidFill>
                  <a:srgbClr val="000000"/>
                </a:solidFill>
                <a:latin typeface="Courier New"/>
              </a:rPr>
              <a:t>---</a:t>
            </a:r>
            <a:endParaRPr b="0" lang="en-US" sz="1200" spc="-1" strike="noStrike">
              <a:latin typeface="Arial"/>
            </a:endParaRPr>
          </a:p>
          <a:p>
            <a:pPr>
              <a:lnSpc>
                <a:spcPct val="100000"/>
              </a:lnSpc>
            </a:pPr>
            <a:r>
              <a:rPr b="0" lang="en-US" sz="1200" spc="-1" strike="noStrike">
                <a:solidFill>
                  <a:srgbClr val="000000"/>
                </a:solidFill>
                <a:latin typeface="Courier New"/>
              </a:rPr>
              <a:t>Signif. codes:  0 ‘***’ 0.001 ‘**’ 0.01 ‘*’ 0.05 ‘.’ 0.1 ‘ ’ 1</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urier New"/>
              </a:rPr>
              <a:t>Residual standard error: 1.253 on 294 degrees of freedom</a:t>
            </a:r>
            <a:endParaRPr b="0" lang="en-US" sz="1200" spc="-1" strike="noStrike">
              <a:latin typeface="Arial"/>
            </a:endParaRPr>
          </a:p>
          <a:p>
            <a:pPr>
              <a:lnSpc>
                <a:spcPct val="100000"/>
              </a:lnSpc>
            </a:pPr>
            <a:r>
              <a:rPr b="0" lang="en-US" sz="1200" spc="-1" strike="noStrike">
                <a:solidFill>
                  <a:srgbClr val="000000"/>
                </a:solidFill>
                <a:latin typeface="Courier New"/>
              </a:rPr>
              <a:t>Multiple R-squared:  0.7667,    Adjusted R-squared:  0.7627 </a:t>
            </a:r>
            <a:endParaRPr b="0" lang="en-US" sz="1200" spc="-1" strike="noStrike">
              <a:latin typeface="Arial"/>
            </a:endParaRPr>
          </a:p>
          <a:p>
            <a:pPr>
              <a:lnSpc>
                <a:spcPct val="100000"/>
              </a:lnSpc>
            </a:pPr>
            <a:r>
              <a:rPr b="0" lang="en-US" sz="1200" spc="-1" strike="noStrike">
                <a:solidFill>
                  <a:srgbClr val="000000"/>
                </a:solidFill>
                <a:latin typeface="Courier New"/>
              </a:rPr>
              <a:t>F-statistic: 193.2 on 5 and 294 DF,  p-value: &lt; 2.2e-16</a:t>
            </a:r>
            <a:endParaRPr b="0" lang="en-US" sz="1200" spc="-1" strike="noStrike">
              <a:latin typeface="Arial"/>
            </a:endParaRPr>
          </a:p>
        </p:txBody>
      </p:sp>
      <p:pic>
        <p:nvPicPr>
          <p:cNvPr id="151" name="Picture 2" descr=""/>
          <p:cNvPicPr/>
          <p:nvPr/>
        </p:nvPicPr>
        <p:blipFill>
          <a:blip r:embed="rId1"/>
          <a:stretch/>
        </p:blipFill>
        <p:spPr>
          <a:xfrm>
            <a:off x="6677640" y="2565000"/>
            <a:ext cx="2025000" cy="2485080"/>
          </a:xfrm>
          <a:prstGeom prst="rect">
            <a:avLst/>
          </a:prstGeom>
          <a:ln>
            <a:noFill/>
          </a:ln>
        </p:spPr>
      </p:pic>
      <p:sp>
        <p:nvSpPr>
          <p:cNvPr id="152" name="CustomShape 4"/>
          <p:cNvSpPr/>
          <p:nvPr/>
        </p:nvSpPr>
        <p:spPr>
          <a:xfrm>
            <a:off x="323640" y="5724720"/>
            <a:ext cx="8136720" cy="5770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600" spc="-1" strike="noStrike">
                <a:solidFill>
                  <a:srgbClr val="000000"/>
                </a:solidFill>
                <a:latin typeface="Times New Roman"/>
              </a:rPr>
              <a:t>Degree of belief in Santa Claus (-4 to 4) for 300 children (ages 3–12) regressed on age, family characteristics, and belief in the Easter bunny.</a:t>
            </a:r>
            <a:endParaRPr b="0" lang="en-US" sz="1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1.3 Gauss-Markov assumptions</a:t>
            </a:r>
            <a:endParaRPr b="0" lang="en-US" sz="3200" spc="-1" strike="noStrike">
              <a:latin typeface="Arial"/>
            </a:endParaRPr>
          </a:p>
        </p:txBody>
      </p:sp>
      <p:sp>
        <p:nvSpPr>
          <p:cNvPr id="154"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155" name="Table 3"/>
          <p:cNvGraphicFramePr/>
          <p:nvPr/>
        </p:nvGraphicFramePr>
        <p:xfrm>
          <a:off x="1295640" y="2133000"/>
          <a:ext cx="6480360" cy="4084560"/>
        </p:xfrm>
        <a:graphic>
          <a:graphicData uri="http://schemas.openxmlformats.org/drawingml/2006/table">
            <a:tbl>
              <a:tblPr/>
              <a:tblGrid>
                <a:gridCol w="540000"/>
                <a:gridCol w="540000"/>
                <a:gridCol w="540000"/>
                <a:gridCol w="540000"/>
                <a:gridCol w="540000"/>
                <a:gridCol w="540000"/>
                <a:gridCol w="540000"/>
                <a:gridCol w="540000"/>
                <a:gridCol w="540000"/>
                <a:gridCol w="540000"/>
                <a:gridCol w="540000"/>
                <a:gridCol w="540360"/>
              </a:tblGrid>
              <a:tr h="340200">
                <a:tc>
                  <a:tcPr marL="91440" marR="91440">
                    <a:lnL w="12240">
                      <a:noFill/>
                    </a:lnL>
                    <a:lnR w="12240">
                      <a:noFill/>
                    </a:lnR>
                    <a:noFill/>
                  </a:tcPr>
                </a:tc>
                <a:tc>
                  <a:txBody>
                    <a:bodyPr/>
                    <a:p>
                      <a:pPr algn="ctr">
                        <a:lnSpc>
                          <a:spcPct val="100000"/>
                        </a:lnSpc>
                      </a:pPr>
                      <a:r>
                        <a:rPr b="1" lang="en-US" sz="1600" spc="-1" strike="noStrike">
                          <a:solidFill>
                            <a:srgbClr val="000000"/>
                          </a:solidFill>
                          <a:latin typeface="Times New Roman"/>
                        </a:rPr>
                        <a:t>1</a:t>
                      </a:r>
                      <a:endParaRPr b="0" lang="en-US" sz="1600" spc="-1" strike="noStrike">
                        <a:latin typeface="Arial"/>
                      </a:endParaRPr>
                    </a:p>
                  </a:txBody>
                  <a:tcPr marL="91440" marR="91440">
                    <a:lnL w="12240">
                      <a:noFill/>
                    </a:lnL>
                    <a:noFill/>
                  </a:tcPr>
                </a:tc>
                <a:tc>
                  <a:txBody>
                    <a:bodyPr/>
                    <a:p>
                      <a:pPr algn="ctr">
                        <a:lnSpc>
                          <a:spcPct val="100000"/>
                        </a:lnSpc>
                      </a:pPr>
                      <a:r>
                        <a:rPr b="1" lang="en-US" sz="1600" spc="-1" strike="noStrike">
                          <a:solidFill>
                            <a:srgbClr val="000000"/>
                          </a:solidFill>
                          <a:latin typeface="Times New Roman"/>
                        </a:rPr>
                        <a:t>2</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3</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4</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5</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6</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7</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8</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9</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N</a:t>
                      </a:r>
                      <a:endParaRPr b="0" lang="en-US" sz="1600" spc="-1" strike="noStrike">
                        <a:latin typeface="Arial"/>
                      </a:endParaRPr>
                    </a:p>
                  </a:txBody>
                  <a:tcPr marL="91440" marR="91440">
                    <a:lnR w="12240">
                      <a:noFill/>
                    </a:lnR>
                    <a:noFill/>
                  </a:tcPr>
                </a:tc>
              </a:tr>
              <a:tr h="340200">
                <a:tc>
                  <a:txBody>
                    <a:bodyPr/>
                    <a:p>
                      <a:pPr algn="ctr">
                        <a:lnSpc>
                          <a:spcPct val="100000"/>
                        </a:lnSpc>
                      </a:pPr>
                      <a:r>
                        <a:rPr b="1" lang="en-US" sz="1600" spc="-1" strike="noStrike">
                          <a:solidFill>
                            <a:srgbClr val="000000"/>
                          </a:solidFill>
                          <a:latin typeface="Times New Roman"/>
                        </a:rPr>
                        <a:t>1</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2</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3</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4</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5</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6</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7</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8</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9</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a:t>
                      </a:r>
                      <a:endParaRPr b="0" lang="en-US" sz="1600" spc="-1" strike="noStrike">
                        <a:latin typeface="Arial"/>
                      </a:endParaRPr>
                    </a:p>
                  </a:txBody>
                  <a:tcPr marL="91440" marR="91440">
                    <a:noFill/>
                  </a:tcPr>
                </a:tc>
                <a:tc>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2360">
                <a:tc>
                  <a:txBody>
                    <a:bodyPr/>
                    <a:p>
                      <a:pPr algn="ctr">
                        <a:lnSpc>
                          <a:spcPct val="100000"/>
                        </a:lnSpc>
                      </a:pPr>
                      <a:r>
                        <a:rPr b="1" i="1" lang="en-US" sz="1600" spc="-1" strike="noStrike">
                          <a:solidFill>
                            <a:srgbClr val="000000"/>
                          </a:solidFill>
                          <a:latin typeface="Times New Roman"/>
                        </a:rPr>
                        <a:t>N</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R w="12240">
                      <a:solidFill>
                        <a:srgbClr val="000000"/>
                      </a:solidFill>
                    </a:lnR>
                    <a:noFill/>
                  </a:tcPr>
                </a:tc>
              </a:tr>
            </a:tbl>
          </a:graphicData>
        </a:graphic>
      </p:graphicFrame>
      <p:sp>
        <p:nvSpPr>
          <p:cNvPr id="156" name="CustomShape 4"/>
          <p:cNvSpPr/>
          <p:nvPr/>
        </p:nvSpPr>
        <p:spPr>
          <a:xfrm>
            <a:off x="461160" y="1340640"/>
            <a:ext cx="5307840" cy="40140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imes New Roman"/>
              </a:rPr>
              <a:t>Variance-covariance matrix of residuals </a:t>
            </a:r>
            <a:r>
              <a:rPr b="0" i="1" lang="en-US" sz="1800" spc="-1" strike="noStrike">
                <a:solidFill>
                  <a:srgbClr val="000000"/>
                </a:solidFill>
                <a:latin typeface="Times New Roman"/>
              </a:rPr>
              <a:t>ε</a:t>
            </a:r>
            <a:r>
              <a:rPr b="0" i="1" lang="en-US" sz="1800" spc="-1" strike="noStrike" baseline="-25000">
                <a:solidFill>
                  <a:srgbClr val="000000"/>
                </a:solidFill>
                <a:latin typeface="Times New Roman"/>
              </a:rPr>
              <a:t>i</a:t>
            </a:r>
            <a:r>
              <a:rPr b="0" lang="en-US" sz="1800" spc="-1" strike="noStrike">
                <a:solidFill>
                  <a:srgbClr val="000000"/>
                </a:solidFill>
                <a:latin typeface="Times New Roman"/>
              </a:rPr>
              <a:t> through </a:t>
            </a:r>
            <a:r>
              <a:rPr b="0" i="1" lang="en-US" sz="1800" spc="-1" strike="noStrike">
                <a:solidFill>
                  <a:srgbClr val="000000"/>
                </a:solidFill>
                <a:latin typeface="Times New Roman"/>
              </a:rPr>
              <a:t>ε</a:t>
            </a:r>
            <a:r>
              <a:rPr b="0" i="1" lang="en-US" sz="1800" spc="-1" strike="noStrike" baseline="-25000">
                <a:solidFill>
                  <a:srgbClr val="000000"/>
                </a:solidFill>
                <a:latin typeface="Times New Roman"/>
              </a:rPr>
              <a:t>N</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1600200"/>
            <a:ext cx="8229240" cy="2980440"/>
          </a:xfrm>
          <a:prstGeom prst="rect">
            <a:avLst/>
          </a:prstGeom>
          <a:blipFill rotWithShape="0">
            <a:blip r:embed="rId1"/>
            <a:stretch>
              <a:fillRect/>
            </a:stretch>
          </a:blipFill>
          <a:ln>
            <a:noFill/>
          </a:ln>
        </p:spPr>
        <p:txBody>
          <a:bodyPr/>
          <a:p>
            <a:pPr marL="343080" indent="-342720">
              <a:lnSpc>
                <a:spcPct val="100000"/>
              </a:lnSpc>
              <a:spcBef>
                <a:spcPts val="641"/>
              </a:spcBef>
              <a:buClr>
                <a:srgbClr val="000000"/>
              </a:buClr>
              <a:buFont typeface="Arial"/>
              <a:buChar char="•"/>
            </a:pPr>
            <a:r>
              <a:rPr b="0" lang="en-US" sz="3200" spc="-1" strike="noStrike">
                <a:latin typeface="Calibri"/>
              </a:rPr>
              <a:t> </a:t>
            </a:r>
            <a:endParaRPr b="0" lang="en-US" sz="3200" spc="-1" strike="noStrike">
              <a:solidFill>
                <a:srgbClr val="000000"/>
              </a:solidFill>
              <a:latin typeface="Calibri"/>
            </a:endParaRPr>
          </a:p>
        </p:txBody>
      </p:sp>
      <p:sp>
        <p:nvSpPr>
          <p:cNvPr id="158" name="CustomShape 2"/>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1.4 Implications of assumptions</a:t>
            </a:r>
            <a:endParaRPr b="0" lang="en-US" sz="3200" spc="-1" strike="noStrike">
              <a:latin typeface="Arial"/>
            </a:endParaRPr>
          </a:p>
        </p:txBody>
      </p:sp>
      <p:sp>
        <p:nvSpPr>
          <p:cNvPr id="159"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1.4 Implications of assumptions</a:t>
            </a:r>
            <a:endParaRPr b="0" lang="en-US" sz="3200" spc="-1" strike="noStrike">
              <a:latin typeface="Arial"/>
            </a:endParaRPr>
          </a:p>
        </p:txBody>
      </p:sp>
      <p:sp>
        <p:nvSpPr>
          <p:cNvPr id="161"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62" name="CustomShape 3"/>
          <p:cNvSpPr/>
          <p:nvPr/>
        </p:nvSpPr>
        <p:spPr>
          <a:xfrm>
            <a:off x="323640" y="1524960"/>
            <a:ext cx="8496720" cy="33757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Courier New"/>
              </a:rPr>
              <a:t>lm(formula = Santa_Claus ~ Age + Gender + Siblings + Rank + Easter_bunny, data=santa)</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urier New"/>
              </a:rPr>
              <a:t>Coefficients:</a:t>
            </a:r>
            <a:endParaRPr b="0" lang="en-US" sz="1200" spc="-1" strike="noStrike">
              <a:latin typeface="Arial"/>
            </a:endParaRPr>
          </a:p>
          <a:p>
            <a:pPr>
              <a:lnSpc>
                <a:spcPct val="100000"/>
              </a:lnSpc>
            </a:pPr>
            <a:r>
              <a:rPr b="0" lang="en-US" sz="1200" spc="-1" strike="noStrike">
                <a:solidFill>
                  <a:srgbClr val="000000"/>
                </a:solidFill>
                <a:latin typeface="Courier New"/>
              </a:rPr>
              <a:t>              </a:t>
            </a:r>
            <a:r>
              <a:rPr b="1" lang="en-US" sz="1200" spc="-1" strike="noStrike" u="sng">
                <a:solidFill>
                  <a:srgbClr val="ff0000"/>
                </a:solidFill>
                <a:uFillTx/>
                <a:latin typeface="Courier New"/>
              </a:rPr>
              <a:t>Estimate</a:t>
            </a:r>
            <a:r>
              <a:rPr b="0" lang="en-US" sz="1200" spc="-1" strike="noStrike">
                <a:solidFill>
                  <a:srgbClr val="000000"/>
                </a:solidFill>
                <a:latin typeface="Courier New"/>
              </a:rPr>
              <a:t>    </a:t>
            </a:r>
            <a:r>
              <a:rPr b="1" lang="en-US" sz="1200" spc="-1" strike="noStrike" u="sng">
                <a:solidFill>
                  <a:srgbClr val="ff0000"/>
                </a:solidFill>
                <a:uFillTx/>
                <a:latin typeface="Courier New"/>
              </a:rPr>
              <a:t>Std.Error</a:t>
            </a:r>
            <a:r>
              <a:rPr b="0" lang="en-US" sz="1200" spc="-1" strike="noStrike">
                <a:solidFill>
                  <a:srgbClr val="000000"/>
                </a:solidFill>
                <a:latin typeface="Courier New"/>
              </a:rPr>
              <a:t>   t value   Pr(&gt;|t|)    </a:t>
            </a:r>
            <a:endParaRPr b="0" lang="en-US" sz="1200" spc="-1" strike="noStrike">
              <a:latin typeface="Arial"/>
            </a:endParaRPr>
          </a:p>
          <a:p>
            <a:pPr>
              <a:lnSpc>
                <a:spcPct val="100000"/>
              </a:lnSpc>
            </a:pPr>
            <a:r>
              <a:rPr b="0" lang="en-US" sz="1200" spc="-1" strike="noStrike">
                <a:solidFill>
                  <a:srgbClr val="000000"/>
                </a:solidFill>
                <a:latin typeface="Courier New"/>
              </a:rPr>
              <a:t>(Intercept)   5.487031     0.312914    17.535    &lt; 2e-16 ***</a:t>
            </a:r>
            <a:endParaRPr b="0" lang="en-US" sz="1200" spc="-1" strike="noStrike">
              <a:latin typeface="Arial"/>
            </a:endParaRPr>
          </a:p>
          <a:p>
            <a:pPr>
              <a:lnSpc>
                <a:spcPct val="100000"/>
              </a:lnSpc>
            </a:pPr>
            <a:r>
              <a:rPr b="0" lang="en-US" sz="1200" spc="-1" strike="noStrike">
                <a:solidFill>
                  <a:srgbClr val="000000"/>
                </a:solidFill>
                <a:latin typeface="Courier New"/>
              </a:rPr>
              <a:t>Age          </a:t>
            </a:r>
            <a:r>
              <a:rPr b="1" lang="en-US" sz="1200" spc="-1" strike="noStrike" u="sng">
                <a:solidFill>
                  <a:srgbClr val="ff0000"/>
                </a:solidFill>
                <a:uFillTx/>
                <a:latin typeface="Courier New"/>
              </a:rPr>
              <a:t>-0.769430</a:t>
            </a:r>
            <a:r>
              <a:rPr b="1" lang="en-US" sz="1200" spc="-1" strike="noStrike">
                <a:solidFill>
                  <a:srgbClr val="000000"/>
                </a:solidFill>
                <a:latin typeface="Courier New"/>
              </a:rPr>
              <a:t>     </a:t>
            </a:r>
            <a:r>
              <a:rPr b="1" lang="en-US" sz="1200" spc="-1" strike="noStrike" u="sng">
                <a:solidFill>
                  <a:srgbClr val="ff0000"/>
                </a:solidFill>
                <a:uFillTx/>
                <a:latin typeface="Courier New"/>
              </a:rPr>
              <a:t>0.029532</a:t>
            </a:r>
            <a:r>
              <a:rPr b="1" lang="en-US" sz="1200" spc="-1" strike="noStrike">
                <a:solidFill>
                  <a:srgbClr val="000000"/>
                </a:solidFill>
                <a:latin typeface="Courier New"/>
              </a:rPr>
              <a:t>   </a:t>
            </a:r>
            <a:r>
              <a:rPr b="0" lang="en-US" sz="1200" spc="-1" strike="noStrike">
                <a:solidFill>
                  <a:srgbClr val="000000"/>
                </a:solidFill>
                <a:latin typeface="Courier New"/>
              </a:rPr>
              <a:t>-26.054    &lt; 2e-16 ***</a:t>
            </a:r>
            <a:endParaRPr b="0" lang="en-US" sz="1200" spc="-1" strike="noStrike">
              <a:latin typeface="Arial"/>
            </a:endParaRPr>
          </a:p>
          <a:p>
            <a:pPr>
              <a:lnSpc>
                <a:spcPct val="100000"/>
              </a:lnSpc>
            </a:pPr>
            <a:r>
              <a:rPr b="0" lang="en-US" sz="1200" spc="-1" strike="noStrike">
                <a:solidFill>
                  <a:srgbClr val="000000"/>
                </a:solidFill>
                <a:latin typeface="Courier New"/>
              </a:rPr>
              <a:t>Gendergirl    0.022870     0.145955     0.157      0.876    </a:t>
            </a:r>
            <a:endParaRPr b="0" lang="en-US" sz="1200" spc="-1" strike="noStrike">
              <a:latin typeface="Arial"/>
            </a:endParaRPr>
          </a:p>
          <a:p>
            <a:pPr>
              <a:lnSpc>
                <a:spcPct val="100000"/>
              </a:lnSpc>
            </a:pPr>
            <a:r>
              <a:rPr b="0" lang="en-US" sz="1200" spc="-1" strike="noStrike">
                <a:solidFill>
                  <a:srgbClr val="000000"/>
                </a:solidFill>
                <a:latin typeface="Courier New"/>
              </a:rPr>
              <a:t>Siblings      0.002239     0.073478     0.030      0.976    </a:t>
            </a:r>
            <a:endParaRPr b="0" lang="en-US" sz="1200" spc="-1" strike="noStrike">
              <a:latin typeface="Arial"/>
            </a:endParaRPr>
          </a:p>
          <a:p>
            <a:pPr>
              <a:lnSpc>
                <a:spcPct val="100000"/>
              </a:lnSpc>
            </a:pPr>
            <a:r>
              <a:rPr b="0" lang="en-US" sz="1200" spc="-1" strike="noStrike">
                <a:solidFill>
                  <a:srgbClr val="000000"/>
                </a:solidFill>
                <a:latin typeface="Courier New"/>
              </a:rPr>
              <a:t>Rank          0.069784     0.130941     0.533      0.594    </a:t>
            </a:r>
            <a:endParaRPr b="0" lang="en-US" sz="1200" spc="-1" strike="noStrike">
              <a:latin typeface="Arial"/>
            </a:endParaRPr>
          </a:p>
          <a:p>
            <a:pPr>
              <a:lnSpc>
                <a:spcPct val="100000"/>
              </a:lnSpc>
            </a:pPr>
            <a:r>
              <a:rPr b="0" lang="en-US" sz="1200" spc="-1" strike="noStrike">
                <a:solidFill>
                  <a:srgbClr val="000000"/>
                </a:solidFill>
                <a:latin typeface="Courier New"/>
              </a:rPr>
              <a:t>Easter_bunny  0.152862     0.030902     4.947   1.27e-06 ***</a:t>
            </a:r>
            <a:endParaRPr b="0" lang="en-US" sz="1200" spc="-1" strike="noStrike">
              <a:latin typeface="Arial"/>
            </a:endParaRPr>
          </a:p>
          <a:p>
            <a:pPr>
              <a:lnSpc>
                <a:spcPct val="100000"/>
              </a:lnSpc>
            </a:pPr>
            <a:r>
              <a:rPr b="0" lang="en-US" sz="1200" spc="-1" strike="noStrike">
                <a:solidFill>
                  <a:srgbClr val="000000"/>
                </a:solidFill>
                <a:latin typeface="Courier New"/>
              </a:rPr>
              <a:t>---</a:t>
            </a:r>
            <a:endParaRPr b="0" lang="en-US" sz="1200" spc="-1" strike="noStrike">
              <a:latin typeface="Arial"/>
            </a:endParaRPr>
          </a:p>
          <a:p>
            <a:pPr>
              <a:lnSpc>
                <a:spcPct val="100000"/>
              </a:lnSpc>
            </a:pPr>
            <a:r>
              <a:rPr b="0" lang="en-US" sz="1200" spc="-1" strike="noStrike">
                <a:solidFill>
                  <a:srgbClr val="000000"/>
                </a:solidFill>
                <a:latin typeface="Courier New"/>
              </a:rPr>
              <a:t>Signif. codes:  0 ‘***’ 0.001 ‘**’ 0.01 ‘*’ 0.05 ‘.’ 0.1 ‘ ’ 1</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urier New"/>
              </a:rPr>
              <a:t>Residual standard error: </a:t>
            </a:r>
            <a:r>
              <a:rPr b="1" lang="en-US" sz="1200" spc="-1" strike="noStrike" u="sng">
                <a:solidFill>
                  <a:srgbClr val="ff0000"/>
                </a:solidFill>
                <a:uFillTx/>
                <a:latin typeface="Courier New"/>
              </a:rPr>
              <a:t>1.253</a:t>
            </a:r>
            <a:r>
              <a:rPr b="0" lang="en-US" sz="1200" spc="-1" strike="noStrike">
                <a:solidFill>
                  <a:srgbClr val="000000"/>
                </a:solidFill>
                <a:latin typeface="Courier New"/>
              </a:rPr>
              <a:t> on 294 degrees of freedom</a:t>
            </a:r>
            <a:endParaRPr b="0" lang="en-US" sz="1200" spc="-1" strike="noStrike">
              <a:latin typeface="Arial"/>
            </a:endParaRPr>
          </a:p>
          <a:p>
            <a:pPr>
              <a:lnSpc>
                <a:spcPct val="100000"/>
              </a:lnSpc>
            </a:pPr>
            <a:r>
              <a:rPr b="0" lang="en-US" sz="1200" spc="-1" strike="noStrike">
                <a:solidFill>
                  <a:srgbClr val="000000"/>
                </a:solidFill>
                <a:latin typeface="Courier New"/>
              </a:rPr>
              <a:t>Multiple R-squared:  0.7667,    Adjusted R-squared:  0.7627 </a:t>
            </a:r>
            <a:endParaRPr b="0" lang="en-US" sz="1200" spc="-1" strike="noStrike">
              <a:latin typeface="Arial"/>
            </a:endParaRPr>
          </a:p>
          <a:p>
            <a:pPr>
              <a:lnSpc>
                <a:spcPct val="100000"/>
              </a:lnSpc>
            </a:pPr>
            <a:r>
              <a:rPr b="0" lang="en-US" sz="1200" spc="-1" strike="noStrike">
                <a:solidFill>
                  <a:srgbClr val="000000"/>
                </a:solidFill>
                <a:latin typeface="Courier New"/>
              </a:rPr>
              <a:t>F-statistic: 193.2 on 5 and 294 DF,  p-value: &lt; 2.2e-16</a:t>
            </a:r>
            <a:endParaRPr b="0" lang="en-US" sz="1200" spc="-1" strike="noStrike">
              <a:latin typeface="Arial"/>
            </a:endParaRPr>
          </a:p>
        </p:txBody>
      </p:sp>
      <p:pic>
        <p:nvPicPr>
          <p:cNvPr id="163" name="Picture 2" descr=""/>
          <p:cNvPicPr/>
          <p:nvPr/>
        </p:nvPicPr>
        <p:blipFill>
          <a:blip r:embed="rId1"/>
          <a:stretch/>
        </p:blipFill>
        <p:spPr>
          <a:xfrm>
            <a:off x="6677640" y="2565000"/>
            <a:ext cx="2025000" cy="2485080"/>
          </a:xfrm>
          <a:prstGeom prst="rect">
            <a:avLst/>
          </a:prstGeom>
          <a:ln>
            <a:noFill/>
          </a:ln>
        </p:spPr>
      </p:pic>
      <p:sp>
        <p:nvSpPr>
          <p:cNvPr id="164" name="CustomShape 4"/>
          <p:cNvSpPr/>
          <p:nvPr/>
        </p:nvSpPr>
        <p:spPr>
          <a:xfrm>
            <a:off x="2915640" y="4509000"/>
            <a:ext cx="360" cy="863640"/>
          </a:xfrm>
          <a:custGeom>
            <a:avLst/>
            <a:gdLst/>
            <a:ahLst/>
            <a:rect l="l" t="t" r="r" b="b"/>
            <a:pathLst>
              <a:path w="21600" h="21600">
                <a:moveTo>
                  <a:pt x="0" y="0"/>
                </a:moveTo>
                <a:lnTo>
                  <a:pt x="21600" y="21600"/>
                </a:lnTo>
              </a:path>
            </a:pathLst>
          </a:custGeom>
          <a:noFill/>
          <a:ln w="19080">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165" name="CustomShape 5"/>
          <p:cNvSpPr/>
          <p:nvPr/>
        </p:nvSpPr>
        <p:spPr>
          <a:xfrm>
            <a:off x="2377440" y="5394960"/>
            <a:ext cx="1377720" cy="327600"/>
          </a:xfrm>
          <a:prstGeom prst="rect">
            <a:avLst/>
          </a:prstGeom>
          <a:blipFill rotWithShape="0">
            <a:blip r:embed="rId2"/>
            <a:stretch>
              <a:fillRect l="-1315" t="0" r="0" b="-18467"/>
            </a:stretch>
          </a:blipFill>
          <a:ln>
            <a:noFill/>
          </a:ln>
        </p:spPr>
        <p:style>
          <a:lnRef idx="0"/>
          <a:fillRef idx="0"/>
          <a:effectRef idx="0"/>
          <a:fontRef idx="minor"/>
        </p:style>
        <p:txBody>
          <a:bodyPr lIns="90000" rIns="90000" tIns="45000" bIns="45000"/>
          <a:p>
            <a:pPr>
              <a:lnSpc>
                <a:spcPct val="100000"/>
              </a:lnSpc>
            </a:pPr>
            <a:r>
              <a:rPr b="0" lang="en-US" sz="1800" spc="-1" strike="noStrike">
                <a:latin typeface="Calibri"/>
              </a:rPr>
              <a:t> </a:t>
            </a:r>
            <a:endParaRPr b="0" lang="en-US"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1600200"/>
            <a:ext cx="8229240" cy="298044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 </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 </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
        <p:nvSpPr>
          <p:cNvPr id="167" name="CustomShape 2"/>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1.4 Implications of assumptions</a:t>
            </a:r>
            <a:endParaRPr b="0" lang="en-US" sz="3200" spc="-1" strike="noStrike">
              <a:latin typeface="Arial"/>
            </a:endParaRPr>
          </a:p>
        </p:txBody>
      </p:sp>
      <p:sp>
        <p:nvSpPr>
          <p:cNvPr id="16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69" name="CustomShape 4"/>
          <p:cNvSpPr/>
          <p:nvPr/>
        </p:nvSpPr>
        <p:spPr>
          <a:xfrm>
            <a:off x="1043640" y="4938840"/>
            <a:ext cx="7056360" cy="914040"/>
          </a:xfrm>
          <a:prstGeom prst="rect">
            <a:avLst/>
          </a:prstGeom>
          <a:solidFill>
            <a:schemeClr val="accent2">
              <a:lumMod val="20000"/>
              <a:lumOff val="80000"/>
            </a:schemeClr>
          </a:solidFill>
          <a:ln w="38160">
            <a:solidFill>
              <a:schemeClr val="accent2">
                <a:lumMod val="50000"/>
              </a:schemeClr>
            </a:solidFill>
            <a:round/>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Times New Roman"/>
              </a:rPr>
              <a:t>The formula for </a:t>
            </a:r>
            <a:r>
              <a:rPr b="0" i="1" lang="en-US" sz="1800" spc="-1" strike="noStrike">
                <a:solidFill>
                  <a:srgbClr val="000000"/>
                </a:solidFill>
                <a:latin typeface="Times New Roman"/>
              </a:rPr>
              <a:t>SE(β</a:t>
            </a:r>
            <a:r>
              <a:rPr b="0" i="1" lang="en-US" sz="1800" spc="-1" strike="noStrike" baseline="-25000">
                <a:solidFill>
                  <a:srgbClr val="000000"/>
                </a:solidFill>
                <a:latin typeface="Times New Roman"/>
              </a:rPr>
              <a:t>p</a:t>
            </a:r>
            <a:r>
              <a:rPr b="0" i="1" lang="en-US" sz="1800" spc="-1" strike="noStrike">
                <a:solidFill>
                  <a:srgbClr val="000000"/>
                </a:solidFill>
                <a:latin typeface="Times New Roman"/>
              </a:rPr>
              <a:t>) </a:t>
            </a:r>
            <a:r>
              <a:rPr b="0" lang="en-US" sz="1800" spc="-1" strike="noStrike">
                <a:solidFill>
                  <a:srgbClr val="000000"/>
                </a:solidFill>
                <a:latin typeface="Times New Roman"/>
              </a:rPr>
              <a:t>contains MSE. Therefore if the estimate for MSE is incorrect, the effects tests will be incorrect!</a:t>
            </a:r>
            <a:endParaRPr b="0" lang="en-US" sz="1800" spc="-1" strike="noStrike">
              <a:latin typeface="Arial"/>
            </a:endParaRPr>
          </a:p>
        </p:txBody>
      </p:sp>
      <p:sp>
        <p:nvSpPr>
          <p:cNvPr id="170" name="TextShape 5"/>
          <p:cNvSpPr txBox="1"/>
          <p:nvPr/>
        </p:nvSpPr>
        <p:spPr>
          <a:xfrm>
            <a:off x="457560" y="1600560"/>
            <a:ext cx="8229240" cy="2980440"/>
          </a:xfrm>
          <a:prstGeom prst="rect">
            <a:avLst/>
          </a:prstGeom>
          <a:blipFill rotWithShape="0">
            <a:blip r:embed="rId1"/>
            <a:stretch>
              <a:fillRect/>
            </a:stretch>
          </a:blipFill>
          <a:ln>
            <a:noFill/>
          </a:ln>
        </p:spPr>
        <p:txBody>
          <a:bodyPr/>
          <a:p>
            <a:pPr marL="343080" indent="-342720">
              <a:lnSpc>
                <a:spcPct val="100000"/>
              </a:lnSpc>
              <a:spcBef>
                <a:spcPts val="641"/>
              </a:spcBef>
              <a:buClr>
                <a:srgbClr val="000000"/>
              </a:buClr>
              <a:buFont typeface="Arial"/>
              <a:buChar char="•"/>
            </a:pPr>
            <a:r>
              <a:rPr b="0" lang="en-US" sz="3200" spc="-1" strike="noStrike">
                <a:latin typeface="Calibri"/>
              </a:rPr>
              <a:t> </a:t>
            </a:r>
            <a:endParaRPr b="0" lang="en-US" sz="3200" spc="-1" strike="noStrike">
              <a:solidFill>
                <a:srgbClr val="000000"/>
              </a:solidFill>
              <a:latin typeface="Calibri"/>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1600200"/>
            <a:ext cx="8229240" cy="5068800"/>
          </a:xfrm>
          <a:prstGeom prst="rect">
            <a:avLst/>
          </a:prstGeom>
          <a:noFill/>
          <a:ln>
            <a:noFill/>
          </a:ln>
        </p:spPr>
        <p:txBody>
          <a:bodyPr>
            <a:normAutofit/>
          </a:bodyPr>
          <a:p>
            <a:pPr marL="514440" indent="-514080">
              <a:lnSpc>
                <a:spcPct val="100000"/>
              </a:lnSpc>
              <a:spcBef>
                <a:spcPts val="479"/>
              </a:spcBef>
              <a:buClr>
                <a:srgbClr val="17375e"/>
              </a:buClr>
              <a:buFont typeface="Calibri"/>
              <a:buAutoNum type="romanUcPeriod"/>
            </a:pPr>
            <a:r>
              <a:rPr b="0" lang="en-US" sz="2400" spc="-1" strike="noStrike">
                <a:solidFill>
                  <a:srgbClr val="17375e"/>
                </a:solidFill>
                <a:latin typeface="Times New Roman"/>
              </a:rPr>
              <a:t>Theory seminar</a:t>
            </a:r>
            <a:endParaRPr b="0" lang="en-US" sz="24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Standard linear model</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Non-independent data</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Classic repeated measures analysis</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Marginal mixed model</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Challenges to classic approaches</a:t>
            </a:r>
            <a:endParaRPr b="0" lang="en-US" sz="2000" spc="-1" strike="noStrike">
              <a:solidFill>
                <a:srgbClr val="000000"/>
              </a:solidFill>
              <a:latin typeface="Calibri"/>
            </a:endParaRPr>
          </a:p>
          <a:p>
            <a:pPr marL="399960">
              <a:lnSpc>
                <a:spcPct val="100000"/>
              </a:lnSpc>
              <a:spcBef>
                <a:spcPts val="400"/>
              </a:spcBef>
            </a:pP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startAt="6"/>
            </a:pPr>
            <a:r>
              <a:rPr b="0" lang="en-US" sz="2000" spc="-1" strike="noStrike">
                <a:solidFill>
                  <a:srgbClr val="4a452a"/>
                </a:solidFill>
                <a:latin typeface="Times New Roman"/>
              </a:rPr>
              <a:t>Hierarchical mixed model – Basics</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startAt="6"/>
            </a:pPr>
            <a:r>
              <a:rPr b="0" lang="en-US" sz="2000" spc="-1" strike="noStrike">
                <a:solidFill>
                  <a:srgbClr val="4a452a"/>
                </a:solidFill>
                <a:latin typeface="Times New Roman"/>
              </a:rPr>
              <a:t>Hierarchical mixed model – Extensions</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startAt="6"/>
            </a:pPr>
            <a:r>
              <a:rPr b="0" lang="en-US" sz="2000" spc="-1" strike="noStrike">
                <a:solidFill>
                  <a:srgbClr val="4a452a"/>
                </a:solidFill>
                <a:latin typeface="Times New Roman"/>
              </a:rPr>
              <a:t>Hierarchical mixed model – FAQ</a:t>
            </a:r>
            <a:endParaRPr b="0" lang="en-US" sz="2000" spc="-1" strike="noStrike">
              <a:solidFill>
                <a:srgbClr val="000000"/>
              </a:solidFill>
              <a:latin typeface="Calibri"/>
            </a:endParaRPr>
          </a:p>
          <a:p>
            <a:pPr marL="457200" indent="-456840">
              <a:lnSpc>
                <a:spcPct val="100000"/>
              </a:lnSpc>
              <a:spcBef>
                <a:spcPts val="479"/>
              </a:spcBef>
              <a:buClr>
                <a:srgbClr val="17375e"/>
              </a:buClr>
              <a:buFont typeface="Calibri"/>
              <a:buAutoNum type="romanUcPeriod"/>
            </a:pPr>
            <a:r>
              <a:rPr b="0" lang="en-US" sz="2400" spc="-1" strike="noStrike">
                <a:solidFill>
                  <a:srgbClr val="17375e"/>
                </a:solidFill>
                <a:latin typeface="Times New Roman"/>
              </a:rPr>
              <a:t>Practical workshop</a:t>
            </a:r>
            <a:endParaRPr b="0" lang="en-US" sz="2400" spc="-1" strike="noStrike">
              <a:solidFill>
                <a:srgbClr val="000000"/>
              </a:solidFill>
              <a:latin typeface="Calibri"/>
            </a:endParaRPr>
          </a:p>
        </p:txBody>
      </p:sp>
      <p:sp>
        <p:nvSpPr>
          <p:cNvPr id="93" name="CustomShape 2"/>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Contents</a:t>
            </a:r>
            <a:endParaRPr b="0" lang="en-US" sz="3200" spc="-1" strike="noStrike">
              <a:latin typeface="Arial"/>
            </a:endParaRPr>
          </a:p>
        </p:txBody>
      </p:sp>
      <p:sp>
        <p:nvSpPr>
          <p:cNvPr id="9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1.5 Violations of assumptions</a:t>
            </a:r>
            <a:endParaRPr b="0" lang="en-US" sz="3200" spc="-1" strike="noStrike">
              <a:latin typeface="Arial"/>
            </a:endParaRPr>
          </a:p>
        </p:txBody>
      </p:sp>
      <p:sp>
        <p:nvSpPr>
          <p:cNvPr id="172"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73" name="Picture 5" descr=""/>
          <p:cNvPicPr/>
          <p:nvPr/>
        </p:nvPicPr>
        <p:blipFill>
          <a:blip r:embed="rId1"/>
          <a:stretch/>
        </p:blipFill>
        <p:spPr>
          <a:xfrm>
            <a:off x="387720" y="1269000"/>
            <a:ext cx="5075280" cy="5063040"/>
          </a:xfrm>
          <a:prstGeom prst="rect">
            <a:avLst/>
          </a:prstGeom>
          <a:ln>
            <a:noFill/>
          </a:ln>
        </p:spPr>
      </p:pic>
      <p:sp>
        <p:nvSpPr>
          <p:cNvPr id="174" name="CustomShape 3"/>
          <p:cNvSpPr/>
          <p:nvPr/>
        </p:nvSpPr>
        <p:spPr>
          <a:xfrm>
            <a:off x="5796000" y="2061000"/>
            <a:ext cx="3024000" cy="25592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70c0"/>
              </a:buClr>
              <a:buFont typeface="Arial"/>
              <a:buChar char="•"/>
            </a:pPr>
            <a:r>
              <a:rPr b="0" lang="en-US" sz="1800" spc="-1" strike="noStrike">
                <a:solidFill>
                  <a:srgbClr val="0070c0"/>
                </a:solidFill>
                <a:latin typeface="Times New Roman"/>
              </a:rPr>
              <a:t>Heteroscedasticity</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1" lang="en-US" sz="1800" spc="-1" strike="noStrike">
                <a:solidFill>
                  <a:srgbClr val="000000"/>
                </a:solidFill>
                <a:latin typeface="Times New Roman"/>
              </a:rPr>
              <a:t>Tests</a:t>
            </a:r>
            <a:r>
              <a:rPr b="0" lang="en-US" sz="1800" spc="-1" strike="noStrike">
                <a:solidFill>
                  <a:srgbClr val="000000"/>
                </a:solidFill>
                <a:latin typeface="Times New Roman"/>
              </a:rPr>
              <a:t>: Breusch-Pagan, White, Brown-Forsythe, Levene’s test, </a:t>
            </a:r>
            <a:r>
              <a:rPr b="0" i="1" lang="en-US" sz="1800" spc="-1" strike="noStrike">
                <a:solidFill>
                  <a:srgbClr val="000000"/>
                </a:solidFill>
                <a:latin typeface="Times New Roman"/>
              </a:rPr>
              <a:t>F</a:t>
            </a:r>
            <a:r>
              <a:rPr b="0" lang="en-US" sz="1800" spc="-1" strike="noStrike">
                <a:solidFill>
                  <a:srgbClr val="000000"/>
                </a:solidFill>
                <a:latin typeface="Times New Roman"/>
              </a:rPr>
              <a:t>-ratio test</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1" lang="en-US" sz="1800" spc="-1" strike="noStrike">
                <a:solidFill>
                  <a:srgbClr val="000000"/>
                </a:solidFill>
                <a:latin typeface="Times New Roman"/>
              </a:rPr>
              <a:t>Corrections</a:t>
            </a:r>
            <a:r>
              <a:rPr b="0" lang="en-US" sz="1800" spc="-1" strike="noStrike">
                <a:solidFill>
                  <a:srgbClr val="000000"/>
                </a:solidFill>
                <a:latin typeface="Times New Roman"/>
              </a:rPr>
              <a:t>: Welch correction, weighted least squares</a:t>
            </a:r>
            <a:endParaRPr b="0" lang="en-US"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1.5 Violations of assumptions</a:t>
            </a:r>
            <a:endParaRPr b="0" lang="en-US" sz="3200" spc="-1" strike="noStrike">
              <a:latin typeface="Arial"/>
            </a:endParaRPr>
          </a:p>
        </p:txBody>
      </p:sp>
      <p:sp>
        <p:nvSpPr>
          <p:cNvPr id="176"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77" name="Picture 5" descr=""/>
          <p:cNvPicPr/>
          <p:nvPr/>
        </p:nvPicPr>
        <p:blipFill>
          <a:blip r:embed="rId1"/>
          <a:stretch/>
        </p:blipFill>
        <p:spPr>
          <a:xfrm>
            <a:off x="387720" y="1269000"/>
            <a:ext cx="5075280" cy="5063040"/>
          </a:xfrm>
          <a:prstGeom prst="rect">
            <a:avLst/>
          </a:prstGeom>
          <a:ln>
            <a:noFill/>
          </a:ln>
        </p:spPr>
      </p:pic>
      <p:sp>
        <p:nvSpPr>
          <p:cNvPr id="178" name="CustomShape 3"/>
          <p:cNvSpPr/>
          <p:nvPr/>
        </p:nvSpPr>
        <p:spPr>
          <a:xfrm>
            <a:off x="5796000" y="2061000"/>
            <a:ext cx="3024000" cy="20106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70c0"/>
              </a:buClr>
              <a:buFont typeface="Arial"/>
              <a:buChar char="•"/>
            </a:pPr>
            <a:r>
              <a:rPr b="0" lang="en-US" sz="1800" spc="-1" strike="noStrike">
                <a:solidFill>
                  <a:srgbClr val="0070c0"/>
                </a:solidFill>
                <a:latin typeface="Times New Roman"/>
              </a:rPr>
              <a:t>Auto-correlation</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1" lang="en-US" sz="1800" spc="-1" strike="noStrike">
                <a:solidFill>
                  <a:srgbClr val="000000"/>
                </a:solidFill>
                <a:latin typeface="Times New Roman"/>
              </a:rPr>
              <a:t>Test</a:t>
            </a:r>
            <a:r>
              <a:rPr b="0" lang="en-US" sz="1800" spc="-1" strike="noStrike">
                <a:solidFill>
                  <a:srgbClr val="000000"/>
                </a:solidFill>
                <a:latin typeface="Times New Roman"/>
              </a:rPr>
              <a:t>: Durbin-Watson, Breusch-Godfrey</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1" lang="en-US" sz="1800" spc="-1" strike="noStrike">
                <a:solidFill>
                  <a:srgbClr val="000000"/>
                </a:solidFill>
                <a:latin typeface="Times New Roman"/>
              </a:rPr>
              <a:t>Corrections</a:t>
            </a:r>
            <a:r>
              <a:rPr b="0" lang="en-US" sz="1800" spc="-1" strike="noStrike">
                <a:solidFill>
                  <a:srgbClr val="000000"/>
                </a:solidFill>
                <a:latin typeface="Times New Roman"/>
              </a:rPr>
              <a:t>: weighted least squares</a:t>
            </a:r>
            <a:endParaRPr b="0" lang="en-US"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248840" y="3069000"/>
            <a:ext cx="6779160" cy="5778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2. Non-independent Data</a:t>
            </a:r>
            <a:endParaRPr b="0" lang="en-US" sz="3200" spc="-1" strike="noStrike">
              <a:latin typeface="Arial"/>
            </a:endParaRPr>
          </a:p>
        </p:txBody>
      </p:sp>
      <p:sp>
        <p:nvSpPr>
          <p:cNvPr id="180" name="Line 2"/>
          <p:cNvSpPr/>
          <p:nvPr/>
        </p:nvSpPr>
        <p:spPr>
          <a:xfrm>
            <a:off x="827280" y="292464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81" name="Line 3"/>
          <p:cNvSpPr/>
          <p:nvPr/>
        </p:nvSpPr>
        <p:spPr>
          <a:xfrm>
            <a:off x="868680" y="386100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1600200"/>
            <a:ext cx="8229240" cy="463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general, violation of variance-covariance assumptions in linear regression is brought about by </a:t>
            </a:r>
            <a:r>
              <a:rPr b="0" lang="en-US" sz="1800" spc="-1" strike="noStrike">
                <a:solidFill>
                  <a:srgbClr val="984807"/>
                </a:solidFill>
                <a:latin typeface="Times New Roman"/>
              </a:rPr>
              <a:t>non-independence</a:t>
            </a:r>
            <a:r>
              <a:rPr b="0" lang="en-US" sz="1800" spc="-1" strike="noStrike">
                <a:solidFill>
                  <a:srgbClr val="000000"/>
                </a:solidFill>
                <a:latin typeface="Times New Roman"/>
              </a:rPr>
              <a:t> of observations.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Non-independence is often a consequence of clustered data, either by design or incidental: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Repeated measurements taken from the same subject</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Multiple subjects measured in the same family/region/country</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Experimental subjects assigned to the same dyad</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Measurements taken at consecutive time points / adjacent regions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Combinations of all of the above</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a:t>
            </a: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p:txBody>
      </p:sp>
      <p:sp>
        <p:nvSpPr>
          <p:cNvPr id="183"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2.1 Non-independent data</a:t>
            </a:r>
            <a:endParaRPr b="0" lang="en-US" sz="3200" spc="-1" strike="noStrike">
              <a:latin typeface="Arial"/>
            </a:endParaRPr>
          </a:p>
        </p:txBody>
      </p:sp>
      <p:sp>
        <p:nvSpPr>
          <p:cNvPr id="18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26240" y="188640"/>
            <a:ext cx="677916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2.2 Repeated measures example</a:t>
            </a:r>
            <a:endParaRPr b="0" lang="en-US" sz="3200" spc="-1" strike="noStrike">
              <a:latin typeface="Arial"/>
            </a:endParaRPr>
          </a:p>
        </p:txBody>
      </p:sp>
      <p:sp>
        <p:nvSpPr>
          <p:cNvPr id="186"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187" name="Table 3"/>
          <p:cNvGraphicFramePr/>
          <p:nvPr/>
        </p:nvGraphicFramePr>
        <p:xfrm>
          <a:off x="570240" y="1556640"/>
          <a:ext cx="4361400" cy="3873600"/>
        </p:xfrm>
        <a:graphic>
          <a:graphicData uri="http://schemas.openxmlformats.org/drawingml/2006/table">
            <a:tbl>
              <a:tblPr/>
              <a:tblGrid>
                <a:gridCol w="1090440"/>
                <a:gridCol w="1090440"/>
                <a:gridCol w="1090440"/>
                <a:gridCol w="1090440"/>
              </a:tblGrid>
              <a:tr h="322560">
                <a:tc>
                  <a:txBody>
                    <a:bodyPr anchor="b"/>
                    <a:p>
                      <a:pPr algn="ctr">
                        <a:lnSpc>
                          <a:spcPct val="100000"/>
                        </a:lnSpc>
                      </a:pPr>
                      <a:r>
                        <a:rPr b="1" lang="en-US" sz="1400" spc="-1" strike="noStrike">
                          <a:solidFill>
                            <a:srgbClr val="000000"/>
                          </a:solidFill>
                          <a:latin typeface="Times New Roman"/>
                        </a:rPr>
                        <a:t>Obs.</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400" spc="-1" strike="noStrike">
                          <a:solidFill>
                            <a:srgbClr val="000000"/>
                          </a:solidFill>
                          <a:latin typeface="Times New Roman"/>
                        </a:rPr>
                        <a:t>Subject</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400" spc="-1" strike="noStrike">
                          <a:solidFill>
                            <a:srgbClr val="000000"/>
                          </a:solidFill>
                          <a:latin typeface="Times New Roman"/>
                        </a:rPr>
                        <a:t>Throw</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400" spc="-1" strike="noStrike">
                          <a:solidFill>
                            <a:srgbClr val="000000"/>
                          </a:solidFill>
                          <a:latin typeface="Times New Roman"/>
                        </a:rPr>
                        <a:t>Points</a:t>
                      </a:r>
                      <a:endParaRPr b="0" lang="en-US" sz="1400" spc="-1" strike="noStrike">
                        <a:latin typeface="Arial"/>
                      </a:endParaRPr>
                    </a:p>
                  </a:txBody>
                  <a:tcPr marL="91440" marR="91440">
                    <a:lnT w="12240">
                      <a:solidFill>
                        <a:srgbClr val="000000"/>
                      </a:solidFill>
                    </a:lnT>
                    <a:lnB w="12240">
                      <a:solidFill>
                        <a:srgbClr val="000000"/>
                      </a:solidFill>
                    </a:lnB>
                    <a:noFill/>
                  </a:tcPr>
                </a:tc>
              </a:tr>
              <a:tr h="322560">
                <a:tc>
                  <a:txBody>
                    <a:bodyPr/>
                    <a:p>
                      <a:pPr algn="ctr">
                        <a:lnSpc>
                          <a:spcPct val="100000"/>
                        </a:lnSpc>
                      </a:pPr>
                      <a:r>
                        <a:rPr b="0" lang="en-US" sz="1400" spc="-1" strike="noStrike">
                          <a:solidFill>
                            <a:srgbClr val="000000"/>
                          </a:solidFill>
                          <a:latin typeface="Times New Roman"/>
                        </a:rPr>
                        <a:t>1</a:t>
                      </a:r>
                      <a:endParaRPr b="0" lang="en-US" sz="1400" spc="-1" strike="noStrike">
                        <a:latin typeface="Arial"/>
                      </a:endParaRPr>
                    </a:p>
                  </a:txBody>
                  <a:tcPr marL="91440" marR="91440">
                    <a:lnT w="12240">
                      <a:solidFill>
                        <a:srgbClr val="000000"/>
                      </a:solidFill>
                    </a:lnT>
                    <a:noFill/>
                  </a:tcPr>
                </a:tc>
                <a:tc>
                  <a:txBody>
                    <a:bodyPr/>
                    <a:p>
                      <a:pPr algn="ctr">
                        <a:lnSpc>
                          <a:spcPct val="100000"/>
                        </a:lnSpc>
                      </a:pPr>
                      <a:r>
                        <a:rPr b="0" lang="en-US" sz="1400" spc="-1" strike="noStrike">
                          <a:solidFill>
                            <a:srgbClr val="000000"/>
                          </a:solidFill>
                          <a:latin typeface="Times New Roman"/>
                        </a:rPr>
                        <a:t>Batman</a:t>
                      </a:r>
                      <a:endParaRPr b="0" lang="en-US" sz="1400" spc="-1" strike="noStrike">
                        <a:latin typeface="Arial"/>
                      </a:endParaRPr>
                    </a:p>
                  </a:txBody>
                  <a:tcPr marL="91440" marR="91440">
                    <a:lnT w="12240">
                      <a:solidFill>
                        <a:srgbClr val="000000"/>
                      </a:solidFill>
                    </a:lnT>
                    <a:noFill/>
                  </a:tcPr>
                </a:tc>
                <a:tc>
                  <a:txBody>
                    <a:bodyPr/>
                    <a:p>
                      <a:pPr algn="ctr">
                        <a:lnSpc>
                          <a:spcPct val="100000"/>
                        </a:lnSpc>
                      </a:pPr>
                      <a:r>
                        <a:rPr b="0" lang="en-US" sz="1400" spc="-1" strike="noStrike">
                          <a:solidFill>
                            <a:srgbClr val="000000"/>
                          </a:solidFill>
                          <a:latin typeface="Times New Roman"/>
                        </a:rPr>
                        <a:t>T1</a:t>
                      </a:r>
                      <a:endParaRPr b="0" lang="en-US" sz="1400" spc="-1" strike="noStrike">
                        <a:latin typeface="Arial"/>
                      </a:endParaRPr>
                    </a:p>
                  </a:txBody>
                  <a:tcPr marL="91440" marR="91440">
                    <a:lnT w="12240">
                      <a:solidFill>
                        <a:srgbClr val="000000"/>
                      </a:solidFill>
                    </a:lnT>
                    <a:noFill/>
                  </a:tcPr>
                </a:tc>
                <a:tc>
                  <a:txBody>
                    <a:bodyPr/>
                    <a:p>
                      <a:pPr algn="ctr">
                        <a:lnSpc>
                          <a:spcPct val="100000"/>
                        </a:lnSpc>
                      </a:pPr>
                      <a:r>
                        <a:rPr b="0" lang="en-US" sz="1400" spc="-1" strike="noStrike">
                          <a:solidFill>
                            <a:srgbClr val="000000"/>
                          </a:solidFill>
                          <a:latin typeface="Times New Roman"/>
                        </a:rPr>
                        <a:t>60</a:t>
                      </a:r>
                      <a:endParaRPr b="0" lang="en-US" sz="1400" spc="-1" strike="noStrike">
                        <a:latin typeface="Arial"/>
                      </a:endParaRPr>
                    </a:p>
                  </a:txBody>
                  <a:tcPr marL="91440" marR="91440">
                    <a:lnT w="12240">
                      <a:solidFill>
                        <a:srgbClr val="000000"/>
                      </a:solidFill>
                    </a:lnT>
                    <a:noFill/>
                  </a:tcPr>
                </a:tc>
              </a:tr>
              <a:tr h="322560">
                <a:tc>
                  <a:txBody>
                    <a:bodyPr/>
                    <a:p>
                      <a:pPr algn="ctr">
                        <a:lnSpc>
                          <a:spcPct val="100000"/>
                        </a:lnSpc>
                      </a:pPr>
                      <a:r>
                        <a:rPr b="0" lang="en-US" sz="1400" spc="-1" strike="noStrike">
                          <a:solidFill>
                            <a:srgbClr val="000000"/>
                          </a:solidFill>
                          <a:latin typeface="Times New Roman"/>
                        </a:rPr>
                        <a:t>2</a:t>
                      </a:r>
                      <a:endParaRPr b="0" lang="en-US" sz="1400" spc="-1" strike="noStrike">
                        <a:latin typeface="Arial"/>
                      </a:endParaRPr>
                    </a:p>
                  </a:txBody>
                  <a:tcPr marL="91440" marR="91440">
                    <a:noFill/>
                  </a:tcPr>
                </a:tc>
                <a:tc>
                  <a:txBody>
                    <a:bodyPr/>
                    <a:p>
                      <a:pPr algn="ctr">
                        <a:lnSpc>
                          <a:spcPct val="100000"/>
                        </a:lnSpc>
                      </a:pPr>
                      <a:r>
                        <a:rPr b="0" lang="en-US" sz="1400" spc="-1" strike="noStrike">
                          <a:solidFill>
                            <a:srgbClr val="000000"/>
                          </a:solidFill>
                          <a:latin typeface="Times New Roman"/>
                        </a:rPr>
                        <a:t>Batman</a:t>
                      </a:r>
                      <a:endParaRPr b="0" lang="en-US" sz="1400" spc="-1" strike="noStrike">
                        <a:latin typeface="Arial"/>
                      </a:endParaRPr>
                    </a:p>
                  </a:txBody>
                  <a:tcPr marL="91440" marR="91440">
                    <a:noFill/>
                  </a:tcPr>
                </a:tc>
                <a:tc>
                  <a:txBody>
                    <a:bodyPr/>
                    <a:p>
                      <a:pPr algn="ctr">
                        <a:lnSpc>
                          <a:spcPct val="100000"/>
                        </a:lnSpc>
                      </a:pPr>
                      <a:r>
                        <a:rPr b="0" lang="en-US" sz="1400" spc="-1" strike="noStrike">
                          <a:solidFill>
                            <a:srgbClr val="000000"/>
                          </a:solidFill>
                          <a:latin typeface="Times New Roman"/>
                        </a:rPr>
                        <a:t>T2</a:t>
                      </a:r>
                      <a:endParaRPr b="0" lang="en-US" sz="1400" spc="-1" strike="noStrike">
                        <a:latin typeface="Arial"/>
                      </a:endParaRPr>
                    </a:p>
                  </a:txBody>
                  <a:tcPr marL="91440" marR="91440">
                    <a:noFill/>
                  </a:tcPr>
                </a:tc>
                <a:tc>
                  <a:txBody>
                    <a:bodyPr/>
                    <a:p>
                      <a:pPr algn="ctr">
                        <a:lnSpc>
                          <a:spcPct val="100000"/>
                        </a:lnSpc>
                      </a:pPr>
                      <a:r>
                        <a:rPr b="0" lang="en-US" sz="1400" spc="-1" strike="noStrike">
                          <a:solidFill>
                            <a:srgbClr val="000000"/>
                          </a:solidFill>
                          <a:latin typeface="Times New Roman"/>
                        </a:rPr>
                        <a:t>40</a:t>
                      </a:r>
                      <a:endParaRPr b="0" lang="en-US" sz="1400" spc="-1" strike="noStrike">
                        <a:latin typeface="Arial"/>
                      </a:endParaRPr>
                    </a:p>
                  </a:txBody>
                  <a:tcPr marL="91440" marR="91440">
                    <a:noFill/>
                  </a:tcPr>
                </a:tc>
              </a:tr>
              <a:tr h="322560">
                <a:tc>
                  <a:txBody>
                    <a:bodyPr/>
                    <a:p>
                      <a:pPr algn="ctr">
                        <a:lnSpc>
                          <a:spcPct val="100000"/>
                        </a:lnSpc>
                      </a:pPr>
                      <a:r>
                        <a:rPr b="0" lang="en-US" sz="1400" spc="-1" strike="noStrike">
                          <a:solidFill>
                            <a:srgbClr val="000000"/>
                          </a:solidFill>
                          <a:latin typeface="Times New Roman"/>
                        </a:rPr>
                        <a:t>3</a:t>
                      </a:r>
                      <a:endParaRPr b="0" lang="en-US" sz="1400" spc="-1" strike="noStrike">
                        <a:latin typeface="Arial"/>
                      </a:endParaRPr>
                    </a:p>
                  </a:txBody>
                  <a:tcPr marL="91440" marR="91440">
                    <a:lnB w="12240">
                      <a:solidFill>
                        <a:srgbClr val="808080"/>
                      </a:solidFill>
                    </a:lnB>
                    <a:noFill/>
                  </a:tcPr>
                </a:tc>
                <a:tc>
                  <a:txBody>
                    <a:bodyPr/>
                    <a:p>
                      <a:pPr algn="ctr">
                        <a:lnSpc>
                          <a:spcPct val="100000"/>
                        </a:lnSpc>
                      </a:pPr>
                      <a:r>
                        <a:rPr b="0" lang="en-US" sz="1400" spc="-1" strike="noStrike">
                          <a:solidFill>
                            <a:srgbClr val="000000"/>
                          </a:solidFill>
                          <a:latin typeface="Times New Roman"/>
                        </a:rPr>
                        <a:t>Batman</a:t>
                      </a:r>
                      <a:endParaRPr b="0" lang="en-US" sz="1400" spc="-1" strike="noStrike">
                        <a:latin typeface="Arial"/>
                      </a:endParaRPr>
                    </a:p>
                  </a:txBody>
                  <a:tcPr marL="91440" marR="91440">
                    <a:lnB w="12240">
                      <a:solidFill>
                        <a:srgbClr val="808080"/>
                      </a:solidFill>
                    </a:lnB>
                    <a:noFill/>
                  </a:tcPr>
                </a:tc>
                <a:tc>
                  <a:txBody>
                    <a:bodyPr/>
                    <a:p>
                      <a:pPr algn="ctr">
                        <a:lnSpc>
                          <a:spcPct val="100000"/>
                        </a:lnSpc>
                      </a:pPr>
                      <a:r>
                        <a:rPr b="0" lang="en-US" sz="1400" spc="-1" strike="noStrike">
                          <a:solidFill>
                            <a:srgbClr val="000000"/>
                          </a:solidFill>
                          <a:latin typeface="Times New Roman"/>
                        </a:rPr>
                        <a:t>T3</a:t>
                      </a:r>
                      <a:endParaRPr b="0" lang="en-US" sz="1400" spc="-1" strike="noStrike">
                        <a:latin typeface="Arial"/>
                      </a:endParaRPr>
                    </a:p>
                  </a:txBody>
                  <a:tcPr marL="91440" marR="91440">
                    <a:lnB w="12240">
                      <a:solidFill>
                        <a:srgbClr val="808080"/>
                      </a:solidFill>
                    </a:lnB>
                    <a:noFill/>
                  </a:tcPr>
                </a:tc>
                <a:tc>
                  <a:txBody>
                    <a:bodyPr/>
                    <a:p>
                      <a:pPr algn="ctr">
                        <a:lnSpc>
                          <a:spcPct val="100000"/>
                        </a:lnSpc>
                      </a:pPr>
                      <a:r>
                        <a:rPr b="0" lang="en-US" sz="1400" spc="-1" strike="noStrike">
                          <a:solidFill>
                            <a:srgbClr val="000000"/>
                          </a:solidFill>
                          <a:latin typeface="Times New Roman"/>
                        </a:rPr>
                        <a:t>50</a:t>
                      </a:r>
                      <a:endParaRPr b="0" lang="en-US" sz="1400" spc="-1" strike="noStrike">
                        <a:latin typeface="Arial"/>
                      </a:endParaRPr>
                    </a:p>
                  </a:txBody>
                  <a:tcPr marL="91440" marR="91440">
                    <a:lnB w="12240">
                      <a:solidFill>
                        <a:srgbClr val="808080"/>
                      </a:solidFill>
                    </a:lnB>
                    <a:noFill/>
                  </a:tcPr>
                </a:tc>
              </a:tr>
              <a:tr h="322560">
                <a:tc>
                  <a:txBody>
                    <a:bodyPr/>
                    <a:p>
                      <a:pPr algn="ctr">
                        <a:lnSpc>
                          <a:spcPct val="100000"/>
                        </a:lnSpc>
                      </a:pPr>
                      <a:r>
                        <a:rPr b="0" lang="en-US" sz="1400" spc="-1" strike="noStrike">
                          <a:solidFill>
                            <a:srgbClr val="000000"/>
                          </a:solidFill>
                          <a:latin typeface="Times New Roman"/>
                        </a:rPr>
                        <a:t>4</a:t>
                      </a:r>
                      <a:endParaRPr b="0" lang="en-US" sz="1400" spc="-1" strike="noStrike">
                        <a:latin typeface="Arial"/>
                      </a:endParaRPr>
                    </a:p>
                  </a:txBody>
                  <a:tcPr marL="91440" marR="91440">
                    <a:lnT w="12240">
                      <a:solidFill>
                        <a:srgbClr val="808080"/>
                      </a:solidFill>
                    </a:lnT>
                    <a:noFill/>
                  </a:tcPr>
                </a:tc>
                <a:tc>
                  <a:txBody>
                    <a:bodyPr/>
                    <a:p>
                      <a:pPr algn="ctr">
                        <a:lnSpc>
                          <a:spcPct val="100000"/>
                        </a:lnSpc>
                      </a:pPr>
                      <a:r>
                        <a:rPr b="0" lang="en-US" sz="1400" spc="-1" strike="noStrike">
                          <a:solidFill>
                            <a:srgbClr val="000000"/>
                          </a:solidFill>
                          <a:latin typeface="Times New Roman"/>
                        </a:rPr>
                        <a:t>Hulk</a:t>
                      </a:r>
                      <a:endParaRPr b="0" lang="en-US" sz="1400" spc="-1" strike="noStrike">
                        <a:latin typeface="Arial"/>
                      </a:endParaRPr>
                    </a:p>
                  </a:txBody>
                  <a:tcPr marL="91440" marR="91440">
                    <a:lnT w="12240">
                      <a:solidFill>
                        <a:srgbClr val="808080"/>
                      </a:solidFill>
                    </a:lnT>
                    <a:noFill/>
                  </a:tcPr>
                </a:tc>
                <a:tc>
                  <a:txBody>
                    <a:bodyPr/>
                    <a:p>
                      <a:pPr algn="ctr">
                        <a:lnSpc>
                          <a:spcPct val="100000"/>
                        </a:lnSpc>
                      </a:pPr>
                      <a:r>
                        <a:rPr b="0" lang="en-US" sz="1400" spc="-1" strike="noStrike">
                          <a:solidFill>
                            <a:srgbClr val="000000"/>
                          </a:solidFill>
                          <a:latin typeface="Times New Roman"/>
                        </a:rPr>
                        <a:t>T1</a:t>
                      </a:r>
                      <a:endParaRPr b="0" lang="en-US" sz="1400" spc="-1" strike="noStrike">
                        <a:latin typeface="Arial"/>
                      </a:endParaRPr>
                    </a:p>
                  </a:txBody>
                  <a:tcPr marL="91440" marR="91440">
                    <a:lnT w="12240">
                      <a:solidFill>
                        <a:srgbClr val="808080"/>
                      </a:solidFill>
                    </a:lnT>
                    <a:noFill/>
                  </a:tcPr>
                </a:tc>
                <a:tc>
                  <a:txBody>
                    <a:bodyPr/>
                    <a:p>
                      <a:pPr algn="ctr">
                        <a:lnSpc>
                          <a:spcPct val="100000"/>
                        </a:lnSpc>
                      </a:pPr>
                      <a:r>
                        <a:rPr b="0" lang="en-US" sz="1400" spc="-1" strike="noStrike">
                          <a:solidFill>
                            <a:srgbClr val="000000"/>
                          </a:solidFill>
                          <a:latin typeface="Times New Roman"/>
                        </a:rPr>
                        <a:t>1</a:t>
                      </a:r>
                      <a:endParaRPr b="0" lang="en-US" sz="1400" spc="-1" strike="noStrike">
                        <a:latin typeface="Arial"/>
                      </a:endParaRPr>
                    </a:p>
                  </a:txBody>
                  <a:tcPr marL="91440" marR="91440">
                    <a:lnT w="12240">
                      <a:solidFill>
                        <a:srgbClr val="808080"/>
                      </a:solidFill>
                    </a:lnT>
                    <a:noFill/>
                  </a:tcPr>
                </a:tc>
              </a:tr>
              <a:tr h="322560">
                <a:tc>
                  <a:txBody>
                    <a:bodyPr/>
                    <a:p>
                      <a:pPr algn="ctr">
                        <a:lnSpc>
                          <a:spcPct val="100000"/>
                        </a:lnSpc>
                      </a:pPr>
                      <a:r>
                        <a:rPr b="0" lang="en-US" sz="1400" spc="-1" strike="noStrike">
                          <a:solidFill>
                            <a:srgbClr val="000000"/>
                          </a:solidFill>
                          <a:latin typeface="Times New Roman"/>
                        </a:rPr>
                        <a:t>5</a:t>
                      </a:r>
                      <a:endParaRPr b="0" lang="en-US" sz="1400" spc="-1" strike="noStrike">
                        <a:latin typeface="Arial"/>
                      </a:endParaRPr>
                    </a:p>
                  </a:txBody>
                  <a:tcPr marL="91440" marR="91440">
                    <a:noFill/>
                  </a:tcPr>
                </a:tc>
                <a:tc>
                  <a:txBody>
                    <a:bodyPr/>
                    <a:p>
                      <a:pPr algn="ctr">
                        <a:lnSpc>
                          <a:spcPct val="100000"/>
                        </a:lnSpc>
                      </a:pPr>
                      <a:r>
                        <a:rPr b="0" lang="en-US" sz="1400" spc="-1" strike="noStrike">
                          <a:solidFill>
                            <a:srgbClr val="000000"/>
                          </a:solidFill>
                          <a:latin typeface="Times New Roman"/>
                        </a:rPr>
                        <a:t>Hulk</a:t>
                      </a:r>
                      <a:endParaRPr b="0" lang="en-US" sz="1400" spc="-1" strike="noStrike">
                        <a:latin typeface="Arial"/>
                      </a:endParaRPr>
                    </a:p>
                  </a:txBody>
                  <a:tcPr marL="91440" marR="91440">
                    <a:noFill/>
                  </a:tcPr>
                </a:tc>
                <a:tc>
                  <a:txBody>
                    <a:bodyPr/>
                    <a:p>
                      <a:pPr algn="ctr">
                        <a:lnSpc>
                          <a:spcPct val="100000"/>
                        </a:lnSpc>
                      </a:pPr>
                      <a:r>
                        <a:rPr b="0" lang="en-US" sz="1400" spc="-1" strike="noStrike">
                          <a:solidFill>
                            <a:srgbClr val="000000"/>
                          </a:solidFill>
                          <a:latin typeface="Times New Roman"/>
                        </a:rPr>
                        <a:t>T2</a:t>
                      </a:r>
                      <a:endParaRPr b="0" lang="en-US" sz="1400" spc="-1" strike="noStrike">
                        <a:latin typeface="Arial"/>
                      </a:endParaRPr>
                    </a:p>
                  </a:txBody>
                  <a:tcPr marL="91440" marR="91440">
                    <a:noFill/>
                  </a:tcPr>
                </a:tc>
                <a:tc>
                  <a:txBody>
                    <a:bodyPr/>
                    <a:p>
                      <a:pPr algn="ctr">
                        <a:lnSpc>
                          <a:spcPct val="100000"/>
                        </a:lnSpc>
                      </a:pPr>
                      <a:r>
                        <a:rPr b="0" lang="en-US" sz="1400" spc="-1" strike="noStrike">
                          <a:solidFill>
                            <a:srgbClr val="000000"/>
                          </a:solidFill>
                          <a:latin typeface="Times New Roman"/>
                        </a:rPr>
                        <a:t>10</a:t>
                      </a:r>
                      <a:endParaRPr b="0" lang="en-US" sz="1400" spc="-1" strike="noStrike">
                        <a:latin typeface="Arial"/>
                      </a:endParaRPr>
                    </a:p>
                  </a:txBody>
                  <a:tcPr marL="91440" marR="91440">
                    <a:noFill/>
                  </a:tcPr>
                </a:tc>
              </a:tr>
              <a:tr h="322560">
                <a:tc>
                  <a:txBody>
                    <a:bodyPr/>
                    <a:p>
                      <a:pPr algn="ctr">
                        <a:lnSpc>
                          <a:spcPct val="100000"/>
                        </a:lnSpc>
                      </a:pPr>
                      <a:r>
                        <a:rPr b="0" lang="en-US" sz="1400" spc="-1" strike="noStrike">
                          <a:solidFill>
                            <a:srgbClr val="000000"/>
                          </a:solidFill>
                          <a:latin typeface="Times New Roman"/>
                        </a:rPr>
                        <a:t>6</a:t>
                      </a:r>
                      <a:endParaRPr b="0" lang="en-US" sz="1400" spc="-1" strike="noStrike">
                        <a:latin typeface="Arial"/>
                      </a:endParaRPr>
                    </a:p>
                  </a:txBody>
                  <a:tcPr marL="91440" marR="91440">
                    <a:lnB w="12240">
                      <a:solidFill>
                        <a:srgbClr val="808080"/>
                      </a:solidFill>
                    </a:lnB>
                    <a:noFill/>
                  </a:tcPr>
                </a:tc>
                <a:tc>
                  <a:txBody>
                    <a:bodyPr/>
                    <a:p>
                      <a:pPr algn="ctr">
                        <a:lnSpc>
                          <a:spcPct val="100000"/>
                        </a:lnSpc>
                      </a:pPr>
                      <a:r>
                        <a:rPr b="0" lang="en-US" sz="1400" spc="-1" strike="noStrike">
                          <a:solidFill>
                            <a:srgbClr val="000000"/>
                          </a:solidFill>
                          <a:latin typeface="Times New Roman"/>
                        </a:rPr>
                        <a:t>Hulk</a:t>
                      </a:r>
                      <a:endParaRPr b="0" lang="en-US" sz="1400" spc="-1" strike="noStrike">
                        <a:latin typeface="Arial"/>
                      </a:endParaRPr>
                    </a:p>
                  </a:txBody>
                  <a:tcPr marL="91440" marR="91440">
                    <a:lnB w="12240">
                      <a:solidFill>
                        <a:srgbClr val="808080"/>
                      </a:solidFill>
                    </a:lnB>
                    <a:noFill/>
                  </a:tcPr>
                </a:tc>
                <a:tc>
                  <a:txBody>
                    <a:bodyPr/>
                    <a:p>
                      <a:pPr algn="ctr">
                        <a:lnSpc>
                          <a:spcPct val="100000"/>
                        </a:lnSpc>
                      </a:pPr>
                      <a:r>
                        <a:rPr b="0" lang="en-US" sz="1400" spc="-1" strike="noStrike">
                          <a:solidFill>
                            <a:srgbClr val="000000"/>
                          </a:solidFill>
                          <a:latin typeface="Times New Roman"/>
                        </a:rPr>
                        <a:t>T3</a:t>
                      </a:r>
                      <a:endParaRPr b="0" lang="en-US" sz="1400" spc="-1" strike="noStrike">
                        <a:latin typeface="Arial"/>
                      </a:endParaRPr>
                    </a:p>
                  </a:txBody>
                  <a:tcPr marL="91440" marR="91440">
                    <a:lnB w="12240">
                      <a:solidFill>
                        <a:srgbClr val="808080"/>
                      </a:solidFill>
                    </a:lnB>
                    <a:noFill/>
                  </a:tcPr>
                </a:tc>
                <a:tc>
                  <a:txBody>
                    <a:bodyPr/>
                    <a:p>
                      <a:pPr algn="ctr">
                        <a:lnSpc>
                          <a:spcPct val="100000"/>
                        </a:lnSpc>
                      </a:pPr>
                      <a:r>
                        <a:rPr b="0" lang="en-US" sz="1400" spc="-1" strike="noStrike">
                          <a:solidFill>
                            <a:srgbClr val="000000"/>
                          </a:solidFill>
                          <a:latin typeface="Times New Roman"/>
                        </a:rPr>
                        <a:t>25</a:t>
                      </a:r>
                      <a:endParaRPr b="0" lang="en-US" sz="1400" spc="-1" strike="noStrike">
                        <a:latin typeface="Arial"/>
                      </a:endParaRPr>
                    </a:p>
                  </a:txBody>
                  <a:tcPr marL="91440" marR="91440">
                    <a:lnB w="12240">
                      <a:solidFill>
                        <a:srgbClr val="808080"/>
                      </a:solidFill>
                    </a:lnB>
                    <a:noFill/>
                  </a:tcPr>
                </a:tc>
              </a:tr>
              <a:tr h="322560">
                <a:tc>
                  <a:txBody>
                    <a:bodyPr/>
                    <a:p>
                      <a:pPr algn="ctr">
                        <a:lnSpc>
                          <a:spcPct val="100000"/>
                        </a:lnSpc>
                      </a:pPr>
                      <a:r>
                        <a:rPr b="0" lang="en-US" sz="1400" spc="-1" strike="noStrike">
                          <a:solidFill>
                            <a:srgbClr val="000000"/>
                          </a:solidFill>
                          <a:latin typeface="Times New Roman"/>
                        </a:rPr>
                        <a:t>7</a:t>
                      </a:r>
                      <a:endParaRPr b="0" lang="en-US" sz="1400" spc="-1" strike="noStrike">
                        <a:latin typeface="Arial"/>
                      </a:endParaRPr>
                    </a:p>
                  </a:txBody>
                  <a:tcPr marL="91440" marR="91440">
                    <a:lnT w="12240">
                      <a:solidFill>
                        <a:srgbClr val="808080"/>
                      </a:solidFill>
                    </a:lnT>
                    <a:noFill/>
                  </a:tcPr>
                </a:tc>
                <a:tc>
                  <a:txBody>
                    <a:bodyPr/>
                    <a:p>
                      <a:pPr algn="ctr">
                        <a:lnSpc>
                          <a:spcPct val="100000"/>
                        </a:lnSpc>
                      </a:pPr>
                      <a:r>
                        <a:rPr b="0" lang="en-US" sz="1400" spc="-1" strike="noStrike">
                          <a:solidFill>
                            <a:srgbClr val="000000"/>
                          </a:solidFill>
                          <a:latin typeface="Times New Roman"/>
                        </a:rPr>
                        <a:t>Spider-Man</a:t>
                      </a:r>
                      <a:endParaRPr b="0" lang="en-US" sz="1400" spc="-1" strike="noStrike">
                        <a:latin typeface="Arial"/>
                      </a:endParaRPr>
                    </a:p>
                  </a:txBody>
                  <a:tcPr marL="91440" marR="91440">
                    <a:lnT w="12240">
                      <a:solidFill>
                        <a:srgbClr val="808080"/>
                      </a:solidFill>
                    </a:lnT>
                    <a:noFill/>
                  </a:tcPr>
                </a:tc>
                <a:tc>
                  <a:txBody>
                    <a:bodyPr/>
                    <a:p>
                      <a:pPr algn="ctr">
                        <a:lnSpc>
                          <a:spcPct val="100000"/>
                        </a:lnSpc>
                      </a:pPr>
                      <a:r>
                        <a:rPr b="0" lang="en-US" sz="1400" spc="-1" strike="noStrike">
                          <a:solidFill>
                            <a:srgbClr val="000000"/>
                          </a:solidFill>
                          <a:latin typeface="Times New Roman"/>
                        </a:rPr>
                        <a:t>T1</a:t>
                      </a:r>
                      <a:endParaRPr b="0" lang="en-US" sz="1400" spc="-1" strike="noStrike">
                        <a:latin typeface="Arial"/>
                      </a:endParaRPr>
                    </a:p>
                  </a:txBody>
                  <a:tcPr marL="91440" marR="91440">
                    <a:lnT w="12240">
                      <a:solidFill>
                        <a:srgbClr val="808080"/>
                      </a:solidFill>
                    </a:lnT>
                    <a:noFill/>
                  </a:tcPr>
                </a:tc>
                <a:tc>
                  <a:txBody>
                    <a:bodyPr/>
                    <a:p>
                      <a:pPr algn="ctr">
                        <a:lnSpc>
                          <a:spcPct val="100000"/>
                        </a:lnSpc>
                      </a:pPr>
                      <a:r>
                        <a:rPr b="0" lang="en-US" sz="1400" spc="-1" strike="noStrike">
                          <a:solidFill>
                            <a:srgbClr val="000000"/>
                          </a:solidFill>
                          <a:latin typeface="Times New Roman"/>
                        </a:rPr>
                        <a:t>50</a:t>
                      </a:r>
                      <a:endParaRPr b="0" lang="en-US" sz="1400" spc="-1" strike="noStrike">
                        <a:latin typeface="Arial"/>
                      </a:endParaRPr>
                    </a:p>
                  </a:txBody>
                  <a:tcPr marL="91440" marR="91440">
                    <a:lnT w="12240">
                      <a:solidFill>
                        <a:srgbClr val="808080"/>
                      </a:solidFill>
                    </a:lnT>
                    <a:noFill/>
                  </a:tcPr>
                </a:tc>
              </a:tr>
              <a:tr h="322560">
                <a:tc>
                  <a:txBody>
                    <a:bodyPr/>
                    <a:p>
                      <a:pPr algn="ctr">
                        <a:lnSpc>
                          <a:spcPct val="100000"/>
                        </a:lnSpc>
                      </a:pPr>
                      <a:r>
                        <a:rPr b="0" lang="en-US" sz="1400" spc="-1" strike="noStrike">
                          <a:solidFill>
                            <a:srgbClr val="000000"/>
                          </a:solidFill>
                          <a:latin typeface="Times New Roman"/>
                        </a:rPr>
                        <a:t>8</a:t>
                      </a:r>
                      <a:endParaRPr b="0" lang="en-US" sz="1400" spc="-1" strike="noStrike">
                        <a:latin typeface="Arial"/>
                      </a:endParaRPr>
                    </a:p>
                  </a:txBody>
                  <a:tcPr marL="91440" marR="91440">
                    <a:noFill/>
                  </a:tcPr>
                </a:tc>
                <a:tc>
                  <a:txBody>
                    <a:bodyPr/>
                    <a:p>
                      <a:pPr algn="ctr">
                        <a:lnSpc>
                          <a:spcPct val="100000"/>
                        </a:lnSpc>
                      </a:pPr>
                      <a:r>
                        <a:rPr b="0" lang="en-US" sz="1400" spc="-1" strike="noStrike">
                          <a:solidFill>
                            <a:srgbClr val="000000"/>
                          </a:solidFill>
                          <a:latin typeface="Times New Roman"/>
                        </a:rPr>
                        <a:t>Spider-Man</a:t>
                      </a:r>
                      <a:endParaRPr b="0" lang="en-US" sz="1400" spc="-1" strike="noStrike">
                        <a:latin typeface="Arial"/>
                      </a:endParaRPr>
                    </a:p>
                  </a:txBody>
                  <a:tcPr marL="91440" marR="91440">
                    <a:noFill/>
                  </a:tcPr>
                </a:tc>
                <a:tc>
                  <a:txBody>
                    <a:bodyPr/>
                    <a:p>
                      <a:pPr algn="ctr">
                        <a:lnSpc>
                          <a:spcPct val="100000"/>
                        </a:lnSpc>
                      </a:pPr>
                      <a:r>
                        <a:rPr b="0" lang="en-US" sz="1400" spc="-1" strike="noStrike">
                          <a:solidFill>
                            <a:srgbClr val="000000"/>
                          </a:solidFill>
                          <a:latin typeface="Times New Roman"/>
                        </a:rPr>
                        <a:t>T2</a:t>
                      </a:r>
                      <a:endParaRPr b="0" lang="en-US" sz="1400" spc="-1" strike="noStrike">
                        <a:latin typeface="Arial"/>
                      </a:endParaRPr>
                    </a:p>
                  </a:txBody>
                  <a:tcPr marL="91440" marR="91440">
                    <a:noFill/>
                  </a:tcPr>
                </a:tc>
                <a:tc>
                  <a:txBody>
                    <a:bodyPr/>
                    <a:p>
                      <a:pPr algn="ctr">
                        <a:lnSpc>
                          <a:spcPct val="100000"/>
                        </a:lnSpc>
                      </a:pPr>
                      <a:r>
                        <a:rPr b="0" lang="en-US" sz="1400" spc="-1" strike="noStrike">
                          <a:solidFill>
                            <a:srgbClr val="000000"/>
                          </a:solidFill>
                          <a:latin typeface="Times New Roman"/>
                        </a:rPr>
                        <a:t>15</a:t>
                      </a:r>
                      <a:endParaRPr b="0" lang="en-US" sz="1400" spc="-1" strike="noStrike">
                        <a:latin typeface="Arial"/>
                      </a:endParaRPr>
                    </a:p>
                  </a:txBody>
                  <a:tcPr marL="91440" marR="91440">
                    <a:noFill/>
                  </a:tcPr>
                </a:tc>
              </a:tr>
              <a:tr h="322560">
                <a:tc>
                  <a:txBody>
                    <a:bodyPr/>
                    <a:p>
                      <a:pPr algn="ctr">
                        <a:lnSpc>
                          <a:spcPct val="100000"/>
                        </a:lnSpc>
                      </a:pPr>
                      <a:r>
                        <a:rPr b="0" lang="en-US" sz="1400" spc="-1" strike="noStrike">
                          <a:solidFill>
                            <a:srgbClr val="000000"/>
                          </a:solidFill>
                          <a:latin typeface="Times New Roman"/>
                        </a:rPr>
                        <a:t>9</a:t>
                      </a:r>
                      <a:endParaRPr b="0" lang="en-US" sz="1400" spc="-1" strike="noStrike">
                        <a:latin typeface="Arial"/>
                      </a:endParaRPr>
                    </a:p>
                  </a:txBody>
                  <a:tcPr marL="91440" marR="91440">
                    <a:lnB w="12240">
                      <a:solidFill>
                        <a:srgbClr val="808080"/>
                      </a:solidFill>
                    </a:lnB>
                    <a:noFill/>
                  </a:tcPr>
                </a:tc>
                <a:tc>
                  <a:txBody>
                    <a:bodyPr/>
                    <a:p>
                      <a:pPr algn="ctr">
                        <a:lnSpc>
                          <a:spcPct val="100000"/>
                        </a:lnSpc>
                      </a:pPr>
                      <a:r>
                        <a:rPr b="0" lang="en-US" sz="1400" spc="-1" strike="noStrike">
                          <a:solidFill>
                            <a:srgbClr val="000000"/>
                          </a:solidFill>
                          <a:latin typeface="Times New Roman"/>
                        </a:rPr>
                        <a:t>Spider-Man</a:t>
                      </a:r>
                      <a:endParaRPr b="0" lang="en-US" sz="1400" spc="-1" strike="noStrike">
                        <a:latin typeface="Arial"/>
                      </a:endParaRPr>
                    </a:p>
                  </a:txBody>
                  <a:tcPr marL="91440" marR="91440">
                    <a:lnB w="12240">
                      <a:solidFill>
                        <a:srgbClr val="808080"/>
                      </a:solidFill>
                    </a:lnB>
                    <a:noFill/>
                  </a:tcPr>
                </a:tc>
                <a:tc>
                  <a:txBody>
                    <a:bodyPr/>
                    <a:p>
                      <a:pPr algn="ctr">
                        <a:lnSpc>
                          <a:spcPct val="100000"/>
                        </a:lnSpc>
                      </a:pPr>
                      <a:r>
                        <a:rPr b="0" lang="en-US" sz="1400" spc="-1" strike="noStrike">
                          <a:solidFill>
                            <a:srgbClr val="000000"/>
                          </a:solidFill>
                          <a:latin typeface="Times New Roman"/>
                        </a:rPr>
                        <a:t>T3</a:t>
                      </a:r>
                      <a:endParaRPr b="0" lang="en-US" sz="1400" spc="-1" strike="noStrike">
                        <a:latin typeface="Arial"/>
                      </a:endParaRPr>
                    </a:p>
                  </a:txBody>
                  <a:tcPr marL="91440" marR="91440">
                    <a:lnB w="12240">
                      <a:solidFill>
                        <a:srgbClr val="808080"/>
                      </a:solidFill>
                    </a:lnB>
                    <a:noFill/>
                  </a:tcPr>
                </a:tc>
                <a:tc>
                  <a:txBody>
                    <a:bodyPr/>
                    <a:p>
                      <a:pPr algn="ctr">
                        <a:lnSpc>
                          <a:spcPct val="100000"/>
                        </a:lnSpc>
                      </a:pPr>
                      <a:r>
                        <a:rPr b="0" lang="en-US" sz="1400" spc="-1" strike="noStrike">
                          <a:solidFill>
                            <a:srgbClr val="000000"/>
                          </a:solidFill>
                          <a:latin typeface="Times New Roman"/>
                        </a:rPr>
                        <a:t>11</a:t>
                      </a:r>
                      <a:endParaRPr b="0" lang="en-US" sz="1400" spc="-1" strike="noStrike">
                        <a:latin typeface="Arial"/>
                      </a:endParaRPr>
                    </a:p>
                  </a:txBody>
                  <a:tcPr marL="91440" marR="91440">
                    <a:lnB w="12240">
                      <a:solidFill>
                        <a:srgbClr val="808080"/>
                      </a:solidFill>
                    </a:lnB>
                    <a:noFill/>
                  </a:tcPr>
                </a:tc>
              </a:tr>
              <a:tr h="322560">
                <a:tc>
                  <a:txBody>
                    <a:bodyP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T w="12240">
                      <a:solidFill>
                        <a:srgbClr val="808080"/>
                      </a:solidFill>
                    </a:lnT>
                    <a:lnB w="12240">
                      <a:noFill/>
                    </a:lnB>
                    <a:noFill/>
                  </a:tcPr>
                </a:tc>
                <a:tc>
                  <a:txBody>
                    <a:bodyP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T w="12240">
                      <a:solidFill>
                        <a:srgbClr val="808080"/>
                      </a:solidFill>
                    </a:lnT>
                    <a:lnB w="12240">
                      <a:noFill/>
                    </a:lnB>
                    <a:noFill/>
                  </a:tcPr>
                </a:tc>
                <a:tc>
                  <a:txBody>
                    <a:bodyP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T w="12240">
                      <a:solidFill>
                        <a:srgbClr val="808080"/>
                      </a:solidFill>
                    </a:lnT>
                    <a:lnB w="12240">
                      <a:noFill/>
                    </a:lnB>
                    <a:noFill/>
                  </a:tcPr>
                </a:tc>
                <a:tc>
                  <a:txBody>
                    <a:bodyP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T w="12240">
                      <a:solidFill>
                        <a:srgbClr val="808080"/>
                      </a:solidFill>
                    </a:lnT>
                    <a:lnB w="12240">
                      <a:noFill/>
                    </a:lnB>
                    <a:noFill/>
                  </a:tcPr>
                </a:tc>
              </a:tr>
              <a:tr h="325440">
                <a:tc>
                  <a:txBody>
                    <a:bodyPr/>
                    <a:p>
                      <a:pPr algn="ctr">
                        <a:lnSpc>
                          <a:spcPct val="100000"/>
                        </a:lnSpc>
                      </a:pPr>
                      <a:r>
                        <a:rPr b="0" lang="en-US" sz="1400" spc="-1" strike="noStrike">
                          <a:solidFill>
                            <a:srgbClr val="000000"/>
                          </a:solidFill>
                          <a:latin typeface="Times New Roman"/>
                        </a:rPr>
                        <a:t>60</a:t>
                      </a:r>
                      <a:endParaRPr b="0" lang="en-US" sz="14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400" spc="-1" strike="noStrike">
                          <a:solidFill>
                            <a:srgbClr val="000000"/>
                          </a:solidFill>
                          <a:latin typeface="Times New Roman"/>
                        </a:rPr>
                        <a:t>Iron Man</a:t>
                      </a:r>
                      <a:endParaRPr b="0" lang="en-US" sz="14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400" spc="-1" strike="noStrike">
                          <a:solidFill>
                            <a:srgbClr val="000000"/>
                          </a:solidFill>
                          <a:latin typeface="Times New Roman"/>
                        </a:rPr>
                        <a:t>T3</a:t>
                      </a:r>
                      <a:endParaRPr b="0" lang="en-US" sz="14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400" spc="-1" strike="noStrike">
                          <a:solidFill>
                            <a:srgbClr val="000000"/>
                          </a:solidFill>
                          <a:latin typeface="Times New Roman"/>
                        </a:rPr>
                        <a:t>19</a:t>
                      </a:r>
                      <a:endParaRPr b="0" lang="en-US" sz="1400" spc="-1" strike="noStrike">
                        <a:latin typeface="Arial"/>
                      </a:endParaRPr>
                    </a:p>
                  </a:txBody>
                  <a:tcPr marL="91440" marR="91440">
                    <a:lnT w="12240">
                      <a:noFill/>
                    </a:lnT>
                    <a:lnB w="12240">
                      <a:solidFill>
                        <a:srgbClr val="000000"/>
                      </a:solidFill>
                    </a:lnB>
                    <a:noFill/>
                  </a:tcPr>
                </a:tc>
              </a:tr>
            </a:tbl>
          </a:graphicData>
        </a:graphic>
      </p:graphicFrame>
      <p:pic>
        <p:nvPicPr>
          <p:cNvPr id="188" name="Picture 2" descr=""/>
          <p:cNvPicPr/>
          <p:nvPr/>
        </p:nvPicPr>
        <p:blipFill>
          <a:blip r:embed="rId1"/>
          <a:stretch/>
        </p:blipFill>
        <p:spPr>
          <a:xfrm>
            <a:off x="5796000" y="3789000"/>
            <a:ext cx="2327760" cy="1547640"/>
          </a:xfrm>
          <a:prstGeom prst="rect">
            <a:avLst/>
          </a:prstGeom>
          <a:ln>
            <a:noFill/>
          </a:ln>
        </p:spPr>
      </p:pic>
      <p:pic>
        <p:nvPicPr>
          <p:cNvPr id="189" name="Picture 6" descr=""/>
          <p:cNvPicPr/>
          <p:nvPr/>
        </p:nvPicPr>
        <p:blipFill>
          <a:blip r:embed="rId2"/>
          <a:stretch/>
        </p:blipFill>
        <p:spPr>
          <a:xfrm>
            <a:off x="5940000" y="1628640"/>
            <a:ext cx="1459080" cy="1459080"/>
          </a:xfrm>
          <a:prstGeom prst="rect">
            <a:avLst/>
          </a:prstGeom>
          <a:ln>
            <a:noFill/>
          </a:ln>
        </p:spPr>
      </p:pic>
      <p:pic>
        <p:nvPicPr>
          <p:cNvPr id="190" name="Picture 7" descr=""/>
          <p:cNvPicPr/>
          <p:nvPr/>
        </p:nvPicPr>
        <p:blipFill>
          <a:blip r:embed="rId3"/>
          <a:stretch/>
        </p:blipFill>
        <p:spPr>
          <a:xfrm>
            <a:off x="7360560" y="2925000"/>
            <a:ext cx="918000" cy="700560"/>
          </a:xfrm>
          <a:prstGeom prst="rect">
            <a:avLst/>
          </a:prstGeom>
          <a:ln>
            <a:noFill/>
          </a:ln>
        </p:spPr>
      </p:pic>
      <p:sp>
        <p:nvSpPr>
          <p:cNvPr id="191" name="CustomShape 4"/>
          <p:cNvSpPr/>
          <p:nvPr/>
        </p:nvSpPr>
        <p:spPr>
          <a:xfrm>
            <a:off x="436680" y="5949360"/>
            <a:ext cx="6485040" cy="33372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1600" spc="-1" strike="noStrike">
                <a:solidFill>
                  <a:srgbClr val="000000"/>
                </a:solidFill>
                <a:latin typeface="Times New Roman"/>
              </a:rPr>
              <a:t>20 super heroes play darts. Each hero gets 3 throws. 60 observations total.</a:t>
            </a:r>
            <a:endParaRPr b="0" lang="en-US" sz="16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26240" y="188640"/>
            <a:ext cx="825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2.3 Residuals for repeated measures</a:t>
            </a:r>
            <a:endParaRPr b="0" lang="en-US" sz="3200" spc="-1" strike="noStrike">
              <a:latin typeface="Arial"/>
            </a:endParaRPr>
          </a:p>
        </p:txBody>
      </p:sp>
      <p:sp>
        <p:nvSpPr>
          <p:cNvPr id="193"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194" name="Table 3"/>
          <p:cNvGraphicFramePr/>
          <p:nvPr/>
        </p:nvGraphicFramePr>
        <p:xfrm>
          <a:off x="1295640" y="2133000"/>
          <a:ext cx="6480360" cy="4084560"/>
        </p:xfrm>
        <a:graphic>
          <a:graphicData uri="http://schemas.openxmlformats.org/drawingml/2006/table">
            <a:tbl>
              <a:tblPr/>
              <a:tblGrid>
                <a:gridCol w="540000"/>
                <a:gridCol w="540000"/>
                <a:gridCol w="540000"/>
                <a:gridCol w="540000"/>
                <a:gridCol w="540000"/>
                <a:gridCol w="540000"/>
                <a:gridCol w="540000"/>
                <a:gridCol w="540000"/>
                <a:gridCol w="540000"/>
                <a:gridCol w="540000"/>
                <a:gridCol w="540000"/>
                <a:gridCol w="540360"/>
              </a:tblGrid>
              <a:tr h="340200">
                <a:tc>
                  <a:tcPr marL="91440" marR="91440">
                    <a:lnL w="12240">
                      <a:noFill/>
                    </a:lnL>
                    <a:lnR w="12240">
                      <a:noFill/>
                    </a:lnR>
                    <a:noFill/>
                  </a:tcPr>
                </a:tc>
                <a:tc>
                  <a:txBody>
                    <a:bodyPr/>
                    <a:p>
                      <a:pPr algn="ctr">
                        <a:lnSpc>
                          <a:spcPct val="100000"/>
                        </a:lnSpc>
                      </a:pPr>
                      <a:r>
                        <a:rPr b="1" lang="en-US" sz="1600" spc="-1" strike="noStrike">
                          <a:solidFill>
                            <a:srgbClr val="000000"/>
                          </a:solidFill>
                          <a:latin typeface="Times New Roman"/>
                        </a:rPr>
                        <a:t>1</a:t>
                      </a:r>
                      <a:endParaRPr b="0" lang="en-US" sz="1600" spc="-1" strike="noStrike">
                        <a:latin typeface="Arial"/>
                      </a:endParaRPr>
                    </a:p>
                  </a:txBody>
                  <a:tcPr marL="91440" marR="91440">
                    <a:lnL w="12240">
                      <a:noFill/>
                    </a:lnL>
                    <a:noFill/>
                  </a:tcPr>
                </a:tc>
                <a:tc>
                  <a:txBody>
                    <a:bodyPr/>
                    <a:p>
                      <a:pPr algn="ctr">
                        <a:lnSpc>
                          <a:spcPct val="100000"/>
                        </a:lnSpc>
                      </a:pPr>
                      <a:r>
                        <a:rPr b="1" lang="en-US" sz="1600" spc="-1" strike="noStrike">
                          <a:solidFill>
                            <a:srgbClr val="000000"/>
                          </a:solidFill>
                          <a:latin typeface="Times New Roman"/>
                        </a:rPr>
                        <a:t>2</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3</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4</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5</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6</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7</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8</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9</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N</a:t>
                      </a:r>
                      <a:endParaRPr b="0" lang="en-US" sz="1600" spc="-1" strike="noStrike">
                        <a:latin typeface="Arial"/>
                      </a:endParaRPr>
                    </a:p>
                  </a:txBody>
                  <a:tcPr marL="91440" marR="91440">
                    <a:lnR w="12240">
                      <a:noFill/>
                    </a:lnR>
                    <a:noFill/>
                  </a:tcPr>
                </a:tc>
              </a:tr>
              <a:tr h="340200">
                <a:tc>
                  <a:txBody>
                    <a:bodyPr/>
                    <a:p>
                      <a:pPr algn="ctr">
                        <a:lnSpc>
                          <a:spcPct val="100000"/>
                        </a:lnSpc>
                      </a:pPr>
                      <a:r>
                        <a:rPr b="1" lang="en-US" sz="1600" spc="-1" strike="noStrike">
                          <a:solidFill>
                            <a:srgbClr val="000000"/>
                          </a:solidFill>
                          <a:latin typeface="Times New Roman"/>
                        </a:rPr>
                        <a:t>1</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2</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3</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4</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5</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6</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7</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8</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9</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a:t>
                      </a:r>
                      <a:endParaRPr b="0" lang="en-US" sz="1600" spc="-1" strike="noStrike">
                        <a:latin typeface="Arial"/>
                      </a:endParaRPr>
                    </a:p>
                  </a:txBody>
                  <a:tcPr marL="91440" marR="91440">
                    <a:noFill/>
                  </a:tcPr>
                </a:tc>
                <a:tc>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2360">
                <a:tc>
                  <a:txBody>
                    <a:bodyPr/>
                    <a:p>
                      <a:pPr algn="ctr">
                        <a:lnSpc>
                          <a:spcPct val="100000"/>
                        </a:lnSpc>
                      </a:pPr>
                      <a:r>
                        <a:rPr b="1" i="1" lang="en-US" sz="1600" spc="-1" strike="noStrike">
                          <a:solidFill>
                            <a:srgbClr val="000000"/>
                          </a:solidFill>
                          <a:latin typeface="Times New Roman"/>
                        </a:rPr>
                        <a:t>N</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R w="12240">
                      <a:solidFill>
                        <a:srgbClr val="000000"/>
                      </a:solidFill>
                    </a:lnR>
                    <a:noFill/>
                  </a:tcPr>
                </a:tc>
              </a:tr>
            </a:tbl>
          </a:graphicData>
        </a:graphic>
      </p:graphicFrame>
      <p:sp>
        <p:nvSpPr>
          <p:cNvPr id="195" name="CustomShape 4"/>
          <p:cNvSpPr/>
          <p:nvPr/>
        </p:nvSpPr>
        <p:spPr>
          <a:xfrm>
            <a:off x="423360" y="1340640"/>
            <a:ext cx="7573320" cy="36468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imes New Roman"/>
              </a:rPr>
              <a:t>Standard variance-covariance assumptions for these residuals are not tenable:</a:t>
            </a:r>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26240" y="188640"/>
            <a:ext cx="8394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2.3 Residuals for repeated measures</a:t>
            </a:r>
            <a:endParaRPr b="0" lang="en-US" sz="3200" spc="-1" strike="noStrike">
              <a:latin typeface="Arial"/>
            </a:endParaRPr>
          </a:p>
        </p:txBody>
      </p:sp>
      <p:sp>
        <p:nvSpPr>
          <p:cNvPr id="197"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98" name="CustomShape 3"/>
          <p:cNvSpPr/>
          <p:nvPr/>
        </p:nvSpPr>
        <p:spPr>
          <a:xfrm>
            <a:off x="395640" y="1340640"/>
            <a:ext cx="828072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imes New Roman"/>
              </a:rPr>
              <a:t>Every three observations belong to the same subject:</a:t>
            </a:r>
            <a:endParaRPr b="0" lang="en-US" sz="1800" spc="-1" strike="noStrike">
              <a:latin typeface="Arial"/>
            </a:endParaRPr>
          </a:p>
        </p:txBody>
      </p:sp>
      <p:graphicFrame>
        <p:nvGraphicFramePr>
          <p:cNvPr id="199" name="Table 4"/>
          <p:cNvGraphicFramePr/>
          <p:nvPr/>
        </p:nvGraphicFramePr>
        <p:xfrm>
          <a:off x="1295640" y="2133000"/>
          <a:ext cx="6480360" cy="4084560"/>
        </p:xfrm>
        <a:graphic>
          <a:graphicData uri="http://schemas.openxmlformats.org/drawingml/2006/table">
            <a:tbl>
              <a:tblPr/>
              <a:tblGrid>
                <a:gridCol w="540000"/>
                <a:gridCol w="540000"/>
                <a:gridCol w="540000"/>
                <a:gridCol w="540000"/>
                <a:gridCol w="540000"/>
                <a:gridCol w="540000"/>
                <a:gridCol w="540000"/>
                <a:gridCol w="540000"/>
                <a:gridCol w="540000"/>
                <a:gridCol w="540000"/>
                <a:gridCol w="540000"/>
                <a:gridCol w="540360"/>
              </a:tblGrid>
              <a:tr h="340200">
                <a:tc>
                  <a:tcPr marL="91440" marR="91440">
                    <a:lnL w="12240">
                      <a:noFill/>
                    </a:lnL>
                    <a:lnR w="12240">
                      <a:noFill/>
                    </a:lnR>
                    <a:noFill/>
                  </a:tcPr>
                </a:tc>
                <a:tc>
                  <a:txBody>
                    <a:bodyPr/>
                    <a:p>
                      <a:pPr algn="ctr">
                        <a:lnSpc>
                          <a:spcPct val="100000"/>
                        </a:lnSpc>
                      </a:pPr>
                      <a:r>
                        <a:rPr b="1" lang="en-US" sz="1600" spc="-1" strike="noStrike">
                          <a:solidFill>
                            <a:srgbClr val="000000"/>
                          </a:solidFill>
                          <a:latin typeface="Times New Roman"/>
                        </a:rPr>
                        <a:t>1</a:t>
                      </a:r>
                      <a:endParaRPr b="0" lang="en-US" sz="1600" spc="-1" strike="noStrike">
                        <a:latin typeface="Arial"/>
                      </a:endParaRPr>
                    </a:p>
                  </a:txBody>
                  <a:tcPr marL="91440" marR="91440">
                    <a:lnL w="12240">
                      <a:noFill/>
                    </a:lnL>
                    <a:lnB w="12240">
                      <a:solidFill>
                        <a:srgbClr val="000000"/>
                      </a:solidFill>
                    </a:lnB>
                    <a:noFill/>
                  </a:tcPr>
                </a:tc>
                <a:tc>
                  <a:txBody>
                    <a:bodyPr/>
                    <a:p>
                      <a:pPr algn="ctr">
                        <a:lnSpc>
                          <a:spcPct val="100000"/>
                        </a:lnSpc>
                      </a:pPr>
                      <a:r>
                        <a:rPr b="1" lang="en-US" sz="1600" spc="-1" strike="noStrike">
                          <a:solidFill>
                            <a:srgbClr val="000000"/>
                          </a:solidFill>
                          <a:latin typeface="Times New Roman"/>
                        </a:rPr>
                        <a:t>2</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1" lang="en-US" sz="1600" spc="-1" strike="noStrike">
                          <a:solidFill>
                            <a:srgbClr val="000000"/>
                          </a:solidFill>
                          <a:latin typeface="Times New Roman"/>
                        </a:rPr>
                        <a:t>3</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1" lang="en-US" sz="1600" spc="-1" strike="noStrike">
                          <a:solidFill>
                            <a:srgbClr val="000000"/>
                          </a:solidFill>
                          <a:latin typeface="Times New Roman"/>
                        </a:rPr>
                        <a:t>4</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5</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6</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7</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8</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9</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N</a:t>
                      </a:r>
                      <a:endParaRPr b="0" lang="en-US" sz="1600" spc="-1" strike="noStrike">
                        <a:latin typeface="Arial"/>
                      </a:endParaRPr>
                    </a:p>
                  </a:txBody>
                  <a:tcPr marL="91440" marR="91440">
                    <a:lnR w="12240">
                      <a:noFill/>
                    </a:lnR>
                    <a:noFill/>
                  </a:tcPr>
                </a:tc>
              </a:tr>
              <a:tr h="340200">
                <a:tc>
                  <a:txBody>
                    <a:bodyPr/>
                    <a:p>
                      <a:pPr algn="ctr">
                        <a:lnSpc>
                          <a:spcPct val="100000"/>
                        </a:lnSpc>
                      </a:pPr>
                      <a:r>
                        <a:rPr b="1" lang="en-US" sz="1600" spc="-1" strike="noStrike">
                          <a:solidFill>
                            <a:srgbClr val="000000"/>
                          </a:solidFill>
                          <a:latin typeface="Times New Roman"/>
                        </a:rPr>
                        <a:t>1</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L w="12240">
                      <a:solidFill>
                        <a:srgbClr val="000000"/>
                      </a:solidFill>
                    </a:lnL>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2</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3</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lnB w="12240">
                      <a:solidFill>
                        <a:srgbClr val="000000"/>
                      </a:solidFill>
                    </a:lnB>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R w="12240">
                      <a:solidFill>
                        <a:srgbClr val="000000"/>
                      </a:solidFill>
                    </a:lnR>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4</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lnT w="12240">
                      <a:solidFill>
                        <a:srgbClr val="000000"/>
                      </a:solidFill>
                    </a:lnT>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L w="12240">
                      <a:solidFill>
                        <a:srgbClr val="000000"/>
                      </a:solidFill>
                    </a:lnL>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5</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6</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lnB w="12240">
                      <a:solidFill>
                        <a:srgbClr val="000000"/>
                      </a:solidFill>
                    </a:lnB>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R w="12240">
                      <a:solidFill>
                        <a:srgbClr val="000000"/>
                      </a:solidFill>
                    </a:lnR>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7</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lnT w="12240">
                      <a:solidFill>
                        <a:srgbClr val="000000"/>
                      </a:solidFill>
                    </a:lnT>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L w="12240">
                      <a:solidFill>
                        <a:srgbClr val="000000"/>
                      </a:solidFill>
                    </a:lnL>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lnT w="12240">
                      <a:solidFill>
                        <a:srgbClr val="000000"/>
                      </a:solidFill>
                    </a:lnT>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8</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9</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lnB w="12240">
                      <a:solidFill>
                        <a:srgbClr val="000000"/>
                      </a:solidFill>
                    </a:lnB>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R w="12240">
                      <a:solidFill>
                        <a:srgbClr val="000000"/>
                      </a:solidFill>
                    </a:lnR>
                    <a:lnB w="12240">
                      <a:solidFill>
                        <a:srgbClr val="000000"/>
                      </a:solidFill>
                    </a:lnB>
                    <a:noFill/>
                  </a:tcPr>
                </a:tc>
                <a:tc>
                  <a:txBody>
                    <a:bodyPr/>
                    <a:p>
                      <a:pPr algn="ctr">
                        <a:lnSpc>
                          <a:spcPct val="100000"/>
                        </a:lnSpc>
                      </a:pPr>
                      <a:r>
                        <a:rPr b="0" i="1"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0" i="1" lang="en-US" sz="1600" spc="-1" strike="noStrike">
                          <a:solidFill>
                            <a:srgbClr val="000000"/>
                          </a:solidFill>
                          <a:latin typeface="Times New Roman"/>
                        </a:rPr>
                        <a:t>...</a:t>
                      </a:r>
                      <a:endParaRPr b="0" lang="en-US" sz="1600" spc="-1" strike="noStrike">
                        <a:latin typeface="Arial"/>
                      </a:endParaRPr>
                    </a:p>
                  </a:txBody>
                  <a:tcPr marL="91440" marR="91440">
                    <a:lnT w="12240">
                      <a:solidFill>
                        <a:srgbClr val="000000"/>
                      </a:solidFill>
                    </a:lnT>
                    <a:noFill/>
                  </a:tcPr>
                </a:tc>
                <a:tc>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noFill/>
                  </a:tcPr>
                </a:tc>
              </a:tr>
              <a:tr h="342360">
                <a:tc>
                  <a:txBody>
                    <a:bodyPr/>
                    <a:p>
                      <a:pPr algn="ctr">
                        <a:lnSpc>
                          <a:spcPct val="100000"/>
                        </a:lnSpc>
                      </a:pPr>
                      <a:r>
                        <a:rPr b="1" i="1" lang="en-US" sz="1600" spc="-1" strike="noStrike">
                          <a:solidFill>
                            <a:srgbClr val="000000"/>
                          </a:solidFill>
                          <a:latin typeface="Times New Roman"/>
                        </a:rPr>
                        <a:t>N</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R w="12240">
                      <a:solidFill>
                        <a:srgbClr val="000000"/>
                      </a:solidFill>
                    </a:lnR>
                    <a:noFill/>
                  </a:tcPr>
                </a:tc>
              </a:tr>
            </a:tbl>
          </a:graphicData>
        </a:graphic>
      </p:graphicFrame>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1412640"/>
            <a:ext cx="8229240" cy="23040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repeated measures designs in psychology, the covariance matrix of the repeated measurements is often called the</a:t>
            </a:r>
            <a:r>
              <a:rPr b="0" lang="en-US" sz="1800" spc="-1" strike="noStrike">
                <a:solidFill>
                  <a:srgbClr val="000000"/>
                </a:solidFill>
                <a:latin typeface="Times New Roman"/>
              </a:rPr>
              <a:t> </a:t>
            </a:r>
            <a:r>
              <a:rPr b="0" lang="en-US" sz="1800" spc="-1" strike="noStrike">
                <a:solidFill>
                  <a:srgbClr val="984807"/>
                </a:solidFill>
                <a:latin typeface="Times New Roman"/>
              </a:rPr>
              <a:t>within-subjects covariance</a:t>
            </a:r>
            <a:r>
              <a:rPr b="0" lang="en-US" sz="1800" spc="-1" strike="noStrike">
                <a:solidFill>
                  <a:srgbClr val="000000"/>
                </a:solidFill>
                <a:latin typeface="Times New Roman"/>
              </a:rPr>
              <a:t> matrix.</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Basic challenge of repeated measures models is to find a </a:t>
            </a:r>
            <a:r>
              <a:rPr b="0" lang="en-US" sz="1800" spc="-1" strike="noStrike">
                <a:solidFill>
                  <a:srgbClr val="984807"/>
                </a:solidFill>
                <a:latin typeface="Times New Roman"/>
              </a:rPr>
              <a:t>parametric structure</a:t>
            </a:r>
            <a:r>
              <a:rPr b="0" lang="en-US" sz="1800" spc="-1" strike="noStrike">
                <a:solidFill>
                  <a:srgbClr val="000000"/>
                </a:solidFill>
                <a:latin typeface="Times New Roman"/>
              </a:rPr>
              <a:t> for the within-subjects covariance matrix, e.g.:</a:t>
            </a:r>
            <a:endParaRPr b="0" lang="en-US" sz="1800" spc="-1" strike="noStrike">
              <a:solidFill>
                <a:srgbClr val="000000"/>
              </a:solidFill>
              <a:latin typeface="Calibri"/>
            </a:endParaRPr>
          </a:p>
        </p:txBody>
      </p:sp>
      <p:sp>
        <p:nvSpPr>
          <p:cNvPr id="201" name="CustomShape 2"/>
          <p:cNvSpPr/>
          <p:nvPr/>
        </p:nvSpPr>
        <p:spPr>
          <a:xfrm>
            <a:off x="426240" y="188640"/>
            <a:ext cx="677916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2.4 Repeated measures covariance</a:t>
            </a:r>
            <a:endParaRPr b="0" lang="en-US" sz="3200" spc="-1" strike="noStrike">
              <a:latin typeface="Arial"/>
            </a:endParaRPr>
          </a:p>
        </p:txBody>
      </p:sp>
      <p:sp>
        <p:nvSpPr>
          <p:cNvPr id="202"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203" name="Table 4"/>
          <p:cNvGraphicFramePr/>
          <p:nvPr/>
        </p:nvGraphicFramePr>
        <p:xfrm>
          <a:off x="2555640" y="3717000"/>
          <a:ext cx="2736000" cy="2207880"/>
        </p:xfrm>
        <a:graphic>
          <a:graphicData uri="http://schemas.openxmlformats.org/drawingml/2006/table">
            <a:tbl>
              <a:tblPr/>
              <a:tblGrid>
                <a:gridCol w="954000"/>
                <a:gridCol w="594000"/>
                <a:gridCol w="594000"/>
                <a:gridCol w="594000"/>
              </a:tblGrid>
              <a:tr h="551880">
                <a:tc>
                  <a:tcPr marL="91440" marR="91440">
                    <a:lnL w="12240">
                      <a:noFill/>
                    </a:lnL>
                    <a:lnT w="12240">
                      <a:noFill/>
                    </a:lnT>
                    <a:noFill/>
                  </a:tcPr>
                </a:tc>
                <a:tc>
                  <a:txBody>
                    <a:bodyPr/>
                    <a:p>
                      <a:pPr algn="ctr">
                        <a:lnSpc>
                          <a:spcPct val="100000"/>
                        </a:lnSpc>
                      </a:pPr>
                      <a:r>
                        <a:rPr b="1" lang="en-US" sz="1800" spc="-1" strike="noStrike">
                          <a:solidFill>
                            <a:srgbClr val="000000"/>
                          </a:solidFill>
                          <a:latin typeface="Times New Roman"/>
                        </a:rPr>
                        <a:t>T1</a:t>
                      </a:r>
                      <a:endParaRPr b="0" lang="en-US" sz="1800" spc="-1" strike="noStrike">
                        <a:latin typeface="Arial"/>
                      </a:endParaRPr>
                    </a:p>
                  </a:txBody>
                  <a:tcPr marL="91440" marR="91440">
                    <a:lnL w="12240">
                      <a:noFill/>
                    </a:lnL>
                    <a:lnT w="12240">
                      <a:noFill/>
                    </a:lnT>
                    <a:noFill/>
                  </a:tcPr>
                </a:tc>
                <a:tc>
                  <a:txBody>
                    <a:bodyPr/>
                    <a:p>
                      <a:pPr algn="ctr">
                        <a:lnSpc>
                          <a:spcPct val="100000"/>
                        </a:lnSpc>
                      </a:pPr>
                      <a:r>
                        <a:rPr b="1" lang="en-US" sz="1800" spc="-1" strike="noStrike">
                          <a:solidFill>
                            <a:srgbClr val="000000"/>
                          </a:solidFill>
                          <a:latin typeface="Times New Roman"/>
                        </a:rPr>
                        <a:t>T2</a:t>
                      </a:r>
                      <a:endParaRPr b="0" lang="en-US" sz="1800" spc="-1" strike="noStrike">
                        <a:latin typeface="Arial"/>
                      </a:endParaRPr>
                    </a:p>
                  </a:txBody>
                  <a:tcPr marL="91440" marR="91440">
                    <a:lnT w="12240">
                      <a:noFill/>
                    </a:lnT>
                    <a:noFill/>
                  </a:tcPr>
                </a:tc>
                <a:tc>
                  <a:txBody>
                    <a:bodyPr/>
                    <a:p>
                      <a:pPr algn="ctr">
                        <a:lnSpc>
                          <a:spcPct val="100000"/>
                        </a:lnSpc>
                      </a:pPr>
                      <a:r>
                        <a:rPr b="1" lang="en-US" sz="1800" spc="-1" strike="noStrike">
                          <a:solidFill>
                            <a:srgbClr val="000000"/>
                          </a:solidFill>
                          <a:latin typeface="Times New Roman"/>
                        </a:rPr>
                        <a:t>T3</a:t>
                      </a:r>
                      <a:endParaRPr b="0" lang="en-US" sz="1800" spc="-1" strike="noStrike">
                        <a:latin typeface="Arial"/>
                      </a:endParaRPr>
                    </a:p>
                  </a:txBody>
                  <a:tcPr marL="91440" marR="91440">
                    <a:lnR w="12240">
                      <a:noFill/>
                    </a:lnR>
                    <a:lnT w="12240">
                      <a:noFill/>
                    </a:lnT>
                    <a:noFill/>
                  </a:tcPr>
                </a:tc>
              </a:tr>
              <a:tr h="551880">
                <a:tc>
                  <a:txBody>
                    <a:bodyPr/>
                    <a:p>
                      <a:pPr algn="ctr">
                        <a:lnSpc>
                          <a:spcPct val="100000"/>
                        </a:lnSpc>
                      </a:pPr>
                      <a:r>
                        <a:rPr b="1" lang="en-US" sz="1800" spc="-1" strike="noStrike">
                          <a:solidFill>
                            <a:srgbClr val="000000"/>
                          </a:solidFill>
                          <a:latin typeface="Times New Roman"/>
                        </a:rPr>
                        <a:t>T1</a:t>
                      </a:r>
                      <a:endParaRPr b="0" lang="en-US" sz="1800" spc="-1" strike="noStrike">
                        <a:latin typeface="Arial"/>
                      </a:endParaRPr>
                    </a:p>
                  </a:txBody>
                  <a:tcPr marL="91440" marR="91440">
                    <a:lnL w="12240">
                      <a:noFill/>
                    </a:lnL>
                    <a:lnR w="12240">
                      <a:solidFill>
                        <a:srgbClr val="000000"/>
                      </a:solidFill>
                    </a:lnR>
                    <a:lnT w="12240">
                      <a:noFill/>
                    </a:lnT>
                    <a:noFill/>
                  </a:tcPr>
                </a:tc>
                <a:tc>
                  <a:txBody>
                    <a:bodyPr/>
                    <a:p>
                      <a:pPr algn="ctr">
                        <a:lnSpc>
                          <a:spcPct val="100000"/>
                        </a:lnSpc>
                      </a:pPr>
                      <a:r>
                        <a:rPr b="1" i="1" lang="en-US" sz="1800" spc="-1" strike="noStrike">
                          <a:solidFill>
                            <a:srgbClr val="558ed5"/>
                          </a:solidFill>
                          <a:latin typeface="Times New Roman"/>
                        </a:rPr>
                        <a:t>σ</a:t>
                      </a:r>
                      <a:r>
                        <a:rPr b="1" i="1" lang="en-US" sz="1800" spc="-1" strike="noStrike" baseline="-25000">
                          <a:solidFill>
                            <a:srgbClr val="558ed5"/>
                          </a:solidFill>
                          <a:latin typeface="Times New Roman"/>
                        </a:rPr>
                        <a:t>1</a:t>
                      </a:r>
                      <a:r>
                        <a:rPr b="1" i="1" lang="en-US" sz="1800" spc="-1" strike="noStrike">
                          <a:solidFill>
                            <a:srgbClr val="558ed5"/>
                          </a:solidFill>
                          <a:latin typeface="Times New Roman"/>
                        </a:rPr>
                        <a:t>²</a:t>
                      </a:r>
                      <a:endParaRPr b="0" lang="en-US" sz="1800" spc="-1" strike="noStrike">
                        <a:latin typeface="Arial"/>
                      </a:endParaRPr>
                    </a:p>
                  </a:txBody>
                  <a:tcPr marL="91440" marR="91440">
                    <a:lnL w="12240">
                      <a:solidFill>
                        <a:srgbClr val="000000"/>
                      </a:solidFill>
                    </a:lnL>
                    <a:lnT w="12240">
                      <a:noFill/>
                    </a:lnT>
                    <a:noFill/>
                  </a:tcPr>
                </a:tc>
                <a:tc>
                  <a:txBody>
                    <a:bodyPr/>
                    <a:p>
                      <a:pPr algn="ctr">
                        <a:lnSpc>
                          <a:spcPct val="100000"/>
                        </a:lnSpc>
                      </a:pPr>
                      <a:r>
                        <a:rPr b="0" i="1" lang="en-US" sz="1800" spc="-1" strike="noStrike">
                          <a:solidFill>
                            <a:srgbClr val="000000"/>
                          </a:solidFill>
                          <a:latin typeface="Times New Roman"/>
                        </a:rPr>
                        <a:t>σ</a:t>
                      </a:r>
                      <a:r>
                        <a:rPr b="0" i="1" lang="en-US" sz="1800" spc="-1" strike="noStrike" baseline="-25000">
                          <a:solidFill>
                            <a:srgbClr val="000000"/>
                          </a:solidFill>
                          <a:latin typeface="Times New Roman"/>
                        </a:rPr>
                        <a:t>12</a:t>
                      </a:r>
                      <a:endParaRPr b="0" lang="en-US" sz="1800" spc="-1" strike="noStrike">
                        <a:latin typeface="Arial"/>
                      </a:endParaRPr>
                    </a:p>
                  </a:txBody>
                  <a:tcPr marL="91440" marR="91440">
                    <a:lnT w="12240">
                      <a:noFill/>
                    </a:lnT>
                    <a:noFill/>
                  </a:tcPr>
                </a:tc>
                <a:tc>
                  <a:txBody>
                    <a:bodyPr/>
                    <a:p>
                      <a:pPr algn="ctr">
                        <a:lnSpc>
                          <a:spcPct val="100000"/>
                        </a:lnSpc>
                      </a:pPr>
                      <a:r>
                        <a:rPr b="0" i="1" lang="en-US" sz="1800" spc="-1" strike="noStrike">
                          <a:solidFill>
                            <a:srgbClr val="000000"/>
                          </a:solidFill>
                          <a:latin typeface="Times New Roman"/>
                        </a:rPr>
                        <a:t>σ</a:t>
                      </a:r>
                      <a:r>
                        <a:rPr b="0" i="1" lang="en-US" sz="1800" spc="-1" strike="noStrike" baseline="-25000">
                          <a:solidFill>
                            <a:srgbClr val="000000"/>
                          </a:solidFill>
                          <a:latin typeface="Times New Roman"/>
                        </a:rPr>
                        <a:t>13</a:t>
                      </a:r>
                      <a:endParaRPr b="0" lang="en-US" sz="1800" spc="-1" strike="noStrike">
                        <a:latin typeface="Arial"/>
                      </a:endParaRPr>
                    </a:p>
                  </a:txBody>
                  <a:tcPr marL="91440" marR="91440">
                    <a:lnR w="12240">
                      <a:solidFill>
                        <a:srgbClr val="000000"/>
                      </a:solidFill>
                    </a:lnR>
                    <a:lnT w="12240">
                      <a:noFill/>
                    </a:lnT>
                    <a:noFill/>
                  </a:tcPr>
                </a:tc>
              </a:tr>
              <a:tr h="551880">
                <a:tc>
                  <a:txBody>
                    <a:bodyPr/>
                    <a:p>
                      <a:pPr algn="ctr">
                        <a:lnSpc>
                          <a:spcPct val="100000"/>
                        </a:lnSpc>
                      </a:pPr>
                      <a:r>
                        <a:rPr b="1" lang="en-US" sz="1800" spc="-1" strike="noStrike">
                          <a:solidFill>
                            <a:srgbClr val="000000"/>
                          </a:solidFill>
                          <a:latin typeface="Times New Roman"/>
                        </a:rPr>
                        <a:t>T2</a:t>
                      </a:r>
                      <a:endParaRPr b="0" lang="en-US" sz="1800" spc="-1" strike="noStrike">
                        <a:latin typeface="Arial"/>
                      </a:endParaRPr>
                    </a:p>
                  </a:txBody>
                  <a:tcPr marL="91440" marR="91440">
                    <a:lnL w="12240">
                      <a:noFill/>
                    </a:lnL>
                    <a:lnR w="12240">
                      <a:solidFill>
                        <a:srgbClr val="000000"/>
                      </a:solidFill>
                    </a:lnR>
                    <a:noFill/>
                  </a:tcPr>
                </a:tc>
                <a:tc>
                  <a:txBody>
                    <a:bodyPr/>
                    <a:p>
                      <a:pPr algn="ctr">
                        <a:lnSpc>
                          <a:spcPct val="100000"/>
                        </a:lnSpc>
                      </a:pPr>
                      <a:r>
                        <a:rPr b="1" i="1" lang="en-US" sz="1800" spc="-1" strike="noStrike">
                          <a:solidFill>
                            <a:srgbClr val="e46c0a"/>
                          </a:solidFill>
                          <a:latin typeface="Times New Roman"/>
                        </a:rPr>
                        <a:t>σ</a:t>
                      </a:r>
                      <a:r>
                        <a:rPr b="1" i="1" lang="en-US" sz="1800" spc="-1" strike="noStrike" baseline="-25000">
                          <a:solidFill>
                            <a:srgbClr val="e46c0a"/>
                          </a:solidFill>
                          <a:latin typeface="Times New Roman"/>
                        </a:rPr>
                        <a:t>12</a:t>
                      </a:r>
                      <a:endParaRPr b="0" lang="en-US" sz="1800" spc="-1" strike="noStrike">
                        <a:latin typeface="Arial"/>
                      </a:endParaRPr>
                    </a:p>
                  </a:txBody>
                  <a:tcPr marL="91440" marR="91440">
                    <a:lnL w="12240">
                      <a:solidFill>
                        <a:srgbClr val="000000"/>
                      </a:solidFill>
                    </a:lnL>
                    <a:noFill/>
                  </a:tcPr>
                </a:tc>
                <a:tc>
                  <a:txBody>
                    <a:bodyPr/>
                    <a:p>
                      <a:pPr algn="ctr">
                        <a:lnSpc>
                          <a:spcPct val="100000"/>
                        </a:lnSpc>
                      </a:pPr>
                      <a:r>
                        <a:rPr b="1" i="1" lang="en-US" sz="1800" spc="-1" strike="noStrike">
                          <a:solidFill>
                            <a:srgbClr val="558ed5"/>
                          </a:solidFill>
                          <a:latin typeface="Times New Roman"/>
                        </a:rPr>
                        <a:t>σ</a:t>
                      </a:r>
                      <a:r>
                        <a:rPr b="1" i="1" lang="en-US" sz="1800" spc="-1" strike="noStrike" baseline="-25000">
                          <a:solidFill>
                            <a:srgbClr val="558ed5"/>
                          </a:solidFill>
                          <a:latin typeface="Times New Roman"/>
                        </a:rPr>
                        <a:t>2</a:t>
                      </a:r>
                      <a:r>
                        <a:rPr b="1" i="1" lang="en-US" sz="1800" spc="-1" strike="noStrike">
                          <a:solidFill>
                            <a:srgbClr val="558ed5"/>
                          </a:solidFill>
                          <a:latin typeface="Times New Roman"/>
                        </a:rPr>
                        <a:t>²</a:t>
                      </a:r>
                      <a:endParaRPr b="0" lang="en-US" sz="1800" spc="-1" strike="noStrike">
                        <a:latin typeface="Arial"/>
                      </a:endParaRPr>
                    </a:p>
                  </a:txBody>
                  <a:tcPr marL="91440" marR="91440">
                    <a:noFill/>
                  </a:tcPr>
                </a:tc>
                <a:tc>
                  <a:txBody>
                    <a:bodyPr/>
                    <a:p>
                      <a:pPr algn="ctr">
                        <a:lnSpc>
                          <a:spcPct val="100000"/>
                        </a:lnSpc>
                      </a:pPr>
                      <a:r>
                        <a:rPr b="0" i="1" lang="en-US" sz="1800" spc="-1" strike="noStrike">
                          <a:solidFill>
                            <a:srgbClr val="000000"/>
                          </a:solidFill>
                          <a:latin typeface="Times New Roman"/>
                        </a:rPr>
                        <a:t>σ</a:t>
                      </a:r>
                      <a:r>
                        <a:rPr b="0" i="1" lang="en-US" sz="1800" spc="-1" strike="noStrike" baseline="-25000">
                          <a:solidFill>
                            <a:srgbClr val="000000"/>
                          </a:solidFill>
                          <a:latin typeface="Times New Roman"/>
                        </a:rPr>
                        <a:t>23</a:t>
                      </a:r>
                      <a:endParaRPr b="0" lang="en-US" sz="1800" spc="-1" strike="noStrike">
                        <a:latin typeface="Arial"/>
                      </a:endParaRPr>
                    </a:p>
                  </a:txBody>
                  <a:tcPr marL="91440" marR="91440">
                    <a:lnR w="12240">
                      <a:solidFill>
                        <a:srgbClr val="000000"/>
                      </a:solidFill>
                    </a:lnR>
                    <a:noFill/>
                  </a:tcPr>
                </a:tc>
              </a:tr>
              <a:tr h="552240">
                <a:tc>
                  <a:txBody>
                    <a:bodyPr/>
                    <a:p>
                      <a:pPr algn="ctr">
                        <a:lnSpc>
                          <a:spcPct val="100000"/>
                        </a:lnSpc>
                      </a:pPr>
                      <a:r>
                        <a:rPr b="1" lang="en-US" sz="1800" spc="-1" strike="noStrike">
                          <a:solidFill>
                            <a:srgbClr val="000000"/>
                          </a:solidFill>
                          <a:latin typeface="Times New Roman"/>
                        </a:rPr>
                        <a:t>T3</a:t>
                      </a:r>
                      <a:endParaRPr b="0" lang="en-US" sz="1800" spc="-1" strike="noStrike">
                        <a:latin typeface="Arial"/>
                      </a:endParaRPr>
                    </a:p>
                  </a:txBody>
                  <a:tcPr marL="91440" marR="91440">
                    <a:lnL w="12240">
                      <a:noFill/>
                    </a:lnL>
                    <a:lnR w="12240">
                      <a:solidFill>
                        <a:srgbClr val="000000"/>
                      </a:solidFill>
                    </a:lnR>
                    <a:lnB w="12240">
                      <a:noFill/>
                    </a:lnB>
                    <a:noFill/>
                  </a:tcPr>
                </a:tc>
                <a:tc>
                  <a:txBody>
                    <a:bodyPr/>
                    <a:p>
                      <a:pPr algn="ctr">
                        <a:lnSpc>
                          <a:spcPct val="100000"/>
                        </a:lnSpc>
                      </a:pPr>
                      <a:r>
                        <a:rPr b="1" i="1" lang="en-US" sz="1800" spc="-1" strike="noStrike">
                          <a:solidFill>
                            <a:srgbClr val="e46c0a"/>
                          </a:solidFill>
                          <a:latin typeface="Times New Roman"/>
                        </a:rPr>
                        <a:t>σ</a:t>
                      </a:r>
                      <a:r>
                        <a:rPr b="1" i="1" lang="en-US" sz="1800" spc="-1" strike="noStrike" baseline="-25000">
                          <a:solidFill>
                            <a:srgbClr val="e46c0a"/>
                          </a:solidFill>
                          <a:latin typeface="Times New Roman"/>
                        </a:rPr>
                        <a:t>13</a:t>
                      </a:r>
                      <a:endParaRPr b="0" lang="en-US" sz="1800" spc="-1" strike="noStrike">
                        <a:latin typeface="Arial"/>
                      </a:endParaRPr>
                    </a:p>
                  </a:txBody>
                  <a:tcPr marL="91440" marR="91440">
                    <a:lnL w="12240">
                      <a:solidFill>
                        <a:srgbClr val="000000"/>
                      </a:solidFill>
                    </a:lnL>
                    <a:lnB w="12240">
                      <a:noFill/>
                    </a:lnB>
                    <a:noFill/>
                  </a:tcPr>
                </a:tc>
                <a:tc>
                  <a:txBody>
                    <a:bodyPr/>
                    <a:p>
                      <a:pPr algn="ctr">
                        <a:lnSpc>
                          <a:spcPct val="100000"/>
                        </a:lnSpc>
                      </a:pPr>
                      <a:r>
                        <a:rPr b="1" i="1" lang="en-US" sz="1800" spc="-1" strike="noStrike">
                          <a:solidFill>
                            <a:srgbClr val="e46c0a"/>
                          </a:solidFill>
                          <a:latin typeface="Times New Roman"/>
                        </a:rPr>
                        <a:t>σ</a:t>
                      </a:r>
                      <a:r>
                        <a:rPr b="1" i="1" lang="en-US" sz="1800" spc="-1" strike="noStrike" baseline="-25000">
                          <a:solidFill>
                            <a:srgbClr val="e46c0a"/>
                          </a:solidFill>
                          <a:latin typeface="Times New Roman"/>
                        </a:rPr>
                        <a:t>23</a:t>
                      </a:r>
                      <a:endParaRPr b="0" lang="en-US" sz="1800" spc="-1" strike="noStrike">
                        <a:latin typeface="Arial"/>
                      </a:endParaRPr>
                    </a:p>
                  </a:txBody>
                  <a:tcPr marL="91440" marR="91440">
                    <a:lnB w="12240">
                      <a:noFill/>
                    </a:lnB>
                    <a:noFill/>
                  </a:tcPr>
                </a:tc>
                <a:tc>
                  <a:txBody>
                    <a:bodyPr/>
                    <a:p>
                      <a:pPr algn="ctr">
                        <a:lnSpc>
                          <a:spcPct val="100000"/>
                        </a:lnSpc>
                      </a:pPr>
                      <a:r>
                        <a:rPr b="1" i="1" lang="en-US" sz="1800" spc="-1" strike="noStrike">
                          <a:solidFill>
                            <a:srgbClr val="558ed5"/>
                          </a:solidFill>
                          <a:latin typeface="Times New Roman"/>
                        </a:rPr>
                        <a:t>σ</a:t>
                      </a:r>
                      <a:r>
                        <a:rPr b="1" i="1" lang="en-US" sz="1800" spc="-1" strike="noStrike" baseline="-25000">
                          <a:solidFill>
                            <a:srgbClr val="558ed5"/>
                          </a:solidFill>
                          <a:latin typeface="Times New Roman"/>
                        </a:rPr>
                        <a:t>3</a:t>
                      </a:r>
                      <a:r>
                        <a:rPr b="1" i="1" lang="en-US" sz="1800" spc="-1" strike="noStrike">
                          <a:solidFill>
                            <a:srgbClr val="558ed5"/>
                          </a:solidFill>
                          <a:latin typeface="Times New Roman"/>
                        </a:rPr>
                        <a:t>²</a:t>
                      </a:r>
                      <a:endParaRPr b="0" lang="en-US" sz="1800" spc="-1" strike="noStrike">
                        <a:latin typeface="Arial"/>
                      </a:endParaRPr>
                    </a:p>
                  </a:txBody>
                  <a:tcPr marL="91440" marR="91440">
                    <a:lnR w="12240">
                      <a:solidFill>
                        <a:srgbClr val="000000"/>
                      </a:solidFill>
                    </a:lnR>
                    <a:lnB w="12240">
                      <a:noFill/>
                    </a:lnB>
                    <a:noFill/>
                  </a:tcPr>
                </a:tc>
              </a:tr>
            </a:tbl>
          </a:graphicData>
        </a:graphic>
      </p:graphicFrame>
      <p:sp>
        <p:nvSpPr>
          <p:cNvPr id="204" name="CustomShape 5"/>
          <p:cNvSpPr/>
          <p:nvPr/>
        </p:nvSpPr>
        <p:spPr>
          <a:xfrm>
            <a:off x="6163560" y="4653000"/>
            <a:ext cx="1599120" cy="63900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558ed5"/>
              </a:buClr>
              <a:buFont typeface="Arial"/>
              <a:buChar char="•"/>
            </a:pPr>
            <a:r>
              <a:rPr b="0" lang="en-US" sz="1800" spc="-1" strike="noStrike">
                <a:solidFill>
                  <a:srgbClr val="558ed5"/>
                </a:solidFill>
                <a:latin typeface="Times New Roman"/>
              </a:rPr>
              <a:t>Variances</a:t>
            </a:r>
            <a:endParaRPr b="0" lang="en-US" sz="1800" spc="-1" strike="noStrike">
              <a:latin typeface="Arial"/>
            </a:endParaRPr>
          </a:p>
          <a:p>
            <a:pPr marL="285840" indent="-285480">
              <a:lnSpc>
                <a:spcPct val="100000"/>
              </a:lnSpc>
              <a:buClr>
                <a:srgbClr val="984807"/>
              </a:buClr>
              <a:buFont typeface="Arial"/>
              <a:buChar char="•"/>
            </a:pPr>
            <a:r>
              <a:rPr b="0" lang="en-US" sz="1800" spc="-1" strike="noStrike">
                <a:solidFill>
                  <a:srgbClr val="984807"/>
                </a:solidFill>
                <a:latin typeface="Times New Roman"/>
              </a:rPr>
              <a:t>Covariances</a:t>
            </a: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248840" y="3069000"/>
            <a:ext cx="6779160" cy="1064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3. Classic Repeated Measures Analyses</a:t>
            </a:r>
            <a:endParaRPr b="0" lang="en-US" sz="3200" spc="-1" strike="noStrike">
              <a:latin typeface="Arial"/>
            </a:endParaRPr>
          </a:p>
        </p:txBody>
      </p:sp>
      <p:sp>
        <p:nvSpPr>
          <p:cNvPr id="206" name="Line 2"/>
          <p:cNvSpPr/>
          <p:nvPr/>
        </p:nvSpPr>
        <p:spPr>
          <a:xfrm>
            <a:off x="827280" y="292464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207" name="Line 3"/>
          <p:cNvSpPr/>
          <p:nvPr/>
        </p:nvSpPr>
        <p:spPr>
          <a:xfrm>
            <a:off x="868680" y="386100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208" name="CustomShape 4"/>
          <p:cNvSpPr/>
          <p:nvPr/>
        </p:nvSpPr>
        <p:spPr>
          <a:xfrm>
            <a:off x="3074760" y="4973040"/>
            <a:ext cx="2994480" cy="395280"/>
          </a:xfrm>
          <a:prstGeom prst="rect">
            <a:avLst/>
          </a:prstGeom>
          <a:noFill/>
          <a:ln>
            <a:noFill/>
          </a:ln>
        </p:spPr>
        <p:style>
          <a:lnRef idx="0"/>
          <a:fillRef idx="0"/>
          <a:effectRef idx="0"/>
          <a:fontRef idx="minor"/>
        </p:style>
        <p:txBody>
          <a:bodyPr wrap="none" lIns="90000" rIns="90000" tIns="45000" bIns="45000"/>
          <a:p>
            <a:pPr algn="ctr">
              <a:lnSpc>
                <a:spcPct val="100000"/>
              </a:lnSpc>
            </a:pPr>
            <a:r>
              <a:rPr b="0" i="1" lang="en-US" sz="2000" spc="-1" strike="noStrike">
                <a:solidFill>
                  <a:srgbClr val="000000"/>
                </a:solidFill>
                <a:latin typeface="Times New Roman"/>
              </a:rPr>
              <a:t>Let’s make a short detour…</a:t>
            </a:r>
            <a:endParaRPr b="0" lang="en-US" sz="20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457200" y="1600200"/>
            <a:ext cx="8229240" cy="463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Two classical methods for analyzing repeated measures data are </a:t>
            </a:r>
            <a:r>
              <a:rPr b="0" lang="en-US" sz="1800" spc="-1" strike="noStrike">
                <a:solidFill>
                  <a:srgbClr val="984807"/>
                </a:solidFill>
                <a:latin typeface="Times New Roman"/>
              </a:rPr>
              <a:t>repeated measures ANOVA</a:t>
            </a:r>
            <a:r>
              <a:rPr b="0" lang="en-US" sz="1800" spc="-1" strike="noStrike">
                <a:solidFill>
                  <a:srgbClr val="000000"/>
                </a:solidFill>
                <a:latin typeface="Times New Roman"/>
              </a:rPr>
              <a:t> and repeated measures </a:t>
            </a:r>
            <a:r>
              <a:rPr b="0" lang="en-US" sz="1800" spc="-1" strike="noStrike">
                <a:solidFill>
                  <a:srgbClr val="984807"/>
                </a:solidFill>
                <a:latin typeface="Times New Roman"/>
              </a:rPr>
              <a:t>MANOVA</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 special case of these methods is the </a:t>
            </a:r>
            <a:r>
              <a:rPr b="0" lang="en-US" sz="1800" spc="-1" strike="noStrike">
                <a:solidFill>
                  <a:srgbClr val="984807"/>
                </a:solidFill>
                <a:latin typeface="Times New Roman"/>
              </a:rPr>
              <a:t>paired </a:t>
            </a:r>
            <a:r>
              <a:rPr b="0" i="1" lang="en-US" sz="1800" spc="-1" strike="noStrike">
                <a:solidFill>
                  <a:srgbClr val="984807"/>
                </a:solidFill>
                <a:latin typeface="Times New Roman"/>
              </a:rPr>
              <a:t>t-</a:t>
            </a:r>
            <a:r>
              <a:rPr b="0" lang="en-US" sz="1800" spc="-1" strike="noStrike">
                <a:solidFill>
                  <a:srgbClr val="984807"/>
                </a:solidFill>
                <a:latin typeface="Times New Roman"/>
              </a:rPr>
              <a:t>test</a:t>
            </a:r>
            <a:r>
              <a:rPr b="0" lang="en-US" sz="1800" spc="-1" strike="noStrike">
                <a:solidFill>
                  <a:srgbClr val="000000"/>
                </a:solidFill>
                <a:latin typeface="Times New Roman"/>
              </a:rPr>
              <a:t> (one within-factor, 2 levels), which is the most basic type of repeated measures analysis.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ANOVA and MANOVA each make a different assumption about the within-subjects covariance matrix. However, these details are largely obscured by the software routines (e.g., SPSS) and not familiar to users.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Let’s take a closer look at our darts-playing super heroes again…</a:t>
            </a:r>
            <a:endParaRPr b="0" lang="en-US" sz="1800" spc="-1" strike="noStrike">
              <a:solidFill>
                <a:srgbClr val="000000"/>
              </a:solidFill>
              <a:latin typeface="Calibri"/>
            </a:endParaRPr>
          </a:p>
        </p:txBody>
      </p:sp>
      <p:sp>
        <p:nvSpPr>
          <p:cNvPr id="210"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3.1 Classic repeated measures analyses</a:t>
            </a:r>
            <a:endParaRPr b="0" lang="en-US" sz="3200" spc="-1" strike="noStrike">
              <a:latin typeface="Arial"/>
            </a:endParaRPr>
          </a:p>
        </p:txBody>
      </p:sp>
      <p:sp>
        <p:nvSpPr>
          <p:cNvPr id="21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2003 – 2007</a:t>
            </a:r>
            <a:r>
              <a:rPr b="0" lang="en-US" sz="1800" spc="-1" strike="noStrike">
                <a:solidFill>
                  <a:srgbClr val="000000"/>
                </a:solidFill>
                <a:latin typeface="Times New Roman"/>
              </a:rPr>
              <a:t>	</a:t>
            </a:r>
            <a:r>
              <a:rPr b="0" lang="en-US" sz="1800" spc="-1" strike="noStrike">
                <a:solidFill>
                  <a:srgbClr val="000000"/>
                </a:solidFill>
                <a:latin typeface="Times New Roman"/>
              </a:rPr>
              <a:t>Bachelor in Psychology</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2007 – 2009</a:t>
            </a:r>
            <a:r>
              <a:rPr b="0" lang="en-US" sz="1800" spc="-1" strike="noStrike">
                <a:solidFill>
                  <a:srgbClr val="000000"/>
                </a:solidFill>
                <a:latin typeface="Times New Roman"/>
              </a:rPr>
              <a:t>	</a:t>
            </a:r>
            <a:r>
              <a:rPr b="0" lang="en-US" sz="1800" spc="-1" strike="noStrike">
                <a:solidFill>
                  <a:srgbClr val="000000"/>
                </a:solidFill>
                <a:latin typeface="Times New Roman"/>
              </a:rPr>
              <a:t>Master in Psychology</a:t>
            </a:r>
            <a:endParaRPr b="0" lang="en-US" sz="1800" spc="-1" strike="noStrike">
              <a:solidFill>
                <a:srgbClr val="000000"/>
              </a:solidFill>
              <a:latin typeface="Calibri"/>
            </a:endParaRPr>
          </a:p>
          <a:p>
            <a:pPr marL="343080" indent="-342720">
              <a:lnSpc>
                <a:spcPct val="100000"/>
              </a:lnSpc>
              <a:spcBef>
                <a:spcPts val="360"/>
              </a:spcBef>
              <a:buClr>
                <a:srgbClr val="0070c0"/>
              </a:buClr>
              <a:buFont typeface="Arial"/>
              <a:buChar char="•"/>
            </a:pPr>
            <a:r>
              <a:rPr b="0" lang="en-US" sz="1800" spc="-1" strike="noStrike">
                <a:solidFill>
                  <a:srgbClr val="0070c0"/>
                </a:solidFill>
                <a:latin typeface="Times New Roman"/>
              </a:rPr>
              <a:t>2009 – 2010</a:t>
            </a:r>
            <a:r>
              <a:rPr b="0" lang="en-US" sz="1800" spc="-1" strike="noStrike">
                <a:solidFill>
                  <a:srgbClr val="0070c0"/>
                </a:solidFill>
                <a:latin typeface="Times New Roman"/>
              </a:rPr>
              <a:t>	</a:t>
            </a:r>
            <a:r>
              <a:rPr b="0" lang="en-US" sz="1800" spc="-1" strike="noStrike">
                <a:solidFill>
                  <a:srgbClr val="0070c0"/>
                </a:solidFill>
                <a:latin typeface="Times New Roman"/>
              </a:rPr>
              <a:t>Master in Statistical Data Analysis</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2011 – 2015</a:t>
            </a:r>
            <a:r>
              <a:rPr b="0" lang="en-US" sz="1800" spc="-1" strike="noStrike">
                <a:solidFill>
                  <a:srgbClr val="000000"/>
                </a:solidFill>
                <a:latin typeface="Times New Roman"/>
              </a:rPr>
              <a:t>	</a:t>
            </a:r>
            <a:r>
              <a:rPr b="0" lang="en-US" sz="1800" spc="-1" strike="noStrike">
                <a:solidFill>
                  <a:srgbClr val="000000"/>
                </a:solidFill>
                <a:latin typeface="Times New Roman"/>
              </a:rPr>
              <a:t>Ph.D. in Psychology</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Experience with repeated measures data in multiple formats (e.g., longitudinal, multilevel) and settings (e.g., clinical, psychological).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Part-time statistical assistant at CISA (2011–2013, 2015) and occasional contributor of teaching materials.</a:t>
            </a:r>
            <a:endParaRPr b="0" lang="en-US" sz="1800" spc="-1" strike="noStrike">
              <a:solidFill>
                <a:srgbClr val="000000"/>
              </a:solidFill>
              <a:latin typeface="Calibri"/>
            </a:endParaRPr>
          </a:p>
        </p:txBody>
      </p:sp>
      <p:sp>
        <p:nvSpPr>
          <p:cNvPr id="96" name="CustomShape 2"/>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Personal background</a:t>
            </a:r>
            <a:endParaRPr b="0" lang="en-US" sz="3200" spc="-1" strike="noStrike">
              <a:latin typeface="Arial"/>
            </a:endParaRPr>
          </a:p>
        </p:txBody>
      </p:sp>
      <p:sp>
        <p:nvSpPr>
          <p:cNvPr id="9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2222280" y="2205000"/>
            <a:ext cx="719640" cy="6476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3" name="CustomShape 2"/>
          <p:cNvSpPr/>
          <p:nvPr/>
        </p:nvSpPr>
        <p:spPr>
          <a:xfrm>
            <a:off x="5241600" y="2853000"/>
            <a:ext cx="719640" cy="6476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4" name="CustomShape 3"/>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3.2 Long and wide format data</a:t>
            </a:r>
            <a:endParaRPr b="0" lang="en-US" sz="3200" spc="-1" strike="noStrike">
              <a:latin typeface="Arial"/>
            </a:endParaRPr>
          </a:p>
        </p:txBody>
      </p:sp>
      <p:sp>
        <p:nvSpPr>
          <p:cNvPr id="215" name="Line 4"/>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216" name="Table 5"/>
          <p:cNvGraphicFramePr/>
          <p:nvPr/>
        </p:nvGraphicFramePr>
        <p:xfrm>
          <a:off x="363960" y="2421000"/>
          <a:ext cx="3425400" cy="3225600"/>
        </p:xfrm>
        <a:graphic>
          <a:graphicData uri="http://schemas.openxmlformats.org/drawingml/2006/table">
            <a:tbl>
              <a:tblPr/>
              <a:tblGrid>
                <a:gridCol w="856440"/>
                <a:gridCol w="856440"/>
                <a:gridCol w="856440"/>
                <a:gridCol w="856440"/>
              </a:tblGrid>
              <a:tr h="268560">
                <a:tc>
                  <a:txBody>
                    <a:bodyPr anchor="b"/>
                    <a:p>
                      <a:pPr algn="ctr">
                        <a:lnSpc>
                          <a:spcPct val="100000"/>
                        </a:lnSpc>
                      </a:pPr>
                      <a:r>
                        <a:rPr b="1" lang="en-US" sz="1100" spc="-1" strike="noStrike">
                          <a:solidFill>
                            <a:srgbClr val="000000"/>
                          </a:solidFill>
                          <a:latin typeface="Times New Roman"/>
                        </a:rPr>
                        <a:t>Obs.</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Subject</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Throw</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Points</a:t>
                      </a:r>
                      <a:endParaRPr b="0" lang="en-US" sz="1100" spc="-1" strike="noStrike">
                        <a:latin typeface="Arial"/>
                      </a:endParaRPr>
                    </a:p>
                  </a:txBody>
                  <a:tcPr marL="91440" marR="91440">
                    <a:lnT w="12240">
                      <a:solidFill>
                        <a:srgbClr val="000000"/>
                      </a:solidFill>
                    </a:lnT>
                    <a:lnB w="12240">
                      <a:solidFill>
                        <a:srgbClr val="000000"/>
                      </a:solidFill>
                    </a:lnB>
                    <a:noFill/>
                  </a:tcPr>
                </a:tc>
              </a:tr>
              <a:tr h="268560">
                <a:tc>
                  <a:txBody>
                    <a:bodyPr/>
                    <a:p>
                      <a:pPr algn="ctr">
                        <a:lnSpc>
                          <a:spcPct val="100000"/>
                        </a:lnSpc>
                      </a:pPr>
                      <a:r>
                        <a:rPr b="0" lang="en-US" sz="1100" spc="-1" strike="noStrike">
                          <a:solidFill>
                            <a:srgbClr val="000000"/>
                          </a:solidFill>
                          <a:latin typeface="Times New Roman"/>
                        </a:rPr>
                        <a:t>1</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Batman</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T1</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60</a:t>
                      </a:r>
                      <a:endParaRPr b="0" lang="en-US" sz="1100" spc="-1" strike="noStrike">
                        <a:latin typeface="Arial"/>
                      </a:endParaRPr>
                    </a:p>
                  </a:txBody>
                  <a:tcPr marL="91440" marR="91440">
                    <a:lnT w="12240">
                      <a:solidFill>
                        <a:srgbClr val="000000"/>
                      </a:solidFill>
                    </a:lnT>
                    <a:noFill/>
                  </a:tcPr>
                </a:tc>
              </a:tr>
              <a:tr h="268560">
                <a:tc>
                  <a:txBody>
                    <a:bodyPr/>
                    <a:p>
                      <a:pPr algn="ctr">
                        <a:lnSpc>
                          <a:spcPct val="100000"/>
                        </a:lnSpc>
                      </a:pPr>
                      <a:r>
                        <a:rPr b="0" lang="en-US" sz="1100" spc="-1" strike="noStrike">
                          <a:solidFill>
                            <a:srgbClr val="000000"/>
                          </a:solidFill>
                          <a:latin typeface="Times New Roman"/>
                        </a:rPr>
                        <a:t>2</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Batman</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T2</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40</a:t>
                      </a:r>
                      <a:endParaRPr b="0" lang="en-US" sz="1100" spc="-1" strike="noStrike">
                        <a:latin typeface="Arial"/>
                      </a:endParaRPr>
                    </a:p>
                  </a:txBody>
                  <a:tcPr marL="91440" marR="91440">
                    <a:noFill/>
                  </a:tcPr>
                </a:tc>
              </a:tr>
              <a:tr h="268560">
                <a:tc>
                  <a:txBody>
                    <a:bodyPr/>
                    <a:p>
                      <a:pPr algn="ctr">
                        <a:lnSpc>
                          <a:spcPct val="100000"/>
                        </a:lnSpc>
                      </a:pPr>
                      <a:r>
                        <a:rPr b="0" lang="en-US" sz="1100" spc="-1" strike="noStrike">
                          <a:solidFill>
                            <a:srgbClr val="000000"/>
                          </a:solidFill>
                          <a:latin typeface="Times New Roman"/>
                        </a:rPr>
                        <a:t>3</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Batman</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T3</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1440" marR="91440">
                    <a:lnB w="12240">
                      <a:solidFill>
                        <a:srgbClr val="808080"/>
                      </a:solidFill>
                    </a:lnB>
                    <a:noFill/>
                  </a:tcPr>
                </a:tc>
              </a:tr>
              <a:tr h="268560">
                <a:tc>
                  <a:txBody>
                    <a:bodyPr/>
                    <a:p>
                      <a:pPr algn="ctr">
                        <a:lnSpc>
                          <a:spcPct val="100000"/>
                        </a:lnSpc>
                      </a:pPr>
                      <a:r>
                        <a:rPr b="0" lang="en-US" sz="1100" spc="-1" strike="noStrike">
                          <a:solidFill>
                            <a:srgbClr val="000000"/>
                          </a:solidFill>
                          <a:latin typeface="Times New Roman"/>
                        </a:rPr>
                        <a:t>4</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Hulk</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T1</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1</a:t>
                      </a:r>
                      <a:endParaRPr b="0" lang="en-US" sz="1100" spc="-1" strike="noStrike">
                        <a:latin typeface="Arial"/>
                      </a:endParaRPr>
                    </a:p>
                  </a:txBody>
                  <a:tcPr marL="91440" marR="91440">
                    <a:lnT w="12240">
                      <a:solidFill>
                        <a:srgbClr val="808080"/>
                      </a:solidFill>
                    </a:lnT>
                    <a:noFill/>
                  </a:tcPr>
                </a:tc>
              </a:tr>
              <a:tr h="268560">
                <a:tc>
                  <a:txBody>
                    <a:bodyPr/>
                    <a:p>
                      <a:pPr algn="ctr">
                        <a:lnSpc>
                          <a:spcPct val="100000"/>
                        </a:lnSpc>
                      </a:pPr>
                      <a:r>
                        <a:rPr b="0" lang="en-US" sz="1100" spc="-1" strike="noStrike">
                          <a:solidFill>
                            <a:srgbClr val="000000"/>
                          </a:solidFill>
                          <a:latin typeface="Times New Roman"/>
                        </a:rPr>
                        <a:t>5</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Hulk</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T2</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10</a:t>
                      </a:r>
                      <a:endParaRPr b="0" lang="en-US" sz="1100" spc="-1" strike="noStrike">
                        <a:latin typeface="Arial"/>
                      </a:endParaRPr>
                    </a:p>
                  </a:txBody>
                  <a:tcPr marL="91440" marR="91440">
                    <a:noFill/>
                  </a:tcPr>
                </a:tc>
              </a:tr>
              <a:tr h="268560">
                <a:tc>
                  <a:txBody>
                    <a:bodyPr/>
                    <a:p>
                      <a:pPr algn="ctr">
                        <a:lnSpc>
                          <a:spcPct val="100000"/>
                        </a:lnSpc>
                      </a:pPr>
                      <a:r>
                        <a:rPr b="0" lang="en-US" sz="1100" spc="-1" strike="noStrike">
                          <a:solidFill>
                            <a:srgbClr val="000000"/>
                          </a:solidFill>
                          <a:latin typeface="Times New Roman"/>
                        </a:rPr>
                        <a:t>6</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Hulk</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T3</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25</a:t>
                      </a:r>
                      <a:endParaRPr b="0" lang="en-US" sz="1100" spc="-1" strike="noStrike">
                        <a:latin typeface="Arial"/>
                      </a:endParaRPr>
                    </a:p>
                  </a:txBody>
                  <a:tcPr marL="91440" marR="91440">
                    <a:lnB w="12240">
                      <a:solidFill>
                        <a:srgbClr val="808080"/>
                      </a:solidFill>
                    </a:lnB>
                    <a:noFill/>
                  </a:tcPr>
                </a:tc>
              </a:tr>
              <a:tr h="268560">
                <a:tc>
                  <a:txBody>
                    <a:bodyPr/>
                    <a:p>
                      <a:pPr algn="ctr">
                        <a:lnSpc>
                          <a:spcPct val="100000"/>
                        </a:lnSpc>
                      </a:pPr>
                      <a:r>
                        <a:rPr b="0" lang="en-US" sz="1100" spc="-1" strike="noStrike">
                          <a:solidFill>
                            <a:srgbClr val="000000"/>
                          </a:solidFill>
                          <a:latin typeface="Times New Roman"/>
                        </a:rPr>
                        <a:t>7</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Spider-Man</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T1</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1440" marR="91440">
                    <a:lnT w="12240">
                      <a:solidFill>
                        <a:srgbClr val="808080"/>
                      </a:solidFill>
                    </a:lnT>
                    <a:noFill/>
                  </a:tcPr>
                </a:tc>
              </a:tr>
              <a:tr h="268560">
                <a:tc>
                  <a:txBody>
                    <a:bodyPr/>
                    <a:p>
                      <a:pPr algn="ctr">
                        <a:lnSpc>
                          <a:spcPct val="100000"/>
                        </a:lnSpc>
                      </a:pPr>
                      <a:r>
                        <a:rPr b="0" lang="en-US" sz="1100" spc="-1" strike="noStrike">
                          <a:solidFill>
                            <a:srgbClr val="000000"/>
                          </a:solidFill>
                          <a:latin typeface="Times New Roman"/>
                        </a:rPr>
                        <a:t>8</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Spider-Man</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T2</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15</a:t>
                      </a:r>
                      <a:endParaRPr b="0" lang="en-US" sz="1100" spc="-1" strike="noStrike">
                        <a:latin typeface="Arial"/>
                      </a:endParaRPr>
                    </a:p>
                  </a:txBody>
                  <a:tcPr marL="91440" marR="91440">
                    <a:noFill/>
                  </a:tcPr>
                </a:tc>
              </a:tr>
              <a:tr h="268560">
                <a:tc>
                  <a:txBody>
                    <a:bodyPr/>
                    <a:p>
                      <a:pPr algn="ctr">
                        <a:lnSpc>
                          <a:spcPct val="100000"/>
                        </a:lnSpc>
                      </a:pPr>
                      <a:r>
                        <a:rPr b="0" lang="en-US" sz="1100" spc="-1" strike="noStrike">
                          <a:solidFill>
                            <a:srgbClr val="000000"/>
                          </a:solidFill>
                          <a:latin typeface="Times New Roman"/>
                        </a:rPr>
                        <a:t>9</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Spider-Man</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T3</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11</a:t>
                      </a:r>
                      <a:endParaRPr b="0" lang="en-US" sz="1100" spc="-1" strike="noStrike">
                        <a:latin typeface="Arial"/>
                      </a:endParaRPr>
                    </a:p>
                  </a:txBody>
                  <a:tcPr marL="91440" marR="91440">
                    <a:lnB w="12240">
                      <a:solidFill>
                        <a:srgbClr val="808080"/>
                      </a:solidFill>
                    </a:lnB>
                    <a:noFill/>
                  </a:tcPr>
                </a:tc>
              </a:tr>
              <a:tr h="268560">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solidFill>
                        <a:srgbClr val="808080"/>
                      </a:solidFill>
                    </a:lnT>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solidFill>
                        <a:srgbClr val="808080"/>
                      </a:solidFill>
                    </a:lnT>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solidFill>
                        <a:srgbClr val="808080"/>
                      </a:solidFill>
                    </a:lnT>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solidFill>
                        <a:srgbClr val="808080"/>
                      </a:solidFill>
                    </a:lnT>
                    <a:lnB w="12240">
                      <a:noFill/>
                    </a:lnB>
                    <a:noFill/>
                  </a:tcPr>
                </a:tc>
              </a:tr>
              <a:tr h="271440">
                <a:tc>
                  <a:txBody>
                    <a:bodyPr/>
                    <a:p>
                      <a:pPr algn="ctr">
                        <a:lnSpc>
                          <a:spcPct val="100000"/>
                        </a:lnSpc>
                      </a:pPr>
                      <a:r>
                        <a:rPr b="0" lang="en-US" sz="1100" spc="-1" strike="noStrike">
                          <a:solidFill>
                            <a:srgbClr val="000000"/>
                          </a:solidFill>
                          <a:latin typeface="Times New Roman"/>
                        </a:rPr>
                        <a:t>60</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Iron Man</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T3</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19</a:t>
                      </a:r>
                      <a:endParaRPr b="0" lang="en-US" sz="1100" spc="-1" strike="noStrike">
                        <a:latin typeface="Arial"/>
                      </a:endParaRPr>
                    </a:p>
                  </a:txBody>
                  <a:tcPr marL="91440" marR="91440">
                    <a:lnT w="12240">
                      <a:noFill/>
                    </a:lnT>
                    <a:lnB w="12240">
                      <a:solidFill>
                        <a:srgbClr val="000000"/>
                      </a:solidFill>
                    </a:lnB>
                    <a:noFill/>
                  </a:tcPr>
                </a:tc>
              </a:tr>
            </a:tbl>
          </a:graphicData>
        </a:graphic>
      </p:graphicFrame>
      <p:graphicFrame>
        <p:nvGraphicFramePr>
          <p:cNvPr id="217" name="Table 6"/>
          <p:cNvGraphicFramePr/>
          <p:nvPr/>
        </p:nvGraphicFramePr>
        <p:xfrm>
          <a:off x="4428000" y="3141000"/>
          <a:ext cx="4248000" cy="1612440"/>
        </p:xfrm>
        <a:graphic>
          <a:graphicData uri="http://schemas.openxmlformats.org/drawingml/2006/table">
            <a:tbl>
              <a:tblPr/>
              <a:tblGrid>
                <a:gridCol w="849600"/>
                <a:gridCol w="886320"/>
                <a:gridCol w="812520"/>
                <a:gridCol w="849600"/>
                <a:gridCol w="849960"/>
              </a:tblGrid>
              <a:tr h="268560">
                <a:tc>
                  <a:txBody>
                    <a:bodyPr anchor="b"/>
                    <a:p>
                      <a:pPr algn="ctr">
                        <a:lnSpc>
                          <a:spcPct val="100000"/>
                        </a:lnSpc>
                      </a:pPr>
                      <a:r>
                        <a:rPr b="1" lang="en-US" sz="1100" spc="-1" strike="noStrike">
                          <a:solidFill>
                            <a:srgbClr val="000000"/>
                          </a:solidFill>
                          <a:latin typeface="Times New Roman"/>
                        </a:rPr>
                        <a:t>Obs.</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Subject</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T1</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T2</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T3</a:t>
                      </a:r>
                      <a:endParaRPr b="0" lang="en-US" sz="1100" spc="-1" strike="noStrike">
                        <a:latin typeface="Arial"/>
                      </a:endParaRPr>
                    </a:p>
                  </a:txBody>
                  <a:tcPr marL="91440" marR="91440">
                    <a:lnT w="12240">
                      <a:solidFill>
                        <a:srgbClr val="000000"/>
                      </a:solidFill>
                    </a:lnT>
                    <a:lnB w="12240">
                      <a:solidFill>
                        <a:srgbClr val="000000"/>
                      </a:solidFill>
                    </a:lnB>
                    <a:noFill/>
                  </a:tcPr>
                </a:tc>
              </a:tr>
              <a:tr h="268560">
                <a:tc>
                  <a:txBody>
                    <a:bodyPr/>
                    <a:p>
                      <a:pPr algn="ctr">
                        <a:lnSpc>
                          <a:spcPct val="100000"/>
                        </a:lnSpc>
                      </a:pPr>
                      <a:r>
                        <a:rPr b="0" lang="en-US" sz="1100" spc="-1" strike="noStrike">
                          <a:solidFill>
                            <a:srgbClr val="000000"/>
                          </a:solidFill>
                          <a:latin typeface="Times New Roman"/>
                        </a:rPr>
                        <a:t>1</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Batman</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60</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40</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1440" marR="91440">
                    <a:lnT w="12240">
                      <a:solidFill>
                        <a:srgbClr val="000000"/>
                      </a:solidFill>
                    </a:lnT>
                    <a:noFill/>
                  </a:tcPr>
                </a:tc>
              </a:tr>
              <a:tr h="268560">
                <a:tc>
                  <a:txBody>
                    <a:bodyPr/>
                    <a:p>
                      <a:pPr algn="ctr">
                        <a:lnSpc>
                          <a:spcPct val="100000"/>
                        </a:lnSpc>
                      </a:pPr>
                      <a:r>
                        <a:rPr b="0" lang="en-US" sz="1100" spc="-1" strike="noStrike">
                          <a:solidFill>
                            <a:srgbClr val="000000"/>
                          </a:solidFill>
                          <a:latin typeface="Times New Roman"/>
                        </a:rPr>
                        <a:t>2</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The Hulk</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1</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10</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25</a:t>
                      </a:r>
                      <a:endParaRPr b="0" lang="en-US" sz="1100" spc="-1" strike="noStrike">
                        <a:latin typeface="Arial"/>
                      </a:endParaRPr>
                    </a:p>
                  </a:txBody>
                  <a:tcPr marL="91440" marR="91440">
                    <a:noFill/>
                  </a:tcPr>
                </a:tc>
              </a:tr>
              <a:tr h="268560">
                <a:tc>
                  <a:txBody>
                    <a:bodyPr/>
                    <a:p>
                      <a:pPr algn="ctr">
                        <a:lnSpc>
                          <a:spcPct val="100000"/>
                        </a:lnSpc>
                      </a:pPr>
                      <a:r>
                        <a:rPr b="0" lang="en-US" sz="1100" spc="-1" strike="noStrike">
                          <a:solidFill>
                            <a:srgbClr val="000000"/>
                          </a:solidFill>
                          <a:latin typeface="Times New Roman"/>
                        </a:rPr>
                        <a:t>3</a:t>
                      </a:r>
                      <a:endParaRPr b="0" lang="en-US" sz="1100" spc="-1" strike="noStrike">
                        <a:latin typeface="Arial"/>
                      </a:endParaRPr>
                    </a:p>
                  </a:txBody>
                  <a:tcPr marL="91440" marR="91440">
                    <a:lnB w="12240">
                      <a:noFill/>
                    </a:lnB>
                    <a:noFill/>
                  </a:tcPr>
                </a:tc>
                <a:tc>
                  <a:txBody>
                    <a:bodyPr/>
                    <a:p>
                      <a:pPr algn="ctr">
                        <a:lnSpc>
                          <a:spcPct val="100000"/>
                        </a:lnSpc>
                      </a:pPr>
                      <a:r>
                        <a:rPr b="0" lang="en-US" sz="1100" spc="-1" strike="noStrike">
                          <a:solidFill>
                            <a:srgbClr val="000000"/>
                          </a:solidFill>
                          <a:latin typeface="Times New Roman"/>
                        </a:rPr>
                        <a:t>Spider-Man</a:t>
                      </a:r>
                      <a:endParaRPr b="0" lang="en-US" sz="1100" spc="-1" strike="noStrike">
                        <a:latin typeface="Arial"/>
                      </a:endParaRPr>
                    </a:p>
                  </a:txBody>
                  <a:tcPr marL="91440" marR="91440">
                    <a:lnB w="12240">
                      <a:noFill/>
                    </a:lnB>
                    <a:noFill/>
                  </a:tcPr>
                </a:tc>
                <a:tc>
                  <a:txBody>
                    <a:bodyP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1440" marR="91440">
                    <a:lnB w="12240">
                      <a:noFill/>
                    </a:lnB>
                    <a:noFill/>
                  </a:tcPr>
                </a:tc>
                <a:tc>
                  <a:txBody>
                    <a:bodyPr/>
                    <a:p>
                      <a:pPr algn="ctr">
                        <a:lnSpc>
                          <a:spcPct val="100000"/>
                        </a:lnSpc>
                      </a:pPr>
                      <a:r>
                        <a:rPr b="0" lang="en-US" sz="1100" spc="-1" strike="noStrike">
                          <a:solidFill>
                            <a:srgbClr val="000000"/>
                          </a:solidFill>
                          <a:latin typeface="Times New Roman"/>
                        </a:rPr>
                        <a:t>15</a:t>
                      </a:r>
                      <a:endParaRPr b="0" lang="en-US" sz="1100" spc="-1" strike="noStrike">
                        <a:latin typeface="Arial"/>
                      </a:endParaRPr>
                    </a:p>
                  </a:txBody>
                  <a:tcPr marL="91440" marR="91440">
                    <a:lnB w="12240">
                      <a:noFill/>
                    </a:lnB>
                    <a:noFill/>
                  </a:tcPr>
                </a:tc>
                <a:tc>
                  <a:txBody>
                    <a:bodyPr/>
                    <a:p>
                      <a:pPr algn="ctr">
                        <a:lnSpc>
                          <a:spcPct val="100000"/>
                        </a:lnSpc>
                      </a:pPr>
                      <a:r>
                        <a:rPr b="0" lang="en-US" sz="1100" spc="-1" strike="noStrike">
                          <a:solidFill>
                            <a:srgbClr val="000000"/>
                          </a:solidFill>
                          <a:latin typeface="Times New Roman"/>
                        </a:rPr>
                        <a:t>11</a:t>
                      </a:r>
                      <a:endParaRPr b="0" lang="en-US" sz="1100" spc="-1" strike="noStrike">
                        <a:latin typeface="Arial"/>
                      </a:endParaRPr>
                    </a:p>
                  </a:txBody>
                  <a:tcPr marL="91440" marR="91440">
                    <a:lnB w="12240">
                      <a:noFill/>
                    </a:lnB>
                    <a:noFill/>
                  </a:tcPr>
                </a:tc>
              </a:tr>
              <a:tr h="268560">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noFill/>
                    </a:lnT>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noFill/>
                    </a:lnT>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noFill/>
                    </a:lnT>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noFill/>
                    </a:lnT>
                    <a:lnB w="12240">
                      <a:noFill/>
                    </a:lnB>
                    <a:noFill/>
                  </a:tcPr>
                </a:tc>
                <a:tc>
                  <a:tcPr marL="91440" marR="91440">
                    <a:lnT w="12240">
                      <a:noFill/>
                    </a:lnT>
                    <a:lnB w="12240">
                      <a:noFill/>
                    </a:lnB>
                    <a:noFill/>
                  </a:tcPr>
                </a:tc>
              </a:tr>
              <a:tr h="269640">
                <a:tc>
                  <a:txBody>
                    <a:bodyPr/>
                    <a:p>
                      <a:pPr algn="ctr">
                        <a:lnSpc>
                          <a:spcPct val="100000"/>
                        </a:lnSpc>
                      </a:pPr>
                      <a:r>
                        <a:rPr b="0" lang="en-US" sz="1100" spc="-1" strike="noStrike">
                          <a:solidFill>
                            <a:srgbClr val="000000"/>
                          </a:solidFill>
                          <a:latin typeface="Times New Roman"/>
                        </a:rPr>
                        <a:t>20</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Iron Man</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5</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12</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19</a:t>
                      </a:r>
                      <a:endParaRPr b="0" lang="en-US" sz="1100" spc="-1" strike="noStrike">
                        <a:latin typeface="Arial"/>
                      </a:endParaRPr>
                    </a:p>
                  </a:txBody>
                  <a:tcPr marL="91440" marR="91440">
                    <a:lnT w="12240">
                      <a:noFill/>
                    </a:lnT>
                    <a:lnB w="12240">
                      <a:solidFill>
                        <a:srgbClr val="000000"/>
                      </a:solidFill>
                    </a:lnB>
                    <a:noFill/>
                  </a:tcPr>
                </a:tc>
              </a:tr>
            </a:tbl>
          </a:graphicData>
        </a:graphic>
      </p:graphicFrame>
      <p:sp>
        <p:nvSpPr>
          <p:cNvPr id="218" name="CustomShape 7"/>
          <p:cNvSpPr/>
          <p:nvPr/>
        </p:nvSpPr>
        <p:spPr>
          <a:xfrm flipH="1" rot="16200000">
            <a:off x="3768480" y="1019160"/>
            <a:ext cx="647640" cy="3018960"/>
          </a:xfrm>
          <a:prstGeom prst="curvedConnector3">
            <a:avLst>
              <a:gd name="adj1" fmla="val -123459"/>
            </a:avLst>
          </a:prstGeom>
          <a:noFill/>
          <a:ln w="38160">
            <a:solidFill>
              <a:schemeClr val="accent6">
                <a:lumMod val="50000"/>
              </a:schemeClr>
            </a:solidFill>
            <a:round/>
            <a:tailEnd len="lg" type="triangle" w="lg"/>
          </a:ln>
        </p:spPr>
        <p:style>
          <a:lnRef idx="1">
            <a:schemeClr val="accent1"/>
          </a:lnRef>
          <a:fillRef idx="0">
            <a:schemeClr val="accent1"/>
          </a:fillRef>
          <a:effectRef idx="0">
            <a:schemeClr val="accent1"/>
          </a:effectRef>
          <a:fontRef idx="minor"/>
        </p:style>
      </p:sp>
      <p:sp>
        <p:nvSpPr>
          <p:cNvPr id="219" name="CustomShape 8"/>
          <p:cNvSpPr/>
          <p:nvPr/>
        </p:nvSpPr>
        <p:spPr>
          <a:xfrm>
            <a:off x="1199160" y="6042600"/>
            <a:ext cx="15894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984807"/>
                </a:solidFill>
                <a:latin typeface="Times New Roman"/>
              </a:rPr>
              <a:t>Long format data</a:t>
            </a:r>
            <a:endParaRPr b="0" lang="en-US" sz="1600" spc="-1" strike="noStrike">
              <a:latin typeface="Arial"/>
            </a:endParaRPr>
          </a:p>
        </p:txBody>
      </p:sp>
      <p:sp>
        <p:nvSpPr>
          <p:cNvPr id="220" name="CustomShape 9"/>
          <p:cNvSpPr/>
          <p:nvPr/>
        </p:nvSpPr>
        <p:spPr>
          <a:xfrm>
            <a:off x="5998680" y="5157360"/>
            <a:ext cx="15908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984807"/>
                </a:solidFill>
                <a:latin typeface="Times New Roman"/>
              </a:rPr>
              <a:t>Wide format data</a:t>
            </a:r>
            <a:endParaRPr b="0" lang="en-US" sz="16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457200" y="1600200"/>
            <a:ext cx="8362800" cy="5068800"/>
          </a:xfrm>
          <a:prstGeom prst="rect">
            <a:avLst/>
          </a:prstGeom>
          <a:noFill/>
          <a:ln>
            <a:noFill/>
          </a:ln>
        </p:spPr>
        <p:txBody>
          <a:bodyPr>
            <a:normAutofit/>
          </a:bodyPr>
          <a:p>
            <a:pPr marL="343080" indent="-342720">
              <a:lnSpc>
                <a:spcPct val="100000"/>
              </a:lnSpc>
              <a:spcBef>
                <a:spcPts val="360"/>
              </a:spcBef>
              <a:buClr>
                <a:srgbClr val="984807"/>
              </a:buClr>
              <a:buFont typeface="Arial"/>
              <a:buChar char="•"/>
            </a:pPr>
            <a:r>
              <a:rPr b="1" lang="en-US" sz="1800" spc="-1" strike="noStrike">
                <a:solidFill>
                  <a:srgbClr val="984807"/>
                </a:solidFill>
                <a:latin typeface="Times New Roman"/>
              </a:rPr>
              <a:t>Long format data</a:t>
            </a:r>
            <a:r>
              <a:rPr b="0" lang="en-US" sz="1800" spc="-1" strike="noStrike">
                <a:solidFill>
                  <a:srgbClr val="000000"/>
                </a:solidFill>
                <a:latin typeface="Times New Roman"/>
              </a:rPr>
              <a:t>:</a:t>
            </a:r>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Each row of the data matrix corresponds to only one repeated measurement for one subject of the dependent variable</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One column corresponds to all measurements of the dependent</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 independent variable is listed explicitly as a leveled factor</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Format is analogous to that for </a:t>
            </a:r>
            <a:r>
              <a:rPr b="0" lang="en-US" sz="1600" spc="-1" strike="noStrike">
                <a:solidFill>
                  <a:srgbClr val="0070c0"/>
                </a:solidFill>
                <a:latin typeface="Times New Roman"/>
              </a:rPr>
              <a:t>univariate regression</a:t>
            </a:r>
            <a:endParaRPr b="0" lang="en-US" sz="1600" spc="-1" strike="noStrike">
              <a:solidFill>
                <a:srgbClr val="000000"/>
              </a:solidFill>
              <a:latin typeface="Calibri"/>
            </a:endParaRPr>
          </a:p>
          <a:p>
            <a:pPr>
              <a:lnSpc>
                <a:spcPct val="100000"/>
              </a:lnSpc>
              <a:spcBef>
                <a:spcPts val="400"/>
              </a:spcBef>
            </a:pPr>
            <a:endParaRPr b="0" lang="en-US" sz="1600" spc="-1" strike="noStrike">
              <a:solidFill>
                <a:srgbClr val="000000"/>
              </a:solidFill>
              <a:latin typeface="Calibri"/>
            </a:endParaRPr>
          </a:p>
          <a:p>
            <a:pPr marL="343080" indent="-342720">
              <a:lnSpc>
                <a:spcPct val="100000"/>
              </a:lnSpc>
              <a:spcBef>
                <a:spcPts val="360"/>
              </a:spcBef>
              <a:buClr>
                <a:srgbClr val="984807"/>
              </a:buClr>
              <a:buFont typeface="Arial"/>
              <a:buChar char="•"/>
            </a:pPr>
            <a:r>
              <a:rPr b="1" lang="en-US" sz="1800" spc="-1" strike="noStrike">
                <a:solidFill>
                  <a:srgbClr val="984807"/>
                </a:solidFill>
                <a:latin typeface="Times New Roman"/>
              </a:rPr>
              <a:t>Wide format data</a:t>
            </a:r>
            <a:r>
              <a:rPr b="0" lang="en-US" sz="1800" spc="-1" strike="noStrike">
                <a:solidFill>
                  <a:srgbClr val="000000"/>
                </a:solidFill>
                <a:latin typeface="Times New Roman"/>
              </a:rPr>
              <a:t>:</a:t>
            </a:r>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Each row of the data matrix corresponds to all repeated measurements for one subject of the dependent variable</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Multiple columns correspond to the measurements of the dependent</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 independent variable is not listed explicitly</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Format is analogous to that for </a:t>
            </a:r>
            <a:r>
              <a:rPr b="0" lang="en-US" sz="1600" spc="-1" strike="noStrike">
                <a:solidFill>
                  <a:srgbClr val="0070c0"/>
                </a:solidFill>
                <a:latin typeface="Times New Roman"/>
              </a:rPr>
              <a:t>multivariate regression</a:t>
            </a:r>
            <a:endParaRPr b="0" lang="en-US" sz="1600" spc="-1" strike="noStrike">
              <a:solidFill>
                <a:srgbClr val="000000"/>
              </a:solidFill>
              <a:latin typeface="Calibri"/>
            </a:endParaRPr>
          </a:p>
          <a:p>
            <a:pPr>
              <a:lnSpc>
                <a:spcPct val="100000"/>
              </a:lnSpc>
              <a:spcBef>
                <a:spcPts val="340"/>
              </a:spcBef>
            </a:pPr>
            <a:endParaRPr b="0" lang="en-US" sz="1600" spc="-1" strike="noStrike">
              <a:solidFill>
                <a:srgbClr val="000000"/>
              </a:solidFill>
              <a:latin typeface="Calibri"/>
            </a:endParaRPr>
          </a:p>
          <a:p>
            <a:pPr>
              <a:lnSpc>
                <a:spcPct val="100000"/>
              </a:lnSpc>
              <a:spcBef>
                <a:spcPts val="340"/>
              </a:spcBef>
            </a:pPr>
            <a:endParaRPr b="0" lang="en-US" sz="1600" spc="-1" strike="noStrike">
              <a:solidFill>
                <a:srgbClr val="000000"/>
              </a:solidFill>
              <a:latin typeface="Calibri"/>
            </a:endParaRPr>
          </a:p>
          <a:p>
            <a:pPr marL="343080" indent="-342720">
              <a:lnSpc>
                <a:spcPct val="100000"/>
              </a:lnSpc>
              <a:spcBef>
                <a:spcPts val="340"/>
              </a:spcBef>
              <a:buClr>
                <a:srgbClr val="000000"/>
              </a:buClr>
              <a:buFont typeface="Arial"/>
              <a:buChar char="•"/>
            </a:pPr>
            <a:r>
              <a:rPr b="0" lang="en-US" sz="1700" spc="-1" strike="noStrike">
                <a:solidFill>
                  <a:srgbClr val="000000"/>
                </a:solidFill>
                <a:latin typeface="Times New Roman"/>
              </a:rPr>
              <a:t>Wide format data are the default format for conducting repeated measures (M)ANOVA. As part of the analysis the user must manually specify the independent and its properties.</a:t>
            </a:r>
            <a:endParaRPr b="0" lang="en-US" sz="1700" spc="-1" strike="noStrike">
              <a:solidFill>
                <a:srgbClr val="000000"/>
              </a:solidFill>
              <a:latin typeface="Calibri"/>
            </a:endParaRPr>
          </a:p>
        </p:txBody>
      </p:sp>
      <p:sp>
        <p:nvSpPr>
          <p:cNvPr id="22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3.2 Long and wide format data</a:t>
            </a:r>
            <a:endParaRPr b="0" lang="en-US" sz="3200" spc="-1" strike="noStrike">
              <a:latin typeface="Arial"/>
            </a:endParaRPr>
          </a:p>
        </p:txBody>
      </p:sp>
      <p:sp>
        <p:nvSpPr>
          <p:cNvPr id="22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2222280" y="2205000"/>
            <a:ext cx="719640" cy="6476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25" name="CustomShape 2"/>
          <p:cNvSpPr/>
          <p:nvPr/>
        </p:nvSpPr>
        <p:spPr>
          <a:xfrm>
            <a:off x="5241600" y="2853000"/>
            <a:ext cx="719640" cy="6476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26" name="CustomShape 3"/>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3.2 Wide format data</a:t>
            </a:r>
            <a:endParaRPr b="0" lang="en-US" sz="3200" spc="-1" strike="noStrike">
              <a:latin typeface="Arial"/>
            </a:endParaRPr>
          </a:p>
        </p:txBody>
      </p:sp>
      <p:sp>
        <p:nvSpPr>
          <p:cNvPr id="227" name="Line 4"/>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228" name="Table 5"/>
          <p:cNvGraphicFramePr/>
          <p:nvPr/>
        </p:nvGraphicFramePr>
        <p:xfrm>
          <a:off x="885240" y="1412640"/>
          <a:ext cx="4114440" cy="4896360"/>
        </p:xfrm>
        <a:graphic>
          <a:graphicData uri="http://schemas.openxmlformats.org/drawingml/2006/table">
            <a:tbl>
              <a:tblPr/>
              <a:tblGrid>
                <a:gridCol w="965160"/>
                <a:gridCol w="1320480"/>
                <a:gridCol w="609480"/>
                <a:gridCol w="609480"/>
                <a:gridCol w="609840"/>
              </a:tblGrid>
              <a:tr h="288000">
                <a:tc>
                  <a:txBody>
                    <a:bodyPr lIns="9360" rIns="9360" tIns="9360" bIns="0" anchor="ctr"/>
                    <a:p>
                      <a:pPr algn="ctr">
                        <a:lnSpc>
                          <a:spcPct val="100000"/>
                        </a:lnSpc>
                      </a:pPr>
                      <a:r>
                        <a:rPr b="1" lang="en-US" sz="1100" spc="-1" strike="noStrike">
                          <a:solidFill>
                            <a:srgbClr val="000000"/>
                          </a:solidFill>
                          <a:latin typeface="Times New Roman"/>
                        </a:rPr>
                        <a:t>Obs.</a:t>
                      </a:r>
                      <a:endParaRPr b="0" lang="en-US" sz="1100" spc="-1" strike="noStrike">
                        <a:latin typeface="Arial"/>
                      </a:endParaRPr>
                    </a:p>
                  </a:txBody>
                  <a:tcPr marL="9360" marR="9360">
                    <a:lnT w="12240">
                      <a:solidFill>
                        <a:srgbClr val="000000"/>
                      </a:solidFill>
                    </a:lnT>
                    <a:lnB w="12240">
                      <a:solidFill>
                        <a:srgbClr val="000000"/>
                      </a:solidFill>
                    </a:lnB>
                    <a:noFill/>
                  </a:tcPr>
                </a:tc>
                <a:tc>
                  <a:txBody>
                    <a:bodyPr lIns="9360" rIns="9360" tIns="9360" bIns="0" anchor="ctr"/>
                    <a:p>
                      <a:pPr algn="ctr">
                        <a:lnSpc>
                          <a:spcPct val="100000"/>
                        </a:lnSpc>
                      </a:pPr>
                      <a:r>
                        <a:rPr b="1" lang="en-US" sz="1100" spc="-1" strike="noStrike">
                          <a:solidFill>
                            <a:srgbClr val="000000"/>
                          </a:solidFill>
                          <a:latin typeface="Times New Roman"/>
                        </a:rPr>
                        <a:t>Subject</a:t>
                      </a:r>
                      <a:endParaRPr b="0" lang="en-US" sz="1100" spc="-1" strike="noStrike">
                        <a:latin typeface="Arial"/>
                      </a:endParaRPr>
                    </a:p>
                  </a:txBody>
                  <a:tcPr marL="9360" marR="9360">
                    <a:lnR w="28080">
                      <a:solidFill>
                        <a:srgbClr val="984807"/>
                      </a:solidFill>
                    </a:lnR>
                    <a:lnT w="12240">
                      <a:solidFill>
                        <a:srgbClr val="000000"/>
                      </a:solidFill>
                    </a:lnT>
                    <a:lnB w="12240">
                      <a:solidFill>
                        <a:srgbClr val="000000"/>
                      </a:solidFill>
                    </a:lnB>
                    <a:noFill/>
                  </a:tcPr>
                </a:tc>
                <a:tc>
                  <a:txBody>
                    <a:bodyPr lIns="9360" rIns="9360" tIns="9360" bIns="0" anchor="ctr"/>
                    <a:p>
                      <a:pPr algn="ctr">
                        <a:lnSpc>
                          <a:spcPct val="100000"/>
                        </a:lnSpc>
                      </a:pPr>
                      <a:r>
                        <a:rPr b="1" lang="en-US" sz="1100" spc="-1" strike="noStrike">
                          <a:solidFill>
                            <a:srgbClr val="000000"/>
                          </a:solidFill>
                          <a:latin typeface="Times New Roman"/>
                        </a:rPr>
                        <a:t>T1</a:t>
                      </a:r>
                      <a:endParaRPr b="0" lang="en-US" sz="1100" spc="-1" strike="noStrike">
                        <a:latin typeface="Arial"/>
                      </a:endParaRPr>
                    </a:p>
                  </a:txBody>
                  <a:tcPr marL="9360" marR="9360">
                    <a:lnL w="28080">
                      <a:solidFill>
                        <a:srgbClr val="984807"/>
                      </a:solidFill>
                    </a:lnL>
                    <a:lnT w="28080">
                      <a:solidFill>
                        <a:srgbClr val="984807"/>
                      </a:solidFill>
                    </a:lnT>
                    <a:lnB w="12240">
                      <a:solidFill>
                        <a:srgbClr val="000000"/>
                      </a:solidFill>
                    </a:lnB>
                    <a:noFill/>
                  </a:tcPr>
                </a:tc>
                <a:tc>
                  <a:txBody>
                    <a:bodyPr lIns="9360" rIns="9360" tIns="9360" bIns="0" anchor="ctr"/>
                    <a:p>
                      <a:pPr algn="ctr">
                        <a:lnSpc>
                          <a:spcPct val="100000"/>
                        </a:lnSpc>
                      </a:pPr>
                      <a:r>
                        <a:rPr b="1" lang="en-US" sz="1100" spc="-1" strike="noStrike">
                          <a:solidFill>
                            <a:srgbClr val="000000"/>
                          </a:solidFill>
                          <a:latin typeface="Times New Roman"/>
                        </a:rPr>
                        <a:t>T2</a:t>
                      </a:r>
                      <a:endParaRPr b="0" lang="en-US" sz="1100" spc="-1" strike="noStrike">
                        <a:latin typeface="Arial"/>
                      </a:endParaRPr>
                    </a:p>
                  </a:txBody>
                  <a:tcPr marL="9360" marR="9360">
                    <a:lnT w="28080">
                      <a:solidFill>
                        <a:srgbClr val="984807"/>
                      </a:solidFill>
                    </a:lnT>
                    <a:lnB w="12240">
                      <a:solidFill>
                        <a:srgbClr val="000000"/>
                      </a:solidFill>
                    </a:lnB>
                    <a:noFill/>
                  </a:tcPr>
                </a:tc>
                <a:tc>
                  <a:txBody>
                    <a:bodyPr lIns="9360" rIns="9360" tIns="9360" bIns="0" anchor="ctr"/>
                    <a:p>
                      <a:pPr algn="ctr">
                        <a:lnSpc>
                          <a:spcPct val="100000"/>
                        </a:lnSpc>
                      </a:pPr>
                      <a:r>
                        <a:rPr b="1" lang="en-US" sz="1100" spc="-1" strike="noStrike">
                          <a:solidFill>
                            <a:srgbClr val="000000"/>
                          </a:solidFill>
                          <a:latin typeface="Times New Roman"/>
                        </a:rPr>
                        <a:t>T3</a:t>
                      </a:r>
                      <a:endParaRPr b="0" lang="en-US" sz="1100" spc="-1" strike="noStrike">
                        <a:latin typeface="Arial"/>
                      </a:endParaRPr>
                    </a:p>
                  </a:txBody>
                  <a:tcPr marL="9360" marR="9360">
                    <a:lnR w="28080">
                      <a:solidFill>
                        <a:srgbClr val="984807"/>
                      </a:solidFill>
                    </a:lnR>
                    <a:lnT w="28080">
                      <a:solidFill>
                        <a:srgbClr val="984807"/>
                      </a:solidFill>
                    </a:lnT>
                    <a:lnB w="12240">
                      <a:solidFill>
                        <a:srgbClr val="000000"/>
                      </a:solidFill>
                    </a:lnB>
                    <a:noFill/>
                  </a:tcPr>
                </a:tc>
              </a:tr>
              <a:tr h="230400">
                <a:tc>
                  <a:txBody>
                    <a:bodyPr lIns="9360" rIns="9360" tIns="9360" bIns="0" anchor="ctr"/>
                    <a:p>
                      <a:pPr algn="ctr">
                        <a:lnSpc>
                          <a:spcPct val="100000"/>
                        </a:lnSpc>
                      </a:pPr>
                      <a:r>
                        <a:rPr b="0" lang="en-US" sz="1100" spc="-1" strike="noStrike">
                          <a:solidFill>
                            <a:srgbClr val="000000"/>
                          </a:solidFill>
                          <a:latin typeface="Times New Roman"/>
                        </a:rPr>
                        <a:t>1</a:t>
                      </a:r>
                      <a:endParaRPr b="0" lang="en-US" sz="1100" spc="-1" strike="noStrike">
                        <a:latin typeface="Arial"/>
                      </a:endParaRPr>
                    </a:p>
                  </a:txBody>
                  <a:tcPr marL="9360" marR="9360">
                    <a:lnT w="12240">
                      <a:solidFill>
                        <a:srgbClr val="000000"/>
                      </a:solidFill>
                    </a:lnT>
                    <a:noFill/>
                  </a:tcPr>
                </a:tc>
                <a:tc>
                  <a:txBody>
                    <a:bodyPr lIns="9360" rIns="9360" tIns="9360" bIns="0" anchor="ctr"/>
                    <a:p>
                      <a:pPr algn="ctr">
                        <a:lnSpc>
                          <a:spcPct val="100000"/>
                        </a:lnSpc>
                      </a:pPr>
                      <a:r>
                        <a:rPr b="0" lang="en-US" sz="1100" spc="-1" strike="noStrike">
                          <a:solidFill>
                            <a:srgbClr val="000000"/>
                          </a:solidFill>
                          <a:latin typeface="Times New Roman"/>
                        </a:rPr>
                        <a:t>Batman</a:t>
                      </a:r>
                      <a:endParaRPr b="0" lang="en-US" sz="1100" spc="-1" strike="noStrike">
                        <a:latin typeface="Arial"/>
                      </a:endParaRPr>
                    </a:p>
                  </a:txBody>
                  <a:tcPr marL="9360" marR="9360">
                    <a:lnR w="28080">
                      <a:solidFill>
                        <a:srgbClr val="984807"/>
                      </a:solidFill>
                    </a:lnR>
                    <a:lnT w="12240">
                      <a:solidFill>
                        <a:srgbClr val="000000"/>
                      </a:solidFill>
                    </a:lnT>
                    <a:noFill/>
                  </a:tcPr>
                </a:tc>
                <a:tc>
                  <a:txBody>
                    <a:bodyPr lIns="9360" rIns="9360" tIns="9360" bIns="0" anchor="ctr"/>
                    <a:p>
                      <a:pPr algn="ctr">
                        <a:lnSpc>
                          <a:spcPct val="100000"/>
                        </a:lnSpc>
                      </a:pPr>
                      <a:r>
                        <a:rPr b="0" lang="en-US" sz="1100" spc="-1" strike="noStrike">
                          <a:solidFill>
                            <a:srgbClr val="000000"/>
                          </a:solidFill>
                          <a:latin typeface="Times New Roman"/>
                        </a:rPr>
                        <a:t>60</a:t>
                      </a:r>
                      <a:endParaRPr b="0" lang="en-US" sz="1100" spc="-1" strike="noStrike">
                        <a:latin typeface="Arial"/>
                      </a:endParaRPr>
                    </a:p>
                  </a:txBody>
                  <a:tcPr marL="9360" marR="9360">
                    <a:lnL w="28080">
                      <a:solidFill>
                        <a:srgbClr val="984807"/>
                      </a:solidFill>
                    </a:lnL>
                    <a:lnT w="12240">
                      <a:solidFill>
                        <a:srgbClr val="000000"/>
                      </a:solidFill>
                    </a:lnT>
                    <a:noFill/>
                  </a:tcPr>
                </a:tc>
                <a:tc>
                  <a:txBody>
                    <a:bodyPr lIns="9360" rIns="9360" tIns="9360" bIns="0" anchor="ctr"/>
                    <a:p>
                      <a:pPr algn="ctr">
                        <a:lnSpc>
                          <a:spcPct val="100000"/>
                        </a:lnSpc>
                      </a:pPr>
                      <a:r>
                        <a:rPr b="0" lang="en-US" sz="1100" spc="-1" strike="noStrike">
                          <a:solidFill>
                            <a:srgbClr val="000000"/>
                          </a:solidFill>
                          <a:latin typeface="Times New Roman"/>
                        </a:rPr>
                        <a:t>40</a:t>
                      </a:r>
                      <a:endParaRPr b="0" lang="en-US" sz="1100" spc="-1" strike="noStrike">
                        <a:latin typeface="Arial"/>
                      </a:endParaRPr>
                    </a:p>
                  </a:txBody>
                  <a:tcPr marL="9360" marR="9360">
                    <a:lnT w="12240">
                      <a:solidFill>
                        <a:srgbClr val="000000"/>
                      </a:solidFill>
                    </a:lnT>
                    <a:noFill/>
                  </a:tcPr>
                </a:tc>
                <a:tc>
                  <a:txBody>
                    <a:bodyPr lIns="9360" rIns="9360" tIns="9360" bIns="0" anchor="ct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360" marR="9360">
                    <a:lnR w="28080">
                      <a:solidFill>
                        <a:srgbClr val="984807"/>
                      </a:solidFill>
                    </a:lnR>
                    <a:lnT w="12240">
                      <a:solidFill>
                        <a:srgbClr val="000000"/>
                      </a:solidFill>
                    </a:lnT>
                    <a:noFill/>
                  </a:tcPr>
                </a:tc>
              </a:tr>
              <a:tr h="230400">
                <a:tc>
                  <a:txBody>
                    <a:bodyPr lIns="9360" rIns="9360" tIns="9360" bIns="0" anchor="ctr"/>
                    <a:p>
                      <a:pPr algn="ctr">
                        <a:lnSpc>
                          <a:spcPct val="100000"/>
                        </a:lnSpc>
                      </a:pPr>
                      <a:r>
                        <a:rPr b="0" lang="en-US" sz="1100" spc="-1" strike="noStrike">
                          <a:solidFill>
                            <a:srgbClr val="000000"/>
                          </a:solidFill>
                          <a:latin typeface="Times New Roman"/>
                        </a:rPr>
                        <a:t>2</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Hulk</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1</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10</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25</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3</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Spider-Man</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15</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11</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4</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Superman</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60</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60</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60</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5</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Hawkeye</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36</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25</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6</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Ant-Man</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17</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6</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18</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7</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Wonder Woman</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36</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3</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8</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8</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Black Widow</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12</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24</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15</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9</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Captain America</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11</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5</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13</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10</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Thor</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9</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45</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15</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11</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Wolverine</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25</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18</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12</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Storm</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20</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14</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25</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13</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Rogue</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8</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7</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30</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14</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Professor X</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0</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3</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0</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15</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Punisher</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8</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40</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36</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16</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Dr Manhattan</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17</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Rorschach</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3</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2</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17</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18</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Flash</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9</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26</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4</a:t>
                      </a:r>
                      <a:endParaRPr b="0" lang="en-US" sz="1100" spc="-1" strike="noStrike">
                        <a:latin typeface="Arial"/>
                      </a:endParaRPr>
                    </a:p>
                  </a:txBody>
                  <a:tcPr marL="9360" marR="9360">
                    <a:lnR w="28080">
                      <a:solidFill>
                        <a:srgbClr val="984807"/>
                      </a:solidFill>
                    </a:lnR>
                    <a:noFill/>
                  </a:tcPr>
                </a:tc>
              </a:tr>
              <a:tr h="230400">
                <a:tc>
                  <a:txBody>
                    <a:bodyPr lIns="9360" rIns="9360" tIns="9360" bIns="0" anchor="ctr"/>
                    <a:p>
                      <a:pPr algn="ctr">
                        <a:lnSpc>
                          <a:spcPct val="100000"/>
                        </a:lnSpc>
                      </a:pPr>
                      <a:r>
                        <a:rPr b="0" lang="en-US" sz="1100" spc="-1" strike="noStrike">
                          <a:solidFill>
                            <a:srgbClr val="000000"/>
                          </a:solidFill>
                          <a:latin typeface="Times New Roman"/>
                        </a:rPr>
                        <a:t>19</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Daredevil</a:t>
                      </a:r>
                      <a:endParaRPr b="0" lang="en-US" sz="1100" spc="-1" strike="noStrike">
                        <a:latin typeface="Arial"/>
                      </a:endParaRPr>
                    </a:p>
                  </a:txBody>
                  <a:tcPr marL="9360" marR="9360">
                    <a:lnR w="28080">
                      <a:solidFill>
                        <a:srgbClr val="984807"/>
                      </a:solidFill>
                    </a:lnR>
                    <a:noFill/>
                  </a:tcPr>
                </a:tc>
                <a:tc>
                  <a:txBody>
                    <a:bodyPr lIns="9360" rIns="9360" tIns="9360" bIns="0" anchor="ctr"/>
                    <a:p>
                      <a:pPr algn="ctr">
                        <a:lnSpc>
                          <a:spcPct val="100000"/>
                        </a:lnSpc>
                      </a:pPr>
                      <a:r>
                        <a:rPr b="0" lang="en-US" sz="1100" spc="-1" strike="noStrike">
                          <a:solidFill>
                            <a:srgbClr val="000000"/>
                          </a:solidFill>
                          <a:latin typeface="Times New Roman"/>
                        </a:rPr>
                        <a:t>10</a:t>
                      </a:r>
                      <a:endParaRPr b="0" lang="en-US" sz="1100" spc="-1" strike="noStrike">
                        <a:latin typeface="Arial"/>
                      </a:endParaRPr>
                    </a:p>
                  </a:txBody>
                  <a:tcPr marL="9360" marR="9360">
                    <a:lnL w="28080">
                      <a:solidFill>
                        <a:srgbClr val="984807"/>
                      </a:solidFill>
                    </a:lnL>
                    <a:noFill/>
                  </a:tcPr>
                </a:tc>
                <a:tc>
                  <a:txBody>
                    <a:bodyPr lIns="9360" rIns="9360" tIns="9360" bIns="0" anchor="ct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360" marR="9360">
                    <a:noFill/>
                  </a:tcPr>
                </a:tc>
                <a:tc>
                  <a:txBody>
                    <a:bodyPr lIns="9360" rIns="9360" tIns="9360" bIns="0" anchor="ctr"/>
                    <a:p>
                      <a:pPr algn="ctr">
                        <a:lnSpc>
                          <a:spcPct val="100000"/>
                        </a:lnSpc>
                      </a:pPr>
                      <a:r>
                        <a:rPr b="0" lang="en-US" sz="1100" spc="-1" strike="noStrike">
                          <a:solidFill>
                            <a:srgbClr val="000000"/>
                          </a:solidFill>
                          <a:latin typeface="Times New Roman"/>
                        </a:rPr>
                        <a:t>18</a:t>
                      </a:r>
                      <a:endParaRPr b="0" lang="en-US" sz="1100" spc="-1" strike="noStrike">
                        <a:latin typeface="Arial"/>
                      </a:endParaRPr>
                    </a:p>
                  </a:txBody>
                  <a:tcPr marL="9360" marR="9360">
                    <a:lnR w="28080">
                      <a:solidFill>
                        <a:srgbClr val="984807"/>
                      </a:solidFill>
                    </a:lnR>
                    <a:noFill/>
                  </a:tcPr>
                </a:tc>
              </a:tr>
              <a:tr h="230760">
                <a:tc>
                  <a:txBody>
                    <a:bodyPr lIns="9360" rIns="9360" tIns="9360" bIns="0" anchor="ctr"/>
                    <a:p>
                      <a:pPr algn="ctr">
                        <a:lnSpc>
                          <a:spcPct val="100000"/>
                        </a:lnSpc>
                      </a:pPr>
                      <a:r>
                        <a:rPr b="0" lang="en-US" sz="1100" spc="-1" strike="noStrike">
                          <a:solidFill>
                            <a:srgbClr val="000000"/>
                          </a:solidFill>
                          <a:latin typeface="Times New Roman"/>
                        </a:rPr>
                        <a:t>20</a:t>
                      </a:r>
                      <a:endParaRPr b="0" lang="en-US" sz="1100" spc="-1" strike="noStrike">
                        <a:latin typeface="Arial"/>
                      </a:endParaRPr>
                    </a:p>
                  </a:txBody>
                  <a:tcPr marL="9360" marR="9360">
                    <a:lnB w="12240">
                      <a:solidFill>
                        <a:srgbClr val="000000"/>
                      </a:solidFill>
                    </a:lnB>
                    <a:noFill/>
                  </a:tcPr>
                </a:tc>
                <a:tc>
                  <a:txBody>
                    <a:bodyPr lIns="9360" rIns="9360" tIns="9360" bIns="0" anchor="ctr"/>
                    <a:p>
                      <a:pPr algn="ctr">
                        <a:lnSpc>
                          <a:spcPct val="100000"/>
                        </a:lnSpc>
                      </a:pPr>
                      <a:r>
                        <a:rPr b="0" lang="en-US" sz="1100" spc="-1" strike="noStrike">
                          <a:solidFill>
                            <a:srgbClr val="000000"/>
                          </a:solidFill>
                          <a:latin typeface="Times New Roman"/>
                        </a:rPr>
                        <a:t>Iron Man</a:t>
                      </a:r>
                      <a:endParaRPr b="0" lang="en-US" sz="1100" spc="-1" strike="noStrike">
                        <a:latin typeface="Arial"/>
                      </a:endParaRPr>
                    </a:p>
                  </a:txBody>
                  <a:tcPr marL="9360" marR="9360">
                    <a:lnR w="28080">
                      <a:solidFill>
                        <a:srgbClr val="984807"/>
                      </a:solidFill>
                    </a:lnR>
                    <a:lnB w="12240">
                      <a:solidFill>
                        <a:srgbClr val="000000"/>
                      </a:solidFill>
                    </a:lnB>
                    <a:noFill/>
                  </a:tcPr>
                </a:tc>
                <a:tc>
                  <a:txBody>
                    <a:bodyPr lIns="9360" rIns="9360" tIns="9360" bIns="0" anchor="ctr"/>
                    <a:p>
                      <a:pPr algn="ctr">
                        <a:lnSpc>
                          <a:spcPct val="100000"/>
                        </a:lnSpc>
                      </a:pPr>
                      <a:r>
                        <a:rPr b="0" lang="en-US" sz="1100" spc="-1" strike="noStrike">
                          <a:solidFill>
                            <a:srgbClr val="000000"/>
                          </a:solidFill>
                          <a:latin typeface="Times New Roman"/>
                        </a:rPr>
                        <a:t>5</a:t>
                      </a:r>
                      <a:endParaRPr b="0" lang="en-US" sz="1100" spc="-1" strike="noStrike">
                        <a:latin typeface="Arial"/>
                      </a:endParaRPr>
                    </a:p>
                  </a:txBody>
                  <a:tcPr marL="9360" marR="9360">
                    <a:lnL w="28080">
                      <a:solidFill>
                        <a:srgbClr val="984807"/>
                      </a:solidFill>
                    </a:lnL>
                    <a:lnB w="28080">
                      <a:solidFill>
                        <a:srgbClr val="984807"/>
                      </a:solidFill>
                    </a:lnB>
                    <a:noFill/>
                  </a:tcPr>
                </a:tc>
                <a:tc>
                  <a:txBody>
                    <a:bodyPr lIns="9360" rIns="9360" tIns="9360" bIns="0" anchor="ctr"/>
                    <a:p>
                      <a:pPr algn="ctr">
                        <a:lnSpc>
                          <a:spcPct val="100000"/>
                        </a:lnSpc>
                      </a:pPr>
                      <a:r>
                        <a:rPr b="0" lang="en-US" sz="1100" spc="-1" strike="noStrike">
                          <a:solidFill>
                            <a:srgbClr val="000000"/>
                          </a:solidFill>
                          <a:latin typeface="Times New Roman"/>
                        </a:rPr>
                        <a:t>12</a:t>
                      </a:r>
                      <a:endParaRPr b="0" lang="en-US" sz="1100" spc="-1" strike="noStrike">
                        <a:latin typeface="Arial"/>
                      </a:endParaRPr>
                    </a:p>
                  </a:txBody>
                  <a:tcPr marL="9360" marR="9360">
                    <a:lnB w="28080">
                      <a:solidFill>
                        <a:srgbClr val="984807"/>
                      </a:solidFill>
                    </a:lnB>
                    <a:noFill/>
                  </a:tcPr>
                </a:tc>
                <a:tc>
                  <a:txBody>
                    <a:bodyPr lIns="9360" rIns="9360" tIns="9360" bIns="0" anchor="ctr"/>
                    <a:p>
                      <a:pPr algn="ctr">
                        <a:lnSpc>
                          <a:spcPct val="100000"/>
                        </a:lnSpc>
                      </a:pPr>
                      <a:r>
                        <a:rPr b="0" lang="en-US" sz="1100" spc="-1" strike="noStrike">
                          <a:solidFill>
                            <a:srgbClr val="000000"/>
                          </a:solidFill>
                          <a:latin typeface="Times New Roman"/>
                        </a:rPr>
                        <a:t>19</a:t>
                      </a:r>
                      <a:endParaRPr b="0" lang="en-US" sz="1100" spc="-1" strike="noStrike">
                        <a:latin typeface="Arial"/>
                      </a:endParaRPr>
                    </a:p>
                  </a:txBody>
                  <a:tcPr marL="9360" marR="9360">
                    <a:lnR w="28080">
                      <a:solidFill>
                        <a:srgbClr val="984807"/>
                      </a:solidFill>
                    </a:lnR>
                    <a:lnB w="28080">
                      <a:solidFill>
                        <a:srgbClr val="984807"/>
                      </a:solidFill>
                    </a:lnB>
                    <a:noFill/>
                  </a:tcPr>
                </a:tc>
              </a:tr>
            </a:tbl>
          </a:graphicData>
        </a:graphic>
      </p:graphicFrame>
      <p:graphicFrame>
        <p:nvGraphicFramePr>
          <p:cNvPr id="229" name="Table 6"/>
          <p:cNvGraphicFramePr/>
          <p:nvPr/>
        </p:nvGraphicFramePr>
        <p:xfrm>
          <a:off x="6372360" y="2949120"/>
          <a:ext cx="2088000" cy="1847880"/>
        </p:xfrm>
        <a:graphic>
          <a:graphicData uri="http://schemas.openxmlformats.org/drawingml/2006/table">
            <a:tbl>
              <a:tblPr/>
              <a:tblGrid>
                <a:gridCol w="727920"/>
                <a:gridCol w="453240"/>
                <a:gridCol w="453240"/>
                <a:gridCol w="453600"/>
              </a:tblGrid>
              <a:tr h="461880">
                <a:tc>
                  <a:tcPr marL="91440" marR="91440">
                    <a:lnL w="12240">
                      <a:noFill/>
                    </a:lnL>
                    <a:lnT w="12240">
                      <a:noFill/>
                    </a:lnT>
                    <a:noFill/>
                  </a:tcPr>
                </a:tc>
                <a:tc>
                  <a:txBody>
                    <a:bodyPr/>
                    <a:p>
                      <a:pPr algn="ctr">
                        <a:lnSpc>
                          <a:spcPct val="100000"/>
                        </a:lnSpc>
                      </a:pPr>
                      <a:r>
                        <a:rPr b="1" lang="en-US" sz="1400" spc="-1" strike="noStrike">
                          <a:solidFill>
                            <a:srgbClr val="000000"/>
                          </a:solidFill>
                          <a:latin typeface="Times New Roman"/>
                        </a:rPr>
                        <a:t>T1</a:t>
                      </a:r>
                      <a:endParaRPr b="0" lang="en-US" sz="1400" spc="-1" strike="noStrike">
                        <a:latin typeface="Arial"/>
                      </a:endParaRPr>
                    </a:p>
                  </a:txBody>
                  <a:tcPr marL="91440" marR="91440">
                    <a:lnL w="12240">
                      <a:noFill/>
                    </a:lnL>
                    <a:lnT w="12240">
                      <a:noFill/>
                    </a:lnT>
                    <a:noFill/>
                  </a:tcPr>
                </a:tc>
                <a:tc>
                  <a:txBody>
                    <a:bodyPr/>
                    <a:p>
                      <a:pPr algn="ctr">
                        <a:lnSpc>
                          <a:spcPct val="100000"/>
                        </a:lnSpc>
                      </a:pPr>
                      <a:r>
                        <a:rPr b="1" lang="en-US" sz="1400" spc="-1" strike="noStrike">
                          <a:solidFill>
                            <a:srgbClr val="000000"/>
                          </a:solidFill>
                          <a:latin typeface="Times New Roman"/>
                        </a:rPr>
                        <a:t>T2</a:t>
                      </a:r>
                      <a:endParaRPr b="0" lang="en-US" sz="1400" spc="-1" strike="noStrike">
                        <a:latin typeface="Arial"/>
                      </a:endParaRPr>
                    </a:p>
                  </a:txBody>
                  <a:tcPr marL="91440" marR="91440">
                    <a:lnT w="12240">
                      <a:noFill/>
                    </a:lnT>
                    <a:noFill/>
                  </a:tcPr>
                </a:tc>
                <a:tc>
                  <a:txBody>
                    <a:bodyPr/>
                    <a:p>
                      <a:pPr algn="ctr">
                        <a:lnSpc>
                          <a:spcPct val="100000"/>
                        </a:lnSpc>
                      </a:pPr>
                      <a:r>
                        <a:rPr b="1" lang="en-US" sz="1400" spc="-1" strike="noStrike">
                          <a:solidFill>
                            <a:srgbClr val="000000"/>
                          </a:solidFill>
                          <a:latin typeface="Times New Roman"/>
                        </a:rPr>
                        <a:t>T3</a:t>
                      </a:r>
                      <a:endParaRPr b="0" lang="en-US" sz="1400" spc="-1" strike="noStrike">
                        <a:latin typeface="Arial"/>
                      </a:endParaRPr>
                    </a:p>
                  </a:txBody>
                  <a:tcPr marL="91440" marR="91440">
                    <a:lnR w="12240">
                      <a:noFill/>
                    </a:lnR>
                    <a:lnT w="12240">
                      <a:noFill/>
                    </a:lnT>
                    <a:noFill/>
                  </a:tcPr>
                </a:tc>
              </a:tr>
              <a:tr h="461880">
                <a:tc>
                  <a:txBody>
                    <a:bodyPr/>
                    <a:p>
                      <a:pPr algn="ctr">
                        <a:lnSpc>
                          <a:spcPct val="100000"/>
                        </a:lnSpc>
                      </a:pPr>
                      <a:r>
                        <a:rPr b="1" lang="en-US" sz="1400" spc="-1" strike="noStrike">
                          <a:solidFill>
                            <a:srgbClr val="000000"/>
                          </a:solidFill>
                          <a:latin typeface="Times New Roman"/>
                        </a:rPr>
                        <a:t>T1</a:t>
                      </a:r>
                      <a:endParaRPr b="0" lang="en-US" sz="1400" spc="-1" strike="noStrike">
                        <a:latin typeface="Arial"/>
                      </a:endParaRPr>
                    </a:p>
                  </a:txBody>
                  <a:tcPr marL="91440" marR="91440">
                    <a:lnL w="12240">
                      <a:noFill/>
                    </a:lnL>
                    <a:lnR w="12240">
                      <a:solidFill>
                        <a:srgbClr val="000000"/>
                      </a:solidFill>
                    </a:lnR>
                    <a:lnT w="12240">
                      <a:noFill/>
                    </a:lnT>
                    <a:noFill/>
                  </a:tcPr>
                </a:tc>
                <a:tc>
                  <a:txBody>
                    <a:bodyPr/>
                    <a:p>
                      <a:pPr algn="ctr">
                        <a:lnSpc>
                          <a:spcPct val="100000"/>
                        </a:lnSpc>
                      </a:pPr>
                      <a:r>
                        <a:rPr b="0" i="1" lang="en-US" sz="1400" spc="-1" strike="noStrike">
                          <a:solidFill>
                            <a:srgbClr val="000000"/>
                          </a:solidFill>
                          <a:latin typeface="Times New Roman"/>
                        </a:rPr>
                        <a:t>σ</a:t>
                      </a:r>
                      <a:r>
                        <a:rPr b="0" i="1" lang="en-US" sz="1400" spc="-1" strike="noStrike" baseline="-25000">
                          <a:solidFill>
                            <a:srgbClr val="000000"/>
                          </a:solidFill>
                          <a:latin typeface="Times New Roman"/>
                        </a:rPr>
                        <a:t>1</a:t>
                      </a:r>
                      <a:r>
                        <a:rPr b="0" i="1" lang="en-US" sz="1400" spc="-1" strike="noStrike">
                          <a:solidFill>
                            <a:srgbClr val="000000"/>
                          </a:solidFill>
                          <a:latin typeface="Times New Roman"/>
                        </a:rPr>
                        <a:t>²</a:t>
                      </a:r>
                      <a:endParaRPr b="0" lang="en-US" sz="1400" spc="-1" strike="noStrike">
                        <a:latin typeface="Arial"/>
                      </a:endParaRPr>
                    </a:p>
                  </a:txBody>
                  <a:tcPr marL="91440" marR="91440">
                    <a:lnL w="12240">
                      <a:solidFill>
                        <a:srgbClr val="000000"/>
                      </a:solidFill>
                    </a:lnL>
                    <a:lnT w="12240">
                      <a:noFill/>
                    </a:lnT>
                    <a:noFill/>
                  </a:tcPr>
                </a:tc>
                <a:tc>
                  <a:txBody>
                    <a:bodyPr/>
                    <a:p>
                      <a:pPr algn="ctr">
                        <a:lnSpc>
                          <a:spcPct val="100000"/>
                        </a:lnSpc>
                      </a:pPr>
                      <a:r>
                        <a:rPr b="0" i="1" lang="en-US" sz="1400" spc="-1" strike="noStrike">
                          <a:solidFill>
                            <a:srgbClr val="000000"/>
                          </a:solidFill>
                          <a:latin typeface="Times New Roman"/>
                        </a:rPr>
                        <a:t>σ</a:t>
                      </a:r>
                      <a:r>
                        <a:rPr b="0" i="1" lang="en-US" sz="1400" spc="-1" strike="noStrike" baseline="-25000">
                          <a:solidFill>
                            <a:srgbClr val="000000"/>
                          </a:solidFill>
                          <a:latin typeface="Times New Roman"/>
                        </a:rPr>
                        <a:t>12</a:t>
                      </a:r>
                      <a:endParaRPr b="0" lang="en-US" sz="1400" spc="-1" strike="noStrike">
                        <a:latin typeface="Arial"/>
                      </a:endParaRPr>
                    </a:p>
                  </a:txBody>
                  <a:tcPr marL="91440" marR="91440">
                    <a:lnT w="12240">
                      <a:noFill/>
                    </a:lnT>
                    <a:noFill/>
                  </a:tcPr>
                </a:tc>
                <a:tc>
                  <a:txBody>
                    <a:bodyPr/>
                    <a:p>
                      <a:pPr algn="ctr">
                        <a:lnSpc>
                          <a:spcPct val="100000"/>
                        </a:lnSpc>
                      </a:pPr>
                      <a:r>
                        <a:rPr b="0" i="1" lang="en-US" sz="1400" spc="-1" strike="noStrike">
                          <a:solidFill>
                            <a:srgbClr val="000000"/>
                          </a:solidFill>
                          <a:latin typeface="Times New Roman"/>
                        </a:rPr>
                        <a:t>σ</a:t>
                      </a:r>
                      <a:r>
                        <a:rPr b="0" i="1" lang="en-US" sz="1400" spc="-1" strike="noStrike" baseline="-25000">
                          <a:solidFill>
                            <a:srgbClr val="000000"/>
                          </a:solidFill>
                          <a:latin typeface="Times New Roman"/>
                        </a:rPr>
                        <a:t>13</a:t>
                      </a:r>
                      <a:endParaRPr b="0" lang="en-US" sz="1400" spc="-1" strike="noStrike">
                        <a:latin typeface="Arial"/>
                      </a:endParaRPr>
                    </a:p>
                  </a:txBody>
                  <a:tcPr marL="91440" marR="91440">
                    <a:lnR w="12240">
                      <a:solidFill>
                        <a:srgbClr val="000000"/>
                      </a:solidFill>
                    </a:lnR>
                    <a:lnT w="12240">
                      <a:noFill/>
                    </a:lnT>
                    <a:noFill/>
                  </a:tcPr>
                </a:tc>
              </a:tr>
              <a:tr h="461880">
                <a:tc>
                  <a:txBody>
                    <a:bodyPr/>
                    <a:p>
                      <a:pPr algn="ctr">
                        <a:lnSpc>
                          <a:spcPct val="100000"/>
                        </a:lnSpc>
                      </a:pPr>
                      <a:r>
                        <a:rPr b="1" lang="en-US" sz="1400" spc="-1" strike="noStrike">
                          <a:solidFill>
                            <a:srgbClr val="000000"/>
                          </a:solidFill>
                          <a:latin typeface="Times New Roman"/>
                        </a:rPr>
                        <a:t>T2</a:t>
                      </a:r>
                      <a:endParaRPr b="0" lang="en-US" sz="1400" spc="-1" strike="noStrike">
                        <a:latin typeface="Arial"/>
                      </a:endParaRPr>
                    </a:p>
                  </a:txBody>
                  <a:tcPr marL="91440" marR="91440">
                    <a:lnL w="12240">
                      <a:noFill/>
                    </a:lnL>
                    <a:lnR w="12240">
                      <a:solidFill>
                        <a:srgbClr val="000000"/>
                      </a:solidFill>
                    </a:lnR>
                    <a:noFill/>
                  </a:tcPr>
                </a:tc>
                <a:tc>
                  <a:txBody>
                    <a:bodyPr/>
                    <a:p>
                      <a:pPr algn="ctr">
                        <a:lnSpc>
                          <a:spcPct val="100000"/>
                        </a:lnSpc>
                      </a:pPr>
                      <a:r>
                        <a:rPr b="0" i="1" lang="en-US" sz="1400" spc="-1" strike="noStrike">
                          <a:solidFill>
                            <a:srgbClr val="000000"/>
                          </a:solidFill>
                          <a:latin typeface="Times New Roman"/>
                        </a:rPr>
                        <a:t>σ</a:t>
                      </a:r>
                      <a:r>
                        <a:rPr b="0" i="1" lang="en-US" sz="1400" spc="-1" strike="noStrike" baseline="-25000">
                          <a:solidFill>
                            <a:srgbClr val="000000"/>
                          </a:solidFill>
                          <a:latin typeface="Times New Roman"/>
                        </a:rPr>
                        <a:t>12</a:t>
                      </a:r>
                      <a:endParaRPr b="0" lang="en-US" sz="1400" spc="-1" strike="noStrike">
                        <a:latin typeface="Arial"/>
                      </a:endParaRPr>
                    </a:p>
                  </a:txBody>
                  <a:tcPr marL="91440" marR="91440">
                    <a:lnL w="12240">
                      <a:solidFill>
                        <a:srgbClr val="000000"/>
                      </a:solidFill>
                    </a:lnL>
                    <a:noFill/>
                  </a:tcPr>
                </a:tc>
                <a:tc>
                  <a:txBody>
                    <a:bodyPr/>
                    <a:p>
                      <a:pPr algn="ctr">
                        <a:lnSpc>
                          <a:spcPct val="100000"/>
                        </a:lnSpc>
                      </a:pPr>
                      <a:r>
                        <a:rPr b="0" i="1" lang="en-US" sz="1400" spc="-1" strike="noStrike">
                          <a:solidFill>
                            <a:srgbClr val="000000"/>
                          </a:solidFill>
                          <a:latin typeface="Times New Roman"/>
                        </a:rPr>
                        <a:t>σ</a:t>
                      </a:r>
                      <a:r>
                        <a:rPr b="0" i="1" lang="en-US" sz="1400" spc="-1" strike="noStrike" baseline="-25000">
                          <a:solidFill>
                            <a:srgbClr val="000000"/>
                          </a:solidFill>
                          <a:latin typeface="Times New Roman"/>
                        </a:rPr>
                        <a:t>2</a:t>
                      </a:r>
                      <a:r>
                        <a:rPr b="0" i="1" lang="en-US" sz="1400" spc="-1" strike="noStrike">
                          <a:solidFill>
                            <a:srgbClr val="000000"/>
                          </a:solidFill>
                          <a:latin typeface="Times New Roman"/>
                        </a:rPr>
                        <a:t>²</a:t>
                      </a:r>
                      <a:endParaRPr b="0" lang="en-US" sz="1400" spc="-1" strike="noStrike">
                        <a:latin typeface="Arial"/>
                      </a:endParaRPr>
                    </a:p>
                  </a:txBody>
                  <a:tcPr marL="91440" marR="91440">
                    <a:noFill/>
                  </a:tcPr>
                </a:tc>
                <a:tc>
                  <a:txBody>
                    <a:bodyPr/>
                    <a:p>
                      <a:pPr algn="ctr">
                        <a:lnSpc>
                          <a:spcPct val="100000"/>
                        </a:lnSpc>
                      </a:pPr>
                      <a:r>
                        <a:rPr b="0" i="1" lang="en-US" sz="1400" spc="-1" strike="noStrike">
                          <a:solidFill>
                            <a:srgbClr val="000000"/>
                          </a:solidFill>
                          <a:latin typeface="Times New Roman"/>
                        </a:rPr>
                        <a:t>σ</a:t>
                      </a:r>
                      <a:r>
                        <a:rPr b="0" i="1" lang="en-US" sz="1400" spc="-1" strike="noStrike" baseline="-25000">
                          <a:solidFill>
                            <a:srgbClr val="000000"/>
                          </a:solidFill>
                          <a:latin typeface="Times New Roman"/>
                        </a:rPr>
                        <a:t>23</a:t>
                      </a:r>
                      <a:endParaRPr b="0" lang="en-US" sz="1400" spc="-1" strike="noStrike">
                        <a:latin typeface="Arial"/>
                      </a:endParaRPr>
                    </a:p>
                  </a:txBody>
                  <a:tcPr marL="91440" marR="91440">
                    <a:lnR w="12240">
                      <a:solidFill>
                        <a:srgbClr val="000000"/>
                      </a:solidFill>
                    </a:lnR>
                    <a:noFill/>
                  </a:tcPr>
                </a:tc>
              </a:tr>
              <a:tr h="462240">
                <a:tc>
                  <a:txBody>
                    <a:bodyPr/>
                    <a:p>
                      <a:pPr algn="ctr">
                        <a:lnSpc>
                          <a:spcPct val="100000"/>
                        </a:lnSpc>
                      </a:pPr>
                      <a:r>
                        <a:rPr b="1" lang="en-US" sz="1400" spc="-1" strike="noStrike">
                          <a:solidFill>
                            <a:srgbClr val="000000"/>
                          </a:solidFill>
                          <a:latin typeface="Times New Roman"/>
                        </a:rPr>
                        <a:t>T3</a:t>
                      </a:r>
                      <a:endParaRPr b="0" lang="en-US" sz="1400" spc="-1" strike="noStrike">
                        <a:latin typeface="Arial"/>
                      </a:endParaRPr>
                    </a:p>
                  </a:txBody>
                  <a:tcPr marL="91440" marR="91440">
                    <a:lnL w="12240">
                      <a:noFill/>
                    </a:lnL>
                    <a:lnR w="12240">
                      <a:solidFill>
                        <a:srgbClr val="000000"/>
                      </a:solidFill>
                    </a:lnR>
                    <a:lnB w="12240">
                      <a:noFill/>
                    </a:lnB>
                    <a:noFill/>
                  </a:tcPr>
                </a:tc>
                <a:tc>
                  <a:txBody>
                    <a:bodyPr/>
                    <a:p>
                      <a:pPr algn="ctr">
                        <a:lnSpc>
                          <a:spcPct val="100000"/>
                        </a:lnSpc>
                      </a:pPr>
                      <a:r>
                        <a:rPr b="0" i="1" lang="en-US" sz="1400" spc="-1" strike="noStrike">
                          <a:solidFill>
                            <a:srgbClr val="000000"/>
                          </a:solidFill>
                          <a:latin typeface="Times New Roman"/>
                        </a:rPr>
                        <a:t>σ</a:t>
                      </a:r>
                      <a:r>
                        <a:rPr b="0" i="1" lang="en-US" sz="1400" spc="-1" strike="noStrike" baseline="-25000">
                          <a:solidFill>
                            <a:srgbClr val="000000"/>
                          </a:solidFill>
                          <a:latin typeface="Times New Roman"/>
                        </a:rPr>
                        <a:t>13</a:t>
                      </a:r>
                      <a:endParaRPr b="0" lang="en-US" sz="1400" spc="-1" strike="noStrike">
                        <a:latin typeface="Arial"/>
                      </a:endParaRPr>
                    </a:p>
                  </a:txBody>
                  <a:tcPr marL="91440" marR="91440">
                    <a:lnL w="12240">
                      <a:solidFill>
                        <a:srgbClr val="000000"/>
                      </a:solidFill>
                    </a:lnL>
                    <a:lnB w="12240">
                      <a:noFill/>
                    </a:lnB>
                    <a:noFill/>
                  </a:tcPr>
                </a:tc>
                <a:tc>
                  <a:txBody>
                    <a:bodyPr/>
                    <a:p>
                      <a:pPr algn="ctr">
                        <a:lnSpc>
                          <a:spcPct val="100000"/>
                        </a:lnSpc>
                      </a:pPr>
                      <a:r>
                        <a:rPr b="0" i="1" lang="en-US" sz="1400" spc="-1" strike="noStrike">
                          <a:solidFill>
                            <a:srgbClr val="000000"/>
                          </a:solidFill>
                          <a:latin typeface="Times New Roman"/>
                        </a:rPr>
                        <a:t>σ</a:t>
                      </a:r>
                      <a:r>
                        <a:rPr b="0" i="1" lang="en-US" sz="1400" spc="-1" strike="noStrike" baseline="-25000">
                          <a:solidFill>
                            <a:srgbClr val="000000"/>
                          </a:solidFill>
                          <a:latin typeface="Times New Roman"/>
                        </a:rPr>
                        <a:t>23</a:t>
                      </a:r>
                      <a:endParaRPr b="0" lang="en-US" sz="1400" spc="-1" strike="noStrike">
                        <a:latin typeface="Arial"/>
                      </a:endParaRPr>
                    </a:p>
                  </a:txBody>
                  <a:tcPr marL="91440" marR="91440">
                    <a:lnB w="12240">
                      <a:noFill/>
                    </a:lnB>
                    <a:noFill/>
                  </a:tcPr>
                </a:tc>
                <a:tc>
                  <a:txBody>
                    <a:bodyPr/>
                    <a:p>
                      <a:pPr algn="ctr">
                        <a:lnSpc>
                          <a:spcPct val="100000"/>
                        </a:lnSpc>
                      </a:pPr>
                      <a:r>
                        <a:rPr b="0" i="1" lang="en-US" sz="1400" spc="-1" strike="noStrike">
                          <a:solidFill>
                            <a:srgbClr val="000000"/>
                          </a:solidFill>
                          <a:latin typeface="Times New Roman"/>
                        </a:rPr>
                        <a:t>σ</a:t>
                      </a:r>
                      <a:r>
                        <a:rPr b="0" i="1" lang="en-US" sz="1400" spc="-1" strike="noStrike" baseline="-25000">
                          <a:solidFill>
                            <a:srgbClr val="000000"/>
                          </a:solidFill>
                          <a:latin typeface="Times New Roman"/>
                        </a:rPr>
                        <a:t>3</a:t>
                      </a:r>
                      <a:r>
                        <a:rPr b="0" i="1" lang="en-US" sz="1400" spc="-1" strike="noStrike">
                          <a:solidFill>
                            <a:srgbClr val="000000"/>
                          </a:solidFill>
                          <a:latin typeface="Times New Roman"/>
                        </a:rPr>
                        <a:t>²</a:t>
                      </a:r>
                      <a:endParaRPr b="0" lang="en-US" sz="1400" spc="-1" strike="noStrike">
                        <a:latin typeface="Arial"/>
                      </a:endParaRPr>
                    </a:p>
                  </a:txBody>
                  <a:tcPr marL="91440" marR="91440">
                    <a:lnR w="12240">
                      <a:solidFill>
                        <a:srgbClr val="000000"/>
                      </a:solidFill>
                    </a:lnR>
                    <a:lnB w="12240">
                      <a:noFill/>
                    </a:lnB>
                    <a:noFill/>
                  </a:tcPr>
                </a:tc>
              </a:tr>
            </a:tbl>
          </a:graphicData>
        </a:graphic>
      </p:graphicFrame>
      <p:sp>
        <p:nvSpPr>
          <p:cNvPr id="230" name="CustomShape 7"/>
          <p:cNvSpPr/>
          <p:nvPr/>
        </p:nvSpPr>
        <p:spPr>
          <a:xfrm>
            <a:off x="5241600" y="4005000"/>
            <a:ext cx="914040" cy="360"/>
          </a:xfrm>
          <a:custGeom>
            <a:avLst/>
            <a:gdLst/>
            <a:ahLst/>
            <a:rect l="l" t="t" r="r" b="b"/>
            <a:pathLst>
              <a:path w="21600" h="21600">
                <a:moveTo>
                  <a:pt x="0" y="0"/>
                </a:moveTo>
                <a:lnTo>
                  <a:pt x="21600" y="21600"/>
                </a:lnTo>
              </a:path>
            </a:pathLst>
          </a:custGeom>
          <a:noFill/>
          <a:ln w="38160">
            <a:solidFill>
              <a:schemeClr val="accent6">
                <a:lumMod val="50000"/>
              </a:schemeClr>
            </a:solidFill>
            <a:round/>
            <a:tailEnd len="lg" type="triangle" w="lg"/>
          </a:ln>
        </p:spPr>
        <p:style>
          <a:lnRef idx="1">
            <a:schemeClr val="accent1"/>
          </a:lnRef>
          <a:fillRef idx="0">
            <a:schemeClr val="accent1"/>
          </a:fillRef>
          <a:effectRef idx="0">
            <a:schemeClr val="accent1"/>
          </a:effectRef>
          <a:fontRef idx="minor"/>
        </p:style>
      </p:sp>
      <p:sp>
        <p:nvSpPr>
          <p:cNvPr id="231" name="CustomShape 8"/>
          <p:cNvSpPr/>
          <p:nvPr/>
        </p:nvSpPr>
        <p:spPr>
          <a:xfrm>
            <a:off x="5698800" y="1980000"/>
            <a:ext cx="3171600" cy="577080"/>
          </a:xfrm>
          <a:prstGeom prst="rect">
            <a:avLst/>
          </a:prstGeom>
          <a:noFill/>
          <a:ln>
            <a:noFill/>
          </a:ln>
        </p:spPr>
        <p:style>
          <a:lnRef idx="0"/>
          <a:fillRef idx="0"/>
          <a:effectRef idx="0"/>
          <a:fontRef idx="minor"/>
        </p:style>
        <p:txBody>
          <a:bodyPr lIns="90000" rIns="90000" tIns="45000" bIns="45000"/>
          <a:p>
            <a:pPr algn="r">
              <a:lnSpc>
                <a:spcPct val="100000"/>
              </a:lnSpc>
            </a:pPr>
            <a:r>
              <a:rPr b="0" lang="en-US" sz="1600" spc="-1" strike="noStrike">
                <a:solidFill>
                  <a:srgbClr val="984807"/>
                </a:solidFill>
                <a:latin typeface="Times New Roman"/>
              </a:rPr>
              <a:t>Covariance matrix of the repeated measures within subjects</a:t>
            </a:r>
            <a:endParaRPr b="0" lang="en-US" sz="16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3.3 Repeated measures (M)ANOVA</a:t>
            </a:r>
            <a:endParaRPr b="0" lang="en-US" sz="3200" spc="-1" strike="noStrike">
              <a:latin typeface="Arial"/>
            </a:endParaRPr>
          </a:p>
        </p:txBody>
      </p:sp>
      <p:sp>
        <p:nvSpPr>
          <p:cNvPr id="233"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234" name="Picture 5" descr=""/>
          <p:cNvPicPr/>
          <p:nvPr/>
        </p:nvPicPr>
        <p:blipFill>
          <a:blip r:embed="rId1"/>
          <a:stretch/>
        </p:blipFill>
        <p:spPr>
          <a:xfrm>
            <a:off x="755640" y="1412640"/>
            <a:ext cx="2638440" cy="3838680"/>
          </a:xfrm>
          <a:prstGeom prst="rect">
            <a:avLst/>
          </a:prstGeom>
          <a:ln>
            <a:noFill/>
          </a:ln>
        </p:spPr>
      </p:pic>
      <p:pic>
        <p:nvPicPr>
          <p:cNvPr id="235" name="Picture 6" descr=""/>
          <p:cNvPicPr/>
          <p:nvPr/>
        </p:nvPicPr>
        <p:blipFill>
          <a:blip r:embed="rId2"/>
          <a:stretch/>
        </p:blipFill>
        <p:spPr>
          <a:xfrm>
            <a:off x="3860280" y="1556640"/>
            <a:ext cx="4743720" cy="4143600"/>
          </a:xfrm>
          <a:prstGeom prst="rect">
            <a:avLst/>
          </a:prstGeom>
          <a:ln>
            <a:noFill/>
          </a:ln>
        </p:spPr>
      </p:pic>
      <p:sp>
        <p:nvSpPr>
          <p:cNvPr id="236" name="CustomShape 3"/>
          <p:cNvSpPr/>
          <p:nvPr/>
        </p:nvSpPr>
        <p:spPr>
          <a:xfrm>
            <a:off x="412200" y="6165360"/>
            <a:ext cx="4113720" cy="36468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imes New Roman"/>
              </a:rPr>
              <a:t>Specifying the within-variable in SPSS.</a:t>
            </a:r>
            <a:endParaRPr b="0" lang="en-US"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3.3 Repeated measures (M)ANOVA</a:t>
            </a:r>
            <a:endParaRPr b="0" lang="en-US" sz="3200" spc="-1" strike="noStrike">
              <a:latin typeface="Arial"/>
            </a:endParaRPr>
          </a:p>
        </p:txBody>
      </p:sp>
      <p:sp>
        <p:nvSpPr>
          <p:cNvPr id="238"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239" name="Picture 1" descr=""/>
          <p:cNvPicPr/>
          <p:nvPr/>
        </p:nvPicPr>
        <p:blipFill>
          <a:blip r:embed="rId1"/>
          <a:stretch/>
        </p:blipFill>
        <p:spPr>
          <a:xfrm>
            <a:off x="395640" y="1247400"/>
            <a:ext cx="6048720" cy="4362840"/>
          </a:xfrm>
          <a:prstGeom prst="rect">
            <a:avLst/>
          </a:prstGeom>
          <a:ln>
            <a:noFill/>
          </a:ln>
        </p:spPr>
      </p:pic>
      <p:sp>
        <p:nvSpPr>
          <p:cNvPr id="240" name="CustomShape 3"/>
          <p:cNvSpPr/>
          <p:nvPr/>
        </p:nvSpPr>
        <p:spPr>
          <a:xfrm>
            <a:off x="420840" y="6165360"/>
            <a:ext cx="6413400" cy="36468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imes New Roman"/>
              </a:rPr>
              <a:t>No significant differences in scored points between darts throws.</a:t>
            </a:r>
            <a:endParaRPr b="0" lang="en-US" sz="1800" spc="-1" strike="noStrike">
              <a:latin typeface="Arial"/>
            </a:endParaRPr>
          </a:p>
        </p:txBody>
      </p:sp>
      <p:sp>
        <p:nvSpPr>
          <p:cNvPr id="241" name="CustomShape 4"/>
          <p:cNvSpPr/>
          <p:nvPr/>
        </p:nvSpPr>
        <p:spPr>
          <a:xfrm>
            <a:off x="7158240" y="1772640"/>
            <a:ext cx="1508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984807"/>
                </a:solidFill>
                <a:latin typeface="Times New Roman"/>
              </a:rPr>
              <a:t>rm-MANOVA</a:t>
            </a:r>
            <a:endParaRPr b="0" lang="en-US" sz="1800" spc="-1" strike="noStrike">
              <a:latin typeface="Arial"/>
            </a:endParaRPr>
          </a:p>
        </p:txBody>
      </p:sp>
      <p:sp>
        <p:nvSpPr>
          <p:cNvPr id="242" name="CustomShape 5"/>
          <p:cNvSpPr/>
          <p:nvPr/>
        </p:nvSpPr>
        <p:spPr>
          <a:xfrm>
            <a:off x="7157160" y="4509000"/>
            <a:ext cx="1305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984807"/>
                </a:solidFill>
                <a:latin typeface="Times New Roman"/>
              </a:rPr>
              <a:t>rm-ANOVA</a:t>
            </a:r>
            <a:endParaRPr b="0" lang="en-US" sz="1800" spc="-1" strike="noStrike">
              <a:latin typeface="Arial"/>
            </a:endParaRPr>
          </a:p>
        </p:txBody>
      </p:sp>
      <p:sp>
        <p:nvSpPr>
          <p:cNvPr id="243" name="Line 6"/>
          <p:cNvSpPr/>
          <p:nvPr/>
        </p:nvSpPr>
        <p:spPr>
          <a:xfrm>
            <a:off x="1078560" y="2132640"/>
            <a:ext cx="829080" cy="360"/>
          </a:xfrm>
          <a:prstGeom prst="line">
            <a:avLst/>
          </a:prstGeom>
          <a:ln w="28440">
            <a:solidFill>
              <a:srgbClr val="ff0000"/>
            </a:solidFill>
            <a:round/>
          </a:ln>
        </p:spPr>
        <p:style>
          <a:lnRef idx="1">
            <a:schemeClr val="accent1"/>
          </a:lnRef>
          <a:fillRef idx="0">
            <a:schemeClr val="accent1"/>
          </a:fillRef>
          <a:effectRef idx="0">
            <a:schemeClr val="accent1"/>
          </a:effectRef>
          <a:fontRef idx="minor"/>
        </p:style>
      </p:sp>
      <p:sp>
        <p:nvSpPr>
          <p:cNvPr id="244" name="Line 7"/>
          <p:cNvSpPr/>
          <p:nvPr/>
        </p:nvSpPr>
        <p:spPr>
          <a:xfrm>
            <a:off x="1403640" y="4149000"/>
            <a:ext cx="1152000" cy="360"/>
          </a:xfrm>
          <a:prstGeom prst="line">
            <a:avLst/>
          </a:prstGeom>
          <a:ln w="28440">
            <a:solidFill>
              <a:srgbClr val="ff0000"/>
            </a:solidFill>
            <a:round/>
          </a:ln>
        </p:spPr>
        <p:style>
          <a:lnRef idx="1">
            <a:schemeClr val="accent1"/>
          </a:lnRef>
          <a:fillRef idx="0">
            <a:schemeClr val="accent1"/>
          </a:fillRef>
          <a:effectRef idx="0">
            <a:schemeClr val="accent1"/>
          </a:effectRef>
          <a:fontRef idx="minor"/>
        </p:style>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3.4 Covariance assumptions</a:t>
            </a:r>
            <a:endParaRPr b="0" lang="en-US" sz="3200" spc="-1" strike="noStrike">
              <a:latin typeface="Arial"/>
            </a:endParaRPr>
          </a:p>
        </p:txBody>
      </p:sp>
      <p:sp>
        <p:nvSpPr>
          <p:cNvPr id="246"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247" name="Table 3"/>
          <p:cNvGraphicFramePr/>
          <p:nvPr/>
        </p:nvGraphicFramePr>
        <p:xfrm>
          <a:off x="1475640" y="1773000"/>
          <a:ext cx="2007720" cy="1367640"/>
        </p:xfrm>
        <a:graphic>
          <a:graphicData uri="http://schemas.openxmlformats.org/drawingml/2006/table">
            <a:tbl>
              <a:tblPr/>
              <a:tblGrid>
                <a:gridCol w="669240"/>
                <a:gridCol w="669240"/>
                <a:gridCol w="669240"/>
              </a:tblGrid>
              <a:tr h="455760">
                <a:tc>
                  <a:txBody>
                    <a:bodyPr/>
                    <a:p>
                      <a:pPr algn="ctr">
                        <a:lnSpc>
                          <a:spcPct val="100000"/>
                        </a:lnSpc>
                      </a:pPr>
                      <a:r>
                        <a:rPr b="1" i="1" lang="en-US" sz="1600" spc="-1" strike="noStrike">
                          <a:solidFill>
                            <a:srgbClr val="0070c0"/>
                          </a:solidFill>
                          <a:latin typeface="Times New Roman"/>
                        </a:rPr>
                        <a:t>σ</a:t>
                      </a:r>
                      <a:r>
                        <a:rPr b="1" i="1" lang="en-US" sz="1600" spc="-1" strike="noStrike" baseline="-25000">
                          <a:solidFill>
                            <a:srgbClr val="0070c0"/>
                          </a:solidFill>
                          <a:latin typeface="Times New Roman"/>
                        </a:rPr>
                        <a:t>1</a:t>
                      </a:r>
                      <a:r>
                        <a:rPr b="1" i="1" lang="en-US" sz="1600" spc="-1" strike="noStrike">
                          <a:solidFill>
                            <a:srgbClr val="0070c0"/>
                          </a:solidFill>
                          <a:latin typeface="Times New Roman"/>
                        </a:rPr>
                        <a:t>²</a:t>
                      </a:r>
                      <a:endParaRPr b="0" lang="en-US" sz="1600" spc="-1" strike="noStrike">
                        <a:latin typeface="Arial"/>
                      </a:endParaRPr>
                    </a:p>
                  </a:txBody>
                  <a:tcPr marL="91440" marR="91440">
                    <a:lnL w="12240">
                      <a:solidFill>
                        <a:srgbClr val="000000"/>
                      </a:solidFill>
                    </a:lnL>
                    <a:lnT w="12240">
                      <a:noFill/>
                    </a:lnT>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12</a:t>
                      </a:r>
                      <a:endParaRPr b="0" lang="en-US" sz="1600" spc="-1" strike="noStrike">
                        <a:latin typeface="Arial"/>
                      </a:endParaRPr>
                    </a:p>
                  </a:txBody>
                  <a:tcPr marL="91440" marR="91440">
                    <a:lnT w="12240">
                      <a:noFill/>
                    </a:lnT>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13</a:t>
                      </a:r>
                      <a:endParaRPr b="0" lang="en-US" sz="1600" spc="-1" strike="noStrike">
                        <a:latin typeface="Arial"/>
                      </a:endParaRPr>
                    </a:p>
                  </a:txBody>
                  <a:tcPr marL="91440" marR="91440">
                    <a:lnR w="12240">
                      <a:solidFill>
                        <a:srgbClr val="000000"/>
                      </a:solidFill>
                    </a:lnR>
                    <a:lnT w="12240">
                      <a:noFill/>
                    </a:lnT>
                    <a:noFill/>
                  </a:tcPr>
                </a:tc>
              </a:tr>
              <a:tr h="455760">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12</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1" i="1" lang="en-US" sz="1600" spc="-1" strike="noStrike">
                          <a:solidFill>
                            <a:srgbClr val="0070c0"/>
                          </a:solidFill>
                          <a:latin typeface="Times New Roman"/>
                        </a:rPr>
                        <a:t>σ</a:t>
                      </a:r>
                      <a:r>
                        <a:rPr b="1" i="1" lang="en-US" sz="1600" spc="-1" strike="noStrike" baseline="-25000">
                          <a:solidFill>
                            <a:srgbClr val="0070c0"/>
                          </a:solidFill>
                          <a:latin typeface="Times New Roman"/>
                        </a:rPr>
                        <a:t>2</a:t>
                      </a:r>
                      <a:r>
                        <a:rPr b="1" i="1" lang="en-US" sz="1600" spc="-1" strike="noStrike">
                          <a:solidFill>
                            <a:srgbClr val="0070c0"/>
                          </a:solidFill>
                          <a:latin typeface="Times New Roman"/>
                        </a:rPr>
                        <a:t>²</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23</a:t>
                      </a:r>
                      <a:endParaRPr b="0" lang="en-US" sz="1600" spc="-1" strike="noStrike">
                        <a:latin typeface="Arial"/>
                      </a:endParaRPr>
                    </a:p>
                  </a:txBody>
                  <a:tcPr marL="91440" marR="91440">
                    <a:lnR w="12240">
                      <a:solidFill>
                        <a:srgbClr val="000000"/>
                      </a:solidFill>
                    </a:lnR>
                    <a:noFill/>
                  </a:tcPr>
                </a:tc>
              </a:tr>
              <a:tr h="456120">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13</a:t>
                      </a:r>
                      <a:endParaRPr b="0" lang="en-US" sz="1600" spc="-1" strike="noStrike">
                        <a:latin typeface="Arial"/>
                      </a:endParaRPr>
                    </a:p>
                  </a:txBody>
                  <a:tcPr marL="91440" marR="91440">
                    <a:lnL w="12240">
                      <a:solidFill>
                        <a:srgbClr val="000000"/>
                      </a:solidFill>
                    </a:lnL>
                    <a:lnB w="12240">
                      <a:noFill/>
                    </a:lnB>
                    <a:noFill/>
                  </a:tcPr>
                </a:tc>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23</a:t>
                      </a:r>
                      <a:endParaRPr b="0" lang="en-US" sz="1600" spc="-1" strike="noStrike">
                        <a:latin typeface="Arial"/>
                      </a:endParaRPr>
                    </a:p>
                  </a:txBody>
                  <a:tcPr marL="91440" marR="91440">
                    <a:lnB w="12240">
                      <a:noFill/>
                    </a:lnB>
                    <a:noFill/>
                  </a:tcPr>
                </a:tc>
                <a:tc>
                  <a:txBody>
                    <a:bodyPr/>
                    <a:p>
                      <a:pPr algn="ctr">
                        <a:lnSpc>
                          <a:spcPct val="100000"/>
                        </a:lnSpc>
                      </a:pPr>
                      <a:r>
                        <a:rPr b="1" i="1" lang="en-US" sz="1600" spc="-1" strike="noStrike">
                          <a:solidFill>
                            <a:srgbClr val="0070c0"/>
                          </a:solidFill>
                          <a:latin typeface="Times New Roman"/>
                        </a:rPr>
                        <a:t>σ</a:t>
                      </a:r>
                      <a:r>
                        <a:rPr b="1" i="1" lang="en-US" sz="1600" spc="-1" strike="noStrike" baseline="-25000">
                          <a:solidFill>
                            <a:srgbClr val="0070c0"/>
                          </a:solidFill>
                          <a:latin typeface="Times New Roman"/>
                        </a:rPr>
                        <a:t>3</a:t>
                      </a:r>
                      <a:r>
                        <a:rPr b="1" i="1" lang="en-US" sz="1600" spc="-1" strike="noStrike">
                          <a:solidFill>
                            <a:srgbClr val="0070c0"/>
                          </a:solidFill>
                          <a:latin typeface="Times New Roman"/>
                        </a:rPr>
                        <a:t>²</a:t>
                      </a:r>
                      <a:endParaRPr b="0" lang="en-US" sz="1600" spc="-1" strike="noStrike">
                        <a:latin typeface="Arial"/>
                      </a:endParaRPr>
                    </a:p>
                  </a:txBody>
                  <a:tcPr marL="91440" marR="91440">
                    <a:lnR w="12240">
                      <a:solidFill>
                        <a:srgbClr val="000000"/>
                      </a:solidFill>
                    </a:lnR>
                    <a:lnB w="12240">
                      <a:noFill/>
                    </a:lnB>
                    <a:noFill/>
                  </a:tcPr>
                </a:tc>
              </a:tr>
            </a:tbl>
          </a:graphicData>
        </a:graphic>
      </p:graphicFrame>
      <p:sp>
        <p:nvSpPr>
          <p:cNvPr id="248" name="CustomShape 4"/>
          <p:cNvSpPr/>
          <p:nvPr/>
        </p:nvSpPr>
        <p:spPr>
          <a:xfrm>
            <a:off x="1517040" y="3420360"/>
            <a:ext cx="1924560" cy="577080"/>
          </a:xfrm>
          <a:prstGeom prst="rect">
            <a:avLst/>
          </a:prstGeom>
          <a:noFill/>
          <a:ln>
            <a:noFill/>
          </a:ln>
        </p:spPr>
        <p:style>
          <a:lnRef idx="0"/>
          <a:fillRef idx="0"/>
          <a:effectRef idx="0"/>
          <a:fontRef idx="minor"/>
        </p:style>
        <p:txBody>
          <a:bodyPr wrap="none" lIns="90000" rIns="90000" tIns="45000" bIns="45000"/>
          <a:p>
            <a:pPr algn="ctr">
              <a:lnSpc>
                <a:spcPct val="100000"/>
              </a:lnSpc>
            </a:pPr>
            <a:r>
              <a:rPr b="0" i="1" lang="en-US" sz="1600" spc="-1" strike="noStrike">
                <a:solidFill>
                  <a:srgbClr val="000000"/>
                </a:solidFill>
                <a:latin typeface="Times New Roman"/>
              </a:rPr>
              <a:t>Unstructured</a:t>
            </a:r>
            <a:endParaRPr b="0" lang="en-US" sz="1600" spc="-1" strike="noStrike">
              <a:latin typeface="Arial"/>
            </a:endParaRPr>
          </a:p>
          <a:p>
            <a:pPr algn="ctr">
              <a:lnSpc>
                <a:spcPct val="100000"/>
              </a:lnSpc>
            </a:pPr>
            <a:r>
              <a:rPr b="0" i="1" lang="en-US" sz="1600" spc="-1" strike="noStrike">
                <a:solidFill>
                  <a:srgbClr val="000000"/>
                </a:solidFill>
                <a:latin typeface="Times New Roman"/>
              </a:rPr>
              <a:t>sum(K:1) parameters</a:t>
            </a:r>
            <a:endParaRPr b="0" lang="en-US" sz="1600" spc="-1" strike="noStrike">
              <a:latin typeface="Arial"/>
            </a:endParaRPr>
          </a:p>
        </p:txBody>
      </p:sp>
      <p:sp>
        <p:nvSpPr>
          <p:cNvPr id="249" name="CustomShape 5"/>
          <p:cNvSpPr/>
          <p:nvPr/>
        </p:nvSpPr>
        <p:spPr>
          <a:xfrm>
            <a:off x="1747080" y="1196640"/>
            <a:ext cx="1415520" cy="3337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Times New Roman"/>
              </a:rPr>
              <a:t>rm-MANOVA</a:t>
            </a:r>
            <a:endParaRPr b="0" lang="en-US" sz="1600" spc="-1" strike="noStrike">
              <a:latin typeface="Arial"/>
            </a:endParaRPr>
          </a:p>
        </p:txBody>
      </p:sp>
      <p:sp>
        <p:nvSpPr>
          <p:cNvPr id="250" name="CustomShape 6"/>
          <p:cNvSpPr/>
          <p:nvPr/>
        </p:nvSpPr>
        <p:spPr>
          <a:xfrm>
            <a:off x="539640" y="4437000"/>
            <a:ext cx="3960000" cy="20084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400" spc="-1" strike="noStrike">
                <a:solidFill>
                  <a:srgbClr val="000000"/>
                </a:solidFill>
                <a:latin typeface="Times New Roman"/>
              </a:rPr>
              <a:t>No constraints on individual variances and covariances (≈ sample covariance estimates)</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000000"/>
              </a:buClr>
              <a:buFont typeface="Times New Roman"/>
              <a:buChar char="+"/>
            </a:pPr>
            <a:r>
              <a:rPr b="0" lang="en-US" sz="1400" spc="-1" strike="noStrike">
                <a:solidFill>
                  <a:srgbClr val="000000"/>
                </a:solidFill>
                <a:latin typeface="Times New Roman"/>
              </a:rPr>
              <a:t>Never incorrect</a:t>
            </a:r>
            <a:br/>
            <a:r>
              <a:rPr b="0" lang="en-US" sz="1400" spc="-1" strike="noStrike">
                <a:solidFill>
                  <a:srgbClr val="000000"/>
                </a:solidFill>
                <a:latin typeface="Times New Roman"/>
              </a:rPr>
              <a:t> </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000000"/>
              </a:buClr>
              <a:buFont typeface="Times New Roman"/>
              <a:buChar char="−"/>
            </a:pPr>
            <a:r>
              <a:rPr b="0" lang="en-US" sz="1400" spc="-1" strike="noStrike">
                <a:solidFill>
                  <a:srgbClr val="000000"/>
                </a:solidFill>
                <a:latin typeface="Times New Roman"/>
              </a:rPr>
              <a:t>Parameter number increases exponentially</a:t>
            </a:r>
            <a:endParaRPr b="0" lang="en-US" sz="1400" spc="-1" strike="noStrike">
              <a:latin typeface="Arial"/>
            </a:endParaRPr>
          </a:p>
          <a:p>
            <a:pPr marL="285840" indent="-285480">
              <a:lnSpc>
                <a:spcPct val="100000"/>
              </a:lnSpc>
              <a:buClr>
                <a:srgbClr val="000000"/>
              </a:buClr>
              <a:buFont typeface="Times New Roman"/>
              <a:buChar char="−"/>
            </a:pPr>
            <a:r>
              <a:rPr b="0" lang="en-US" sz="1400" spc="-1" strike="noStrike">
                <a:solidFill>
                  <a:srgbClr val="000000"/>
                </a:solidFill>
                <a:latin typeface="Times New Roman"/>
              </a:rPr>
              <a:t>Overparametrized for many covariance matrices</a:t>
            </a:r>
            <a:endParaRPr b="0" lang="en-US" sz="1400" spc="-1" strike="noStrike">
              <a:latin typeface="Arial"/>
            </a:endParaRPr>
          </a:p>
          <a:p>
            <a:pPr marL="285840" indent="-285480">
              <a:lnSpc>
                <a:spcPct val="100000"/>
              </a:lnSpc>
              <a:buClr>
                <a:srgbClr val="000000"/>
              </a:buClr>
              <a:buFont typeface="Times New Roman"/>
              <a:buChar char="−"/>
            </a:pPr>
            <a:r>
              <a:rPr b="0" lang="en-US" sz="1400" spc="-1" strike="noStrike">
                <a:solidFill>
                  <a:srgbClr val="000000"/>
                </a:solidFill>
                <a:latin typeface="Times New Roman"/>
              </a:rPr>
              <a:t>Weakens power of statistical tests</a:t>
            </a:r>
            <a:endParaRPr b="0" lang="en-US" sz="1400" spc="-1" strike="noStrike">
              <a:latin typeface="Arial"/>
            </a:endParaRPr>
          </a:p>
        </p:txBody>
      </p:sp>
      <p:sp>
        <p:nvSpPr>
          <p:cNvPr id="251" name="CustomShape 7"/>
          <p:cNvSpPr/>
          <p:nvPr/>
        </p:nvSpPr>
        <p:spPr>
          <a:xfrm>
            <a:off x="215640" y="1124640"/>
            <a:ext cx="4356000" cy="5544360"/>
          </a:xfrm>
          <a:prstGeom prst="rect">
            <a:avLst/>
          </a:prstGeom>
          <a:noFill/>
          <a:ln w="12600">
            <a:solidFill>
              <a:schemeClr val="tx1"/>
            </a:solidFill>
            <a:custDash>
              <a:ds d="100000" sp="100000"/>
            </a:custDash>
            <a:round/>
          </a:ln>
        </p:spPr>
        <p:style>
          <a:lnRef idx="2">
            <a:schemeClr val="accent1">
              <a:shade val="50000"/>
            </a:schemeClr>
          </a:lnRef>
          <a:fillRef idx="1">
            <a:schemeClr val="accent1"/>
          </a:fillRef>
          <a:effectRef idx="0">
            <a:schemeClr val="accent1"/>
          </a:effectRef>
          <a:fontRef idx="minor"/>
        </p:style>
      </p:sp>
      <p:graphicFrame>
        <p:nvGraphicFramePr>
          <p:cNvPr id="252" name="Table 8"/>
          <p:cNvGraphicFramePr/>
          <p:nvPr/>
        </p:nvGraphicFramePr>
        <p:xfrm>
          <a:off x="5823000" y="1784520"/>
          <a:ext cx="2007720" cy="1367640"/>
        </p:xfrm>
        <a:graphic>
          <a:graphicData uri="http://schemas.openxmlformats.org/drawingml/2006/table">
            <a:tbl>
              <a:tblPr/>
              <a:tblGrid>
                <a:gridCol w="669240"/>
                <a:gridCol w="669240"/>
                <a:gridCol w="669240"/>
              </a:tblGrid>
              <a:tr h="455760">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lnL w="12240">
                      <a:solidFill>
                        <a:srgbClr val="000000"/>
                      </a:solidFill>
                    </a:lnL>
                    <a:lnT w="12240">
                      <a:noFill/>
                    </a:lnT>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a:t>
                      </a:r>
                      <a:endParaRPr b="0" lang="en-US" sz="1600" spc="-1" strike="noStrike">
                        <a:latin typeface="Arial"/>
                      </a:endParaRPr>
                    </a:p>
                  </a:txBody>
                  <a:tcPr marL="91440" marR="91440">
                    <a:lnT w="12240">
                      <a:noFill/>
                    </a:lnT>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a:t>
                      </a:r>
                      <a:endParaRPr b="0" lang="en-US" sz="1600" spc="-1" strike="noStrike">
                        <a:latin typeface="Arial"/>
                      </a:endParaRPr>
                    </a:p>
                  </a:txBody>
                  <a:tcPr marL="91440" marR="91440">
                    <a:lnR w="12240">
                      <a:solidFill>
                        <a:srgbClr val="000000"/>
                      </a:solidFill>
                    </a:lnR>
                    <a:lnT w="12240">
                      <a:noFill/>
                    </a:lnT>
                    <a:noFill/>
                  </a:tcPr>
                </a:tc>
              </a:tr>
              <a:tr h="455760">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a:t>
                      </a:r>
                      <a:endParaRPr b="0" lang="en-US" sz="1600" spc="-1" strike="noStrike">
                        <a:latin typeface="Arial"/>
                      </a:endParaRPr>
                    </a:p>
                  </a:txBody>
                  <a:tcPr marL="91440" marR="91440">
                    <a:lnR w="12240">
                      <a:solidFill>
                        <a:srgbClr val="000000"/>
                      </a:solidFill>
                    </a:lnR>
                    <a:noFill/>
                  </a:tcPr>
                </a:tc>
              </a:tr>
              <a:tr h="456120">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a:t>
                      </a:r>
                      <a:endParaRPr b="0" lang="en-US" sz="1600" spc="-1" strike="noStrike">
                        <a:latin typeface="Arial"/>
                      </a:endParaRPr>
                    </a:p>
                  </a:txBody>
                  <a:tcPr marL="91440" marR="91440">
                    <a:lnL w="12240">
                      <a:solidFill>
                        <a:srgbClr val="000000"/>
                      </a:solidFill>
                    </a:lnL>
                    <a:lnB w="12240">
                      <a:noFill/>
                    </a:lnB>
                    <a:noFill/>
                  </a:tcPr>
                </a:tc>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a:t>
                      </a:r>
                      <a:endParaRPr b="0" lang="en-US" sz="1600" spc="-1" strike="noStrike">
                        <a:latin typeface="Arial"/>
                      </a:endParaRPr>
                    </a:p>
                  </a:txBody>
                  <a:tcPr marL="91440" marR="91440">
                    <a:lnB w="12240">
                      <a:noFill/>
                    </a:lnB>
                    <a:noFill/>
                  </a:tcPr>
                </a:tc>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lnR w="12240">
                      <a:solidFill>
                        <a:srgbClr val="000000"/>
                      </a:solidFill>
                    </a:lnR>
                    <a:lnB w="12240">
                      <a:noFill/>
                    </a:lnB>
                    <a:noFill/>
                  </a:tcPr>
                </a:tc>
              </a:tr>
            </a:tbl>
          </a:graphicData>
        </a:graphic>
      </p:graphicFrame>
      <p:sp>
        <p:nvSpPr>
          <p:cNvPr id="253" name="CustomShape 9"/>
          <p:cNvSpPr/>
          <p:nvPr/>
        </p:nvSpPr>
        <p:spPr>
          <a:xfrm>
            <a:off x="5384520" y="3420360"/>
            <a:ext cx="2884680" cy="577080"/>
          </a:xfrm>
          <a:prstGeom prst="rect">
            <a:avLst/>
          </a:prstGeom>
          <a:noFill/>
          <a:ln>
            <a:noFill/>
          </a:ln>
        </p:spPr>
        <p:style>
          <a:lnRef idx="0"/>
          <a:fillRef idx="0"/>
          <a:effectRef idx="0"/>
          <a:fontRef idx="minor"/>
        </p:style>
        <p:txBody>
          <a:bodyPr wrap="none" lIns="90000" rIns="90000" tIns="45000" bIns="45000"/>
          <a:p>
            <a:pPr algn="ctr">
              <a:lnSpc>
                <a:spcPct val="100000"/>
              </a:lnSpc>
            </a:pPr>
            <a:r>
              <a:rPr b="0" i="1" lang="en-US" sz="1600" spc="-1" strike="noStrike">
                <a:solidFill>
                  <a:srgbClr val="000000"/>
                </a:solidFill>
                <a:latin typeface="Times New Roman"/>
              </a:rPr>
              <a:t>Sphericity / Compound symmetry</a:t>
            </a:r>
            <a:endParaRPr b="0" lang="en-US" sz="1600" spc="-1" strike="noStrike">
              <a:latin typeface="Arial"/>
            </a:endParaRPr>
          </a:p>
          <a:p>
            <a:pPr algn="ctr">
              <a:lnSpc>
                <a:spcPct val="100000"/>
              </a:lnSpc>
            </a:pPr>
            <a:r>
              <a:rPr b="0" i="1" lang="en-US" sz="1600" spc="-1" strike="noStrike">
                <a:solidFill>
                  <a:srgbClr val="000000"/>
                </a:solidFill>
                <a:latin typeface="Times New Roman"/>
              </a:rPr>
              <a:t>2 parameters</a:t>
            </a:r>
            <a:endParaRPr b="0" lang="en-US" sz="1600" spc="-1" strike="noStrike">
              <a:latin typeface="Arial"/>
            </a:endParaRPr>
          </a:p>
        </p:txBody>
      </p:sp>
      <p:sp>
        <p:nvSpPr>
          <p:cNvPr id="254" name="CustomShape 10"/>
          <p:cNvSpPr/>
          <p:nvPr/>
        </p:nvSpPr>
        <p:spPr>
          <a:xfrm>
            <a:off x="6190560" y="1196640"/>
            <a:ext cx="1223640" cy="3337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Times New Roman"/>
              </a:rPr>
              <a:t>rm-ANOVA</a:t>
            </a:r>
            <a:endParaRPr b="0" lang="en-US" sz="1600" spc="-1" strike="noStrike">
              <a:latin typeface="Arial"/>
            </a:endParaRPr>
          </a:p>
        </p:txBody>
      </p:sp>
      <p:sp>
        <p:nvSpPr>
          <p:cNvPr id="255" name="CustomShape 11"/>
          <p:cNvSpPr/>
          <p:nvPr/>
        </p:nvSpPr>
        <p:spPr>
          <a:xfrm>
            <a:off x="5011920" y="4437000"/>
            <a:ext cx="3665880" cy="179532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1400" spc="-1" strike="noStrike">
                <a:solidFill>
                  <a:srgbClr val="000000"/>
                </a:solidFill>
                <a:latin typeface="Times New Roman"/>
              </a:rPr>
              <a:t>Variances constrained to be equal</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Covariances constrained to be equal</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000000"/>
              </a:buClr>
              <a:buFont typeface="Times New Roman"/>
              <a:buChar char="+"/>
            </a:pPr>
            <a:r>
              <a:rPr b="0" lang="en-US" sz="1400" spc="-1" strike="noStrike">
                <a:solidFill>
                  <a:srgbClr val="000000"/>
                </a:solidFill>
                <a:latin typeface="Times New Roman"/>
              </a:rPr>
              <a:t>Very sparse</a:t>
            </a:r>
            <a:endParaRPr b="0" lang="en-US" sz="1400" spc="-1" strike="noStrike">
              <a:latin typeface="Arial"/>
            </a:endParaRPr>
          </a:p>
          <a:p>
            <a:pPr marL="285840" indent="-285480">
              <a:lnSpc>
                <a:spcPct val="100000"/>
              </a:lnSpc>
              <a:buClr>
                <a:srgbClr val="000000"/>
              </a:buClr>
              <a:buFont typeface="Times New Roman"/>
              <a:buChar char="+"/>
            </a:pPr>
            <a:r>
              <a:rPr b="0" lang="en-US" sz="1400" spc="-1" strike="noStrike">
                <a:solidFill>
                  <a:srgbClr val="000000"/>
                </a:solidFill>
                <a:latin typeface="Times New Roman"/>
              </a:rPr>
              <a:t>More powerful effects tests if it holds</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000000"/>
              </a:buClr>
              <a:buFont typeface="Times New Roman"/>
              <a:buChar char="−"/>
            </a:pPr>
            <a:r>
              <a:rPr b="0" lang="en-US" sz="1400" spc="-1" strike="noStrike">
                <a:solidFill>
                  <a:srgbClr val="000000"/>
                </a:solidFill>
                <a:latin typeface="Times New Roman"/>
              </a:rPr>
              <a:t>Needs to be validated with a test (sphericity)</a:t>
            </a:r>
            <a:endParaRPr b="0" lang="en-US" sz="1400" spc="-1" strike="noStrike">
              <a:latin typeface="Arial"/>
            </a:endParaRPr>
          </a:p>
          <a:p>
            <a:pPr marL="285840" indent="-285480">
              <a:lnSpc>
                <a:spcPct val="100000"/>
              </a:lnSpc>
              <a:buClr>
                <a:srgbClr val="000000"/>
              </a:buClr>
              <a:buFont typeface="Times New Roman"/>
              <a:buChar char="−"/>
            </a:pPr>
            <a:r>
              <a:rPr b="0" lang="en-US" sz="1400" spc="-1" strike="noStrike">
                <a:solidFill>
                  <a:srgbClr val="000000"/>
                </a:solidFill>
                <a:latin typeface="Times New Roman"/>
              </a:rPr>
              <a:t>Rarely holds for large covariance matrices</a:t>
            </a:r>
            <a:endParaRPr b="0" lang="en-US" sz="1400" spc="-1" strike="noStrike">
              <a:latin typeface="Arial"/>
            </a:endParaRPr>
          </a:p>
        </p:txBody>
      </p:sp>
      <p:sp>
        <p:nvSpPr>
          <p:cNvPr id="256" name="CustomShape 12"/>
          <p:cNvSpPr/>
          <p:nvPr/>
        </p:nvSpPr>
        <p:spPr>
          <a:xfrm>
            <a:off x="4860000" y="1124640"/>
            <a:ext cx="4032000" cy="5544360"/>
          </a:xfrm>
          <a:prstGeom prst="rect">
            <a:avLst/>
          </a:prstGeom>
          <a:noFill/>
          <a:ln w="12600">
            <a:solidFill>
              <a:schemeClr val="tx1"/>
            </a:solidFill>
            <a:custDash>
              <a:ds d="100000" sp="100000"/>
            </a:custDash>
            <a:round/>
          </a:ln>
        </p:spPr>
        <p:style>
          <a:lnRef idx="2">
            <a:schemeClr val="accent1">
              <a:shade val="50000"/>
            </a:schemeClr>
          </a:lnRef>
          <a:fillRef idx="1">
            <a:schemeClr val="accent1"/>
          </a:fillRef>
          <a:effectRef idx="0">
            <a:schemeClr val="accent1"/>
          </a:effectRef>
          <a:fontRef idx="minor"/>
        </p:style>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3.5 Sphericity / Compound symmetry</a:t>
            </a:r>
            <a:endParaRPr b="0" lang="en-US" sz="3200" spc="-1" strike="noStrike">
              <a:latin typeface="Arial"/>
            </a:endParaRPr>
          </a:p>
        </p:txBody>
      </p:sp>
      <p:sp>
        <p:nvSpPr>
          <p:cNvPr id="258"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259" name="TextShape 3"/>
          <p:cNvSpPr txBox="1"/>
          <p:nvPr/>
        </p:nvSpPr>
        <p:spPr>
          <a:xfrm>
            <a:off x="457200" y="4149000"/>
            <a:ext cx="8229240" cy="2304000"/>
          </a:xfrm>
          <a:prstGeom prst="rect">
            <a:avLst/>
          </a:prstGeom>
          <a:noFill/>
          <a:ln>
            <a:noFill/>
          </a:ln>
        </p:spPr>
        <p:txBody>
          <a:bodyPr>
            <a:normAutofit/>
          </a:bodyPr>
          <a:p>
            <a:pPr marL="343080" indent="-342720">
              <a:lnSpc>
                <a:spcPct val="100000"/>
              </a:lnSpc>
              <a:spcBef>
                <a:spcPts val="360"/>
              </a:spcBef>
              <a:buClr>
                <a:srgbClr val="984807"/>
              </a:buClr>
              <a:buFont typeface="Arial"/>
              <a:buChar char="•"/>
            </a:pPr>
            <a:r>
              <a:rPr b="0" lang="en-US" sz="1800" spc="-1" strike="noStrike">
                <a:solidFill>
                  <a:srgbClr val="984807"/>
                </a:solidFill>
                <a:latin typeface="Times New Roman"/>
              </a:rPr>
              <a:t>Mauchly’s test of sphericity</a:t>
            </a:r>
            <a:r>
              <a:rPr b="0" lang="en-US" sz="1800" spc="-1" strike="noStrike">
                <a:solidFill>
                  <a:srgbClr val="000000"/>
                </a:solidFill>
                <a:latin typeface="Times New Roman"/>
              </a:rPr>
              <a:t> tests whether the within-subject covariance matrix has a sphericity structure. Since sphericity = the null hypothesis, we want this test to be non-significant.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degree of departure from sphericity is measured by </a:t>
            </a:r>
            <a:r>
              <a:rPr b="0" i="1" lang="en-US" sz="1800" spc="-1" strike="noStrike">
                <a:solidFill>
                  <a:srgbClr val="984807"/>
                </a:solidFill>
                <a:latin typeface="Times New Roman"/>
              </a:rPr>
              <a:t>epsilon</a:t>
            </a:r>
            <a:r>
              <a:rPr b="0" lang="en-US" sz="1800" spc="-1" strike="noStrike">
                <a:solidFill>
                  <a:srgbClr val="000000"/>
                </a:solidFill>
                <a:latin typeface="Times New Roman"/>
              </a:rPr>
              <a:t>. The closer epsilon to its lower bound, the more severe the departure from sphericity.</a:t>
            </a:r>
            <a:endParaRPr b="0" lang="en-US" sz="1800" spc="-1" strike="noStrike">
              <a:solidFill>
                <a:srgbClr val="000000"/>
              </a:solidFill>
              <a:latin typeface="Calibri"/>
            </a:endParaRPr>
          </a:p>
        </p:txBody>
      </p:sp>
      <p:pic>
        <p:nvPicPr>
          <p:cNvPr id="260" name="Picture 5" descr=""/>
          <p:cNvPicPr/>
          <p:nvPr/>
        </p:nvPicPr>
        <p:blipFill>
          <a:blip r:embed="rId1"/>
          <a:stretch/>
        </p:blipFill>
        <p:spPr>
          <a:xfrm>
            <a:off x="1013760" y="1556640"/>
            <a:ext cx="7115760" cy="236232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57200" y="1600200"/>
            <a:ext cx="8290800" cy="499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If Mauchly’s test of sphericity test is: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320"/>
              </a:spcBef>
              <a:buClr>
                <a:srgbClr val="0070c0"/>
              </a:buClr>
              <a:buFont typeface="Arial"/>
              <a:buChar char="–"/>
            </a:pPr>
            <a:r>
              <a:rPr b="1" lang="en-US" sz="1600" spc="-1" strike="noStrike" u="sng">
                <a:solidFill>
                  <a:srgbClr val="0070c0"/>
                </a:solidFill>
                <a:uFillTx/>
                <a:latin typeface="Times New Roman"/>
              </a:rPr>
              <a:t>Non-significant</a:t>
            </a:r>
            <a:r>
              <a:rPr b="0" lang="en-US" sz="1600" spc="-1" strike="noStrike">
                <a:solidFill>
                  <a:srgbClr val="000000"/>
                </a:solidFill>
                <a:latin typeface="Times New Roman"/>
              </a:rPr>
              <a:t>: This means sphericity holds for the within-subjects covariance (or at least cannot be rejected). </a:t>
            </a:r>
            <a:r>
              <a:rPr b="0" lang="en-US" sz="1600" spc="-1" strike="noStrike">
                <a:solidFill>
                  <a:srgbClr val="000000"/>
                </a:solidFill>
                <a:latin typeface="Times New Roman"/>
              </a:rPr>
              <a:t>In this case, uncorrected repeated measures ANOVA tests can be reported</a:t>
            </a:r>
            <a:r>
              <a:rPr b="0" lang="en-US" sz="1600" spc="-1" strike="noStrike">
                <a:solidFill>
                  <a:srgbClr val="000000"/>
                </a:solidFill>
                <a:latin typeface="Times New Roman"/>
              </a:rPr>
              <a:t>. These tests can have </a:t>
            </a:r>
            <a:r>
              <a:rPr b="0" i="1" lang="en-US" sz="1600" spc="-1" strike="noStrike">
                <a:solidFill>
                  <a:srgbClr val="000000"/>
                </a:solidFill>
                <a:latin typeface="Times New Roman"/>
              </a:rPr>
              <a:t>a lot more power</a:t>
            </a:r>
            <a:r>
              <a:rPr b="0" lang="en-US" sz="1600" spc="-1" strike="noStrike">
                <a:solidFill>
                  <a:srgbClr val="000000"/>
                </a:solidFill>
                <a:latin typeface="Times New Roman"/>
              </a:rPr>
              <a:t> than repeated measures MANOVA.</a:t>
            </a:r>
            <a:endParaRPr b="0" lang="en-US" sz="1600" spc="-1" strike="noStrike">
              <a:solidFill>
                <a:srgbClr val="000000"/>
              </a:solidFill>
              <a:latin typeface="Calibri"/>
            </a:endParaRPr>
          </a:p>
          <a:p>
            <a:endParaRPr b="0" lang="en-US" sz="1600" spc="-1" strike="noStrike">
              <a:solidFill>
                <a:srgbClr val="000000"/>
              </a:solidFill>
              <a:latin typeface="Calibri"/>
            </a:endParaRPr>
          </a:p>
          <a:p>
            <a:pPr lvl="1" marL="743040" indent="-285480">
              <a:lnSpc>
                <a:spcPct val="100000"/>
              </a:lnSpc>
              <a:spcBef>
                <a:spcPts val="320"/>
              </a:spcBef>
              <a:buClr>
                <a:srgbClr val="0070c0"/>
              </a:buClr>
              <a:buFont typeface="Arial"/>
              <a:buChar char="–"/>
            </a:pPr>
            <a:r>
              <a:rPr b="1" lang="en-US" sz="1600" spc="-1" strike="noStrike" u="sng">
                <a:solidFill>
                  <a:srgbClr val="0070c0"/>
                </a:solidFill>
                <a:uFillTx/>
                <a:latin typeface="Times New Roman"/>
              </a:rPr>
              <a:t>Significant</a:t>
            </a:r>
            <a:r>
              <a:rPr b="0" lang="en-US" sz="1600" spc="-1" strike="noStrike">
                <a:solidFill>
                  <a:srgbClr val="000000"/>
                </a:solidFill>
                <a:latin typeface="Times New Roman"/>
              </a:rPr>
              <a:t>: This means sphericity has to be rejected for the within-subjects covariance. In this case, you should </a:t>
            </a:r>
            <a:r>
              <a:rPr b="1" i="1" lang="en-US" sz="1600" spc="-1" strike="noStrike">
                <a:solidFill>
                  <a:srgbClr val="000000"/>
                </a:solidFill>
                <a:latin typeface="Times New Roman"/>
              </a:rPr>
              <a:t>never</a:t>
            </a:r>
            <a:r>
              <a:rPr b="0" lang="en-US" sz="1600" spc="-1" strike="noStrike">
                <a:solidFill>
                  <a:srgbClr val="000000"/>
                </a:solidFill>
                <a:latin typeface="Times New Roman"/>
              </a:rPr>
              <a:t> report uncorrected tests for the repeated measures ANOVA! Either you report the repeated measures MANOVA results, or you report Greenhouse-Geisser corrected ANOVA tests.</a:t>
            </a:r>
            <a:endParaRPr b="0" lang="en-US" sz="1600" spc="-1" strike="noStrike">
              <a:solidFill>
                <a:srgbClr val="000000"/>
              </a:solidFill>
              <a:latin typeface="Calibri"/>
            </a:endParaRPr>
          </a:p>
          <a:p>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practice, the utility of Mauchly’s test of sphericity is somewhat dubious. The test tends to be unreliable for small samples and overpowered for large samples…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Note that, for within-subjects variables with only 2 levels, sphericity holds by definition! Mauchly’s test is redundant in this case. Repeated measures ANOVA and MANOVA will return identical effects tests for 2-level within-variables.</a:t>
            </a:r>
            <a:endParaRPr b="0" lang="en-US" sz="1800" spc="-1" strike="noStrike">
              <a:solidFill>
                <a:srgbClr val="000000"/>
              </a:solidFill>
              <a:latin typeface="Calibri"/>
            </a:endParaRPr>
          </a:p>
        </p:txBody>
      </p:sp>
      <p:sp>
        <p:nvSpPr>
          <p:cNvPr id="26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3.5 Sphericity / Compound symmetry</a:t>
            </a:r>
            <a:endParaRPr b="0" lang="en-US" sz="3200" spc="-1" strike="noStrike">
              <a:latin typeface="Arial"/>
            </a:endParaRPr>
          </a:p>
        </p:txBody>
      </p:sp>
      <p:sp>
        <p:nvSpPr>
          <p:cNvPr id="26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457200" y="1600200"/>
            <a:ext cx="8229240" cy="463680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Repeated measures ANOVA and MANOVA each make different assumptions on the within-subjects covariance matrix. For many data, neither approach is satisfactory:</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Times New Roman"/>
              </a:rPr>
              <a:t>The </a:t>
            </a:r>
            <a:r>
              <a:rPr b="1" lang="en-US" sz="1800" spc="-1" strike="noStrike">
                <a:solidFill>
                  <a:srgbClr val="984807"/>
                </a:solidFill>
                <a:latin typeface="Times New Roman"/>
              </a:rPr>
              <a:t>rm-ANOVA</a:t>
            </a:r>
            <a:r>
              <a:rPr b="0" lang="en-US" sz="1800" spc="-1" strike="noStrike">
                <a:solidFill>
                  <a:srgbClr val="000000"/>
                </a:solidFill>
                <a:latin typeface="Times New Roman"/>
              </a:rPr>
              <a:t> structure is often overly simplistic: 2 parameters no matter the size of the covariance matrix! Most repeated data tend to have more complex correlation patterns than this.</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Times New Roman"/>
              </a:rPr>
              <a:t>The </a:t>
            </a:r>
            <a:r>
              <a:rPr b="1" lang="en-US" sz="1800" spc="-1" strike="noStrike">
                <a:solidFill>
                  <a:srgbClr val="984807"/>
                </a:solidFill>
                <a:latin typeface="Times New Roman"/>
              </a:rPr>
              <a:t>rm-MANOVA</a:t>
            </a:r>
            <a:r>
              <a:rPr b="0" lang="en-US" sz="1800" spc="-1" strike="noStrike">
                <a:solidFill>
                  <a:srgbClr val="000000"/>
                </a:solidFill>
                <a:latin typeface="Times New Roman"/>
              </a:rPr>
              <a:t> structure is often overly parametrized: exponential growth of parameters with covariance matrix size. Most repeated data tend to be more structured than this.</a:t>
            </a:r>
            <a:endParaRPr b="0" lang="en-US" sz="1800" spc="-1" strike="noStrike">
              <a:solidFill>
                <a:srgbClr val="000000"/>
              </a:solidFill>
              <a:latin typeface="Calibri"/>
            </a:endParaRPr>
          </a:p>
          <a:p>
            <a:pPr>
              <a:lnSpc>
                <a:spcPct val="100000"/>
              </a:lnSpc>
              <a:spcBef>
                <a:spcPts val="400"/>
              </a:spcBef>
            </a:pPr>
            <a:endParaRPr b="0" lang="en-US" sz="1800" spc="-1" strike="noStrike">
              <a:solidFill>
                <a:srgbClr val="000000"/>
              </a:solidFill>
              <a:latin typeface="Calibri"/>
            </a:endParaRPr>
          </a:p>
          <a:p>
            <a:pPr>
              <a:lnSpc>
                <a:spcPct val="100000"/>
              </a:lnSpc>
              <a:spcBef>
                <a:spcPts val="400"/>
              </a:spcBef>
            </a:pPr>
            <a:endParaRPr b="0" lang="en-US" sz="18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Can we not find an optimal structure in between these two extremes…?</a:t>
            </a:r>
            <a:endParaRPr b="0" lang="en-US" sz="2000" spc="-1" strike="noStrike">
              <a:solidFill>
                <a:srgbClr val="000000"/>
              </a:solidFill>
              <a:latin typeface="Calibri"/>
            </a:endParaRPr>
          </a:p>
        </p:txBody>
      </p:sp>
      <p:sp>
        <p:nvSpPr>
          <p:cNvPr id="265"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3.6 Problems with classic covariance structures</a:t>
            </a:r>
            <a:endParaRPr b="0" lang="en-US" sz="3200" spc="-1" strike="noStrike">
              <a:latin typeface="Arial"/>
            </a:endParaRPr>
          </a:p>
        </p:txBody>
      </p:sp>
      <p:sp>
        <p:nvSpPr>
          <p:cNvPr id="26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248840" y="3069000"/>
            <a:ext cx="6779160" cy="5778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4. Marginal linear mixed model</a:t>
            </a:r>
            <a:endParaRPr b="0" lang="en-US" sz="3200" spc="-1" strike="noStrike">
              <a:latin typeface="Arial"/>
            </a:endParaRPr>
          </a:p>
        </p:txBody>
      </p:sp>
      <p:sp>
        <p:nvSpPr>
          <p:cNvPr id="268" name="Line 2"/>
          <p:cNvSpPr/>
          <p:nvPr/>
        </p:nvSpPr>
        <p:spPr>
          <a:xfrm>
            <a:off x="827280" y="292464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269" name="Line 3"/>
          <p:cNvSpPr/>
          <p:nvPr/>
        </p:nvSpPr>
        <p:spPr>
          <a:xfrm>
            <a:off x="868680" y="386100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270" name="CustomShape 4"/>
          <p:cNvSpPr/>
          <p:nvPr/>
        </p:nvSpPr>
        <p:spPr>
          <a:xfrm>
            <a:off x="2983320" y="4973040"/>
            <a:ext cx="3177360" cy="395280"/>
          </a:xfrm>
          <a:prstGeom prst="rect">
            <a:avLst/>
          </a:prstGeom>
          <a:noFill/>
          <a:ln>
            <a:noFill/>
          </a:ln>
        </p:spPr>
        <p:style>
          <a:lnRef idx="0"/>
          <a:fillRef idx="0"/>
          <a:effectRef idx="0"/>
          <a:fontRef idx="minor"/>
        </p:style>
        <p:txBody>
          <a:bodyPr wrap="none" lIns="90000" rIns="90000" tIns="45000" bIns="45000"/>
          <a:p>
            <a:pPr algn="ctr">
              <a:lnSpc>
                <a:spcPct val="100000"/>
              </a:lnSpc>
            </a:pPr>
            <a:r>
              <a:rPr b="0" i="1" lang="en-US" sz="2000" spc="-1" strike="noStrike">
                <a:solidFill>
                  <a:srgbClr val="000000"/>
                </a:solidFill>
                <a:latin typeface="Times New Roman"/>
              </a:rPr>
              <a:t>Our short detour continues…</a:t>
            </a:r>
            <a:endParaRPr b="0" lang="en-US" sz="20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Fitzmaurice, Laird &amp; Ware (2004). </a:t>
            </a:r>
            <a:r>
              <a:rPr b="0" i="1" lang="en-US" sz="1800" spc="-1" strike="noStrike">
                <a:solidFill>
                  <a:srgbClr val="000000"/>
                </a:solidFill>
                <a:latin typeface="Times New Roman"/>
              </a:rPr>
              <a:t>Applied Longitudinal Analysis. </a:t>
            </a:r>
            <a:r>
              <a:rPr b="0" lang="en-US" sz="1800" spc="-1" strike="noStrike">
                <a:solidFill>
                  <a:srgbClr val="000000"/>
                </a:solidFill>
                <a:latin typeface="Times New Roman"/>
              </a:rPr>
              <a:t>John Wiley and Sons.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Clear and accessible treatment of repeated</a:t>
            </a:r>
            <a:br/>
            <a:r>
              <a:rPr b="0" lang="en-US" sz="1800" spc="-1" strike="noStrike">
                <a:solidFill>
                  <a:srgbClr val="000000"/>
                </a:solidFill>
                <a:latin typeface="Times New Roman"/>
              </a:rPr>
              <a:t>measures data. Detailed examples and</a:t>
            </a:r>
            <a:br/>
            <a:r>
              <a:rPr b="0" lang="en-US" sz="1800" spc="-1" strike="noStrike">
                <a:solidFill>
                  <a:srgbClr val="000000"/>
                </a:solidFill>
                <a:latin typeface="Times New Roman"/>
              </a:rPr>
              <a:t>calculations in each chapter.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Extensions include discussions on missing</a:t>
            </a:r>
            <a:br/>
            <a:r>
              <a:rPr b="0" lang="en-US" sz="1800" spc="-1" strike="noStrike">
                <a:solidFill>
                  <a:srgbClr val="000000"/>
                </a:solidFill>
                <a:latin typeface="Times New Roman"/>
              </a:rPr>
              <a:t>data, growth curve modelling, and </a:t>
            </a:r>
            <a:br/>
            <a:r>
              <a:rPr b="0" lang="en-US" sz="1800" spc="-1" strike="noStrike">
                <a:solidFill>
                  <a:srgbClr val="000000"/>
                </a:solidFill>
                <a:latin typeface="Times New Roman"/>
              </a:rPr>
              <a:t>generalized linear mixed models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984807"/>
              </a:buClr>
              <a:buFont typeface="Arial"/>
              <a:buChar char="•"/>
            </a:pPr>
            <a:r>
              <a:rPr b="1" lang="en-US" sz="1800" spc="-1" strike="noStrike">
                <a:solidFill>
                  <a:srgbClr val="984807"/>
                </a:solidFill>
                <a:latin typeface="Times New Roman"/>
              </a:rPr>
              <a:t>Highly recommended!</a:t>
            </a:r>
            <a:endParaRPr b="0" lang="en-US" sz="1800" spc="-1" strike="noStrike">
              <a:solidFill>
                <a:srgbClr val="000000"/>
              </a:solidFill>
              <a:latin typeface="Calibri"/>
            </a:endParaRPr>
          </a:p>
        </p:txBody>
      </p:sp>
      <p:sp>
        <p:nvSpPr>
          <p:cNvPr id="99" name="CustomShape 2"/>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Background literature</a:t>
            </a:r>
            <a:endParaRPr b="0" lang="en-US" sz="3200" spc="-1" strike="noStrike">
              <a:latin typeface="Arial"/>
            </a:endParaRPr>
          </a:p>
        </p:txBody>
      </p:sp>
      <p:sp>
        <p:nvSpPr>
          <p:cNvPr id="10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01" name="Picture 1" descr=""/>
          <p:cNvPicPr/>
          <p:nvPr/>
        </p:nvPicPr>
        <p:blipFill>
          <a:blip r:embed="rId1"/>
          <a:stretch/>
        </p:blipFill>
        <p:spPr>
          <a:xfrm>
            <a:off x="6052680" y="2565000"/>
            <a:ext cx="2305800" cy="3403800"/>
          </a:xfrm>
          <a:prstGeom prst="rect">
            <a:avLst/>
          </a:prstGeom>
          <a:ln>
            <a:noFill/>
          </a:ln>
          <a:effectLst>
            <a:outerShdw algn="ctr" blurRad="63500" rotWithShape="0" sx="102000" sy="102000">
              <a:srgbClr val="000000">
                <a:alpha val="40000"/>
              </a:srgbClr>
            </a:outerShdw>
          </a:effectLst>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57200" y="1600200"/>
            <a:ext cx="8229240" cy="463680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A </a:t>
            </a:r>
            <a:r>
              <a:rPr b="0" lang="en-US" sz="2000" spc="-1" strike="noStrike">
                <a:solidFill>
                  <a:srgbClr val="984807"/>
                </a:solidFill>
                <a:latin typeface="Times New Roman"/>
              </a:rPr>
              <a:t>marginal linear mixed model</a:t>
            </a:r>
            <a:r>
              <a:rPr b="0" lang="en-US" sz="2000" spc="-1" strike="noStrike">
                <a:solidFill>
                  <a:srgbClr val="000000"/>
                </a:solidFill>
                <a:latin typeface="Times New Roman"/>
              </a:rPr>
              <a:t> is contrasted to a </a:t>
            </a:r>
            <a:r>
              <a:rPr b="0" lang="en-US" sz="2000" spc="-1" strike="noStrike">
                <a:solidFill>
                  <a:srgbClr val="984807"/>
                </a:solidFill>
                <a:latin typeface="Times New Roman"/>
              </a:rPr>
              <a:t>hierarchical linear mixed model</a:t>
            </a:r>
            <a:r>
              <a:rPr b="0" lang="en-US" sz="2000" spc="-1" strike="noStrike">
                <a:solidFill>
                  <a:srgbClr val="000000"/>
                </a:solidFill>
                <a:latin typeface="Times New Roman"/>
              </a:rPr>
              <a:t>. Both of these models attempt to model the covariance pattern of the repeated measurements (e.g., within subjects).</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marginal model directly specifies a parametric structure for the covariance pattern (e.g., spherical, unstructured, auto-regressive).</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hierarchical model implicitly models the covariance pattern, with the introduction of random effects (see later).</a:t>
            </a:r>
            <a:r>
              <a:rPr b="0" lang="en-US" sz="2000" spc="-1" strike="noStrike" baseline="30000">
                <a:solidFill>
                  <a:srgbClr val="000000"/>
                </a:solidFill>
                <a:latin typeface="Times New Roman"/>
              </a:rPr>
              <a:t>1</a:t>
            </a:r>
            <a:endParaRPr b="0" lang="en-US" sz="2000" spc="-1" strike="noStrike">
              <a:solidFill>
                <a:srgbClr val="000000"/>
              </a:solidFill>
              <a:latin typeface="Calibri"/>
            </a:endParaRPr>
          </a:p>
        </p:txBody>
      </p:sp>
      <p:sp>
        <p:nvSpPr>
          <p:cNvPr id="27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4.1 Marginal linear mixed model</a:t>
            </a:r>
            <a:endParaRPr b="0" lang="en-US" sz="3200" spc="-1" strike="noStrike">
              <a:latin typeface="Arial"/>
            </a:endParaRPr>
          </a:p>
        </p:txBody>
      </p:sp>
      <p:sp>
        <p:nvSpPr>
          <p:cNvPr id="27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274" name="CustomShape 4"/>
          <p:cNvSpPr/>
          <p:nvPr/>
        </p:nvSpPr>
        <p:spPr>
          <a:xfrm>
            <a:off x="2398680" y="6317280"/>
            <a:ext cx="6521040" cy="2728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US" sz="1200" spc="-1" strike="noStrike" baseline="30000">
                <a:solidFill>
                  <a:srgbClr val="000000"/>
                </a:solidFill>
                <a:latin typeface="Calibri"/>
              </a:rPr>
              <a:t>1</a:t>
            </a:r>
            <a:r>
              <a:rPr b="0" lang="en-US" sz="1200" spc="-1" strike="noStrike">
                <a:solidFill>
                  <a:srgbClr val="000000"/>
                </a:solidFill>
                <a:latin typeface="Times New Roman"/>
              </a:rPr>
              <a:t>Additional covariance patterns can still be specified explicitly (if need be) but this is typically optional.</a:t>
            </a:r>
            <a:endParaRPr b="0" lang="en-US" sz="12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426240" y="188640"/>
            <a:ext cx="8034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4.2 Repeated measures covariance structures</a:t>
            </a:r>
            <a:endParaRPr b="0" lang="en-US" sz="3200" spc="-1" strike="noStrike">
              <a:latin typeface="Arial"/>
            </a:endParaRPr>
          </a:p>
        </p:txBody>
      </p:sp>
      <p:sp>
        <p:nvSpPr>
          <p:cNvPr id="276"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277" name="Table 3"/>
          <p:cNvGraphicFramePr/>
          <p:nvPr/>
        </p:nvGraphicFramePr>
        <p:xfrm>
          <a:off x="3522960" y="4365360"/>
          <a:ext cx="2007720" cy="1367640"/>
        </p:xfrm>
        <a:graphic>
          <a:graphicData uri="http://schemas.openxmlformats.org/drawingml/2006/table">
            <a:tbl>
              <a:tblPr/>
              <a:tblGrid>
                <a:gridCol w="669240"/>
                <a:gridCol w="669240"/>
                <a:gridCol w="669240"/>
              </a:tblGrid>
              <a:tr h="443160">
                <a:tc>
                  <a:txBody>
                    <a:bodyPr/>
                    <a:p>
                      <a:pPr algn="ctr">
                        <a:lnSpc>
                          <a:spcPct val="100000"/>
                        </a:lnSpc>
                      </a:pPr>
                      <a:r>
                        <a:rPr b="1" i="1" lang="en-US" sz="1200" spc="-1" strike="noStrike">
                          <a:solidFill>
                            <a:srgbClr val="0070c0"/>
                          </a:solidFill>
                          <a:latin typeface="Times New Roman"/>
                        </a:rPr>
                        <a:t>λ</a:t>
                      </a:r>
                      <a:r>
                        <a:rPr b="1" i="1" lang="en-US" sz="1200" spc="-1" strike="noStrike" baseline="-25000">
                          <a:solidFill>
                            <a:srgbClr val="0070c0"/>
                          </a:solidFill>
                          <a:latin typeface="Times New Roman"/>
                        </a:rPr>
                        <a:t>1</a:t>
                      </a:r>
                      <a:r>
                        <a:rPr b="1" i="1" lang="en-US" sz="1200" spc="-1" strike="noStrike">
                          <a:solidFill>
                            <a:srgbClr val="0070c0"/>
                          </a:solidFill>
                          <a:latin typeface="Times New Roman"/>
                        </a:rPr>
                        <a:t>² + d</a:t>
                      </a:r>
                      <a:r>
                        <a:rPr b="1" i="1" lang="en-US" sz="1200" spc="-1" strike="noStrike" baseline="-25000">
                          <a:solidFill>
                            <a:srgbClr val="0070c0"/>
                          </a:solidFill>
                          <a:latin typeface="Times New Roman"/>
                        </a:rPr>
                        <a:t>1</a:t>
                      </a:r>
                      <a:endParaRPr b="0" lang="en-US" sz="1200" spc="-1" strike="noStrike">
                        <a:latin typeface="Arial"/>
                      </a:endParaRPr>
                    </a:p>
                  </a:txBody>
                  <a:tcPr marL="91440" marR="91440">
                    <a:lnL w="12240">
                      <a:solidFill>
                        <a:srgbClr val="000000"/>
                      </a:solidFill>
                    </a:lnL>
                    <a:lnT w="12240">
                      <a:noFill/>
                    </a:lnT>
                    <a:noFill/>
                  </a:tcPr>
                </a:tc>
                <a:tc>
                  <a:txBody>
                    <a:bodyPr/>
                    <a:p>
                      <a:pPr algn="ctr">
                        <a:lnSpc>
                          <a:spcPct val="100000"/>
                        </a:lnSpc>
                      </a:pPr>
                      <a:r>
                        <a:rPr b="0" i="1" lang="en-US" sz="1400" spc="-1" strike="noStrike">
                          <a:solidFill>
                            <a:srgbClr val="e46c0a"/>
                          </a:solidFill>
                          <a:latin typeface="Times New Roman"/>
                        </a:rPr>
                        <a:t>λ</a:t>
                      </a:r>
                      <a:r>
                        <a:rPr b="0" i="1" lang="en-US" sz="1400" spc="-1" strike="noStrike" baseline="-25000">
                          <a:solidFill>
                            <a:srgbClr val="e46c0a"/>
                          </a:solidFill>
                          <a:latin typeface="Times New Roman"/>
                        </a:rPr>
                        <a:t>1</a:t>
                      </a:r>
                      <a:r>
                        <a:rPr b="0" i="1" lang="en-US" sz="1400" spc="-1" strike="noStrike">
                          <a:solidFill>
                            <a:srgbClr val="e46c0a"/>
                          </a:solidFill>
                          <a:latin typeface="Times New Roman"/>
                        </a:rPr>
                        <a:t>λ</a:t>
                      </a:r>
                      <a:r>
                        <a:rPr b="0" i="1" lang="en-US" sz="1400" spc="-1" strike="noStrike" baseline="-25000">
                          <a:solidFill>
                            <a:srgbClr val="e46c0a"/>
                          </a:solidFill>
                          <a:latin typeface="Times New Roman"/>
                        </a:rPr>
                        <a:t>2</a:t>
                      </a:r>
                      <a:endParaRPr b="0" lang="en-US" sz="1400" spc="-1" strike="noStrike">
                        <a:latin typeface="Arial"/>
                      </a:endParaRPr>
                    </a:p>
                  </a:txBody>
                  <a:tcPr marL="91440" marR="91440">
                    <a:lnT w="12240">
                      <a:noFill/>
                    </a:lnT>
                    <a:noFill/>
                  </a:tcPr>
                </a:tc>
                <a:tc>
                  <a:txBody>
                    <a:bodyPr/>
                    <a:p>
                      <a:pPr algn="ctr">
                        <a:lnSpc>
                          <a:spcPct val="100000"/>
                        </a:lnSpc>
                      </a:pPr>
                      <a:r>
                        <a:rPr b="0" i="1" lang="en-US" sz="1400" spc="-1" strike="noStrike">
                          <a:solidFill>
                            <a:srgbClr val="e46c0a"/>
                          </a:solidFill>
                          <a:latin typeface="Times New Roman"/>
                        </a:rPr>
                        <a:t>λ</a:t>
                      </a:r>
                      <a:r>
                        <a:rPr b="0" i="1" lang="en-US" sz="1400" spc="-1" strike="noStrike" baseline="-25000">
                          <a:solidFill>
                            <a:srgbClr val="e46c0a"/>
                          </a:solidFill>
                          <a:latin typeface="Times New Roman"/>
                        </a:rPr>
                        <a:t>1</a:t>
                      </a:r>
                      <a:r>
                        <a:rPr b="0" i="1" lang="en-US" sz="1400" spc="-1" strike="noStrike">
                          <a:solidFill>
                            <a:srgbClr val="e46c0a"/>
                          </a:solidFill>
                          <a:latin typeface="Times New Roman"/>
                        </a:rPr>
                        <a:t>λ</a:t>
                      </a:r>
                      <a:r>
                        <a:rPr b="0" i="1" lang="en-US" sz="1400" spc="-1" strike="noStrike" baseline="-25000">
                          <a:solidFill>
                            <a:srgbClr val="e46c0a"/>
                          </a:solidFill>
                          <a:latin typeface="Times New Roman"/>
                        </a:rPr>
                        <a:t>3</a:t>
                      </a:r>
                      <a:endParaRPr b="0" lang="en-US" sz="1400" spc="-1" strike="noStrike">
                        <a:latin typeface="Arial"/>
                      </a:endParaRPr>
                    </a:p>
                  </a:txBody>
                  <a:tcPr marL="91440" marR="91440">
                    <a:lnR w="12240">
                      <a:solidFill>
                        <a:srgbClr val="000000"/>
                      </a:solidFill>
                    </a:lnR>
                    <a:lnT w="12240">
                      <a:noFill/>
                    </a:lnT>
                    <a:noFill/>
                  </a:tcPr>
                </a:tc>
              </a:tr>
              <a:tr h="481680">
                <a:tc>
                  <a:txBody>
                    <a:bodyPr/>
                    <a:p>
                      <a:pPr algn="ctr">
                        <a:lnSpc>
                          <a:spcPct val="100000"/>
                        </a:lnSpc>
                      </a:pPr>
                      <a:r>
                        <a:rPr b="1" i="1" lang="en-US" sz="1400" spc="-1" strike="noStrike">
                          <a:solidFill>
                            <a:srgbClr val="e46c0a"/>
                          </a:solidFill>
                          <a:latin typeface="Times New Roman"/>
                        </a:rPr>
                        <a:t>λ</a:t>
                      </a:r>
                      <a:r>
                        <a:rPr b="1" i="1" lang="en-US" sz="1400" spc="-1" strike="noStrike" baseline="-25000">
                          <a:solidFill>
                            <a:srgbClr val="e46c0a"/>
                          </a:solidFill>
                          <a:latin typeface="Times New Roman"/>
                        </a:rPr>
                        <a:t>1</a:t>
                      </a:r>
                      <a:r>
                        <a:rPr b="1" i="1" lang="en-US" sz="1400" spc="-1" strike="noStrike">
                          <a:solidFill>
                            <a:srgbClr val="e46c0a"/>
                          </a:solidFill>
                          <a:latin typeface="Times New Roman"/>
                        </a:rPr>
                        <a:t>λ</a:t>
                      </a:r>
                      <a:r>
                        <a:rPr b="1" i="1" lang="en-US" sz="1400" spc="-1" strike="noStrike" baseline="-25000">
                          <a:solidFill>
                            <a:srgbClr val="e46c0a"/>
                          </a:solidFill>
                          <a:latin typeface="Times New Roman"/>
                        </a:rPr>
                        <a:t>2</a:t>
                      </a:r>
                      <a:endParaRPr b="0" lang="en-US" sz="1400" spc="-1" strike="noStrike">
                        <a:latin typeface="Arial"/>
                      </a:endParaRPr>
                    </a:p>
                  </a:txBody>
                  <a:tcPr marL="91440" marR="91440">
                    <a:lnL w="12240">
                      <a:solidFill>
                        <a:srgbClr val="000000"/>
                      </a:solidFill>
                    </a:lnL>
                    <a:noFill/>
                  </a:tcPr>
                </a:tc>
                <a:tc>
                  <a:txBody>
                    <a:bodyPr/>
                    <a:p>
                      <a:pPr algn="ctr">
                        <a:lnSpc>
                          <a:spcPct val="100000"/>
                        </a:lnSpc>
                      </a:pPr>
                      <a:r>
                        <a:rPr b="1" i="1" lang="en-US" sz="1200" spc="-1" strike="noStrike">
                          <a:solidFill>
                            <a:srgbClr val="0070c0"/>
                          </a:solidFill>
                          <a:latin typeface="Times New Roman"/>
                        </a:rPr>
                        <a:t>λ</a:t>
                      </a:r>
                      <a:r>
                        <a:rPr b="1" i="1" lang="en-US" sz="1200" spc="-1" strike="noStrike" baseline="-25000">
                          <a:solidFill>
                            <a:srgbClr val="0070c0"/>
                          </a:solidFill>
                          <a:latin typeface="Times New Roman"/>
                        </a:rPr>
                        <a:t>2</a:t>
                      </a:r>
                      <a:r>
                        <a:rPr b="1" i="1" lang="en-US" sz="1200" spc="-1" strike="noStrike">
                          <a:solidFill>
                            <a:srgbClr val="0070c0"/>
                          </a:solidFill>
                          <a:latin typeface="Times New Roman"/>
                        </a:rPr>
                        <a:t>² + d</a:t>
                      </a:r>
                      <a:r>
                        <a:rPr b="1" i="1" lang="en-US" sz="1200" spc="-1" strike="noStrike" baseline="-25000">
                          <a:solidFill>
                            <a:srgbClr val="0070c0"/>
                          </a:solidFill>
                          <a:latin typeface="Times New Roman"/>
                        </a:rPr>
                        <a:t>2</a:t>
                      </a:r>
                      <a:endParaRPr b="0" lang="en-US" sz="1200" spc="-1" strike="noStrike">
                        <a:latin typeface="Arial"/>
                      </a:endParaRPr>
                    </a:p>
                    <a:p>
                      <a:pPr algn="ctr">
                        <a:lnSpc>
                          <a:spcPct val="100000"/>
                        </a:lnSpc>
                      </a:pPr>
                      <a:endParaRPr b="0" lang="en-US" sz="1200" spc="-1" strike="noStrike">
                        <a:latin typeface="Arial"/>
                      </a:endParaRPr>
                    </a:p>
                  </a:txBody>
                  <a:tcPr marL="91440" marR="91440">
                    <a:noFill/>
                  </a:tcPr>
                </a:tc>
                <a:tc>
                  <a:txBody>
                    <a:bodyPr/>
                    <a:p>
                      <a:pPr algn="ctr">
                        <a:lnSpc>
                          <a:spcPct val="100000"/>
                        </a:lnSpc>
                      </a:pPr>
                      <a:r>
                        <a:rPr b="0" i="1" lang="en-US" sz="1400" spc="-1" strike="noStrike">
                          <a:solidFill>
                            <a:srgbClr val="e46c0a"/>
                          </a:solidFill>
                          <a:latin typeface="Times New Roman"/>
                        </a:rPr>
                        <a:t>λ</a:t>
                      </a:r>
                      <a:r>
                        <a:rPr b="0" i="1" lang="en-US" sz="1400" spc="-1" strike="noStrike" baseline="-25000">
                          <a:solidFill>
                            <a:srgbClr val="e46c0a"/>
                          </a:solidFill>
                          <a:latin typeface="Times New Roman"/>
                        </a:rPr>
                        <a:t>2</a:t>
                      </a:r>
                      <a:r>
                        <a:rPr b="0" i="1" lang="en-US" sz="1400" spc="-1" strike="noStrike">
                          <a:solidFill>
                            <a:srgbClr val="e46c0a"/>
                          </a:solidFill>
                          <a:latin typeface="Times New Roman"/>
                        </a:rPr>
                        <a:t>λ</a:t>
                      </a:r>
                      <a:r>
                        <a:rPr b="0" i="1" lang="en-US" sz="1400" spc="-1" strike="noStrike" baseline="-25000">
                          <a:solidFill>
                            <a:srgbClr val="e46c0a"/>
                          </a:solidFill>
                          <a:latin typeface="Times New Roman"/>
                        </a:rPr>
                        <a:t>3</a:t>
                      </a:r>
                      <a:endParaRPr b="0" lang="en-US" sz="1400" spc="-1" strike="noStrike">
                        <a:latin typeface="Arial"/>
                      </a:endParaRPr>
                    </a:p>
                  </a:txBody>
                  <a:tcPr marL="91440" marR="91440">
                    <a:lnR w="12240">
                      <a:solidFill>
                        <a:srgbClr val="000000"/>
                      </a:solidFill>
                    </a:lnR>
                    <a:noFill/>
                  </a:tcPr>
                </a:tc>
              </a:tr>
              <a:tr h="442800">
                <a:tc>
                  <a:txBody>
                    <a:bodyPr/>
                    <a:p>
                      <a:pPr algn="ctr">
                        <a:lnSpc>
                          <a:spcPct val="100000"/>
                        </a:lnSpc>
                      </a:pPr>
                      <a:r>
                        <a:rPr b="1" i="1" lang="en-US" sz="1400" spc="-1" strike="noStrike">
                          <a:solidFill>
                            <a:srgbClr val="e46c0a"/>
                          </a:solidFill>
                          <a:latin typeface="Times New Roman"/>
                        </a:rPr>
                        <a:t>λ</a:t>
                      </a:r>
                      <a:r>
                        <a:rPr b="1" i="1" lang="en-US" sz="1400" spc="-1" strike="noStrike" baseline="-25000">
                          <a:solidFill>
                            <a:srgbClr val="e46c0a"/>
                          </a:solidFill>
                          <a:latin typeface="Times New Roman"/>
                        </a:rPr>
                        <a:t>1</a:t>
                      </a:r>
                      <a:r>
                        <a:rPr b="1" i="1" lang="en-US" sz="1400" spc="-1" strike="noStrike">
                          <a:solidFill>
                            <a:srgbClr val="e46c0a"/>
                          </a:solidFill>
                          <a:latin typeface="Times New Roman"/>
                        </a:rPr>
                        <a:t>λ</a:t>
                      </a:r>
                      <a:r>
                        <a:rPr b="1" i="1" lang="en-US" sz="1400" spc="-1" strike="noStrike" baseline="-25000">
                          <a:solidFill>
                            <a:srgbClr val="e46c0a"/>
                          </a:solidFill>
                          <a:latin typeface="Times New Roman"/>
                        </a:rPr>
                        <a:t>3</a:t>
                      </a:r>
                      <a:endParaRPr b="0" lang="en-US" sz="1400" spc="-1" strike="noStrike">
                        <a:latin typeface="Arial"/>
                      </a:endParaRPr>
                    </a:p>
                  </a:txBody>
                  <a:tcPr marL="91440" marR="91440">
                    <a:lnL w="12240">
                      <a:solidFill>
                        <a:srgbClr val="000000"/>
                      </a:solidFill>
                    </a:lnL>
                    <a:lnB w="12240">
                      <a:noFill/>
                    </a:lnB>
                    <a:noFill/>
                  </a:tcPr>
                </a:tc>
                <a:tc>
                  <a:txBody>
                    <a:bodyPr/>
                    <a:p>
                      <a:pPr algn="ctr">
                        <a:lnSpc>
                          <a:spcPct val="100000"/>
                        </a:lnSpc>
                      </a:pPr>
                      <a:r>
                        <a:rPr b="1" i="1" lang="en-US" sz="1400" spc="-1" strike="noStrike">
                          <a:solidFill>
                            <a:srgbClr val="e46c0a"/>
                          </a:solidFill>
                          <a:latin typeface="Times New Roman"/>
                        </a:rPr>
                        <a:t>λ</a:t>
                      </a:r>
                      <a:r>
                        <a:rPr b="1" i="1" lang="en-US" sz="1400" spc="-1" strike="noStrike" baseline="-25000">
                          <a:solidFill>
                            <a:srgbClr val="e46c0a"/>
                          </a:solidFill>
                          <a:latin typeface="Times New Roman"/>
                        </a:rPr>
                        <a:t>2</a:t>
                      </a:r>
                      <a:r>
                        <a:rPr b="1" i="1" lang="en-US" sz="1400" spc="-1" strike="noStrike">
                          <a:solidFill>
                            <a:srgbClr val="e46c0a"/>
                          </a:solidFill>
                          <a:latin typeface="Times New Roman"/>
                        </a:rPr>
                        <a:t>λ</a:t>
                      </a:r>
                      <a:r>
                        <a:rPr b="1" i="1" lang="en-US" sz="1400" spc="-1" strike="noStrike" baseline="-25000">
                          <a:solidFill>
                            <a:srgbClr val="e46c0a"/>
                          </a:solidFill>
                          <a:latin typeface="Times New Roman"/>
                        </a:rPr>
                        <a:t>3</a:t>
                      </a:r>
                      <a:endParaRPr b="0" lang="en-US" sz="1400" spc="-1" strike="noStrike">
                        <a:latin typeface="Arial"/>
                      </a:endParaRPr>
                    </a:p>
                  </a:txBody>
                  <a:tcPr marL="91440" marR="91440">
                    <a:lnB w="12240">
                      <a:noFill/>
                    </a:lnB>
                    <a:noFill/>
                  </a:tcPr>
                </a:tc>
                <a:tc>
                  <a:txBody>
                    <a:bodyPr/>
                    <a:p>
                      <a:pPr algn="ctr">
                        <a:lnSpc>
                          <a:spcPct val="100000"/>
                        </a:lnSpc>
                      </a:pPr>
                      <a:r>
                        <a:rPr b="1" i="1" lang="en-US" sz="1200" spc="-1" strike="noStrike">
                          <a:solidFill>
                            <a:srgbClr val="0070c0"/>
                          </a:solidFill>
                          <a:latin typeface="Times New Roman"/>
                        </a:rPr>
                        <a:t>λ</a:t>
                      </a:r>
                      <a:r>
                        <a:rPr b="1" i="1" lang="en-US" sz="1200" spc="-1" strike="noStrike" baseline="-25000">
                          <a:solidFill>
                            <a:srgbClr val="0070c0"/>
                          </a:solidFill>
                          <a:latin typeface="Times New Roman"/>
                        </a:rPr>
                        <a:t>3</a:t>
                      </a:r>
                      <a:r>
                        <a:rPr b="1" i="1" lang="en-US" sz="1200" spc="-1" strike="noStrike">
                          <a:solidFill>
                            <a:srgbClr val="0070c0"/>
                          </a:solidFill>
                          <a:latin typeface="Times New Roman"/>
                        </a:rPr>
                        <a:t>²+ d</a:t>
                      </a:r>
                      <a:r>
                        <a:rPr b="1" i="1" lang="en-US" sz="1200" spc="-1" strike="noStrike" baseline="-25000">
                          <a:solidFill>
                            <a:srgbClr val="0070c0"/>
                          </a:solidFill>
                          <a:latin typeface="Times New Roman"/>
                        </a:rPr>
                        <a:t>3</a:t>
                      </a:r>
                      <a:endParaRPr b="0" lang="en-US" sz="1200" spc="-1" strike="noStrike">
                        <a:latin typeface="Arial"/>
                      </a:endParaRPr>
                    </a:p>
                  </a:txBody>
                  <a:tcPr marL="91440" marR="91440">
                    <a:lnR w="12240">
                      <a:solidFill>
                        <a:srgbClr val="000000"/>
                      </a:solidFill>
                    </a:lnR>
                    <a:lnB w="12240">
                      <a:noFill/>
                    </a:lnB>
                    <a:noFill/>
                  </a:tcPr>
                </a:tc>
              </a:tr>
            </a:tbl>
          </a:graphicData>
        </a:graphic>
      </p:graphicFrame>
      <p:graphicFrame>
        <p:nvGraphicFramePr>
          <p:cNvPr id="278" name="Table 4"/>
          <p:cNvGraphicFramePr/>
          <p:nvPr/>
        </p:nvGraphicFramePr>
        <p:xfrm>
          <a:off x="3522960" y="1700640"/>
          <a:ext cx="2007720" cy="1367640"/>
        </p:xfrm>
        <a:graphic>
          <a:graphicData uri="http://schemas.openxmlformats.org/drawingml/2006/table">
            <a:tbl>
              <a:tblPr/>
              <a:tblGrid>
                <a:gridCol w="669240"/>
                <a:gridCol w="669240"/>
                <a:gridCol w="669240"/>
              </a:tblGrid>
              <a:tr h="455760">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lnL w="12240">
                      <a:solidFill>
                        <a:srgbClr val="000000"/>
                      </a:solidFill>
                    </a:lnL>
                    <a:lnT w="12240">
                      <a:noFill/>
                    </a:lnT>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a:t>
                      </a:r>
                      <a:endParaRPr b="0" lang="en-US" sz="1600" spc="-1" strike="noStrike">
                        <a:latin typeface="Arial"/>
                      </a:endParaRPr>
                    </a:p>
                  </a:txBody>
                  <a:tcPr marL="91440" marR="91440">
                    <a:lnT w="12240">
                      <a:noFill/>
                    </a:lnT>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a:t>
                      </a:r>
                      <a:endParaRPr b="0" lang="en-US" sz="1600" spc="-1" strike="noStrike">
                        <a:latin typeface="Arial"/>
                      </a:endParaRPr>
                    </a:p>
                  </a:txBody>
                  <a:tcPr marL="91440" marR="91440">
                    <a:lnR w="12240">
                      <a:solidFill>
                        <a:srgbClr val="000000"/>
                      </a:solidFill>
                    </a:lnR>
                    <a:lnT w="12240">
                      <a:noFill/>
                    </a:lnT>
                    <a:noFill/>
                  </a:tcPr>
                </a:tc>
              </a:tr>
              <a:tr h="455760">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a:t>
                      </a:r>
                      <a:endParaRPr b="0" lang="en-US" sz="1600" spc="-1" strike="noStrike">
                        <a:latin typeface="Arial"/>
                      </a:endParaRPr>
                    </a:p>
                  </a:txBody>
                  <a:tcPr marL="91440" marR="91440">
                    <a:lnR w="12240">
                      <a:solidFill>
                        <a:srgbClr val="000000"/>
                      </a:solidFill>
                    </a:lnR>
                    <a:noFill/>
                  </a:tcPr>
                </a:tc>
              </a:tr>
              <a:tr h="456120">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a:t>
                      </a:r>
                      <a:endParaRPr b="0" lang="en-US" sz="1600" spc="-1" strike="noStrike">
                        <a:latin typeface="Arial"/>
                      </a:endParaRPr>
                    </a:p>
                  </a:txBody>
                  <a:tcPr marL="91440" marR="91440">
                    <a:lnL w="12240">
                      <a:solidFill>
                        <a:srgbClr val="000000"/>
                      </a:solidFill>
                    </a:lnL>
                    <a:lnB w="12240">
                      <a:noFill/>
                    </a:lnB>
                    <a:noFill/>
                  </a:tcPr>
                </a:tc>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a:t>
                      </a:r>
                      <a:endParaRPr b="0" lang="en-US" sz="1600" spc="-1" strike="noStrike">
                        <a:latin typeface="Arial"/>
                      </a:endParaRPr>
                    </a:p>
                  </a:txBody>
                  <a:tcPr marL="91440" marR="91440">
                    <a:lnB w="12240">
                      <a:noFill/>
                    </a:lnB>
                    <a:noFill/>
                  </a:tcPr>
                </a:tc>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lnR w="12240">
                      <a:solidFill>
                        <a:srgbClr val="000000"/>
                      </a:solidFill>
                    </a:lnR>
                    <a:lnB w="12240">
                      <a:noFill/>
                    </a:lnB>
                    <a:noFill/>
                  </a:tcPr>
                </a:tc>
              </a:tr>
            </a:tbl>
          </a:graphicData>
        </a:graphic>
      </p:graphicFrame>
      <p:graphicFrame>
        <p:nvGraphicFramePr>
          <p:cNvPr id="279" name="Table 5"/>
          <p:cNvGraphicFramePr/>
          <p:nvPr/>
        </p:nvGraphicFramePr>
        <p:xfrm>
          <a:off x="681840" y="4365360"/>
          <a:ext cx="2007720" cy="1367640"/>
        </p:xfrm>
        <a:graphic>
          <a:graphicData uri="http://schemas.openxmlformats.org/drawingml/2006/table">
            <a:tbl>
              <a:tblPr/>
              <a:tblGrid>
                <a:gridCol w="669240"/>
                <a:gridCol w="669240"/>
                <a:gridCol w="669240"/>
              </a:tblGrid>
              <a:tr h="455760">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lnL w="12240">
                      <a:solidFill>
                        <a:srgbClr val="000000"/>
                      </a:solidFill>
                    </a:lnL>
                    <a:lnT w="12240">
                      <a:noFill/>
                    </a:lnT>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a:t>
                      </a:r>
                      <a:endParaRPr b="0" lang="en-US" sz="1600" spc="-1" strike="noStrike">
                        <a:latin typeface="Arial"/>
                      </a:endParaRPr>
                    </a:p>
                  </a:txBody>
                  <a:tcPr marL="91440" marR="91440">
                    <a:lnT w="12240">
                      <a:noFill/>
                    </a:lnT>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2</a:t>
                      </a:r>
                      <a:endParaRPr b="0" lang="en-US" sz="1600" spc="-1" strike="noStrike">
                        <a:latin typeface="Arial"/>
                      </a:endParaRPr>
                    </a:p>
                  </a:txBody>
                  <a:tcPr marL="91440" marR="91440">
                    <a:lnR w="12240">
                      <a:solidFill>
                        <a:srgbClr val="000000"/>
                      </a:solidFill>
                    </a:lnR>
                    <a:lnT w="12240">
                      <a:noFill/>
                    </a:lnT>
                    <a:noFill/>
                  </a:tcPr>
                </a:tc>
              </a:tr>
              <a:tr h="455760">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a:t>
                      </a:r>
                      <a:endParaRPr b="0" lang="en-US" sz="1600" spc="-1" strike="noStrike">
                        <a:latin typeface="Arial"/>
                      </a:endParaRPr>
                    </a:p>
                  </a:txBody>
                  <a:tcPr marL="91440" marR="91440">
                    <a:lnR w="12240">
                      <a:solidFill>
                        <a:srgbClr val="000000"/>
                      </a:solidFill>
                    </a:lnR>
                    <a:noFill/>
                  </a:tcPr>
                </a:tc>
              </a:tr>
              <a:tr h="456120">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2</a:t>
                      </a:r>
                      <a:endParaRPr b="0" lang="en-US" sz="1600" spc="-1" strike="noStrike">
                        <a:latin typeface="Arial"/>
                      </a:endParaRPr>
                    </a:p>
                  </a:txBody>
                  <a:tcPr marL="91440" marR="91440">
                    <a:lnL w="12240">
                      <a:solidFill>
                        <a:srgbClr val="000000"/>
                      </a:solidFill>
                    </a:lnL>
                    <a:lnB w="12240">
                      <a:noFill/>
                    </a:lnB>
                    <a:noFill/>
                  </a:tcPr>
                </a:tc>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a:t>
                      </a:r>
                      <a:endParaRPr b="0" lang="en-US" sz="1600" spc="-1" strike="noStrike">
                        <a:latin typeface="Arial"/>
                      </a:endParaRPr>
                    </a:p>
                  </a:txBody>
                  <a:tcPr marL="91440" marR="91440">
                    <a:lnB w="12240">
                      <a:noFill/>
                    </a:lnB>
                    <a:noFill/>
                  </a:tcPr>
                </a:tc>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lnR w="12240">
                      <a:solidFill>
                        <a:srgbClr val="000000"/>
                      </a:solidFill>
                    </a:lnR>
                    <a:lnB w="12240">
                      <a:noFill/>
                    </a:lnB>
                    <a:noFill/>
                  </a:tcPr>
                </a:tc>
              </a:tr>
            </a:tbl>
          </a:graphicData>
        </a:graphic>
      </p:graphicFrame>
      <p:graphicFrame>
        <p:nvGraphicFramePr>
          <p:cNvPr id="280" name="Table 6"/>
          <p:cNvGraphicFramePr/>
          <p:nvPr/>
        </p:nvGraphicFramePr>
        <p:xfrm>
          <a:off x="659160" y="1700640"/>
          <a:ext cx="2007720" cy="1367640"/>
        </p:xfrm>
        <a:graphic>
          <a:graphicData uri="http://schemas.openxmlformats.org/drawingml/2006/table">
            <a:tbl>
              <a:tblPr/>
              <a:tblGrid>
                <a:gridCol w="669240"/>
                <a:gridCol w="669240"/>
                <a:gridCol w="669240"/>
              </a:tblGrid>
              <a:tr h="455760">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lnL w="12240">
                      <a:solidFill>
                        <a:srgbClr val="000000"/>
                      </a:solidFill>
                    </a:lnL>
                    <a:lnT w="12240">
                      <a:no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T w="12240">
                      <a:no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lnT w="12240">
                      <a:noFill/>
                    </a:lnT>
                    <a:noFill/>
                  </a:tcPr>
                </a:tc>
              </a:tr>
              <a:tr h="455760">
                <a:tc>
                  <a:txBody>
                    <a:bodyPr/>
                    <a:p>
                      <a:pPr algn="ctr">
                        <a:lnSpc>
                          <a:spcPct val="100000"/>
                        </a:lnSpc>
                      </a:pPr>
                      <a:r>
                        <a:rPr b="1" lang="en-US" sz="1600" spc="-1" strike="noStrike">
                          <a:solidFill>
                            <a:srgbClr val="e46c0a"/>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456120">
                <a:tc>
                  <a:txBody>
                    <a:bodyPr/>
                    <a:p>
                      <a:pPr algn="ctr">
                        <a:lnSpc>
                          <a:spcPct val="100000"/>
                        </a:lnSpc>
                      </a:pPr>
                      <a:r>
                        <a:rPr b="1" lang="en-US" sz="1600" spc="-1" strike="noStrike">
                          <a:solidFill>
                            <a:srgbClr val="e46c0a"/>
                          </a:solidFill>
                          <a:latin typeface="Times New Roman"/>
                        </a:rPr>
                        <a:t>0</a:t>
                      </a:r>
                      <a:endParaRPr b="0" lang="en-US" sz="1600" spc="-1" strike="noStrike">
                        <a:latin typeface="Arial"/>
                      </a:endParaRPr>
                    </a:p>
                  </a:txBody>
                  <a:tcPr marL="91440" marR="91440">
                    <a:lnL w="12240">
                      <a:solidFill>
                        <a:srgbClr val="000000"/>
                      </a:solidFill>
                    </a:lnL>
                    <a:lnB w="12240">
                      <a:noFill/>
                    </a:lnB>
                    <a:noFill/>
                  </a:tcPr>
                </a:tc>
                <a:tc>
                  <a:txBody>
                    <a:bodyPr/>
                    <a:p>
                      <a:pPr algn="ctr">
                        <a:lnSpc>
                          <a:spcPct val="100000"/>
                        </a:lnSpc>
                      </a:pPr>
                      <a:r>
                        <a:rPr b="1" lang="en-US" sz="1600" spc="-1" strike="noStrike">
                          <a:solidFill>
                            <a:srgbClr val="e46c0a"/>
                          </a:solidFill>
                          <a:latin typeface="Times New Roman"/>
                        </a:rPr>
                        <a:t>0</a:t>
                      </a:r>
                      <a:endParaRPr b="0" lang="en-US" sz="1600" spc="-1" strike="noStrike">
                        <a:latin typeface="Arial"/>
                      </a:endParaRPr>
                    </a:p>
                  </a:txBody>
                  <a:tcPr marL="91440" marR="91440">
                    <a:lnB w="12240">
                      <a:noFill/>
                    </a:lnB>
                    <a:noFill/>
                  </a:tcPr>
                </a:tc>
                <a:tc>
                  <a:txBody>
                    <a:bodyPr/>
                    <a:p>
                      <a:pPr algn="ctr">
                        <a:lnSpc>
                          <a:spcPct val="100000"/>
                        </a:lnSpc>
                      </a:pPr>
                      <a:r>
                        <a:rPr b="1" i="1" lang="en-US" sz="1600" spc="-1" strike="noStrike">
                          <a:solidFill>
                            <a:srgbClr val="0070c0"/>
                          </a:solidFill>
                          <a:latin typeface="Times New Roman"/>
                        </a:rPr>
                        <a:t>σ²</a:t>
                      </a:r>
                      <a:endParaRPr b="0" lang="en-US" sz="1600" spc="-1" strike="noStrike">
                        <a:latin typeface="Arial"/>
                      </a:endParaRPr>
                    </a:p>
                  </a:txBody>
                  <a:tcPr marL="91440" marR="91440">
                    <a:lnR w="12240">
                      <a:solidFill>
                        <a:srgbClr val="000000"/>
                      </a:solidFill>
                    </a:lnR>
                    <a:lnB w="12240">
                      <a:noFill/>
                    </a:lnB>
                    <a:noFill/>
                  </a:tcPr>
                </a:tc>
              </a:tr>
            </a:tbl>
          </a:graphicData>
        </a:graphic>
      </p:graphicFrame>
      <p:sp>
        <p:nvSpPr>
          <p:cNvPr id="281" name="CustomShape 7"/>
          <p:cNvSpPr/>
          <p:nvPr/>
        </p:nvSpPr>
        <p:spPr>
          <a:xfrm>
            <a:off x="1128600" y="3306600"/>
            <a:ext cx="1087920" cy="4554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200" spc="-1" strike="noStrike">
                <a:solidFill>
                  <a:srgbClr val="000000"/>
                </a:solidFill>
                <a:latin typeface="Times New Roman"/>
              </a:rPr>
              <a:t>Independence</a:t>
            </a:r>
            <a:br/>
            <a:r>
              <a:rPr b="0" lang="en-US" sz="1200" spc="-1" strike="noStrike">
                <a:solidFill>
                  <a:srgbClr val="000000"/>
                </a:solidFill>
                <a:latin typeface="Times New Roman"/>
              </a:rPr>
              <a:t>1 parameter</a:t>
            </a:r>
            <a:endParaRPr b="0" lang="en-US" sz="1200" spc="-1" strike="noStrike">
              <a:latin typeface="Arial"/>
            </a:endParaRPr>
          </a:p>
        </p:txBody>
      </p:sp>
      <p:sp>
        <p:nvSpPr>
          <p:cNvPr id="282" name="CustomShape 8"/>
          <p:cNvSpPr/>
          <p:nvPr/>
        </p:nvSpPr>
        <p:spPr>
          <a:xfrm>
            <a:off x="3940200" y="6042600"/>
            <a:ext cx="1173240" cy="4554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200" spc="-1" strike="noStrike">
                <a:solidFill>
                  <a:srgbClr val="000000"/>
                </a:solidFill>
                <a:latin typeface="Times New Roman"/>
              </a:rPr>
              <a:t>Factor-analytic</a:t>
            </a:r>
            <a:endParaRPr b="0" lang="en-US" sz="1200" spc="-1" strike="noStrike">
              <a:latin typeface="Arial"/>
            </a:endParaRPr>
          </a:p>
          <a:p>
            <a:pPr algn="ctr">
              <a:lnSpc>
                <a:spcPct val="100000"/>
              </a:lnSpc>
            </a:pPr>
            <a:r>
              <a:rPr b="0" lang="en-US" sz="1200" spc="-1" strike="noStrike">
                <a:solidFill>
                  <a:srgbClr val="000000"/>
                </a:solidFill>
                <a:latin typeface="Times New Roman"/>
              </a:rPr>
              <a:t>K*d parameters</a:t>
            </a:r>
            <a:endParaRPr b="0" lang="en-US" sz="1200" spc="-1" strike="noStrike">
              <a:latin typeface="Arial"/>
            </a:endParaRPr>
          </a:p>
        </p:txBody>
      </p:sp>
      <p:sp>
        <p:nvSpPr>
          <p:cNvPr id="283" name="CustomShape 9"/>
          <p:cNvSpPr/>
          <p:nvPr/>
        </p:nvSpPr>
        <p:spPr>
          <a:xfrm>
            <a:off x="3727440" y="3306600"/>
            <a:ext cx="1598400" cy="4554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200" spc="-1" strike="noStrike">
                <a:solidFill>
                  <a:srgbClr val="000000"/>
                </a:solidFill>
                <a:latin typeface="Times New Roman"/>
              </a:rPr>
              <a:t>Compound symmetry</a:t>
            </a:r>
            <a:br/>
            <a:r>
              <a:rPr b="0" lang="en-US" sz="1200" spc="-1" strike="noStrike">
                <a:solidFill>
                  <a:srgbClr val="000000"/>
                </a:solidFill>
                <a:latin typeface="Times New Roman"/>
              </a:rPr>
              <a:t>2 parameters</a:t>
            </a:r>
            <a:endParaRPr b="0" lang="en-US" sz="1200" spc="-1" strike="noStrike">
              <a:latin typeface="Arial"/>
            </a:endParaRPr>
          </a:p>
        </p:txBody>
      </p:sp>
      <p:sp>
        <p:nvSpPr>
          <p:cNvPr id="284" name="CustomShape 10"/>
          <p:cNvSpPr/>
          <p:nvPr/>
        </p:nvSpPr>
        <p:spPr>
          <a:xfrm>
            <a:off x="1178640" y="6042600"/>
            <a:ext cx="987480" cy="4554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200" spc="-1" strike="noStrike">
                <a:solidFill>
                  <a:srgbClr val="000000"/>
                </a:solidFill>
                <a:latin typeface="Times New Roman"/>
              </a:rPr>
              <a:t>Banded</a:t>
            </a:r>
            <a:br/>
            <a:r>
              <a:rPr b="0" i="1" lang="en-US" sz="1200" spc="-1" strike="noStrike">
                <a:solidFill>
                  <a:srgbClr val="000000"/>
                </a:solidFill>
                <a:latin typeface="Times New Roman"/>
              </a:rPr>
              <a:t>K</a:t>
            </a:r>
            <a:r>
              <a:rPr b="0" lang="en-US" sz="1200" spc="-1" strike="noStrike">
                <a:solidFill>
                  <a:srgbClr val="000000"/>
                </a:solidFill>
                <a:latin typeface="Times New Roman"/>
              </a:rPr>
              <a:t> parameters</a:t>
            </a:r>
            <a:endParaRPr b="0" lang="en-US" sz="1200" spc="-1" strike="noStrike">
              <a:latin typeface="Arial"/>
            </a:endParaRPr>
          </a:p>
        </p:txBody>
      </p:sp>
      <p:graphicFrame>
        <p:nvGraphicFramePr>
          <p:cNvPr id="285" name="Table 11"/>
          <p:cNvGraphicFramePr/>
          <p:nvPr/>
        </p:nvGraphicFramePr>
        <p:xfrm>
          <a:off x="6452280" y="4398840"/>
          <a:ext cx="2007720" cy="1367640"/>
        </p:xfrm>
        <a:graphic>
          <a:graphicData uri="http://schemas.openxmlformats.org/drawingml/2006/table">
            <a:tbl>
              <a:tblPr/>
              <a:tblGrid>
                <a:gridCol w="669240"/>
                <a:gridCol w="669240"/>
                <a:gridCol w="669240"/>
              </a:tblGrid>
              <a:tr h="455760">
                <a:tc>
                  <a:txBody>
                    <a:bodyPr/>
                    <a:p>
                      <a:pPr algn="ctr">
                        <a:lnSpc>
                          <a:spcPct val="100000"/>
                        </a:lnSpc>
                      </a:pPr>
                      <a:r>
                        <a:rPr b="1" i="1" lang="en-US" sz="1600" spc="-1" strike="noStrike">
                          <a:solidFill>
                            <a:srgbClr val="0070c0"/>
                          </a:solidFill>
                          <a:latin typeface="Times New Roman"/>
                        </a:rPr>
                        <a:t>σ</a:t>
                      </a:r>
                      <a:r>
                        <a:rPr b="1" i="1" lang="en-US" sz="1600" spc="-1" strike="noStrike" baseline="-25000">
                          <a:solidFill>
                            <a:srgbClr val="0070c0"/>
                          </a:solidFill>
                          <a:latin typeface="Times New Roman"/>
                        </a:rPr>
                        <a:t>1</a:t>
                      </a:r>
                      <a:r>
                        <a:rPr b="1" i="1" lang="en-US" sz="1600" spc="-1" strike="noStrike">
                          <a:solidFill>
                            <a:srgbClr val="0070c0"/>
                          </a:solidFill>
                          <a:latin typeface="Times New Roman"/>
                        </a:rPr>
                        <a:t>²</a:t>
                      </a:r>
                      <a:endParaRPr b="0" lang="en-US" sz="1600" spc="-1" strike="noStrike">
                        <a:latin typeface="Arial"/>
                      </a:endParaRPr>
                    </a:p>
                  </a:txBody>
                  <a:tcPr marL="91440" marR="91440">
                    <a:lnL w="12240">
                      <a:solidFill>
                        <a:srgbClr val="000000"/>
                      </a:solidFill>
                    </a:lnL>
                    <a:lnT w="12240">
                      <a:noFill/>
                    </a:lnT>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12</a:t>
                      </a:r>
                      <a:endParaRPr b="0" lang="en-US" sz="1600" spc="-1" strike="noStrike">
                        <a:latin typeface="Arial"/>
                      </a:endParaRPr>
                    </a:p>
                  </a:txBody>
                  <a:tcPr marL="91440" marR="91440">
                    <a:lnT w="12240">
                      <a:noFill/>
                    </a:lnT>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13</a:t>
                      </a:r>
                      <a:endParaRPr b="0" lang="en-US" sz="1600" spc="-1" strike="noStrike">
                        <a:latin typeface="Arial"/>
                      </a:endParaRPr>
                    </a:p>
                  </a:txBody>
                  <a:tcPr marL="91440" marR="91440">
                    <a:lnR w="12240">
                      <a:solidFill>
                        <a:srgbClr val="000000"/>
                      </a:solidFill>
                    </a:lnR>
                    <a:lnT w="12240">
                      <a:noFill/>
                    </a:lnT>
                    <a:noFill/>
                  </a:tcPr>
                </a:tc>
              </a:tr>
              <a:tr h="455760">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12</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1" i="1" lang="en-US" sz="1600" spc="-1" strike="noStrike">
                          <a:solidFill>
                            <a:srgbClr val="0070c0"/>
                          </a:solidFill>
                          <a:latin typeface="Times New Roman"/>
                        </a:rPr>
                        <a:t>σ</a:t>
                      </a:r>
                      <a:r>
                        <a:rPr b="1" i="1" lang="en-US" sz="1600" spc="-1" strike="noStrike" baseline="-25000">
                          <a:solidFill>
                            <a:srgbClr val="0070c0"/>
                          </a:solidFill>
                          <a:latin typeface="Times New Roman"/>
                        </a:rPr>
                        <a:t>2</a:t>
                      </a:r>
                      <a:r>
                        <a:rPr b="1" i="1" lang="en-US" sz="1600" spc="-1" strike="noStrike">
                          <a:solidFill>
                            <a:srgbClr val="0070c0"/>
                          </a:solidFill>
                          <a:latin typeface="Times New Roman"/>
                        </a:rPr>
                        <a:t>²</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a:t>
                      </a:r>
                      <a:r>
                        <a:rPr b="0" i="1" lang="en-US" sz="1600" spc="-1" strike="noStrike" baseline="-25000">
                          <a:solidFill>
                            <a:srgbClr val="000000"/>
                          </a:solidFill>
                          <a:latin typeface="Times New Roman"/>
                        </a:rPr>
                        <a:t>23</a:t>
                      </a:r>
                      <a:endParaRPr b="0" lang="en-US" sz="1600" spc="-1" strike="noStrike">
                        <a:latin typeface="Arial"/>
                      </a:endParaRPr>
                    </a:p>
                  </a:txBody>
                  <a:tcPr marL="91440" marR="91440">
                    <a:lnR w="12240">
                      <a:solidFill>
                        <a:srgbClr val="000000"/>
                      </a:solidFill>
                    </a:lnR>
                    <a:noFill/>
                  </a:tcPr>
                </a:tc>
              </a:tr>
              <a:tr h="456120">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13</a:t>
                      </a:r>
                      <a:endParaRPr b="0" lang="en-US" sz="1600" spc="-1" strike="noStrike">
                        <a:latin typeface="Arial"/>
                      </a:endParaRPr>
                    </a:p>
                  </a:txBody>
                  <a:tcPr marL="91440" marR="91440">
                    <a:lnL w="12240">
                      <a:solidFill>
                        <a:srgbClr val="000000"/>
                      </a:solidFill>
                    </a:lnL>
                    <a:lnB w="12240">
                      <a:noFill/>
                    </a:lnB>
                    <a:noFill/>
                  </a:tcPr>
                </a:tc>
                <a:tc>
                  <a:txBody>
                    <a:bodyPr/>
                    <a:p>
                      <a:pPr algn="ctr">
                        <a:lnSpc>
                          <a:spcPct val="100000"/>
                        </a:lnSpc>
                      </a:pPr>
                      <a:r>
                        <a:rPr b="1" i="1" lang="en-US" sz="1600" spc="-1" strike="noStrike">
                          <a:solidFill>
                            <a:srgbClr val="e46c0a"/>
                          </a:solidFill>
                          <a:latin typeface="Times New Roman"/>
                        </a:rPr>
                        <a:t>σ</a:t>
                      </a:r>
                      <a:r>
                        <a:rPr b="1" i="1" lang="en-US" sz="1600" spc="-1" strike="noStrike" baseline="-25000">
                          <a:solidFill>
                            <a:srgbClr val="e46c0a"/>
                          </a:solidFill>
                          <a:latin typeface="Times New Roman"/>
                        </a:rPr>
                        <a:t>23</a:t>
                      </a:r>
                      <a:endParaRPr b="0" lang="en-US" sz="1600" spc="-1" strike="noStrike">
                        <a:latin typeface="Arial"/>
                      </a:endParaRPr>
                    </a:p>
                  </a:txBody>
                  <a:tcPr marL="91440" marR="91440">
                    <a:lnB w="12240">
                      <a:noFill/>
                    </a:lnB>
                    <a:noFill/>
                  </a:tcPr>
                </a:tc>
                <a:tc>
                  <a:txBody>
                    <a:bodyPr/>
                    <a:p>
                      <a:pPr algn="ctr">
                        <a:lnSpc>
                          <a:spcPct val="100000"/>
                        </a:lnSpc>
                      </a:pPr>
                      <a:r>
                        <a:rPr b="1" i="1" lang="en-US" sz="1600" spc="-1" strike="noStrike">
                          <a:solidFill>
                            <a:srgbClr val="0070c0"/>
                          </a:solidFill>
                          <a:latin typeface="Times New Roman"/>
                        </a:rPr>
                        <a:t>σ</a:t>
                      </a:r>
                      <a:r>
                        <a:rPr b="1" i="1" lang="en-US" sz="1600" spc="-1" strike="noStrike" baseline="-25000">
                          <a:solidFill>
                            <a:srgbClr val="0070c0"/>
                          </a:solidFill>
                          <a:latin typeface="Times New Roman"/>
                        </a:rPr>
                        <a:t>3</a:t>
                      </a:r>
                      <a:r>
                        <a:rPr b="1" i="1" lang="en-US" sz="1600" spc="-1" strike="noStrike">
                          <a:solidFill>
                            <a:srgbClr val="0070c0"/>
                          </a:solidFill>
                          <a:latin typeface="Times New Roman"/>
                        </a:rPr>
                        <a:t>²</a:t>
                      </a:r>
                      <a:endParaRPr b="0" lang="en-US" sz="1600" spc="-1" strike="noStrike">
                        <a:latin typeface="Arial"/>
                      </a:endParaRPr>
                    </a:p>
                  </a:txBody>
                  <a:tcPr marL="91440" marR="91440">
                    <a:lnR w="12240">
                      <a:solidFill>
                        <a:srgbClr val="000000"/>
                      </a:solidFill>
                    </a:lnR>
                    <a:lnB w="12240">
                      <a:noFill/>
                    </a:lnB>
                    <a:noFill/>
                  </a:tcPr>
                </a:tc>
              </a:tr>
            </a:tbl>
          </a:graphicData>
        </a:graphic>
      </p:graphicFrame>
      <p:graphicFrame>
        <p:nvGraphicFramePr>
          <p:cNvPr id="286" name="Table 12"/>
          <p:cNvGraphicFramePr/>
          <p:nvPr/>
        </p:nvGraphicFramePr>
        <p:xfrm>
          <a:off x="6452280" y="1734120"/>
          <a:ext cx="2007720" cy="1367640"/>
        </p:xfrm>
        <a:graphic>
          <a:graphicData uri="http://schemas.openxmlformats.org/drawingml/2006/table">
            <a:tbl>
              <a:tblPr/>
              <a:tblGrid>
                <a:gridCol w="669240"/>
                <a:gridCol w="669240"/>
                <a:gridCol w="669240"/>
              </a:tblGrid>
              <a:tr h="455760">
                <a:tc>
                  <a:txBody>
                    <a:bodyPr/>
                    <a:p>
                      <a:pPr algn="ctr">
                        <a:lnSpc>
                          <a:spcPct val="100000"/>
                        </a:lnSpc>
                      </a:pPr>
                      <a:r>
                        <a:rPr b="1" i="1" lang="en-US" sz="1600" spc="-1" strike="noStrike">
                          <a:solidFill>
                            <a:srgbClr val="e46c0a"/>
                          </a:solidFill>
                          <a:latin typeface="Times New Roman"/>
                        </a:rPr>
                        <a:t>ρ</a:t>
                      </a:r>
                      <a:r>
                        <a:rPr b="1" i="1" lang="en-US" sz="1600" spc="-1" strike="noStrike">
                          <a:solidFill>
                            <a:srgbClr val="0070c0"/>
                          </a:solidFill>
                          <a:latin typeface="Times New Roman"/>
                        </a:rPr>
                        <a:t>σ²</a:t>
                      </a:r>
                      <a:endParaRPr b="0" lang="en-US" sz="1600" spc="-1" strike="noStrike">
                        <a:latin typeface="Arial"/>
                      </a:endParaRPr>
                    </a:p>
                  </a:txBody>
                  <a:tcPr marL="91440" marR="91440">
                    <a:lnL w="12240">
                      <a:solidFill>
                        <a:srgbClr val="000000"/>
                      </a:solidFill>
                    </a:lnL>
                    <a:lnT w="12240">
                      <a:noFill/>
                    </a:lnT>
                    <a:noFill/>
                  </a:tcPr>
                </a:tc>
                <a:tc>
                  <a:txBody>
                    <a:bodyPr/>
                    <a:p>
                      <a:pPr algn="ctr">
                        <a:lnSpc>
                          <a:spcPct val="100000"/>
                        </a:lnSpc>
                      </a:pPr>
                      <a:r>
                        <a:rPr b="1" i="1" lang="en-US" sz="1600" spc="-1" strike="noStrike">
                          <a:solidFill>
                            <a:srgbClr val="e46c0a"/>
                          </a:solidFill>
                          <a:latin typeface="Times New Roman"/>
                        </a:rPr>
                        <a:t>ρ</a:t>
                      </a:r>
                      <a:endParaRPr b="0" lang="en-US" sz="1600" spc="-1" strike="noStrike">
                        <a:latin typeface="Arial"/>
                      </a:endParaRPr>
                    </a:p>
                  </a:txBody>
                  <a:tcPr marL="91440" marR="91440">
                    <a:lnT w="12240">
                      <a:noFill/>
                    </a:lnT>
                    <a:noFill/>
                  </a:tcPr>
                </a:tc>
                <a:tc>
                  <a:txBody>
                    <a:bodyPr/>
                    <a:p>
                      <a:pPr algn="ctr">
                        <a:lnSpc>
                          <a:spcPct val="100000"/>
                        </a:lnSpc>
                      </a:pPr>
                      <a:r>
                        <a:rPr b="1" i="1" lang="en-US" sz="1600" spc="-1" strike="noStrike">
                          <a:solidFill>
                            <a:srgbClr val="e46c0a"/>
                          </a:solidFill>
                          <a:latin typeface="Times New Roman"/>
                        </a:rPr>
                        <a:t>ρ</a:t>
                      </a:r>
                      <a:r>
                        <a:rPr b="1" i="1" lang="en-US" sz="1600" spc="-1" strike="noStrike" baseline="30000">
                          <a:solidFill>
                            <a:srgbClr val="e46c0a"/>
                          </a:solidFill>
                          <a:latin typeface="Times New Roman"/>
                        </a:rPr>
                        <a:t>2</a:t>
                      </a:r>
                      <a:endParaRPr b="0" lang="en-US" sz="1600" spc="-1" strike="noStrike">
                        <a:latin typeface="Arial"/>
                      </a:endParaRPr>
                    </a:p>
                  </a:txBody>
                  <a:tcPr marL="91440" marR="91440">
                    <a:lnR w="12240">
                      <a:solidFill>
                        <a:srgbClr val="000000"/>
                      </a:solidFill>
                    </a:lnR>
                    <a:lnT w="12240">
                      <a:noFill/>
                    </a:lnT>
                    <a:noFill/>
                  </a:tcPr>
                </a:tc>
              </a:tr>
              <a:tr h="455760">
                <a:tc>
                  <a:txBody>
                    <a:bodyPr/>
                    <a:p>
                      <a:pPr algn="ctr">
                        <a:lnSpc>
                          <a:spcPct val="100000"/>
                        </a:lnSpc>
                      </a:pPr>
                      <a:r>
                        <a:rPr b="1" i="1" lang="en-US" sz="1600" spc="-1" strike="noStrike">
                          <a:solidFill>
                            <a:srgbClr val="e46c0a"/>
                          </a:solidFill>
                          <a:latin typeface="Times New Roman"/>
                        </a:rPr>
                        <a:t>ρ</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1" i="1" lang="en-US" sz="1600" spc="-1" strike="noStrike">
                          <a:solidFill>
                            <a:srgbClr val="e46c0a"/>
                          </a:solidFill>
                          <a:latin typeface="Times New Roman"/>
                        </a:rPr>
                        <a:t>ρ</a:t>
                      </a:r>
                      <a:r>
                        <a:rPr b="1" i="1" lang="en-US" sz="1600" spc="-1" strike="noStrike">
                          <a:solidFill>
                            <a:srgbClr val="0070c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1" i="1" lang="en-US" sz="1600" spc="-1" strike="noStrike">
                          <a:solidFill>
                            <a:srgbClr val="e46c0a"/>
                          </a:solidFill>
                          <a:latin typeface="Times New Roman"/>
                        </a:rPr>
                        <a:t>ρ</a:t>
                      </a:r>
                      <a:endParaRPr b="0" lang="en-US" sz="1600" spc="-1" strike="noStrike">
                        <a:latin typeface="Arial"/>
                      </a:endParaRPr>
                    </a:p>
                  </a:txBody>
                  <a:tcPr marL="91440" marR="91440">
                    <a:lnR w="12240">
                      <a:solidFill>
                        <a:srgbClr val="000000"/>
                      </a:solidFill>
                    </a:lnR>
                    <a:noFill/>
                  </a:tcPr>
                </a:tc>
              </a:tr>
              <a:tr h="456120">
                <a:tc>
                  <a:txBody>
                    <a:bodyPr/>
                    <a:p>
                      <a:pPr algn="ctr">
                        <a:lnSpc>
                          <a:spcPct val="100000"/>
                        </a:lnSpc>
                      </a:pPr>
                      <a:r>
                        <a:rPr b="1" i="1" lang="en-US" sz="1600" spc="-1" strike="noStrike">
                          <a:solidFill>
                            <a:srgbClr val="e46c0a"/>
                          </a:solidFill>
                          <a:latin typeface="Times New Roman"/>
                        </a:rPr>
                        <a:t>ρ</a:t>
                      </a:r>
                      <a:r>
                        <a:rPr b="1" i="1" lang="en-US" sz="1600" spc="-1" strike="noStrike" baseline="30000">
                          <a:solidFill>
                            <a:srgbClr val="e46c0a"/>
                          </a:solidFill>
                          <a:latin typeface="Times New Roman"/>
                        </a:rPr>
                        <a:t>2</a:t>
                      </a:r>
                      <a:endParaRPr b="0" lang="en-US" sz="1600" spc="-1" strike="noStrike">
                        <a:latin typeface="Arial"/>
                      </a:endParaRPr>
                    </a:p>
                  </a:txBody>
                  <a:tcPr marL="91440" marR="91440">
                    <a:lnL w="12240">
                      <a:solidFill>
                        <a:srgbClr val="000000"/>
                      </a:solidFill>
                    </a:lnL>
                    <a:lnB w="12240">
                      <a:noFill/>
                    </a:lnB>
                    <a:noFill/>
                  </a:tcPr>
                </a:tc>
                <a:tc>
                  <a:txBody>
                    <a:bodyPr/>
                    <a:p>
                      <a:pPr algn="ctr">
                        <a:lnSpc>
                          <a:spcPct val="100000"/>
                        </a:lnSpc>
                      </a:pPr>
                      <a:r>
                        <a:rPr b="1" i="1" lang="en-US" sz="1600" spc="-1" strike="noStrike">
                          <a:solidFill>
                            <a:srgbClr val="e46c0a"/>
                          </a:solidFill>
                          <a:latin typeface="Times New Roman"/>
                        </a:rPr>
                        <a:t>ρ</a:t>
                      </a:r>
                      <a:endParaRPr b="0" lang="en-US" sz="1600" spc="-1" strike="noStrike">
                        <a:latin typeface="Arial"/>
                      </a:endParaRPr>
                    </a:p>
                  </a:txBody>
                  <a:tcPr marL="91440" marR="91440">
                    <a:lnB w="12240">
                      <a:noFill/>
                    </a:lnB>
                    <a:noFill/>
                  </a:tcPr>
                </a:tc>
                <a:tc>
                  <a:txBody>
                    <a:bodyPr/>
                    <a:p>
                      <a:pPr algn="ctr">
                        <a:lnSpc>
                          <a:spcPct val="100000"/>
                        </a:lnSpc>
                      </a:pPr>
                      <a:r>
                        <a:rPr b="1" i="1" lang="en-US" sz="1600" spc="-1" strike="noStrike">
                          <a:solidFill>
                            <a:srgbClr val="e46c0a"/>
                          </a:solidFill>
                          <a:latin typeface="Times New Roman"/>
                        </a:rPr>
                        <a:t>ρ</a:t>
                      </a:r>
                      <a:r>
                        <a:rPr b="1" i="1" lang="en-US" sz="1600" spc="-1" strike="noStrike">
                          <a:solidFill>
                            <a:srgbClr val="0070c0"/>
                          </a:solidFill>
                          <a:latin typeface="Times New Roman"/>
                        </a:rPr>
                        <a:t>σ²</a:t>
                      </a:r>
                      <a:endParaRPr b="0" lang="en-US" sz="1600" spc="-1" strike="noStrike">
                        <a:latin typeface="Arial"/>
                      </a:endParaRPr>
                    </a:p>
                  </a:txBody>
                  <a:tcPr marL="91440" marR="91440">
                    <a:lnR w="12240">
                      <a:solidFill>
                        <a:srgbClr val="000000"/>
                      </a:solidFill>
                    </a:lnR>
                    <a:lnB w="12240">
                      <a:noFill/>
                    </a:lnB>
                    <a:noFill/>
                  </a:tcPr>
                </a:tc>
              </a:tr>
            </a:tbl>
          </a:graphicData>
        </a:graphic>
      </p:graphicFrame>
      <p:sp>
        <p:nvSpPr>
          <p:cNvPr id="287" name="CustomShape 13"/>
          <p:cNvSpPr/>
          <p:nvPr/>
        </p:nvSpPr>
        <p:spPr>
          <a:xfrm>
            <a:off x="6721560" y="6076080"/>
            <a:ext cx="1468800" cy="4554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200" spc="-1" strike="noStrike">
                <a:solidFill>
                  <a:srgbClr val="000000"/>
                </a:solidFill>
                <a:latin typeface="Times New Roman"/>
              </a:rPr>
              <a:t>Unstructured</a:t>
            </a:r>
            <a:br/>
            <a:r>
              <a:rPr b="0" lang="en-US" sz="1200" spc="-1" strike="noStrike">
                <a:solidFill>
                  <a:srgbClr val="000000"/>
                </a:solidFill>
                <a:latin typeface="Times New Roman"/>
              </a:rPr>
              <a:t>sum(K:1) parameters</a:t>
            </a:r>
            <a:endParaRPr b="0" lang="en-US" sz="1200" spc="-1" strike="noStrike">
              <a:latin typeface="Arial"/>
            </a:endParaRPr>
          </a:p>
        </p:txBody>
      </p:sp>
      <p:sp>
        <p:nvSpPr>
          <p:cNvPr id="288" name="CustomShape 14"/>
          <p:cNvSpPr/>
          <p:nvPr/>
        </p:nvSpPr>
        <p:spPr>
          <a:xfrm>
            <a:off x="6492240" y="3339720"/>
            <a:ext cx="1927440" cy="4554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200" spc="-1" strike="noStrike">
                <a:solidFill>
                  <a:srgbClr val="000000"/>
                </a:solidFill>
                <a:latin typeface="Times New Roman"/>
              </a:rPr>
              <a:t>First-order auto-regressive</a:t>
            </a:r>
            <a:br/>
            <a:r>
              <a:rPr b="0" lang="en-US" sz="1200" spc="-1" strike="noStrike">
                <a:solidFill>
                  <a:srgbClr val="000000"/>
                </a:solidFill>
                <a:latin typeface="Times New Roman"/>
              </a:rPr>
              <a:t>2 parameters</a:t>
            </a:r>
            <a:endParaRPr b="0" lang="en-US" sz="12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4.3 Selecting a structure</a:t>
            </a:r>
            <a:endParaRPr b="0" lang="en-US" sz="3200" spc="-1" strike="noStrike">
              <a:latin typeface="Arial"/>
            </a:endParaRPr>
          </a:p>
        </p:txBody>
      </p:sp>
      <p:sp>
        <p:nvSpPr>
          <p:cNvPr id="290"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291" name="Picture 6" descr=""/>
          <p:cNvPicPr/>
          <p:nvPr/>
        </p:nvPicPr>
        <p:blipFill>
          <a:blip r:embed="rId1"/>
          <a:stretch/>
        </p:blipFill>
        <p:spPr>
          <a:xfrm>
            <a:off x="426240" y="1293480"/>
            <a:ext cx="6840720" cy="2351160"/>
          </a:xfrm>
          <a:prstGeom prst="rect">
            <a:avLst/>
          </a:prstGeom>
          <a:ln>
            <a:noFill/>
          </a:ln>
          <a:effectLst>
            <a:outerShdw algn="ctr" blurRad="63500" rotWithShape="0" sx="102000" sy="102000">
              <a:srgbClr val="000000">
                <a:alpha val="40000"/>
              </a:srgbClr>
            </a:outerShdw>
          </a:effectLst>
        </p:spPr>
      </p:pic>
      <p:pic>
        <p:nvPicPr>
          <p:cNvPr id="292" name="Picture 5" descr=""/>
          <p:cNvPicPr/>
          <p:nvPr/>
        </p:nvPicPr>
        <p:blipFill>
          <a:blip r:embed="rId2"/>
          <a:stretch/>
        </p:blipFill>
        <p:spPr>
          <a:xfrm>
            <a:off x="5469480" y="2421000"/>
            <a:ext cx="3240000" cy="3997440"/>
          </a:xfrm>
          <a:prstGeom prst="rect">
            <a:avLst/>
          </a:prstGeom>
          <a:ln>
            <a:noFill/>
          </a:ln>
        </p:spPr>
      </p:pic>
      <p:sp>
        <p:nvSpPr>
          <p:cNvPr id="293" name="CustomShape 3"/>
          <p:cNvSpPr/>
          <p:nvPr/>
        </p:nvSpPr>
        <p:spPr>
          <a:xfrm>
            <a:off x="1041480" y="3995640"/>
            <a:ext cx="2081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984807"/>
                </a:solidFill>
                <a:latin typeface="Times New Roman"/>
              </a:rPr>
              <a:t>"nlme" package in R</a:t>
            </a:r>
            <a:endParaRPr b="0" lang="en-US" sz="1800" spc="-1" strike="noStrike">
              <a:latin typeface="Arial"/>
            </a:endParaRPr>
          </a:p>
        </p:txBody>
      </p:sp>
      <p:sp>
        <p:nvSpPr>
          <p:cNvPr id="294" name="CustomShape 4"/>
          <p:cNvSpPr/>
          <p:nvPr/>
        </p:nvSpPr>
        <p:spPr>
          <a:xfrm>
            <a:off x="3359880" y="5949360"/>
            <a:ext cx="2930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984807"/>
                </a:solidFill>
                <a:latin typeface="Times New Roman"/>
              </a:rPr>
              <a:t>Linear mixed models in SPSS</a:t>
            </a:r>
            <a:endParaRPr b="0" lang="en-US"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457200" y="1600200"/>
            <a:ext cx="8229240" cy="463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 large number of structures is available for the repeated measures covariance. Some are tailored to specific data types (e.g., time series, spatial data).</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Major software packages have options for specifying the structure directly (SPSS, SAS, R) and for comparing their goodness-of-fit. Some software even allow complete freedom in which covariance parameters to constrain and which ones not (e.g., SAS).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Identifying an optimal the structure directly provides much insight into the correlation/covariance between your repeated measurements, especially if it is highly patterned.</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But is it worth the trouble…?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29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4.3 Selecting a structure</a:t>
            </a:r>
            <a:endParaRPr b="0" lang="en-US" sz="3200" spc="-1" strike="noStrike">
              <a:latin typeface="Arial"/>
            </a:endParaRPr>
          </a:p>
        </p:txBody>
      </p:sp>
      <p:sp>
        <p:nvSpPr>
          <p:cNvPr id="29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457200" y="1600200"/>
            <a:ext cx="8229240" cy="499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When sphericity is violated in repeated measures ANOVA, corrections can be applied to the degrees of freedom:</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less spherical the within-subjects covariance, the more the </a:t>
            </a:r>
            <a:r>
              <a:rPr b="0" lang="en-US" sz="1800" spc="-1" strike="noStrike">
                <a:solidFill>
                  <a:srgbClr val="984807"/>
                </a:solidFill>
                <a:latin typeface="Times New Roman"/>
              </a:rPr>
              <a:t>Greenhouse-Geisser correction</a:t>
            </a:r>
            <a:r>
              <a:rPr b="0" lang="en-US" sz="1800" spc="-1" strike="noStrike">
                <a:solidFill>
                  <a:srgbClr val="000000"/>
                </a:solidFill>
                <a:latin typeface="Times New Roman"/>
              </a:rPr>
              <a:t> will </a:t>
            </a:r>
            <a:r>
              <a:rPr b="0" i="1" lang="en-US" sz="1800" spc="-1" strike="noStrike">
                <a:solidFill>
                  <a:srgbClr val="000000"/>
                </a:solidFill>
                <a:latin typeface="Times New Roman"/>
              </a:rPr>
              <a:t>pull </a:t>
            </a:r>
            <a:r>
              <a:rPr b="0" lang="en-US" sz="1800" spc="-1" strike="noStrike">
                <a:solidFill>
                  <a:srgbClr val="000000"/>
                </a:solidFill>
                <a:latin typeface="Times New Roman"/>
              </a:rPr>
              <a:t>the degrees of freedom to those of the rm-MANOVA tests (unstructured model). These </a:t>
            </a:r>
            <a:r>
              <a:rPr b="0" i="1" lang="en-US" sz="1800" spc="-1" strike="noStrike">
                <a:solidFill>
                  <a:srgbClr val="000000"/>
                </a:solidFill>
                <a:latin typeface="Times New Roman"/>
              </a:rPr>
              <a:t>df</a:t>
            </a:r>
            <a:r>
              <a:rPr b="0" lang="en-US" sz="1800" spc="-1" strike="noStrike">
                <a:solidFill>
                  <a:srgbClr val="000000"/>
                </a:solidFill>
                <a:latin typeface="Times New Roman"/>
              </a:rPr>
              <a:t> can be fractional, cfr. Welch corrected </a:t>
            </a:r>
            <a:r>
              <a:rPr b="0" i="1" lang="en-US" sz="1800" spc="-1" strike="noStrike">
                <a:solidFill>
                  <a:srgbClr val="000000"/>
                </a:solidFill>
                <a:latin typeface="Times New Roman"/>
              </a:rPr>
              <a:t>t</a:t>
            </a:r>
            <a:r>
              <a:rPr b="0" lang="en-US" sz="1800" spc="-1" strike="noStrike">
                <a:solidFill>
                  <a:srgbClr val="000000"/>
                </a:solidFill>
                <a:latin typeface="Times New Roman"/>
              </a:rPr>
              <a:t>-test.</a:t>
            </a:r>
            <a:endParaRPr b="0" lang="en-US" sz="1800" spc="-1" strike="noStrike">
              <a:solidFill>
                <a:srgbClr val="000000"/>
              </a:solidFill>
              <a:latin typeface="Calibri"/>
            </a:endParaRPr>
          </a:p>
        </p:txBody>
      </p:sp>
      <p:sp>
        <p:nvSpPr>
          <p:cNvPr id="29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4.4 The magic epsilon…</a:t>
            </a:r>
            <a:endParaRPr b="0" lang="en-US" sz="3200" spc="-1" strike="noStrike">
              <a:latin typeface="Arial"/>
            </a:endParaRPr>
          </a:p>
        </p:txBody>
      </p:sp>
      <p:sp>
        <p:nvSpPr>
          <p:cNvPr id="30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pSp>
        <p:nvGrpSpPr>
          <p:cNvPr id="301" name="Group 4"/>
          <p:cNvGrpSpPr/>
          <p:nvPr/>
        </p:nvGrpSpPr>
        <p:grpSpPr>
          <a:xfrm>
            <a:off x="1547280" y="2565000"/>
            <a:ext cx="6048720" cy="2495520"/>
            <a:chOff x="1547280" y="2565000"/>
            <a:chExt cx="6048720" cy="2495520"/>
          </a:xfrm>
        </p:grpSpPr>
        <p:pic>
          <p:nvPicPr>
            <p:cNvPr id="302" name="Picture 5" descr=""/>
            <p:cNvPicPr/>
            <p:nvPr/>
          </p:nvPicPr>
          <p:blipFill>
            <a:blip r:embed="rId1"/>
            <a:srcRect l="0" t="42792" r="0" b="0"/>
            <a:stretch/>
          </p:blipFill>
          <p:spPr>
            <a:xfrm>
              <a:off x="1547280" y="2565000"/>
              <a:ext cx="6048720" cy="2495520"/>
            </a:xfrm>
            <a:prstGeom prst="rect">
              <a:avLst/>
            </a:prstGeom>
            <a:ln>
              <a:noFill/>
            </a:ln>
          </p:spPr>
        </p:pic>
        <p:sp>
          <p:nvSpPr>
            <p:cNvPr id="303" name="Line 5"/>
            <p:cNvSpPr/>
            <p:nvPr/>
          </p:nvSpPr>
          <p:spPr>
            <a:xfrm>
              <a:off x="2555640" y="3789000"/>
              <a:ext cx="1152000" cy="360"/>
            </a:xfrm>
            <a:prstGeom prst="line">
              <a:avLst/>
            </a:prstGeom>
            <a:ln w="19080">
              <a:solidFill>
                <a:srgbClr val="ff0000"/>
              </a:solidFill>
              <a:round/>
            </a:ln>
          </p:spPr>
          <p:style>
            <a:lnRef idx="1">
              <a:schemeClr val="accent1"/>
            </a:lnRef>
            <a:fillRef idx="0">
              <a:schemeClr val="accent1"/>
            </a:fillRef>
            <a:effectRef idx="0">
              <a:schemeClr val="accent1"/>
            </a:effectRef>
            <a:fontRef idx="minor"/>
          </p:style>
        </p:sp>
      </p:grpSp>
      <p:pic>
        <p:nvPicPr>
          <p:cNvPr id="304" name="Picture 8" descr=""/>
          <p:cNvPicPr/>
          <p:nvPr/>
        </p:nvPicPr>
        <p:blipFill>
          <a:blip r:embed="rId2"/>
          <a:stretch/>
        </p:blipFill>
        <p:spPr>
          <a:xfrm>
            <a:off x="7209720" y="76680"/>
            <a:ext cx="1512720" cy="1288080"/>
          </a:xfrm>
          <a:prstGeom prst="rect">
            <a:avLst/>
          </a:prstGeom>
          <a:ln>
            <a:noFill/>
          </a:ln>
        </p:spPr>
      </p:pic>
      <p:sp>
        <p:nvSpPr>
          <p:cNvPr id="305" name="Line 6"/>
          <p:cNvSpPr/>
          <p:nvPr/>
        </p:nvSpPr>
        <p:spPr>
          <a:xfrm>
            <a:off x="4860000" y="3789000"/>
            <a:ext cx="432000" cy="360"/>
          </a:xfrm>
          <a:prstGeom prst="line">
            <a:avLst/>
          </a:prstGeom>
          <a:ln w="19080">
            <a:solidFill>
              <a:srgbClr val="ff0000"/>
            </a:solidFill>
            <a:round/>
          </a:ln>
        </p:spPr>
        <p:style>
          <a:lnRef idx="1">
            <a:schemeClr val="accent1"/>
          </a:lnRef>
          <a:fillRef idx="0">
            <a:schemeClr val="accent1"/>
          </a:fillRef>
          <a:effectRef idx="0">
            <a:schemeClr val="accent1"/>
          </a:effectRef>
          <a:fontRef idx="minor"/>
        </p:style>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457200" y="1600200"/>
            <a:ext cx="8229240" cy="4636800"/>
          </a:xfrm>
          <a:prstGeom prst="rect">
            <a:avLst/>
          </a:prstGeom>
          <a:noFill/>
          <a:ln>
            <a:noFill/>
          </a:ln>
        </p:spPr>
        <p:txBody>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Violation of sphericity can be compensated with Greenhouse-Geisser correction,</a:t>
            </a:r>
            <a:r>
              <a:rPr b="0" lang="en-US" sz="1800" spc="-1" strike="noStrike">
                <a:solidFill>
                  <a:srgbClr val="000000"/>
                </a:solidFill>
                <a:latin typeface="Times New Roman"/>
              </a:rPr>
              <a:t> without the need to specify an alternative within-subjects covariance explicitly. In that sense, GG-corrected tests offer a good </a:t>
            </a:r>
            <a:r>
              <a:rPr b="0" i="1" lang="en-US" sz="1800" spc="-1" strike="noStrike">
                <a:solidFill>
                  <a:srgbClr val="984807"/>
                </a:solidFill>
                <a:latin typeface="Times New Roman"/>
              </a:rPr>
              <a:t>black box </a:t>
            </a:r>
            <a:r>
              <a:rPr b="0" lang="en-US" sz="1800" spc="-1" strike="noStrike">
                <a:solidFill>
                  <a:srgbClr val="984807"/>
                </a:solidFill>
                <a:latin typeface="Times New Roman"/>
              </a:rPr>
              <a:t>correction</a:t>
            </a:r>
            <a:r>
              <a:rPr b="0" lang="en-US" sz="1800" spc="-1" strike="noStrike">
                <a:solidFill>
                  <a:srgbClr val="000000"/>
                </a:solidFill>
                <a:latin typeface="Times New Roman"/>
              </a:rPr>
              <a:t> that requires no further interpretation.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However, GG correction cannot compensate </a:t>
            </a:r>
            <a:r>
              <a:rPr b="0" i="1" lang="en-US" sz="1800" spc="-1" strike="noStrike">
                <a:solidFill>
                  <a:srgbClr val="000000"/>
                </a:solidFill>
                <a:latin typeface="Times New Roman"/>
              </a:rPr>
              <a:t>everything</a:t>
            </a:r>
            <a:r>
              <a:rPr b="0" lang="en-US" sz="1800" spc="-1" strike="noStrike">
                <a:solidFill>
                  <a:srgbClr val="000000"/>
                </a:solidFill>
                <a:latin typeface="Times New Roman"/>
              </a:rPr>
              <a:t>! Specific data problems may still require specific covariance pattern structures (e.g., autoregressive structures for serially correlated data).</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alternative solution is the </a:t>
            </a:r>
            <a:r>
              <a:rPr b="0" lang="en-US" sz="1800" spc="-1" strike="noStrike">
                <a:solidFill>
                  <a:srgbClr val="984807"/>
                </a:solidFill>
                <a:latin typeface="Times New Roman"/>
              </a:rPr>
              <a:t>unstructured covariance matrix</a:t>
            </a:r>
            <a:r>
              <a:rPr b="0" lang="en-US" sz="1800" spc="-1" strike="noStrike">
                <a:solidFill>
                  <a:srgbClr val="000000"/>
                </a:solidFill>
                <a:latin typeface="Times New Roman"/>
              </a:rPr>
              <a:t> supplied by rm-MANOVA. Since this structure makes no assumptions on covariance patterns (all parameters are unconstrained) it is very robust. Unfortunately, for moderate to large within-subject covariance matrices, large sample sizes may be required to ensure reliable estimation/inference.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307"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4.4 The magic epsilon…</a:t>
            </a:r>
            <a:endParaRPr b="0" lang="en-US" sz="3200" spc="-1" strike="noStrike">
              <a:latin typeface="Arial"/>
            </a:endParaRPr>
          </a:p>
        </p:txBody>
      </p:sp>
      <p:sp>
        <p:nvSpPr>
          <p:cNvPr id="30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309" name="Picture 1" descr=""/>
          <p:cNvPicPr/>
          <p:nvPr/>
        </p:nvPicPr>
        <p:blipFill>
          <a:blip r:embed="rId1"/>
          <a:stretch/>
        </p:blipFill>
        <p:spPr>
          <a:xfrm>
            <a:off x="7209720" y="76680"/>
            <a:ext cx="1512720" cy="1288080"/>
          </a:xfrm>
          <a:prstGeom prst="rect">
            <a:avLst/>
          </a:prstGeom>
          <a:ln>
            <a:noFill/>
          </a:ln>
        </p:spPr>
      </p:pic>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1248840" y="3069000"/>
            <a:ext cx="6779160" cy="1064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5. Challenges to classic approaches</a:t>
            </a:r>
            <a:endParaRPr b="0" lang="en-US" sz="3200" spc="-1" strike="noStrike">
              <a:latin typeface="Arial"/>
            </a:endParaRPr>
          </a:p>
        </p:txBody>
      </p:sp>
      <p:sp>
        <p:nvSpPr>
          <p:cNvPr id="311" name="Line 2"/>
          <p:cNvSpPr/>
          <p:nvPr/>
        </p:nvSpPr>
        <p:spPr>
          <a:xfrm>
            <a:off x="827280" y="292464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312" name="Line 3"/>
          <p:cNvSpPr/>
          <p:nvPr/>
        </p:nvSpPr>
        <p:spPr>
          <a:xfrm>
            <a:off x="868680" y="386100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313" name="CustomShape 4"/>
          <p:cNvSpPr/>
          <p:nvPr/>
        </p:nvSpPr>
        <p:spPr>
          <a:xfrm>
            <a:off x="3658680" y="4973040"/>
            <a:ext cx="1825560" cy="395280"/>
          </a:xfrm>
          <a:prstGeom prst="rect">
            <a:avLst/>
          </a:prstGeom>
          <a:noFill/>
          <a:ln>
            <a:noFill/>
          </a:ln>
        </p:spPr>
        <p:style>
          <a:lnRef idx="0"/>
          <a:fillRef idx="0"/>
          <a:effectRef idx="0"/>
          <a:fontRef idx="minor"/>
        </p:style>
        <p:txBody>
          <a:bodyPr wrap="none" lIns="90000" rIns="90000" tIns="45000" bIns="45000"/>
          <a:p>
            <a:pPr algn="ctr">
              <a:lnSpc>
                <a:spcPct val="100000"/>
              </a:lnSpc>
            </a:pPr>
            <a:r>
              <a:rPr b="0" i="1" lang="en-US" sz="2000" spc="-1" strike="noStrike">
                <a:solidFill>
                  <a:srgbClr val="000000"/>
                </a:solidFill>
                <a:latin typeface="Times New Roman"/>
              </a:rPr>
              <a:t>The detour ends</a:t>
            </a:r>
            <a:endParaRPr b="0" lang="en-US" sz="20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457200" y="1600200"/>
            <a:ext cx="8229240" cy="463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Classic approaches such as rm-ANOVA and rm-MANOVA are well-suited to traditional within-subjects designs (factorial, balanced).</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these designs, the marginal linear mixed model affords even more detailed modeling of the within-subjects covariance.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However, detailed modelling of within-subjects covariance may not always be necessary.</a:t>
            </a:r>
            <a:r>
              <a:rPr b="0" lang="en-US" sz="1800" spc="-1" strike="noStrike">
                <a:solidFill>
                  <a:srgbClr val="000000"/>
                </a:solidFill>
                <a:latin typeface="Times New Roman"/>
              </a:rPr>
              <a:t> For large datasets the rm-MANOVA is very robust</a:t>
            </a:r>
            <a:r>
              <a:rPr b="0" lang="en-US" sz="1800" spc="-1" strike="noStrike">
                <a:solidFill>
                  <a:srgbClr val="000000"/>
                </a:solidFill>
                <a:latin typeface="Times New Roman"/>
              </a:rPr>
              <a:t>. </a:t>
            </a:r>
            <a:r>
              <a:rPr b="0" lang="en-US" sz="1800" spc="-1" strike="noStrike">
                <a:solidFill>
                  <a:srgbClr val="000000"/>
                </a:solidFill>
                <a:latin typeface="Times New Roman"/>
              </a:rPr>
              <a:t>In many other cases Greenhouse-Geisser corrected rm-ANOVA can be applied.</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SPSS is very good at this type of modeling! In R this is surprisingly tricky/cumbersome to do.</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Despite these advantages, classic approaches also have important limitations…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315"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5.1 Introduction</a:t>
            </a:r>
            <a:endParaRPr b="0" lang="en-US" sz="3200" spc="-1" strike="noStrike">
              <a:latin typeface="Arial"/>
            </a:endParaRPr>
          </a:p>
        </p:txBody>
      </p:sp>
      <p:sp>
        <p:nvSpPr>
          <p:cNvPr id="31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457200" y="1600200"/>
            <a:ext cx="8229240" cy="4636800"/>
          </a:xfrm>
          <a:prstGeom prst="rect">
            <a:avLst/>
          </a:prstGeom>
          <a:noFill/>
          <a:ln>
            <a:noFill/>
          </a:ln>
        </p:spPr>
        <p:txBody>
          <a:bodyPr>
            <a:normAutofit/>
          </a:bodyPr>
          <a:p>
            <a:pPr marL="343080" indent="-342720">
              <a:lnSpc>
                <a:spcPct val="100000"/>
              </a:lnSpc>
              <a:spcBef>
                <a:spcPts val="360"/>
              </a:spcBef>
              <a:buClr>
                <a:srgbClr val="0070c0"/>
              </a:buClr>
              <a:buFont typeface="Arial"/>
              <a:buChar char="•"/>
            </a:pPr>
            <a:r>
              <a:rPr b="0" lang="en-US" sz="1800" spc="-1" strike="noStrike">
                <a:solidFill>
                  <a:srgbClr val="0070c0"/>
                </a:solidFill>
                <a:latin typeface="Times New Roman"/>
              </a:rPr>
              <a:t>40 subjects </a:t>
            </a:r>
            <a:r>
              <a:rPr b="0" lang="en-US" sz="1800" spc="-1" strike="noStrike">
                <a:solidFill>
                  <a:srgbClr val="000000"/>
                </a:solidFill>
                <a:latin typeface="Times New Roman"/>
              </a:rPr>
              <a:t>participate in an EEG experiment. They view pleasant or unpleasant pictures (</a:t>
            </a:r>
            <a:r>
              <a:rPr b="0" lang="en-US" sz="1800" spc="-1" strike="noStrike">
                <a:solidFill>
                  <a:srgbClr val="0070c0"/>
                </a:solidFill>
                <a:latin typeface="Times New Roman"/>
              </a:rPr>
              <a:t>valence</a:t>
            </a:r>
            <a:r>
              <a:rPr b="0" lang="en-US" sz="1800" spc="-1" strike="noStrike">
                <a:solidFill>
                  <a:srgbClr val="000000"/>
                </a:solidFill>
                <a:latin typeface="Times New Roman"/>
              </a:rPr>
              <a:t> factor), 50 of each. EEG recordings are isolated to 2000 milliseconds after stimulus onset: </a:t>
            </a:r>
            <a:r>
              <a:rPr b="0" lang="en-US" sz="1800" spc="-1" strike="noStrike">
                <a:solidFill>
                  <a:srgbClr val="0070c0"/>
                </a:solidFill>
                <a:latin typeface="Times New Roman"/>
              </a:rPr>
              <a:t>2000 recorded time points </a:t>
            </a:r>
            <a:r>
              <a:rPr b="0" lang="en-US" sz="1800" spc="-1" strike="noStrike">
                <a:solidFill>
                  <a:srgbClr val="000000"/>
                </a:solidFill>
                <a:latin typeface="Times New Roman"/>
              </a:rPr>
              <a:t>(1000 Hz sampling).</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Average time series are calculated across trials, per subject per valence condition, yielding a data matrix with 40 rows and 2 × 2000 columns.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design for a rm-(M)ANOVA suggests a </a:t>
            </a:r>
            <a:r>
              <a:rPr b="0" lang="en-US" sz="1800" spc="-1" strike="noStrike">
                <a:solidFill>
                  <a:srgbClr val="0070c0"/>
                </a:solidFill>
                <a:latin typeface="Times New Roman"/>
              </a:rPr>
              <a:t>valence (2) × time (2000)</a:t>
            </a:r>
            <a:r>
              <a:rPr b="0" lang="en-US" sz="1800" spc="-1" strike="noStrike">
                <a:solidFill>
                  <a:srgbClr val="000000"/>
                </a:solidFill>
                <a:latin typeface="Times New Roman"/>
              </a:rPr>
              <a:t> analysis…</a:t>
            </a:r>
            <a:endParaRPr b="0" lang="en-US" sz="1800" spc="-1" strike="noStrike">
              <a:solidFill>
                <a:srgbClr val="000000"/>
              </a:solidFill>
              <a:latin typeface="Calibri"/>
            </a:endParaRPr>
          </a:p>
          <a:p>
            <a:pPr>
              <a:lnSpc>
                <a:spcPct val="100000"/>
              </a:lnSpc>
              <a:spcBef>
                <a:spcPts val="400"/>
              </a:spcBef>
            </a:pPr>
            <a:endParaRPr b="0" lang="en-US" sz="1800" spc="-1" strike="noStrike">
              <a:solidFill>
                <a:srgbClr val="000000"/>
              </a:solidFill>
              <a:latin typeface="Calibri"/>
            </a:endParaRPr>
          </a:p>
        </p:txBody>
      </p:sp>
      <p:sp>
        <p:nvSpPr>
          <p:cNvPr id="318"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1: More repeats than subjects</a:t>
            </a:r>
            <a:endParaRPr b="0" lang="en-US" sz="3200" spc="-1" strike="noStrike">
              <a:latin typeface="Arial"/>
            </a:endParaRPr>
          </a:p>
        </p:txBody>
      </p:sp>
      <p:sp>
        <p:nvSpPr>
          <p:cNvPr id="319"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320" name="Picture 5" descr=""/>
          <p:cNvPicPr/>
          <p:nvPr/>
        </p:nvPicPr>
        <p:blipFill>
          <a:blip r:embed="rId1"/>
          <a:stretch/>
        </p:blipFill>
        <p:spPr>
          <a:xfrm>
            <a:off x="1979640" y="4858920"/>
            <a:ext cx="5296320" cy="1161720"/>
          </a:xfrm>
          <a:prstGeom prst="rect">
            <a:avLst/>
          </a:prstGeom>
          <a:ln>
            <a:noFill/>
          </a:ln>
        </p:spPr>
      </p:pic>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457200" y="5013000"/>
            <a:ext cx="8229240" cy="1583640"/>
          </a:xfrm>
          <a:prstGeom prst="rect">
            <a:avLst/>
          </a:prstGeom>
          <a:noFill/>
          <a:ln>
            <a:noFill/>
          </a:ln>
        </p:spPr>
        <p:txBody>
          <a:bodyPr>
            <a:normAutofit/>
          </a:bodyPr>
          <a:p>
            <a:pPr>
              <a:lnSpc>
                <a:spcPct val="100000"/>
              </a:lnSpc>
              <a:spcBef>
                <a:spcPts val="360"/>
              </a:spcBef>
            </a:pPr>
            <a:endParaRPr b="0" lang="en-US" sz="3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 multivariate tests for effects where the number of levels &gt; </a:t>
            </a:r>
            <a:r>
              <a:rPr b="0" i="1" lang="en-US" sz="1800" spc="-1" strike="noStrike">
                <a:solidFill>
                  <a:srgbClr val="000000"/>
                </a:solidFill>
                <a:latin typeface="Times New Roman"/>
              </a:rPr>
              <a:t>N</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 results for Mauchly’s test of sphericity</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SPSS does print rm-ANOVA output (whereas R returns nothing at all)</a:t>
            </a:r>
            <a:endParaRPr b="0" lang="en-US" sz="1800" spc="-1" strike="noStrike">
              <a:solidFill>
                <a:srgbClr val="000000"/>
              </a:solidFill>
              <a:latin typeface="Calibri"/>
            </a:endParaRPr>
          </a:p>
        </p:txBody>
      </p:sp>
      <p:sp>
        <p:nvSpPr>
          <p:cNvPr id="322"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1: More repeats than subjects</a:t>
            </a:r>
            <a:endParaRPr b="0" lang="en-US" sz="3200" spc="-1" strike="noStrike">
              <a:latin typeface="Arial"/>
            </a:endParaRPr>
          </a:p>
        </p:txBody>
      </p:sp>
      <p:sp>
        <p:nvSpPr>
          <p:cNvPr id="32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324" name="Picture 1" descr=""/>
          <p:cNvPicPr/>
          <p:nvPr/>
        </p:nvPicPr>
        <p:blipFill>
          <a:blip r:embed="rId1"/>
          <a:stretch/>
        </p:blipFill>
        <p:spPr>
          <a:xfrm>
            <a:off x="1632960" y="1231560"/>
            <a:ext cx="5877360" cy="3810240"/>
          </a:xfrm>
          <a:prstGeom prst="rect">
            <a:avLst/>
          </a:prstGeom>
          <a:ln>
            <a:noFill/>
          </a:ln>
        </p:spPr>
      </p:pic>
      <p:sp>
        <p:nvSpPr>
          <p:cNvPr id="325" name="Line 4"/>
          <p:cNvSpPr/>
          <p:nvPr/>
        </p:nvSpPr>
        <p:spPr>
          <a:xfrm>
            <a:off x="1907640" y="4869000"/>
            <a:ext cx="4968360" cy="360"/>
          </a:xfrm>
          <a:prstGeom prst="line">
            <a:avLst/>
          </a:prstGeom>
          <a:ln w="28440">
            <a:solidFill>
              <a:srgbClr val="c00000"/>
            </a:solidFill>
            <a:round/>
          </a:ln>
        </p:spPr>
        <p:style>
          <a:lnRef idx="1">
            <a:schemeClr val="accent1"/>
          </a:lnRef>
          <a:fillRef idx="0">
            <a:schemeClr val="accent1"/>
          </a:fillRef>
          <a:effectRef idx="0">
            <a:schemeClr val="accent1"/>
          </a:effectRef>
          <a:fontRef idx="minor"/>
        </p:style>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West, Welch &amp; Galecki (2014). </a:t>
            </a:r>
            <a:r>
              <a:rPr b="0" i="1" lang="en-US" sz="1800" spc="-1" strike="noStrike">
                <a:solidFill>
                  <a:srgbClr val="000000"/>
                </a:solidFill>
                <a:latin typeface="Times New Roman"/>
              </a:rPr>
              <a:t>Linear Mixed Models: A Practical Guide Using Statistical Software. </a:t>
            </a:r>
            <a:r>
              <a:rPr b="0" lang="en-US" sz="1800" spc="-1" strike="noStrike">
                <a:solidFill>
                  <a:srgbClr val="000000"/>
                </a:solidFill>
                <a:latin typeface="Times New Roman"/>
              </a:rPr>
              <a:t>Chapman and Hall.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Practical treatment of numerous datasets,</a:t>
            </a:r>
            <a:br/>
            <a:r>
              <a:rPr b="0" lang="en-US" sz="1800" spc="-1" strike="noStrike">
                <a:solidFill>
                  <a:srgbClr val="000000"/>
                </a:solidFill>
                <a:latin typeface="Times New Roman"/>
              </a:rPr>
              <a:t>with extensive discussion of modelling and</a:t>
            </a:r>
            <a:br/>
            <a:r>
              <a:rPr b="0" lang="en-US" sz="1800" spc="-1" strike="noStrike">
                <a:solidFill>
                  <a:srgbClr val="000000"/>
                </a:solidFill>
                <a:latin typeface="Times New Roman"/>
              </a:rPr>
              <a:t>potential complications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Full code in SPSS, SAS, </a:t>
            </a:r>
            <a:r>
              <a:rPr b="0" i="1" lang="en-US" sz="1800" spc="-1" strike="noStrike">
                <a:solidFill>
                  <a:srgbClr val="000000"/>
                </a:solidFill>
                <a:latin typeface="Times New Roman"/>
              </a:rPr>
              <a:t>and </a:t>
            </a:r>
            <a:r>
              <a:rPr b="0" lang="en-US" sz="1800" spc="-1" strike="noStrike">
                <a:solidFill>
                  <a:srgbClr val="000000"/>
                </a:solidFill>
                <a:latin typeface="Times New Roman"/>
              </a:rPr>
              <a:t>R for all data</a:t>
            </a:r>
            <a:br/>
            <a:r>
              <a:rPr b="0" lang="en-US" sz="1800" spc="-1" strike="noStrike">
                <a:solidFill>
                  <a:srgbClr val="000000"/>
                </a:solidFill>
                <a:latin typeface="Times New Roman"/>
              </a:rPr>
              <a:t>problems in the book!</a:t>
            </a:r>
            <a:endParaRPr b="0" lang="en-US" sz="1800" spc="-1" strike="noStrike">
              <a:solidFill>
                <a:srgbClr val="000000"/>
              </a:solidFill>
              <a:latin typeface="Calibri"/>
            </a:endParaRPr>
          </a:p>
        </p:txBody>
      </p:sp>
      <p:sp>
        <p:nvSpPr>
          <p:cNvPr id="103" name="CustomShape 2"/>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Background literature</a:t>
            </a:r>
            <a:endParaRPr b="0" lang="en-US" sz="3200" spc="-1" strike="noStrike">
              <a:latin typeface="Arial"/>
            </a:endParaRPr>
          </a:p>
        </p:txBody>
      </p:sp>
      <p:sp>
        <p:nvSpPr>
          <p:cNvPr id="10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05" name="Picture 1" descr=""/>
          <p:cNvPicPr/>
          <p:nvPr/>
        </p:nvPicPr>
        <p:blipFill>
          <a:blip r:embed="rId1"/>
          <a:stretch/>
        </p:blipFill>
        <p:spPr>
          <a:xfrm>
            <a:off x="6052680" y="2574720"/>
            <a:ext cx="2305800" cy="3384360"/>
          </a:xfrm>
          <a:prstGeom prst="rect">
            <a:avLst/>
          </a:prstGeom>
          <a:ln>
            <a:noFill/>
          </a:ln>
          <a:effectLst>
            <a:outerShdw algn="ctr" blurRad="63500" rotWithShape="0" sx="102000" sy="102000">
              <a:srgbClr val="000000">
                <a:alpha val="40000"/>
              </a:srgbClr>
            </a:outerShdw>
          </a:effectLst>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457200" y="1600200"/>
            <a:ext cx="8229240" cy="2404440"/>
          </a:xfrm>
          <a:prstGeom prst="rect">
            <a:avLst/>
          </a:prstGeom>
          <a:noFill/>
          <a:ln>
            <a:noFill/>
          </a:ln>
        </p:spPr>
        <p:txBody>
          <a:bodyPr>
            <a:normAutofit/>
          </a:bodyPr>
          <a:p>
            <a:pPr marL="343080" indent="-342720">
              <a:lnSpc>
                <a:spcPct val="100000"/>
              </a:lnSpc>
              <a:spcBef>
                <a:spcPts val="360"/>
              </a:spcBef>
              <a:buClr>
                <a:srgbClr val="0070c0"/>
              </a:buClr>
              <a:buFont typeface="Arial"/>
              <a:buChar char="•"/>
            </a:pPr>
            <a:r>
              <a:rPr b="0" lang="en-US" sz="1800" spc="-1" strike="noStrike">
                <a:solidFill>
                  <a:srgbClr val="0070c0"/>
                </a:solidFill>
                <a:latin typeface="Times New Roman"/>
              </a:rPr>
              <a:t>30 subjects </a:t>
            </a:r>
            <a:r>
              <a:rPr b="0" lang="en-US" sz="1800" spc="-1" strike="noStrike">
                <a:solidFill>
                  <a:srgbClr val="000000"/>
                </a:solidFill>
                <a:latin typeface="Times New Roman"/>
              </a:rPr>
              <a:t>participate in a clinical trial study, contrasting a new drug (</a:t>
            </a:r>
            <a:r>
              <a:rPr b="1" lang="en-US" sz="1800" spc="-1" strike="noStrike">
                <a:solidFill>
                  <a:srgbClr val="0070c0"/>
                </a:solidFill>
                <a:latin typeface="Times New Roman"/>
              </a:rPr>
              <a:t>A</a:t>
            </a:r>
            <a:r>
              <a:rPr b="0" lang="en-US" sz="1800" spc="-1" strike="noStrike">
                <a:solidFill>
                  <a:srgbClr val="000000"/>
                </a:solidFill>
                <a:latin typeface="Times New Roman"/>
              </a:rPr>
              <a:t>), to an existing drug (</a:t>
            </a:r>
            <a:r>
              <a:rPr b="1" lang="en-US" sz="1800" spc="-1" strike="noStrike">
                <a:solidFill>
                  <a:srgbClr val="0070c0"/>
                </a:solidFill>
                <a:latin typeface="Times New Roman"/>
              </a:rPr>
              <a:t>B</a:t>
            </a:r>
            <a:r>
              <a:rPr b="0" lang="en-US" sz="1800" spc="-1" strike="noStrike">
                <a:solidFill>
                  <a:srgbClr val="000000"/>
                </a:solidFill>
                <a:latin typeface="Times New Roman"/>
              </a:rPr>
              <a:t>) and to a placebo treatment (</a:t>
            </a:r>
            <a:r>
              <a:rPr b="1" lang="en-US" sz="1800" spc="-1" strike="noStrike">
                <a:solidFill>
                  <a:srgbClr val="0070c0"/>
                </a:solidFill>
                <a:latin typeface="Times New Roman"/>
              </a:rPr>
              <a:t>P</a:t>
            </a:r>
            <a:r>
              <a:rPr b="0" lang="en-US" sz="1800" spc="-1" strike="noStrike">
                <a:solidFill>
                  <a:srgbClr val="000000"/>
                </a:solidFill>
                <a:latin typeface="Times New Roman"/>
              </a:rPr>
              <a:t>). Each subject participates in two sessions, one placebo, and one drug (A or B) session, in random order. Effects of the </a:t>
            </a:r>
            <a:r>
              <a:rPr b="0" lang="en-US" sz="1800" spc="-1" strike="noStrike">
                <a:solidFill>
                  <a:srgbClr val="0070c0"/>
                </a:solidFill>
                <a:latin typeface="Times New Roman"/>
              </a:rPr>
              <a:t>treatment</a:t>
            </a:r>
            <a:r>
              <a:rPr b="0" lang="en-US" sz="1800" spc="-1" strike="noStrike">
                <a:solidFill>
                  <a:srgbClr val="000000"/>
                </a:solidFill>
                <a:latin typeface="Times New Roman"/>
              </a:rPr>
              <a:t> are measured on a </a:t>
            </a:r>
            <a:r>
              <a:rPr b="0" lang="en-US" sz="1800" spc="-1" strike="noStrike">
                <a:solidFill>
                  <a:srgbClr val="0070c0"/>
                </a:solidFill>
                <a:latin typeface="Times New Roman"/>
              </a:rPr>
              <a:t>physiological response</a:t>
            </a:r>
            <a:r>
              <a:rPr b="0" lang="en-US" sz="1800" spc="-1" strike="noStrike">
                <a:solidFill>
                  <a:srgbClr val="984807"/>
                </a:solidFill>
                <a:latin typeface="Times New Roman"/>
              </a:rPr>
              <a:t> </a:t>
            </a:r>
            <a:r>
              <a:rPr b="0" lang="en-US" sz="1800" spc="-1" strike="noStrike">
                <a:solidFill>
                  <a:srgbClr val="000000"/>
                </a:solidFill>
                <a:latin typeface="Times New Roman"/>
              </a:rPr>
              <a:t>(e.g., blood pressure).</a:t>
            </a:r>
            <a:endParaRPr b="0" lang="en-US" sz="1800" spc="-1" strike="noStrike">
              <a:solidFill>
                <a:srgbClr val="000000"/>
              </a:solidFill>
              <a:latin typeface="Calibri"/>
            </a:endParaRPr>
          </a:p>
        </p:txBody>
      </p:sp>
      <p:sp>
        <p:nvSpPr>
          <p:cNvPr id="327"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2: Partial within-designs</a:t>
            </a:r>
            <a:endParaRPr b="0" lang="en-US" sz="3200" spc="-1" strike="noStrike">
              <a:latin typeface="Arial"/>
            </a:endParaRPr>
          </a:p>
        </p:txBody>
      </p:sp>
      <p:sp>
        <p:nvSpPr>
          <p:cNvPr id="32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329" name="Table 4"/>
          <p:cNvGraphicFramePr/>
          <p:nvPr/>
        </p:nvGraphicFramePr>
        <p:xfrm>
          <a:off x="2519640" y="3285000"/>
          <a:ext cx="4104000" cy="2592000"/>
        </p:xfrm>
        <a:graphic>
          <a:graphicData uri="http://schemas.openxmlformats.org/drawingml/2006/table">
            <a:tbl>
              <a:tblPr/>
              <a:tblGrid>
                <a:gridCol w="820800"/>
                <a:gridCol w="820800"/>
                <a:gridCol w="820800"/>
                <a:gridCol w="820800"/>
                <a:gridCol w="820800"/>
              </a:tblGrid>
              <a:tr h="432000">
                <a:tc>
                  <a:txBody>
                    <a:bodyPr anchor="ctr"/>
                    <a:p>
                      <a:pPr algn="ctr">
                        <a:lnSpc>
                          <a:spcPct val="100000"/>
                        </a:lnSpc>
                      </a:pPr>
                      <a:r>
                        <a:rPr b="1" lang="en-US" sz="1400" spc="-1" strike="noStrike">
                          <a:solidFill>
                            <a:srgbClr val="000000"/>
                          </a:solidFill>
                          <a:latin typeface="Times New Roman"/>
                        </a:rPr>
                        <a:t>Subject</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Order</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A_resp</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B_resp</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P_resp</a:t>
                      </a:r>
                      <a:endParaRPr b="0" lang="en-US" sz="1400" spc="-1" strike="noStrike">
                        <a:latin typeface="Arial"/>
                      </a:endParaRPr>
                    </a:p>
                  </a:txBody>
                  <a:tcPr marL="91440" marR="91440">
                    <a:lnT w="12240">
                      <a:solidFill>
                        <a:srgbClr val="000000"/>
                      </a:solidFill>
                    </a:lnT>
                    <a:lnB w="12240">
                      <a:solidFill>
                        <a:srgbClr val="000000"/>
                      </a:solidFill>
                    </a:lnB>
                    <a:noFill/>
                  </a:tcPr>
                </a:tc>
              </a:tr>
              <a:tr h="360000">
                <a:tc>
                  <a:txBody>
                    <a:bodyPr anchor="ctr"/>
                    <a:p>
                      <a:pPr algn="ctr">
                        <a:lnSpc>
                          <a:spcPct val="100000"/>
                        </a:lnSpc>
                      </a:pPr>
                      <a:r>
                        <a:rPr b="0" lang="en-US" sz="1400" spc="-1" strike="noStrike">
                          <a:solidFill>
                            <a:srgbClr val="000000"/>
                          </a:solidFill>
                          <a:latin typeface="Times New Roman"/>
                        </a:rPr>
                        <a:t>ID02</a:t>
                      </a:r>
                      <a:endParaRPr b="0" lang="en-US" sz="1400" spc="-1" strike="noStrike">
                        <a:latin typeface="Arial"/>
                      </a:endParaRPr>
                    </a:p>
                  </a:txBody>
                  <a:tcPr marL="91440" marR="91440">
                    <a:lnT w="12240">
                      <a:solidFill>
                        <a:srgbClr val="000000"/>
                      </a:solidFill>
                    </a:lnT>
                    <a:noFill/>
                  </a:tcPr>
                </a:tc>
                <a:tc>
                  <a:txBody>
                    <a:bodyPr anchor="ctr"/>
                    <a:p>
                      <a:pPr algn="ctr">
                        <a:lnSpc>
                          <a:spcPct val="100000"/>
                        </a:lnSpc>
                      </a:pPr>
                      <a:r>
                        <a:rPr b="0" lang="en-US" sz="1400" spc="-1" strike="noStrike">
                          <a:solidFill>
                            <a:srgbClr val="000000"/>
                          </a:solidFill>
                          <a:latin typeface="Times New Roman"/>
                        </a:rPr>
                        <a:t>0</a:t>
                      </a:r>
                      <a:endParaRPr b="0" lang="en-US" sz="1400" spc="-1" strike="noStrike">
                        <a:latin typeface="Arial"/>
                      </a:endParaRPr>
                    </a:p>
                  </a:txBody>
                  <a:tcPr marL="91440" marR="91440">
                    <a:lnT w="12240">
                      <a:solidFill>
                        <a:srgbClr val="000000"/>
                      </a:solidFill>
                    </a:lnT>
                    <a:noFill/>
                  </a:tcPr>
                </a:tc>
                <a:tc>
                  <a:txBody>
                    <a:bodyPr anchor="ctr"/>
                    <a:p>
                      <a:pPr algn="ctr">
                        <a:lnSpc>
                          <a:spcPct val="100000"/>
                        </a:lnSpc>
                      </a:pPr>
                      <a:r>
                        <a:rPr b="0" lang="en-US" sz="1400" spc="-1" strike="noStrike">
                          <a:solidFill>
                            <a:srgbClr val="000000"/>
                          </a:solidFill>
                          <a:latin typeface="Times New Roman"/>
                        </a:rPr>
                        <a:t>1.01</a:t>
                      </a:r>
                      <a:endParaRPr b="0" lang="en-US" sz="1400" spc="-1" strike="noStrike">
                        <a:latin typeface="Arial"/>
                      </a:endParaRPr>
                    </a:p>
                  </a:txBody>
                  <a:tcPr marL="91440" marR="91440">
                    <a:lnT w="12240">
                      <a:solidFill>
                        <a:srgbClr val="000000"/>
                      </a:solidFill>
                    </a:lnT>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T w="12240">
                      <a:solidFill>
                        <a:srgbClr val="000000"/>
                      </a:solidFill>
                    </a:lnT>
                    <a:noFill/>
                  </a:tcPr>
                </a:tc>
                <a:tc>
                  <a:txBody>
                    <a:bodyPr anchor="ctr"/>
                    <a:p>
                      <a:pPr algn="ctr">
                        <a:lnSpc>
                          <a:spcPct val="100000"/>
                        </a:lnSpc>
                      </a:pPr>
                      <a:r>
                        <a:rPr b="0" lang="en-US" sz="1400" spc="-1" strike="noStrike">
                          <a:solidFill>
                            <a:srgbClr val="000000"/>
                          </a:solidFill>
                          <a:latin typeface="Times New Roman"/>
                        </a:rPr>
                        <a:t>0.82</a:t>
                      </a:r>
                      <a:endParaRPr b="0" lang="en-US" sz="1400" spc="-1" strike="noStrike">
                        <a:latin typeface="Arial"/>
                      </a:endParaRPr>
                    </a:p>
                  </a:txBody>
                  <a:tcPr marL="91440" marR="91440">
                    <a:lnT w="12240">
                      <a:solidFill>
                        <a:srgbClr val="000000"/>
                      </a:solidFill>
                    </a:lnT>
                    <a:noFill/>
                  </a:tcPr>
                </a:tc>
              </a:tr>
              <a:tr h="360000">
                <a:tc>
                  <a:txBody>
                    <a:bodyPr anchor="ctr"/>
                    <a:p>
                      <a:pPr algn="ctr">
                        <a:lnSpc>
                          <a:spcPct val="100000"/>
                        </a:lnSpc>
                      </a:pPr>
                      <a:r>
                        <a:rPr b="0" lang="en-US" sz="1400" spc="-1" strike="noStrike">
                          <a:solidFill>
                            <a:srgbClr val="000000"/>
                          </a:solidFill>
                          <a:latin typeface="Times New Roman"/>
                        </a:rPr>
                        <a:t>ID10</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1</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0.99</a:t>
                      </a:r>
                      <a:endParaRPr b="0" lang="en-US" sz="1400" spc="-1" strike="noStrike">
                        <a:latin typeface="Arial"/>
                      </a:endParaRPr>
                    </a:p>
                  </a:txBody>
                  <a:tcPr marL="91440" marR="91440">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0.76</a:t>
                      </a:r>
                      <a:endParaRPr b="0" lang="en-US" sz="1400" spc="-1" strike="noStrike">
                        <a:latin typeface="Arial"/>
                      </a:endParaRPr>
                    </a:p>
                  </a:txBody>
                  <a:tcPr marL="91440" marR="91440">
                    <a:noFill/>
                  </a:tcPr>
                </a:tc>
              </a:tr>
              <a:tr h="360000">
                <a:tc>
                  <a:txBody>
                    <a:bodyPr anchor="ctr"/>
                    <a:p>
                      <a:pPr algn="ctr">
                        <a:lnSpc>
                          <a:spcPct val="100000"/>
                        </a:lnSpc>
                      </a:pPr>
                      <a:r>
                        <a:rPr b="0" lang="en-US" sz="1400" spc="-1" strike="noStrike">
                          <a:solidFill>
                            <a:srgbClr val="000000"/>
                          </a:solidFill>
                          <a:latin typeface="Times New Roman"/>
                        </a:rPr>
                        <a:t>ID04</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0</a:t>
                      </a:r>
                      <a:endParaRPr b="0" lang="en-US" sz="1400" spc="-1" strike="noStrike">
                        <a:latin typeface="Arial"/>
                      </a:endParaRPr>
                    </a:p>
                  </a:txBody>
                  <a:tcPr marL="91440" marR="91440">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1.23</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0.91</a:t>
                      </a:r>
                      <a:endParaRPr b="0" lang="en-US" sz="1400" spc="-1" strike="noStrike">
                        <a:latin typeface="Arial"/>
                      </a:endParaRPr>
                    </a:p>
                  </a:txBody>
                  <a:tcPr marL="91440" marR="91440">
                    <a:noFill/>
                  </a:tcPr>
                </a:tc>
              </a:tr>
              <a:tr h="360000">
                <a:tc>
                  <a:txBody>
                    <a:bodyPr anchor="ctr"/>
                    <a:p>
                      <a:pPr algn="ctr">
                        <a:lnSpc>
                          <a:spcPct val="100000"/>
                        </a:lnSpc>
                      </a:pPr>
                      <a:r>
                        <a:rPr b="0" lang="en-US" sz="1400" spc="-1" strike="noStrike">
                          <a:solidFill>
                            <a:srgbClr val="000000"/>
                          </a:solidFill>
                          <a:latin typeface="Times New Roman"/>
                        </a:rPr>
                        <a:t>ID27</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0</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0.86</a:t>
                      </a:r>
                      <a:endParaRPr b="0" lang="en-US" sz="1400" spc="-1" strike="noStrike">
                        <a:latin typeface="Arial"/>
                      </a:endParaRPr>
                    </a:p>
                  </a:txBody>
                  <a:tcPr marL="91440" marR="91440">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0.83</a:t>
                      </a:r>
                      <a:endParaRPr b="0" lang="en-US" sz="1400" spc="-1" strike="noStrike">
                        <a:latin typeface="Arial"/>
                      </a:endParaRPr>
                    </a:p>
                  </a:txBody>
                  <a:tcPr marL="91440" marR="91440">
                    <a:noFill/>
                  </a:tcPr>
                </a:tc>
              </a:tr>
              <a:tr h="360000">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no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noFill/>
                  </a:tcPr>
                </a:tc>
              </a:tr>
              <a:tr h="360000">
                <a:tc>
                  <a:txBody>
                    <a:bodyPr anchor="ctr"/>
                    <a:p>
                      <a:pPr algn="ctr">
                        <a:lnSpc>
                          <a:spcPct val="100000"/>
                        </a:lnSpc>
                      </a:pPr>
                      <a:r>
                        <a:rPr b="0" lang="en-US" sz="1400" spc="-1" strike="noStrike">
                          <a:solidFill>
                            <a:srgbClr val="000000"/>
                          </a:solidFill>
                          <a:latin typeface="Times New Roman"/>
                        </a:rPr>
                        <a:t>ID74</a:t>
                      </a:r>
                      <a:endParaRPr b="0" lang="en-US" sz="1400" spc="-1" strike="noStrike">
                        <a:latin typeface="Arial"/>
                      </a:endParaRPr>
                    </a:p>
                  </a:txBody>
                  <a:tcPr marL="91440" marR="91440">
                    <a:lnB w="12240">
                      <a:solidFill>
                        <a:srgbClr val="000000"/>
                      </a:solidFill>
                    </a:lnB>
                    <a:noFill/>
                  </a:tcPr>
                </a:tc>
                <a:tc>
                  <a:txBody>
                    <a:bodyPr anchor="ctr"/>
                    <a:p>
                      <a:pPr algn="ctr">
                        <a:lnSpc>
                          <a:spcPct val="100000"/>
                        </a:lnSpc>
                      </a:pPr>
                      <a:r>
                        <a:rPr b="0" lang="en-US" sz="1400" spc="-1" strike="noStrike">
                          <a:solidFill>
                            <a:srgbClr val="000000"/>
                          </a:solidFill>
                          <a:latin typeface="Times New Roman"/>
                        </a:rPr>
                        <a:t>1</a:t>
                      </a:r>
                      <a:endParaRPr b="0" lang="en-US" sz="1400" spc="-1" strike="noStrike">
                        <a:latin typeface="Arial"/>
                      </a:endParaRPr>
                    </a:p>
                  </a:txBody>
                  <a:tcPr marL="91440" marR="91440">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B w="12240">
                      <a:solidFill>
                        <a:srgbClr val="000000"/>
                      </a:solidFill>
                    </a:lnB>
                    <a:noFill/>
                  </a:tcPr>
                </a:tc>
                <a:tc>
                  <a:txBody>
                    <a:bodyPr anchor="ctr"/>
                    <a:p>
                      <a:pPr algn="ctr">
                        <a:lnSpc>
                          <a:spcPct val="100000"/>
                        </a:lnSpc>
                      </a:pPr>
                      <a:r>
                        <a:rPr b="0" lang="en-US" sz="1400" spc="-1" strike="noStrike">
                          <a:solidFill>
                            <a:srgbClr val="000000"/>
                          </a:solidFill>
                          <a:latin typeface="Times New Roman"/>
                        </a:rPr>
                        <a:t>1.15</a:t>
                      </a:r>
                      <a:endParaRPr b="0" lang="en-US" sz="1400" spc="-1" strike="noStrike">
                        <a:latin typeface="Arial"/>
                      </a:endParaRPr>
                    </a:p>
                  </a:txBody>
                  <a:tcPr marL="91440" marR="91440">
                    <a:lnB w="12240">
                      <a:solidFill>
                        <a:srgbClr val="000000"/>
                      </a:solidFill>
                    </a:lnB>
                    <a:noFill/>
                  </a:tcPr>
                </a:tc>
                <a:tc>
                  <a:txBody>
                    <a:bodyPr anchor="ctr"/>
                    <a:p>
                      <a:pPr algn="ctr">
                        <a:lnSpc>
                          <a:spcPct val="100000"/>
                        </a:lnSpc>
                      </a:pPr>
                      <a:r>
                        <a:rPr b="0" lang="en-US" sz="1400" spc="-1" strike="noStrike">
                          <a:solidFill>
                            <a:srgbClr val="000000"/>
                          </a:solidFill>
                          <a:latin typeface="Times New Roman"/>
                        </a:rPr>
                        <a:t>0.77</a:t>
                      </a:r>
                      <a:endParaRPr b="0" lang="en-US" sz="1400" spc="-1" strike="noStrike">
                        <a:latin typeface="Arial"/>
                      </a:endParaRPr>
                    </a:p>
                  </a:txBody>
                  <a:tcPr marL="91440" marR="91440">
                    <a:lnB w="12240">
                      <a:solidFill>
                        <a:srgbClr val="000000"/>
                      </a:solidFill>
                    </a:lnB>
                    <a:noFill/>
                  </a:tcPr>
                </a:tc>
              </a:tr>
            </a:tbl>
          </a:graphicData>
        </a:graphic>
      </p:graphicFrame>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446760" y="5272560"/>
            <a:ext cx="8229240" cy="132444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Most software conducts a </a:t>
            </a:r>
            <a:r>
              <a:rPr b="0" lang="en-US" sz="1800" spc="-1" strike="noStrike">
                <a:solidFill>
                  <a:srgbClr val="0070c0"/>
                </a:solidFill>
                <a:latin typeface="Times New Roman"/>
              </a:rPr>
              <a:t>complete case analysis </a:t>
            </a:r>
            <a:r>
              <a:rPr b="0" lang="en-US" sz="1800" spc="-1" strike="noStrike">
                <a:solidFill>
                  <a:srgbClr val="000000"/>
                </a:solidFill>
                <a:latin typeface="Times New Roman"/>
              </a:rPr>
              <a:t>for repeated measures analyses. Every subject that has at least one missing value will be deleted entirely from the analysis model. For partial-within designs, this means everyone will end up deleted!</a:t>
            </a:r>
            <a:endParaRPr b="0" lang="en-US" sz="1800" spc="-1" strike="noStrike">
              <a:solidFill>
                <a:srgbClr val="000000"/>
              </a:solidFill>
              <a:latin typeface="Calibri"/>
            </a:endParaRPr>
          </a:p>
        </p:txBody>
      </p:sp>
      <p:sp>
        <p:nvSpPr>
          <p:cNvPr id="331"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2: Partial within-designs</a:t>
            </a:r>
            <a:endParaRPr b="0" lang="en-US" sz="3200" spc="-1" strike="noStrike">
              <a:latin typeface="Arial"/>
            </a:endParaRPr>
          </a:p>
        </p:txBody>
      </p:sp>
      <p:sp>
        <p:nvSpPr>
          <p:cNvPr id="332"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333" name="Picture 5" descr=""/>
          <p:cNvPicPr/>
          <p:nvPr/>
        </p:nvPicPr>
        <p:blipFill>
          <a:blip r:embed="rId1"/>
          <a:srcRect l="0" t="23901" r="0" b="0"/>
          <a:stretch/>
        </p:blipFill>
        <p:spPr>
          <a:xfrm>
            <a:off x="1547640" y="1500480"/>
            <a:ext cx="6048360" cy="3080520"/>
          </a:xfrm>
          <a:prstGeom prst="rect">
            <a:avLst/>
          </a:prstGeom>
          <a:ln>
            <a:noFill/>
          </a:ln>
        </p:spPr>
      </p:pic>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457200" y="1600200"/>
            <a:ext cx="8229240" cy="3268440"/>
          </a:xfrm>
          <a:prstGeom prst="rect">
            <a:avLst/>
          </a:prstGeom>
          <a:noFill/>
          <a:ln>
            <a:noFill/>
          </a:ln>
        </p:spPr>
        <p:txBody>
          <a:bodyPr>
            <a:normAutofit/>
          </a:bodyPr>
          <a:p>
            <a:pPr marL="343080" indent="-342720">
              <a:lnSpc>
                <a:spcPct val="100000"/>
              </a:lnSpc>
              <a:spcBef>
                <a:spcPts val="400"/>
              </a:spcBef>
              <a:buClr>
                <a:srgbClr val="0070c0"/>
              </a:buClr>
              <a:buFont typeface="Arial"/>
              <a:buChar char="•"/>
            </a:pPr>
            <a:r>
              <a:rPr b="0" lang="en-US" sz="2000" spc="-1" strike="noStrike">
                <a:solidFill>
                  <a:srgbClr val="0070c0"/>
                </a:solidFill>
                <a:latin typeface="Times New Roman"/>
              </a:rPr>
              <a:t>100 patients </a:t>
            </a:r>
            <a:r>
              <a:rPr b="0" lang="en-US" sz="2000" spc="-1" strike="noStrike">
                <a:solidFill>
                  <a:srgbClr val="000000"/>
                </a:solidFill>
                <a:latin typeface="Times New Roman"/>
              </a:rPr>
              <a:t>are tracked for 1 year following lung surgery. Each patient has </a:t>
            </a:r>
            <a:r>
              <a:rPr b="0" lang="en-US" sz="2000" spc="-1" strike="noStrike">
                <a:solidFill>
                  <a:srgbClr val="0070c0"/>
                </a:solidFill>
                <a:latin typeface="Times New Roman"/>
              </a:rPr>
              <a:t>12 visits </a:t>
            </a:r>
            <a:r>
              <a:rPr b="0" lang="en-US" sz="2000" spc="-1" strike="noStrike">
                <a:solidFill>
                  <a:srgbClr val="000000"/>
                </a:solidFill>
                <a:latin typeface="Times New Roman"/>
              </a:rPr>
              <a:t>scheduled per year for follow-up (one per month). </a:t>
            </a:r>
            <a:r>
              <a:rPr b="0" lang="en-US" sz="2000" spc="-1" strike="noStrike">
                <a:solidFill>
                  <a:srgbClr val="0070c0"/>
                </a:solidFill>
                <a:latin typeface="Times New Roman"/>
              </a:rPr>
              <a:t>Respiratory capacity</a:t>
            </a:r>
            <a:r>
              <a:rPr b="0" lang="en-US" sz="2000" spc="-1" strike="noStrike">
                <a:solidFill>
                  <a:srgbClr val="000000"/>
                </a:solidFill>
                <a:latin typeface="Times New Roman"/>
              </a:rPr>
              <a:t> is measured upon visit.</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Researchers attempt to schedule visits evenly spaced throughout the year, but this is not always possible. Moreover, not all patients visit the hospital on the same day, and some patients miss appointments (or drop out of the study altogether).</a:t>
            </a:r>
            <a:endParaRPr b="0" lang="en-US" sz="2000" spc="-1" strike="noStrike">
              <a:solidFill>
                <a:srgbClr val="000000"/>
              </a:solidFill>
              <a:latin typeface="Calibri"/>
            </a:endParaRPr>
          </a:p>
        </p:txBody>
      </p:sp>
      <p:sp>
        <p:nvSpPr>
          <p:cNvPr id="335"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3: Continuous within-variables</a:t>
            </a:r>
            <a:endParaRPr b="0" lang="en-US" sz="3200" spc="-1" strike="noStrike">
              <a:latin typeface="Arial"/>
            </a:endParaRPr>
          </a:p>
        </p:txBody>
      </p:sp>
      <p:sp>
        <p:nvSpPr>
          <p:cNvPr id="33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457200" y="1600200"/>
            <a:ext cx="8229240" cy="240444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Patients have no respiratory data for the days that other patients visited. Again, we deal with systematic missingness.</a:t>
            </a:r>
            <a:endParaRPr b="0" lang="en-US" sz="1800" spc="-1" strike="noStrike">
              <a:solidFill>
                <a:srgbClr val="000000"/>
              </a:solidFill>
              <a:latin typeface="Calibri"/>
            </a:endParaRPr>
          </a:p>
        </p:txBody>
      </p:sp>
      <p:sp>
        <p:nvSpPr>
          <p:cNvPr id="338"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3: Continuous within-variables</a:t>
            </a:r>
            <a:endParaRPr b="0" lang="en-US" sz="3200" spc="-1" strike="noStrike">
              <a:latin typeface="Arial"/>
            </a:endParaRPr>
          </a:p>
        </p:txBody>
      </p:sp>
      <p:sp>
        <p:nvSpPr>
          <p:cNvPr id="339"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340" name="Table 4"/>
          <p:cNvGraphicFramePr/>
          <p:nvPr/>
        </p:nvGraphicFramePr>
        <p:xfrm>
          <a:off x="935640" y="2709000"/>
          <a:ext cx="7272360" cy="3366000"/>
        </p:xfrm>
        <a:graphic>
          <a:graphicData uri="http://schemas.openxmlformats.org/drawingml/2006/table">
            <a:tbl>
              <a:tblPr/>
              <a:tblGrid>
                <a:gridCol w="720000"/>
                <a:gridCol w="468000"/>
                <a:gridCol w="468000"/>
                <a:gridCol w="468000"/>
                <a:gridCol w="468000"/>
                <a:gridCol w="468000"/>
                <a:gridCol w="468000"/>
                <a:gridCol w="468000"/>
                <a:gridCol w="468000"/>
                <a:gridCol w="468000"/>
                <a:gridCol w="468000"/>
                <a:gridCol w="468000"/>
                <a:gridCol w="468000"/>
                <a:gridCol w="468000"/>
                <a:gridCol w="468360"/>
              </a:tblGrid>
              <a:tr h="468000">
                <a:tc>
                  <a:tcPr marL="91440" marR="91440">
                    <a:lnT w="12240">
                      <a:solidFill>
                        <a:srgbClr val="000000"/>
                      </a:solidFill>
                    </a:lnT>
                    <a:lnB w="12240">
                      <a:noFill/>
                    </a:lnB>
                    <a:noFill/>
                  </a:tcPr>
                </a:tc>
                <a:tc gridSpan="14">
                  <a:txBody>
                    <a:bodyPr anchor="ctr"/>
                    <a:p>
                      <a:pPr>
                        <a:lnSpc>
                          <a:spcPct val="100000"/>
                        </a:lnSpc>
                      </a:pPr>
                      <a:r>
                        <a:rPr b="1" lang="en-US" sz="1400" spc="-1" strike="noStrike">
                          <a:solidFill>
                            <a:srgbClr val="000000"/>
                          </a:solidFill>
                          <a:latin typeface="Times New Roman"/>
                        </a:rPr>
                        <a:t>Day of visit</a:t>
                      </a:r>
                      <a:endParaRPr b="0" lang="en-US" sz="1400" spc="-1" strike="noStrike">
                        <a:latin typeface="Arial"/>
                      </a:endParaRPr>
                    </a:p>
                  </a:txBody>
                  <a:tcPr marL="91440" marR="91440">
                    <a:lnT w="12240">
                      <a:solidFill>
                        <a:srgbClr val="000000"/>
                      </a:solidFill>
                    </a:lnT>
                    <a:lnB w="648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468000">
                <a:tc>
                  <a:txBody>
                    <a:bodyPr anchor="ctr"/>
                    <a:p>
                      <a:pPr algn="ctr">
                        <a:lnSpc>
                          <a:spcPct val="100000"/>
                        </a:lnSpc>
                      </a:pPr>
                      <a:r>
                        <a:rPr b="1" lang="en-US" sz="1200" spc="-1" strike="noStrike">
                          <a:solidFill>
                            <a:srgbClr val="000000"/>
                          </a:solidFill>
                          <a:latin typeface="Times New Roman"/>
                        </a:rPr>
                        <a:t>Patient</a:t>
                      </a:r>
                      <a:endParaRPr b="0" lang="en-US" sz="1200" spc="-1" strike="noStrike">
                        <a:latin typeface="Arial"/>
                      </a:endParaRPr>
                    </a:p>
                  </a:txBody>
                  <a:tcPr marL="91440" marR="91440">
                    <a:lnT w="12240">
                      <a:no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2</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6</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12</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14</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41</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44</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47</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49</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67</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68</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72</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80</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366</a:t>
                      </a:r>
                      <a:endParaRPr b="0" lang="en-US" sz="1400" spc="-1" strike="noStrike">
                        <a:latin typeface="Arial"/>
                      </a:endParaRPr>
                    </a:p>
                  </a:txBody>
                  <a:tcPr marL="91440" marR="91440">
                    <a:lnT w="6480">
                      <a:solidFill>
                        <a:srgbClr val="000000"/>
                      </a:solidFill>
                    </a:lnT>
                    <a:lnB w="12240">
                      <a:solidFill>
                        <a:srgbClr val="000000"/>
                      </a:solidFill>
                    </a:lnB>
                    <a:noFill/>
                  </a:tcPr>
                </a:tc>
              </a:tr>
              <a:tr h="405000">
                <a:tc>
                  <a:txBody>
                    <a:bodyPr anchor="ctr"/>
                    <a:p>
                      <a:pPr algn="ctr">
                        <a:lnSpc>
                          <a:spcPct val="100000"/>
                        </a:lnSpc>
                      </a:pPr>
                      <a:r>
                        <a:rPr b="0" lang="en-US" sz="1200" spc="-1" strike="noStrike">
                          <a:solidFill>
                            <a:srgbClr val="000000"/>
                          </a:solidFill>
                          <a:latin typeface="Times New Roman"/>
                        </a:rPr>
                        <a:t>AH</a:t>
                      </a:r>
                      <a:endParaRPr b="0" lang="en-US" sz="1200" spc="-1" strike="noStrike">
                        <a:latin typeface="Arial"/>
                      </a:endParaRPr>
                    </a:p>
                  </a:txBody>
                  <a:tcPr marL="91440" marR="91440">
                    <a:lnT w="12240">
                      <a:solidFill>
                        <a:srgbClr val="000000"/>
                      </a:solidFill>
                    </a:lnT>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0.12</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0.14</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0.09</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T w="12240">
                      <a:solidFill>
                        <a:srgbClr val="000000"/>
                      </a:solidFill>
                    </a:lnT>
                    <a:lnB w="12240">
                      <a:solidFill>
                        <a:srgbClr val="d9d9d9"/>
                      </a:solidFill>
                    </a:lnB>
                    <a:noFill/>
                  </a:tcPr>
                </a:tc>
              </a:tr>
              <a:tr h="405000">
                <a:tc>
                  <a:txBody>
                    <a:bodyPr anchor="ctr"/>
                    <a:p>
                      <a:pPr algn="ctr">
                        <a:lnSpc>
                          <a:spcPct val="100000"/>
                        </a:lnSpc>
                      </a:pPr>
                      <a:r>
                        <a:rPr b="0" lang="en-US" sz="1200" spc="-1" strike="noStrike">
                          <a:solidFill>
                            <a:srgbClr val="000000"/>
                          </a:solidFill>
                          <a:latin typeface="Times New Roman"/>
                        </a:rPr>
                        <a:t>BM</a:t>
                      </a:r>
                      <a:endParaRPr b="0" lang="en-US" sz="1200" spc="-1" strike="noStrike">
                        <a:latin typeface="Arial"/>
                      </a:endParaRPr>
                    </a:p>
                  </a:txBody>
                  <a:tcPr marL="91440" marR="91440">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0.05</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0.09</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0.04</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T w="12240">
                      <a:solidFill>
                        <a:srgbClr val="d9d9d9"/>
                      </a:solidFill>
                    </a:lnT>
                    <a:lnB w="12240">
                      <a:solidFill>
                        <a:srgbClr val="d9d9d9"/>
                      </a:solidFill>
                    </a:lnB>
                    <a:noFill/>
                  </a:tcPr>
                </a:tc>
              </a:tr>
              <a:tr h="405000">
                <a:tc>
                  <a:txBody>
                    <a:bodyPr anchor="ctr"/>
                    <a:p>
                      <a:pPr algn="ctr">
                        <a:lnSpc>
                          <a:spcPct val="100000"/>
                        </a:lnSpc>
                      </a:pPr>
                      <a:r>
                        <a:rPr b="0" lang="en-US" sz="1200" spc="-1" strike="noStrike">
                          <a:solidFill>
                            <a:srgbClr val="000000"/>
                          </a:solidFill>
                          <a:latin typeface="Times New Roman"/>
                        </a:rPr>
                        <a:t>KG</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0.13</a:t>
                      </a:r>
                      <a:endParaRPr b="0" lang="en-US" sz="1200" spc="-1" strike="noStrike">
                        <a:latin typeface="Arial"/>
                      </a:endParaRPr>
                    </a:p>
                  </a:txBody>
                  <a:tcPr marL="91440" marR="91440">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0.20</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T w="12240">
                      <a:solidFill>
                        <a:srgbClr val="d9d9d9"/>
                      </a:solidFill>
                    </a:lnT>
                    <a:lnB w="12240">
                      <a:solidFill>
                        <a:srgbClr val="d9d9d9"/>
                      </a:solidFill>
                    </a:lnB>
                    <a:noFill/>
                  </a:tcPr>
                </a:tc>
              </a:tr>
              <a:tr h="405000">
                <a:tc>
                  <a:txBody>
                    <a:bodyPr anchor="ctr"/>
                    <a:p>
                      <a:pPr algn="ctr">
                        <a:lnSpc>
                          <a:spcPct val="100000"/>
                        </a:lnSpc>
                      </a:pPr>
                      <a:r>
                        <a:rPr b="0" lang="en-US" sz="1200" spc="-1" strike="noStrike">
                          <a:solidFill>
                            <a:srgbClr val="000000"/>
                          </a:solidFill>
                          <a:latin typeface="Times New Roman"/>
                        </a:rPr>
                        <a:t>VS</a:t>
                      </a:r>
                      <a:endParaRPr b="0" lang="en-US" sz="1200" spc="-1" strike="noStrike">
                        <a:latin typeface="Arial"/>
                      </a:endParaRPr>
                    </a:p>
                  </a:txBody>
                  <a:tcPr marL="91440" marR="91440">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0.10</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T w="12240">
                      <a:solidFill>
                        <a:srgbClr val="d9d9d9"/>
                      </a:solidFill>
                    </a:lnT>
                    <a:lnB w="12240">
                      <a:solidFill>
                        <a:srgbClr val="d9d9d9"/>
                      </a:solidFill>
                    </a:lnB>
                    <a:noFill/>
                  </a:tcPr>
                </a:tc>
              </a:tr>
              <a:tr h="405000">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T w="12240">
                      <a:solidFill>
                        <a:srgbClr val="d9d9d9"/>
                      </a:solidFill>
                    </a:lnT>
                    <a:lnB w="12240">
                      <a:solidFill>
                        <a:srgbClr val="d9d9d9"/>
                      </a:solidFill>
                    </a:lnB>
                    <a:noFill/>
                  </a:tcPr>
                </a:tc>
              </a:tr>
              <a:tr h="405000">
                <a:tc>
                  <a:txBody>
                    <a:bodyPr anchor="ctr"/>
                    <a:p>
                      <a:pPr algn="ctr">
                        <a:lnSpc>
                          <a:spcPct val="100000"/>
                        </a:lnSpc>
                      </a:pPr>
                      <a:r>
                        <a:rPr b="0" lang="en-US" sz="1200" spc="-1" strike="noStrike">
                          <a:solidFill>
                            <a:srgbClr val="000000"/>
                          </a:solidFill>
                          <a:latin typeface="Times New Roman"/>
                        </a:rPr>
                        <a:t>EP</a:t>
                      </a:r>
                      <a:endParaRPr b="0" lang="en-US" sz="1200" spc="-1" strike="noStrike">
                        <a:latin typeface="Arial"/>
                      </a:endParaRPr>
                    </a:p>
                  </a:txBody>
                  <a:tcPr marL="91440" marR="91440">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1" lang="en-US" sz="1400" spc="-1" strike="noStrike">
                          <a:solidFill>
                            <a:srgbClr val="c00000"/>
                          </a:solidFill>
                          <a:latin typeface="Times New Roman"/>
                        </a:rPr>
                        <a:t>?</a:t>
                      </a:r>
                      <a:endParaRPr b="0" lang="en-US"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0.02</a:t>
                      </a:r>
                      <a:endParaRPr b="0" lang="en-US" sz="1200" spc="-1" strike="noStrike">
                        <a:latin typeface="Arial"/>
                      </a:endParaRPr>
                    </a:p>
                  </a:txBody>
                  <a:tcPr marL="91440" marR="91440">
                    <a:lnL w="12240">
                      <a:solidFill>
                        <a:srgbClr val="d9d9d9"/>
                      </a:solidFill>
                    </a:lnL>
                    <a:lnT w="12240">
                      <a:solidFill>
                        <a:srgbClr val="d9d9d9"/>
                      </a:solidFill>
                    </a:lnT>
                    <a:lnB w="12240">
                      <a:solidFill>
                        <a:srgbClr val="000000"/>
                      </a:solidFill>
                    </a:lnB>
                    <a:noFill/>
                  </a:tcPr>
                </a:tc>
              </a:tr>
            </a:tbl>
          </a:graphicData>
        </a:graphic>
      </p:graphicFrame>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457200" y="1600200"/>
            <a:ext cx="8229240" cy="240444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We could ignore the exact timing/day of the visits and simply focus on their order. This is still not satisfying…</a:t>
            </a:r>
            <a:endParaRPr b="0" lang="en-US" sz="1800" spc="-1" strike="noStrike">
              <a:solidFill>
                <a:srgbClr val="000000"/>
              </a:solidFill>
              <a:latin typeface="Calibri"/>
            </a:endParaRPr>
          </a:p>
        </p:txBody>
      </p:sp>
      <p:sp>
        <p:nvSpPr>
          <p:cNvPr id="342"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3: Continuous within-variables</a:t>
            </a:r>
            <a:endParaRPr b="0" lang="en-US" sz="3200" spc="-1" strike="noStrike">
              <a:latin typeface="Arial"/>
            </a:endParaRPr>
          </a:p>
        </p:txBody>
      </p:sp>
      <p:sp>
        <p:nvSpPr>
          <p:cNvPr id="34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344" name="Table 4"/>
          <p:cNvGraphicFramePr/>
          <p:nvPr/>
        </p:nvGraphicFramePr>
        <p:xfrm>
          <a:off x="1403640" y="2709000"/>
          <a:ext cx="6336360" cy="3366000"/>
        </p:xfrm>
        <a:graphic>
          <a:graphicData uri="http://schemas.openxmlformats.org/drawingml/2006/table">
            <a:tbl>
              <a:tblPr/>
              <a:tblGrid>
                <a:gridCol w="720000"/>
                <a:gridCol w="468000"/>
                <a:gridCol w="468000"/>
                <a:gridCol w="468000"/>
                <a:gridCol w="468000"/>
                <a:gridCol w="468000"/>
                <a:gridCol w="468000"/>
                <a:gridCol w="468000"/>
                <a:gridCol w="468000"/>
                <a:gridCol w="468000"/>
                <a:gridCol w="468000"/>
                <a:gridCol w="468000"/>
                <a:gridCol w="468360"/>
              </a:tblGrid>
              <a:tr h="468000">
                <a:tc>
                  <a:tcPr marL="91440" marR="91440">
                    <a:lnT w="12240">
                      <a:solidFill>
                        <a:srgbClr val="000000"/>
                      </a:solidFill>
                    </a:lnT>
                    <a:lnB w="12240">
                      <a:noFill/>
                    </a:lnB>
                    <a:noFill/>
                  </a:tcPr>
                </a:tc>
                <a:tc gridSpan="12">
                  <a:txBody>
                    <a:bodyPr anchor="ctr"/>
                    <a:p>
                      <a:pPr>
                        <a:lnSpc>
                          <a:spcPct val="100000"/>
                        </a:lnSpc>
                      </a:pPr>
                      <a:r>
                        <a:rPr b="1" lang="en-US" sz="1400" spc="-1" strike="noStrike">
                          <a:solidFill>
                            <a:srgbClr val="000000"/>
                          </a:solidFill>
                          <a:latin typeface="Times New Roman"/>
                        </a:rPr>
                        <a:t>Visit number</a:t>
                      </a:r>
                      <a:endParaRPr b="0" lang="en-US" sz="1400" spc="-1" strike="noStrike">
                        <a:latin typeface="Arial"/>
                      </a:endParaRPr>
                    </a:p>
                  </a:txBody>
                  <a:tcPr marL="91440" marR="91440">
                    <a:lnT w="12240">
                      <a:solidFill>
                        <a:srgbClr val="000000"/>
                      </a:solidFill>
                    </a:lnT>
                    <a:lnB w="6480">
                      <a:solidFill>
                        <a:srgbClr val="000000"/>
                      </a:solidFill>
                    </a:lnB>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468000">
                <a:tc>
                  <a:txBody>
                    <a:bodyPr anchor="ctr"/>
                    <a:p>
                      <a:pPr algn="ctr">
                        <a:lnSpc>
                          <a:spcPct val="100000"/>
                        </a:lnSpc>
                      </a:pPr>
                      <a:r>
                        <a:rPr b="1" lang="en-US" sz="1200" spc="-1" strike="noStrike">
                          <a:solidFill>
                            <a:srgbClr val="000000"/>
                          </a:solidFill>
                          <a:latin typeface="Times New Roman"/>
                        </a:rPr>
                        <a:t>Patient</a:t>
                      </a:r>
                      <a:endParaRPr b="0" lang="en-US" sz="1200" spc="-1" strike="noStrike">
                        <a:latin typeface="Arial"/>
                      </a:endParaRPr>
                    </a:p>
                  </a:txBody>
                  <a:tcPr marL="91440" marR="91440">
                    <a:lnT w="12240">
                      <a:no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1</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2</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3</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4</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5</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6</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7</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8</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9</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10</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11</a:t>
                      </a:r>
                      <a:endParaRPr b="0" lang="en-US" sz="1400" spc="-1" strike="noStrike">
                        <a:latin typeface="Arial"/>
                      </a:endParaRPr>
                    </a:p>
                  </a:txBody>
                  <a:tcPr marL="91440" marR="91440">
                    <a:lnT w="6480">
                      <a:solidFill>
                        <a:srgbClr val="000000"/>
                      </a:solidFill>
                    </a:lnT>
                    <a:lnB w="12240">
                      <a:solidFill>
                        <a:srgbClr val="000000"/>
                      </a:solidFill>
                    </a:lnB>
                    <a:noFill/>
                  </a:tcPr>
                </a:tc>
                <a:tc>
                  <a:txBody>
                    <a:bodyPr anchor="ctr"/>
                    <a:p>
                      <a:pPr algn="ctr">
                        <a:lnSpc>
                          <a:spcPct val="100000"/>
                        </a:lnSpc>
                      </a:pPr>
                      <a:r>
                        <a:rPr b="1" lang="en-US" sz="1400" spc="-1" strike="noStrike">
                          <a:solidFill>
                            <a:srgbClr val="000000"/>
                          </a:solidFill>
                          <a:latin typeface="Times New Roman"/>
                        </a:rPr>
                        <a:t>12</a:t>
                      </a:r>
                      <a:endParaRPr b="0" lang="en-US" sz="1400" spc="-1" strike="noStrike">
                        <a:latin typeface="Arial"/>
                      </a:endParaRPr>
                    </a:p>
                  </a:txBody>
                  <a:tcPr marL="91440" marR="91440">
                    <a:lnT w="6480">
                      <a:solidFill>
                        <a:srgbClr val="000000"/>
                      </a:solidFill>
                    </a:lnT>
                    <a:lnB w="12240">
                      <a:solidFill>
                        <a:srgbClr val="000000"/>
                      </a:solidFill>
                    </a:lnB>
                    <a:noFill/>
                  </a:tcPr>
                </a:tc>
              </a:tr>
              <a:tr h="405000">
                <a:tc>
                  <a:txBody>
                    <a:bodyPr anchor="ctr"/>
                    <a:p>
                      <a:pPr algn="ctr">
                        <a:lnSpc>
                          <a:spcPct val="100000"/>
                        </a:lnSpc>
                      </a:pPr>
                      <a:r>
                        <a:rPr b="0" lang="en-US" sz="1200" spc="-1" strike="noStrike">
                          <a:solidFill>
                            <a:srgbClr val="000000"/>
                          </a:solidFill>
                          <a:latin typeface="Times New Roman"/>
                        </a:rPr>
                        <a:t>AH</a:t>
                      </a:r>
                      <a:endParaRPr b="0" lang="en-US" sz="1200" spc="-1" strike="noStrike">
                        <a:latin typeface="Arial"/>
                      </a:endParaRPr>
                    </a:p>
                  </a:txBody>
                  <a:tcPr marL="91440" marR="91440">
                    <a:lnT w="12240">
                      <a:solidFill>
                        <a:srgbClr val="000000"/>
                      </a:solidFill>
                    </a:lnT>
                    <a:noFill/>
                  </a:tcPr>
                </a:tc>
                <a:tc>
                  <a:txBody>
                    <a:bodyPr anchor="ctr"/>
                    <a:p>
                      <a:pPr algn="ctr">
                        <a:lnSpc>
                          <a:spcPct val="100000"/>
                        </a:lnSpc>
                      </a:pPr>
                      <a:r>
                        <a:rPr b="0" lang="en-US" sz="1200" spc="-1" strike="noStrike">
                          <a:solidFill>
                            <a:srgbClr val="000000"/>
                          </a:solidFill>
                          <a:latin typeface="Times New Roman"/>
                        </a:rPr>
                        <a:t>0.12</a:t>
                      </a:r>
                      <a:endParaRPr b="0" lang="en-US" sz="1200" spc="-1" strike="noStrike">
                        <a:latin typeface="Arial"/>
                      </a:endParaRPr>
                    </a:p>
                  </a:txBody>
                  <a:tcPr marL="91440" marR="91440">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0.14</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0.09</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0.10</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0.11</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0.11</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0.19</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0.20</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0.18</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0.22</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0.15</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0.12</a:t>
                      </a:r>
                      <a:endParaRPr b="0" lang="en-US" sz="1200" spc="-1" strike="noStrike">
                        <a:latin typeface="Arial"/>
                      </a:endParaRPr>
                    </a:p>
                  </a:txBody>
                  <a:tcPr marL="91440" marR="91440">
                    <a:lnL w="12240">
                      <a:solidFill>
                        <a:srgbClr val="d9d9d9"/>
                      </a:solidFill>
                    </a:lnL>
                    <a:lnR w="12240">
                      <a:solidFill>
                        <a:srgbClr val="d9d9d9"/>
                      </a:solidFill>
                    </a:lnR>
                    <a:lnT w="12240">
                      <a:solidFill>
                        <a:srgbClr val="000000"/>
                      </a:solidFill>
                    </a:lnT>
                    <a:lnB w="12240">
                      <a:solidFill>
                        <a:srgbClr val="d9d9d9"/>
                      </a:solidFill>
                    </a:lnB>
                    <a:noFill/>
                  </a:tcPr>
                </a:tc>
              </a:tr>
              <a:tr h="405000">
                <a:tc>
                  <a:txBody>
                    <a:bodyPr anchor="ctr"/>
                    <a:p>
                      <a:pPr algn="ctr">
                        <a:lnSpc>
                          <a:spcPct val="100000"/>
                        </a:lnSpc>
                      </a:pPr>
                      <a:r>
                        <a:rPr b="0" lang="en-US" sz="1200" spc="-1" strike="noStrike">
                          <a:solidFill>
                            <a:srgbClr val="000000"/>
                          </a:solidFill>
                          <a:latin typeface="Times New Roman"/>
                        </a:rPr>
                        <a:t>BM</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0.05</a:t>
                      </a:r>
                      <a:endParaRPr b="0" lang="en-US" sz="1200" spc="-1" strike="noStrike">
                        <a:latin typeface="Arial"/>
                      </a:endParaRPr>
                    </a:p>
                  </a:txBody>
                  <a:tcPr marL="91440" marR="91440">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0.09</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0.04</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0.04</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0.06</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0.10</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0.09</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0.10</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405000">
                <a:tc>
                  <a:txBody>
                    <a:bodyPr anchor="ctr"/>
                    <a:p>
                      <a:pPr algn="ctr">
                        <a:lnSpc>
                          <a:spcPct val="100000"/>
                        </a:lnSpc>
                      </a:pPr>
                      <a:r>
                        <a:rPr b="0" lang="en-US" sz="1200" spc="-1" strike="noStrike">
                          <a:solidFill>
                            <a:srgbClr val="000000"/>
                          </a:solidFill>
                          <a:latin typeface="Times New Roman"/>
                        </a:rPr>
                        <a:t>KG</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0.13</a:t>
                      </a:r>
                      <a:endParaRPr b="0" lang="en-US" sz="1200" spc="-1" strike="noStrike">
                        <a:latin typeface="Arial"/>
                      </a:endParaRPr>
                    </a:p>
                  </a:txBody>
                  <a:tcPr marL="91440" marR="91440">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0.20</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0.25</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0.28</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405000">
                <a:tc>
                  <a:txBody>
                    <a:bodyPr anchor="ctr"/>
                    <a:p>
                      <a:pPr algn="ctr">
                        <a:lnSpc>
                          <a:spcPct val="100000"/>
                        </a:lnSpc>
                      </a:pPr>
                      <a:r>
                        <a:rPr b="0" lang="en-US" sz="1200" spc="-1" strike="noStrike">
                          <a:solidFill>
                            <a:srgbClr val="000000"/>
                          </a:solidFill>
                          <a:latin typeface="Times New Roman"/>
                        </a:rPr>
                        <a:t>VS</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0.01</a:t>
                      </a:r>
                      <a:endParaRPr b="0" lang="en-US" sz="1200" spc="-1" strike="noStrike">
                        <a:latin typeface="Arial"/>
                      </a:endParaRPr>
                    </a:p>
                  </a:txBody>
                  <a:tcPr marL="91440" marR="91440">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0.07</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0.08</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0.14</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0.18</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0.26</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0.23</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0.23</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0.27</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0.28</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0.28</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0.31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405000">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405000">
                <a:tc>
                  <a:txBody>
                    <a:bodyPr anchor="ctr"/>
                    <a:p>
                      <a:pPr algn="ctr">
                        <a:lnSpc>
                          <a:spcPct val="100000"/>
                        </a:lnSpc>
                      </a:pPr>
                      <a:r>
                        <a:rPr b="0" lang="en-US" sz="1200" spc="-1" strike="noStrike">
                          <a:solidFill>
                            <a:srgbClr val="000000"/>
                          </a:solidFill>
                          <a:latin typeface="Times New Roman"/>
                        </a:rPr>
                        <a:t>EP</a:t>
                      </a:r>
                      <a:endParaRPr b="0" lang="en-US" sz="1200" spc="-1" strike="noStrike">
                        <a:latin typeface="Arial"/>
                      </a:endParaRPr>
                    </a:p>
                  </a:txBody>
                  <a:tcPr marL="91440" marR="91440">
                    <a:lnB w="12240">
                      <a:solidFill>
                        <a:srgbClr val="000000"/>
                      </a:solidFill>
                    </a:lnB>
                    <a:noFill/>
                  </a:tcPr>
                </a:tc>
                <a:tc>
                  <a:txBody>
                    <a:bodyPr anchor="ctr"/>
                    <a:p>
                      <a:pPr algn="ctr">
                        <a:lnSpc>
                          <a:spcPct val="100000"/>
                        </a:lnSpc>
                      </a:pPr>
                      <a:r>
                        <a:rPr b="1" lang="en-US" sz="1200" spc="-1" strike="noStrike">
                          <a:solidFill>
                            <a:srgbClr val="c00000"/>
                          </a:solidFill>
                          <a:latin typeface="Times New Roman"/>
                        </a:rPr>
                        <a:t>?</a:t>
                      </a:r>
                      <a:endParaRPr b="0" lang="en-US" sz="1200" spc="-1" strike="noStrike">
                        <a:latin typeface="Arial"/>
                      </a:endParaRPr>
                    </a:p>
                  </a:txBody>
                  <a:tcPr marL="91440" marR="91440">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0.01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0.10</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0.04</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0.11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0.07</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0.08</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0.11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0.11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0.11</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0.19</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0.20</a:t>
                      </a:r>
                      <a:endParaRPr b="0" lang="en-US"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000000"/>
                      </a:solidFill>
                    </a:lnB>
                    <a:noFill/>
                  </a:tcPr>
                </a:tc>
              </a:tr>
            </a:tbl>
          </a:graphicData>
        </a:graphic>
      </p:graphicFrame>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457200" y="1600200"/>
            <a:ext cx="8229240" cy="456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underlying problem is that wide format data requires/treats within-variables as categorical, with different columns corresponding to different levels of the within-variable. Implicitly, it is assumed that levels are </a:t>
            </a:r>
            <a:r>
              <a:rPr b="0" i="1" lang="en-US" sz="1800" spc="-1" strike="noStrike">
                <a:solidFill>
                  <a:srgbClr val="000000"/>
                </a:solidFill>
                <a:latin typeface="Times New Roman"/>
              </a:rPr>
              <a:t>equally spaced apart</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the lung example, even if we observed all patients on all days, repeated measures (M)ANOVA would test whether any pair of two time points differs significantly in their observed response. This is clearly </a:t>
            </a:r>
            <a:r>
              <a:rPr b="0" i="1" lang="en-US" sz="1800" spc="-1" strike="noStrike">
                <a:solidFill>
                  <a:srgbClr val="000000"/>
                </a:solidFill>
                <a:latin typeface="Times New Roman"/>
              </a:rPr>
              <a:t>not </a:t>
            </a:r>
            <a:r>
              <a:rPr b="0" lang="en-US" sz="1800" spc="-1" strike="noStrike">
                <a:solidFill>
                  <a:srgbClr val="000000"/>
                </a:solidFill>
                <a:latin typeface="Times New Roman"/>
              </a:rPr>
              <a:t>of interest.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70c0"/>
              </a:buClr>
              <a:buFont typeface="Arial"/>
              <a:buChar char="•"/>
            </a:pPr>
            <a:r>
              <a:rPr b="0" lang="en-US" sz="1800" spc="-1" strike="noStrike">
                <a:solidFill>
                  <a:srgbClr val="0070c0"/>
                </a:solidFill>
                <a:latin typeface="Times New Roman"/>
              </a:rPr>
              <a:t>Time should be treated as a continuous variable</a:t>
            </a:r>
            <a:r>
              <a:rPr b="0" lang="en-US" sz="1800" spc="-1" strike="noStrike">
                <a:solidFill>
                  <a:srgbClr val="000000"/>
                </a:solidFill>
                <a:latin typeface="Times New Roman"/>
              </a:rPr>
              <a:t>. Ideally, we would like to estimate a </a:t>
            </a:r>
            <a:r>
              <a:rPr b="0" i="1" lang="en-US" sz="1800" spc="-1" strike="noStrike">
                <a:solidFill>
                  <a:srgbClr val="000000"/>
                </a:solidFill>
                <a:latin typeface="Times New Roman"/>
              </a:rPr>
              <a:t>trend </a:t>
            </a:r>
            <a:r>
              <a:rPr b="0" lang="en-US" sz="1800" spc="-1" strike="noStrike">
                <a:solidFill>
                  <a:srgbClr val="000000"/>
                </a:solidFill>
                <a:latin typeface="Times New Roman"/>
              </a:rPr>
              <a:t>over time, e.g., a regression slope that captures the improvement/decline of lung function after surgery.</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Continuous within-variables </a:t>
            </a:r>
            <a:r>
              <a:rPr b="1" lang="en-US" sz="1800" spc="-1" strike="noStrike" u="sng">
                <a:solidFill>
                  <a:srgbClr val="000000"/>
                </a:solidFill>
                <a:uFillTx/>
                <a:latin typeface="Times New Roman"/>
              </a:rPr>
              <a:t>cannot</a:t>
            </a:r>
            <a:r>
              <a:rPr b="0" lang="en-US" sz="1800" spc="-1" strike="noStrike">
                <a:solidFill>
                  <a:srgbClr val="000000"/>
                </a:solidFill>
                <a:latin typeface="Times New Roman"/>
              </a:rPr>
              <a:t> be integrated into classic repeated measures (M)ANOVA.</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346"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3: Continuous within-variables</a:t>
            </a:r>
            <a:endParaRPr b="0" lang="en-US" sz="3200" spc="-1" strike="noStrike">
              <a:latin typeface="Arial"/>
            </a:endParaRPr>
          </a:p>
        </p:txBody>
      </p:sp>
      <p:sp>
        <p:nvSpPr>
          <p:cNvPr id="34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457200" y="1600200"/>
            <a:ext cx="8229240" cy="4564800"/>
          </a:xfrm>
          <a:prstGeom prst="rect">
            <a:avLst/>
          </a:prstGeom>
          <a:noFill/>
          <a:ln>
            <a:noFill/>
          </a:ln>
        </p:spPr>
        <p:txBody>
          <a:bodyPr>
            <a:normAutofit/>
          </a:bodyPr>
          <a:p>
            <a:pPr marL="343080" indent="-342720">
              <a:lnSpc>
                <a:spcPct val="100000"/>
              </a:lnSpc>
              <a:spcBef>
                <a:spcPts val="360"/>
              </a:spcBef>
              <a:buClr>
                <a:srgbClr val="0070c0"/>
              </a:buClr>
              <a:buFont typeface="Arial"/>
              <a:buChar char="•"/>
            </a:pPr>
            <a:r>
              <a:rPr b="0" lang="en-US" sz="1800" spc="-1" strike="noStrike">
                <a:solidFill>
                  <a:srgbClr val="0070c0"/>
                </a:solidFill>
                <a:latin typeface="Times New Roman"/>
              </a:rPr>
              <a:t>40 high school students </a:t>
            </a:r>
            <a:r>
              <a:rPr b="0" lang="en-US" sz="1800" spc="-1" strike="noStrike">
                <a:solidFill>
                  <a:srgbClr val="000000"/>
                </a:solidFill>
                <a:latin typeface="Times New Roman"/>
              </a:rPr>
              <a:t>are trained to think about mathematical problems visually. Before and after training, they submit to a visual/spatial ability test and a numerical ability test. Researchers would like to find out whether the </a:t>
            </a:r>
            <a:r>
              <a:rPr b="0" lang="en-US" sz="1800" spc="-1" strike="noStrike">
                <a:solidFill>
                  <a:srgbClr val="0070c0"/>
                </a:solidFill>
                <a:latin typeface="Times New Roman"/>
              </a:rPr>
              <a:t>correlation between visual and numerical ability increases due to the training</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34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4: Paired correlations</a:t>
            </a:r>
            <a:endParaRPr b="0" lang="en-US" sz="3200" spc="-1" strike="noStrike">
              <a:latin typeface="Arial"/>
            </a:endParaRPr>
          </a:p>
        </p:txBody>
      </p:sp>
      <p:sp>
        <p:nvSpPr>
          <p:cNvPr id="35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351" name="Table 4"/>
          <p:cNvGraphicFramePr/>
          <p:nvPr/>
        </p:nvGraphicFramePr>
        <p:xfrm>
          <a:off x="2423880" y="3281400"/>
          <a:ext cx="4295880" cy="2883600"/>
        </p:xfrm>
        <a:graphic>
          <a:graphicData uri="http://schemas.openxmlformats.org/drawingml/2006/table">
            <a:tbl>
              <a:tblPr/>
              <a:tblGrid>
                <a:gridCol w="858960"/>
                <a:gridCol w="858960"/>
                <a:gridCol w="858960"/>
                <a:gridCol w="858960"/>
                <a:gridCol w="860040"/>
              </a:tblGrid>
              <a:tr h="479880">
                <a:tc>
                  <a:txBody>
                    <a:bodyPr anchor="ctr"/>
                    <a:p>
                      <a:pPr algn="ctr">
                        <a:lnSpc>
                          <a:spcPct val="100000"/>
                        </a:lnSpc>
                      </a:pPr>
                      <a:r>
                        <a:rPr b="1" lang="en-US" sz="1200" spc="-1" strike="noStrike">
                          <a:solidFill>
                            <a:srgbClr val="000000"/>
                          </a:solidFill>
                          <a:latin typeface="Times New Roman"/>
                        </a:rPr>
                        <a:t>Student</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nchor="ctr"/>
                    <a:p>
                      <a:pPr algn="ctr">
                        <a:lnSpc>
                          <a:spcPct val="100000"/>
                        </a:lnSpc>
                      </a:pPr>
                      <a:r>
                        <a:rPr b="1" lang="en-US" sz="1200" spc="-1" strike="noStrike">
                          <a:solidFill>
                            <a:srgbClr val="000000"/>
                          </a:solidFill>
                          <a:latin typeface="Times New Roman"/>
                        </a:rPr>
                        <a:t>Vis_Pre</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nchor="ctr"/>
                    <a:p>
                      <a:pPr algn="ctr">
                        <a:lnSpc>
                          <a:spcPct val="100000"/>
                        </a:lnSpc>
                      </a:pPr>
                      <a:r>
                        <a:rPr b="1" lang="en-US" sz="1200" spc="-1" strike="noStrike">
                          <a:solidFill>
                            <a:srgbClr val="000000"/>
                          </a:solidFill>
                          <a:latin typeface="Times New Roman"/>
                        </a:rPr>
                        <a:t>Num_Pre</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nchor="ctr"/>
                    <a:p>
                      <a:pPr algn="ctr">
                        <a:lnSpc>
                          <a:spcPct val="100000"/>
                        </a:lnSpc>
                      </a:pPr>
                      <a:r>
                        <a:rPr b="1" lang="en-US" sz="1200" spc="-1" strike="noStrike">
                          <a:solidFill>
                            <a:srgbClr val="000000"/>
                          </a:solidFill>
                          <a:latin typeface="Times New Roman"/>
                        </a:rPr>
                        <a:t>Vis_Post</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nchor="ctr"/>
                    <a:p>
                      <a:pPr algn="ctr">
                        <a:lnSpc>
                          <a:spcPct val="100000"/>
                        </a:lnSpc>
                      </a:pPr>
                      <a:r>
                        <a:rPr b="1" lang="en-US" sz="1200" spc="-1" strike="noStrike">
                          <a:solidFill>
                            <a:srgbClr val="000000"/>
                          </a:solidFill>
                          <a:latin typeface="Times New Roman"/>
                        </a:rPr>
                        <a:t>Num_Post</a:t>
                      </a:r>
                      <a:endParaRPr b="0" lang="en-US" sz="1200" spc="-1" strike="noStrike">
                        <a:latin typeface="Arial"/>
                      </a:endParaRPr>
                    </a:p>
                  </a:txBody>
                  <a:tcPr marL="91440" marR="91440">
                    <a:lnT w="12240">
                      <a:solidFill>
                        <a:srgbClr val="000000"/>
                      </a:solidFill>
                    </a:lnT>
                    <a:lnB w="12240">
                      <a:solidFill>
                        <a:srgbClr val="000000"/>
                      </a:solidFill>
                    </a:lnB>
                    <a:noFill/>
                  </a:tcPr>
                </a:tc>
              </a:tr>
              <a:tr h="343080">
                <a:tc>
                  <a:txBody>
                    <a:bodyPr anchor="ctr"/>
                    <a:p>
                      <a:pPr algn="ctr">
                        <a:lnSpc>
                          <a:spcPct val="100000"/>
                        </a:lnSpc>
                      </a:pPr>
                      <a:r>
                        <a:rPr b="0" lang="en-US" sz="1200" spc="-1" strike="noStrike">
                          <a:solidFill>
                            <a:srgbClr val="000000"/>
                          </a:solidFill>
                          <a:latin typeface="Times New Roman"/>
                        </a:rPr>
                        <a:t>ID1</a:t>
                      </a:r>
                      <a:endParaRPr b="0" lang="en-US" sz="1200" spc="-1" strike="noStrike">
                        <a:latin typeface="Arial"/>
                      </a:endParaRPr>
                    </a:p>
                  </a:txBody>
                  <a:tcPr marL="91440" marR="91440">
                    <a:lnT w="12240">
                      <a:solidFill>
                        <a:srgbClr val="000000"/>
                      </a:solidFill>
                    </a:lnT>
                    <a:noFill/>
                  </a:tcPr>
                </a:tc>
                <a:tc>
                  <a:txBody>
                    <a:bodyPr anchor="ctr"/>
                    <a:p>
                      <a:pPr algn="ctr">
                        <a:lnSpc>
                          <a:spcPct val="100000"/>
                        </a:lnSpc>
                      </a:pPr>
                      <a:r>
                        <a:rPr b="0" lang="en-US" sz="1200" spc="-1" strike="noStrike">
                          <a:solidFill>
                            <a:srgbClr val="000000"/>
                          </a:solidFill>
                          <a:latin typeface="Times New Roman"/>
                        </a:rPr>
                        <a:t>64</a:t>
                      </a:r>
                      <a:endParaRPr b="0" lang="en-US" sz="1200" spc="-1" strike="noStrike">
                        <a:latin typeface="Arial"/>
                      </a:endParaRPr>
                    </a:p>
                  </a:txBody>
                  <a:tcPr marL="91440" marR="91440">
                    <a:lnT w="12240">
                      <a:solidFill>
                        <a:srgbClr val="000000"/>
                      </a:solidFill>
                    </a:lnT>
                    <a:noFill/>
                  </a:tcPr>
                </a:tc>
                <a:tc>
                  <a:txBody>
                    <a:bodyPr anchor="ctr"/>
                    <a:p>
                      <a:pPr algn="ctr">
                        <a:lnSpc>
                          <a:spcPct val="100000"/>
                        </a:lnSpc>
                      </a:pPr>
                      <a:r>
                        <a:rPr b="0" lang="en-US" sz="1200" spc="-1" strike="noStrike">
                          <a:solidFill>
                            <a:srgbClr val="000000"/>
                          </a:solidFill>
                          <a:latin typeface="Times New Roman"/>
                        </a:rPr>
                        <a:t>59</a:t>
                      </a:r>
                      <a:endParaRPr b="0" lang="en-US" sz="1200" spc="-1" strike="noStrike">
                        <a:latin typeface="Arial"/>
                      </a:endParaRPr>
                    </a:p>
                  </a:txBody>
                  <a:tcPr marL="91440" marR="91440">
                    <a:lnT w="12240">
                      <a:solidFill>
                        <a:srgbClr val="000000"/>
                      </a:solidFill>
                    </a:lnT>
                    <a:noFill/>
                  </a:tcPr>
                </a:tc>
                <a:tc>
                  <a:txBody>
                    <a:bodyPr anchor="ctr"/>
                    <a:p>
                      <a:pPr algn="ctr">
                        <a:lnSpc>
                          <a:spcPct val="100000"/>
                        </a:lnSpc>
                      </a:pPr>
                      <a:r>
                        <a:rPr b="0" lang="en-US" sz="1200" spc="-1" strike="noStrike">
                          <a:solidFill>
                            <a:srgbClr val="000000"/>
                          </a:solidFill>
                          <a:latin typeface="Times New Roman"/>
                        </a:rPr>
                        <a:t>67</a:t>
                      </a:r>
                      <a:endParaRPr b="0" lang="en-US" sz="1200" spc="-1" strike="noStrike">
                        <a:latin typeface="Arial"/>
                      </a:endParaRPr>
                    </a:p>
                  </a:txBody>
                  <a:tcPr marL="91440" marR="91440">
                    <a:lnT w="12240">
                      <a:solidFill>
                        <a:srgbClr val="000000"/>
                      </a:solidFill>
                    </a:lnT>
                    <a:noFill/>
                  </a:tcPr>
                </a:tc>
                <a:tc>
                  <a:txBody>
                    <a:bodyPr anchor="ctr"/>
                    <a:p>
                      <a:pPr algn="ctr">
                        <a:lnSpc>
                          <a:spcPct val="100000"/>
                        </a:lnSpc>
                      </a:pPr>
                      <a:r>
                        <a:rPr b="0" lang="en-US" sz="1200" spc="-1" strike="noStrike">
                          <a:solidFill>
                            <a:srgbClr val="000000"/>
                          </a:solidFill>
                          <a:latin typeface="Times New Roman"/>
                        </a:rPr>
                        <a:t>60</a:t>
                      </a:r>
                      <a:endParaRPr b="0" lang="en-US" sz="1200" spc="-1" strike="noStrike">
                        <a:latin typeface="Arial"/>
                      </a:endParaRPr>
                    </a:p>
                  </a:txBody>
                  <a:tcPr marL="91440" marR="91440">
                    <a:lnT w="12240">
                      <a:solidFill>
                        <a:srgbClr val="000000"/>
                      </a:solidFill>
                    </a:lnT>
                    <a:noFill/>
                  </a:tcPr>
                </a:tc>
              </a:tr>
              <a:tr h="343080">
                <a:tc>
                  <a:txBody>
                    <a:bodyPr anchor="ctr"/>
                    <a:p>
                      <a:pPr algn="ctr">
                        <a:lnSpc>
                          <a:spcPct val="100000"/>
                        </a:lnSpc>
                      </a:pPr>
                      <a:r>
                        <a:rPr b="0" lang="en-US" sz="1200" spc="-1" strike="noStrike">
                          <a:solidFill>
                            <a:srgbClr val="000000"/>
                          </a:solidFill>
                          <a:latin typeface="Times New Roman"/>
                        </a:rPr>
                        <a:t>ID2</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78</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57</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80</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63</a:t>
                      </a:r>
                      <a:endParaRPr b="0" lang="en-US" sz="1200" spc="-1" strike="noStrike">
                        <a:latin typeface="Arial"/>
                      </a:endParaRPr>
                    </a:p>
                  </a:txBody>
                  <a:tcPr marL="91440" marR="91440">
                    <a:noFill/>
                  </a:tcPr>
                </a:tc>
              </a:tr>
              <a:tr h="343080">
                <a:tc>
                  <a:txBody>
                    <a:bodyPr anchor="ctr"/>
                    <a:p>
                      <a:pPr algn="ctr">
                        <a:lnSpc>
                          <a:spcPct val="100000"/>
                        </a:lnSpc>
                      </a:pPr>
                      <a:r>
                        <a:rPr b="0" lang="en-US" sz="1200" spc="-1" strike="noStrike">
                          <a:solidFill>
                            <a:srgbClr val="000000"/>
                          </a:solidFill>
                          <a:latin typeface="Times New Roman"/>
                        </a:rPr>
                        <a:t>ID3</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53</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45</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54</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53</a:t>
                      </a:r>
                      <a:endParaRPr b="0" lang="en-US" sz="1200" spc="-1" strike="noStrike">
                        <a:latin typeface="Arial"/>
                      </a:endParaRPr>
                    </a:p>
                  </a:txBody>
                  <a:tcPr marL="91440" marR="91440">
                    <a:noFill/>
                  </a:tcPr>
                </a:tc>
              </a:tr>
              <a:tr h="343080">
                <a:tc>
                  <a:txBody>
                    <a:bodyPr anchor="ctr"/>
                    <a:p>
                      <a:pPr algn="ctr">
                        <a:lnSpc>
                          <a:spcPct val="100000"/>
                        </a:lnSpc>
                      </a:pPr>
                      <a:r>
                        <a:rPr b="0" lang="en-US" sz="1200" spc="-1" strike="noStrike">
                          <a:solidFill>
                            <a:srgbClr val="000000"/>
                          </a:solidFill>
                          <a:latin typeface="Times New Roman"/>
                        </a:rPr>
                        <a:t>ID4</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66</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66</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68</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69</a:t>
                      </a:r>
                      <a:endParaRPr b="0" lang="en-US" sz="1200" spc="-1" strike="noStrike">
                        <a:latin typeface="Arial"/>
                      </a:endParaRPr>
                    </a:p>
                  </a:txBody>
                  <a:tcPr marL="91440" marR="91440">
                    <a:noFill/>
                  </a:tcPr>
                </a:tc>
              </a:tr>
              <a:tr h="343080">
                <a:tc>
                  <a:txBody>
                    <a:bodyPr anchor="ctr"/>
                    <a:p>
                      <a:pPr algn="ctr">
                        <a:lnSpc>
                          <a:spcPct val="100000"/>
                        </a:lnSpc>
                      </a:pPr>
                      <a:r>
                        <a:rPr b="0" lang="en-US" sz="1200" spc="-1" strike="noStrike">
                          <a:solidFill>
                            <a:srgbClr val="000000"/>
                          </a:solidFill>
                          <a:latin typeface="Times New Roman"/>
                        </a:rPr>
                        <a:t>ID5</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64</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70</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62</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70</a:t>
                      </a:r>
                      <a:endParaRPr b="0" lang="en-US" sz="1200" spc="-1" strike="noStrike">
                        <a:latin typeface="Arial"/>
                      </a:endParaRPr>
                    </a:p>
                  </a:txBody>
                  <a:tcPr marL="91440" marR="91440">
                    <a:noFill/>
                  </a:tcPr>
                </a:tc>
              </a:tr>
              <a:tr h="343080">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r>
              <a:tr h="345240">
                <a:tc>
                  <a:txBody>
                    <a:bodyPr anchor="ctr"/>
                    <a:p>
                      <a:pPr algn="ctr">
                        <a:lnSpc>
                          <a:spcPct val="100000"/>
                        </a:lnSpc>
                      </a:pPr>
                      <a:r>
                        <a:rPr b="0" lang="en-US" sz="1200" spc="-1" strike="noStrike">
                          <a:solidFill>
                            <a:srgbClr val="000000"/>
                          </a:solidFill>
                          <a:latin typeface="Times New Roman"/>
                        </a:rPr>
                        <a:t>ID40</a:t>
                      </a:r>
                      <a:endParaRPr b="0" lang="en-US" sz="1200" spc="-1" strike="noStrike">
                        <a:latin typeface="Arial"/>
                      </a:endParaRPr>
                    </a:p>
                  </a:txBody>
                  <a:tcPr marL="91440" marR="91440">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83</a:t>
                      </a:r>
                      <a:endParaRPr b="0" lang="en-US" sz="1200" spc="-1" strike="noStrike">
                        <a:latin typeface="Arial"/>
                      </a:endParaRPr>
                    </a:p>
                  </a:txBody>
                  <a:tcPr marL="91440" marR="91440">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91</a:t>
                      </a:r>
                      <a:endParaRPr b="0" lang="en-US" sz="1200" spc="-1" strike="noStrike">
                        <a:latin typeface="Arial"/>
                      </a:endParaRPr>
                    </a:p>
                  </a:txBody>
                  <a:tcPr marL="91440" marR="91440">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86</a:t>
                      </a:r>
                      <a:endParaRPr b="0" lang="en-US" sz="1200" spc="-1" strike="noStrike">
                        <a:latin typeface="Arial"/>
                      </a:endParaRPr>
                    </a:p>
                  </a:txBody>
                  <a:tcPr marL="91440" marR="91440">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92</a:t>
                      </a:r>
                      <a:endParaRPr b="0" lang="en-US" sz="1200" spc="-1" strike="noStrike">
                        <a:latin typeface="Arial"/>
                      </a:endParaRPr>
                    </a:p>
                  </a:txBody>
                  <a:tcPr marL="91440" marR="91440">
                    <a:lnB w="12240">
                      <a:solidFill>
                        <a:srgbClr val="000000"/>
                      </a:solidFill>
                    </a:lnB>
                    <a:noFill/>
                  </a:tcPr>
                </a:tc>
              </a:tr>
            </a:tbl>
          </a:graphicData>
        </a:graphic>
      </p:graphicFrame>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457200" y="1600200"/>
            <a:ext cx="8229240" cy="499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 obvious way to compare cor</a:t>
            </a:r>
            <a:r>
              <a:rPr b="0" lang="en-US" sz="1800" spc="-1" strike="noStrike" baseline="30000">
                <a:solidFill>
                  <a:srgbClr val="000000"/>
                </a:solidFill>
                <a:latin typeface="Times New Roman"/>
              </a:rPr>
              <a:t>T1</a:t>
            </a:r>
            <a:r>
              <a:rPr b="0" lang="en-US" sz="1800" spc="-1" strike="noStrike">
                <a:solidFill>
                  <a:srgbClr val="000000"/>
                </a:solidFill>
                <a:latin typeface="Times New Roman"/>
              </a:rPr>
              <a:t>(vis,num) with cor</a:t>
            </a:r>
            <a:r>
              <a:rPr b="0" lang="en-US" sz="1800" spc="-1" strike="noStrike" baseline="30000">
                <a:solidFill>
                  <a:srgbClr val="000000"/>
                </a:solidFill>
                <a:latin typeface="Times New Roman"/>
              </a:rPr>
              <a:t>T2</a:t>
            </a:r>
            <a:r>
              <a:rPr b="0" lang="en-US" sz="1800" spc="-1" strike="noStrike">
                <a:solidFill>
                  <a:srgbClr val="000000"/>
                </a:solidFill>
                <a:latin typeface="Times New Roman"/>
              </a:rPr>
              <a:t>(vis,num) within the classic repeated measures approach.</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Paired correlation problem is actually a variation on the </a:t>
            </a:r>
            <a:r>
              <a:rPr b="0" lang="en-US" sz="1800" spc="-1" strike="noStrike">
                <a:solidFill>
                  <a:srgbClr val="0070c0"/>
                </a:solidFill>
                <a:latin typeface="Times New Roman"/>
              </a:rPr>
              <a:t>continuous within-variable problem</a:t>
            </a:r>
            <a:r>
              <a:rPr b="0" lang="en-US" sz="1800" spc="-1" strike="noStrike">
                <a:solidFill>
                  <a:srgbClr val="000000"/>
                </a:solidFill>
                <a:latin typeface="Times New Roman"/>
              </a:rPr>
              <a:t>. Both visual and numerical ability vary continuously within subjects.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81"/>
              </a:spcBef>
            </a:pPr>
            <a:endParaRPr b="0" lang="en-US" sz="1800" spc="-1" strike="noStrike">
              <a:solidFill>
                <a:srgbClr val="000000"/>
              </a:solidFill>
              <a:latin typeface="Calibri"/>
            </a:endParaRPr>
          </a:p>
          <a:p>
            <a:pPr marL="343080" indent="-342720">
              <a:lnSpc>
                <a:spcPct val="100000"/>
              </a:lnSpc>
              <a:spcBef>
                <a:spcPts val="281"/>
              </a:spcBef>
              <a:buClr>
                <a:srgbClr val="000000"/>
              </a:buClr>
              <a:buFont typeface="Arial"/>
              <a:buChar char="•"/>
            </a:pPr>
            <a:r>
              <a:rPr b="0" lang="en-US" sz="1400" spc="-1" strike="noStrike">
                <a:solidFill>
                  <a:srgbClr val="000000"/>
                </a:solidFill>
                <a:latin typeface="Times New Roman"/>
              </a:rPr>
              <a:t>Note that the paired correlation problem can also be analyzed with several specific tests that have been developed for this case (see </a:t>
            </a:r>
            <a:r>
              <a:rPr b="0" lang="en-US" sz="1400" spc="-1" strike="noStrike">
                <a:solidFill>
                  <a:srgbClr val="0070c0"/>
                </a:solidFill>
                <a:latin typeface="Times New Roman"/>
              </a:rPr>
              <a:t>"cocor" package</a:t>
            </a:r>
            <a:r>
              <a:rPr b="0" lang="en-US" sz="1400" spc="-1" strike="noStrike">
                <a:solidFill>
                  <a:srgbClr val="000000"/>
                </a:solidFill>
                <a:latin typeface="Times New Roman"/>
              </a:rPr>
              <a:t> in R).</a:t>
            </a:r>
            <a:endParaRPr b="0" lang="en-US" sz="1400" spc="-1" strike="noStrike">
              <a:solidFill>
                <a:srgbClr val="000000"/>
              </a:solidFill>
              <a:latin typeface="Calibri"/>
            </a:endParaRPr>
          </a:p>
          <a:p>
            <a:pPr>
              <a:lnSpc>
                <a:spcPct val="100000"/>
              </a:lnSpc>
              <a:spcBef>
                <a:spcPts val="360"/>
              </a:spcBef>
            </a:pPr>
            <a:endParaRPr b="0" lang="en-US" sz="1400" spc="-1" strike="noStrike">
              <a:solidFill>
                <a:srgbClr val="000000"/>
              </a:solidFill>
              <a:latin typeface="Calibri"/>
            </a:endParaRPr>
          </a:p>
          <a:p>
            <a:pPr>
              <a:lnSpc>
                <a:spcPct val="100000"/>
              </a:lnSpc>
              <a:spcBef>
                <a:spcPts val="360"/>
              </a:spcBef>
            </a:pPr>
            <a:endParaRPr b="0" lang="en-US" sz="1400" spc="-1" strike="noStrike">
              <a:solidFill>
                <a:srgbClr val="000000"/>
              </a:solidFill>
              <a:latin typeface="Calibri"/>
            </a:endParaRPr>
          </a:p>
        </p:txBody>
      </p:sp>
      <p:sp>
        <p:nvSpPr>
          <p:cNvPr id="353"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4: Paired correlations</a:t>
            </a:r>
            <a:endParaRPr b="0" lang="en-US" sz="3200" spc="-1" strike="noStrike">
              <a:latin typeface="Arial"/>
            </a:endParaRPr>
          </a:p>
        </p:txBody>
      </p:sp>
      <p:sp>
        <p:nvSpPr>
          <p:cNvPr id="35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355" name="Table 4"/>
          <p:cNvGraphicFramePr/>
          <p:nvPr/>
        </p:nvGraphicFramePr>
        <p:xfrm>
          <a:off x="1403640" y="3285000"/>
          <a:ext cx="3528000" cy="2232000"/>
        </p:xfrm>
        <a:graphic>
          <a:graphicData uri="http://schemas.openxmlformats.org/drawingml/2006/table">
            <a:tbl>
              <a:tblPr/>
              <a:tblGrid>
                <a:gridCol w="882000"/>
                <a:gridCol w="882000"/>
                <a:gridCol w="882000"/>
                <a:gridCol w="882000"/>
              </a:tblGrid>
              <a:tr h="318600">
                <a:tc>
                  <a:txBody>
                    <a:bodyPr/>
                    <a:p>
                      <a:pPr algn="ctr">
                        <a:lnSpc>
                          <a:spcPct val="100000"/>
                        </a:lnSpc>
                      </a:pPr>
                      <a:r>
                        <a:rPr b="1" lang="en-US" sz="1200" spc="-1" strike="noStrike">
                          <a:solidFill>
                            <a:srgbClr val="000000"/>
                          </a:solidFill>
                          <a:latin typeface="Times New Roman"/>
                        </a:rPr>
                        <a:t>Student</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p>
                      <a:pPr algn="ctr">
                        <a:lnSpc>
                          <a:spcPct val="100000"/>
                        </a:lnSpc>
                      </a:pPr>
                      <a:r>
                        <a:rPr b="1" lang="en-US" sz="1200" spc="-1" strike="noStrike">
                          <a:solidFill>
                            <a:srgbClr val="000000"/>
                          </a:solidFill>
                          <a:latin typeface="Times New Roman"/>
                        </a:rPr>
                        <a:t>Time</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p>
                      <a:pPr algn="ctr">
                        <a:lnSpc>
                          <a:spcPct val="100000"/>
                        </a:lnSpc>
                      </a:pPr>
                      <a:r>
                        <a:rPr b="1" lang="en-US" sz="1200" spc="-1" strike="noStrike">
                          <a:solidFill>
                            <a:srgbClr val="000000"/>
                          </a:solidFill>
                          <a:latin typeface="Times New Roman"/>
                        </a:rPr>
                        <a:t>Visual</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p>
                      <a:pPr algn="ctr">
                        <a:lnSpc>
                          <a:spcPct val="100000"/>
                        </a:lnSpc>
                      </a:pPr>
                      <a:r>
                        <a:rPr b="1" lang="en-US" sz="1200" spc="-1" strike="noStrike">
                          <a:solidFill>
                            <a:srgbClr val="000000"/>
                          </a:solidFill>
                          <a:latin typeface="Times New Roman"/>
                        </a:rPr>
                        <a:t>Numerical</a:t>
                      </a:r>
                      <a:endParaRPr b="0" lang="en-US" sz="1200" spc="-1" strike="noStrike">
                        <a:latin typeface="Arial"/>
                      </a:endParaRPr>
                    </a:p>
                  </a:txBody>
                  <a:tcPr marL="91440" marR="91440">
                    <a:lnT w="12240">
                      <a:solidFill>
                        <a:srgbClr val="000000"/>
                      </a:solidFill>
                    </a:lnT>
                    <a:lnB w="12240">
                      <a:solidFill>
                        <a:srgbClr val="000000"/>
                      </a:solidFill>
                    </a:lnB>
                    <a:noFill/>
                  </a:tcPr>
                </a:tc>
              </a:tr>
              <a:tr h="318600">
                <a:tc>
                  <a:txBody>
                    <a:bodyPr/>
                    <a:p>
                      <a:pPr algn="ctr">
                        <a:lnSpc>
                          <a:spcPct val="100000"/>
                        </a:lnSpc>
                      </a:pPr>
                      <a:r>
                        <a:rPr b="0" lang="en-US" sz="1200" spc="-1" strike="noStrike">
                          <a:solidFill>
                            <a:srgbClr val="000000"/>
                          </a:solidFill>
                          <a:latin typeface="Times New Roman"/>
                        </a:rPr>
                        <a:t>ID1</a:t>
                      </a:r>
                      <a:endParaRPr b="0" lang="en-US" sz="1200" spc="-1" strike="noStrike">
                        <a:latin typeface="Arial"/>
                      </a:endParaRPr>
                    </a:p>
                  </a:txBody>
                  <a:tcPr marL="91440" marR="91440">
                    <a:lnT w="12240">
                      <a:solidFill>
                        <a:srgbClr val="000000"/>
                      </a:solidFill>
                    </a:lnT>
                    <a:noFill/>
                  </a:tcPr>
                </a:tc>
                <a:tc>
                  <a:txBody>
                    <a:bodyPr/>
                    <a:p>
                      <a:pPr algn="ctr">
                        <a:lnSpc>
                          <a:spcPct val="100000"/>
                        </a:lnSpc>
                      </a:pPr>
                      <a:r>
                        <a:rPr b="0" lang="en-US" sz="1200" spc="-1" strike="noStrike">
                          <a:solidFill>
                            <a:srgbClr val="000000"/>
                          </a:solidFill>
                          <a:latin typeface="Times New Roman"/>
                        </a:rPr>
                        <a:t>Pre</a:t>
                      </a:r>
                      <a:endParaRPr b="0" lang="en-US" sz="1200" spc="-1" strike="noStrike">
                        <a:latin typeface="Arial"/>
                      </a:endParaRPr>
                    </a:p>
                  </a:txBody>
                  <a:tcPr marL="91440" marR="91440">
                    <a:lnT w="12240">
                      <a:solidFill>
                        <a:srgbClr val="000000"/>
                      </a:solidFill>
                    </a:lnT>
                    <a:noFill/>
                  </a:tcPr>
                </a:tc>
                <a:tc>
                  <a:txBody>
                    <a:bodyPr/>
                    <a:p>
                      <a:pPr algn="ctr">
                        <a:lnSpc>
                          <a:spcPct val="100000"/>
                        </a:lnSpc>
                      </a:pPr>
                      <a:r>
                        <a:rPr b="0" lang="en-US" sz="1200" spc="-1" strike="noStrike">
                          <a:solidFill>
                            <a:srgbClr val="000000"/>
                          </a:solidFill>
                          <a:latin typeface="Times New Roman"/>
                        </a:rPr>
                        <a:t>64</a:t>
                      </a:r>
                      <a:endParaRPr b="0" lang="en-US" sz="1200" spc="-1" strike="noStrike">
                        <a:latin typeface="Arial"/>
                      </a:endParaRPr>
                    </a:p>
                  </a:txBody>
                  <a:tcPr marL="91440" marR="91440">
                    <a:lnT w="12240">
                      <a:solidFill>
                        <a:srgbClr val="000000"/>
                      </a:solidFill>
                    </a:lnT>
                    <a:noFill/>
                  </a:tcPr>
                </a:tc>
                <a:tc>
                  <a:txBody>
                    <a:bodyPr/>
                    <a:p>
                      <a:pPr algn="ctr">
                        <a:lnSpc>
                          <a:spcPct val="100000"/>
                        </a:lnSpc>
                      </a:pPr>
                      <a:r>
                        <a:rPr b="0" lang="en-US" sz="1200" spc="-1" strike="noStrike">
                          <a:solidFill>
                            <a:srgbClr val="000000"/>
                          </a:solidFill>
                          <a:latin typeface="Times New Roman"/>
                        </a:rPr>
                        <a:t>69</a:t>
                      </a:r>
                      <a:endParaRPr b="0" lang="en-US" sz="1200" spc="-1" strike="noStrike">
                        <a:latin typeface="Arial"/>
                      </a:endParaRPr>
                    </a:p>
                  </a:txBody>
                  <a:tcPr marL="91440" marR="91440">
                    <a:lnT w="12240">
                      <a:solidFill>
                        <a:srgbClr val="000000"/>
                      </a:solidFill>
                    </a:lnT>
                    <a:noFill/>
                  </a:tcPr>
                </a:tc>
              </a:tr>
              <a:tr h="318600">
                <a:tc>
                  <a:txBody>
                    <a:bodyPr/>
                    <a:p>
                      <a:pPr algn="ctr">
                        <a:lnSpc>
                          <a:spcPct val="100000"/>
                        </a:lnSpc>
                      </a:pPr>
                      <a:r>
                        <a:rPr b="0" lang="en-US" sz="1200" spc="-1" strike="noStrike">
                          <a:solidFill>
                            <a:srgbClr val="000000"/>
                          </a:solidFill>
                          <a:latin typeface="Times New Roman"/>
                        </a:rPr>
                        <a:t>ID1</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Post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67</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60</a:t>
                      </a:r>
                      <a:endParaRPr b="0" lang="en-US" sz="1200" spc="-1" strike="noStrike">
                        <a:latin typeface="Arial"/>
                      </a:endParaRPr>
                    </a:p>
                  </a:txBody>
                  <a:tcPr marL="91440" marR="91440">
                    <a:noFill/>
                  </a:tcPr>
                </a:tc>
              </a:tr>
              <a:tr h="318600">
                <a:tc>
                  <a:txBody>
                    <a:bodyPr/>
                    <a:p>
                      <a:pPr algn="ctr">
                        <a:lnSpc>
                          <a:spcPct val="100000"/>
                        </a:lnSpc>
                      </a:pPr>
                      <a:r>
                        <a:rPr b="0" lang="en-US" sz="1200" spc="-1" strike="noStrike">
                          <a:solidFill>
                            <a:srgbClr val="000000"/>
                          </a:solidFill>
                          <a:latin typeface="Times New Roman"/>
                        </a:rPr>
                        <a:t>ID2</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Pre</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78</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57</a:t>
                      </a:r>
                      <a:endParaRPr b="0" lang="en-US" sz="1200" spc="-1" strike="noStrike">
                        <a:latin typeface="Arial"/>
                      </a:endParaRPr>
                    </a:p>
                  </a:txBody>
                  <a:tcPr marL="91440" marR="91440">
                    <a:noFill/>
                  </a:tcPr>
                </a:tc>
              </a:tr>
              <a:tr h="318600">
                <a:tc>
                  <a:txBody>
                    <a:bodyPr/>
                    <a:p>
                      <a:pPr algn="ctr">
                        <a:lnSpc>
                          <a:spcPct val="100000"/>
                        </a:lnSpc>
                      </a:pPr>
                      <a:r>
                        <a:rPr b="0" lang="en-US" sz="1200" spc="-1" strike="noStrike">
                          <a:solidFill>
                            <a:srgbClr val="000000"/>
                          </a:solidFill>
                          <a:latin typeface="Times New Roman"/>
                        </a:rPr>
                        <a:t>ID2</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Post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80</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63</a:t>
                      </a:r>
                      <a:endParaRPr b="0" lang="en-US" sz="1200" spc="-1" strike="noStrike">
                        <a:latin typeface="Arial"/>
                      </a:endParaRPr>
                    </a:p>
                  </a:txBody>
                  <a:tcPr marL="91440" marR="91440">
                    <a:noFill/>
                  </a:tcPr>
                </a:tc>
              </a:tr>
              <a:tr h="318600">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r>
              <a:tr h="320400">
                <a:tc>
                  <a:txBody>
                    <a:bodyPr/>
                    <a:p>
                      <a:pPr algn="ctr">
                        <a:lnSpc>
                          <a:spcPct val="100000"/>
                        </a:lnSpc>
                      </a:pPr>
                      <a:r>
                        <a:rPr b="0" lang="en-US" sz="1200" spc="-1" strike="noStrike">
                          <a:solidFill>
                            <a:srgbClr val="000000"/>
                          </a:solidFill>
                          <a:latin typeface="Times New Roman"/>
                        </a:rPr>
                        <a:t>ID40</a:t>
                      </a:r>
                      <a:endParaRPr b="0" lang="en-US" sz="1200" spc="-1" strike="noStrike">
                        <a:latin typeface="Arial"/>
                      </a:endParaRPr>
                    </a:p>
                  </a:txBody>
                  <a:tcPr marL="91440" marR="91440">
                    <a:lnB w="12240">
                      <a:solidFill>
                        <a:srgbClr val="000000"/>
                      </a:solidFill>
                    </a:lnB>
                    <a:noFill/>
                  </a:tcPr>
                </a:tc>
                <a:tc>
                  <a:txBody>
                    <a:bodyPr/>
                    <a:p>
                      <a:pPr algn="ctr">
                        <a:lnSpc>
                          <a:spcPct val="100000"/>
                        </a:lnSpc>
                      </a:pPr>
                      <a:r>
                        <a:rPr b="0" lang="en-US" sz="1200" spc="-1" strike="noStrike">
                          <a:solidFill>
                            <a:srgbClr val="000000"/>
                          </a:solidFill>
                          <a:latin typeface="Times New Roman"/>
                        </a:rPr>
                        <a:t>Post</a:t>
                      </a:r>
                      <a:endParaRPr b="0" lang="en-US" sz="1200" spc="-1" strike="noStrike">
                        <a:latin typeface="Arial"/>
                      </a:endParaRPr>
                    </a:p>
                  </a:txBody>
                  <a:tcPr marL="91440" marR="91440">
                    <a:lnB w="12240">
                      <a:solidFill>
                        <a:srgbClr val="000000"/>
                      </a:solidFill>
                    </a:lnB>
                    <a:noFill/>
                  </a:tcPr>
                </a:tc>
                <a:tc>
                  <a:txBody>
                    <a:bodyPr/>
                    <a:p>
                      <a:pPr algn="ctr">
                        <a:lnSpc>
                          <a:spcPct val="100000"/>
                        </a:lnSpc>
                      </a:pPr>
                      <a:r>
                        <a:rPr b="0" lang="en-US" sz="1200" spc="-1" strike="noStrike">
                          <a:solidFill>
                            <a:srgbClr val="000000"/>
                          </a:solidFill>
                          <a:latin typeface="Times New Roman"/>
                        </a:rPr>
                        <a:t>86</a:t>
                      </a:r>
                      <a:endParaRPr b="0" lang="en-US" sz="1200" spc="-1" strike="noStrike">
                        <a:latin typeface="Arial"/>
                      </a:endParaRPr>
                    </a:p>
                  </a:txBody>
                  <a:tcPr marL="91440" marR="91440">
                    <a:lnB w="12240">
                      <a:solidFill>
                        <a:srgbClr val="000000"/>
                      </a:solidFill>
                    </a:lnB>
                    <a:noFill/>
                  </a:tcPr>
                </a:tc>
                <a:tc>
                  <a:txBody>
                    <a:bodyPr/>
                    <a:p>
                      <a:pPr algn="ctr">
                        <a:lnSpc>
                          <a:spcPct val="100000"/>
                        </a:lnSpc>
                      </a:pPr>
                      <a:r>
                        <a:rPr b="0" lang="en-US" sz="1200" spc="-1" strike="noStrike">
                          <a:solidFill>
                            <a:srgbClr val="000000"/>
                          </a:solidFill>
                          <a:latin typeface="Times New Roman"/>
                        </a:rPr>
                        <a:t>92</a:t>
                      </a:r>
                      <a:endParaRPr b="0" lang="en-US" sz="1200" spc="-1" strike="noStrike">
                        <a:latin typeface="Arial"/>
                      </a:endParaRPr>
                    </a:p>
                  </a:txBody>
                  <a:tcPr marL="91440" marR="91440">
                    <a:lnB w="12240">
                      <a:solidFill>
                        <a:srgbClr val="000000"/>
                      </a:solidFill>
                    </a:lnB>
                    <a:noFill/>
                  </a:tcPr>
                </a:tc>
              </a:tr>
            </a:tbl>
          </a:graphicData>
        </a:graphic>
      </p:graphicFrame>
      <p:sp>
        <p:nvSpPr>
          <p:cNvPr id="356" name="CustomShape 5"/>
          <p:cNvSpPr/>
          <p:nvPr/>
        </p:nvSpPr>
        <p:spPr>
          <a:xfrm>
            <a:off x="6162840" y="4211640"/>
            <a:ext cx="1773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984807"/>
                </a:solidFill>
                <a:latin typeface="Times New Roman"/>
              </a:rPr>
              <a:t>Long format data</a:t>
            </a:r>
            <a:endParaRPr b="0" lang="en-US" sz="1800" spc="-1" strike="noStrike">
              <a:latin typeface="Arial"/>
            </a:endParaRPr>
          </a:p>
        </p:txBody>
      </p:sp>
      <p:sp>
        <p:nvSpPr>
          <p:cNvPr id="357" name="CustomShape 6"/>
          <p:cNvSpPr/>
          <p:nvPr/>
        </p:nvSpPr>
        <p:spPr>
          <a:xfrm flipH="1">
            <a:off x="5219280" y="4396320"/>
            <a:ext cx="863640" cy="360"/>
          </a:xfrm>
          <a:custGeom>
            <a:avLst/>
            <a:gdLst/>
            <a:ahLst/>
            <a:rect l="l" t="t" r="r" b="b"/>
            <a:pathLst>
              <a:path w="21600" h="21600">
                <a:moveTo>
                  <a:pt x="0" y="0"/>
                </a:moveTo>
                <a:lnTo>
                  <a:pt x="21600" y="21600"/>
                </a:lnTo>
              </a:path>
            </a:pathLst>
          </a:custGeom>
          <a:noFill/>
          <a:ln w="19080">
            <a:solidFill>
              <a:schemeClr val="accent6">
                <a:lumMod val="50000"/>
              </a:schemeClr>
            </a:solidFill>
            <a:round/>
            <a:tailEnd len="med" type="triangle" w="med"/>
          </a:ln>
        </p:spPr>
        <p:style>
          <a:lnRef idx="1">
            <a:schemeClr val="accent1"/>
          </a:lnRef>
          <a:fillRef idx="0">
            <a:schemeClr val="accent1"/>
          </a:fillRef>
          <a:effectRef idx="0">
            <a:schemeClr val="accent1"/>
          </a:effectRef>
          <a:fontRef idx="minor"/>
        </p:style>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457200" y="1600200"/>
            <a:ext cx="8229240" cy="456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Researchers conduct a </a:t>
            </a:r>
            <a:r>
              <a:rPr b="0" lang="en-US" sz="1800" spc="-1" strike="noStrike">
                <a:solidFill>
                  <a:srgbClr val="0070c0"/>
                </a:solidFill>
                <a:latin typeface="Times New Roman"/>
              </a:rPr>
              <a:t>longitudinal study on life-satisfaction</a:t>
            </a:r>
            <a:r>
              <a:rPr b="0" lang="en-US" sz="1800" spc="-1" strike="noStrike">
                <a:solidFill>
                  <a:srgbClr val="000000"/>
                </a:solidFill>
                <a:latin typeface="Times New Roman"/>
              </a:rPr>
              <a:t>. In </a:t>
            </a:r>
            <a:r>
              <a:rPr b="0" lang="en-US" sz="1800" spc="-1" strike="noStrike">
                <a:solidFill>
                  <a:srgbClr val="0070c0"/>
                </a:solidFill>
                <a:latin typeface="Times New Roman"/>
              </a:rPr>
              <a:t>20 countries</a:t>
            </a:r>
            <a:r>
              <a:rPr b="0" lang="en-US" sz="1800" spc="-1" strike="noStrike">
                <a:solidFill>
                  <a:srgbClr val="000000"/>
                </a:solidFill>
                <a:latin typeface="Times New Roman"/>
              </a:rPr>
              <a:t>, they track </a:t>
            </a:r>
            <a:r>
              <a:rPr b="0" lang="en-US" sz="1800" spc="-1" strike="noStrike">
                <a:solidFill>
                  <a:srgbClr val="0070c0"/>
                </a:solidFill>
                <a:latin typeface="Times New Roman"/>
              </a:rPr>
              <a:t>300 families </a:t>
            </a:r>
            <a:r>
              <a:rPr b="0" lang="en-US" sz="1800" spc="-1" strike="noStrike">
                <a:solidFill>
                  <a:srgbClr val="000000"/>
                </a:solidFill>
                <a:latin typeface="Times New Roman"/>
              </a:rPr>
              <a:t>each, containing between </a:t>
            </a:r>
            <a:r>
              <a:rPr b="0" lang="en-US" sz="1800" spc="-1" strike="noStrike">
                <a:solidFill>
                  <a:srgbClr val="0070c0"/>
                </a:solidFill>
                <a:latin typeface="Times New Roman"/>
              </a:rPr>
              <a:t>2 to 8 people </a:t>
            </a:r>
            <a:r>
              <a:rPr b="0" lang="en-US" sz="1800" spc="-1" strike="noStrike">
                <a:solidFill>
                  <a:srgbClr val="000000"/>
                </a:solidFill>
                <a:latin typeface="Times New Roman"/>
              </a:rPr>
              <a:t>each (thousands of subjects). Data have a complex multilevel structure: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359"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5: Complex non-independence </a:t>
            </a:r>
            <a:endParaRPr b="0" lang="en-US" sz="3200" spc="-1" strike="noStrike">
              <a:latin typeface="Arial"/>
            </a:endParaRPr>
          </a:p>
        </p:txBody>
      </p:sp>
      <p:sp>
        <p:nvSpPr>
          <p:cNvPr id="36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361" name="Table 4"/>
          <p:cNvGraphicFramePr/>
          <p:nvPr/>
        </p:nvGraphicFramePr>
        <p:xfrm>
          <a:off x="767880" y="3030120"/>
          <a:ext cx="7692120" cy="3062880"/>
        </p:xfrm>
        <a:graphic>
          <a:graphicData uri="http://schemas.openxmlformats.org/drawingml/2006/table">
            <a:tbl>
              <a:tblPr/>
              <a:tblGrid>
                <a:gridCol w="1296000"/>
                <a:gridCol w="1224000"/>
                <a:gridCol w="1296000"/>
                <a:gridCol w="1296000"/>
                <a:gridCol w="792000"/>
                <a:gridCol w="648000"/>
                <a:gridCol w="504000"/>
                <a:gridCol w="636120"/>
              </a:tblGrid>
              <a:tr h="278280">
                <a:tc>
                  <a:txBody>
                    <a:bodyPr/>
                    <a:p>
                      <a:pPr algn="ctr">
                        <a:lnSpc>
                          <a:spcPct val="100000"/>
                        </a:lnSpc>
                      </a:pPr>
                      <a:r>
                        <a:rPr b="1" lang="en-US" sz="1200" spc="-1" strike="noStrike">
                          <a:solidFill>
                            <a:srgbClr val="000000"/>
                          </a:solidFill>
                          <a:latin typeface="Times New Roman"/>
                        </a:rPr>
                        <a:t>Country</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p>
                      <a:pPr algn="ctr">
                        <a:lnSpc>
                          <a:spcPct val="100000"/>
                        </a:lnSpc>
                      </a:pPr>
                      <a:r>
                        <a:rPr b="1" lang="en-US" sz="1200" spc="-1" strike="noStrike">
                          <a:solidFill>
                            <a:srgbClr val="000000"/>
                          </a:solidFill>
                          <a:latin typeface="Times New Roman"/>
                        </a:rPr>
                        <a:t>Family</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p>
                      <a:pPr algn="ctr">
                        <a:lnSpc>
                          <a:spcPct val="100000"/>
                        </a:lnSpc>
                      </a:pPr>
                      <a:r>
                        <a:rPr b="1" lang="en-US" sz="1200" spc="-1" strike="noStrike">
                          <a:solidFill>
                            <a:srgbClr val="000000"/>
                          </a:solidFill>
                          <a:latin typeface="Times New Roman"/>
                        </a:rPr>
                        <a:t>Subject</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p>
                      <a:pPr algn="ctr">
                        <a:lnSpc>
                          <a:spcPct val="100000"/>
                        </a:lnSpc>
                      </a:pPr>
                      <a:r>
                        <a:rPr b="1" lang="en-US" sz="1200" spc="-1" strike="noStrike">
                          <a:solidFill>
                            <a:srgbClr val="000000"/>
                          </a:solidFill>
                          <a:latin typeface="Times New Roman"/>
                        </a:rPr>
                        <a:t>Time</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p>
                      <a:pPr algn="ctr">
                        <a:lnSpc>
                          <a:spcPct val="100000"/>
                        </a:lnSpc>
                      </a:pPr>
                      <a:r>
                        <a:rPr b="1" lang="en-US" sz="1200" spc="-1" strike="noStrike">
                          <a:solidFill>
                            <a:srgbClr val="000000"/>
                          </a:solidFill>
                          <a:latin typeface="Times New Roman"/>
                        </a:rPr>
                        <a:t>Gender</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p>
                      <a:pPr algn="ctr">
                        <a:lnSpc>
                          <a:spcPct val="100000"/>
                        </a:lnSpc>
                      </a:pPr>
                      <a:r>
                        <a:rPr b="1" lang="en-US" sz="1200" spc="-1" strike="noStrike">
                          <a:solidFill>
                            <a:srgbClr val="000000"/>
                          </a:solidFill>
                          <a:latin typeface="Times New Roman"/>
                        </a:rPr>
                        <a:t>Age</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p>
                      <a:pPr algn="ctr">
                        <a:lnSpc>
                          <a:spcPct val="100000"/>
                        </a:lnSpc>
                      </a:pPr>
                      <a:r>
                        <a:rPr b="1" lang="en-US" sz="1200" spc="-1" strike="noStrike">
                          <a:solidFill>
                            <a:srgbClr val="000000"/>
                          </a:solidFill>
                          <a:latin typeface="Times New Roman"/>
                        </a:rPr>
                        <a:t>…</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p>
                      <a:pPr algn="ctr">
                        <a:lnSpc>
                          <a:spcPct val="100000"/>
                        </a:lnSpc>
                      </a:pPr>
                      <a:r>
                        <a:rPr b="1" lang="en-US" sz="1200" spc="-1" strike="noStrike">
                          <a:solidFill>
                            <a:srgbClr val="000000"/>
                          </a:solidFill>
                          <a:latin typeface="Times New Roman"/>
                        </a:rPr>
                        <a:t>LS</a:t>
                      </a:r>
                      <a:endParaRPr b="0" lang="en-US" sz="1200" spc="-1" strike="noStrike">
                        <a:latin typeface="Arial"/>
                      </a:endParaRPr>
                    </a:p>
                  </a:txBody>
                  <a:tcPr marL="91440" marR="91440">
                    <a:lnT w="12240">
                      <a:solidFill>
                        <a:srgbClr val="000000"/>
                      </a:solidFill>
                    </a:lnT>
                    <a:lnB w="12240">
                      <a:solidFill>
                        <a:srgbClr val="000000"/>
                      </a:solidFill>
                    </a:lnB>
                    <a:noFill/>
                  </a:tcPr>
                </a:tc>
              </a:tr>
              <a:tr h="278280">
                <a:tc>
                  <a:txBody>
                    <a:bodyPr/>
                    <a:p>
                      <a:pPr algn="ctr">
                        <a:lnSpc>
                          <a:spcPct val="100000"/>
                        </a:lnSpc>
                      </a:pPr>
                      <a:r>
                        <a:rPr b="0" lang="en-US" sz="1200" spc="-1" strike="noStrike">
                          <a:solidFill>
                            <a:srgbClr val="000000"/>
                          </a:solidFill>
                          <a:latin typeface="Times New Roman"/>
                        </a:rPr>
                        <a:t>Belgium</a:t>
                      </a:r>
                      <a:endParaRPr b="0" lang="en-US" sz="1200" spc="-1" strike="noStrike">
                        <a:latin typeface="Arial"/>
                      </a:endParaRPr>
                    </a:p>
                  </a:txBody>
                  <a:tcPr marL="91440" marR="91440">
                    <a:lnT w="12240">
                      <a:solidFill>
                        <a:srgbClr val="000000"/>
                      </a:solidFill>
                    </a:lnT>
                    <a:noFill/>
                  </a:tcPr>
                </a:tc>
                <a:tc>
                  <a:txBody>
                    <a:bodyPr/>
                    <a:p>
                      <a:pPr algn="ctr">
                        <a:lnSpc>
                          <a:spcPct val="100000"/>
                        </a:lnSpc>
                      </a:pPr>
                      <a:r>
                        <a:rPr b="0" lang="en-US" sz="1200" spc="-1" strike="noStrike">
                          <a:solidFill>
                            <a:srgbClr val="000000"/>
                          </a:solidFill>
                          <a:latin typeface="Times New Roman"/>
                        </a:rPr>
                        <a:t>FBE_101</a:t>
                      </a:r>
                      <a:endParaRPr b="0" lang="en-US" sz="1200" spc="-1" strike="noStrike">
                        <a:latin typeface="Arial"/>
                      </a:endParaRPr>
                    </a:p>
                  </a:txBody>
                  <a:tcPr marL="91440" marR="91440">
                    <a:lnT w="12240">
                      <a:solidFill>
                        <a:srgbClr val="000000"/>
                      </a:solidFill>
                    </a:lnT>
                    <a:noFill/>
                  </a:tcPr>
                </a:tc>
                <a:tc>
                  <a:txBody>
                    <a:bodyPr/>
                    <a:p>
                      <a:pPr algn="ctr">
                        <a:lnSpc>
                          <a:spcPct val="100000"/>
                        </a:lnSpc>
                      </a:pPr>
                      <a:r>
                        <a:rPr b="0" lang="en-US" sz="1200" spc="-1" strike="noStrike">
                          <a:solidFill>
                            <a:srgbClr val="000000"/>
                          </a:solidFill>
                          <a:latin typeface="Times New Roman"/>
                        </a:rPr>
                        <a:t>SFBE101_02</a:t>
                      </a:r>
                      <a:endParaRPr b="0" lang="en-US" sz="1200" spc="-1" strike="noStrike">
                        <a:latin typeface="Arial"/>
                      </a:endParaRPr>
                    </a:p>
                  </a:txBody>
                  <a:tcPr marL="91440" marR="91440">
                    <a:lnT w="12240">
                      <a:solidFill>
                        <a:srgbClr val="000000"/>
                      </a:solidFill>
                    </a:lnT>
                    <a:noFill/>
                  </a:tcPr>
                </a:tc>
                <a:tc>
                  <a:txBody>
                    <a:bodyPr/>
                    <a:p>
                      <a:pPr algn="ctr">
                        <a:lnSpc>
                          <a:spcPct val="100000"/>
                        </a:lnSpc>
                      </a:pPr>
                      <a:r>
                        <a:rPr b="0" lang="en-US" sz="1200" spc="-1" strike="noStrike">
                          <a:solidFill>
                            <a:srgbClr val="000000"/>
                          </a:solidFill>
                          <a:latin typeface="Times New Roman"/>
                        </a:rPr>
                        <a:t>02/03/1990</a:t>
                      </a:r>
                      <a:endParaRPr b="0" lang="en-US" sz="1200" spc="-1" strike="noStrike">
                        <a:latin typeface="Arial"/>
                      </a:endParaRPr>
                    </a:p>
                  </a:txBody>
                  <a:tcPr marL="91440" marR="91440">
                    <a:lnT w="12240">
                      <a:solidFill>
                        <a:srgbClr val="000000"/>
                      </a:solidFill>
                    </a:lnT>
                    <a:noFill/>
                  </a:tcPr>
                </a:tc>
                <a:tc>
                  <a:txBody>
                    <a:bodyPr/>
                    <a:p>
                      <a:pPr algn="ctr">
                        <a:lnSpc>
                          <a:spcPct val="100000"/>
                        </a:lnSpc>
                      </a:pPr>
                      <a:r>
                        <a:rPr b="0" lang="en-US" sz="1200" spc="-1" strike="noStrike">
                          <a:solidFill>
                            <a:srgbClr val="000000"/>
                          </a:solidFill>
                          <a:latin typeface="Times New Roman"/>
                        </a:rPr>
                        <a:t>M</a:t>
                      </a:r>
                      <a:endParaRPr b="0" lang="en-US" sz="1200" spc="-1" strike="noStrike">
                        <a:latin typeface="Arial"/>
                      </a:endParaRPr>
                    </a:p>
                  </a:txBody>
                  <a:tcPr marL="91440" marR="91440">
                    <a:lnT w="12240">
                      <a:solidFill>
                        <a:srgbClr val="000000"/>
                      </a:solidFill>
                    </a:lnT>
                    <a:noFill/>
                  </a:tcPr>
                </a:tc>
                <a:tc>
                  <a:txBody>
                    <a:bodyPr/>
                    <a:p>
                      <a:pPr algn="ctr">
                        <a:lnSpc>
                          <a:spcPct val="100000"/>
                        </a:lnSpc>
                      </a:pPr>
                      <a:r>
                        <a:rPr b="0" lang="en-US" sz="1200" spc="-1" strike="noStrike">
                          <a:solidFill>
                            <a:srgbClr val="000000"/>
                          </a:solidFill>
                          <a:latin typeface="Times New Roman"/>
                        </a:rPr>
                        <a:t>6.2</a:t>
                      </a:r>
                      <a:endParaRPr b="0" lang="en-US" sz="1200" spc="-1" strike="noStrike">
                        <a:latin typeface="Arial"/>
                      </a:endParaRPr>
                    </a:p>
                  </a:txBody>
                  <a:tcPr marL="91440" marR="91440">
                    <a:lnT w="12240">
                      <a:solidFill>
                        <a:srgbClr val="000000"/>
                      </a:solidFill>
                    </a:lnT>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T w="12240">
                      <a:solidFill>
                        <a:srgbClr val="000000"/>
                      </a:solidFill>
                    </a:lnT>
                    <a:noFill/>
                  </a:tcPr>
                </a:tc>
                <a:tc>
                  <a:txBody>
                    <a:bodyPr/>
                    <a:p>
                      <a:pPr algn="ctr">
                        <a:lnSpc>
                          <a:spcPct val="100000"/>
                        </a:lnSpc>
                      </a:pPr>
                      <a:r>
                        <a:rPr b="0" lang="en-US" sz="1200" spc="-1" strike="noStrike">
                          <a:solidFill>
                            <a:srgbClr val="000000"/>
                          </a:solidFill>
                          <a:latin typeface="Times New Roman"/>
                        </a:rPr>
                        <a:t>4.2</a:t>
                      </a:r>
                      <a:endParaRPr b="0" lang="en-US" sz="1200" spc="-1" strike="noStrike">
                        <a:latin typeface="Arial"/>
                      </a:endParaRPr>
                    </a:p>
                  </a:txBody>
                  <a:tcPr marL="91440" marR="91440">
                    <a:lnT w="12240">
                      <a:solidFill>
                        <a:srgbClr val="000000"/>
                      </a:solidFill>
                    </a:lnT>
                    <a:noFill/>
                  </a:tcPr>
                </a:tc>
              </a:tr>
              <a:tr h="278280">
                <a:tc>
                  <a:txBody>
                    <a:bodyPr/>
                    <a:p>
                      <a:pPr algn="ctr">
                        <a:lnSpc>
                          <a:spcPct val="100000"/>
                        </a:lnSpc>
                      </a:pPr>
                      <a:r>
                        <a:rPr b="0" lang="en-US" sz="1200" spc="-1" strike="noStrike">
                          <a:solidFill>
                            <a:srgbClr val="000000"/>
                          </a:solidFill>
                          <a:latin typeface="Times New Roman"/>
                        </a:rPr>
                        <a:t>Belgium</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FBE_101</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SFBE101_02</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11/06/1990</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M</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6.5</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3.0</a:t>
                      </a:r>
                      <a:endParaRPr b="0" lang="en-US" sz="1200" spc="-1" strike="noStrike">
                        <a:latin typeface="Arial"/>
                      </a:endParaRPr>
                    </a:p>
                  </a:txBody>
                  <a:tcPr marL="91440" marR="91440">
                    <a:noFill/>
                  </a:tcPr>
                </a:tc>
              </a:tr>
              <a:tr h="278280">
                <a:tc>
                  <a:txBody>
                    <a:bodyPr/>
                    <a:p>
                      <a:pPr algn="ctr">
                        <a:lnSpc>
                          <a:spcPct val="100000"/>
                        </a:lnSpc>
                      </a:pPr>
                      <a:r>
                        <a:rPr b="0" lang="en-US" sz="1200" spc="-1" strike="noStrike">
                          <a:solidFill>
                            <a:srgbClr val="000000"/>
                          </a:solidFill>
                          <a:latin typeface="Times New Roman"/>
                        </a:rPr>
                        <a:t>Belgium</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FBE_101</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SFBE101_02</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12/10/1991</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M</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7.8</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2.9</a:t>
                      </a:r>
                      <a:endParaRPr b="0" lang="en-US" sz="1200" spc="-1" strike="noStrike">
                        <a:latin typeface="Arial"/>
                      </a:endParaRPr>
                    </a:p>
                  </a:txBody>
                  <a:tcPr marL="91440" marR="91440">
                    <a:noFill/>
                  </a:tcPr>
                </a:tc>
              </a:tr>
              <a:tr h="278280">
                <a:tc>
                  <a:txBody>
                    <a:bodyPr/>
                    <a:p>
                      <a:pPr algn="ctr">
                        <a:lnSpc>
                          <a:spcPct val="100000"/>
                        </a:lnSpc>
                      </a:pPr>
                      <a:r>
                        <a:rPr b="0" lang="en-US" sz="1200" spc="-1" strike="noStrike">
                          <a:solidFill>
                            <a:srgbClr val="000000"/>
                          </a:solidFill>
                          <a:latin typeface="Times New Roman"/>
                        </a:rPr>
                        <a:t>Belgium</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FBE_101</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SFBE101_02</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01/02/1992</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M</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8.1</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3.1</a:t>
                      </a:r>
                      <a:endParaRPr b="0" lang="en-US" sz="1200" spc="-1" strike="noStrike">
                        <a:latin typeface="Arial"/>
                      </a:endParaRPr>
                    </a:p>
                  </a:txBody>
                  <a:tcPr marL="91440" marR="91440">
                    <a:noFill/>
                  </a:tcPr>
                </a:tc>
              </a:tr>
              <a:tr h="278280">
                <a:tc>
                  <a:txBody>
                    <a:bodyPr/>
                    <a:p>
                      <a:pPr algn="ctr">
                        <a:lnSpc>
                          <a:spcPct val="100000"/>
                        </a:lnSpc>
                      </a:pPr>
                      <a:r>
                        <a:rPr b="0" lang="en-US" sz="1200" spc="-1" strike="noStrike">
                          <a:solidFill>
                            <a:srgbClr val="000000"/>
                          </a:solidFill>
                          <a:latin typeface="Times New Roman"/>
                        </a:rPr>
                        <a:t>Belgium</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FBE_101</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SFBE101_02</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22/07/1992</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M</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8.6</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4.6</a:t>
                      </a:r>
                      <a:endParaRPr b="0" lang="en-US" sz="1200" spc="-1" strike="noStrike">
                        <a:latin typeface="Arial"/>
                      </a:endParaRPr>
                    </a:p>
                  </a:txBody>
                  <a:tcPr marL="91440" marR="91440">
                    <a:noFill/>
                  </a:tcPr>
                </a:tc>
              </a:tr>
              <a:tr h="278280">
                <a:tc>
                  <a:txBody>
                    <a:bodyPr/>
                    <a:p>
                      <a:pPr algn="ctr">
                        <a:lnSpc>
                          <a:spcPct val="100000"/>
                        </a:lnSpc>
                      </a:pPr>
                      <a:r>
                        <a:rPr b="0" lang="en-US" sz="1200" spc="-1" strike="noStrike">
                          <a:solidFill>
                            <a:srgbClr val="000000"/>
                          </a:solidFill>
                          <a:latin typeface="Times New Roman"/>
                        </a:rPr>
                        <a:t>Iceland</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FIS_009</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SFIS009_01</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04/04/1994</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F</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25.1</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0.3</a:t>
                      </a:r>
                      <a:endParaRPr b="0" lang="en-US" sz="1200" spc="-1" strike="noStrike">
                        <a:latin typeface="Arial"/>
                      </a:endParaRPr>
                    </a:p>
                  </a:txBody>
                  <a:tcPr marL="91440" marR="91440">
                    <a:noFill/>
                  </a:tcPr>
                </a:tc>
              </a:tr>
              <a:tr h="278280">
                <a:tc>
                  <a:txBody>
                    <a:bodyPr/>
                    <a:p>
                      <a:pPr algn="ctr">
                        <a:lnSpc>
                          <a:spcPct val="100000"/>
                        </a:lnSpc>
                      </a:pPr>
                      <a:r>
                        <a:rPr b="0" lang="en-US" sz="1200" spc="-1" strike="noStrike">
                          <a:solidFill>
                            <a:srgbClr val="000000"/>
                          </a:solidFill>
                          <a:latin typeface="Times New Roman"/>
                        </a:rPr>
                        <a:t>Iceland</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FIS_009</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SFIS009_01</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15/06/1995</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F</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26.3</a:t>
                      </a:r>
                      <a:endParaRPr b="0" lang="en-US" sz="1200" spc="-1" strike="noStrike">
                        <a:latin typeface="Arial"/>
                      </a:endParaRPr>
                    </a:p>
                  </a:txBody>
                  <a:tcPr marL="91440" marR="91440">
                    <a:noFill/>
                  </a:tcPr>
                </a:tc>
                <a:tc>
                  <a:tcPr marL="91440" marR="91440">
                    <a:noFill/>
                  </a:tcPr>
                </a:tc>
                <a:tc>
                  <a:txBody>
                    <a:bodyPr/>
                    <a:p>
                      <a:pPr algn="ctr">
                        <a:lnSpc>
                          <a:spcPct val="100000"/>
                        </a:lnSpc>
                      </a:pPr>
                      <a:r>
                        <a:rPr b="0" lang="en-US" sz="1200" spc="-1" strike="noStrike">
                          <a:solidFill>
                            <a:srgbClr val="000000"/>
                          </a:solidFill>
                          <a:latin typeface="Times New Roman"/>
                        </a:rPr>
                        <a:t>0.7</a:t>
                      </a:r>
                      <a:endParaRPr b="0" lang="en-US" sz="1200" spc="-1" strike="noStrike">
                        <a:latin typeface="Arial"/>
                      </a:endParaRPr>
                    </a:p>
                  </a:txBody>
                  <a:tcPr marL="91440" marR="91440">
                    <a:noFill/>
                  </a:tcPr>
                </a:tc>
              </a:tr>
              <a:tr h="278280">
                <a:tc>
                  <a:txBody>
                    <a:bodyPr/>
                    <a:p>
                      <a:pPr algn="ctr">
                        <a:lnSpc>
                          <a:spcPct val="100000"/>
                        </a:lnSpc>
                      </a:pPr>
                      <a:r>
                        <a:rPr b="0" lang="en-US" sz="1200" spc="-1" strike="noStrike">
                          <a:solidFill>
                            <a:srgbClr val="000000"/>
                          </a:solidFill>
                          <a:latin typeface="Times New Roman"/>
                        </a:rPr>
                        <a:t>Iceland</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FIS_009</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SFIS009_01</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19/10/1998</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F</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29.8</a:t>
                      </a:r>
                      <a:endParaRPr b="0" lang="en-US" sz="1200" spc="-1" strike="noStrike">
                        <a:latin typeface="Arial"/>
                      </a:endParaRPr>
                    </a:p>
                  </a:txBody>
                  <a:tcPr marL="91440" marR="91440">
                    <a:noFill/>
                  </a:tcPr>
                </a:tc>
                <a:tc>
                  <a:tcPr marL="91440" marR="91440">
                    <a:noFill/>
                  </a:tcPr>
                </a:tc>
                <a:tc>
                  <a:txBody>
                    <a:bodyPr/>
                    <a:p>
                      <a:pPr algn="ctr">
                        <a:lnSpc>
                          <a:spcPct val="100000"/>
                        </a:lnSpc>
                      </a:pPr>
                      <a:r>
                        <a:rPr b="0" lang="en-US" sz="1200" spc="-1" strike="noStrike">
                          <a:solidFill>
                            <a:srgbClr val="000000"/>
                          </a:solidFill>
                          <a:latin typeface="Times New Roman"/>
                        </a:rPr>
                        <a:t>0.5</a:t>
                      </a:r>
                      <a:endParaRPr b="0" lang="en-US" sz="1200" spc="-1" strike="noStrike">
                        <a:latin typeface="Arial"/>
                      </a:endParaRPr>
                    </a:p>
                  </a:txBody>
                  <a:tcPr marL="91440" marR="91440">
                    <a:noFill/>
                  </a:tcPr>
                </a:tc>
              </a:tr>
              <a:tr h="278280">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noFill/>
                  </a:tcPr>
                </a:tc>
              </a:tr>
              <a:tr h="280080">
                <a:tc>
                  <a:txBody>
                    <a:bodyPr/>
                    <a:p>
                      <a:pPr algn="ctr">
                        <a:lnSpc>
                          <a:spcPct val="100000"/>
                        </a:lnSpc>
                      </a:pPr>
                      <a:r>
                        <a:rPr b="0" lang="en-US" sz="1200" spc="-1" strike="noStrike">
                          <a:solidFill>
                            <a:srgbClr val="000000"/>
                          </a:solidFill>
                          <a:latin typeface="Times New Roman"/>
                        </a:rPr>
                        <a:t>Canada</a:t>
                      </a:r>
                      <a:endParaRPr b="0" lang="en-US" sz="1200" spc="-1" strike="noStrike">
                        <a:latin typeface="Arial"/>
                      </a:endParaRPr>
                    </a:p>
                  </a:txBody>
                  <a:tcPr marL="91440" marR="91440">
                    <a:lnB w="12240">
                      <a:solidFill>
                        <a:srgbClr val="000000"/>
                      </a:solidFill>
                    </a:lnB>
                    <a:noFill/>
                  </a:tcPr>
                </a:tc>
                <a:tc>
                  <a:txBody>
                    <a:bodyPr/>
                    <a:p>
                      <a:pPr algn="ctr">
                        <a:lnSpc>
                          <a:spcPct val="100000"/>
                        </a:lnSpc>
                      </a:pPr>
                      <a:r>
                        <a:rPr b="0" lang="en-US" sz="1200" spc="-1" strike="noStrike">
                          <a:solidFill>
                            <a:srgbClr val="000000"/>
                          </a:solidFill>
                          <a:latin typeface="Times New Roman"/>
                        </a:rPr>
                        <a:t>FCA_078</a:t>
                      </a:r>
                      <a:endParaRPr b="0" lang="en-US" sz="1200" spc="-1" strike="noStrike">
                        <a:latin typeface="Arial"/>
                      </a:endParaRPr>
                    </a:p>
                  </a:txBody>
                  <a:tcPr marL="91440" marR="91440">
                    <a:lnB w="12240">
                      <a:solidFill>
                        <a:srgbClr val="000000"/>
                      </a:solidFill>
                    </a:lnB>
                    <a:noFill/>
                  </a:tcPr>
                </a:tc>
                <a:tc>
                  <a:txBody>
                    <a:bodyPr/>
                    <a:p>
                      <a:pPr algn="ctr">
                        <a:lnSpc>
                          <a:spcPct val="100000"/>
                        </a:lnSpc>
                      </a:pPr>
                      <a:r>
                        <a:rPr b="0" lang="en-US" sz="1200" spc="-1" strike="noStrike">
                          <a:solidFill>
                            <a:srgbClr val="000000"/>
                          </a:solidFill>
                          <a:latin typeface="Times New Roman"/>
                        </a:rPr>
                        <a:t>SFCA078_04</a:t>
                      </a:r>
                      <a:endParaRPr b="0" lang="en-US" sz="1200" spc="-1" strike="noStrike">
                        <a:latin typeface="Arial"/>
                      </a:endParaRPr>
                    </a:p>
                  </a:txBody>
                  <a:tcPr marL="91440" marR="91440">
                    <a:lnB w="12240">
                      <a:solidFill>
                        <a:srgbClr val="000000"/>
                      </a:solidFill>
                    </a:lnB>
                    <a:noFill/>
                  </a:tcPr>
                </a:tc>
                <a:tc>
                  <a:txBody>
                    <a:bodyPr/>
                    <a:p>
                      <a:pPr algn="ctr">
                        <a:lnSpc>
                          <a:spcPct val="100000"/>
                        </a:lnSpc>
                      </a:pPr>
                      <a:r>
                        <a:rPr b="0" lang="en-US" sz="1200" spc="-1" strike="noStrike">
                          <a:solidFill>
                            <a:srgbClr val="000000"/>
                          </a:solidFill>
                          <a:latin typeface="Times New Roman"/>
                        </a:rPr>
                        <a:t>14/08/2001</a:t>
                      </a:r>
                      <a:endParaRPr b="0" lang="en-US" sz="1200" spc="-1" strike="noStrike">
                        <a:latin typeface="Arial"/>
                      </a:endParaRPr>
                    </a:p>
                  </a:txBody>
                  <a:tcPr marL="91440" marR="91440">
                    <a:lnB w="12240">
                      <a:solidFill>
                        <a:srgbClr val="000000"/>
                      </a:solidFill>
                    </a:lnB>
                    <a:noFill/>
                  </a:tcPr>
                </a:tc>
                <a:tc>
                  <a:txBody>
                    <a:bodyPr/>
                    <a:p>
                      <a:pPr algn="ctr">
                        <a:lnSpc>
                          <a:spcPct val="100000"/>
                        </a:lnSpc>
                      </a:pPr>
                      <a:r>
                        <a:rPr b="0" lang="en-US" sz="1200" spc="-1" strike="noStrike">
                          <a:solidFill>
                            <a:srgbClr val="000000"/>
                          </a:solidFill>
                          <a:latin typeface="Times New Roman"/>
                        </a:rPr>
                        <a:t>F</a:t>
                      </a:r>
                      <a:endParaRPr b="0" lang="en-US" sz="1200" spc="-1" strike="noStrike">
                        <a:latin typeface="Arial"/>
                      </a:endParaRPr>
                    </a:p>
                  </a:txBody>
                  <a:tcPr marL="91440" marR="91440">
                    <a:lnB w="12240">
                      <a:solidFill>
                        <a:srgbClr val="000000"/>
                      </a:solidFill>
                    </a:lnB>
                    <a:noFill/>
                  </a:tcPr>
                </a:tc>
                <a:tc>
                  <a:txBody>
                    <a:bodyPr/>
                    <a:p>
                      <a:pPr algn="ctr">
                        <a:lnSpc>
                          <a:spcPct val="100000"/>
                        </a:lnSpc>
                      </a:pPr>
                      <a:r>
                        <a:rPr b="0" lang="en-US" sz="1200" spc="-1" strike="noStrike">
                          <a:solidFill>
                            <a:srgbClr val="000000"/>
                          </a:solidFill>
                          <a:latin typeface="Times New Roman"/>
                        </a:rPr>
                        <a:t>32.4</a:t>
                      </a:r>
                      <a:endParaRPr b="0" lang="en-US" sz="1200" spc="-1" strike="noStrike">
                        <a:latin typeface="Arial"/>
                      </a:endParaRPr>
                    </a:p>
                  </a:txBody>
                  <a:tcPr marL="91440" marR="91440">
                    <a:lnB w="12240">
                      <a:solidFill>
                        <a:srgbClr val="000000"/>
                      </a:solidFill>
                    </a:lnB>
                    <a:noFill/>
                  </a:tcPr>
                </a:tc>
                <a:tc>
                  <a:txBody>
                    <a:bodyP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B w="12240">
                      <a:solidFill>
                        <a:srgbClr val="000000"/>
                      </a:solidFill>
                    </a:lnB>
                    <a:noFill/>
                  </a:tcPr>
                </a:tc>
                <a:tc>
                  <a:txBody>
                    <a:bodyPr/>
                    <a:p>
                      <a:pPr algn="ctr">
                        <a:lnSpc>
                          <a:spcPct val="100000"/>
                        </a:lnSpc>
                      </a:pPr>
                      <a:r>
                        <a:rPr b="0" lang="en-US" sz="1200" spc="-1" strike="noStrike">
                          <a:solidFill>
                            <a:srgbClr val="000000"/>
                          </a:solidFill>
                          <a:latin typeface="Times New Roman"/>
                        </a:rPr>
                        <a:t>4.5</a:t>
                      </a:r>
                      <a:endParaRPr b="0" lang="en-US" sz="1200" spc="-1" strike="noStrike">
                        <a:latin typeface="Arial"/>
                      </a:endParaRPr>
                    </a:p>
                  </a:txBody>
                  <a:tcPr marL="91440" marR="91440">
                    <a:lnB w="12240">
                      <a:solidFill>
                        <a:srgbClr val="000000"/>
                      </a:solidFill>
                    </a:lnB>
                    <a:noFill/>
                  </a:tcPr>
                </a:tc>
              </a:tr>
            </a:tbl>
          </a:graphicData>
        </a:graphic>
      </p:graphicFrame>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457200" y="1600200"/>
            <a:ext cx="8229240" cy="456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Multiple sources of non-independence simultaneously: time points &lt; subjects &lt; families &lt; countries (4 levels!).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Hierarchical nesting of subjects within families and countries. These levels cannot be treated like a factorial design (e.g., a person cannot be </a:t>
            </a:r>
            <a:r>
              <a:rPr b="0" i="1" lang="en-US" sz="1800" spc="-1" strike="noStrike">
                <a:solidFill>
                  <a:srgbClr val="000000"/>
                </a:solidFill>
                <a:latin typeface="Times New Roman"/>
              </a:rPr>
              <a:t>observed </a:t>
            </a:r>
            <a:r>
              <a:rPr b="0" lang="en-US" sz="1800" spc="-1" strike="noStrike">
                <a:solidFill>
                  <a:srgbClr val="000000"/>
                </a:solidFill>
                <a:latin typeface="Times New Roman"/>
              </a:rPr>
              <a:t>in multiple families/countries).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Independent variables that vary at different levels of the hierarchy: time-varying (e.g., age), subject-varying (e.g., gender), family-varying (e.g., socio-economic status), and country-varying (e.g., GDP). Many of these are continuous and </a:t>
            </a:r>
            <a:r>
              <a:rPr b="0" i="1" lang="en-US" sz="1800" spc="-1" strike="noStrike">
                <a:solidFill>
                  <a:srgbClr val="000000"/>
                </a:solidFill>
                <a:latin typeface="Times New Roman"/>
              </a:rPr>
              <a:t>not </a:t>
            </a:r>
            <a:r>
              <a:rPr b="0" lang="en-US" sz="1800" spc="-1" strike="noStrike">
                <a:solidFill>
                  <a:srgbClr val="000000"/>
                </a:solidFill>
                <a:latin typeface="Times New Roman"/>
              </a:rPr>
              <a:t>categorical.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Missing values due to non-overlapping measurement times (see problem case 3), and possibly due to dropout/attrition.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363"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Problem case 5: Complex non-independence</a:t>
            </a:r>
            <a:endParaRPr b="0" lang="en-US" sz="3200" spc="-1" strike="noStrike">
              <a:latin typeface="Arial"/>
            </a:endParaRPr>
          </a:p>
        </p:txBody>
      </p:sp>
      <p:sp>
        <p:nvSpPr>
          <p:cNvPr id="36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this workshop I will use the R statistical software. The software and all its packages are free to download: </a:t>
            </a:r>
            <a:r>
              <a:rPr b="0" lang="en-US" sz="1800" spc="-1" strike="noStrike" u="sng">
                <a:solidFill>
                  <a:srgbClr val="0000ff"/>
                </a:solidFill>
                <a:uFillTx/>
                <a:latin typeface="Times New Roman"/>
                <a:hlinkClick r:id="rId1"/>
              </a:rPr>
              <a:t>https://www.r-project.org</a:t>
            </a:r>
            <a:r>
              <a:rPr b="0" lang="en-US" sz="1800" spc="-1" strike="noStrike" u="sng">
                <a:solidFill>
                  <a:srgbClr val="0000ff"/>
                </a:solidFill>
                <a:uFillTx/>
                <a:latin typeface="Times New Roman"/>
                <a:hlinkClick r:id="rId2"/>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Workshop requires the packages </a:t>
            </a:r>
            <a:r>
              <a:rPr b="0" lang="en-US" sz="1800" spc="-1" strike="noStrike">
                <a:solidFill>
                  <a:srgbClr val="984807"/>
                </a:solidFill>
                <a:latin typeface="Times New Roman"/>
              </a:rPr>
              <a:t>"lme4"</a:t>
            </a:r>
            <a:r>
              <a:rPr b="0" lang="en-US" sz="1800" spc="-1" strike="noStrike">
                <a:solidFill>
                  <a:srgbClr val="000000"/>
                </a:solidFill>
                <a:latin typeface="Times New Roman"/>
              </a:rPr>
              <a:t>, </a:t>
            </a:r>
            <a:r>
              <a:rPr b="0" lang="en-US" sz="1800" spc="-1" strike="noStrike">
                <a:solidFill>
                  <a:srgbClr val="984807"/>
                </a:solidFill>
                <a:latin typeface="Times New Roman"/>
              </a:rPr>
              <a:t>"lmerTest"</a:t>
            </a:r>
            <a:r>
              <a:rPr b="0" lang="en-US" sz="1800" spc="-1" strike="noStrike">
                <a:solidFill>
                  <a:srgbClr val="000000"/>
                </a:solidFill>
                <a:latin typeface="Times New Roman"/>
              </a:rPr>
              <a:t>, "nlme", and "blme"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Benefits of using 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281"/>
              </a:spcBef>
              <a:buClr>
                <a:srgbClr val="000000"/>
              </a:buClr>
              <a:buFont typeface="Arial"/>
              <a:buChar char="–"/>
            </a:pPr>
            <a:r>
              <a:rPr b="0" lang="en-US" sz="1400" spc="-1" strike="noStrike">
                <a:solidFill>
                  <a:srgbClr val="000000"/>
                </a:solidFill>
                <a:latin typeface="Times New Roman"/>
              </a:rPr>
              <a:t>Very fast and flexible. If you like syntax in SPSS, consider the jump to R!</a:t>
            </a:r>
            <a:endParaRPr b="0" lang="en-US" sz="1400" spc="-1" strike="noStrike">
              <a:solidFill>
                <a:srgbClr val="000000"/>
              </a:solidFill>
              <a:latin typeface="Calibri"/>
            </a:endParaRPr>
          </a:p>
          <a:p>
            <a:pPr lvl="1" marL="743040" indent="-285480">
              <a:lnSpc>
                <a:spcPct val="100000"/>
              </a:lnSpc>
              <a:spcBef>
                <a:spcPts val="281"/>
              </a:spcBef>
              <a:buClr>
                <a:srgbClr val="000000"/>
              </a:buClr>
              <a:buFont typeface="Arial"/>
              <a:buChar char="–"/>
            </a:pPr>
            <a:r>
              <a:rPr b="0" lang="en-US" sz="1400" spc="-1" strike="noStrike">
                <a:solidFill>
                  <a:srgbClr val="000000"/>
                </a:solidFill>
                <a:latin typeface="Times New Roman"/>
              </a:rPr>
              <a:t>Superior graphics and plotting facilities</a:t>
            </a:r>
            <a:endParaRPr b="0" lang="en-US" sz="1400" spc="-1" strike="noStrike">
              <a:solidFill>
                <a:srgbClr val="000000"/>
              </a:solidFill>
              <a:latin typeface="Calibri"/>
            </a:endParaRPr>
          </a:p>
          <a:p>
            <a:pPr lvl="1" marL="743040" indent="-285480">
              <a:lnSpc>
                <a:spcPct val="100000"/>
              </a:lnSpc>
              <a:spcBef>
                <a:spcPts val="281"/>
              </a:spcBef>
              <a:buClr>
                <a:srgbClr val="000000"/>
              </a:buClr>
              <a:buFont typeface="Arial"/>
              <a:buChar char="–"/>
            </a:pPr>
            <a:r>
              <a:rPr b="0" lang="en-US" sz="1400" spc="-1" strike="noStrike">
                <a:solidFill>
                  <a:srgbClr val="000000"/>
                </a:solidFill>
                <a:latin typeface="Times New Roman"/>
              </a:rPr>
              <a:t>You will acquire a better understanding of statistical methods and what you are doing</a:t>
            </a:r>
            <a:endParaRPr b="0" lang="en-US" sz="1400" spc="-1" strike="noStrike">
              <a:solidFill>
                <a:srgbClr val="000000"/>
              </a:solidFill>
              <a:latin typeface="Calibri"/>
            </a:endParaRPr>
          </a:p>
          <a:p>
            <a:pPr lvl="1" marL="743040" indent="-285480">
              <a:lnSpc>
                <a:spcPct val="100000"/>
              </a:lnSpc>
              <a:spcBef>
                <a:spcPts val="281"/>
              </a:spcBef>
              <a:buClr>
                <a:srgbClr val="000000"/>
              </a:buClr>
              <a:buFont typeface="Arial"/>
              <a:buChar char="–"/>
            </a:pPr>
            <a:r>
              <a:rPr b="0" lang="en-US" sz="1400" spc="-1" strike="noStrike">
                <a:solidFill>
                  <a:srgbClr val="000000"/>
                </a:solidFill>
                <a:latin typeface="Times New Roman"/>
              </a:rPr>
              <a:t>You will accidentally learn basic programming along the way</a:t>
            </a:r>
            <a:endParaRPr b="0" lang="en-US" sz="1400" spc="-1" strike="noStrike">
              <a:solidFill>
                <a:srgbClr val="000000"/>
              </a:solidFill>
              <a:latin typeface="Calibri"/>
            </a:endParaRPr>
          </a:p>
          <a:p>
            <a:endParaRPr b="0" lang="en-US" sz="1400" spc="-1" strike="noStrike">
              <a:solidFill>
                <a:srgbClr val="000000"/>
              </a:solidFill>
              <a:latin typeface="Calibri"/>
            </a:endParaRPr>
          </a:p>
          <a:p>
            <a:endParaRPr b="0" lang="en-US" sz="14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 usually don’t recommend user guides. Simply start by copying the code that you need from other people/google and learn by imitation first. Later</a:t>
            </a:r>
            <a:endParaRPr b="0" lang="en-US" sz="1800" spc="-1" strike="noStrike">
              <a:solidFill>
                <a:srgbClr val="000000"/>
              </a:solidFill>
              <a:latin typeface="Calibri"/>
            </a:endParaRPr>
          </a:p>
        </p:txBody>
      </p:sp>
      <p:sp>
        <p:nvSpPr>
          <p:cNvPr id="107" name="CustomShape 2"/>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R statistical software</a:t>
            </a:r>
            <a:endParaRPr b="0" lang="en-US" sz="3200" spc="-1" strike="noStrike">
              <a:latin typeface="Arial"/>
            </a:endParaRPr>
          </a:p>
        </p:txBody>
      </p:sp>
      <p:sp>
        <p:nvSpPr>
          <p:cNvPr id="10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457200" y="1600200"/>
            <a:ext cx="8229240" cy="5068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All these problems cannot be handled by classic repeated measures approaches: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More repeates than subjects</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Partial within-designs</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Continuous within-variables</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Paired correlation problem</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Multilevel structures</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Missing values for within-variables</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Unequally spaced levels for within-variables</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a:t>
            </a:r>
            <a:endParaRPr b="0" lang="en-US" sz="1600" spc="-1" strike="noStrike">
              <a:solidFill>
                <a:srgbClr val="000000"/>
              </a:solidFill>
              <a:latin typeface="Calibri"/>
            </a:endParaRPr>
          </a:p>
          <a:p>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Enter the </a:t>
            </a:r>
            <a:r>
              <a:rPr b="0" lang="en-US" sz="1800" spc="-1" strike="noStrike">
                <a:solidFill>
                  <a:srgbClr val="0070c0"/>
                </a:solidFill>
                <a:latin typeface="Times New Roman"/>
              </a:rPr>
              <a:t>hierarchical linear model</a:t>
            </a:r>
            <a:r>
              <a:rPr b="0" lang="en-US" sz="1800" spc="-1" strike="noStrike">
                <a:solidFill>
                  <a:srgbClr val="000000"/>
                </a:solidFill>
                <a:latin typeface="Times New Roman"/>
              </a:rPr>
              <a:t>…</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A.k.a.,</a:t>
            </a:r>
            <a:r>
              <a:rPr b="0" lang="en-US" sz="1800" spc="-1" strike="noStrike">
                <a:solidFill>
                  <a:srgbClr val="000000"/>
                </a:solidFill>
                <a:latin typeface="Times New Roman"/>
              </a:rPr>
              <a:t> linear mixed model, multilevel model, variance components model, random effects regression. </a:t>
            </a:r>
            <a:r>
              <a:rPr b="0" lang="en-US" sz="1800" spc="-1" strike="noStrike">
                <a:solidFill>
                  <a:srgbClr val="000000"/>
                </a:solidFill>
                <a:latin typeface="Times New Roman"/>
              </a:rPr>
              <a:t>These are all synonyms for the same conceptual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36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5.3 Solution to problems?</a:t>
            </a:r>
            <a:endParaRPr b="0" lang="en-US" sz="3200" spc="-1" strike="noStrike">
              <a:latin typeface="Arial"/>
            </a:endParaRPr>
          </a:p>
        </p:txBody>
      </p:sp>
      <p:sp>
        <p:nvSpPr>
          <p:cNvPr id="36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248840" y="3069000"/>
            <a:ext cx="6779160" cy="5778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1. Standard Linear Model</a:t>
            </a:r>
            <a:endParaRPr b="0" lang="en-US" sz="3200" spc="-1" strike="noStrike">
              <a:latin typeface="Arial"/>
            </a:endParaRPr>
          </a:p>
        </p:txBody>
      </p:sp>
      <p:sp>
        <p:nvSpPr>
          <p:cNvPr id="110" name="Line 2"/>
          <p:cNvSpPr/>
          <p:nvPr/>
        </p:nvSpPr>
        <p:spPr>
          <a:xfrm>
            <a:off x="827280" y="292464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11" name="Line 3"/>
          <p:cNvSpPr/>
          <p:nvPr/>
        </p:nvSpPr>
        <p:spPr>
          <a:xfrm>
            <a:off x="868680" y="386100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1.1 One-way regression</a:t>
            </a:r>
            <a:endParaRPr b="0" lang="en-US" sz="3200" spc="-1" strike="noStrike">
              <a:latin typeface="Arial"/>
            </a:endParaRPr>
          </a:p>
        </p:txBody>
      </p:sp>
      <p:sp>
        <p:nvSpPr>
          <p:cNvPr id="113"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14" name="Picture 5" descr=""/>
          <p:cNvPicPr/>
          <p:nvPr/>
        </p:nvPicPr>
        <p:blipFill>
          <a:blip r:embed="rId1"/>
          <a:stretch/>
        </p:blipFill>
        <p:spPr>
          <a:xfrm>
            <a:off x="387720" y="1269000"/>
            <a:ext cx="5075280" cy="5063040"/>
          </a:xfrm>
          <a:prstGeom prst="rect">
            <a:avLst/>
          </a:prstGeom>
          <a:ln>
            <a:noFill/>
          </a:ln>
        </p:spPr>
      </p:pic>
      <p:sp>
        <p:nvSpPr>
          <p:cNvPr id="115" name="CustomShape 3"/>
          <p:cNvSpPr/>
          <p:nvPr/>
        </p:nvSpPr>
        <p:spPr>
          <a:xfrm>
            <a:off x="5796000" y="2061000"/>
            <a:ext cx="3024000" cy="9133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imes New Roman"/>
              </a:rPr>
              <a:t>Continuous dependent </a:t>
            </a:r>
            <a:r>
              <a:rPr b="0" i="1" lang="en-US" sz="1800" spc="-1" strike="noStrike">
                <a:solidFill>
                  <a:srgbClr val="000000"/>
                </a:solidFill>
                <a:latin typeface="Times New Roman"/>
              </a:rPr>
              <a:t>Y</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imes New Roman"/>
              </a:rPr>
              <a:t>Continuous independent </a:t>
            </a:r>
            <a:r>
              <a:rPr b="0" i="1" lang="en-US" sz="1800" spc="-1" strike="noStrike">
                <a:solidFill>
                  <a:srgbClr val="000000"/>
                </a:solidFill>
                <a:latin typeface="Times New Roman"/>
              </a:rPr>
              <a:t>X</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1.1 One-way regression</a:t>
            </a:r>
            <a:endParaRPr b="0" lang="en-US" sz="3200" spc="-1" strike="noStrike">
              <a:latin typeface="Arial"/>
            </a:endParaRPr>
          </a:p>
        </p:txBody>
      </p:sp>
      <p:sp>
        <p:nvSpPr>
          <p:cNvPr id="117"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18" name="Picture 5" descr=""/>
          <p:cNvPicPr/>
          <p:nvPr/>
        </p:nvPicPr>
        <p:blipFill>
          <a:blip r:embed="rId1"/>
          <a:stretch/>
        </p:blipFill>
        <p:spPr>
          <a:xfrm>
            <a:off x="387720" y="1269000"/>
            <a:ext cx="5075280" cy="5063040"/>
          </a:xfrm>
          <a:prstGeom prst="rect">
            <a:avLst/>
          </a:prstGeom>
          <a:ln>
            <a:noFill/>
          </a:ln>
        </p:spPr>
      </p:pic>
      <p:sp>
        <p:nvSpPr>
          <p:cNvPr id="119" name="CustomShape 3"/>
          <p:cNvSpPr/>
          <p:nvPr/>
        </p:nvSpPr>
        <p:spPr>
          <a:xfrm>
            <a:off x="5796000" y="2061000"/>
            <a:ext cx="3024000" cy="11876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imes New Roman"/>
              </a:rPr>
              <a:t>Linear regression of </a:t>
            </a:r>
            <a:r>
              <a:rPr b="0" i="1" lang="en-US" sz="1800" spc="-1" strike="noStrike">
                <a:solidFill>
                  <a:srgbClr val="000000"/>
                </a:solidFill>
                <a:latin typeface="Times New Roman"/>
              </a:rPr>
              <a:t>Y</a:t>
            </a:r>
            <a:r>
              <a:rPr b="0" lang="en-US" sz="1800" spc="-1" strike="noStrike">
                <a:solidFill>
                  <a:srgbClr val="000000"/>
                </a:solidFill>
                <a:latin typeface="Times New Roman"/>
              </a:rPr>
              <a:t> on </a:t>
            </a:r>
            <a:r>
              <a:rPr b="0" i="1" lang="en-US" sz="1800" spc="-1" strike="noStrike">
                <a:solidFill>
                  <a:srgbClr val="000000"/>
                </a:solidFill>
                <a:latin typeface="Times New Roman"/>
              </a:rPr>
              <a:t>X</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imes New Roman"/>
              </a:rPr>
              <a:t>= Linear approximation of </a:t>
            </a:r>
            <a:r>
              <a:rPr b="0" i="1" lang="en-US" sz="1800" spc="-1" strike="noStrike">
                <a:solidFill>
                  <a:srgbClr val="000000"/>
                </a:solidFill>
                <a:latin typeface="Times New Roman"/>
              </a:rPr>
              <a:t>Y</a:t>
            </a:r>
            <a:r>
              <a:rPr b="0" lang="en-US" sz="1800" spc="-1" strike="noStrike">
                <a:solidFill>
                  <a:srgbClr val="000000"/>
                </a:solidFill>
                <a:latin typeface="Times New Roman"/>
              </a:rPr>
              <a:t> using </a:t>
            </a:r>
            <a:r>
              <a:rPr b="0" i="1" lang="en-US" sz="1800" spc="-1" strike="noStrike">
                <a:solidFill>
                  <a:srgbClr val="000000"/>
                </a:solidFill>
                <a:latin typeface="Times New Roman"/>
              </a:rPr>
              <a:t>X</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7699</TotalTime>
  <Application>LibreOffice/6.0.6.2$Linux_X86_64 LibreOffice_project/00m0$Build-2</Application>
  <Words>4566</Words>
  <Paragraphs>1563</Paragraphs>
  <Company>Université de Genève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2015-11-28T18:57:21Z</dcterms:created>
  <dc:creator>Ben Meuleman</dc:creator>
  <dc:description/>
  <dc:language>en-US</dc:language>
  <cp:lastModifiedBy/>
  <dcterms:modified xsi:type="dcterms:W3CDTF">2018-10-22T12:47:16Z</dcterms:modified>
  <cp:revision>331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Université de Genève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60</vt:i4>
  </property>
</Properties>
</file>