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jpeg" ContentType="image/jpeg"/>
  <Override PartName="/ppt/media/image38.jpeg" ContentType="image/jpeg"/>
  <Override PartName="/ppt/media/image14.png" ContentType="image/png"/>
  <Override PartName="/ppt/media/image13.png" ContentType="image/png"/>
  <Override PartName="/ppt/media/image37.png" ContentType="image/png"/>
  <Override PartName="/ppt/media/image12.png" ContentType="image/png"/>
  <Override PartName="/ppt/media/image36.png" ContentType="image/png"/>
  <Override PartName="/ppt/media/image11.png" ContentType="image/png"/>
  <Override PartName="/ppt/media/image10.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3.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media/image34.jpeg" ContentType="image/jpeg"/>
  <Override PartName="/ppt/media/image32.png" ContentType="image/png"/>
  <Override PartName="/ppt/media/hdphoto1.wdp" ContentType="image/vnd.ms-photo"/>
  <Override PartName="/ppt/media/image35.gif" ContentType="image/gi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42AE7449-61EB-4130-889B-281C8E9749F5}" type="datetime">
              <a:rPr b="0" lang="en-US" sz="1200" spc="-1" strike="noStrike">
                <a:solidFill>
                  <a:srgbClr val="8b8b8b"/>
                </a:solidFill>
                <a:latin typeface="Calibri"/>
              </a:rPr>
              <a:t>10/22/18</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A86CE9F1-443C-4E38-A8E4-73C91770A18C}"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a:t>
            </a:r>
            <a:r>
              <a:rPr b="0" lang="en-US" sz="4400" spc="-1" strike="noStrike">
                <a:solidFill>
                  <a:srgbClr val="000000"/>
                </a:solidFill>
                <a:latin typeface="Calibri"/>
              </a:rPr>
              <a:t>l</a:t>
            </a:r>
            <a:r>
              <a:rPr b="0" lang="en-US" sz="4400" spc="-1" strike="noStrike">
                <a:solidFill>
                  <a:srgbClr val="000000"/>
                </a:solidFill>
                <a:latin typeface="Calibri"/>
              </a:rPr>
              <a:t>i</a:t>
            </a:r>
            <a:r>
              <a:rPr b="0" lang="en-US" sz="4400" spc="-1" strike="noStrike">
                <a:solidFill>
                  <a:srgbClr val="000000"/>
                </a:solidFill>
                <a:latin typeface="Calibri"/>
              </a:rPr>
              <a:t>c</a:t>
            </a:r>
            <a:r>
              <a:rPr b="0" lang="en-US" sz="4400" spc="-1" strike="noStrike">
                <a:solidFill>
                  <a:srgbClr val="000000"/>
                </a:solidFill>
                <a:latin typeface="Calibri"/>
              </a:rPr>
              <a:t>k</a:t>
            </a:r>
            <a:r>
              <a:rPr b="0" lang="en-US" sz="4400" spc="-1" strike="noStrike">
                <a:solidFill>
                  <a:srgbClr val="000000"/>
                </a:solidFill>
                <a:latin typeface="Calibri"/>
              </a:rPr>
              <a:t> </a:t>
            </a:r>
            <a:r>
              <a:rPr b="0" lang="en-US" sz="4400" spc="-1" strike="noStrike">
                <a:solidFill>
                  <a:srgbClr val="000000"/>
                </a:solidFill>
                <a:latin typeface="Calibri"/>
              </a:rPr>
              <a:t>t</a:t>
            </a:r>
            <a:r>
              <a:rPr b="0" lang="en-US" sz="4400" spc="-1" strike="noStrike">
                <a:solidFill>
                  <a:srgbClr val="000000"/>
                </a:solidFill>
                <a:latin typeface="Calibri"/>
              </a:rPr>
              <a:t>o</a:t>
            </a:r>
            <a:r>
              <a:rPr b="0" lang="en-US" sz="4400" spc="-1" strike="noStrike">
                <a:solidFill>
                  <a:srgbClr val="000000"/>
                </a:solidFill>
                <a:latin typeface="Calibri"/>
              </a:rPr>
              <a:t> </a:t>
            </a:r>
            <a:r>
              <a:rPr b="0" lang="en-US" sz="4400" spc="-1" strike="noStrike">
                <a:solidFill>
                  <a:srgbClr val="000000"/>
                </a:solidFill>
                <a:latin typeface="Calibri"/>
              </a:rPr>
              <a:t>e</a:t>
            </a:r>
            <a:r>
              <a:rPr b="0" lang="en-US" sz="4400" spc="-1" strike="noStrike">
                <a:solidFill>
                  <a:srgbClr val="000000"/>
                </a:solidFill>
                <a:latin typeface="Calibri"/>
              </a:rPr>
              <a:t>d</a:t>
            </a:r>
            <a:r>
              <a:rPr b="0" lang="en-US" sz="4400" spc="-1" strike="noStrike">
                <a:solidFill>
                  <a:srgbClr val="000000"/>
                </a:solidFill>
                <a:latin typeface="Calibri"/>
              </a:rPr>
              <a:t>i</a:t>
            </a:r>
            <a:r>
              <a:rPr b="0" lang="en-US" sz="4400" spc="-1" strike="noStrike">
                <a:solidFill>
                  <a:srgbClr val="000000"/>
                </a:solidFill>
                <a:latin typeface="Calibri"/>
              </a:rPr>
              <a:t>t</a:t>
            </a:r>
            <a:r>
              <a:rPr b="0" lang="en-US" sz="4400" spc="-1" strike="noStrike">
                <a:solidFill>
                  <a:srgbClr val="000000"/>
                </a:solidFill>
                <a:latin typeface="Calibri"/>
              </a:rPr>
              <a:t> </a:t>
            </a:r>
            <a:r>
              <a:rPr b="0" lang="en-US" sz="4400" spc="-1" strike="noStrike">
                <a:solidFill>
                  <a:srgbClr val="000000"/>
                </a:solidFill>
                <a:latin typeface="Calibri"/>
              </a:rPr>
              <a:t>M</a:t>
            </a:r>
            <a:r>
              <a:rPr b="0" lang="en-US" sz="4400" spc="-1" strike="noStrike">
                <a:solidFill>
                  <a:srgbClr val="000000"/>
                </a:solidFill>
                <a:latin typeface="Calibri"/>
              </a:rPr>
              <a:t>a</a:t>
            </a:r>
            <a:r>
              <a:rPr b="0" lang="en-US" sz="4400" spc="-1" strike="noStrike">
                <a:solidFill>
                  <a:srgbClr val="000000"/>
                </a:solidFill>
                <a:latin typeface="Calibri"/>
              </a:rPr>
              <a:t>s</a:t>
            </a:r>
            <a:r>
              <a:rPr b="0" lang="en-US" sz="4400" spc="-1" strike="noStrike">
                <a:solidFill>
                  <a:srgbClr val="000000"/>
                </a:solidFill>
                <a:latin typeface="Calibri"/>
              </a:rPr>
              <a:t>t</a:t>
            </a:r>
            <a:r>
              <a:rPr b="0" lang="en-US" sz="4400" spc="-1" strike="noStrike">
                <a:solidFill>
                  <a:srgbClr val="000000"/>
                </a:solidFill>
                <a:latin typeface="Calibri"/>
              </a:rPr>
              <a:t>e</a:t>
            </a:r>
            <a:r>
              <a:rPr b="0" lang="en-US" sz="4400" spc="-1" strike="noStrike">
                <a:solidFill>
                  <a:srgbClr val="000000"/>
                </a:solidFill>
                <a:latin typeface="Calibri"/>
              </a:rPr>
              <a:t>r</a:t>
            </a:r>
            <a:r>
              <a:rPr b="0" lang="en-US" sz="4400" spc="-1" strike="noStrike">
                <a:solidFill>
                  <a:srgbClr val="000000"/>
                </a:solidFill>
                <a:latin typeface="Calibri"/>
              </a:rPr>
              <a:t> </a:t>
            </a:r>
            <a:r>
              <a:rPr b="0" lang="en-US" sz="4400" spc="-1" strike="noStrike">
                <a:solidFill>
                  <a:srgbClr val="000000"/>
                </a:solidFill>
                <a:latin typeface="Calibri"/>
              </a:rPr>
              <a:t>t</a:t>
            </a:r>
            <a:r>
              <a:rPr b="0" lang="en-US" sz="4400" spc="-1" strike="noStrike">
                <a:solidFill>
                  <a:srgbClr val="000000"/>
                </a:solidFill>
                <a:latin typeface="Calibri"/>
              </a:rPr>
              <a:t>i</a:t>
            </a:r>
            <a:r>
              <a:rPr b="0" lang="en-US" sz="4400" spc="-1" strike="noStrike">
                <a:solidFill>
                  <a:srgbClr val="000000"/>
                </a:solidFill>
                <a:latin typeface="Calibri"/>
              </a:rPr>
              <a:t>t</a:t>
            </a:r>
            <a:r>
              <a:rPr b="0" lang="en-US" sz="4400" spc="-1" strike="noStrike">
                <a:solidFill>
                  <a:srgbClr val="000000"/>
                </a:solidFill>
                <a:latin typeface="Calibri"/>
              </a:rPr>
              <a:t>l</a:t>
            </a:r>
            <a:r>
              <a:rPr b="0" lang="en-US" sz="4400" spc="-1" strike="noStrike">
                <a:solidFill>
                  <a:srgbClr val="000000"/>
                </a:solidFill>
                <a:latin typeface="Calibri"/>
              </a:rPr>
              <a:t>e</a:t>
            </a:r>
            <a:r>
              <a:rPr b="0" lang="en-US" sz="4400" spc="-1" strike="noStrike">
                <a:solidFill>
                  <a:srgbClr val="000000"/>
                </a:solidFill>
                <a:latin typeface="Calibri"/>
              </a:rPr>
              <a:t> </a:t>
            </a:r>
            <a:r>
              <a:rPr b="0" lang="en-US" sz="4400" spc="-1" strike="noStrike">
                <a:solidFill>
                  <a:srgbClr val="000000"/>
                </a:solidFill>
                <a:latin typeface="Calibri"/>
              </a:rPr>
              <a:t>s</a:t>
            </a:r>
            <a:r>
              <a:rPr b="0" lang="en-US" sz="4400" spc="-1" strike="noStrike">
                <a:solidFill>
                  <a:srgbClr val="000000"/>
                </a:solidFill>
                <a:latin typeface="Calibri"/>
              </a:rPr>
              <a:t>t</a:t>
            </a:r>
            <a:r>
              <a:rPr b="0" lang="en-US" sz="4400" spc="-1" strike="noStrike">
                <a:solidFill>
                  <a:srgbClr val="000000"/>
                </a:solidFill>
                <a:latin typeface="Calibri"/>
              </a:rPr>
              <a:t>y</a:t>
            </a:r>
            <a:r>
              <a:rPr b="0" lang="en-US" sz="4400" spc="-1" strike="noStrike">
                <a:solidFill>
                  <a:srgbClr val="000000"/>
                </a:solidFill>
                <a:latin typeface="Calibri"/>
              </a:rPr>
              <a:t>l</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92604E35-5BCA-4C28-8504-FBBB57C3D0A1}" type="datetime">
              <a:rPr b="0" lang="en-US" sz="1200" spc="-1" strike="noStrike">
                <a:solidFill>
                  <a:srgbClr val="8b8b8b"/>
                </a:solidFill>
                <a:latin typeface="Calibri"/>
              </a:rPr>
              <a:t>10/22/18</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0C05546A-6A53-4E85-AD49-08ED65A29674}"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image" Target="../media/image27.png"/><Relationship Id="rId16" Type="http://schemas.openxmlformats.org/officeDocument/2006/relationships/image" Target="../media/image28.png"/><Relationship Id="rId17"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34.jpeg"/><Relationship Id="rId2" Type="http://schemas.microsoft.com/office/2007/relationships/hdphoto" Target="../media/hdphoto1.wdp"/><Relationship Id="rId3" Type="http://schemas.openxmlformats.org/officeDocument/2006/relationships/image" Target="../media/image35.gif"/><Relationship Id="rId4"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image" Target="../media/image39.jpeg"/><Relationship Id="rId3"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115640" y="2207880"/>
            <a:ext cx="7128360" cy="20394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17375e"/>
                </a:solidFill>
                <a:latin typeface="Tw Cen MT"/>
              </a:rPr>
              <a:t>A practical introduction to random effects models for non-independent data</a:t>
            </a:r>
            <a:endParaRPr b="0" lang="en-US" sz="3200" spc="-1" strike="noStrike">
              <a:latin typeface="Arial"/>
            </a:endParaRPr>
          </a:p>
          <a:p>
            <a:pPr algn="ctr">
              <a:lnSpc>
                <a:spcPct val="100000"/>
              </a:lnSpc>
            </a:pPr>
            <a:r>
              <a:rPr b="0" lang="en-US" sz="3200" spc="-1" strike="noStrike">
                <a:solidFill>
                  <a:srgbClr val="17375e"/>
                </a:solidFill>
                <a:latin typeface="Tw Cen MT"/>
              </a:rPr>
              <a:t>Part II</a:t>
            </a:r>
            <a:endParaRPr b="0" lang="en-US" sz="3200" spc="-1" strike="noStrike">
              <a:latin typeface="Arial"/>
            </a:endParaRPr>
          </a:p>
        </p:txBody>
      </p:sp>
      <p:sp>
        <p:nvSpPr>
          <p:cNvPr id="83" name="Line 2"/>
          <p:cNvSpPr/>
          <p:nvPr/>
        </p:nvSpPr>
        <p:spPr>
          <a:xfrm>
            <a:off x="827280" y="191664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84" name="Line 3"/>
          <p:cNvSpPr/>
          <p:nvPr/>
        </p:nvSpPr>
        <p:spPr>
          <a:xfrm>
            <a:off x="868680" y="393300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85" name="CustomShape 4"/>
          <p:cNvSpPr/>
          <p:nvPr/>
        </p:nvSpPr>
        <p:spPr>
          <a:xfrm>
            <a:off x="2872080" y="4532760"/>
            <a:ext cx="3471480" cy="11876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000000"/>
                </a:solidFill>
                <a:latin typeface="Times New Roman"/>
              </a:rPr>
              <a:t>Ben Meuleman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800" spc="-1" strike="noStrike">
                <a:solidFill>
                  <a:srgbClr val="000000"/>
                </a:solidFill>
                <a:latin typeface="Times New Roman"/>
              </a:rPr>
              <a:t>Swiss Center for Affective Sciences</a:t>
            </a:r>
            <a:endParaRPr b="0" lang="en-US" sz="1800" spc="-1" strike="noStrike">
              <a:latin typeface="Arial"/>
            </a:endParaRPr>
          </a:p>
          <a:p>
            <a:pPr algn="ctr">
              <a:lnSpc>
                <a:spcPct val="100000"/>
              </a:lnSpc>
            </a:pPr>
            <a:r>
              <a:rPr b="0" lang="en-US" sz="1800" spc="-1" strike="noStrike">
                <a:solidFill>
                  <a:srgbClr val="000000"/>
                </a:solidFill>
                <a:latin typeface="Times New Roman"/>
              </a:rPr>
              <a:t>January 29, 2016, Geneva</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1600200"/>
            <a:ext cx="8229240" cy="456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What about simply adding "subject" as a fixed effect?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11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6.3 Fixed intercept – naive approach</a:t>
            </a:r>
            <a:endParaRPr b="0" lang="en-US" sz="3200" spc="-1" strike="noStrike">
              <a:latin typeface="Arial"/>
            </a:endParaRPr>
          </a:p>
        </p:txBody>
      </p:sp>
      <p:sp>
        <p:nvSpPr>
          <p:cNvPr id="12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21" name="CustomShape 4"/>
          <p:cNvSpPr/>
          <p:nvPr/>
        </p:nvSpPr>
        <p:spPr>
          <a:xfrm>
            <a:off x="1671840" y="2637000"/>
            <a:ext cx="6212160" cy="3010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Courier New"/>
              </a:rPr>
              <a:t>RT ~ Prime*Target + Subject</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urier New"/>
              </a:rPr>
              <a:t>Anova Table (Type III tests)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urier New"/>
              </a:rPr>
              <a:t>Response: RT</a:t>
            </a:r>
            <a:endParaRPr b="0" lang="en-US" sz="1200" spc="-1" strike="noStrike">
              <a:latin typeface="Arial"/>
            </a:endParaRPr>
          </a:p>
          <a:p>
            <a:pPr>
              <a:lnSpc>
                <a:spcPct val="100000"/>
              </a:lnSpc>
            </a:pPr>
            <a:r>
              <a:rPr b="0" lang="en-US" sz="1200" spc="-1" strike="noStrike">
                <a:solidFill>
                  <a:srgbClr val="000000"/>
                </a:solidFill>
                <a:latin typeface="Courier New"/>
              </a:rPr>
              <a:t>              </a:t>
            </a:r>
            <a:r>
              <a:rPr b="0" lang="en-US" sz="1200" spc="-1" strike="noStrike">
                <a:solidFill>
                  <a:srgbClr val="000000"/>
                </a:solidFill>
                <a:latin typeface="Courier New"/>
              </a:rPr>
              <a:t>Sum Sq Df  F value    Pr(&gt;F)    </a:t>
            </a:r>
            <a:endParaRPr b="0" lang="en-US" sz="1200" spc="-1" strike="noStrike">
              <a:latin typeface="Arial"/>
            </a:endParaRPr>
          </a:p>
          <a:p>
            <a:pPr>
              <a:lnSpc>
                <a:spcPct val="100000"/>
              </a:lnSpc>
            </a:pPr>
            <a:r>
              <a:rPr b="0" lang="en-US" sz="1200" spc="-1" strike="noStrike">
                <a:solidFill>
                  <a:srgbClr val="000000"/>
                </a:solidFill>
                <a:latin typeface="Courier New"/>
              </a:rPr>
              <a:t>(Intercept)  1147546  1 564.8275 &lt; 2.2e-16 ***</a:t>
            </a:r>
            <a:endParaRPr b="0" lang="en-US" sz="1200" spc="-1" strike="noStrike">
              <a:latin typeface="Arial"/>
            </a:endParaRPr>
          </a:p>
          <a:p>
            <a:pPr>
              <a:lnSpc>
                <a:spcPct val="100000"/>
              </a:lnSpc>
            </a:pPr>
            <a:r>
              <a:rPr b="0" lang="en-US" sz="1200" spc="-1" strike="noStrike">
                <a:solidFill>
                  <a:srgbClr val="000000"/>
                </a:solidFill>
                <a:latin typeface="Courier New"/>
              </a:rPr>
              <a:t>Prime          48191  1  23.7196 9.233e-06 ***</a:t>
            </a:r>
            <a:endParaRPr b="0" lang="en-US" sz="1200" spc="-1" strike="noStrike">
              <a:latin typeface="Arial"/>
            </a:endParaRPr>
          </a:p>
          <a:p>
            <a:pPr>
              <a:lnSpc>
                <a:spcPct val="100000"/>
              </a:lnSpc>
            </a:pPr>
            <a:r>
              <a:rPr b="0" lang="en-US" sz="1200" spc="-1" strike="noStrike">
                <a:solidFill>
                  <a:srgbClr val="000000"/>
                </a:solidFill>
                <a:latin typeface="Courier New"/>
              </a:rPr>
              <a:t>Target          7928  1   3.9021   0.05307 .  </a:t>
            </a:r>
            <a:endParaRPr b="0" lang="en-US" sz="1200" spc="-1" strike="noStrike">
              <a:latin typeface="Arial"/>
            </a:endParaRPr>
          </a:p>
          <a:p>
            <a:pPr>
              <a:lnSpc>
                <a:spcPct val="100000"/>
              </a:lnSpc>
            </a:pPr>
            <a:r>
              <a:rPr b="0" lang="en-US" sz="1200" spc="-1" strike="noStrike">
                <a:solidFill>
                  <a:srgbClr val="ff0000"/>
                </a:solidFill>
                <a:latin typeface="Courier New"/>
              </a:rPr>
              <a:t>Subject       225781 19   5.8490 9.987e-08 ***</a:t>
            </a:r>
            <a:endParaRPr b="0" lang="en-US" sz="1200" spc="-1" strike="noStrike">
              <a:latin typeface="Arial"/>
            </a:endParaRPr>
          </a:p>
          <a:p>
            <a:pPr>
              <a:lnSpc>
                <a:spcPct val="100000"/>
              </a:lnSpc>
            </a:pPr>
            <a:r>
              <a:rPr b="0" lang="en-US" sz="1200" spc="-1" strike="noStrike">
                <a:solidFill>
                  <a:srgbClr val="000000"/>
                </a:solidFill>
                <a:latin typeface="Courier New"/>
              </a:rPr>
              <a:t>Prime:Target   36680  1  18.0541 8.034e-05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Courier New"/>
              </a:rPr>
              <a:t>Residuals     115806 57  </a:t>
            </a:r>
            <a:endParaRPr b="0" lang="en-US" sz="1200" spc="-1" strike="noStrike">
              <a:latin typeface="Arial"/>
            </a:endParaRPr>
          </a:p>
          <a:p>
            <a:pPr>
              <a:lnSpc>
                <a:spcPct val="100000"/>
              </a:lnSpc>
            </a:pPr>
            <a:r>
              <a:rPr b="0" lang="en-US" sz="1200" spc="-1" strike="noStrike">
                <a:solidFill>
                  <a:srgbClr val="000000"/>
                </a:solidFill>
                <a:latin typeface="Courier New"/>
              </a:rPr>
              <a:t>---</a:t>
            </a:r>
            <a:endParaRPr b="0" lang="en-US" sz="1200" spc="-1" strike="noStrike">
              <a:latin typeface="Arial"/>
            </a:endParaRPr>
          </a:p>
          <a:p>
            <a:pPr>
              <a:lnSpc>
                <a:spcPct val="100000"/>
              </a:lnSpc>
            </a:pPr>
            <a:r>
              <a:rPr b="0" lang="en-US" sz="1200" spc="-1" strike="noStrike">
                <a:solidFill>
                  <a:srgbClr val="000000"/>
                </a:solidFill>
                <a:latin typeface="Courier New"/>
              </a:rPr>
              <a:t>Signif. codes:  0 ‘***’ 0.001 ‘**’ 0.01 ‘*’ 0.05 ‘.’ 0.1 ‘ ’ 1</a:t>
            </a:r>
            <a:endParaRPr b="0" lang="en-US" sz="1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TextShape 1"/>
          <p:cNvSpPr txBox="1"/>
          <p:nvPr/>
        </p:nvSpPr>
        <p:spPr>
          <a:xfrm>
            <a:off x="457200" y="1600200"/>
            <a:ext cx="8506800" cy="5068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Finally, we have a look at the ANOVA table for the fixed effects of the affective priming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contrasts(priming$Prime) &lt;- contr.sum(2)</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contrasts(priming$Target) &lt;- contr.sum(2)</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model &lt;- lmer(RT~Prime*Target+(1|Subject)+(1|Pword)+(1|Tword),</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data=priming,REML=FALSE)</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anova(model)</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Which returns: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Analysis of Variance Table of type 3  with  Satterthwaite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approximation for degrees of freedom</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Sum Sq Mean Sq NumDF  DenDF F.value    Pr(&gt;F)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Prime          2860    2860     1   14.0    7.15   0.01817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Target        50093   50093     1 7412.2  125.19 &lt; 2.2e-16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Prime:Target 215378  215378     1   </a:t>
            </a:r>
            <a:r>
              <a:rPr b="1" lang="en-US" sz="1200" spc="-1" strike="noStrike" u="sng">
                <a:solidFill>
                  <a:srgbClr val="ff0000"/>
                </a:solidFill>
                <a:uFillTx/>
                <a:latin typeface="Courier New"/>
              </a:rPr>
              <a:t>14.0</a:t>
            </a:r>
            <a:r>
              <a:rPr b="0" lang="en-US" sz="1200" spc="-1" strike="noStrike">
                <a:solidFill>
                  <a:srgbClr val="000000"/>
                </a:solidFill>
                <a:latin typeface="Courier New"/>
              </a:rPr>
              <a:t>  538.28 1.423e-12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Signif. codes:  0 ‘***’ 0.001 ‘**’ 0.01 ‘*’ 0.05 ‘.’ 0.1 ‘ ’ 1</a:t>
            </a:r>
            <a:endParaRPr b="0" lang="en-US" sz="1200" spc="-1" strike="noStrike">
              <a:solidFill>
                <a:srgbClr val="000000"/>
              </a:solidFill>
              <a:latin typeface="Calibri"/>
            </a:endParaRPr>
          </a:p>
        </p:txBody>
      </p:sp>
      <p:sp>
        <p:nvSpPr>
          <p:cNvPr id="535"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7.8 Crossed random effects</a:t>
            </a:r>
            <a:endParaRPr b="0" lang="en-US" sz="3200" spc="-1" strike="noStrike">
              <a:latin typeface="Arial"/>
            </a:endParaRPr>
          </a:p>
        </p:txBody>
      </p:sp>
      <p:sp>
        <p:nvSpPr>
          <p:cNvPr id="53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99" dur="indefinite" restart="never" nodeType="tmRoot">
          <p:childTnLst>
            <p:seq>
              <p:cTn id="200" dur="indefinite"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priming data contained an additional complexity that I have not mentioned so far. Although every subject completed 256 trials, some trials were deleted from the final data, due to </a:t>
            </a:r>
            <a:r>
              <a:rPr b="1" lang="en-US" sz="1800" spc="-1" strike="noStrike">
                <a:solidFill>
                  <a:srgbClr val="984807"/>
                </a:solidFill>
                <a:latin typeface="Times New Roman"/>
              </a:rPr>
              <a:t>(a)</a:t>
            </a:r>
            <a:r>
              <a:rPr b="0" lang="en-US" sz="1800" spc="-1" strike="noStrike">
                <a:solidFill>
                  <a:srgbClr val="984807"/>
                </a:solidFill>
                <a:latin typeface="Times New Roman"/>
              </a:rPr>
              <a:t> </a:t>
            </a:r>
            <a:r>
              <a:rPr b="0" lang="en-US" sz="1800" spc="-1" strike="noStrike">
                <a:solidFill>
                  <a:srgbClr val="000000"/>
                </a:solidFill>
                <a:latin typeface="Times New Roman"/>
              </a:rPr>
              <a:t>wrong responses on the lexical decision task, </a:t>
            </a:r>
            <a:r>
              <a:rPr b="1" lang="en-US" sz="1800" spc="-1" strike="noStrike">
                <a:solidFill>
                  <a:srgbClr val="984807"/>
                </a:solidFill>
                <a:latin typeface="Times New Roman"/>
              </a:rPr>
              <a:t>(b)</a:t>
            </a:r>
            <a:r>
              <a:rPr b="0" lang="en-US" sz="1800" spc="-1" strike="noStrike">
                <a:solidFill>
                  <a:srgbClr val="984807"/>
                </a:solidFill>
                <a:latin typeface="Times New Roman"/>
              </a:rPr>
              <a:t> </a:t>
            </a:r>
            <a:r>
              <a:rPr b="0" lang="en-US" sz="1800" spc="-1" strike="noStrike">
                <a:solidFill>
                  <a:srgbClr val="000000"/>
                </a:solidFill>
                <a:latin typeface="Times New Roman"/>
              </a:rPr>
              <a:t>RTs that were too fast, or </a:t>
            </a:r>
            <a:r>
              <a:rPr b="1" lang="en-US" sz="1800" spc="-1" strike="noStrike">
                <a:solidFill>
                  <a:srgbClr val="984807"/>
                </a:solidFill>
                <a:latin typeface="Times New Roman"/>
              </a:rPr>
              <a:t>(c) </a:t>
            </a:r>
            <a:r>
              <a:rPr b="0" lang="en-US" sz="1800" spc="-1" strike="noStrike">
                <a:solidFill>
                  <a:srgbClr val="000000"/>
                </a:solidFill>
                <a:latin typeface="Times New Roman"/>
              </a:rPr>
              <a:t>RTs that were too slow. The final data were thus unbalanced at the trial level.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However, these missing values pose absolutely </a:t>
            </a:r>
            <a:r>
              <a:rPr b="0" lang="en-US" sz="1800" spc="-1" strike="noStrike">
                <a:solidFill>
                  <a:srgbClr val="000000"/>
                </a:solidFill>
                <a:latin typeface="Times New Roman"/>
              </a:rPr>
              <a:t>no problem to an HLM. Information that is missing from one subject will implicitly be </a:t>
            </a:r>
            <a:r>
              <a:rPr b="0" i="1" lang="en-US" sz="1800" spc="-1" strike="noStrike">
                <a:solidFill>
                  <a:srgbClr val="0070c0"/>
                </a:solidFill>
                <a:latin typeface="Times New Roman"/>
              </a:rPr>
              <a:t>imputed</a:t>
            </a:r>
            <a:r>
              <a:rPr b="0" i="1" lang="en-US" sz="1800" spc="-1" strike="noStrike">
                <a:solidFill>
                  <a:srgbClr val="000000"/>
                </a:solidFill>
                <a:latin typeface="Times New Roman"/>
              </a:rPr>
              <a:t> </a:t>
            </a:r>
            <a:r>
              <a:rPr b="0" lang="en-US" sz="1800" spc="-1" strike="noStrike">
                <a:solidFill>
                  <a:srgbClr val="000000"/>
                </a:solidFill>
                <a:latin typeface="Times New Roman"/>
              </a:rPr>
              <a:t>with information from the estimated covariance structure (i.e., the random effects), which is a pooled estimate from all available information.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ability to implicitly impute missing information is what grants an HLM power to handle unbalanced data, partial-within designs (with systematic missingness), nested or crossed random effects, and continuous within-variables</a:t>
            </a:r>
            <a:r>
              <a:rPr b="0" lang="en-US" sz="1800" spc="-1" strike="noStrike">
                <a:solidFill>
                  <a:srgbClr val="000000"/>
                </a:solidFill>
                <a:latin typeface="Times New Roman"/>
              </a:rPr>
              <a:t>!</a:t>
            </a:r>
            <a:endParaRPr b="0" lang="en-US" sz="1800" spc="-1" strike="noStrike">
              <a:solidFill>
                <a:srgbClr val="000000"/>
              </a:solidFill>
              <a:latin typeface="Calibri"/>
            </a:endParaRPr>
          </a:p>
        </p:txBody>
      </p:sp>
      <p:sp>
        <p:nvSpPr>
          <p:cNvPr id="538"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17375e"/>
                </a:solidFill>
                <a:latin typeface="Tw Cen MT"/>
              </a:rPr>
              <a:t>(!) HLM as a data imputation model (!)</a:t>
            </a:r>
            <a:endParaRPr b="0" lang="en-US" sz="3200" spc="-1" strike="noStrike">
              <a:latin typeface="Arial"/>
            </a:endParaRPr>
          </a:p>
        </p:txBody>
      </p:sp>
      <p:sp>
        <p:nvSpPr>
          <p:cNvPr id="539"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01" dur="indefinite" restart="never" nodeType="tmRoot">
          <p:childTnLst>
            <p:seq>
              <p:cTn id="202" dur="indefinite"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Toy retailer Dreamland is tracking the sales of its products. In particular, a new line of </a:t>
            </a:r>
            <a:r>
              <a:rPr b="0" lang="en-US" sz="1800" spc="-1" strike="noStrike">
                <a:solidFill>
                  <a:srgbClr val="984807"/>
                </a:solidFill>
                <a:latin typeface="Times New Roman"/>
              </a:rPr>
              <a:t>robot ponies</a:t>
            </a:r>
            <a:r>
              <a:rPr b="0" lang="en-US" sz="1800" spc="-1" strike="noStrike">
                <a:solidFill>
                  <a:srgbClr val="000000"/>
                </a:solidFill>
                <a:latin typeface="Times New Roman"/>
              </a:rPr>
              <a:t> is showing declining sales over the past month. The advertising department launches a new </a:t>
            </a:r>
            <a:r>
              <a:rPr b="0" lang="en-US" sz="1800" spc="-1" strike="noStrike">
                <a:solidFill>
                  <a:srgbClr val="984807"/>
                </a:solidFill>
                <a:latin typeface="Times New Roman"/>
              </a:rPr>
              <a:t>television campaign</a:t>
            </a:r>
            <a:r>
              <a:rPr b="0" lang="en-US" sz="1800" spc="-1" strike="noStrike">
                <a:solidFill>
                  <a:srgbClr val="000000"/>
                </a:solidFill>
                <a:latin typeface="Times New Roman"/>
              </a:rPr>
              <a:t> to promote the toys. Sales analysts want to test the effectiveness of the campaign.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Sales data from </a:t>
            </a:r>
            <a:r>
              <a:rPr b="0" lang="en-US" sz="1800" spc="-1" strike="noStrike">
                <a:solidFill>
                  <a:srgbClr val="984807"/>
                </a:solidFill>
                <a:latin typeface="Times New Roman"/>
              </a:rPr>
              <a:t>30 Dreamland stores</a:t>
            </a:r>
            <a:r>
              <a:rPr b="0" lang="en-US" sz="1800" spc="-1" strike="noStrike">
                <a:solidFill>
                  <a:srgbClr val="000000"/>
                </a:solidFill>
                <a:latin typeface="Times New Roman"/>
              </a:rPr>
              <a:t>, for a </a:t>
            </a:r>
            <a:r>
              <a:rPr b="0" lang="en-US" sz="1800" spc="-1" strike="noStrike">
                <a:solidFill>
                  <a:srgbClr val="984807"/>
                </a:solidFill>
                <a:latin typeface="Times New Roman"/>
              </a:rPr>
              <a:t>60 day period</a:t>
            </a:r>
            <a:r>
              <a:rPr b="0" lang="en-US" sz="1800" spc="-1" strike="noStrike">
                <a:solidFill>
                  <a:srgbClr val="000000"/>
                </a:solidFill>
                <a:latin typeface="Times New Roman"/>
              </a:rPr>
              <a:t>, 30 days before the advertising campaign, and 30 days afterwards. Every day, store employees log the </a:t>
            </a:r>
            <a:r>
              <a:rPr b="0" lang="en-US" sz="1800" spc="-1" strike="noStrike">
                <a:solidFill>
                  <a:srgbClr val="984807"/>
                </a:solidFill>
                <a:latin typeface="Times New Roman"/>
              </a:rPr>
              <a:t>number of robot ponies sold</a:t>
            </a:r>
            <a:r>
              <a:rPr b="0" lang="en-US" sz="1800" spc="-1" strike="noStrike">
                <a:solidFill>
                  <a:srgbClr val="000000"/>
                </a:solidFill>
                <a:latin typeface="Times New Roman"/>
              </a:rPr>
              <a:t>.</a:t>
            </a:r>
            <a:endParaRPr b="0" lang="en-US" sz="1800" spc="-1" strike="noStrike">
              <a:solidFill>
                <a:srgbClr val="000000"/>
              </a:solidFill>
              <a:latin typeface="Calibri"/>
            </a:endParaRPr>
          </a:p>
        </p:txBody>
      </p:sp>
      <p:sp>
        <p:nvSpPr>
          <p:cNvPr id="541"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7.9 Longitudinal modeling with HLM</a:t>
            </a:r>
            <a:endParaRPr b="0" lang="en-US" sz="3200" spc="-1" strike="noStrike">
              <a:latin typeface="Arial"/>
            </a:endParaRPr>
          </a:p>
        </p:txBody>
      </p:sp>
      <p:sp>
        <p:nvSpPr>
          <p:cNvPr id="542"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543" name="Picture 16" descr=""/>
          <p:cNvPicPr/>
          <p:nvPr/>
        </p:nvPicPr>
        <p:blipFill>
          <a:blip r:embed="rId1"/>
          <a:stretch/>
        </p:blipFill>
        <p:spPr>
          <a:xfrm>
            <a:off x="7380360" y="0"/>
            <a:ext cx="1497960" cy="1497960"/>
          </a:xfrm>
          <a:prstGeom prst="rect">
            <a:avLst/>
          </a:prstGeom>
          <a:ln>
            <a:noFill/>
          </a:ln>
        </p:spPr>
      </p:pic>
      <p:pic>
        <p:nvPicPr>
          <p:cNvPr id="544" name="Picture 17" descr=""/>
          <p:cNvPicPr/>
          <p:nvPr/>
        </p:nvPicPr>
        <p:blipFill>
          <a:blip r:embed="rId2"/>
          <a:stretch/>
        </p:blipFill>
        <p:spPr>
          <a:xfrm>
            <a:off x="768600" y="4509000"/>
            <a:ext cx="1372320" cy="2018160"/>
          </a:xfrm>
          <a:prstGeom prst="rect">
            <a:avLst/>
          </a:prstGeom>
          <a:ln>
            <a:noFill/>
          </a:ln>
        </p:spPr>
      </p:pic>
    </p:spTree>
  </p:cSld>
  <p:timing>
    <p:tnLst>
      <p:par>
        <p:cTn id="203" dur="indefinite" restart="never" nodeType="tmRoot">
          <p:childTnLst>
            <p:seq>
              <p:cTn id="204" dur="indefinite"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Inspection of the data:</a:t>
            </a:r>
            <a:endParaRPr b="0" lang="en-US" sz="1800" spc="-1" strike="noStrike">
              <a:solidFill>
                <a:srgbClr val="000000"/>
              </a:solidFill>
              <a:latin typeface="Calibri"/>
            </a:endParaRPr>
          </a:p>
        </p:txBody>
      </p:sp>
      <p:sp>
        <p:nvSpPr>
          <p:cNvPr id="54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7.9 Longitudinal modeling with HLM</a:t>
            </a:r>
            <a:endParaRPr b="0" lang="en-US" sz="3200" spc="-1" strike="noStrike">
              <a:latin typeface="Arial"/>
            </a:endParaRPr>
          </a:p>
        </p:txBody>
      </p:sp>
      <p:sp>
        <p:nvSpPr>
          <p:cNvPr id="54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548" name="Picture 1" descr=""/>
          <p:cNvPicPr/>
          <p:nvPr/>
        </p:nvPicPr>
        <p:blipFill>
          <a:blip r:embed="rId1"/>
          <a:stretch/>
        </p:blipFill>
        <p:spPr>
          <a:xfrm>
            <a:off x="726840" y="2212920"/>
            <a:ext cx="7790760" cy="4384080"/>
          </a:xfrm>
          <a:prstGeom prst="rect">
            <a:avLst/>
          </a:prstGeom>
          <a:ln>
            <a:noFill/>
          </a:ln>
        </p:spPr>
      </p:pic>
    </p:spTree>
  </p:cSld>
  <p:timing>
    <p:tnLst>
      <p:par>
        <p:cTn id="205" dur="indefinite" restart="never" nodeType="tmRoot">
          <p:childTnLst>
            <p:seq>
              <p:cTn id="206" dur="indefinite"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Challenges in this dataset: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Systematic missingness on Sundays...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Different sales trends before and after the start of the advertising campaign...</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No visual evidence for random time trends before advertising...</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Visual evidence for random time trends after advertising...</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Potential auto-correlation of time series...</a:t>
            </a:r>
            <a:endParaRPr b="0" lang="en-US" sz="1600" spc="-1" strike="noStrike">
              <a:solidFill>
                <a:srgbClr val="000000"/>
              </a:solidFill>
              <a:latin typeface="Calibri"/>
            </a:endParaRPr>
          </a:p>
          <a:p>
            <a:pPr>
              <a:lnSpc>
                <a:spcPct val="100000"/>
              </a:lnSpc>
              <a:spcBef>
                <a:spcPts val="360"/>
              </a:spcBef>
            </a:pP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primary challenge for these data is how to model the sales trends over time. Clearly, a single regression slope is not adequate to capture the sales changes over time.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general, most longitudinal data tend to exhibit non-linear trends. How can we take these dynamics into account in an HLM?</a:t>
            </a:r>
            <a:endParaRPr b="0" lang="en-US" sz="1800" spc="-1" strike="noStrike">
              <a:solidFill>
                <a:srgbClr val="000000"/>
              </a:solidFill>
              <a:latin typeface="Calibri"/>
            </a:endParaRPr>
          </a:p>
        </p:txBody>
      </p:sp>
      <p:sp>
        <p:nvSpPr>
          <p:cNvPr id="550"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7.9 Longitudinal modeling with HLM</a:t>
            </a:r>
            <a:endParaRPr b="0" lang="en-US" sz="3200" spc="-1" strike="noStrike">
              <a:latin typeface="Arial"/>
            </a:endParaRPr>
          </a:p>
        </p:txBody>
      </p:sp>
      <p:sp>
        <p:nvSpPr>
          <p:cNvPr id="551"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07" dur="indefinite" restart="never" nodeType="tmRoot">
          <p:childTnLst>
            <p:seq>
              <p:cTn id="208" dur="indefinite"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An obvious choice for these data would be the use of polynomials, that is, quadratic, cubic or even higher-order terms: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quadmod &lt;- lmer(Sales~Time+I(Time^2)</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+(1+Time+I(Time^2)|Store),data=ponies)</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Two new operators appear in this formula, firstly the power operator ( </a:t>
            </a:r>
            <a:r>
              <a:rPr b="1" lang="en-US" sz="1800" spc="-1" strike="noStrike">
                <a:solidFill>
                  <a:srgbClr val="000000"/>
                </a:solidFill>
                <a:latin typeface="Times New Roman"/>
              </a:rPr>
              <a:t>^</a:t>
            </a:r>
            <a:r>
              <a:rPr b="0" lang="en-US" sz="1800" spc="-1" strike="noStrike">
                <a:solidFill>
                  <a:srgbClr val="000000"/>
                </a:solidFill>
                <a:latin typeface="Times New Roman"/>
              </a:rPr>
              <a:t> ), which transforms the time variable to the second power, and secondly the priority operator </a:t>
            </a:r>
            <a:br/>
            <a:r>
              <a:rPr b="0" lang="en-US" sz="1800" spc="-1" strike="noStrike">
                <a:solidFill>
                  <a:srgbClr val="000000"/>
                </a:solidFill>
                <a:latin typeface="Times New Roman"/>
              </a:rPr>
              <a:t>( </a:t>
            </a:r>
            <a:r>
              <a:rPr b="1" lang="en-US" sz="1800" spc="-1" strike="noStrike">
                <a:solidFill>
                  <a:srgbClr val="000000"/>
                </a:solidFill>
                <a:latin typeface="Times New Roman"/>
              </a:rPr>
              <a:t>I</a:t>
            </a:r>
            <a:r>
              <a:rPr b="0" lang="en-US" sz="1800" spc="-1" strike="noStrike">
                <a:solidFill>
                  <a:srgbClr val="000000"/>
                </a:solidFill>
                <a:latin typeface="Times New Roman"/>
              </a:rPr>
              <a:t> ), which tells R explicitly that time must be squared before entering it into the model. Note that this will not work:</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quadmod &lt;- lmer(Sales~Time+Time^2</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+(1+Time+Time^2|Store),data=ponies)</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When entering the formula above, however, you may also receive a warning...</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553"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7.10 Polynomial regression</a:t>
            </a:r>
            <a:endParaRPr b="0" lang="en-US" sz="3200" spc="-1" strike="noStrike">
              <a:latin typeface="Arial"/>
            </a:endParaRPr>
          </a:p>
        </p:txBody>
      </p:sp>
      <p:sp>
        <p:nvSpPr>
          <p:cNvPr id="55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09" dur="indefinite" restart="never" nodeType="tmRoot">
          <p:childTnLst>
            <p:seq>
              <p:cTn id="210" dur="indefinite"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TextShape 1"/>
          <p:cNvSpPr txBox="1"/>
          <p:nvPr/>
        </p:nvSpPr>
        <p:spPr>
          <a:xfrm>
            <a:off x="457200" y="1600200"/>
            <a:ext cx="8506800" cy="4852800"/>
          </a:xfrm>
          <a:prstGeom prst="rect">
            <a:avLst/>
          </a:prstGeom>
          <a:noFill/>
          <a:ln>
            <a:noFill/>
          </a:ln>
        </p:spPr>
        <p:txBody>
          <a:bodyPr>
            <a:normAutofit/>
          </a:bodyPr>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Warning messages: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 </a:t>
            </a:r>
            <a:r>
              <a:rPr b="1" lang="en-US" sz="1200" spc="-1" strike="noStrike">
                <a:solidFill>
                  <a:srgbClr val="ff0000"/>
                </a:solidFill>
                <a:latin typeface="Courier New"/>
              </a:rPr>
              <a:t>Some predictor variables are on very different scales: consider rescaling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2: In checkConv(attr(opt, "derivs"), opt$par, ctrl = control$checkConv,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Model failed to converge with max|grad| = 2.09415 (tol = 0.002, component 1)</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3: In checkConv(attr(opt, "derivs"), opt$par, ctrl = control$checkConv,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Model is nearly unidentifiable: very large eigenvalue</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 Rescale variables?</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lmer function can experience numerical difficulties with very large values. This is especially problematic when polynomial terms appear. For this reason it would be wise to rescale the time variable.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ponies$Time.z &lt;- scale(ponies$Time)</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quadmod &lt;- lmer(Sales~Time.z+I(Time.z^2)</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+(1+Time.z+I(Time.z^2)|Store),data=ponies)</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Which should run without trouble...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55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7.10 Polynomial regression</a:t>
            </a:r>
            <a:endParaRPr b="0" lang="en-US" sz="3200" spc="-1" strike="noStrike">
              <a:latin typeface="Arial"/>
            </a:endParaRPr>
          </a:p>
        </p:txBody>
      </p:sp>
      <p:sp>
        <p:nvSpPr>
          <p:cNvPr id="55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11" dur="indefinite" restart="never" nodeType="tmRoot">
          <p:childTnLst>
            <p:seq>
              <p:cTn id="212" dur="indefinite"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TextShape 1"/>
          <p:cNvSpPr txBox="1"/>
          <p:nvPr/>
        </p:nvSpPr>
        <p:spPr>
          <a:xfrm>
            <a:off x="457200" y="1600200"/>
            <a:ext cx="8506800" cy="5140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random effects also include the quadratic term, which means that individual stores can have a trend that differs from the population trend. A comparison of AIC/BIC for this model (</a:t>
            </a:r>
            <a:r>
              <a:rPr b="0" lang="en-US" sz="1800" spc="-1" strike="noStrike">
                <a:solidFill>
                  <a:srgbClr val="0070c0"/>
                </a:solidFill>
                <a:latin typeface="Times New Roman"/>
              </a:rPr>
              <a:t>AIC=7100</a:t>
            </a:r>
            <a:r>
              <a:rPr b="0" lang="en-US" sz="1800" spc="-1" strike="noStrike">
                <a:solidFill>
                  <a:srgbClr val="000000"/>
                </a:solidFill>
                <a:latin typeface="Times New Roman"/>
              </a:rPr>
              <a:t>) with a model that omits the random quadratic term (</a:t>
            </a:r>
            <a:r>
              <a:rPr b="0" lang="en-US" sz="1800" spc="-1" strike="noStrike">
                <a:solidFill>
                  <a:srgbClr val="0070c0"/>
                </a:solidFill>
                <a:latin typeface="Times New Roman"/>
              </a:rPr>
              <a:t>AIC= 7532</a:t>
            </a:r>
            <a:r>
              <a:rPr b="0" lang="en-US" sz="1800" spc="-1" strike="noStrike">
                <a:solidFill>
                  <a:srgbClr val="000000"/>
                </a:solidFill>
                <a:latin typeface="Times New Roman"/>
              </a:rPr>
              <a:t>) confirms the importance of this effect.</a:t>
            </a:r>
            <a:endParaRPr b="0" lang="en-US" sz="1800" spc="-1" strike="noStrike">
              <a:solidFill>
                <a:srgbClr val="000000"/>
              </a:solidFill>
              <a:latin typeface="Calibri"/>
            </a:endParaRPr>
          </a:p>
          <a:p>
            <a:pPr>
              <a:lnSpc>
                <a:spcPct val="100000"/>
              </a:lnSpc>
              <a:spcBef>
                <a:spcPts val="241"/>
              </a:spcBef>
            </a:pPr>
            <a:endParaRPr b="0" lang="en-US" sz="1800" spc="-1" strike="noStrike">
              <a:solidFill>
                <a:srgbClr val="000000"/>
              </a:solidFill>
              <a:latin typeface="Calibri"/>
            </a:endParaRPr>
          </a:p>
          <a:p>
            <a:pPr>
              <a:lnSpc>
                <a:spcPct val="100000"/>
              </a:lnSpc>
              <a:spcBef>
                <a:spcPts val="241"/>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Random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Groups   Name        Variance Std.Dev. Corr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Store    (Intercept) 1.772    1.331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Time.z      8.650    2.941    0.58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I(Time.z^2) 2.044    1.430    0.54 1.00</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Residual             4.759    2.181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Number of obs: 1560, groups:  Store, 30</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Fixed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Estimate Std. Error      df t value Pr(&gt;|t|)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(Intercept)  14.7842     0.2568 29.0850  57.573  &lt; 2e-16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Time.z        1.4273     0.5398 29.0000   2.644   0.0131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I(Time.z^2)   3.5180     0.2683 29.0580  13.112 9.88e-14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Signif. codes:  0 ‘***’ 0.001 ‘**’ 0.01 ‘*’ 0.05 ‘.’ 0.1 ‘ ’ 1</a:t>
            </a:r>
            <a:endParaRPr b="0" lang="en-US" sz="1200" spc="-1" strike="noStrike">
              <a:solidFill>
                <a:srgbClr val="000000"/>
              </a:solidFill>
              <a:latin typeface="Calibri"/>
            </a:endParaRPr>
          </a:p>
        </p:txBody>
      </p:sp>
      <p:sp>
        <p:nvSpPr>
          <p:cNvPr id="55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7.10 Polynomial regression</a:t>
            </a:r>
            <a:endParaRPr b="0" lang="en-US" sz="3200" spc="-1" strike="noStrike">
              <a:latin typeface="Arial"/>
            </a:endParaRPr>
          </a:p>
        </p:txBody>
      </p:sp>
      <p:sp>
        <p:nvSpPr>
          <p:cNvPr id="56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13" dur="indefinite" restart="never" nodeType="tmRoot">
          <p:childTnLst>
            <p:seq>
              <p:cTn id="214" dur="indefinite"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457200" y="1600200"/>
            <a:ext cx="8506800" cy="5140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Predicted profiles for the population and two stores:</a:t>
            </a:r>
            <a:endParaRPr b="0" lang="en-US" sz="1800" spc="-1" strike="noStrike">
              <a:solidFill>
                <a:srgbClr val="000000"/>
              </a:solidFill>
              <a:latin typeface="Calibri"/>
            </a:endParaRPr>
          </a:p>
        </p:txBody>
      </p:sp>
      <p:sp>
        <p:nvSpPr>
          <p:cNvPr id="56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7.10 Polynomial regression</a:t>
            </a:r>
            <a:endParaRPr b="0" lang="en-US" sz="3200" spc="-1" strike="noStrike">
              <a:latin typeface="Arial"/>
            </a:endParaRPr>
          </a:p>
        </p:txBody>
      </p:sp>
      <p:sp>
        <p:nvSpPr>
          <p:cNvPr id="56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564" name="Picture 1" descr=""/>
          <p:cNvPicPr/>
          <p:nvPr/>
        </p:nvPicPr>
        <p:blipFill>
          <a:blip r:embed="rId1"/>
          <a:stretch/>
        </p:blipFill>
        <p:spPr>
          <a:xfrm>
            <a:off x="629640" y="2214720"/>
            <a:ext cx="7884000" cy="4526280"/>
          </a:xfrm>
          <a:prstGeom prst="rect">
            <a:avLst/>
          </a:prstGeom>
          <a:ln>
            <a:noFill/>
          </a:ln>
        </p:spPr>
      </p:pic>
    </p:spTree>
  </p:cSld>
  <p:timing>
    <p:tnLst>
      <p:par>
        <p:cTn id="215" dur="indefinite" restart="never" nodeType="tmRoot">
          <p:childTnLst>
            <p:seq>
              <p:cTn id="216" dur="indefinite"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TextShape 1"/>
          <p:cNvSpPr txBox="1"/>
          <p:nvPr/>
        </p:nvSpPr>
        <p:spPr>
          <a:xfrm>
            <a:off x="457200" y="1600200"/>
            <a:ext cx="8506800" cy="5140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results look nice but in reality polynomial regression is not easy to interpret.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We can clearly see that sales increased with the advertising campaign but the effect is hard to quantify. The model did not allow us to </a:t>
            </a:r>
            <a:r>
              <a:rPr b="0" lang="en-US" sz="1800" spc="-1" strike="noStrike">
                <a:solidFill>
                  <a:srgbClr val="0070c0"/>
                </a:solidFill>
                <a:latin typeface="Times New Roman"/>
              </a:rPr>
              <a:t>test two hypotheses</a:t>
            </a:r>
            <a:r>
              <a:rPr b="0" lang="en-US" sz="1800" spc="-1" strike="noStrike">
                <a:solidFill>
                  <a:srgbClr val="000000"/>
                </a:solidFill>
                <a:latin typeface="Times New Roman"/>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800280" indent="-342720">
              <a:lnSpc>
                <a:spcPct val="100000"/>
              </a:lnSpc>
              <a:spcBef>
                <a:spcPts val="360"/>
              </a:spcBef>
              <a:buClr>
                <a:srgbClr val="000000"/>
              </a:buClr>
              <a:buFont typeface="Calibri"/>
              <a:buAutoNum type="arabicPeriod"/>
            </a:pPr>
            <a:r>
              <a:rPr b="0" lang="en-US" sz="1800" spc="-1" strike="noStrike">
                <a:solidFill>
                  <a:srgbClr val="000000"/>
                </a:solidFill>
                <a:latin typeface="Times New Roman"/>
              </a:rPr>
              <a:t>Did advertising have a significant effect on the sales trend?</a:t>
            </a:r>
            <a:endParaRPr b="0" lang="en-US" sz="1800" spc="-1" strike="noStrike">
              <a:solidFill>
                <a:srgbClr val="000000"/>
              </a:solidFill>
              <a:latin typeface="Calibri"/>
            </a:endParaRPr>
          </a:p>
          <a:p>
            <a:pPr lvl="1" marL="800280" indent="-342720">
              <a:lnSpc>
                <a:spcPct val="100000"/>
              </a:lnSpc>
              <a:spcBef>
                <a:spcPts val="360"/>
              </a:spcBef>
              <a:buClr>
                <a:srgbClr val="000000"/>
              </a:buClr>
              <a:buFont typeface="Calibri"/>
              <a:buAutoNum type="arabicPeriod"/>
            </a:pPr>
            <a:r>
              <a:rPr b="0" lang="en-US" sz="1800" spc="-1" strike="noStrike">
                <a:solidFill>
                  <a:srgbClr val="000000"/>
                </a:solidFill>
                <a:latin typeface="Times New Roman"/>
              </a:rPr>
              <a:t>Are there random differences in stores with respect to the advertising effect?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Another problem with polynomial models are their behavior outside of the observed data. The quadratic curves on both sides would </a:t>
            </a:r>
            <a:r>
              <a:rPr b="0" lang="en-US" sz="1800" spc="-1" strike="noStrike">
                <a:solidFill>
                  <a:srgbClr val="0070c0"/>
                </a:solidFill>
                <a:latin typeface="Times New Roman"/>
              </a:rPr>
              <a:t>extrapolate</a:t>
            </a:r>
            <a:r>
              <a:rPr b="0" lang="en-US" sz="1800" spc="-1" strike="noStrike">
                <a:solidFill>
                  <a:srgbClr val="000000"/>
                </a:solidFill>
                <a:latin typeface="Times New Roman"/>
              </a:rPr>
              <a:t> to never-ending exponential sales.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Can we not find a model that solves these issues...?</a:t>
            </a:r>
            <a:endParaRPr b="0" lang="en-US" sz="1800" spc="-1" strike="noStrike">
              <a:solidFill>
                <a:srgbClr val="000000"/>
              </a:solidFill>
              <a:latin typeface="Calibri"/>
            </a:endParaRPr>
          </a:p>
          <a:p>
            <a:pPr>
              <a:lnSpc>
                <a:spcPct val="100000"/>
              </a:lnSpc>
              <a:spcBef>
                <a:spcPts val="241"/>
              </a:spcBef>
            </a:pPr>
            <a:endParaRPr b="0" lang="en-US" sz="1800" spc="-1" strike="noStrike">
              <a:solidFill>
                <a:srgbClr val="000000"/>
              </a:solidFill>
              <a:latin typeface="Calibri"/>
            </a:endParaRPr>
          </a:p>
        </p:txBody>
      </p:sp>
      <p:sp>
        <p:nvSpPr>
          <p:cNvPr id="56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7.10 Polynomial regression</a:t>
            </a:r>
            <a:endParaRPr b="0" lang="en-US" sz="3200" spc="-1" strike="noStrike">
              <a:latin typeface="Arial"/>
            </a:endParaRPr>
          </a:p>
        </p:txBody>
      </p:sp>
      <p:sp>
        <p:nvSpPr>
          <p:cNvPr id="56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17" dur="indefinite" restart="never" nodeType="tmRoot">
          <p:childTnLst>
            <p:seq>
              <p:cTn id="21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1600200"/>
            <a:ext cx="8229240" cy="5068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a regression model, categorical independents are recoded into binary dummy variables, e.g., a gender factor becomes a 0/1 variable, with 0=male and 1=female.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general, for categorical variables with </a:t>
            </a:r>
            <a:r>
              <a:rPr b="0" i="1" lang="en-US" sz="1800" spc="-1" strike="noStrike">
                <a:solidFill>
                  <a:srgbClr val="000000"/>
                </a:solidFill>
                <a:latin typeface="Times New Roman"/>
              </a:rPr>
              <a:t>K</a:t>
            </a:r>
            <a:r>
              <a:rPr b="0" lang="en-US" sz="1800" spc="-1" strike="noStrike">
                <a:solidFill>
                  <a:srgbClr val="000000"/>
                </a:solidFill>
                <a:latin typeface="Times New Roman"/>
              </a:rPr>
              <a:t> levels, </a:t>
            </a:r>
            <a:r>
              <a:rPr b="0" i="1" lang="en-US" sz="1800" spc="-1" strike="noStrike">
                <a:solidFill>
                  <a:srgbClr val="000000"/>
                </a:solidFill>
                <a:latin typeface="Times New Roman"/>
              </a:rPr>
              <a:t>K</a:t>
            </a:r>
            <a:r>
              <a:rPr b="0" lang="en-US" sz="1800" spc="-1" strike="noStrike">
                <a:solidFill>
                  <a:srgbClr val="000000"/>
                </a:solidFill>
                <a:latin typeface="Times New Roman"/>
              </a:rPr>
              <a:t>–1 dummy variables will be created. The model’s intercept codes for the remaining </a:t>
            </a:r>
            <a:r>
              <a:rPr b="0" i="1" lang="en-US" sz="1800" spc="-1" strike="noStrike">
                <a:solidFill>
                  <a:srgbClr val="000000"/>
                </a:solidFill>
                <a:latin typeface="Times New Roman"/>
              </a:rPr>
              <a:t>K</a:t>
            </a:r>
            <a:r>
              <a:rPr b="0" i="1" lang="en-US" sz="1800" spc="-1" strike="noStrike" baseline="30000">
                <a:solidFill>
                  <a:srgbClr val="000000"/>
                </a:solidFill>
                <a:latin typeface="Times New Roman"/>
              </a:rPr>
              <a:t>th</a:t>
            </a:r>
            <a:r>
              <a:rPr b="0" lang="en-US" sz="1800" spc="-1" strike="noStrike">
                <a:solidFill>
                  <a:srgbClr val="000000"/>
                </a:solidFill>
                <a:latin typeface="Times New Roman"/>
              </a:rPr>
              <a:t> level, and for that reason it is often called the </a:t>
            </a:r>
            <a:r>
              <a:rPr b="0" lang="en-US" sz="1800" spc="-1" strike="noStrike">
                <a:solidFill>
                  <a:srgbClr val="984807"/>
                </a:solidFill>
                <a:latin typeface="Times New Roman"/>
              </a:rPr>
              <a:t>reference level</a:t>
            </a:r>
            <a:r>
              <a:rPr b="0" lang="en-US" sz="1800" spc="-1" strike="noStrike">
                <a:solidFill>
                  <a:srgbClr val="000000"/>
                </a:solidFill>
                <a:latin typeface="Times New Roman"/>
              </a:rPr>
              <a:t>, e.g.:</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gn="ctr">
              <a:lnSpc>
                <a:spcPct val="100000"/>
              </a:lnSpc>
              <a:spcBef>
                <a:spcPts val="360"/>
              </a:spcBef>
            </a:pPr>
            <a:r>
              <a:rPr b="0" lang="en-US" sz="1800" spc="-1" strike="noStrike">
                <a:solidFill>
                  <a:srgbClr val="000000"/>
                </a:solidFill>
                <a:latin typeface="Times New Roman"/>
              </a:rPr>
              <a:t>E(</a:t>
            </a:r>
            <a:r>
              <a:rPr b="0" i="1" lang="en-US" sz="1800" spc="-1" strike="noStrike">
                <a:solidFill>
                  <a:srgbClr val="000000"/>
                </a:solidFill>
                <a:latin typeface="Times New Roman"/>
              </a:rPr>
              <a:t>Y</a:t>
            </a:r>
            <a:r>
              <a:rPr b="0" lang="en-US" sz="1800" spc="-1" strike="noStrike">
                <a:solidFill>
                  <a:srgbClr val="000000"/>
                </a:solidFill>
                <a:latin typeface="Times New Roman"/>
              </a:rPr>
              <a:t>)  =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0 </a:t>
            </a:r>
            <a:r>
              <a:rPr b="0" lang="en-US" sz="1800" spc="-1" strike="noStrike">
                <a:solidFill>
                  <a:srgbClr val="000000"/>
                </a:solidFill>
                <a:latin typeface="Times New Roman"/>
              </a:rPr>
              <a:t> +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1 </a:t>
            </a:r>
            <a:r>
              <a:rPr b="1" lang="en-US" sz="1800" spc="-1" strike="noStrike">
                <a:solidFill>
                  <a:srgbClr val="000000"/>
                </a:solidFill>
                <a:latin typeface="Times New Roman"/>
              </a:rPr>
              <a:t>gender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Expected length for males (</a:t>
            </a:r>
            <a:r>
              <a:rPr b="0" lang="en-US" sz="1800" spc="-1" strike="noStrike">
                <a:solidFill>
                  <a:srgbClr val="0070c0"/>
                </a:solidFill>
                <a:latin typeface="Times New Roman"/>
              </a:rPr>
              <a:t>gender=0</a:t>
            </a:r>
            <a:r>
              <a:rPr b="0" lang="en-US" sz="1800" spc="-1" strike="noStrike">
                <a:solidFill>
                  <a:srgbClr val="000000"/>
                </a:solidFill>
                <a:latin typeface="Times New Roman"/>
              </a:rPr>
              <a:t>): </a:t>
            </a:r>
            <a:r>
              <a:rPr b="0" lang="en-US" sz="1800" spc="-1" strike="noStrike">
                <a:solidFill>
                  <a:srgbClr val="000000"/>
                </a:solidFill>
                <a:latin typeface="Times New Roman"/>
              </a:rPr>
              <a:t>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0 </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Expected length for females (</a:t>
            </a:r>
            <a:r>
              <a:rPr b="0" lang="en-US" sz="1800" spc="-1" strike="noStrike">
                <a:solidFill>
                  <a:srgbClr val="0070c0"/>
                </a:solidFill>
                <a:latin typeface="Times New Roman"/>
              </a:rPr>
              <a:t>gender=1</a:t>
            </a:r>
            <a:r>
              <a:rPr b="0" lang="en-US" sz="1800" spc="-1" strike="noStrike">
                <a:solidFill>
                  <a:srgbClr val="000000"/>
                </a:solidFill>
                <a:latin typeface="Times New Roman"/>
              </a:rPr>
              <a:t>):</a:t>
            </a:r>
            <a:r>
              <a:rPr b="0" lang="en-US" sz="1800" spc="-1" strike="noStrike">
                <a:solidFill>
                  <a:srgbClr val="000000"/>
                </a:solidFill>
                <a:latin typeface="Times New Roman"/>
              </a:rPr>
              <a:t>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0 </a:t>
            </a:r>
            <a:r>
              <a:rPr b="0" lang="en-US" sz="1800" spc="-1" strike="noStrike">
                <a:solidFill>
                  <a:srgbClr val="000000"/>
                </a:solidFill>
                <a:latin typeface="Times New Roman"/>
              </a:rPr>
              <a:t> +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1 </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gender coefficient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1  </a:t>
            </a:r>
            <a:r>
              <a:rPr b="0" lang="en-US" sz="1800" spc="-1" strike="noStrike">
                <a:solidFill>
                  <a:srgbClr val="000000"/>
                </a:solidFill>
                <a:latin typeface="Times New Roman"/>
              </a:rPr>
              <a:t>therefore codes for the difference in expected length between males and females (=gender effect).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123" name="CustomShape 2"/>
          <p:cNvSpPr/>
          <p:nvPr/>
        </p:nvSpPr>
        <p:spPr>
          <a:xfrm>
            <a:off x="426240" y="188640"/>
            <a:ext cx="853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Quick recap – Categorical variables in regression</a:t>
            </a:r>
            <a:endParaRPr b="0" lang="en-US" sz="3200" spc="-1" strike="noStrike">
              <a:latin typeface="Arial"/>
            </a:endParaRPr>
          </a:p>
        </p:txBody>
      </p:sp>
      <p:sp>
        <p:nvSpPr>
          <p:cNvPr id="12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TextShape 1"/>
          <p:cNvSpPr txBox="1"/>
          <p:nvPr/>
        </p:nvSpPr>
        <p:spPr>
          <a:xfrm>
            <a:off x="457200" y="1600200"/>
            <a:ext cx="8506800" cy="5140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An alternative approach to trend-modelling or curve-fitting with polynomials is to use </a:t>
            </a:r>
            <a:r>
              <a:rPr b="0" lang="en-US" sz="1800" spc="-1" strike="noStrike">
                <a:solidFill>
                  <a:srgbClr val="0070c0"/>
                </a:solidFill>
                <a:latin typeface="Times New Roman"/>
              </a:rPr>
              <a:t>piecewise linear regression</a:t>
            </a:r>
            <a:r>
              <a:rPr b="0" lang="en-US" sz="1800" spc="-1" strike="noStrike">
                <a:solidFill>
                  <a:srgbClr val="000000"/>
                </a:solidFill>
                <a:latin typeface="Times New Roman"/>
              </a:rPr>
              <a:t>. Instead of fitting one linear slope, we fit multiple linear slopes, joined by knot points. Such pieces are called </a:t>
            </a:r>
            <a:r>
              <a:rPr b="0" i="1" lang="en-US" sz="1800" spc="-1" strike="noStrike">
                <a:solidFill>
                  <a:srgbClr val="0070c0"/>
                </a:solidFill>
                <a:latin typeface="Times New Roman"/>
              </a:rPr>
              <a:t>splines</a:t>
            </a:r>
            <a:r>
              <a:rPr b="0" lang="en-US" sz="1800" spc="-1" strike="noStrike">
                <a:solidFill>
                  <a:srgbClr val="000000"/>
                </a:solidFill>
                <a:latin typeface="Times New Roman"/>
              </a:rPr>
              <a:t>.</a:t>
            </a:r>
            <a:endParaRPr b="0" lang="en-US" sz="1800" spc="-1" strike="noStrike">
              <a:solidFill>
                <a:srgbClr val="000000"/>
              </a:solidFill>
              <a:latin typeface="Calibri"/>
            </a:endParaRPr>
          </a:p>
        </p:txBody>
      </p:sp>
      <p:sp>
        <p:nvSpPr>
          <p:cNvPr id="56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7.11 Piecewise regression with splines</a:t>
            </a:r>
            <a:endParaRPr b="0" lang="en-US" sz="3200" spc="-1" strike="noStrike">
              <a:latin typeface="Arial"/>
            </a:endParaRPr>
          </a:p>
        </p:txBody>
      </p:sp>
      <p:sp>
        <p:nvSpPr>
          <p:cNvPr id="57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571" name="Picture 1" descr=""/>
          <p:cNvPicPr/>
          <p:nvPr/>
        </p:nvPicPr>
        <p:blipFill>
          <a:blip r:embed="rId1"/>
          <a:stretch/>
        </p:blipFill>
        <p:spPr>
          <a:xfrm>
            <a:off x="1655640" y="2858400"/>
            <a:ext cx="5832360" cy="3738600"/>
          </a:xfrm>
          <a:prstGeom prst="rect">
            <a:avLst/>
          </a:prstGeom>
          <a:ln>
            <a:noFill/>
          </a:ln>
        </p:spPr>
      </p:pic>
    </p:spTree>
  </p:cSld>
  <p:timing>
    <p:tnLst>
      <p:par>
        <p:cTn id="219" dur="indefinite" restart="never" nodeType="tmRoot">
          <p:childTnLst>
            <p:seq>
              <p:cTn id="220" dur="indefinite"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TextShape 1"/>
          <p:cNvSpPr txBox="1"/>
          <p:nvPr/>
        </p:nvSpPr>
        <p:spPr>
          <a:xfrm>
            <a:off x="457200" y="1600200"/>
            <a:ext cx="8506800" cy="5140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the pony data, we can add a spline effect to our model by creating a new time variable, that is only ”switched-on” (non-zero) after the start of the advertising campaign. For the standardized time variable, this is done as follows: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ponies$Time.s &lt;- ifelse(ponies$Time&lt;0.03, 0, ponies$Time-0.03)</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Next we enter it into an HLM:</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splinemod &lt;- lmer(Sales~Time.z+Time.s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+(1+Time.z+Time.s|Store),data=ponies)</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However, it turns out that this model is not identifiable by R (=overparametrized) unless we restrict the random time and the random spline effect to be uncorrelated.</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splinemod &lt;- lmer(Sales~Time.z+Time.s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+(1+Time.z+Time.s||Store),data=ponies)</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p:txBody>
      </p:sp>
      <p:sp>
        <p:nvSpPr>
          <p:cNvPr id="573"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7.11 Piecewise regression with splines</a:t>
            </a:r>
            <a:endParaRPr b="0" lang="en-US" sz="3200" spc="-1" strike="noStrike">
              <a:latin typeface="Arial"/>
            </a:endParaRPr>
          </a:p>
        </p:txBody>
      </p:sp>
      <p:sp>
        <p:nvSpPr>
          <p:cNvPr id="57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21" dur="indefinite" restart="never" nodeType="tmRoot">
          <p:childTnLst>
            <p:seq>
              <p:cTn id="222" dur="indefinite"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TextShape 1"/>
          <p:cNvSpPr txBox="1"/>
          <p:nvPr/>
        </p:nvSpPr>
        <p:spPr>
          <a:xfrm>
            <a:off x="457200" y="1600200"/>
            <a:ext cx="8506800" cy="5140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Predicted profiles for the population and two stores:</a:t>
            </a:r>
            <a:endParaRPr b="0" lang="en-US" sz="1800" spc="-1" strike="noStrike">
              <a:solidFill>
                <a:srgbClr val="000000"/>
              </a:solidFill>
              <a:latin typeface="Calibri"/>
            </a:endParaRPr>
          </a:p>
        </p:txBody>
      </p:sp>
      <p:sp>
        <p:nvSpPr>
          <p:cNvPr id="57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7.11 Piecewise regression with splines</a:t>
            </a:r>
            <a:endParaRPr b="0" lang="en-US" sz="3200" spc="-1" strike="noStrike">
              <a:latin typeface="Arial"/>
            </a:endParaRPr>
          </a:p>
        </p:txBody>
      </p:sp>
      <p:sp>
        <p:nvSpPr>
          <p:cNvPr id="57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578" name="Picture 1" descr=""/>
          <p:cNvPicPr/>
          <p:nvPr/>
        </p:nvPicPr>
        <p:blipFill>
          <a:blip r:embed="rId1"/>
          <a:stretch/>
        </p:blipFill>
        <p:spPr>
          <a:xfrm>
            <a:off x="629640" y="2277000"/>
            <a:ext cx="7884000" cy="4322880"/>
          </a:xfrm>
          <a:prstGeom prst="rect">
            <a:avLst/>
          </a:prstGeom>
          <a:ln>
            <a:noFill/>
          </a:ln>
        </p:spPr>
      </p:pic>
    </p:spTree>
  </p:cSld>
  <p:timing>
    <p:tnLst>
      <p:par>
        <p:cTn id="223" dur="indefinite" restart="never" nodeType="tmRoot">
          <p:childTnLst>
            <p:seq>
              <p:cTn id="224" dur="indefinite"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TextShape 1"/>
          <p:cNvSpPr txBox="1"/>
          <p:nvPr/>
        </p:nvSpPr>
        <p:spPr>
          <a:xfrm>
            <a:off x="457200" y="1600200"/>
            <a:ext cx="8506800" cy="499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Testing the two hypotheses: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Calibri"/>
              <a:buAutoNum type="arabicPeriod"/>
            </a:pPr>
            <a:r>
              <a:rPr b="0" lang="en-US" sz="1800" spc="-1" strike="noStrike">
                <a:solidFill>
                  <a:srgbClr val="000000"/>
                </a:solidFill>
                <a:latin typeface="Times New Roman"/>
              </a:rPr>
              <a:t>Random variation in store sales after advertising is supported by AIC/BIC, showing lower values for the model with a random spline effect (</a:t>
            </a:r>
            <a:r>
              <a:rPr b="0" lang="en-US" sz="1800" spc="-1" strike="noStrike">
                <a:solidFill>
                  <a:srgbClr val="0070c0"/>
                </a:solidFill>
                <a:latin typeface="Times New Roman"/>
              </a:rPr>
              <a:t>AIC=6827</a:t>
            </a:r>
            <a:r>
              <a:rPr b="0" lang="en-US" sz="1800" spc="-1" strike="noStrike">
                <a:solidFill>
                  <a:srgbClr val="000000"/>
                </a:solidFill>
                <a:latin typeface="Times New Roman"/>
              </a:rPr>
              <a:t>) than one without (</a:t>
            </a:r>
            <a:r>
              <a:rPr b="0" lang="en-US" sz="1800" spc="-1" strike="noStrike">
                <a:solidFill>
                  <a:srgbClr val="0070c0"/>
                </a:solidFill>
                <a:latin typeface="Times New Roman"/>
              </a:rPr>
              <a:t>AIC=7406</a:t>
            </a:r>
            <a:r>
              <a:rPr b="0" lang="en-US" sz="1800" spc="-1" strike="noStrike">
                <a:solidFill>
                  <a:srgbClr val="000000"/>
                </a:solidFill>
                <a:latin typeface="Times New Roman"/>
              </a:rPr>
              <a:t>).</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Calibri"/>
              <a:buAutoNum type="arabicPeriod"/>
            </a:pPr>
            <a:r>
              <a:rPr b="0" lang="en-US" sz="1800" spc="-1" strike="noStrike">
                <a:solidFill>
                  <a:srgbClr val="000000"/>
                </a:solidFill>
                <a:latin typeface="Times New Roman"/>
              </a:rPr>
              <a:t>Summary output indicates that there is a </a:t>
            </a:r>
            <a:r>
              <a:rPr b="0" lang="en-US" sz="1800" spc="-1" strike="noStrike">
                <a:solidFill>
                  <a:srgbClr val="0070c0"/>
                </a:solidFill>
                <a:latin typeface="Times New Roman"/>
              </a:rPr>
              <a:t>significant fixed spline effect</a:t>
            </a:r>
            <a:r>
              <a:rPr b="0" lang="en-US" sz="1800" spc="-1" strike="noStrike">
                <a:solidFill>
                  <a:srgbClr val="000000"/>
                </a:solidFill>
                <a:latin typeface="Times New Roman"/>
              </a:rPr>
              <a:t>. In other words, the linear trend of sales changes </a:t>
            </a:r>
            <a:r>
              <a:rPr b="0" i="1" lang="en-US" sz="1800" spc="-1" strike="noStrike">
                <a:solidFill>
                  <a:srgbClr val="000000"/>
                </a:solidFill>
                <a:latin typeface="Times New Roman"/>
              </a:rPr>
              <a:t>significantly </a:t>
            </a:r>
            <a:r>
              <a:rPr b="0" lang="en-US" sz="1800" spc="-1" strike="noStrike">
                <a:solidFill>
                  <a:srgbClr val="000000"/>
                </a:solidFill>
                <a:latin typeface="Times New Roman"/>
              </a:rPr>
              <a:t>after the start of the advertising campaign, -4.87 versus -4.87+12.95=8.08</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Fixed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Estimate  Std.Error      df   t-val    P-val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(Intercept)  12.8889     0.2203 34.2200   58.50  &lt; 2e-16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Time.z       -4.8730     0.1329 34.5300  -36.66  &lt; 2e-16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Time.s       12.9516     1.0505 29.6500   12.33 3.38e-13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Signif. codes:  0 ‘***’ 0.001 ‘**’ 0.01 ‘*’ 0.05 ‘.’ 0.1 ‘ ’ 1</a:t>
            </a:r>
            <a:endParaRPr b="0" lang="en-US" sz="1200" spc="-1" strike="noStrike">
              <a:solidFill>
                <a:srgbClr val="000000"/>
              </a:solidFill>
              <a:latin typeface="Calibri"/>
            </a:endParaRPr>
          </a:p>
        </p:txBody>
      </p:sp>
      <p:sp>
        <p:nvSpPr>
          <p:cNvPr id="580"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7.11 Piecewise regression with splines</a:t>
            </a:r>
            <a:endParaRPr b="0" lang="en-US" sz="3200" spc="-1" strike="noStrike">
              <a:latin typeface="Arial"/>
            </a:endParaRPr>
          </a:p>
        </p:txBody>
      </p:sp>
      <p:sp>
        <p:nvSpPr>
          <p:cNvPr id="581"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25" dur="indefinite" restart="never" nodeType="tmRoot">
          <p:childTnLst>
            <p:seq>
              <p:cTn id="22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Adding a subject factor to our model with, e.g., 20 subjects, will add 19 dummy variables: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gn="ctr">
              <a:lnSpc>
                <a:spcPct val="100000"/>
              </a:lnSpc>
              <a:spcBef>
                <a:spcPts val="360"/>
              </a:spcBef>
            </a:pPr>
            <a:r>
              <a:rPr b="0" lang="en-US" sz="1800" spc="-1" strike="noStrike">
                <a:solidFill>
                  <a:srgbClr val="000000"/>
                </a:solidFill>
                <a:latin typeface="Times New Roman"/>
              </a:rPr>
              <a:t>E(</a:t>
            </a:r>
            <a:r>
              <a:rPr b="0" i="1" lang="en-US" sz="1800" spc="-1" strike="noStrike">
                <a:solidFill>
                  <a:srgbClr val="000000"/>
                </a:solidFill>
                <a:latin typeface="Times New Roman"/>
              </a:rPr>
              <a:t>RT</a:t>
            </a:r>
            <a:r>
              <a:rPr b="0" lang="en-US" sz="1800" spc="-1" strike="noStrike">
                <a:solidFill>
                  <a:srgbClr val="000000"/>
                </a:solidFill>
                <a:latin typeface="Times New Roman"/>
              </a:rPr>
              <a:t>)  =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0 </a:t>
            </a:r>
            <a:r>
              <a:rPr b="0" lang="en-US" sz="1800" spc="-1" strike="noStrike">
                <a:solidFill>
                  <a:srgbClr val="000000"/>
                </a:solidFill>
                <a:latin typeface="Times New Roman"/>
              </a:rPr>
              <a:t> +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1 </a:t>
            </a:r>
            <a:r>
              <a:rPr b="1" lang="en-US" sz="1800" spc="-1" strike="noStrike">
                <a:solidFill>
                  <a:srgbClr val="000000"/>
                </a:solidFill>
                <a:latin typeface="Times New Roman"/>
              </a:rPr>
              <a:t>subject</a:t>
            </a:r>
            <a:r>
              <a:rPr b="1" lang="en-US" sz="1800" spc="-1" strike="noStrike" baseline="-25000">
                <a:solidFill>
                  <a:srgbClr val="000000"/>
                </a:solidFill>
                <a:latin typeface="Times New Roman"/>
              </a:rPr>
              <a:t>2</a:t>
            </a:r>
            <a:r>
              <a:rPr b="1" lang="en-US" sz="1800" spc="-1" strike="noStrike">
                <a:solidFill>
                  <a:srgbClr val="000000"/>
                </a:solidFill>
                <a:latin typeface="Times New Roman"/>
              </a:rPr>
              <a:t> </a:t>
            </a:r>
            <a:r>
              <a:rPr b="0" lang="en-US" sz="1800" spc="-1" strike="noStrike">
                <a:solidFill>
                  <a:srgbClr val="000000"/>
                </a:solidFill>
                <a:latin typeface="Times New Roman"/>
              </a:rPr>
              <a:t> +  …  +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19</a:t>
            </a:r>
            <a:r>
              <a:rPr b="1" lang="en-US" sz="1800" spc="-1" strike="noStrike">
                <a:solidFill>
                  <a:srgbClr val="000000"/>
                </a:solidFill>
                <a:latin typeface="Times New Roman"/>
              </a:rPr>
              <a:t>subject</a:t>
            </a:r>
            <a:r>
              <a:rPr b="1" lang="en-US" sz="1800" spc="-1" strike="noStrike" baseline="-25000">
                <a:solidFill>
                  <a:srgbClr val="000000"/>
                </a:solidFill>
                <a:latin typeface="Times New Roman"/>
              </a:rPr>
              <a:t>20</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Each dummy coefficient codes the deviation in RT for that subject from the reference subject (here subject 1).</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When we also add the </a:t>
            </a:r>
            <a:r>
              <a:rPr b="1" lang="en-US" sz="1800" spc="-1" strike="noStrike">
                <a:solidFill>
                  <a:srgbClr val="000000"/>
                </a:solidFill>
                <a:latin typeface="Times New Roman"/>
              </a:rPr>
              <a:t>prime</a:t>
            </a:r>
            <a:r>
              <a:rPr b="0" lang="en-US" sz="1800" spc="-1" strike="noStrike">
                <a:solidFill>
                  <a:srgbClr val="000000"/>
                </a:solidFill>
                <a:latin typeface="Times New Roman"/>
              </a:rPr>
              <a:t> × </a:t>
            </a:r>
            <a:r>
              <a:rPr b="1" lang="en-US" sz="1800" spc="-1" strike="noStrike">
                <a:solidFill>
                  <a:srgbClr val="000000"/>
                </a:solidFill>
                <a:latin typeface="Times New Roman"/>
              </a:rPr>
              <a:t>target</a:t>
            </a:r>
            <a:r>
              <a:rPr b="0" lang="en-US" sz="1800" spc="-1" strike="noStrike">
                <a:solidFill>
                  <a:srgbClr val="000000"/>
                </a:solidFill>
                <a:latin typeface="Times New Roman"/>
              </a:rPr>
              <a:t> effects to the model, the subject effect codes an overall RT deviation in the </a:t>
            </a:r>
            <a:r>
              <a:rPr b="1" lang="en-US" sz="1800" spc="-1" strike="noStrike">
                <a:solidFill>
                  <a:srgbClr val="000000"/>
                </a:solidFill>
                <a:latin typeface="Times New Roman"/>
              </a:rPr>
              <a:t>prime</a:t>
            </a:r>
            <a:r>
              <a:rPr b="0" lang="en-US" sz="1800" spc="-1" strike="noStrike">
                <a:solidFill>
                  <a:srgbClr val="000000"/>
                </a:solidFill>
                <a:latin typeface="Times New Roman"/>
              </a:rPr>
              <a:t> × </a:t>
            </a:r>
            <a:r>
              <a:rPr b="1" lang="en-US" sz="1800" spc="-1" strike="noStrike">
                <a:solidFill>
                  <a:srgbClr val="000000"/>
                </a:solidFill>
                <a:latin typeface="Times New Roman"/>
              </a:rPr>
              <a:t>target</a:t>
            </a:r>
            <a:r>
              <a:rPr b="0" lang="en-US" sz="1800" spc="-1" strike="noStrike">
                <a:solidFill>
                  <a:srgbClr val="000000"/>
                </a:solidFill>
                <a:latin typeface="Times New Roman"/>
              </a:rPr>
              <a:t> RT profile, from the reference subject.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other words, the subject effect allows each subject to have their own fixed intercept.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12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6.3 Fixed intercept – naive approach</a:t>
            </a:r>
            <a:endParaRPr b="0" lang="en-US" sz="3200" spc="-1" strike="noStrike">
              <a:latin typeface="Arial"/>
            </a:endParaRPr>
          </a:p>
        </p:txBody>
      </p:sp>
      <p:sp>
        <p:nvSpPr>
          <p:cNvPr id="12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436000" y="1600200"/>
            <a:ext cx="3528000" cy="4564800"/>
          </a:xfrm>
          <a:prstGeom prst="rect">
            <a:avLst/>
          </a:prstGeom>
          <a:noFill/>
          <a:ln>
            <a:noFill/>
          </a:ln>
        </p:spPr>
        <p:txBody>
          <a:bodyPr>
            <a:normAutofit/>
          </a:bodyPr>
          <a:p>
            <a:pPr marL="343080" indent="-342720">
              <a:lnSpc>
                <a:spcPct val="100000"/>
              </a:lnSpc>
              <a:spcBef>
                <a:spcPts val="320"/>
              </a:spcBef>
              <a:buClr>
                <a:srgbClr val="000000"/>
              </a:buClr>
              <a:buFont typeface="Arial"/>
              <a:buChar char="•"/>
            </a:pPr>
            <a:r>
              <a:rPr b="0" lang="en-US" sz="1600" spc="-1" strike="noStrike">
                <a:solidFill>
                  <a:srgbClr val="000000"/>
                </a:solidFill>
                <a:latin typeface="Times New Roman"/>
              </a:rPr>
              <a:t>The plot shows predicted RT profiles for a model that includes a fixed subject effect.</a:t>
            </a: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Times New Roman"/>
              </a:rPr>
              <a:t>Subject 1 is the reference subject for the subject effect.</a:t>
            </a: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Times New Roman"/>
              </a:rPr>
              <a:t>Subject coefficients encode the global deviation in expected RT from one subject versus subject 1.</a:t>
            </a: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Times New Roman"/>
              </a:rPr>
              <a:t>A population profile for the expected RT in each condition is not readily available from the model</a:t>
            </a:r>
            <a:endParaRPr b="0" lang="en-US" sz="1600" spc="-1" strike="noStrike">
              <a:solidFill>
                <a:srgbClr val="000000"/>
              </a:solidFill>
              <a:latin typeface="Calibri"/>
            </a:endParaRPr>
          </a:p>
        </p:txBody>
      </p:sp>
      <p:sp>
        <p:nvSpPr>
          <p:cNvPr id="12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6.3 Fixed intercept – naive approach</a:t>
            </a:r>
            <a:endParaRPr b="0" lang="en-US" sz="3200" spc="-1" strike="noStrike">
              <a:latin typeface="Arial"/>
            </a:endParaRPr>
          </a:p>
        </p:txBody>
      </p:sp>
      <p:sp>
        <p:nvSpPr>
          <p:cNvPr id="13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31" name="Picture 1" descr=""/>
          <p:cNvPicPr/>
          <p:nvPr/>
        </p:nvPicPr>
        <p:blipFill>
          <a:blip r:embed="rId1"/>
          <a:stretch/>
        </p:blipFill>
        <p:spPr>
          <a:xfrm>
            <a:off x="251640" y="1488960"/>
            <a:ext cx="4921200" cy="4532040"/>
          </a:xfrm>
          <a:prstGeom prst="rect">
            <a:avLst/>
          </a:prstGeom>
          <a:ln>
            <a:noFill/>
          </a:ln>
        </p:spPr>
      </p:pic>
      <p:sp>
        <p:nvSpPr>
          <p:cNvPr id="132" name="CustomShape 4"/>
          <p:cNvSpPr/>
          <p:nvPr/>
        </p:nvSpPr>
        <p:spPr>
          <a:xfrm>
            <a:off x="3996000" y="2997000"/>
            <a:ext cx="360" cy="757800"/>
          </a:xfrm>
          <a:custGeom>
            <a:avLst/>
            <a:gdLst/>
            <a:ahLst/>
            <a:rect l="l" t="t" r="r" b="b"/>
            <a:pathLst>
              <a:path w="21600" h="21600">
                <a:moveTo>
                  <a:pt x="0" y="0"/>
                </a:moveTo>
                <a:lnTo>
                  <a:pt x="21600" y="21600"/>
                </a:lnTo>
              </a:path>
            </a:pathLst>
          </a:custGeom>
          <a:noFill/>
          <a:ln w="19080">
            <a:solidFill>
              <a:srgbClr val="ff0000"/>
            </a:solidFill>
            <a:round/>
            <a:headEnd len="med" type="stealth" w="med"/>
            <a:tailEnd len="med" type="stealth" w="med"/>
          </a:ln>
        </p:spPr>
        <p:style>
          <a:lnRef idx="1">
            <a:schemeClr val="accent1"/>
          </a:lnRef>
          <a:fillRef idx="0">
            <a:schemeClr val="accent1"/>
          </a:fillRef>
          <a:effectRef idx="0">
            <a:schemeClr val="accent1"/>
          </a:effectRef>
          <a:fontRef idx="minor"/>
        </p:style>
      </p:sp>
      <p:sp>
        <p:nvSpPr>
          <p:cNvPr id="133" name="CustomShape 5"/>
          <p:cNvSpPr/>
          <p:nvPr/>
        </p:nvSpPr>
        <p:spPr>
          <a:xfrm>
            <a:off x="4006440" y="3141000"/>
            <a:ext cx="365400" cy="401400"/>
          </a:xfrm>
          <a:prstGeom prst="rect">
            <a:avLst/>
          </a:prstGeom>
          <a:noFill/>
          <a:ln>
            <a:noFill/>
          </a:ln>
        </p:spPr>
        <p:style>
          <a:lnRef idx="0"/>
          <a:fillRef idx="0"/>
          <a:effectRef idx="0"/>
          <a:fontRef idx="minor"/>
        </p:style>
        <p:txBody>
          <a:bodyPr wrap="none" lIns="90000" rIns="90000" tIns="45000" bIns="45000"/>
          <a:p>
            <a:pPr>
              <a:lnSpc>
                <a:spcPct val="100000"/>
              </a:lnSpc>
            </a:pPr>
            <a:r>
              <a:rPr b="1" i="1" lang="en-US" sz="1800" spc="-1" strike="noStrike">
                <a:solidFill>
                  <a:srgbClr val="ff0000"/>
                </a:solidFill>
                <a:latin typeface="Times New Roman"/>
              </a:rPr>
              <a:t>β</a:t>
            </a:r>
            <a:r>
              <a:rPr b="1" lang="en-US" sz="1800" spc="-1" strike="noStrike" baseline="-25000">
                <a:solidFill>
                  <a:srgbClr val="ff0000"/>
                </a:solidFill>
                <a:latin typeface="Times New Roman"/>
              </a:rPr>
              <a:t>1</a:t>
            </a:r>
            <a:endParaRPr b="0" lang="en-US" sz="1800" spc="-1" strike="noStrike">
              <a:latin typeface="Arial"/>
            </a:endParaRPr>
          </a:p>
        </p:txBody>
      </p:sp>
      <p:sp>
        <p:nvSpPr>
          <p:cNvPr id="134" name="CustomShape 6"/>
          <p:cNvSpPr/>
          <p:nvPr/>
        </p:nvSpPr>
        <p:spPr>
          <a:xfrm flipV="1">
            <a:off x="4221000" y="3716280"/>
            <a:ext cx="360" cy="1007640"/>
          </a:xfrm>
          <a:custGeom>
            <a:avLst/>
            <a:gdLst/>
            <a:ahLst/>
            <a:rect l="l" t="t" r="r" b="b"/>
            <a:pathLst>
              <a:path w="21600" h="21600">
                <a:moveTo>
                  <a:pt x="0" y="0"/>
                </a:moveTo>
                <a:lnTo>
                  <a:pt x="21600" y="21600"/>
                </a:lnTo>
              </a:path>
            </a:pathLst>
          </a:custGeom>
          <a:noFill/>
          <a:ln w="19080">
            <a:solidFill>
              <a:srgbClr val="ff0000"/>
            </a:solidFill>
            <a:round/>
            <a:headEnd len="med" type="stealth" w="med"/>
            <a:tailEnd len="med" type="stealth" w="med"/>
          </a:ln>
        </p:spPr>
        <p:style>
          <a:lnRef idx="1">
            <a:schemeClr val="accent1"/>
          </a:lnRef>
          <a:fillRef idx="0">
            <a:schemeClr val="accent1"/>
          </a:fillRef>
          <a:effectRef idx="0">
            <a:schemeClr val="accent1"/>
          </a:effectRef>
          <a:fontRef idx="minor"/>
        </p:style>
      </p:sp>
      <p:sp>
        <p:nvSpPr>
          <p:cNvPr id="135" name="CustomShape 7"/>
          <p:cNvSpPr/>
          <p:nvPr/>
        </p:nvSpPr>
        <p:spPr>
          <a:xfrm>
            <a:off x="4271040" y="4005000"/>
            <a:ext cx="365400" cy="401400"/>
          </a:xfrm>
          <a:prstGeom prst="rect">
            <a:avLst/>
          </a:prstGeom>
          <a:noFill/>
          <a:ln>
            <a:noFill/>
          </a:ln>
        </p:spPr>
        <p:style>
          <a:lnRef idx="0"/>
          <a:fillRef idx="0"/>
          <a:effectRef idx="0"/>
          <a:fontRef idx="minor"/>
        </p:style>
        <p:txBody>
          <a:bodyPr wrap="none" lIns="90000" rIns="90000" tIns="45000" bIns="45000"/>
          <a:p>
            <a:pPr>
              <a:lnSpc>
                <a:spcPct val="100000"/>
              </a:lnSpc>
            </a:pPr>
            <a:r>
              <a:rPr b="1" i="1" lang="en-US" sz="1800" spc="-1" strike="noStrike">
                <a:solidFill>
                  <a:srgbClr val="ff0000"/>
                </a:solidFill>
                <a:latin typeface="Times New Roman"/>
              </a:rPr>
              <a:t>β</a:t>
            </a:r>
            <a:r>
              <a:rPr b="1" lang="en-US" sz="1800" spc="-1" strike="noStrike" baseline="-25000">
                <a:solidFill>
                  <a:srgbClr val="ff0000"/>
                </a:solidFill>
                <a:latin typeface="Times New Roman"/>
              </a:rPr>
              <a:t>6</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Technically speaking, there is nothing </a:t>
            </a:r>
            <a:r>
              <a:rPr b="0" i="1" lang="en-US" sz="1800" spc="-1" strike="noStrike">
                <a:solidFill>
                  <a:srgbClr val="000000"/>
                </a:solidFill>
                <a:latin typeface="Times New Roman"/>
              </a:rPr>
              <a:t>wrong </a:t>
            </a:r>
            <a:r>
              <a:rPr b="0" lang="en-US" sz="1800" spc="-1" strike="noStrike">
                <a:solidFill>
                  <a:srgbClr val="000000"/>
                </a:solidFill>
                <a:latin typeface="Times New Roman"/>
              </a:rPr>
              <a:t>with the fixed intercept approach. However, </a:t>
            </a:r>
            <a:r>
              <a:rPr b="0" lang="en-US" sz="1800" spc="-1" strike="noStrike">
                <a:solidFill>
                  <a:srgbClr val="000000"/>
                </a:solidFill>
                <a:latin typeface="Times New Roman"/>
              </a:rPr>
              <a:t>there are two good reasons why this approach is actually undesirable: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984807"/>
              </a:buClr>
              <a:buFont typeface="Calibri"/>
              <a:buAutoNum type="arabicPeriod"/>
            </a:pPr>
            <a:r>
              <a:rPr b="1" lang="en-US" sz="1800" spc="-1" strike="noStrike" u="sng">
                <a:solidFill>
                  <a:srgbClr val="984807"/>
                </a:solidFill>
                <a:uFillTx/>
                <a:latin typeface="Times New Roman"/>
              </a:rPr>
              <a:t>Power</a:t>
            </a:r>
            <a:r>
              <a:rPr b="0" lang="en-US" sz="1800" spc="-1" strike="noStrike">
                <a:solidFill>
                  <a:srgbClr val="000000"/>
                </a:solidFill>
                <a:latin typeface="Times New Roman"/>
              </a:rPr>
              <a:t>: including a fixed subject effect to the model adds </a:t>
            </a:r>
            <a:r>
              <a:rPr b="0" i="1" lang="en-US" sz="1800" spc="-1" strike="noStrike">
                <a:solidFill>
                  <a:srgbClr val="000000"/>
                </a:solidFill>
                <a:latin typeface="Times New Roman"/>
              </a:rPr>
              <a:t>N</a:t>
            </a:r>
            <a:r>
              <a:rPr b="0" lang="en-US" sz="1800" spc="-1" strike="noStrike">
                <a:solidFill>
                  <a:srgbClr val="000000"/>
                </a:solidFill>
                <a:latin typeface="Times New Roman"/>
              </a:rPr>
              <a:t>–1 dummy variables (for </a:t>
            </a:r>
            <a:r>
              <a:rPr b="0" i="1" lang="en-US" sz="1800" spc="-1" strike="noStrike">
                <a:solidFill>
                  <a:srgbClr val="000000"/>
                </a:solidFill>
                <a:latin typeface="Times New Roman"/>
              </a:rPr>
              <a:t>N</a:t>
            </a:r>
            <a:r>
              <a:rPr b="0" lang="en-US" sz="1800" spc="-1" strike="noStrike">
                <a:solidFill>
                  <a:srgbClr val="000000"/>
                </a:solidFill>
                <a:latin typeface="Times New Roman"/>
              </a:rPr>
              <a:t> subjects). As a consequence, </a:t>
            </a:r>
            <a:r>
              <a:rPr b="0" lang="en-US" sz="1800" spc="-1" strike="noStrike">
                <a:solidFill>
                  <a:srgbClr val="000000"/>
                </a:solidFill>
                <a:latin typeface="Times New Roman"/>
              </a:rPr>
              <a:t>the degrees of freedom for any individual effects test will be greatly reduced </a:t>
            </a:r>
            <a:r>
              <a:rPr b="0" lang="en-US" sz="1800" spc="-1" strike="noStrike">
                <a:solidFill>
                  <a:srgbClr val="000000"/>
                </a:solidFill>
                <a:latin typeface="Times New Roman"/>
              </a:rPr>
              <a:t>as compared to a model without the subject dummies.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984807"/>
              </a:buClr>
              <a:buFont typeface="Calibri"/>
              <a:buAutoNum type="arabicPeriod"/>
            </a:pPr>
            <a:r>
              <a:rPr b="1" lang="en-US" sz="1800" spc="-1" strike="noStrike" u="sng">
                <a:solidFill>
                  <a:srgbClr val="984807"/>
                </a:solidFill>
                <a:uFillTx/>
                <a:latin typeface="Times New Roman"/>
              </a:rPr>
              <a:t>Generalization</a:t>
            </a:r>
            <a:r>
              <a:rPr b="0" lang="en-US" sz="1800" spc="-1" strike="noStrike">
                <a:solidFill>
                  <a:srgbClr val="000000"/>
                </a:solidFill>
                <a:latin typeface="Times New Roman"/>
              </a:rPr>
              <a:t>: </a:t>
            </a:r>
            <a:r>
              <a:rPr b="0" lang="en-US" sz="1800" spc="-1" strike="noStrike">
                <a:solidFill>
                  <a:srgbClr val="000000"/>
                </a:solidFill>
                <a:latin typeface="Times New Roman"/>
              </a:rPr>
              <a:t>subjects are typically a </a:t>
            </a:r>
            <a:r>
              <a:rPr b="0" i="1" lang="en-US" sz="1800" spc="-1" strike="noStrike">
                <a:solidFill>
                  <a:srgbClr val="000000"/>
                </a:solidFill>
                <a:latin typeface="Times New Roman"/>
              </a:rPr>
              <a:t>random </a:t>
            </a:r>
            <a:r>
              <a:rPr b="0" lang="en-US" sz="1800" spc="-1" strike="noStrike">
                <a:solidFill>
                  <a:srgbClr val="000000"/>
                </a:solidFill>
                <a:latin typeface="Times New Roman"/>
              </a:rPr>
              <a:t>sample from a larger population. Treating subjects as fixed, however, pretends that the sampled subjects </a:t>
            </a:r>
            <a:r>
              <a:rPr b="0" i="1" lang="en-US" sz="1800" spc="-1" strike="noStrike">
                <a:solidFill>
                  <a:srgbClr val="000000"/>
                </a:solidFill>
                <a:latin typeface="Times New Roman"/>
              </a:rPr>
              <a:t>are </a:t>
            </a:r>
            <a:r>
              <a:rPr b="0" lang="en-US" sz="1800" spc="-1" strike="noStrike">
                <a:solidFill>
                  <a:srgbClr val="000000"/>
                </a:solidFill>
                <a:latin typeface="Times New Roman"/>
              </a:rPr>
              <a:t>the population. </a:t>
            </a:r>
            <a:r>
              <a:rPr b="0" lang="en-US" sz="1800" spc="-1" strike="noStrike">
                <a:solidFill>
                  <a:srgbClr val="000000"/>
                </a:solidFill>
                <a:latin typeface="Times New Roman"/>
              </a:rPr>
              <a:t>Any statistical inference will be valid only for this particular sample of subjects.</a:t>
            </a:r>
            <a:r>
              <a:rPr b="0" lang="en-US" sz="1800" spc="-1" strike="noStrike">
                <a:solidFill>
                  <a:srgbClr val="000000"/>
                </a:solidFill>
                <a:latin typeface="Times New Roman"/>
              </a:rPr>
              <a:t> This drawback is the primary motivation for hierarchical regression with random effects…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137"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6.3 Fixed intercept – naive approach</a:t>
            </a:r>
            <a:endParaRPr b="0" lang="en-US" sz="3200" spc="-1" strike="noStrike">
              <a:latin typeface="Arial"/>
            </a:endParaRPr>
          </a:p>
        </p:txBody>
      </p:sp>
      <p:sp>
        <p:nvSpPr>
          <p:cNvPr id="13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Many variables influence the outcome of a study without necessarily being part of the design: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A particular group of subjects that was sampled for the study</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A particular set of stimuli that was sampled for the study</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Time of the day when the study took place</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Day of the week when the study took place</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Country, city, or even the building in which the study took place</a:t>
            </a:r>
            <a:endParaRPr b="0" lang="en-US" sz="1600" spc="-1" strike="noStrike">
              <a:solidFill>
                <a:srgbClr val="000000"/>
              </a:solidFill>
              <a:latin typeface="Calibri"/>
            </a:endParaRPr>
          </a:p>
          <a:p>
            <a:pPr lvl="1" marL="800280" indent="-342720">
              <a:lnSpc>
                <a:spcPct val="100000"/>
              </a:lnSpc>
              <a:spcBef>
                <a:spcPts val="320"/>
              </a:spcBef>
              <a:buClr>
                <a:srgbClr val="000000"/>
              </a:buClr>
              <a:buFont typeface="Calibri"/>
              <a:buAutoNum type="arabicPeriod"/>
            </a:pPr>
            <a:r>
              <a:rPr b="0" lang="en-US" sz="1600" spc="-1" strike="noStrike">
                <a:solidFill>
                  <a:srgbClr val="000000"/>
                </a:solidFill>
                <a:latin typeface="Times New Roman"/>
              </a:rPr>
              <a:t>…</a:t>
            </a:r>
            <a:endParaRPr b="0" lang="en-US" sz="1600" spc="-1" strike="noStrike">
              <a:solidFill>
                <a:srgbClr val="000000"/>
              </a:solidFill>
              <a:latin typeface="Calibri"/>
            </a:endParaRPr>
          </a:p>
          <a:p>
            <a:pPr marL="57240">
              <a:lnSpc>
                <a:spcPct val="100000"/>
              </a:lnSpc>
              <a:spcBef>
                <a:spcPts val="360"/>
              </a:spcBef>
            </a:pP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observed values/levels for such variables typically represent a </a:t>
            </a:r>
            <a:r>
              <a:rPr b="0" lang="en-US" sz="1800" spc="-1" strike="noStrike">
                <a:solidFill>
                  <a:srgbClr val="984807"/>
                </a:solidFill>
                <a:latin typeface="Times New Roman"/>
              </a:rPr>
              <a:t>random sample from a population</a:t>
            </a:r>
            <a:r>
              <a:rPr b="0" lang="en-US" sz="1800" spc="-1" strike="noStrike">
                <a:solidFill>
                  <a:srgbClr val="000000"/>
                </a:solidFill>
                <a:latin typeface="Times New Roman"/>
              </a:rPr>
              <a:t> of values/levels, e.g., there is a population of subjects, or a population of stimuli, etc.</a:t>
            </a:r>
            <a:endParaRPr b="0" lang="en-US" sz="1800" spc="-1" strike="noStrike">
              <a:solidFill>
                <a:srgbClr val="000000"/>
              </a:solidFill>
              <a:latin typeface="Calibri"/>
            </a:endParaRPr>
          </a:p>
          <a:p>
            <a:pPr>
              <a:lnSpc>
                <a:spcPct val="100000"/>
              </a:lnSpc>
              <a:spcBef>
                <a:spcPts val="400"/>
              </a:spcBef>
            </a:pPr>
            <a:endParaRPr b="0" lang="en-US" sz="1800" spc="-1" strike="noStrike">
              <a:solidFill>
                <a:srgbClr val="000000"/>
              </a:solidFill>
              <a:latin typeface="Calibri"/>
            </a:endParaRPr>
          </a:p>
          <a:p>
            <a:pPr>
              <a:lnSpc>
                <a:spcPct val="100000"/>
              </a:lnSpc>
              <a:spcBef>
                <a:spcPts val="400"/>
              </a:spcBef>
            </a:pPr>
            <a:endParaRPr b="0" lang="en-US" sz="1800" spc="-1" strike="noStrike">
              <a:solidFill>
                <a:srgbClr val="000000"/>
              </a:solidFill>
              <a:latin typeface="Calibri"/>
            </a:endParaRPr>
          </a:p>
          <a:p>
            <a:pPr>
              <a:lnSpc>
                <a:spcPct val="100000"/>
              </a:lnSpc>
              <a:spcBef>
                <a:spcPts val="400"/>
              </a:spcBef>
            </a:pPr>
            <a:endParaRPr b="0" lang="en-US" sz="1800" spc="-1" strike="noStrike">
              <a:solidFill>
                <a:srgbClr val="000000"/>
              </a:solidFill>
              <a:latin typeface="Calibri"/>
            </a:endParaRPr>
          </a:p>
          <a:p>
            <a:pPr>
              <a:lnSpc>
                <a:spcPct val="100000"/>
              </a:lnSpc>
              <a:spcBef>
                <a:spcPts val="400"/>
              </a:spcBef>
            </a:pPr>
            <a:endParaRPr b="0" lang="en-US" sz="1800" spc="-1" strike="noStrike">
              <a:solidFill>
                <a:srgbClr val="000000"/>
              </a:solidFill>
              <a:latin typeface="Calibri"/>
            </a:endParaRPr>
          </a:p>
          <a:p>
            <a:pPr>
              <a:lnSpc>
                <a:spcPct val="100000"/>
              </a:lnSpc>
              <a:spcBef>
                <a:spcPts val="400"/>
              </a:spcBef>
            </a:pPr>
            <a:endParaRPr b="0" lang="en-US" sz="1800" spc="-1" strike="noStrike">
              <a:solidFill>
                <a:srgbClr val="000000"/>
              </a:solidFill>
              <a:latin typeface="Calibri"/>
            </a:endParaRPr>
          </a:p>
        </p:txBody>
      </p:sp>
      <p:sp>
        <p:nvSpPr>
          <p:cNvPr id="140"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6.4 Random sources of variation</a:t>
            </a:r>
            <a:endParaRPr b="0" lang="en-US" sz="3200" spc="-1" strike="noStrike">
              <a:latin typeface="Arial"/>
            </a:endParaRPr>
          </a:p>
        </p:txBody>
      </p:sp>
      <p:sp>
        <p:nvSpPr>
          <p:cNvPr id="141"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All these variables contribute </a:t>
            </a:r>
            <a:r>
              <a:rPr b="0" lang="en-US" sz="1800" spc="-1" strike="noStrike">
                <a:solidFill>
                  <a:srgbClr val="984807"/>
                </a:solidFill>
                <a:latin typeface="Times New Roman"/>
              </a:rPr>
              <a:t>random variation</a:t>
            </a:r>
            <a:r>
              <a:rPr b="0" lang="en-US" sz="1800" spc="-1" strike="noStrike">
                <a:solidFill>
                  <a:srgbClr val="000000"/>
                </a:solidFill>
                <a:latin typeface="Times New Roman"/>
              </a:rPr>
              <a:t> to the outcome of the experiment, as opposed to manipulations, or background covariates, whose levels are typically fixed and therefore contribute fixed variation to the outcome.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Just as we want the results of our analysis to generalize to the population of subjects, we want to generalize to the population of stimuli, times, days, or countries.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Hierarchical regression achieves this by modelling </a:t>
            </a:r>
            <a:r>
              <a:rPr b="0" lang="en-US" sz="1800" spc="-1" strike="noStrike">
                <a:solidFill>
                  <a:srgbClr val="984807"/>
                </a:solidFill>
                <a:latin typeface="Times New Roman"/>
              </a:rPr>
              <a:t>multiple sources of random variation</a:t>
            </a:r>
            <a:r>
              <a:rPr b="0" lang="en-US" sz="1800" spc="-1" strike="noStrike">
                <a:solidFill>
                  <a:srgbClr val="000000"/>
                </a:solidFill>
                <a:latin typeface="Times New Roman"/>
              </a:rPr>
              <a:t> simultaneously, and by keeping fixed and random sources of variation separate.</a:t>
            </a:r>
            <a:endParaRPr b="0" lang="en-US" sz="1800" spc="-1" strike="noStrike">
              <a:solidFill>
                <a:srgbClr val="000000"/>
              </a:solidFill>
              <a:latin typeface="Calibri"/>
            </a:endParaRPr>
          </a:p>
          <a:p>
            <a:pPr>
              <a:lnSpc>
                <a:spcPct val="100000"/>
              </a:lnSpc>
              <a:spcBef>
                <a:spcPts val="400"/>
              </a:spcBef>
            </a:pPr>
            <a:endParaRPr b="0" lang="en-US" sz="1800" spc="-1" strike="noStrike">
              <a:solidFill>
                <a:srgbClr val="000000"/>
              </a:solidFill>
              <a:latin typeface="Calibri"/>
            </a:endParaRPr>
          </a:p>
          <a:p>
            <a:pPr>
              <a:lnSpc>
                <a:spcPct val="100000"/>
              </a:lnSpc>
              <a:spcBef>
                <a:spcPts val="400"/>
              </a:spcBef>
            </a:pPr>
            <a:endParaRPr b="0" lang="en-US" sz="1800" spc="-1" strike="noStrike">
              <a:solidFill>
                <a:srgbClr val="000000"/>
              </a:solidFill>
              <a:latin typeface="Calibri"/>
            </a:endParaRPr>
          </a:p>
          <a:p>
            <a:pPr>
              <a:lnSpc>
                <a:spcPct val="100000"/>
              </a:lnSpc>
              <a:spcBef>
                <a:spcPts val="400"/>
              </a:spcBef>
            </a:pPr>
            <a:endParaRPr b="0" lang="en-US" sz="1800" spc="-1" strike="noStrike">
              <a:solidFill>
                <a:srgbClr val="000000"/>
              </a:solidFill>
              <a:latin typeface="Calibri"/>
            </a:endParaRPr>
          </a:p>
        </p:txBody>
      </p:sp>
      <p:sp>
        <p:nvSpPr>
          <p:cNvPr id="143"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6.4 Random sources of variation</a:t>
            </a:r>
            <a:endParaRPr b="0" lang="en-US" sz="3200" spc="-1" strike="noStrike">
              <a:latin typeface="Arial"/>
            </a:endParaRPr>
          </a:p>
        </p:txBody>
      </p:sp>
      <p:sp>
        <p:nvSpPr>
          <p:cNvPr id="14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57200" y="1600200"/>
            <a:ext cx="8229240" cy="5140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simplest type of hierarchical regression is the</a:t>
            </a:r>
            <a:r>
              <a:rPr b="0" lang="en-US" sz="1800" spc="-1" strike="noStrike">
                <a:solidFill>
                  <a:srgbClr val="000000"/>
                </a:solidFill>
                <a:latin typeface="Times New Roman"/>
              </a:rPr>
              <a:t> so-called </a:t>
            </a:r>
            <a:r>
              <a:rPr b="0" lang="en-US" sz="1800" spc="-1" strike="noStrike">
                <a:solidFill>
                  <a:srgbClr val="984807"/>
                </a:solidFill>
                <a:latin typeface="Times New Roman"/>
              </a:rPr>
              <a:t>random intercept model</a:t>
            </a:r>
            <a:r>
              <a:rPr b="0" lang="en-US" sz="1800" spc="-1" strike="noStrike">
                <a:solidFill>
                  <a:srgbClr val="000000"/>
                </a:solidFill>
                <a:latin typeface="Times New Roman"/>
              </a:rPr>
              <a:t>.</a:t>
            </a:r>
            <a:r>
              <a:rPr b="0" lang="en-US" sz="1800" spc="-1" strike="noStrike">
                <a:solidFill>
                  <a:srgbClr val="000000"/>
                </a:solidFill>
                <a:latin typeface="Times New Roman"/>
              </a:rPr>
              <a:t> Here, I illustrate the model for simple one-way regression: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gn="ctr">
              <a:lnSpc>
                <a:spcPct val="100000"/>
              </a:lnSpc>
              <a:spcBef>
                <a:spcPts val="400"/>
              </a:spcBef>
            </a:pPr>
            <a:r>
              <a:rPr b="0" i="1" lang="en-US" sz="2000" spc="-1" strike="noStrike">
                <a:solidFill>
                  <a:srgbClr val="000000"/>
                </a:solidFill>
                <a:latin typeface="Times New Roman"/>
              </a:rPr>
              <a:t>Y</a:t>
            </a:r>
            <a:r>
              <a:rPr b="0" i="1" lang="en-US" sz="2000" spc="-1" strike="noStrike" baseline="-25000">
                <a:solidFill>
                  <a:srgbClr val="000000"/>
                </a:solidFill>
                <a:latin typeface="Times New Roman"/>
              </a:rPr>
              <a:t>ij</a:t>
            </a:r>
            <a:r>
              <a:rPr b="0" i="1" lang="en-US" sz="2000" spc="-1" strike="noStrike">
                <a:solidFill>
                  <a:srgbClr val="000000"/>
                </a:solidFill>
                <a:latin typeface="Times New Roman"/>
              </a:rPr>
              <a:t> = β</a:t>
            </a:r>
            <a:r>
              <a:rPr b="0" i="1" lang="en-US" sz="2000" spc="-1" strike="noStrike" baseline="-25000">
                <a:solidFill>
                  <a:srgbClr val="000000"/>
                </a:solidFill>
                <a:latin typeface="Times New Roman"/>
              </a:rPr>
              <a:t>0</a:t>
            </a:r>
            <a:r>
              <a:rPr b="0" i="1" lang="en-US" sz="2000" spc="-1" strike="noStrike">
                <a:solidFill>
                  <a:srgbClr val="000000"/>
                </a:solidFill>
                <a:latin typeface="Times New Roman"/>
              </a:rPr>
              <a:t> + β</a:t>
            </a:r>
            <a:r>
              <a:rPr b="0" i="1" lang="en-US" sz="2000" spc="-1" strike="noStrike" baseline="-25000">
                <a:solidFill>
                  <a:srgbClr val="000000"/>
                </a:solidFill>
                <a:latin typeface="Times New Roman"/>
              </a:rPr>
              <a:t>1</a:t>
            </a:r>
            <a:r>
              <a:rPr b="0" i="1" lang="en-US" sz="2000" spc="-1" strike="noStrike">
                <a:solidFill>
                  <a:srgbClr val="000000"/>
                </a:solidFill>
                <a:latin typeface="Times New Roman"/>
              </a:rPr>
              <a:t>X</a:t>
            </a:r>
            <a:r>
              <a:rPr b="0" i="1" lang="en-US" sz="2000" spc="-1" strike="noStrike" baseline="-25000">
                <a:solidFill>
                  <a:srgbClr val="000000"/>
                </a:solidFill>
                <a:latin typeface="Times New Roman"/>
              </a:rPr>
              <a:t>ij</a:t>
            </a:r>
            <a:r>
              <a:rPr b="0" i="1" lang="en-US" sz="2000" spc="-1" strike="noStrike">
                <a:solidFill>
                  <a:srgbClr val="000000"/>
                </a:solidFill>
                <a:latin typeface="Times New Roman"/>
              </a:rPr>
              <a:t> </a:t>
            </a:r>
            <a:r>
              <a:rPr b="0" i="1" lang="en-US" sz="2000" spc="-1" strike="noStrike">
                <a:solidFill>
                  <a:srgbClr val="000000"/>
                </a:solidFill>
                <a:latin typeface="Times New Roman"/>
              </a:rPr>
              <a:t>	</a:t>
            </a:r>
            <a:r>
              <a:rPr b="0" i="1" lang="en-US" sz="2000" spc="-1" strike="noStrike">
                <a:solidFill>
                  <a:srgbClr val="000000"/>
                </a:solidFill>
                <a:latin typeface="Times New Roman"/>
              </a:rPr>
              <a:t>+ b</a:t>
            </a:r>
            <a:r>
              <a:rPr b="0" i="1" lang="en-US" sz="2000" spc="-1" strike="noStrike" baseline="-25000">
                <a:solidFill>
                  <a:srgbClr val="000000"/>
                </a:solidFill>
                <a:latin typeface="Times New Roman"/>
              </a:rPr>
              <a:t>i</a:t>
            </a:r>
            <a:r>
              <a:rPr b="0" i="1" lang="en-US" sz="2000" spc="-1" strike="noStrike">
                <a:solidFill>
                  <a:srgbClr val="000000"/>
                </a:solidFill>
                <a:latin typeface="Times New Roman"/>
              </a:rPr>
              <a:t> + ε</a:t>
            </a:r>
            <a:r>
              <a:rPr b="0" i="1" lang="en-US" sz="2000" spc="-1" strike="noStrike" baseline="-25000">
                <a:solidFill>
                  <a:srgbClr val="000000"/>
                </a:solidFill>
                <a:latin typeface="Times New Roman"/>
              </a:rPr>
              <a:t>ij</a:t>
            </a:r>
            <a:endParaRPr b="0" lang="en-US" sz="2000" spc="-1" strike="noStrike">
              <a:solidFill>
                <a:srgbClr val="000000"/>
              </a:solidFill>
              <a:latin typeface="Calibri"/>
            </a:endParaRPr>
          </a:p>
          <a:p>
            <a:pPr>
              <a:lnSpc>
                <a:spcPct val="100000"/>
              </a:lnSpc>
              <a:spcBef>
                <a:spcPts val="360"/>
              </a:spcBef>
            </a:pPr>
            <a:endParaRPr b="0" lang="en-US" sz="2000" spc="-1" strike="noStrike">
              <a:solidFill>
                <a:srgbClr val="000000"/>
              </a:solidFill>
              <a:latin typeface="Calibri"/>
            </a:endParaRPr>
          </a:p>
          <a:p>
            <a:pPr marL="343080" indent="-342720">
              <a:lnSpc>
                <a:spcPct val="100000"/>
              </a:lnSpc>
              <a:spcBef>
                <a:spcPts val="360"/>
              </a:spcBef>
              <a:buClr>
                <a:srgbClr val="000000"/>
              </a:buClr>
              <a:buFont typeface="Arial"/>
              <a:buChar char="•"/>
            </a:pPr>
            <a:r>
              <a:rPr b="1" i="1" lang="en-US" sz="1800" spc="-1" strike="noStrike">
                <a:solidFill>
                  <a:srgbClr val="000000"/>
                </a:solidFill>
                <a:latin typeface="Times New Roman"/>
              </a:rPr>
              <a:t>Y</a:t>
            </a:r>
            <a:r>
              <a:rPr b="1" i="1" lang="en-US" sz="1800" spc="-1" strike="noStrike" baseline="-25000">
                <a:solidFill>
                  <a:srgbClr val="000000"/>
                </a:solidFill>
                <a:latin typeface="Times New Roman"/>
              </a:rPr>
              <a:t>ij</a:t>
            </a:r>
            <a:r>
              <a:rPr b="0" lang="en-US" sz="1600" spc="-1" strike="noStrike">
                <a:solidFill>
                  <a:srgbClr val="000000"/>
                </a:solidFill>
                <a:latin typeface="Times New Roman"/>
              </a:rPr>
              <a:t>	</a:t>
            </a:r>
            <a:r>
              <a:rPr b="0" lang="en-US" sz="1600" spc="-1" strike="noStrike">
                <a:solidFill>
                  <a:srgbClr val="000000"/>
                </a:solidFill>
                <a:latin typeface="Times New Roman"/>
              </a:rPr>
              <a:t>A measured response/dependent for the </a:t>
            </a:r>
            <a:r>
              <a:rPr b="0" i="1" lang="en-US" sz="1600" spc="-1" strike="noStrike">
                <a:solidFill>
                  <a:srgbClr val="000000"/>
                </a:solidFill>
                <a:latin typeface="Times New Roman"/>
              </a:rPr>
              <a:t>i</a:t>
            </a:r>
            <a:r>
              <a:rPr b="0" i="1" lang="en-US" sz="1600" spc="-1" strike="noStrike" baseline="30000">
                <a:solidFill>
                  <a:srgbClr val="000000"/>
                </a:solidFill>
                <a:latin typeface="Times New Roman"/>
              </a:rPr>
              <a:t>th</a:t>
            </a:r>
            <a:r>
              <a:rPr b="0" lang="en-US" sz="1600" spc="-1" strike="noStrike">
                <a:solidFill>
                  <a:srgbClr val="000000"/>
                </a:solidFill>
                <a:latin typeface="Times New Roman"/>
              </a:rPr>
              <a:t> subject for the </a:t>
            </a:r>
            <a:r>
              <a:rPr b="0" i="1" lang="en-US" sz="1600" spc="-1" strike="noStrike">
                <a:solidFill>
                  <a:srgbClr val="000000"/>
                </a:solidFill>
                <a:latin typeface="Times New Roman"/>
              </a:rPr>
              <a:t>j</a:t>
            </a:r>
            <a:r>
              <a:rPr b="0" i="1" lang="en-US" sz="1600" spc="-1" strike="noStrike" baseline="30000">
                <a:solidFill>
                  <a:srgbClr val="000000"/>
                </a:solidFill>
                <a:latin typeface="Times New Roman"/>
              </a:rPr>
              <a:t>th</a:t>
            </a:r>
            <a:r>
              <a:rPr b="0" lang="en-US" sz="1600" spc="-1" strike="noStrike">
                <a:solidFill>
                  <a:srgbClr val="000000"/>
                </a:solidFill>
                <a:latin typeface="Times New Roman"/>
              </a:rPr>
              <a:t> repeat</a:t>
            </a: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1" i="1" lang="en-US" sz="1800" spc="-1" strike="noStrike">
                <a:solidFill>
                  <a:srgbClr val="000000"/>
                </a:solidFill>
                <a:latin typeface="Times New Roman"/>
              </a:rPr>
              <a:t>X</a:t>
            </a:r>
            <a:r>
              <a:rPr b="1" i="1" lang="en-US" sz="1800" spc="-1" strike="noStrike" baseline="-25000">
                <a:solidFill>
                  <a:srgbClr val="000000"/>
                </a:solidFill>
                <a:latin typeface="Times New Roman"/>
              </a:rPr>
              <a:t>ij</a:t>
            </a:r>
            <a:r>
              <a:rPr b="0" lang="en-US" sz="1600" spc="-1" strike="noStrike">
                <a:solidFill>
                  <a:srgbClr val="000000"/>
                </a:solidFill>
                <a:latin typeface="Times New Roman"/>
              </a:rPr>
              <a:t>	</a:t>
            </a:r>
            <a:r>
              <a:rPr b="0" lang="en-US" sz="1600" spc="-1" strike="noStrike">
                <a:solidFill>
                  <a:srgbClr val="000000"/>
                </a:solidFill>
                <a:latin typeface="Times New Roman"/>
              </a:rPr>
              <a:t>A fixed predictor/independent with values for the </a:t>
            </a:r>
            <a:r>
              <a:rPr b="0" i="1" lang="en-US" sz="1600" spc="-1" strike="noStrike">
                <a:solidFill>
                  <a:srgbClr val="000000"/>
                </a:solidFill>
                <a:latin typeface="Times New Roman"/>
              </a:rPr>
              <a:t>i</a:t>
            </a:r>
            <a:r>
              <a:rPr b="0" i="1" lang="en-US" sz="1600" spc="-1" strike="noStrike" baseline="30000">
                <a:solidFill>
                  <a:srgbClr val="000000"/>
                </a:solidFill>
                <a:latin typeface="Times New Roman"/>
              </a:rPr>
              <a:t>th</a:t>
            </a:r>
            <a:r>
              <a:rPr b="0" lang="en-US" sz="1600" spc="-1" strike="noStrike">
                <a:solidFill>
                  <a:srgbClr val="000000"/>
                </a:solidFill>
                <a:latin typeface="Times New Roman"/>
              </a:rPr>
              <a:t> subject for the </a:t>
            </a:r>
            <a:r>
              <a:rPr b="0" i="1" lang="en-US" sz="1600" spc="-1" strike="noStrike">
                <a:solidFill>
                  <a:srgbClr val="000000"/>
                </a:solidFill>
                <a:latin typeface="Times New Roman"/>
              </a:rPr>
              <a:t>j</a:t>
            </a:r>
            <a:r>
              <a:rPr b="0" i="1" lang="en-US" sz="1600" spc="-1" strike="noStrike" baseline="30000">
                <a:solidFill>
                  <a:srgbClr val="000000"/>
                </a:solidFill>
                <a:latin typeface="Times New Roman"/>
              </a:rPr>
              <a:t>th</a:t>
            </a:r>
            <a:r>
              <a:rPr b="0" lang="en-US" sz="1600" spc="-1" strike="noStrike">
                <a:solidFill>
                  <a:srgbClr val="000000"/>
                </a:solidFill>
                <a:latin typeface="Times New Roman"/>
              </a:rPr>
              <a:t> repeat</a:t>
            </a: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1" i="1" lang="en-US" sz="1800" spc="-1" strike="noStrike">
                <a:solidFill>
                  <a:srgbClr val="000000"/>
                </a:solidFill>
                <a:latin typeface="Times New Roman"/>
              </a:rPr>
              <a:t>β</a:t>
            </a:r>
            <a:r>
              <a:rPr b="1" i="1" lang="en-US" sz="1800" spc="-1" strike="noStrike" baseline="-25000">
                <a:solidFill>
                  <a:srgbClr val="000000"/>
                </a:solidFill>
                <a:latin typeface="Times New Roman"/>
              </a:rPr>
              <a:t>0</a:t>
            </a:r>
            <a:r>
              <a:rPr b="0" lang="en-US" sz="1600" spc="-1" strike="noStrike">
                <a:solidFill>
                  <a:srgbClr val="000000"/>
                </a:solidFill>
                <a:latin typeface="Times New Roman"/>
              </a:rPr>
              <a:t>	</a:t>
            </a:r>
            <a:r>
              <a:rPr b="0" lang="en-US" sz="1600" spc="-1" strike="noStrike">
                <a:solidFill>
                  <a:srgbClr val="000000"/>
                </a:solidFill>
                <a:latin typeface="Times New Roman"/>
              </a:rPr>
              <a:t>The population intercept. The baseline response, across subjects, when </a:t>
            </a:r>
            <a:r>
              <a:rPr b="0" i="1" lang="en-US" sz="1600" spc="-1" strike="noStrike">
                <a:solidFill>
                  <a:srgbClr val="000000"/>
                </a:solidFill>
                <a:latin typeface="Times New Roman"/>
              </a:rPr>
              <a:t>X</a:t>
            </a:r>
            <a:r>
              <a:rPr b="0" i="1" lang="en-US" sz="1600" spc="-1" strike="noStrike" baseline="-25000">
                <a:solidFill>
                  <a:srgbClr val="000000"/>
                </a:solidFill>
                <a:latin typeface="Times New Roman"/>
              </a:rPr>
              <a:t>ij</a:t>
            </a:r>
            <a:r>
              <a:rPr b="0" lang="en-US" sz="1600" spc="-1" strike="noStrike">
                <a:solidFill>
                  <a:srgbClr val="000000"/>
                </a:solidFill>
                <a:latin typeface="Times New Roman"/>
              </a:rPr>
              <a:t> = 0</a:t>
            </a: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1" i="1" lang="en-US" sz="1800" spc="-1" strike="noStrike">
                <a:solidFill>
                  <a:srgbClr val="000000"/>
                </a:solidFill>
                <a:latin typeface="Times New Roman"/>
              </a:rPr>
              <a:t>β</a:t>
            </a:r>
            <a:r>
              <a:rPr b="1" i="1" lang="en-US" sz="1800" spc="-1" strike="noStrike" baseline="-25000">
                <a:solidFill>
                  <a:srgbClr val="000000"/>
                </a:solidFill>
                <a:latin typeface="Times New Roman"/>
              </a:rPr>
              <a:t>1</a:t>
            </a:r>
            <a:r>
              <a:rPr b="0" i="1" lang="en-US" sz="1600" spc="-1" strike="noStrike" baseline="-25000">
                <a:solidFill>
                  <a:srgbClr val="000000"/>
                </a:solidFill>
                <a:latin typeface="Times New Roman"/>
              </a:rPr>
              <a:t>	</a:t>
            </a:r>
            <a:r>
              <a:rPr b="0" lang="en-US" sz="1600" spc="-1" strike="noStrike">
                <a:solidFill>
                  <a:srgbClr val="000000"/>
                </a:solidFill>
                <a:latin typeface="Times New Roman"/>
              </a:rPr>
              <a:t>The population slope. The rate of change between </a:t>
            </a:r>
            <a:r>
              <a:rPr b="0" i="1" lang="en-US" sz="1600" spc="-1" strike="noStrike">
                <a:solidFill>
                  <a:srgbClr val="000000"/>
                </a:solidFill>
                <a:latin typeface="Times New Roman"/>
              </a:rPr>
              <a:t>X</a:t>
            </a:r>
            <a:r>
              <a:rPr b="0" lang="en-US" sz="1600" spc="-1" strike="noStrike">
                <a:solidFill>
                  <a:srgbClr val="000000"/>
                </a:solidFill>
                <a:latin typeface="Times New Roman"/>
              </a:rPr>
              <a:t> and </a:t>
            </a:r>
            <a:r>
              <a:rPr b="0" i="1" lang="en-US" sz="1600" spc="-1" strike="noStrike">
                <a:solidFill>
                  <a:srgbClr val="000000"/>
                </a:solidFill>
                <a:latin typeface="Times New Roman"/>
              </a:rPr>
              <a:t>Y</a:t>
            </a:r>
            <a:r>
              <a:rPr b="0" lang="en-US" sz="1600" spc="-1" strike="noStrike">
                <a:solidFill>
                  <a:srgbClr val="000000"/>
                </a:solidFill>
                <a:latin typeface="Times New Roman"/>
              </a:rPr>
              <a:t>, across subjects</a:t>
            </a: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1" i="1" lang="en-US" sz="1800" spc="-1" strike="noStrike">
                <a:solidFill>
                  <a:srgbClr val="000000"/>
                </a:solidFill>
                <a:latin typeface="Times New Roman"/>
              </a:rPr>
              <a:t>b</a:t>
            </a:r>
            <a:r>
              <a:rPr b="1" i="1" lang="en-US" sz="1800" spc="-1" strike="noStrike" baseline="-25000">
                <a:solidFill>
                  <a:srgbClr val="000000"/>
                </a:solidFill>
                <a:latin typeface="Times New Roman"/>
              </a:rPr>
              <a:t>i</a:t>
            </a:r>
            <a:r>
              <a:rPr b="0" lang="en-US" sz="1600" spc="-1" strike="noStrike">
                <a:solidFill>
                  <a:srgbClr val="000000"/>
                </a:solidFill>
                <a:latin typeface="Times New Roman"/>
              </a:rPr>
              <a:t>	</a:t>
            </a:r>
            <a:r>
              <a:rPr b="0" lang="en-US" sz="1600" spc="-1" strike="noStrike">
                <a:solidFill>
                  <a:srgbClr val="000000"/>
                </a:solidFill>
                <a:latin typeface="Times New Roman"/>
              </a:rPr>
              <a:t>A between-subject intercept. A constant deviation of the population intercept</a:t>
            </a:r>
            <a:endParaRPr b="0" lang="en-US" sz="16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Times New Roman"/>
              </a:rPr>
              <a:t>	</a:t>
            </a:r>
            <a:r>
              <a:rPr b="0" lang="en-US" sz="1600" spc="-1" strike="noStrike">
                <a:solidFill>
                  <a:srgbClr val="000000"/>
                </a:solidFill>
                <a:latin typeface="Times New Roman"/>
              </a:rPr>
              <a:t>for the </a:t>
            </a:r>
            <a:r>
              <a:rPr b="0" i="1" lang="en-US" sz="1600" spc="-1" strike="noStrike">
                <a:solidFill>
                  <a:srgbClr val="000000"/>
                </a:solidFill>
                <a:latin typeface="Times New Roman"/>
              </a:rPr>
              <a:t>i</a:t>
            </a:r>
            <a:r>
              <a:rPr b="0" i="1" lang="en-US" sz="1600" spc="-1" strike="noStrike" baseline="30000">
                <a:solidFill>
                  <a:srgbClr val="000000"/>
                </a:solidFill>
                <a:latin typeface="Times New Roman"/>
              </a:rPr>
              <a:t>th</a:t>
            </a:r>
            <a:r>
              <a:rPr b="0" lang="en-US" sz="1600" spc="-1" strike="noStrike">
                <a:solidFill>
                  <a:srgbClr val="000000"/>
                </a:solidFill>
                <a:latin typeface="Times New Roman"/>
              </a:rPr>
              <a:t> subject</a:t>
            </a: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1" i="1" lang="en-US" sz="1800" spc="-1" strike="noStrike">
                <a:solidFill>
                  <a:srgbClr val="000000"/>
                </a:solidFill>
                <a:latin typeface="Times New Roman"/>
              </a:rPr>
              <a:t>ε</a:t>
            </a:r>
            <a:r>
              <a:rPr b="1" i="1" lang="en-US" sz="1800" spc="-1" strike="noStrike" baseline="-25000">
                <a:solidFill>
                  <a:srgbClr val="000000"/>
                </a:solidFill>
                <a:latin typeface="Times New Roman"/>
              </a:rPr>
              <a:t>ij</a:t>
            </a:r>
            <a:r>
              <a:rPr b="0" i="1" lang="en-US" sz="1600" spc="-1" strike="noStrike">
                <a:solidFill>
                  <a:srgbClr val="000000"/>
                </a:solidFill>
                <a:latin typeface="Times New Roman"/>
              </a:rPr>
              <a:t>	</a:t>
            </a:r>
            <a:r>
              <a:rPr b="0" lang="en-US" sz="1600" spc="-1" strike="noStrike">
                <a:solidFill>
                  <a:srgbClr val="000000"/>
                </a:solidFill>
                <a:latin typeface="Times New Roman"/>
              </a:rPr>
              <a:t>A within-subject error. A constant deviation of the population response</a:t>
            </a:r>
            <a:endParaRPr b="0" lang="en-US" sz="16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Times New Roman"/>
              </a:rPr>
              <a:t>	</a:t>
            </a:r>
            <a:r>
              <a:rPr b="0" lang="en-US" sz="1600" spc="-1" strike="noStrike">
                <a:solidFill>
                  <a:srgbClr val="000000"/>
                </a:solidFill>
                <a:latin typeface="Times New Roman"/>
              </a:rPr>
              <a:t>for the </a:t>
            </a:r>
            <a:r>
              <a:rPr b="0" i="1" lang="en-US" sz="1600" spc="-1" strike="noStrike">
                <a:solidFill>
                  <a:srgbClr val="000000"/>
                </a:solidFill>
                <a:latin typeface="Times New Roman"/>
              </a:rPr>
              <a:t>i</a:t>
            </a:r>
            <a:r>
              <a:rPr b="0" i="1" lang="en-US" sz="1600" spc="-1" strike="noStrike" baseline="30000">
                <a:solidFill>
                  <a:srgbClr val="000000"/>
                </a:solidFill>
                <a:latin typeface="Times New Roman"/>
              </a:rPr>
              <a:t>th</a:t>
            </a:r>
            <a:r>
              <a:rPr b="0" lang="en-US" sz="1600" spc="-1" strike="noStrike">
                <a:solidFill>
                  <a:srgbClr val="000000"/>
                </a:solidFill>
                <a:latin typeface="Times New Roman"/>
              </a:rPr>
              <a:t> subject for the </a:t>
            </a:r>
            <a:r>
              <a:rPr b="0" i="1" lang="en-US" sz="1600" spc="-1" strike="noStrike">
                <a:solidFill>
                  <a:srgbClr val="000000"/>
                </a:solidFill>
                <a:latin typeface="Times New Roman"/>
              </a:rPr>
              <a:t>j</a:t>
            </a:r>
            <a:r>
              <a:rPr b="0" i="1" lang="en-US" sz="1600" spc="-1" strike="noStrike" baseline="30000">
                <a:solidFill>
                  <a:srgbClr val="000000"/>
                </a:solidFill>
                <a:latin typeface="Times New Roman"/>
              </a:rPr>
              <a:t>th</a:t>
            </a:r>
            <a:r>
              <a:rPr b="0" lang="en-US" sz="1600" spc="-1" strike="noStrike">
                <a:solidFill>
                  <a:srgbClr val="000000"/>
                </a:solidFill>
                <a:latin typeface="Times New Roman"/>
              </a:rPr>
              <a:t> repeat</a:t>
            </a:r>
            <a:endParaRPr b="0" lang="en-US" sz="1600" spc="-1" strike="noStrike">
              <a:solidFill>
                <a:srgbClr val="000000"/>
              </a:solidFill>
              <a:latin typeface="Calibri"/>
            </a:endParaRPr>
          </a:p>
        </p:txBody>
      </p:sp>
      <p:sp>
        <p:nvSpPr>
          <p:cNvPr id="14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6.5 Random intercept model</a:t>
            </a:r>
            <a:r>
              <a:rPr b="0" lang="en-US" sz="3200" spc="-1" strike="noStrike" baseline="30000">
                <a:solidFill>
                  <a:srgbClr val="948a54"/>
                </a:solidFill>
                <a:latin typeface="Tw Cen MT"/>
              </a:rPr>
              <a:t>[for subjects]</a:t>
            </a:r>
            <a:endParaRPr b="0" lang="en-US" sz="3200" spc="-1" strike="noStrike">
              <a:latin typeface="Arial"/>
            </a:endParaRPr>
          </a:p>
        </p:txBody>
      </p:sp>
      <p:sp>
        <p:nvSpPr>
          <p:cNvPr id="14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Both the subject intercept and the measurement error are assumed to be random variables with mean 0 and variance,  , for subjects and, , for errors. </a:t>
            </a:r>
            <a:r>
              <a:rPr b="0" lang="en-US" sz="1800" spc="-1" strike="noStrike">
                <a:solidFill>
                  <a:srgbClr val="000000"/>
                </a:solidFill>
                <a:latin typeface="Times New Roman"/>
              </a:rPr>
              <a:t>Subjects and errors are assumed to be uncorrelated, and errors are assumed to be uncorrelated.</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gn="ctr">
              <a:lnSpc>
                <a:spcPct val="100000"/>
              </a:lnSpc>
              <a:spcBef>
                <a:spcPts val="400"/>
              </a:spcBef>
            </a:pPr>
            <a:r>
              <a:rPr b="0" i="1" lang="en-US" sz="2000" spc="-1" strike="noStrike">
                <a:solidFill>
                  <a:srgbClr val="000000"/>
                </a:solidFill>
                <a:latin typeface="Times New Roman"/>
              </a:rPr>
              <a:t>Y</a:t>
            </a:r>
            <a:r>
              <a:rPr b="0" i="1" lang="en-US" sz="2000" spc="-1" strike="noStrike" baseline="-25000">
                <a:solidFill>
                  <a:srgbClr val="000000"/>
                </a:solidFill>
                <a:latin typeface="Times New Roman"/>
              </a:rPr>
              <a:t>ij</a:t>
            </a:r>
            <a:r>
              <a:rPr b="0" i="1" lang="en-US" sz="2000" spc="-1" strike="noStrike">
                <a:solidFill>
                  <a:srgbClr val="000000"/>
                </a:solidFill>
                <a:latin typeface="Times New Roman"/>
              </a:rPr>
              <a:t> = β</a:t>
            </a:r>
            <a:r>
              <a:rPr b="0" i="1" lang="en-US" sz="2000" spc="-1" strike="noStrike" baseline="-25000">
                <a:solidFill>
                  <a:srgbClr val="000000"/>
                </a:solidFill>
                <a:latin typeface="Times New Roman"/>
              </a:rPr>
              <a:t>0</a:t>
            </a:r>
            <a:r>
              <a:rPr b="0" i="1" lang="en-US" sz="2000" spc="-1" strike="noStrike">
                <a:solidFill>
                  <a:srgbClr val="000000"/>
                </a:solidFill>
                <a:latin typeface="Times New Roman"/>
              </a:rPr>
              <a:t> + β</a:t>
            </a:r>
            <a:r>
              <a:rPr b="0" i="1" lang="en-US" sz="2000" spc="-1" strike="noStrike" baseline="-25000">
                <a:solidFill>
                  <a:srgbClr val="000000"/>
                </a:solidFill>
                <a:latin typeface="Times New Roman"/>
              </a:rPr>
              <a:t>1</a:t>
            </a:r>
            <a:r>
              <a:rPr b="0" i="1" lang="en-US" sz="2000" spc="-1" strike="noStrike">
                <a:solidFill>
                  <a:srgbClr val="000000"/>
                </a:solidFill>
                <a:latin typeface="Times New Roman"/>
              </a:rPr>
              <a:t>X</a:t>
            </a:r>
            <a:r>
              <a:rPr b="0" i="1" lang="en-US" sz="2000" spc="-1" strike="noStrike" baseline="-25000">
                <a:solidFill>
                  <a:srgbClr val="000000"/>
                </a:solidFill>
                <a:latin typeface="Times New Roman"/>
              </a:rPr>
              <a:t>ij</a:t>
            </a:r>
            <a:r>
              <a:rPr b="0" i="1" lang="en-US" sz="2000" spc="-1" strike="noStrike">
                <a:solidFill>
                  <a:srgbClr val="000000"/>
                </a:solidFill>
                <a:latin typeface="Times New Roman"/>
              </a:rPr>
              <a:t> + b</a:t>
            </a:r>
            <a:r>
              <a:rPr b="0" i="1" lang="en-US" sz="2000" spc="-1" strike="noStrike" baseline="-25000">
                <a:solidFill>
                  <a:srgbClr val="000000"/>
                </a:solidFill>
                <a:latin typeface="Times New Roman"/>
              </a:rPr>
              <a:t>i</a:t>
            </a:r>
            <a:r>
              <a:rPr b="0" i="1" lang="en-US" sz="2000" spc="-1" strike="noStrike">
                <a:solidFill>
                  <a:srgbClr val="000000"/>
                </a:solidFill>
                <a:latin typeface="Times New Roman"/>
              </a:rPr>
              <a:t> + ε</a:t>
            </a:r>
            <a:r>
              <a:rPr b="0" i="1" lang="en-US" sz="2000" spc="-1" strike="noStrike" baseline="-25000">
                <a:solidFill>
                  <a:srgbClr val="000000"/>
                </a:solidFill>
                <a:latin typeface="Times New Roman"/>
              </a:rPr>
              <a:t>ij</a:t>
            </a:r>
            <a:endParaRPr b="0" lang="en-US" sz="2000" spc="-1" strike="noStrike">
              <a:solidFill>
                <a:srgbClr val="000000"/>
              </a:solidFill>
              <a:latin typeface="Calibri"/>
            </a:endParaRPr>
          </a:p>
          <a:p>
            <a:pPr>
              <a:lnSpc>
                <a:spcPct val="100000"/>
              </a:lnSpc>
              <a:spcBef>
                <a:spcPts val="360"/>
              </a:spcBef>
            </a:pPr>
            <a:endParaRPr b="0" lang="en-US" sz="20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expected response model for the population: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gn="ctr">
              <a:lnSpc>
                <a:spcPct val="100000"/>
              </a:lnSpc>
              <a:spcBef>
                <a:spcPts val="400"/>
              </a:spcBef>
            </a:pPr>
            <a:r>
              <a:rPr b="0" i="1" lang="en-US" sz="2000" spc="-1" strike="noStrike">
                <a:solidFill>
                  <a:srgbClr val="000000"/>
                </a:solidFill>
                <a:latin typeface="Times New Roman"/>
              </a:rPr>
              <a:t>E</a:t>
            </a:r>
            <a:r>
              <a:rPr b="0" lang="en-US" sz="2000" spc="-1" strike="noStrike">
                <a:solidFill>
                  <a:srgbClr val="000000"/>
                </a:solidFill>
                <a:latin typeface="Times New Roman"/>
              </a:rPr>
              <a:t>(</a:t>
            </a:r>
            <a:r>
              <a:rPr b="0" i="1" lang="en-US" sz="2000" spc="-1" strike="noStrike">
                <a:solidFill>
                  <a:srgbClr val="000000"/>
                </a:solidFill>
                <a:latin typeface="Times New Roman"/>
              </a:rPr>
              <a:t>Y</a:t>
            </a:r>
            <a:r>
              <a:rPr b="0" i="1" lang="en-US" sz="2000" spc="-1" strike="noStrike" baseline="-25000">
                <a:solidFill>
                  <a:srgbClr val="000000"/>
                </a:solidFill>
                <a:latin typeface="Times New Roman"/>
              </a:rPr>
              <a:t>ij</a:t>
            </a:r>
            <a:r>
              <a:rPr b="0" lang="en-US" sz="2000" spc="-1" strike="noStrike">
                <a:solidFill>
                  <a:srgbClr val="000000"/>
                </a:solidFill>
                <a:latin typeface="Times New Roman"/>
              </a:rPr>
              <a:t>)</a:t>
            </a:r>
            <a:r>
              <a:rPr b="0" i="1" lang="en-US" sz="2000" spc="-1" strike="noStrike">
                <a:solidFill>
                  <a:srgbClr val="000000"/>
                </a:solidFill>
                <a:latin typeface="Times New Roman"/>
              </a:rPr>
              <a:t> = β</a:t>
            </a:r>
            <a:r>
              <a:rPr b="0" i="1" lang="en-US" sz="2000" spc="-1" strike="noStrike" baseline="-25000">
                <a:solidFill>
                  <a:srgbClr val="000000"/>
                </a:solidFill>
                <a:latin typeface="Times New Roman"/>
              </a:rPr>
              <a:t>0</a:t>
            </a:r>
            <a:r>
              <a:rPr b="0" lang="en-US" sz="2000" spc="-1" strike="noStrike">
                <a:solidFill>
                  <a:srgbClr val="000000"/>
                </a:solidFill>
                <a:latin typeface="Times New Roman"/>
              </a:rPr>
              <a:t> + </a:t>
            </a:r>
            <a:r>
              <a:rPr b="0" i="1" lang="en-US" sz="2000" spc="-1" strike="noStrike">
                <a:solidFill>
                  <a:srgbClr val="000000"/>
                </a:solidFill>
                <a:latin typeface="Times New Roman"/>
              </a:rPr>
              <a:t>β</a:t>
            </a:r>
            <a:r>
              <a:rPr b="0" i="1" lang="en-US" sz="2000" spc="-1" strike="noStrike" baseline="-25000">
                <a:solidFill>
                  <a:srgbClr val="000000"/>
                </a:solidFill>
                <a:latin typeface="Times New Roman"/>
              </a:rPr>
              <a:t>1</a:t>
            </a:r>
            <a:r>
              <a:rPr b="0" i="1" lang="en-US" sz="2000" spc="-1" strike="noStrike">
                <a:solidFill>
                  <a:srgbClr val="000000"/>
                </a:solidFill>
                <a:latin typeface="Times New Roman"/>
              </a:rPr>
              <a:t>X</a:t>
            </a:r>
            <a:r>
              <a:rPr b="0" i="1" lang="en-US" sz="2000" spc="-1" strike="noStrike" baseline="-25000">
                <a:solidFill>
                  <a:srgbClr val="000000"/>
                </a:solidFill>
                <a:latin typeface="Times New Roman"/>
              </a:rPr>
              <a:t>ij</a:t>
            </a:r>
            <a:endParaRPr b="0" lang="en-US" sz="2000" spc="-1" strike="noStrike">
              <a:solidFill>
                <a:srgbClr val="000000"/>
              </a:solidFill>
              <a:latin typeface="Calibri"/>
            </a:endParaRPr>
          </a:p>
          <a:p>
            <a:pPr>
              <a:lnSpc>
                <a:spcPct val="100000"/>
              </a:lnSpc>
              <a:spcBef>
                <a:spcPts val="360"/>
              </a:spcBef>
            </a:pPr>
            <a:endParaRPr b="0" lang="en-US" sz="20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expected response model for the </a:t>
            </a:r>
            <a:r>
              <a:rPr b="0" i="1" lang="en-US" sz="1800" spc="-1" strike="noStrike">
                <a:solidFill>
                  <a:srgbClr val="000000"/>
                </a:solidFill>
                <a:latin typeface="Times New Roman"/>
              </a:rPr>
              <a:t>i</a:t>
            </a:r>
            <a:r>
              <a:rPr b="0" i="1" lang="en-US" sz="1800" spc="-1" strike="noStrike" baseline="30000">
                <a:solidFill>
                  <a:srgbClr val="000000"/>
                </a:solidFill>
                <a:latin typeface="Times New Roman"/>
              </a:rPr>
              <a:t>th</a:t>
            </a:r>
            <a:r>
              <a:rPr b="0" i="1" lang="en-US" sz="1800" spc="-1" strike="noStrike">
                <a:solidFill>
                  <a:srgbClr val="000000"/>
                </a:solidFill>
                <a:latin typeface="Times New Roman"/>
              </a:rPr>
              <a:t> </a:t>
            </a:r>
            <a:r>
              <a:rPr b="0" lang="en-US" sz="1800" spc="-1" strike="noStrike">
                <a:solidFill>
                  <a:srgbClr val="000000"/>
                </a:solidFill>
                <a:latin typeface="Times New Roman"/>
              </a:rPr>
              <a:t>subject: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gn="ctr">
              <a:lnSpc>
                <a:spcPct val="100000"/>
              </a:lnSpc>
              <a:spcBef>
                <a:spcPts val="400"/>
              </a:spcBef>
            </a:pPr>
            <a:r>
              <a:rPr b="0" i="1" lang="en-US" sz="2000" spc="-1" strike="noStrike">
                <a:solidFill>
                  <a:srgbClr val="000000"/>
                </a:solidFill>
                <a:latin typeface="Times New Roman"/>
              </a:rPr>
              <a:t>E</a:t>
            </a:r>
            <a:r>
              <a:rPr b="0" lang="en-US" sz="2000" spc="-1" strike="noStrike">
                <a:solidFill>
                  <a:srgbClr val="000000"/>
                </a:solidFill>
                <a:latin typeface="Times New Roman"/>
              </a:rPr>
              <a:t>(</a:t>
            </a:r>
            <a:r>
              <a:rPr b="0" i="1" lang="en-US" sz="2000" spc="-1" strike="noStrike">
                <a:solidFill>
                  <a:srgbClr val="000000"/>
                </a:solidFill>
                <a:latin typeface="Times New Roman"/>
              </a:rPr>
              <a:t>Y</a:t>
            </a:r>
            <a:r>
              <a:rPr b="0" i="1" lang="en-US" sz="2000" spc="-1" strike="noStrike" baseline="-25000">
                <a:solidFill>
                  <a:srgbClr val="000000"/>
                </a:solidFill>
                <a:latin typeface="Times New Roman"/>
              </a:rPr>
              <a:t>ij</a:t>
            </a:r>
            <a:r>
              <a:rPr b="0" i="1" lang="en-US" sz="2000" spc="-1" strike="noStrike">
                <a:solidFill>
                  <a:srgbClr val="000000"/>
                </a:solidFill>
                <a:latin typeface="Times New Roman"/>
              </a:rPr>
              <a:t>|</a:t>
            </a:r>
            <a:r>
              <a:rPr b="0" i="1" lang="en-US" sz="2000" spc="-1" strike="noStrike">
                <a:solidFill>
                  <a:srgbClr val="000000"/>
                </a:solidFill>
                <a:latin typeface="Times New Roman"/>
              </a:rPr>
              <a:t>b</a:t>
            </a:r>
            <a:r>
              <a:rPr b="0" i="1" lang="en-US" sz="2000" spc="-1" strike="noStrike" baseline="-25000">
                <a:solidFill>
                  <a:srgbClr val="000000"/>
                </a:solidFill>
                <a:latin typeface="Times New Roman"/>
              </a:rPr>
              <a:t>i</a:t>
            </a:r>
            <a:r>
              <a:rPr b="0" lang="en-US" sz="2000" spc="-1" strike="noStrike">
                <a:solidFill>
                  <a:srgbClr val="000000"/>
                </a:solidFill>
                <a:latin typeface="Times New Roman"/>
              </a:rPr>
              <a:t>)</a:t>
            </a:r>
            <a:r>
              <a:rPr b="0" i="1" lang="en-US" sz="2000" spc="-1" strike="noStrike">
                <a:solidFill>
                  <a:srgbClr val="000000"/>
                </a:solidFill>
                <a:latin typeface="Times New Roman"/>
              </a:rPr>
              <a:t> = </a:t>
            </a:r>
            <a:r>
              <a:rPr b="0" lang="en-US" sz="2000" spc="-1" strike="noStrike">
                <a:solidFill>
                  <a:srgbClr val="000000"/>
                </a:solidFill>
                <a:latin typeface="Times New Roman"/>
              </a:rPr>
              <a:t>(</a:t>
            </a:r>
            <a:r>
              <a:rPr b="0" i="1" lang="en-US" sz="2000" spc="-1" strike="noStrike">
                <a:solidFill>
                  <a:srgbClr val="000000"/>
                </a:solidFill>
                <a:latin typeface="Times New Roman"/>
              </a:rPr>
              <a:t>β</a:t>
            </a:r>
            <a:r>
              <a:rPr b="0" i="1" lang="en-US" sz="2000" spc="-1" strike="noStrike" baseline="-25000">
                <a:solidFill>
                  <a:srgbClr val="000000"/>
                </a:solidFill>
                <a:latin typeface="Times New Roman"/>
              </a:rPr>
              <a:t>0</a:t>
            </a:r>
            <a:r>
              <a:rPr b="0" i="1" lang="en-US" sz="2000" spc="-1" strike="noStrike">
                <a:solidFill>
                  <a:srgbClr val="000000"/>
                </a:solidFill>
                <a:latin typeface="Times New Roman"/>
              </a:rPr>
              <a:t> + </a:t>
            </a:r>
            <a:r>
              <a:rPr b="0" i="1" lang="en-US" sz="2000" spc="-1" strike="noStrike">
                <a:solidFill>
                  <a:srgbClr val="000000"/>
                </a:solidFill>
                <a:latin typeface="Times New Roman"/>
              </a:rPr>
              <a:t>b</a:t>
            </a:r>
            <a:r>
              <a:rPr b="0" i="1" lang="en-US" sz="2000" spc="-1" strike="noStrike" baseline="-25000">
                <a:solidFill>
                  <a:srgbClr val="000000"/>
                </a:solidFill>
                <a:latin typeface="Times New Roman"/>
              </a:rPr>
              <a:t>i</a:t>
            </a:r>
            <a:r>
              <a:rPr b="0" lang="en-US" sz="2000" spc="-1" strike="noStrike">
                <a:solidFill>
                  <a:srgbClr val="000000"/>
                </a:solidFill>
                <a:latin typeface="Times New Roman"/>
              </a:rPr>
              <a:t>) + </a:t>
            </a:r>
            <a:r>
              <a:rPr b="0" i="1" lang="en-US" sz="2000" spc="-1" strike="noStrike">
                <a:solidFill>
                  <a:srgbClr val="000000"/>
                </a:solidFill>
                <a:latin typeface="Times New Roman"/>
              </a:rPr>
              <a:t>β</a:t>
            </a:r>
            <a:r>
              <a:rPr b="0" i="1" lang="en-US" sz="2000" spc="-1" strike="noStrike" baseline="-25000">
                <a:solidFill>
                  <a:srgbClr val="000000"/>
                </a:solidFill>
                <a:latin typeface="Times New Roman"/>
              </a:rPr>
              <a:t>1</a:t>
            </a:r>
            <a:r>
              <a:rPr b="0" i="1" lang="en-US" sz="2000" spc="-1" strike="noStrike">
                <a:solidFill>
                  <a:srgbClr val="000000"/>
                </a:solidFill>
                <a:latin typeface="Times New Roman"/>
              </a:rPr>
              <a:t>X</a:t>
            </a:r>
            <a:r>
              <a:rPr b="0" i="1" lang="en-US" sz="2000" spc="-1" strike="noStrike" baseline="-25000">
                <a:solidFill>
                  <a:srgbClr val="000000"/>
                </a:solidFill>
                <a:latin typeface="Times New Roman"/>
              </a:rPr>
              <a:t>ij</a:t>
            </a:r>
            <a:endParaRPr b="0" lang="en-US" sz="2000" spc="-1" strike="noStrike">
              <a:solidFill>
                <a:srgbClr val="000000"/>
              </a:solidFill>
              <a:latin typeface="Calibri"/>
            </a:endParaRPr>
          </a:p>
          <a:p>
            <a:pPr algn="ctr">
              <a:lnSpc>
                <a:spcPct val="100000"/>
              </a:lnSpc>
              <a:spcBef>
                <a:spcPts val="400"/>
              </a:spcBef>
            </a:pPr>
            <a:r>
              <a:rPr b="1" i="1" lang="en-US" sz="1800" spc="-1" strike="noStrike">
                <a:solidFill>
                  <a:srgbClr val="000000"/>
                </a:solidFill>
                <a:latin typeface="Times New Roman"/>
              </a:rPr>
              <a:t>β</a:t>
            </a:r>
            <a:r>
              <a:rPr b="1" i="1" lang="en-US" sz="1800" spc="-1" strike="noStrike" baseline="-25000">
                <a:solidFill>
                  <a:srgbClr val="000000"/>
                </a:solidFill>
                <a:latin typeface="Times New Roman"/>
              </a:rPr>
              <a:t>1</a:t>
            </a:r>
            <a:r>
              <a:rPr b="0" i="1" lang="en-US" sz="1600" spc="-1" strike="noStrike" baseline="-25000">
                <a:solidFill>
                  <a:srgbClr val="000000"/>
                </a:solidFill>
                <a:latin typeface="Times New Roman"/>
              </a:rPr>
              <a:t>	</a:t>
            </a:r>
            <a:r>
              <a:rPr b="0" lang="en-US" sz="1600" spc="-1" strike="noStrike">
                <a:solidFill>
                  <a:srgbClr val="000000"/>
                </a:solidFill>
                <a:latin typeface="Times New Roman"/>
              </a:rPr>
              <a:t>The population slope. The rate of change between </a:t>
            </a:r>
            <a:r>
              <a:rPr b="0" i="1" lang="en-US" sz="1600" spc="-1" strike="noStrike">
                <a:solidFill>
                  <a:srgbClr val="000000"/>
                </a:solidFill>
                <a:latin typeface="Times New Roman"/>
              </a:rPr>
              <a:t>X</a:t>
            </a:r>
            <a:r>
              <a:rPr b="0" lang="en-US" sz="1600" spc="-1" strike="noStrike">
                <a:solidFill>
                  <a:srgbClr val="000000"/>
                </a:solidFill>
                <a:latin typeface="Times New Roman"/>
              </a:rPr>
              <a:t> and </a:t>
            </a:r>
            <a:r>
              <a:rPr b="0" i="1" lang="en-US" sz="1600" spc="-1" strike="noStrike">
                <a:solidFill>
                  <a:srgbClr val="000000"/>
                </a:solidFill>
                <a:latin typeface="Times New Roman"/>
              </a:rPr>
              <a:t>Y</a:t>
            </a:r>
            <a:r>
              <a:rPr b="0" lang="en-US" sz="1600" spc="-1" strike="noStrike">
                <a:solidFill>
                  <a:srgbClr val="000000"/>
                </a:solidFill>
                <a:latin typeface="Times New Roman"/>
              </a:rPr>
              <a:t>, across subjects</a:t>
            </a:r>
            <a:endParaRPr b="0" lang="en-US" sz="1600" spc="-1" strike="noStrike">
              <a:solidFill>
                <a:srgbClr val="000000"/>
              </a:solidFill>
              <a:latin typeface="Calibri"/>
            </a:endParaRPr>
          </a:p>
          <a:p>
            <a:pPr>
              <a:lnSpc>
                <a:spcPct val="100000"/>
              </a:lnSpc>
              <a:spcBef>
                <a:spcPts val="360"/>
              </a:spcBef>
            </a:pPr>
            <a:endParaRPr b="0" lang="en-US" sz="1600" spc="-1" strike="noStrike">
              <a:solidFill>
                <a:srgbClr val="000000"/>
              </a:solidFill>
              <a:latin typeface="Calibri"/>
            </a:endParaRPr>
          </a:p>
          <a:p>
            <a:pPr>
              <a:lnSpc>
                <a:spcPct val="100000"/>
              </a:lnSpc>
              <a:spcBef>
                <a:spcPts val="360"/>
              </a:spcBef>
            </a:pPr>
            <a:endParaRPr b="0" lang="en-US" sz="1600" spc="-1" strike="noStrike">
              <a:solidFill>
                <a:srgbClr val="000000"/>
              </a:solidFill>
              <a:latin typeface="Calibri"/>
            </a:endParaRPr>
          </a:p>
        </p:txBody>
      </p:sp>
      <p:sp>
        <p:nvSpPr>
          <p:cNvPr id="14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6.5 Random intercept model</a:t>
            </a:r>
            <a:endParaRPr b="0" lang="en-US" sz="3200" spc="-1" strike="noStrike">
              <a:latin typeface="Arial"/>
            </a:endParaRPr>
          </a:p>
        </p:txBody>
      </p:sp>
      <p:sp>
        <p:nvSpPr>
          <p:cNvPr id="15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984807"/>
              </a:buClr>
              <a:buFont typeface="Arial"/>
              <a:buChar char="•"/>
            </a:pPr>
            <a:r>
              <a:rPr b="0" lang="en-US" sz="1800" spc="-1" strike="noStrike">
                <a:solidFill>
                  <a:srgbClr val="984807"/>
                </a:solidFill>
                <a:latin typeface="Times New Roman"/>
              </a:rPr>
              <a:t>50 students </a:t>
            </a:r>
            <a:r>
              <a:rPr b="0" lang="en-US" sz="1800" spc="-1" strike="noStrike">
                <a:solidFill>
                  <a:srgbClr val="000000"/>
                </a:solidFill>
                <a:latin typeface="Times New Roman"/>
              </a:rPr>
              <a:t>participate in a sleep deprivation study. The students are </a:t>
            </a:r>
            <a:r>
              <a:rPr b="0" lang="en-US" sz="1800" spc="-1" strike="noStrike">
                <a:solidFill>
                  <a:srgbClr val="984807"/>
                </a:solidFill>
                <a:latin typeface="Times New Roman"/>
              </a:rPr>
              <a:t>deprived of sleep for 10 hours</a:t>
            </a:r>
            <a:r>
              <a:rPr b="0" lang="en-US" sz="1800" spc="-1" strike="noStrike">
                <a:solidFill>
                  <a:srgbClr val="000000"/>
                </a:solidFill>
                <a:latin typeface="Times New Roman"/>
              </a:rPr>
              <a:t>, starting at 22:00. At 20 randomly selected sampling points during these 10 hours, each of the students performs an </a:t>
            </a:r>
            <a:r>
              <a:rPr b="0" lang="en-US" sz="1800" spc="-1" strike="noStrike">
                <a:solidFill>
                  <a:srgbClr val="984807"/>
                </a:solidFill>
                <a:latin typeface="Times New Roman"/>
              </a:rPr>
              <a:t>attentional task</a:t>
            </a:r>
            <a:r>
              <a:rPr b="0" lang="en-US" sz="1800" spc="-1" strike="noStrike">
                <a:solidFill>
                  <a:srgbClr val="000000"/>
                </a:solidFill>
                <a:latin typeface="Times New Roman"/>
              </a:rPr>
              <a:t>. Researchers are interested to see how attention (standardized) declines as a function of hours of sleep deprivation.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15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6.6 Sleep deprivation example</a:t>
            </a:r>
            <a:endParaRPr b="0" lang="en-US" sz="3200" spc="-1" strike="noStrike">
              <a:latin typeface="Arial"/>
            </a:endParaRPr>
          </a:p>
        </p:txBody>
      </p:sp>
      <p:sp>
        <p:nvSpPr>
          <p:cNvPr id="15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154" name="Table 4"/>
          <p:cNvGraphicFramePr/>
          <p:nvPr/>
        </p:nvGraphicFramePr>
        <p:xfrm>
          <a:off x="2843640" y="3422160"/>
          <a:ext cx="3456000" cy="2742840"/>
        </p:xfrm>
        <a:graphic>
          <a:graphicData uri="http://schemas.openxmlformats.org/drawingml/2006/table">
            <a:tbl>
              <a:tblPr/>
              <a:tblGrid>
                <a:gridCol w="1152000"/>
                <a:gridCol w="1152000"/>
                <a:gridCol w="1152000"/>
              </a:tblGrid>
              <a:tr h="304920">
                <a:tc>
                  <a:txBody>
                    <a:bodyPr/>
                    <a:p>
                      <a:pPr algn="ctr">
                        <a:lnSpc>
                          <a:spcPct val="100000"/>
                        </a:lnSpc>
                      </a:pPr>
                      <a:r>
                        <a:rPr b="1" lang="en-US" sz="1400" spc="-1" strike="noStrike">
                          <a:solidFill>
                            <a:srgbClr val="000000"/>
                          </a:solidFill>
                          <a:latin typeface="Times New Roman"/>
                        </a:rPr>
                        <a:t>Subject</a:t>
                      </a:r>
                      <a:endParaRPr b="0" lang="en-US" sz="1400" spc="-1" strike="noStrike">
                        <a:latin typeface="Arial"/>
                      </a:endParaRPr>
                    </a:p>
                  </a:txBody>
                  <a:tcPr marL="91440" marR="91440">
                    <a:lnT w="12240">
                      <a:solidFill>
                        <a:srgbClr val="000000"/>
                      </a:solidFill>
                    </a:lnT>
                    <a:lnB w="12240">
                      <a:solidFill>
                        <a:srgbClr val="000000"/>
                      </a:solidFill>
                    </a:lnB>
                    <a:noFill/>
                  </a:tcPr>
                </a:tc>
                <a:tc>
                  <a:txBody>
                    <a:bodyPr/>
                    <a:p>
                      <a:pPr algn="r">
                        <a:lnSpc>
                          <a:spcPct val="100000"/>
                        </a:lnSpc>
                      </a:pPr>
                      <a:r>
                        <a:rPr b="1" lang="en-US" sz="1400" spc="-1" strike="noStrike">
                          <a:solidFill>
                            <a:srgbClr val="000000"/>
                          </a:solidFill>
                          <a:latin typeface="Times New Roman"/>
                        </a:rPr>
                        <a:t>Deprivation</a:t>
                      </a:r>
                      <a:endParaRPr b="0" lang="en-US" sz="1400" spc="-1" strike="noStrike">
                        <a:latin typeface="Arial"/>
                      </a:endParaRPr>
                    </a:p>
                  </a:txBody>
                  <a:tcPr marL="91440" marR="91440">
                    <a:lnT w="12240">
                      <a:solidFill>
                        <a:srgbClr val="000000"/>
                      </a:solidFill>
                    </a:lnT>
                    <a:lnB w="12240">
                      <a:solidFill>
                        <a:srgbClr val="000000"/>
                      </a:solidFill>
                    </a:lnB>
                    <a:noFill/>
                  </a:tcPr>
                </a:tc>
                <a:tc>
                  <a:txBody>
                    <a:bodyPr/>
                    <a:p>
                      <a:pPr algn="r">
                        <a:lnSpc>
                          <a:spcPct val="100000"/>
                        </a:lnSpc>
                      </a:pPr>
                      <a:r>
                        <a:rPr b="1" lang="en-US" sz="1400" spc="-1" strike="noStrike">
                          <a:solidFill>
                            <a:srgbClr val="000000"/>
                          </a:solidFill>
                          <a:latin typeface="Times New Roman"/>
                        </a:rPr>
                        <a:t>Attention</a:t>
                      </a:r>
                      <a:endParaRPr b="0" lang="en-US" sz="1400" spc="-1" strike="noStrike">
                        <a:latin typeface="Arial"/>
                      </a:endParaRPr>
                    </a:p>
                  </a:txBody>
                  <a:tcPr marL="91440" marR="91440">
                    <a:lnT w="12240">
                      <a:solidFill>
                        <a:srgbClr val="000000"/>
                      </a:solidFill>
                    </a:lnT>
                    <a:lnB w="12240">
                      <a:solidFill>
                        <a:srgbClr val="000000"/>
                      </a:solidFill>
                    </a:lnB>
                    <a:noFill/>
                  </a:tcPr>
                </a:tc>
              </a:tr>
              <a:tr h="304920">
                <a:tc>
                  <a:txBody>
                    <a:bodyPr/>
                    <a:p>
                      <a:pPr algn="ctr">
                        <a:lnSpc>
                          <a:spcPct val="100000"/>
                        </a:lnSpc>
                      </a:pPr>
                      <a:r>
                        <a:rPr b="0" lang="en-US" sz="1400" spc="-1" strike="noStrike">
                          <a:solidFill>
                            <a:srgbClr val="000000"/>
                          </a:solidFill>
                          <a:latin typeface="Times New Roman"/>
                        </a:rPr>
                        <a:t>ID1</a:t>
                      </a:r>
                      <a:endParaRPr b="0" lang="en-US" sz="1400" spc="-1" strike="noStrike">
                        <a:latin typeface="Arial"/>
                      </a:endParaRPr>
                    </a:p>
                  </a:txBody>
                  <a:tcPr marL="91440" marR="91440">
                    <a:lnT w="12240">
                      <a:solidFill>
                        <a:srgbClr val="000000"/>
                      </a:solidFill>
                    </a:lnT>
                    <a:noFill/>
                  </a:tcPr>
                </a:tc>
                <a:tc>
                  <a:txBody>
                    <a:bodyPr/>
                    <a:p>
                      <a:pPr algn="r">
                        <a:lnSpc>
                          <a:spcPct val="100000"/>
                        </a:lnSpc>
                      </a:pPr>
                      <a:r>
                        <a:rPr b="0" lang="en-US" sz="1400" spc="-1" strike="noStrike">
                          <a:solidFill>
                            <a:srgbClr val="000000"/>
                          </a:solidFill>
                          <a:latin typeface="Times New Roman"/>
                        </a:rPr>
                        <a:t>0.4</a:t>
                      </a:r>
                      <a:endParaRPr b="0" lang="en-US" sz="1400" spc="-1" strike="noStrike">
                        <a:latin typeface="Arial"/>
                      </a:endParaRPr>
                    </a:p>
                  </a:txBody>
                  <a:tcPr marL="91440" marR="91440">
                    <a:lnT w="12240">
                      <a:solidFill>
                        <a:srgbClr val="000000"/>
                      </a:solidFill>
                    </a:lnT>
                    <a:noFill/>
                  </a:tcPr>
                </a:tc>
                <a:tc>
                  <a:txBody>
                    <a:bodyPr/>
                    <a:p>
                      <a:pPr algn="r">
                        <a:lnSpc>
                          <a:spcPct val="100000"/>
                        </a:lnSpc>
                      </a:pPr>
                      <a:r>
                        <a:rPr b="0" lang="en-US" sz="1400" spc="-1" strike="noStrike">
                          <a:solidFill>
                            <a:srgbClr val="000000"/>
                          </a:solidFill>
                          <a:latin typeface="Times New Roman"/>
                        </a:rPr>
                        <a:t>0.367</a:t>
                      </a:r>
                      <a:endParaRPr b="0" lang="en-US" sz="1400" spc="-1" strike="noStrike">
                        <a:latin typeface="Arial"/>
                      </a:endParaRPr>
                    </a:p>
                  </a:txBody>
                  <a:tcPr marL="91440" marR="91440">
                    <a:lnT w="12240">
                      <a:solidFill>
                        <a:srgbClr val="000000"/>
                      </a:solidFill>
                    </a:lnT>
                    <a:noFill/>
                  </a:tcPr>
                </a:tc>
              </a:tr>
              <a:tr h="304920">
                <a:tc>
                  <a:txBody>
                    <a:bodyPr/>
                    <a:p>
                      <a:pPr algn="ctr">
                        <a:lnSpc>
                          <a:spcPct val="100000"/>
                        </a:lnSpc>
                      </a:pPr>
                      <a:r>
                        <a:rPr b="0" lang="en-US" sz="1400" spc="-1" strike="noStrike">
                          <a:solidFill>
                            <a:srgbClr val="000000"/>
                          </a:solidFill>
                          <a:latin typeface="Times New Roman"/>
                        </a:rPr>
                        <a:t>ID1</a:t>
                      </a:r>
                      <a:endParaRPr b="0" lang="en-US" sz="1400" spc="-1" strike="noStrike">
                        <a:latin typeface="Arial"/>
                      </a:endParaRPr>
                    </a:p>
                  </a:txBody>
                  <a:tcPr marL="91440" marR="91440">
                    <a:noFill/>
                  </a:tcPr>
                </a:tc>
                <a:tc>
                  <a:txBody>
                    <a:bodyPr/>
                    <a:p>
                      <a:pPr algn="r">
                        <a:lnSpc>
                          <a:spcPct val="100000"/>
                        </a:lnSpc>
                      </a:pPr>
                      <a:r>
                        <a:rPr b="0" lang="en-US" sz="1400" spc="-1" strike="noStrike">
                          <a:solidFill>
                            <a:srgbClr val="000000"/>
                          </a:solidFill>
                          <a:latin typeface="Times New Roman"/>
                        </a:rPr>
                        <a:t>1.3</a:t>
                      </a:r>
                      <a:endParaRPr b="0" lang="en-US" sz="1400" spc="-1" strike="noStrike">
                        <a:latin typeface="Arial"/>
                      </a:endParaRPr>
                    </a:p>
                  </a:txBody>
                  <a:tcPr marL="91440" marR="91440">
                    <a:noFill/>
                  </a:tcPr>
                </a:tc>
                <a:tc>
                  <a:txBody>
                    <a:bodyPr/>
                    <a:p>
                      <a:pPr algn="r">
                        <a:lnSpc>
                          <a:spcPct val="100000"/>
                        </a:lnSpc>
                      </a:pPr>
                      <a:r>
                        <a:rPr b="0" lang="en-US" sz="1400" spc="-1" strike="noStrike">
                          <a:solidFill>
                            <a:srgbClr val="000000"/>
                          </a:solidFill>
                          <a:latin typeface="Times New Roman"/>
                        </a:rPr>
                        <a:t>0.594</a:t>
                      </a:r>
                      <a:endParaRPr b="0" lang="en-US" sz="1400" spc="-1" strike="noStrike">
                        <a:latin typeface="Arial"/>
                      </a:endParaRPr>
                    </a:p>
                  </a:txBody>
                  <a:tcPr marL="91440" marR="91440">
                    <a:noFill/>
                  </a:tcPr>
                </a:tc>
              </a:tr>
              <a:tr h="304920">
                <a:tc>
                  <a:txBody>
                    <a:bodyPr/>
                    <a:p>
                      <a:pPr algn="ctr">
                        <a:lnSpc>
                          <a:spcPct val="100000"/>
                        </a:lnSpc>
                      </a:pPr>
                      <a:r>
                        <a:rPr b="0" lang="en-US" sz="1400" spc="-1" strike="noStrike">
                          <a:solidFill>
                            <a:srgbClr val="000000"/>
                          </a:solidFill>
                          <a:latin typeface="Times New Roman"/>
                        </a:rPr>
                        <a:t>ID1</a:t>
                      </a:r>
                      <a:endParaRPr b="0" lang="en-US" sz="1400" spc="-1" strike="noStrike">
                        <a:latin typeface="Arial"/>
                      </a:endParaRPr>
                    </a:p>
                  </a:txBody>
                  <a:tcPr marL="91440" marR="91440">
                    <a:noFill/>
                  </a:tcPr>
                </a:tc>
                <a:tc>
                  <a:txBody>
                    <a:bodyPr/>
                    <a:p>
                      <a:pPr algn="r">
                        <a:lnSpc>
                          <a:spcPct val="100000"/>
                        </a:lnSpc>
                      </a:pPr>
                      <a:r>
                        <a:rPr b="0" lang="en-US" sz="1400" spc="-1" strike="noStrike">
                          <a:solidFill>
                            <a:srgbClr val="000000"/>
                          </a:solidFill>
                          <a:latin typeface="Times New Roman"/>
                        </a:rPr>
                        <a:t>3.9</a:t>
                      </a:r>
                      <a:endParaRPr b="0" lang="en-US" sz="1400" spc="-1" strike="noStrike">
                        <a:latin typeface="Arial"/>
                      </a:endParaRPr>
                    </a:p>
                  </a:txBody>
                  <a:tcPr marL="91440" marR="91440">
                    <a:noFill/>
                  </a:tcPr>
                </a:tc>
                <a:tc>
                  <a:txBody>
                    <a:bodyPr/>
                    <a:p>
                      <a:pPr algn="r">
                        <a:lnSpc>
                          <a:spcPct val="100000"/>
                        </a:lnSpc>
                      </a:pPr>
                      <a:r>
                        <a:rPr b="0" lang="en-US" sz="1400" spc="-1" strike="noStrike">
                          <a:solidFill>
                            <a:srgbClr val="000000"/>
                          </a:solidFill>
                          <a:latin typeface="Times New Roman"/>
                        </a:rPr>
                        <a:t>-0.513</a:t>
                      </a:r>
                      <a:endParaRPr b="0" lang="en-US" sz="1400" spc="-1" strike="noStrike">
                        <a:latin typeface="Arial"/>
                      </a:endParaRPr>
                    </a:p>
                  </a:txBody>
                  <a:tcPr marL="91440" marR="91440">
                    <a:noFill/>
                  </a:tcPr>
                </a:tc>
              </a:tr>
              <a:tr h="304920">
                <a:tc>
                  <a:txBody>
                    <a:bodyPr/>
                    <a:p>
                      <a:pPr algn="ctr">
                        <a:lnSpc>
                          <a:spcPct val="100000"/>
                        </a:lnSpc>
                      </a:pPr>
                      <a:r>
                        <a:rPr b="0" lang="en-US" sz="1400" spc="-1" strike="noStrike">
                          <a:solidFill>
                            <a:srgbClr val="000000"/>
                          </a:solidFill>
                          <a:latin typeface="Times New Roman"/>
                        </a:rPr>
                        <a:t>ID1</a:t>
                      </a:r>
                      <a:endParaRPr b="0" lang="en-US" sz="1400" spc="-1" strike="noStrike">
                        <a:latin typeface="Arial"/>
                      </a:endParaRPr>
                    </a:p>
                  </a:txBody>
                  <a:tcPr marL="91440" marR="91440">
                    <a:noFill/>
                  </a:tcPr>
                </a:tc>
                <a:tc>
                  <a:txBody>
                    <a:bodyPr/>
                    <a:p>
                      <a:pPr algn="r">
                        <a:lnSpc>
                          <a:spcPct val="100000"/>
                        </a:lnSpc>
                      </a:pPr>
                      <a:r>
                        <a:rPr b="0" lang="en-US" sz="1400" spc="-1" strike="noStrike">
                          <a:solidFill>
                            <a:srgbClr val="000000"/>
                          </a:solidFill>
                          <a:latin typeface="Times New Roman"/>
                        </a:rPr>
                        <a:t>4.4</a:t>
                      </a:r>
                      <a:endParaRPr b="0" lang="en-US" sz="1400" spc="-1" strike="noStrike">
                        <a:latin typeface="Arial"/>
                      </a:endParaRPr>
                    </a:p>
                  </a:txBody>
                  <a:tcPr marL="91440" marR="91440">
                    <a:noFill/>
                  </a:tcPr>
                </a:tc>
                <a:tc>
                  <a:txBody>
                    <a:bodyPr/>
                    <a:p>
                      <a:pPr algn="r">
                        <a:lnSpc>
                          <a:spcPct val="100000"/>
                        </a:lnSpc>
                      </a:pPr>
                      <a:r>
                        <a:rPr b="0" lang="en-US" sz="1400" spc="-1" strike="noStrike">
                          <a:solidFill>
                            <a:srgbClr val="000000"/>
                          </a:solidFill>
                          <a:latin typeface="Times New Roman"/>
                        </a:rPr>
                        <a:t>-0.465</a:t>
                      </a:r>
                      <a:endParaRPr b="0" lang="en-US" sz="1400" spc="-1" strike="noStrike">
                        <a:latin typeface="Arial"/>
                      </a:endParaRPr>
                    </a:p>
                  </a:txBody>
                  <a:tcPr marL="91440" marR="91440">
                    <a:noFill/>
                  </a:tcPr>
                </a:tc>
              </a:tr>
              <a:tr h="304920">
                <a:tc>
                  <a:txBody>
                    <a:bodyPr/>
                    <a:p>
                      <a:pPr algn="ctr">
                        <a:lnSpc>
                          <a:spcPct val="100000"/>
                        </a:lnSpc>
                      </a:pPr>
                      <a:r>
                        <a:rPr b="0" lang="en-US" sz="1400" spc="-1" strike="noStrike">
                          <a:solidFill>
                            <a:srgbClr val="000000"/>
                          </a:solidFill>
                          <a:latin typeface="Times New Roman"/>
                        </a:rPr>
                        <a:t>ID1</a:t>
                      </a:r>
                      <a:endParaRPr b="0" lang="en-US" sz="1400" spc="-1" strike="noStrike">
                        <a:latin typeface="Arial"/>
                      </a:endParaRPr>
                    </a:p>
                  </a:txBody>
                  <a:tcPr marL="91440" marR="91440">
                    <a:noFill/>
                  </a:tcPr>
                </a:tc>
                <a:tc>
                  <a:txBody>
                    <a:bodyPr/>
                    <a:p>
                      <a:pPr algn="r">
                        <a:lnSpc>
                          <a:spcPct val="100000"/>
                        </a:lnSpc>
                      </a:pPr>
                      <a:r>
                        <a:rPr b="0" lang="en-US" sz="1400" spc="-1" strike="noStrike">
                          <a:solidFill>
                            <a:srgbClr val="000000"/>
                          </a:solidFill>
                          <a:latin typeface="Times New Roman"/>
                        </a:rPr>
                        <a:t>6.4</a:t>
                      </a:r>
                      <a:endParaRPr b="0" lang="en-US" sz="1400" spc="-1" strike="noStrike">
                        <a:latin typeface="Arial"/>
                      </a:endParaRPr>
                    </a:p>
                  </a:txBody>
                  <a:tcPr marL="91440" marR="91440">
                    <a:noFill/>
                  </a:tcPr>
                </a:tc>
                <a:tc>
                  <a:txBody>
                    <a:bodyPr/>
                    <a:p>
                      <a:pPr algn="r">
                        <a:lnSpc>
                          <a:spcPct val="100000"/>
                        </a:lnSpc>
                      </a:pPr>
                      <a:r>
                        <a:rPr b="0" lang="en-US" sz="1400" spc="-1" strike="noStrike">
                          <a:solidFill>
                            <a:srgbClr val="000000"/>
                          </a:solidFill>
                          <a:latin typeface="Times New Roman"/>
                        </a:rPr>
                        <a:t>-1.282</a:t>
                      </a:r>
                      <a:endParaRPr b="0" lang="en-US" sz="1400" spc="-1" strike="noStrike">
                        <a:latin typeface="Arial"/>
                      </a:endParaRPr>
                    </a:p>
                  </a:txBody>
                  <a:tcPr marL="91440" marR="91440">
                    <a:noFill/>
                  </a:tcPr>
                </a:tc>
              </a:tr>
              <a:tr h="304920">
                <a:tc>
                  <a:txBody>
                    <a:bodyPr/>
                    <a:p>
                      <a:pPr algn="ctr">
                        <a:lnSpc>
                          <a:spcPct val="100000"/>
                        </a:lnSpc>
                      </a:pPr>
                      <a:r>
                        <a:rPr b="0" lang="en-US" sz="1400" spc="-1" strike="noStrike">
                          <a:solidFill>
                            <a:srgbClr val="000000"/>
                          </a:solidFill>
                          <a:latin typeface="Times New Roman"/>
                        </a:rPr>
                        <a:t>ID1</a:t>
                      </a:r>
                      <a:endParaRPr b="0" lang="en-US" sz="1400" spc="-1" strike="noStrike">
                        <a:latin typeface="Arial"/>
                      </a:endParaRPr>
                    </a:p>
                  </a:txBody>
                  <a:tcPr marL="91440" marR="91440">
                    <a:noFill/>
                  </a:tcPr>
                </a:tc>
                <a:tc>
                  <a:txBody>
                    <a:bodyPr/>
                    <a:p>
                      <a:pPr algn="r">
                        <a:lnSpc>
                          <a:spcPct val="100000"/>
                        </a:lnSpc>
                      </a:pPr>
                      <a:r>
                        <a:rPr b="0" lang="en-US" sz="1400" spc="-1" strike="noStrike">
                          <a:solidFill>
                            <a:srgbClr val="000000"/>
                          </a:solidFill>
                          <a:latin typeface="Times New Roman"/>
                        </a:rPr>
                        <a:t>9.9</a:t>
                      </a:r>
                      <a:endParaRPr b="0" lang="en-US" sz="1400" spc="-1" strike="noStrike">
                        <a:latin typeface="Arial"/>
                      </a:endParaRPr>
                    </a:p>
                  </a:txBody>
                  <a:tcPr marL="91440" marR="91440">
                    <a:noFill/>
                  </a:tcPr>
                </a:tc>
                <a:tc>
                  <a:txBody>
                    <a:bodyPr/>
                    <a:p>
                      <a:pPr algn="r">
                        <a:lnSpc>
                          <a:spcPct val="100000"/>
                        </a:lnSpc>
                      </a:pPr>
                      <a:r>
                        <a:rPr b="0" lang="en-US" sz="1400" spc="-1" strike="noStrike">
                          <a:solidFill>
                            <a:srgbClr val="000000"/>
                          </a:solidFill>
                          <a:latin typeface="Times New Roman"/>
                        </a:rPr>
                        <a:t>-2.389</a:t>
                      </a:r>
                      <a:endParaRPr b="0" lang="en-US" sz="1400" spc="-1" strike="noStrike">
                        <a:latin typeface="Arial"/>
                      </a:endParaRPr>
                    </a:p>
                  </a:txBody>
                  <a:tcPr marL="91440" marR="91440">
                    <a:noFill/>
                  </a:tcPr>
                </a:tc>
              </a:tr>
              <a:tr h="304920">
                <a:tc>
                  <a:txBody>
                    <a:bodyP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noFill/>
                  </a:tcPr>
                </a:tc>
                <a:tc>
                  <a:txBody>
                    <a:bodyPr/>
                    <a:p>
                      <a:pPr algn="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noFill/>
                  </a:tcPr>
                </a:tc>
                <a:tc>
                  <a:txBody>
                    <a:bodyPr/>
                    <a:p>
                      <a:pPr algn="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noFill/>
                  </a:tcPr>
                </a:tc>
              </a:tr>
              <a:tr h="304920">
                <a:tc>
                  <a:txBody>
                    <a:bodyPr/>
                    <a:p>
                      <a:pPr algn="ctr">
                        <a:lnSpc>
                          <a:spcPct val="100000"/>
                        </a:lnSpc>
                      </a:pPr>
                      <a:r>
                        <a:rPr b="0" lang="en-US" sz="1400" spc="-1" strike="noStrike">
                          <a:solidFill>
                            <a:srgbClr val="000000"/>
                          </a:solidFill>
                          <a:latin typeface="Times New Roman"/>
                        </a:rPr>
                        <a:t>ID50</a:t>
                      </a:r>
                      <a:endParaRPr b="0" lang="en-US" sz="1400" spc="-1" strike="noStrike">
                        <a:latin typeface="Arial"/>
                      </a:endParaRPr>
                    </a:p>
                  </a:txBody>
                  <a:tcPr marL="91440" marR="91440">
                    <a:lnB w="12240">
                      <a:solidFill>
                        <a:srgbClr val="000000"/>
                      </a:solidFill>
                    </a:lnB>
                    <a:noFill/>
                  </a:tcPr>
                </a:tc>
                <a:tc>
                  <a:txBody>
                    <a:bodyPr/>
                    <a:p>
                      <a:pPr algn="r">
                        <a:lnSpc>
                          <a:spcPct val="100000"/>
                        </a:lnSpc>
                      </a:pPr>
                      <a:r>
                        <a:rPr b="0" lang="en-US" sz="1400" spc="-1" strike="noStrike">
                          <a:solidFill>
                            <a:srgbClr val="000000"/>
                          </a:solidFill>
                          <a:latin typeface="Times New Roman"/>
                        </a:rPr>
                        <a:t>9.0</a:t>
                      </a:r>
                      <a:endParaRPr b="0" lang="en-US" sz="1400" spc="-1" strike="noStrike">
                        <a:latin typeface="Arial"/>
                      </a:endParaRPr>
                    </a:p>
                  </a:txBody>
                  <a:tcPr marL="91440" marR="91440">
                    <a:lnB w="12240">
                      <a:solidFill>
                        <a:srgbClr val="000000"/>
                      </a:solidFill>
                    </a:lnB>
                    <a:noFill/>
                  </a:tcPr>
                </a:tc>
                <a:tc>
                  <a:txBody>
                    <a:bodyPr/>
                    <a:p>
                      <a:pPr algn="r">
                        <a:lnSpc>
                          <a:spcPct val="100000"/>
                        </a:lnSpc>
                      </a:pPr>
                      <a:r>
                        <a:rPr b="0" lang="en-US" sz="1400" spc="-1" strike="noStrike">
                          <a:solidFill>
                            <a:srgbClr val="000000"/>
                          </a:solidFill>
                          <a:latin typeface="Times New Roman"/>
                        </a:rPr>
                        <a:t>-1.536</a:t>
                      </a:r>
                      <a:endParaRPr b="0" lang="en-US" sz="1400" spc="-1" strike="noStrike">
                        <a:latin typeface="Arial"/>
                      </a:endParaRPr>
                    </a:p>
                  </a:txBody>
                  <a:tcPr marL="91440" marR="91440">
                    <a:lnB w="12240">
                      <a:solidFill>
                        <a:srgbClr val="000000"/>
                      </a:solidFill>
                    </a:lnB>
                    <a:noFill/>
                  </a:tcPr>
                </a:tc>
              </a:tr>
            </a:tbl>
          </a:graphicData>
        </a:graphic>
      </p:graphicFrame>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1600200"/>
            <a:ext cx="8229240" cy="5068800"/>
          </a:xfrm>
          <a:prstGeom prst="rect">
            <a:avLst/>
          </a:prstGeom>
          <a:noFill/>
          <a:ln>
            <a:noFill/>
          </a:ln>
        </p:spPr>
        <p:txBody>
          <a:bodyPr>
            <a:normAutofit/>
          </a:bodyPr>
          <a:p>
            <a:pPr marL="514440" indent="-514080">
              <a:lnSpc>
                <a:spcPct val="100000"/>
              </a:lnSpc>
              <a:spcBef>
                <a:spcPts val="479"/>
              </a:spcBef>
              <a:buClr>
                <a:srgbClr val="17375e"/>
              </a:buClr>
              <a:buFont typeface="Calibri"/>
              <a:buAutoNum type="romanUcPeriod"/>
            </a:pPr>
            <a:r>
              <a:rPr b="0" lang="en-US" sz="2400" spc="-1" strike="noStrike">
                <a:solidFill>
                  <a:srgbClr val="17375e"/>
                </a:solidFill>
                <a:latin typeface="Times New Roman"/>
              </a:rPr>
              <a:t>Theory seminar</a:t>
            </a:r>
            <a:endParaRPr b="0" lang="en-US" sz="24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Standard linear model</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Non-independent data</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Classic repeated measures analysis</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Marginal mixed model</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Challenges to classic approaches</a:t>
            </a:r>
            <a:endParaRPr b="0" lang="en-US" sz="2000" spc="-1" strike="noStrike">
              <a:solidFill>
                <a:srgbClr val="000000"/>
              </a:solidFill>
              <a:latin typeface="Calibri"/>
            </a:endParaRPr>
          </a:p>
          <a:p>
            <a:pPr marL="399960">
              <a:lnSpc>
                <a:spcPct val="100000"/>
              </a:lnSpc>
              <a:spcBef>
                <a:spcPts val="400"/>
              </a:spcBef>
            </a:pP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startAt="6"/>
            </a:pPr>
            <a:r>
              <a:rPr b="0" lang="en-US" sz="2000" spc="-1" strike="noStrike">
                <a:solidFill>
                  <a:srgbClr val="4a452a"/>
                </a:solidFill>
                <a:latin typeface="Times New Roman"/>
              </a:rPr>
              <a:t>Hierarchical mixed model – Basics</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startAt="6"/>
            </a:pPr>
            <a:r>
              <a:rPr b="0" lang="en-US" sz="2000" spc="-1" strike="noStrike">
                <a:solidFill>
                  <a:srgbClr val="4a452a"/>
                </a:solidFill>
                <a:latin typeface="Times New Roman"/>
              </a:rPr>
              <a:t>Hierarchical mixed model – Extensions</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startAt="6"/>
            </a:pPr>
            <a:r>
              <a:rPr b="0" lang="en-US" sz="2000" spc="-1" strike="noStrike">
                <a:solidFill>
                  <a:srgbClr val="4a452a"/>
                </a:solidFill>
                <a:latin typeface="Times New Roman"/>
              </a:rPr>
              <a:t>Hierarchical mixed model – FAQ</a:t>
            </a:r>
            <a:endParaRPr b="0" lang="en-US" sz="2000" spc="-1" strike="noStrike">
              <a:solidFill>
                <a:srgbClr val="000000"/>
              </a:solidFill>
              <a:latin typeface="Calibri"/>
            </a:endParaRPr>
          </a:p>
          <a:p>
            <a:pPr marL="457200" indent="-456840">
              <a:lnSpc>
                <a:spcPct val="100000"/>
              </a:lnSpc>
              <a:spcBef>
                <a:spcPts val="479"/>
              </a:spcBef>
              <a:buClr>
                <a:srgbClr val="17375e"/>
              </a:buClr>
              <a:buFont typeface="Calibri"/>
              <a:buAutoNum type="romanUcPeriod"/>
            </a:pPr>
            <a:r>
              <a:rPr b="0" lang="en-US" sz="2400" spc="-1" strike="noStrike">
                <a:solidFill>
                  <a:srgbClr val="17375e"/>
                </a:solidFill>
                <a:latin typeface="Times New Roman"/>
              </a:rPr>
              <a:t>Practical workshop</a:t>
            </a:r>
            <a:endParaRPr b="0" lang="en-US" sz="2400" spc="-1" strike="noStrike">
              <a:solidFill>
                <a:srgbClr val="000000"/>
              </a:solidFill>
              <a:latin typeface="Calibri"/>
            </a:endParaRPr>
          </a:p>
        </p:txBody>
      </p:sp>
      <p:sp>
        <p:nvSpPr>
          <p:cNvPr id="87" name="CustomShape 2"/>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Contents</a:t>
            </a:r>
            <a:endParaRPr b="0" lang="en-US" sz="3200" spc="-1" strike="noStrike">
              <a:latin typeface="Arial"/>
            </a:endParaRPr>
          </a:p>
        </p:txBody>
      </p:sp>
      <p:sp>
        <p:nvSpPr>
          <p:cNvPr id="8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6.6 Sleep deprivation example</a:t>
            </a:r>
            <a:endParaRPr b="0" lang="en-US" sz="3200" spc="-1" strike="noStrike">
              <a:latin typeface="Arial"/>
            </a:endParaRPr>
          </a:p>
        </p:txBody>
      </p:sp>
      <p:sp>
        <p:nvSpPr>
          <p:cNvPr id="156"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57" name="Picture 5" descr=""/>
          <p:cNvPicPr/>
          <p:nvPr/>
        </p:nvPicPr>
        <p:blipFill>
          <a:blip r:embed="rId1"/>
          <a:stretch/>
        </p:blipFill>
        <p:spPr>
          <a:xfrm>
            <a:off x="2195640" y="1772640"/>
            <a:ext cx="4680000" cy="4668840"/>
          </a:xfrm>
          <a:prstGeom prst="rect">
            <a:avLst/>
          </a:prstGeom>
          <a:ln>
            <a:noFill/>
          </a:ln>
        </p:spPr>
      </p:pic>
      <p:sp>
        <p:nvSpPr>
          <p:cNvPr id="158" name="TextShape 3"/>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Observations for subject 1</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6.6 Sleep deprivation example</a:t>
            </a:r>
            <a:endParaRPr b="0" lang="en-US" sz="3200" spc="-1" strike="noStrike">
              <a:latin typeface="Arial"/>
            </a:endParaRPr>
          </a:p>
        </p:txBody>
      </p:sp>
      <p:sp>
        <p:nvSpPr>
          <p:cNvPr id="160"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61" name="Picture 5" descr=""/>
          <p:cNvPicPr/>
          <p:nvPr/>
        </p:nvPicPr>
        <p:blipFill>
          <a:blip r:embed="rId1"/>
          <a:stretch/>
        </p:blipFill>
        <p:spPr>
          <a:xfrm>
            <a:off x="2195640" y="1772640"/>
            <a:ext cx="4680000" cy="4668840"/>
          </a:xfrm>
          <a:prstGeom prst="rect">
            <a:avLst/>
          </a:prstGeom>
          <a:ln>
            <a:noFill/>
          </a:ln>
        </p:spPr>
      </p:pic>
      <p:sp>
        <p:nvSpPr>
          <p:cNvPr id="162" name="TextShape 3"/>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Observations for subject 1, and 23</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6.6 Sleep deprivation example</a:t>
            </a:r>
            <a:endParaRPr b="0" lang="en-US" sz="3200" spc="-1" strike="noStrike">
              <a:latin typeface="Arial"/>
            </a:endParaRPr>
          </a:p>
        </p:txBody>
      </p:sp>
      <p:sp>
        <p:nvSpPr>
          <p:cNvPr id="164"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65" name="Picture 5" descr=""/>
          <p:cNvPicPr/>
          <p:nvPr/>
        </p:nvPicPr>
        <p:blipFill>
          <a:blip r:embed="rId1"/>
          <a:stretch/>
        </p:blipFill>
        <p:spPr>
          <a:xfrm>
            <a:off x="2195640" y="1772640"/>
            <a:ext cx="4680000" cy="4668840"/>
          </a:xfrm>
          <a:prstGeom prst="rect">
            <a:avLst/>
          </a:prstGeom>
          <a:ln>
            <a:noFill/>
          </a:ln>
        </p:spPr>
      </p:pic>
      <p:sp>
        <p:nvSpPr>
          <p:cNvPr id="166" name="TextShape 3"/>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Observations for subject 1, 23, and 45</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6.6 Sleep deprivation example</a:t>
            </a:r>
            <a:endParaRPr b="0" lang="en-US" sz="3200" spc="-1" strike="noStrike">
              <a:latin typeface="Arial"/>
            </a:endParaRPr>
          </a:p>
        </p:txBody>
      </p:sp>
      <p:sp>
        <p:nvSpPr>
          <p:cNvPr id="168"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69" name="Picture 5" descr=""/>
          <p:cNvPicPr/>
          <p:nvPr/>
        </p:nvPicPr>
        <p:blipFill>
          <a:blip r:embed="rId1"/>
          <a:stretch/>
        </p:blipFill>
        <p:spPr>
          <a:xfrm>
            <a:off x="2195640" y="1772640"/>
            <a:ext cx="4680000" cy="4668840"/>
          </a:xfrm>
          <a:prstGeom prst="rect">
            <a:avLst/>
          </a:prstGeom>
          <a:ln>
            <a:noFill/>
          </a:ln>
        </p:spPr>
      </p:pic>
      <p:sp>
        <p:nvSpPr>
          <p:cNvPr id="170" name="TextShape 3"/>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population slope (across subjects):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6.6 Sleep deprivation example</a:t>
            </a:r>
            <a:endParaRPr b="0" lang="en-US" sz="3200" spc="-1" strike="noStrike">
              <a:latin typeface="Arial"/>
            </a:endParaRPr>
          </a:p>
        </p:txBody>
      </p:sp>
      <p:sp>
        <p:nvSpPr>
          <p:cNvPr id="172"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73" name="Picture 5" descr=""/>
          <p:cNvPicPr/>
          <p:nvPr/>
        </p:nvPicPr>
        <p:blipFill>
          <a:blip r:embed="rId1"/>
          <a:stretch/>
        </p:blipFill>
        <p:spPr>
          <a:xfrm>
            <a:off x="2195640" y="1772640"/>
            <a:ext cx="4680000" cy="4668840"/>
          </a:xfrm>
          <a:prstGeom prst="rect">
            <a:avLst/>
          </a:prstGeom>
          <a:ln>
            <a:noFill/>
          </a:ln>
        </p:spPr>
      </p:pic>
      <p:sp>
        <p:nvSpPr>
          <p:cNvPr id="174" name="TextShape 3"/>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random intercept HLM allows subjects to deviate from the population slope by a constant term:</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Picture 5" descr=""/>
          <p:cNvPicPr/>
          <p:nvPr/>
        </p:nvPicPr>
        <p:blipFill>
          <a:blip r:embed="rId1"/>
          <a:stretch/>
        </p:blipFill>
        <p:spPr>
          <a:xfrm>
            <a:off x="107640" y="764640"/>
            <a:ext cx="5400360" cy="5387400"/>
          </a:xfrm>
          <a:prstGeom prst="rect">
            <a:avLst/>
          </a:prstGeom>
          <a:ln>
            <a:noFill/>
          </a:ln>
        </p:spPr>
      </p:pic>
      <p:sp>
        <p:nvSpPr>
          <p:cNvPr id="176"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6.6 Sleep deprivation example</a:t>
            </a:r>
            <a:endParaRPr b="0" lang="en-US" sz="3200" spc="-1" strike="noStrike">
              <a:latin typeface="Arial"/>
            </a:endParaRPr>
          </a:p>
        </p:txBody>
      </p:sp>
      <p:sp>
        <p:nvSpPr>
          <p:cNvPr id="177"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78" name="CustomShape 3"/>
          <p:cNvSpPr/>
          <p:nvPr/>
        </p:nvSpPr>
        <p:spPr>
          <a:xfrm>
            <a:off x="5436000" y="4077000"/>
            <a:ext cx="360" cy="1151640"/>
          </a:xfrm>
          <a:custGeom>
            <a:avLst/>
            <a:gdLst/>
            <a:ahLst/>
            <a:rect l="l" t="t" r="r" b="b"/>
            <a:pathLst>
              <a:path w="21600" h="21600">
                <a:moveTo>
                  <a:pt x="0" y="0"/>
                </a:moveTo>
                <a:lnTo>
                  <a:pt x="21600" y="21600"/>
                </a:lnTo>
              </a:path>
            </a:pathLst>
          </a:custGeom>
          <a:noFill/>
          <a:ln w="19080">
            <a:solidFill>
              <a:srgbClr val="ff0000"/>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179" name="CustomShape 4"/>
          <p:cNvSpPr/>
          <p:nvPr/>
        </p:nvSpPr>
        <p:spPr>
          <a:xfrm>
            <a:off x="5580000" y="1412640"/>
            <a:ext cx="3384000" cy="243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400" spc="-1" strike="noStrike">
                <a:solidFill>
                  <a:srgbClr val="000000"/>
                </a:solidFill>
                <a:latin typeface="Times New Roman"/>
              </a:rPr>
              <a:t>Error variance around the population slope is decomposed into two distinct components:</a:t>
            </a:r>
            <a:endParaRPr b="0" lang="en-US" sz="1400" spc="-1" strike="noStrike">
              <a:latin typeface="Arial"/>
            </a:endParaRPr>
          </a:p>
          <a:p>
            <a:pPr>
              <a:lnSpc>
                <a:spcPct val="100000"/>
              </a:lnSpc>
            </a:pPr>
            <a:endParaRPr b="0" lang="en-US" sz="1400" spc="-1" strike="noStrike">
              <a:latin typeface="Arial"/>
            </a:endParaRPr>
          </a:p>
          <a:p>
            <a:pPr marL="343080" indent="-342720">
              <a:lnSpc>
                <a:spcPct val="100000"/>
              </a:lnSpc>
              <a:buClr>
                <a:srgbClr val="984807"/>
              </a:buClr>
              <a:buFont typeface="Calibri"/>
              <a:buAutoNum type="arabicPeriod"/>
            </a:pPr>
            <a:r>
              <a:rPr b="1" lang="en-US" sz="1400" spc="-1" strike="noStrike" u="sng">
                <a:solidFill>
                  <a:srgbClr val="984807"/>
                </a:solidFill>
                <a:uFillTx/>
                <a:latin typeface="Times New Roman"/>
              </a:rPr>
              <a:t>Variance due to subjects</a:t>
            </a:r>
            <a:r>
              <a:rPr b="1" lang="en-US" sz="1400" spc="-1" strike="noStrike" u="sng">
                <a:solidFill>
                  <a:srgbClr val="000000"/>
                </a:solidFill>
                <a:uFillTx/>
                <a:latin typeface="Times New Roman"/>
              </a:rPr>
              <a:t>:</a:t>
            </a:r>
            <a:r>
              <a:rPr b="0" lang="en-US" sz="1400" spc="-1" strike="noStrike">
                <a:solidFill>
                  <a:srgbClr val="000000"/>
                </a:solidFill>
                <a:latin typeface="Times New Roman"/>
              </a:rPr>
              <a:t> intercepts vary randomly </a:t>
            </a:r>
            <a:r>
              <a:rPr b="0" lang="en-US" sz="1400" spc="-1" strike="noStrike">
                <a:solidFill>
                  <a:srgbClr val="000000"/>
                </a:solidFill>
                <a:latin typeface="Times New Roman"/>
              </a:rPr>
              <a:t>around the </a:t>
            </a:r>
            <a:r>
              <a:rPr b="1" lang="en-US" sz="1400" spc="-1" strike="noStrike">
                <a:solidFill>
                  <a:srgbClr val="000000"/>
                </a:solidFill>
                <a:latin typeface="Times New Roman"/>
              </a:rPr>
              <a:t>population</a:t>
            </a:r>
            <a:r>
              <a:rPr b="0" lang="en-US" sz="1400" spc="-1" strike="noStrike">
                <a:solidFill>
                  <a:srgbClr val="000000"/>
                </a:solidFill>
                <a:latin typeface="Times New Roman"/>
              </a:rPr>
              <a:t> slope </a:t>
            </a:r>
            <a:endParaRPr b="0" lang="en-US" sz="1400" spc="-1" strike="noStrike">
              <a:latin typeface="Arial"/>
            </a:endParaRPr>
          </a:p>
          <a:p>
            <a:pPr>
              <a:lnSpc>
                <a:spcPct val="100000"/>
              </a:lnSpc>
            </a:pPr>
            <a:endParaRPr b="0" lang="en-US" sz="1400" spc="-1" strike="noStrike">
              <a:latin typeface="Arial"/>
            </a:endParaRPr>
          </a:p>
          <a:p>
            <a:pPr marL="343080" indent="-342720">
              <a:lnSpc>
                <a:spcPct val="100000"/>
              </a:lnSpc>
              <a:buClr>
                <a:srgbClr val="984807"/>
              </a:buClr>
              <a:buFont typeface="Calibri"/>
              <a:buAutoNum type="arabicPeriod"/>
            </a:pPr>
            <a:r>
              <a:rPr b="1" lang="en-US" sz="1400" spc="-1" strike="noStrike" u="sng">
                <a:solidFill>
                  <a:srgbClr val="984807"/>
                </a:solidFill>
                <a:uFillTx/>
                <a:latin typeface="Times New Roman"/>
              </a:rPr>
              <a:t>Variance due to pure measurement error</a:t>
            </a:r>
            <a:r>
              <a:rPr b="1" lang="en-US" sz="1400" spc="-1" strike="noStrike" u="sng">
                <a:solidFill>
                  <a:srgbClr val="000000"/>
                </a:solidFill>
                <a:uFillTx/>
                <a:latin typeface="Times New Roman"/>
              </a:rPr>
              <a:t>: </a:t>
            </a:r>
            <a:r>
              <a:rPr b="0" lang="en-US" sz="1400" spc="-1" strike="noStrike">
                <a:solidFill>
                  <a:srgbClr val="000000"/>
                </a:solidFill>
                <a:latin typeface="Times New Roman"/>
              </a:rPr>
              <a:t>error varies</a:t>
            </a:r>
            <a:r>
              <a:rPr b="0" lang="en-US" sz="1400" spc="-1" strike="noStrike">
                <a:solidFill>
                  <a:srgbClr val="000000"/>
                </a:solidFill>
                <a:latin typeface="Times New Roman"/>
              </a:rPr>
              <a:t> randomly around </a:t>
            </a:r>
            <a:r>
              <a:rPr b="1" lang="en-US" sz="1400" spc="-1" strike="noStrike">
                <a:solidFill>
                  <a:srgbClr val="000000"/>
                </a:solidFill>
                <a:latin typeface="Times New Roman"/>
              </a:rPr>
              <a:t>subject</a:t>
            </a:r>
            <a:r>
              <a:rPr b="0" lang="en-US" sz="1400" spc="-1" strike="noStrike">
                <a:solidFill>
                  <a:srgbClr val="000000"/>
                </a:solidFill>
                <a:latin typeface="Times New Roman"/>
              </a:rPr>
              <a:t> slopes</a:t>
            </a:r>
            <a:endParaRPr b="0" lang="en-US" sz="1400" spc="-1" strike="noStrike">
              <a:latin typeface="Arial"/>
            </a:endParaRPr>
          </a:p>
        </p:txBody>
      </p:sp>
      <p:sp>
        <p:nvSpPr>
          <p:cNvPr id="180" name="CustomShape 5"/>
          <p:cNvSpPr/>
          <p:nvPr/>
        </p:nvSpPr>
        <p:spPr>
          <a:xfrm>
            <a:off x="2988000" y="3661200"/>
            <a:ext cx="360" cy="662400"/>
          </a:xfrm>
          <a:custGeom>
            <a:avLst/>
            <a:gdLst/>
            <a:ahLst/>
            <a:rect l="l" t="t" r="r" b="b"/>
            <a:pathLst>
              <a:path w="21600" h="21600">
                <a:moveTo>
                  <a:pt x="0" y="0"/>
                </a:moveTo>
                <a:lnTo>
                  <a:pt x="21600" y="21600"/>
                </a:lnTo>
              </a:path>
            </a:pathLst>
          </a:custGeom>
          <a:noFill/>
          <a:ln w="19080">
            <a:solidFill>
              <a:srgbClr val="ff0000"/>
            </a:solidFill>
            <a:round/>
            <a:headEnd len="med" type="triangle" w="med"/>
            <a:tailEnd len="med" type="triangle"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81" name="Formula 6"/>
              <p:cNvSpPr txBox="1"/>
              <p:nvPr/>
            </p:nvSpPr>
            <p:spPr>
              <a:xfrm>
                <a:off x="5436000" y="4473360"/>
                <a:ext cx="460440" cy="358920"/>
              </a:xfrm>
              <a:prstGeom prst="rect">
                <a:avLst/>
              </a:prstGeom>
            </p:spPr>
            <p:txBody>
              <a:bodyPr/>
              <a:p>
                <a14:m>
                  <m:oMath xmlns:m="http://schemas.openxmlformats.org/officeDocument/2006/math">
                    <m:sSubSup>
                      <m:e>
                        <m:r>
                          <m:t xml:space="preserve">𝝈</m:t>
                        </m:r>
                      </m:e>
                      <m:sub>
                        <m:r>
                          <m:t xml:space="preserve">𝒃</m:t>
                        </m:r>
                      </m:sub>
                      <m:sup>
                        <m:r>
                          <m:t xml:space="preserve">𝟐</m:t>
                        </m:r>
                      </m:sup>
                    </m:sSubSup>
                  </m:oMath>
                </a14:m>
              </a:p>
            </p:txBody>
          </p:sp>
        </mc:Choice>
        <mc:Fallback/>
      </mc:AlternateContent>
      <p:sp>
        <p:nvSpPr>
          <p:cNvPr id="182" name="CustomShape 7"/>
          <p:cNvSpPr/>
          <p:nvPr/>
        </p:nvSpPr>
        <p:spPr>
          <a:xfrm>
            <a:off x="5436000" y="4473360"/>
            <a:ext cx="460440" cy="358920"/>
          </a:xfrm>
          <a:prstGeom prst="rect">
            <a:avLst/>
          </a:prstGeom>
          <a:blipFill rotWithShape="0">
            <a:blip r:embed="rId2"/>
            <a:stretch>
              <a:fillRect l="0" t="0" r="0" b="-1673"/>
            </a:stretch>
          </a:blipFill>
          <a:ln>
            <a:noFill/>
          </a:ln>
        </p:spPr>
        <p:style>
          <a:lnRef idx="0"/>
          <a:fillRef idx="0"/>
          <a:effectRef idx="0"/>
          <a:fontRef idx="minor"/>
        </p:style>
        <p:txBody>
          <a:bodyPr lIns="90000" rIns="90000" tIns="45000" bIns="45000"/>
          <a:p>
            <a:pPr>
              <a:lnSpc>
                <a:spcPct val="100000"/>
              </a:lnSpc>
            </a:pPr>
            <a:r>
              <a:rPr b="0" lang="en-US" sz="1800" spc="-1" strike="noStrike">
                <a:latin typeface="Calibri"/>
              </a:rPr>
              <a:t> </a:t>
            </a:r>
            <a:endParaRPr b="0" lang="en-US" sz="1800" spc="-1" strike="noStrike">
              <a:latin typeface="Arial"/>
            </a:endParaRPr>
          </a:p>
        </p:txBody>
      </p:sp>
      <mc:AlternateContent>
        <mc:Choice xmlns:a14="http://schemas.microsoft.com/office/drawing/2010/main" Requires="a14">
          <p:sp>
            <p:nvSpPr>
              <p:cNvPr id="183" name="Formula 8"/>
              <p:cNvSpPr txBox="1"/>
              <p:nvPr/>
            </p:nvSpPr>
            <p:spPr>
              <a:xfrm>
                <a:off x="2528640" y="3979800"/>
                <a:ext cx="459000" cy="343800"/>
              </a:xfrm>
              <a:prstGeom prst="rect">
                <a:avLst/>
              </a:prstGeom>
            </p:spPr>
            <p:txBody>
              <a:bodyPr/>
              <a:p>
                <a14:m>
                  <m:oMath xmlns:m="http://schemas.openxmlformats.org/officeDocument/2006/math">
                    <m:sSubSup>
                      <m:e>
                        <m:r>
                          <m:t xml:space="preserve">𝝈</m:t>
                        </m:r>
                      </m:e>
                      <m:sub/>
                      <m:sup>
                        <m:r>
                          <m:t xml:space="preserve">𝟐</m:t>
                        </m:r>
                      </m:sup>
                    </m:sSubSup>
                  </m:oMath>
                </a14:m>
              </a:p>
            </p:txBody>
          </p:sp>
        </mc:Choice>
        <mc:Fallback/>
      </mc:AlternateContent>
      <p:sp>
        <p:nvSpPr>
          <p:cNvPr id="184" name="CustomShape 9"/>
          <p:cNvSpPr/>
          <p:nvPr/>
        </p:nvSpPr>
        <p:spPr>
          <a:xfrm>
            <a:off x="2528640" y="3979800"/>
            <a:ext cx="459000" cy="343800"/>
          </a:xfrm>
          <a:prstGeom prst="rect">
            <a:avLst/>
          </a:prstGeom>
          <a:blipFill rotWithShape="0">
            <a:blip r:embed="rId3"/>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latin typeface="Calibri"/>
              </a:rPr>
              <a:t> </a:t>
            </a:r>
            <a:endParaRPr b="0" lang="en-U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6.7 Marginal covariance</a:t>
            </a:r>
            <a:endParaRPr b="0" lang="en-US" sz="3200" spc="-1" strike="noStrike">
              <a:latin typeface="Arial"/>
            </a:endParaRPr>
          </a:p>
        </p:txBody>
      </p:sp>
      <p:sp>
        <p:nvSpPr>
          <p:cNvPr id="186"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87" name="TextShape 3"/>
          <p:cNvSpPr txBox="1"/>
          <p:nvPr/>
        </p:nvSpPr>
        <p:spPr>
          <a:xfrm>
            <a:off x="457560" y="1600200"/>
            <a:ext cx="8229240" cy="4924800"/>
          </a:xfrm>
          <a:prstGeom prst="rect">
            <a:avLst/>
          </a:prstGeom>
          <a:blipFill rotWithShape="0">
            <a:blip r:embed="rId1"/>
            <a:stretch>
              <a:fillRect/>
            </a:stretch>
          </a:blipFill>
          <a:ln>
            <a:noFill/>
          </a:ln>
        </p:spPr>
        <p:txBody>
          <a:bodyPr/>
          <a:p>
            <a:pPr marL="343080" indent="-342720">
              <a:lnSpc>
                <a:spcPct val="100000"/>
              </a:lnSpc>
              <a:spcBef>
                <a:spcPts val="641"/>
              </a:spcBef>
              <a:buClr>
                <a:srgbClr val="000000"/>
              </a:buClr>
              <a:buFont typeface="Arial"/>
              <a:buChar char="•"/>
            </a:pPr>
            <a:r>
              <a:rPr b="0" lang="en-US" sz="3200" spc="-1" strike="noStrike">
                <a:latin typeface="Calibri"/>
              </a:rPr>
              <a:t> </a:t>
            </a:r>
            <a:endParaRPr b="0" lang="en-US" sz="3200" spc="-1" strike="noStrike">
              <a:solidFill>
                <a:srgbClr val="000000"/>
              </a:solidFill>
              <a:latin typeface="Calibri"/>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457200" y="1600200"/>
            <a:ext cx="8229240" cy="4924800"/>
          </a:xfrm>
          <a:prstGeom prst="rect">
            <a:avLst/>
          </a:prstGeom>
          <a:blipFill rotWithShape="0">
            <a:blip r:embed="rId1"/>
            <a:stretch>
              <a:fillRect/>
            </a:stretch>
          </a:blipFill>
          <a:ln>
            <a:noFill/>
          </a:ln>
        </p:spPr>
        <p:txBody>
          <a:bodyPr/>
          <a:p>
            <a:pPr marL="343080" indent="-342720">
              <a:lnSpc>
                <a:spcPct val="100000"/>
              </a:lnSpc>
              <a:spcBef>
                <a:spcPts val="641"/>
              </a:spcBef>
              <a:buClr>
                <a:srgbClr val="000000"/>
              </a:buClr>
              <a:buFont typeface="Arial"/>
              <a:buChar char="•"/>
            </a:pPr>
            <a:r>
              <a:rPr b="0" lang="en-US" sz="3200" spc="-1" strike="noStrike">
                <a:latin typeface="Calibri"/>
              </a:rPr>
              <a:t> </a:t>
            </a:r>
            <a:endParaRPr b="0" lang="en-US" sz="3200" spc="-1" strike="noStrike">
              <a:solidFill>
                <a:srgbClr val="000000"/>
              </a:solidFill>
              <a:latin typeface="Calibri"/>
            </a:endParaRPr>
          </a:p>
        </p:txBody>
      </p:sp>
      <p:sp>
        <p:nvSpPr>
          <p:cNvPr id="189"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6.7 Marginal covariance</a:t>
            </a:r>
            <a:endParaRPr b="0" lang="en-US" sz="3200" spc="-1" strike="noStrike">
              <a:latin typeface="Arial"/>
            </a:endParaRPr>
          </a:p>
        </p:txBody>
      </p:sp>
      <p:sp>
        <p:nvSpPr>
          <p:cNvPr id="19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91" name="CustomShape 4"/>
          <p:cNvSpPr/>
          <p:nvPr/>
        </p:nvSpPr>
        <p:spPr>
          <a:xfrm>
            <a:off x="3636000" y="5661360"/>
            <a:ext cx="4622760" cy="7297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ff0000"/>
                </a:solidFill>
                <a:latin typeface="Times New Roman"/>
              </a:rPr>
              <a:t>We have assumed that random intercepts and errors are uncorrelated. As per usual, we also assume that pairs of errors are uncorrelated.</a:t>
            </a:r>
            <a:endParaRPr b="0" lang="en-US" sz="1400" spc="-1" strike="noStrike">
              <a:latin typeface="Arial"/>
            </a:endParaRPr>
          </a:p>
        </p:txBody>
      </p:sp>
      <p:sp>
        <p:nvSpPr>
          <p:cNvPr id="192" name="CustomShape 5"/>
          <p:cNvSpPr/>
          <p:nvPr/>
        </p:nvSpPr>
        <p:spPr>
          <a:xfrm flipH="1" flipV="1">
            <a:off x="5946840" y="5012280"/>
            <a:ext cx="360" cy="647640"/>
          </a:xfrm>
          <a:custGeom>
            <a:avLst/>
            <a:gdLst/>
            <a:ahLst/>
            <a:rect l="l" t="t" r="r" b="b"/>
            <a:pathLst>
              <a:path w="21600" h="21600">
                <a:moveTo>
                  <a:pt x="0" y="0"/>
                </a:moveTo>
                <a:lnTo>
                  <a:pt x="21600" y="21600"/>
                </a:lnTo>
              </a:path>
            </a:pathLst>
          </a:custGeom>
          <a:noFill/>
          <a:ln>
            <a:solidFill>
              <a:srgbClr val="ff0000"/>
            </a:solidFill>
            <a:round/>
            <a:tailEnd len="med" type="triangle" w="med"/>
          </a:ln>
        </p:spPr>
        <p:style>
          <a:lnRef idx="1">
            <a:schemeClr val="accent1"/>
          </a:lnRef>
          <a:fillRef idx="0">
            <a:schemeClr val="accent1"/>
          </a:fillRef>
          <a:effectRef idx="0">
            <a:schemeClr val="accent1"/>
          </a:effectRef>
          <a:fontRef idx="minor"/>
        </p:style>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6.7 Marginal covariance</a:t>
            </a:r>
            <a:endParaRPr b="0" lang="en-US" sz="3200" spc="-1" strike="noStrike">
              <a:latin typeface="Arial"/>
            </a:endParaRPr>
          </a:p>
        </p:txBody>
      </p:sp>
      <p:sp>
        <p:nvSpPr>
          <p:cNvPr id="194"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95" name="TextShape 3"/>
          <p:cNvSpPr txBox="1"/>
          <p:nvPr/>
        </p:nvSpPr>
        <p:spPr>
          <a:xfrm>
            <a:off x="457560" y="1600200"/>
            <a:ext cx="8229240" cy="4924800"/>
          </a:xfrm>
          <a:prstGeom prst="rect">
            <a:avLst/>
          </a:prstGeom>
          <a:blipFill rotWithShape="0">
            <a:blip r:embed="rId1"/>
            <a:stretch>
              <a:fillRect/>
            </a:stretch>
          </a:blipFill>
          <a:ln>
            <a:noFill/>
          </a:ln>
        </p:spPr>
        <p:txBody>
          <a:bodyPr/>
          <a:p>
            <a:pPr marL="343080" indent="-342720">
              <a:lnSpc>
                <a:spcPct val="100000"/>
              </a:lnSpc>
              <a:spcBef>
                <a:spcPts val="641"/>
              </a:spcBef>
              <a:buClr>
                <a:srgbClr val="000000"/>
              </a:buClr>
              <a:buFont typeface="Arial"/>
              <a:buChar char="•"/>
            </a:pPr>
            <a:r>
              <a:rPr b="0" lang="en-US" sz="3200" spc="-1" strike="noStrike">
                <a:latin typeface="Calibri"/>
              </a:rPr>
              <a:t> </a:t>
            </a:r>
            <a:endParaRPr b="0" lang="en-US" sz="3200" spc="-1" strike="noStrike">
              <a:solidFill>
                <a:srgbClr val="000000"/>
              </a:solidFill>
              <a:latin typeface="Calibri"/>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457200" y="1600200"/>
            <a:ext cx="8229240" cy="535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random intercept model implies the following structure for the marginal covariance matrix of the repeated measurements: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400"/>
              </a:spcBef>
            </a:pPr>
            <a:r>
              <a:rPr b="0" lang="en-US" sz="2000" spc="-1" strike="noStrike">
                <a:solidFill>
                  <a:srgbClr val="000000"/>
                </a:solidFill>
                <a:latin typeface="Times New Roman"/>
              </a:rPr>
              <a:t>Cov(</a:t>
            </a:r>
            <a:r>
              <a:rPr b="0" i="1" lang="en-US" sz="2000" spc="-1" strike="noStrike">
                <a:solidFill>
                  <a:srgbClr val="000000"/>
                </a:solidFill>
                <a:latin typeface="Times New Roman"/>
              </a:rPr>
              <a:t>Y</a:t>
            </a:r>
            <a:r>
              <a:rPr b="0" i="1" lang="en-US" sz="2000" spc="-1" strike="noStrike" baseline="-25000">
                <a:solidFill>
                  <a:srgbClr val="000000"/>
                </a:solidFill>
                <a:latin typeface="Times New Roman"/>
              </a:rPr>
              <a:t>i</a:t>
            </a:r>
            <a:r>
              <a:rPr b="0" lang="en-US" sz="2000" spc="-1" strike="noStrike">
                <a:solidFill>
                  <a:srgbClr val="000000"/>
                </a:solidFill>
                <a:latin typeface="Times New Roman"/>
              </a:rPr>
              <a:t>)</a:t>
            </a:r>
            <a:r>
              <a:rPr b="0" i="1" lang="en-US" sz="2000" spc="-1" strike="noStrike">
                <a:solidFill>
                  <a:srgbClr val="000000"/>
                </a:solidFill>
                <a:latin typeface="Times New Roman"/>
              </a:rPr>
              <a:t>  =</a:t>
            </a:r>
            <a:endParaRPr b="0" lang="en-US" sz="2000" spc="-1" strike="noStrike">
              <a:solidFill>
                <a:srgbClr val="000000"/>
              </a:solidFill>
              <a:latin typeface="Calibri"/>
            </a:endParaRPr>
          </a:p>
          <a:p>
            <a:pPr>
              <a:lnSpc>
                <a:spcPct val="100000"/>
              </a:lnSpc>
              <a:spcBef>
                <a:spcPts val="360"/>
              </a:spcBef>
            </a:pPr>
            <a:endParaRPr b="0" lang="en-US" sz="2000" spc="-1" strike="noStrike">
              <a:solidFill>
                <a:srgbClr val="000000"/>
              </a:solidFill>
              <a:latin typeface="Calibri"/>
            </a:endParaRPr>
          </a:p>
          <a:p>
            <a:pPr>
              <a:lnSpc>
                <a:spcPct val="100000"/>
              </a:lnSpc>
              <a:spcBef>
                <a:spcPts val="360"/>
              </a:spcBef>
            </a:pPr>
            <a:endParaRPr b="0" lang="en-US" sz="2000" spc="-1" strike="noStrike">
              <a:solidFill>
                <a:srgbClr val="000000"/>
              </a:solidFill>
              <a:latin typeface="Calibri"/>
            </a:endParaRPr>
          </a:p>
          <a:p>
            <a:pPr>
              <a:lnSpc>
                <a:spcPct val="100000"/>
              </a:lnSpc>
              <a:spcBef>
                <a:spcPts val="360"/>
              </a:spcBef>
            </a:pPr>
            <a:endParaRPr b="0" lang="en-US" sz="2000" spc="-1" strike="noStrike">
              <a:solidFill>
                <a:srgbClr val="000000"/>
              </a:solidFill>
              <a:latin typeface="Calibri"/>
            </a:endParaRPr>
          </a:p>
          <a:p>
            <a:pPr>
              <a:lnSpc>
                <a:spcPct val="100000"/>
              </a:lnSpc>
              <a:spcBef>
                <a:spcPts val="360"/>
              </a:spcBef>
            </a:pPr>
            <a:endParaRPr b="0" lang="en-US" sz="2000" spc="-1" strike="noStrike">
              <a:solidFill>
                <a:srgbClr val="000000"/>
              </a:solidFill>
              <a:latin typeface="Calibri"/>
            </a:endParaRPr>
          </a:p>
          <a:p>
            <a:pPr>
              <a:lnSpc>
                <a:spcPct val="100000"/>
              </a:lnSpc>
              <a:spcBef>
                <a:spcPts val="360"/>
              </a:spcBef>
            </a:pPr>
            <a:endParaRPr b="0" lang="en-US" sz="20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Times New Roman"/>
              </a:rPr>
              <a:t>It turns out that the marginal covariance has a </a:t>
            </a:r>
            <a:r>
              <a:rPr b="0" lang="en-US" sz="1600" spc="-1" strike="noStrike">
                <a:solidFill>
                  <a:srgbClr val="984807"/>
                </a:solidFill>
                <a:latin typeface="Times New Roman"/>
              </a:rPr>
              <a:t>compound symmetry</a:t>
            </a:r>
            <a:r>
              <a:rPr b="0" lang="en-US" sz="1600" spc="-1" strike="noStrike">
                <a:solidFill>
                  <a:srgbClr val="000000"/>
                </a:solidFill>
                <a:latin typeface="Times New Roman"/>
              </a:rPr>
              <a:t> structure (i.e., vars equal, covs equal). We have encountered this structure before, for repeated measures ANOVA.</a:t>
            </a:r>
            <a:endParaRPr b="0" lang="en-US" sz="1600" spc="-1" strike="noStrike">
              <a:solidFill>
                <a:srgbClr val="000000"/>
              </a:solidFill>
              <a:latin typeface="Calibri"/>
            </a:endParaRPr>
          </a:p>
        </p:txBody>
      </p:sp>
      <p:sp>
        <p:nvSpPr>
          <p:cNvPr id="197"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6.7 Marginal covariance</a:t>
            </a:r>
            <a:endParaRPr b="0" lang="en-US" sz="3200" spc="-1" strike="noStrike">
              <a:latin typeface="Arial"/>
            </a:endParaRPr>
          </a:p>
        </p:txBody>
      </p:sp>
      <p:sp>
        <p:nvSpPr>
          <p:cNvPr id="19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199" name="Table 4"/>
          <p:cNvGraphicFramePr/>
          <p:nvPr/>
        </p:nvGraphicFramePr>
        <p:xfrm>
          <a:off x="2267640" y="2709000"/>
          <a:ext cx="4752000" cy="2592000"/>
        </p:xfrm>
        <a:graphic>
          <a:graphicData uri="http://schemas.openxmlformats.org/drawingml/2006/table">
            <a:tbl>
              <a:tblPr/>
              <a:tblGrid>
                <a:gridCol w="950400"/>
                <a:gridCol w="950400"/>
                <a:gridCol w="950400"/>
                <a:gridCol w="950400"/>
                <a:gridCol w="950400"/>
              </a:tblGrid>
              <a:tr h="518400">
                <a:tc>
                  <a:txBody>
                    <a:bodyPr anchor="ctr"/>
                    <a:p>
                      <a:pPr algn="ctr">
                        <a:lnSpc>
                          <a:spcPct val="100000"/>
                        </a:lnSpc>
                      </a:pPr>
                      <a:r>
                        <a:rPr b="1" lang="en-US" sz="1400" spc="-1" strike="noStrike">
                          <a:solidFill>
                            <a:srgbClr val="558ed5"/>
                          </a:solidFill>
                          <a:latin typeface="Times New Roman"/>
                        </a:rPr>
                        <a:t> </a:t>
                      </a:r>
                      <a:r>
                        <a:rPr b="1" lang="en-US" sz="1400" spc="-1" strike="noStrike">
                          <a:solidFill>
                            <a:srgbClr val="558ed5"/>
                          </a:solidFill>
                          <a:latin typeface="Times New Roman"/>
                        </a:rPr>
                        <a:t>+ </a:t>
                      </a:r>
                      <a:endParaRPr b="0" lang="en-US" sz="1400" spc="-1" strike="noStrike">
                        <a:latin typeface="Arial"/>
                      </a:endParaRPr>
                    </a:p>
                  </a:txBody>
                  <a:tcPr marL="91440" marR="91440">
                    <a:lnL w="12240">
                      <a:solidFill>
                        <a:srgbClr val="000000"/>
                      </a:solidFill>
                    </a:lnL>
                    <a:lnT w="12240">
                      <a:noFill/>
                    </a:lnT>
                    <a:noFill/>
                  </a:tcPr>
                </a:tc>
                <a:tc>
                  <a:tcPr marL="91440" marR="91440">
                    <a:lnT w="12240">
                      <a:noFill/>
                    </a:lnT>
                    <a:noFill/>
                  </a:tcPr>
                </a:tc>
                <a:tc>
                  <a:tcPr marL="91440" marR="91440">
                    <a:lnR w="12240">
                      <a:noFill/>
                    </a:lnR>
                    <a:lnT w="12240">
                      <a:noFill/>
                    </a:lnT>
                    <a:noFill/>
                  </a:tcPr>
                </a:tc>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L w="12240">
                      <a:noFill/>
                    </a:lnL>
                    <a:noFill/>
                  </a:tcPr>
                </a:tc>
                <a:tc>
                  <a:tcPr marL="91440" marR="91440">
                    <a:lnR w="12240">
                      <a:solidFill>
                        <a:srgbClr val="000000"/>
                      </a:solidFill>
                    </a:lnR>
                    <a:noFill/>
                  </a:tcPr>
                </a:tc>
              </a:tr>
              <a:tr h="518400">
                <a:tc>
                  <a:tcPr marL="91440" marR="91440">
                    <a:lnL w="12240">
                      <a:solidFill>
                        <a:srgbClr val="000000"/>
                      </a:solidFill>
                    </a:lnL>
                    <a:noFill/>
                  </a:tcPr>
                </a:tc>
                <a:tc>
                  <a:txBody>
                    <a:bodyPr anchor="ctr"/>
                    <a:p>
                      <a:pPr algn="ctr">
                        <a:lnSpc>
                          <a:spcPct val="100000"/>
                        </a:lnSpc>
                      </a:pPr>
                      <a:r>
                        <a:rPr b="1" lang="en-US" sz="1400" spc="-1" strike="noStrike">
                          <a:solidFill>
                            <a:srgbClr val="558ed5"/>
                          </a:solidFill>
                          <a:latin typeface="Times New Roman"/>
                        </a:rPr>
                        <a:t> </a:t>
                      </a:r>
                      <a:r>
                        <a:rPr b="1" lang="en-US" sz="1400" spc="-1" strike="noStrike">
                          <a:solidFill>
                            <a:srgbClr val="558ed5"/>
                          </a:solidFill>
                          <a:latin typeface="Times New Roman"/>
                        </a:rPr>
                        <a:t>+ </a:t>
                      </a:r>
                      <a:endParaRPr b="0" lang="en-US" sz="1400" spc="-1" strike="noStrike">
                        <a:latin typeface="Arial"/>
                      </a:endParaRPr>
                    </a:p>
                  </a:txBody>
                  <a:tcPr marL="91440" marR="91440">
                    <a:noFill/>
                  </a:tcPr>
                </a:tc>
                <a:tc>
                  <a:tcPr marL="91440" marR="91440">
                    <a:lnR w="12240">
                      <a:noFill/>
                    </a:lnR>
                    <a:noFill/>
                  </a:tcPr>
                </a:tc>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L w="12240">
                      <a:noFill/>
                    </a:lnL>
                    <a:noFill/>
                  </a:tcPr>
                </a:tc>
                <a:tc>
                  <a:tcPr marL="91440" marR="91440">
                    <a:lnR w="12240">
                      <a:solidFill>
                        <a:srgbClr val="000000"/>
                      </a:solidFill>
                    </a:lnR>
                    <a:noFill/>
                  </a:tcPr>
                </a:tc>
              </a:tr>
              <a:tr h="518400">
                <a:tc>
                  <a:tcPr marL="91440" marR="91440">
                    <a:lnL w="12240">
                      <a:solidFill>
                        <a:srgbClr val="000000"/>
                      </a:solidFill>
                    </a:lnL>
                    <a:lnB w="12240">
                      <a:noFill/>
                    </a:lnB>
                    <a:noFill/>
                  </a:tcPr>
                </a:tc>
                <a:tc>
                  <a:tcPr marL="91440" marR="91440">
                    <a:lnB w="12240">
                      <a:noFill/>
                    </a:lnB>
                    <a:noFill/>
                  </a:tcPr>
                </a:tc>
                <a:tc>
                  <a:txBody>
                    <a:bodyPr anchor="ctr"/>
                    <a:p>
                      <a:pPr algn="ctr">
                        <a:lnSpc>
                          <a:spcPct val="100000"/>
                        </a:lnSpc>
                      </a:pPr>
                      <a:r>
                        <a:rPr b="1" lang="en-US" sz="1400" spc="-1" strike="noStrike">
                          <a:solidFill>
                            <a:srgbClr val="558ed5"/>
                          </a:solidFill>
                          <a:latin typeface="Times New Roman"/>
                        </a:rPr>
                        <a:t> </a:t>
                      </a:r>
                      <a:r>
                        <a:rPr b="1" lang="en-US" sz="1400" spc="-1" strike="noStrike">
                          <a:solidFill>
                            <a:srgbClr val="558ed5"/>
                          </a:solidFill>
                          <a:latin typeface="Times New Roman"/>
                        </a:rPr>
                        <a:t>+ </a:t>
                      </a:r>
                      <a:endParaRPr b="0" lang="en-US" sz="1400" spc="-1" strike="noStrike">
                        <a:latin typeface="Arial"/>
                      </a:endParaRPr>
                    </a:p>
                  </a:txBody>
                  <a:tcPr marL="91440" marR="91440">
                    <a:lnR w="12240">
                      <a:noFill/>
                    </a:lnR>
                    <a:lnB w="12240">
                      <a:noFill/>
                    </a:lnB>
                    <a:noFill/>
                  </a:tcPr>
                </a:tc>
                <a:tc>
                  <a:txBody>
                    <a:bodyPr anchor="ctr"/>
                    <a:p>
                      <a:pPr algn="ctr">
                        <a:lnSpc>
                          <a:spcPct val="100000"/>
                        </a:lnSpc>
                      </a:pPr>
                      <a:r>
                        <a:rPr b="0" i="1" lang="en-US" sz="1400" spc="-1" strike="noStrike">
                          <a:solidFill>
                            <a:srgbClr val="000000"/>
                          </a:solidFill>
                          <a:latin typeface="Times New Roman"/>
                        </a:rPr>
                        <a:t>...</a:t>
                      </a:r>
                      <a:endParaRPr b="0" lang="en-US" sz="1400" spc="-1" strike="noStrike">
                        <a:latin typeface="Arial"/>
                      </a:endParaRPr>
                    </a:p>
                  </a:txBody>
                  <a:tcPr marL="91440" marR="91440">
                    <a:lnL w="12240">
                      <a:noFill/>
                    </a:lnL>
                    <a:noFill/>
                  </a:tcPr>
                </a:tc>
                <a:tc>
                  <a:tcPr marL="91440" marR="91440">
                    <a:lnR w="12240">
                      <a:solidFill>
                        <a:srgbClr val="000000"/>
                      </a:solidFill>
                    </a:lnR>
                    <a:noFill/>
                  </a:tcPr>
                </a:tc>
              </a:tr>
              <a:tr h="518400">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L w="12240">
                      <a:solidFill>
                        <a:srgbClr val="000000"/>
                      </a:solidFill>
                    </a:lnL>
                    <a:lnT w="12240">
                      <a:noFill/>
                    </a:lnT>
                    <a:noFill/>
                  </a:tcPr>
                </a:tc>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T w="12240">
                      <a:noFill/>
                    </a:lnT>
                    <a:noFill/>
                  </a:tcPr>
                </a:tc>
                <a:tc>
                  <a:txBody>
                    <a:bodyPr anchor="ctr"/>
                    <a:p>
                      <a:pPr algn="ctr">
                        <a:lnSpc>
                          <a:spcPct val="100000"/>
                        </a:lnSpc>
                      </a:pPr>
                      <a:r>
                        <a:rPr b="0" i="1" lang="en-US" sz="1400" spc="-1" strike="noStrike">
                          <a:solidFill>
                            <a:srgbClr val="000000"/>
                          </a:solidFill>
                          <a:latin typeface="Times New Roman"/>
                        </a:rPr>
                        <a:t>...</a:t>
                      </a:r>
                      <a:endParaRPr b="0" lang="en-US" sz="1400" spc="-1" strike="noStrike">
                        <a:latin typeface="Arial"/>
                      </a:endParaRPr>
                    </a:p>
                  </a:txBody>
                  <a:tcPr marL="91440" marR="91440">
                    <a:lnT w="12240">
                      <a:noFill/>
                    </a:lnT>
                    <a:noFill/>
                  </a:tcPr>
                </a:tc>
                <a:tc>
                  <a:tcPr marL="91440" marR="91440">
                    <a:noFill/>
                  </a:tcPr>
                </a:tc>
                <a:tc>
                  <a:txBody>
                    <a:bodyPr anchor="ctr"/>
                    <a:p>
                      <a:pPr algn="ctr">
                        <a:lnSpc>
                          <a:spcPct val="100000"/>
                        </a:lnSpc>
                      </a:pPr>
                      <a:r>
                        <a:rPr b="0" i="1" lang="en-US" sz="1400" spc="-1" strike="noStrike">
                          <a:solidFill>
                            <a:srgbClr val="000000"/>
                          </a:solidFill>
                          <a:latin typeface="Times New Roman"/>
                        </a:rPr>
                        <a:t>...</a:t>
                      </a:r>
                      <a:endParaRPr b="0" lang="en-US" sz="1400" spc="-1" strike="noStrike">
                        <a:latin typeface="Arial"/>
                      </a:endParaRPr>
                    </a:p>
                  </a:txBody>
                  <a:tcPr marL="91440" marR="91440">
                    <a:lnR w="12240">
                      <a:solidFill>
                        <a:srgbClr val="000000"/>
                      </a:solidFill>
                    </a:lnR>
                    <a:noFill/>
                  </a:tcPr>
                </a:tc>
              </a:tr>
              <a:tr h="518400">
                <a:tc>
                  <a:tcPr marL="91440" marR="91440">
                    <a:lnL w="12240">
                      <a:solidFill>
                        <a:srgbClr val="000000"/>
                      </a:solidFill>
                    </a:lnL>
                    <a:noFill/>
                  </a:tcPr>
                </a:tc>
                <a:tc>
                  <a:tcPr marL="91440" marR="91440">
                    <a:noFill/>
                  </a:tcPr>
                </a:tc>
                <a:tc>
                  <a:tcPr marL="91440" marR="91440">
                    <a:noFill/>
                  </a:tcPr>
                </a:tc>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noFill/>
                  </a:tcPr>
                </a:tc>
                <a:tc>
                  <a:txBody>
                    <a:bodyPr anchor="ctr"/>
                    <a:p>
                      <a:pPr algn="ctr">
                        <a:lnSpc>
                          <a:spcPct val="100000"/>
                        </a:lnSpc>
                      </a:pPr>
                      <a:r>
                        <a:rPr b="1" lang="en-US" sz="1400" spc="-1" strike="noStrike">
                          <a:solidFill>
                            <a:srgbClr val="558ed5"/>
                          </a:solidFill>
                          <a:latin typeface="Times New Roman"/>
                        </a:rPr>
                        <a:t> </a:t>
                      </a:r>
                      <a:r>
                        <a:rPr b="1" lang="en-US" sz="1400" spc="-1" strike="noStrike">
                          <a:solidFill>
                            <a:srgbClr val="558ed5"/>
                          </a:solidFill>
                          <a:latin typeface="Times New Roman"/>
                        </a:rPr>
                        <a:t>+ </a:t>
                      </a:r>
                      <a:endParaRPr b="0" lang="en-US" sz="1400" spc="-1" strike="noStrike">
                        <a:latin typeface="Arial"/>
                      </a:endParaRPr>
                    </a:p>
                  </a:txBody>
                  <a:tcPr marL="91440" marR="91440">
                    <a:lnR w="12240">
                      <a:solidFill>
                        <a:srgbClr val="000000"/>
                      </a:solidFill>
                    </a:lnR>
                    <a:noFill/>
                  </a:tcPr>
                </a:tc>
              </a:tr>
            </a:tbl>
          </a:graphicData>
        </a:graphic>
      </p:graphicFrame>
      <p:graphicFrame>
        <p:nvGraphicFramePr>
          <p:cNvPr id="200" name="Table 5"/>
          <p:cNvGraphicFramePr/>
          <p:nvPr/>
        </p:nvGraphicFramePr>
        <p:xfrm>
          <a:off x="2267640" y="2709000"/>
          <a:ext cx="4752000" cy="2592000"/>
        </p:xfrm>
        <a:graphic>
          <a:graphicData uri="http://schemas.openxmlformats.org/drawingml/2006/table">
            <a:tbl>
              <a:tblPr/>
              <a:tblGrid>
                <a:gridCol w="950400"/>
                <a:gridCol w="950400"/>
                <a:gridCol w="950400"/>
                <a:gridCol w="950400"/>
                <a:gridCol w="950400"/>
              </a:tblGrid>
              <a:tr h="518400">
                <a:tc>
                  <a:tcPr marL="91440" marR="91440">
                    <a:lnL w="12240">
                      <a:solidFill>
                        <a:srgbClr val="000000"/>
                      </a:solidFill>
                    </a:lnL>
                    <a:lnT w="12240">
                      <a:noFill/>
                    </a:lnT>
                    <a:blipFill rotWithShape="0">
                      <a:blip r:embed="rId1"/>
                      <a:stretch>
                        <a:fillRect/>
                      </a:stretch>
                    </a:blipFill>
                  </a:tcPr>
                </a:tc>
                <a:tc>
                  <a:tcPr marL="91440" marR="91440">
                    <a:lnT w="12240">
                      <a:noFill/>
                    </a:lnT>
                    <a:blipFill rotWithShape="0">
                      <a:blip r:embed="rId2"/>
                      <a:stretch>
                        <a:fillRect/>
                      </a:stretch>
                    </a:blipFill>
                  </a:tcPr>
                </a:tc>
                <a:tc>
                  <a:tcPr marL="91440" marR="91440">
                    <a:lnR w="12240">
                      <a:noFill/>
                    </a:lnR>
                    <a:lnT w="12240">
                      <a:noFill/>
                    </a:lnT>
                    <a:blipFill rotWithShape="0">
                      <a:blip r:embed="rId3"/>
                      <a:stretch>
                        <a:fillRect/>
                      </a:stretch>
                    </a:blipFill>
                  </a:tcPr>
                </a:tc>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L w="12240">
                      <a:noFill/>
                    </a:lnL>
                    <a:noFill/>
                  </a:tcPr>
                </a:tc>
                <a:tc>
                  <a:tcPr marL="91440" marR="91440">
                    <a:lnR w="12240">
                      <a:solidFill>
                        <a:srgbClr val="000000"/>
                      </a:solidFill>
                    </a:lnR>
                    <a:blipFill rotWithShape="0">
                      <a:blip r:embed="rId4"/>
                      <a:stretch>
                        <a:fillRect/>
                      </a:stretch>
                    </a:blipFill>
                  </a:tcPr>
                </a:tc>
              </a:tr>
              <a:tr h="518400">
                <a:tc>
                  <a:tcPr marL="91440" marR="91440">
                    <a:lnL w="12240">
                      <a:solidFill>
                        <a:srgbClr val="000000"/>
                      </a:solidFill>
                    </a:lnL>
                    <a:blipFill rotWithShape="0">
                      <a:blip r:embed="rId5"/>
                      <a:stretch>
                        <a:fillRect/>
                      </a:stretch>
                    </a:blipFill>
                  </a:tcPr>
                </a:tc>
                <a:tc>
                  <a:tcPr marL="91440" marR="91440">
                    <a:blipFill rotWithShape="0">
                      <a:blip r:embed="rId6"/>
                      <a:stretch>
                        <a:fillRect/>
                      </a:stretch>
                    </a:blipFill>
                  </a:tcPr>
                </a:tc>
                <a:tc>
                  <a:tcPr marL="91440" marR="91440">
                    <a:lnR w="12240">
                      <a:noFill/>
                    </a:lnR>
                    <a:blipFill rotWithShape="0">
                      <a:blip r:embed="rId7"/>
                      <a:stretch>
                        <a:fillRect/>
                      </a:stretch>
                    </a:blipFill>
                  </a:tcPr>
                </a:tc>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L w="12240">
                      <a:noFill/>
                    </a:lnL>
                    <a:noFill/>
                  </a:tcPr>
                </a:tc>
                <a:tc>
                  <a:tcPr marL="91440" marR="91440">
                    <a:lnR w="12240">
                      <a:solidFill>
                        <a:srgbClr val="000000"/>
                      </a:solidFill>
                    </a:lnR>
                    <a:blipFill rotWithShape="0">
                      <a:blip r:embed="rId8"/>
                      <a:stretch>
                        <a:fillRect/>
                      </a:stretch>
                    </a:blipFill>
                  </a:tcPr>
                </a:tc>
              </a:tr>
              <a:tr h="518400">
                <a:tc>
                  <a:tcPr marL="91440" marR="91440">
                    <a:lnL w="12240">
                      <a:solidFill>
                        <a:srgbClr val="000000"/>
                      </a:solidFill>
                    </a:lnL>
                    <a:lnB w="12240">
                      <a:noFill/>
                    </a:lnB>
                    <a:blipFill rotWithShape="0">
                      <a:blip r:embed="rId9"/>
                      <a:stretch>
                        <a:fillRect/>
                      </a:stretch>
                    </a:blipFill>
                  </a:tcPr>
                </a:tc>
                <a:tc>
                  <a:tcPr marL="91440" marR="91440">
                    <a:lnB w="12240">
                      <a:noFill/>
                    </a:lnB>
                    <a:blipFill rotWithShape="0">
                      <a:blip r:embed="rId10"/>
                      <a:stretch>
                        <a:fillRect/>
                      </a:stretch>
                    </a:blipFill>
                  </a:tcPr>
                </a:tc>
                <a:tc>
                  <a:tcPr marL="91440" marR="91440">
                    <a:lnR w="12240">
                      <a:noFill/>
                    </a:lnR>
                    <a:lnB w="12240">
                      <a:noFill/>
                    </a:lnB>
                    <a:blipFill rotWithShape="0">
                      <a:blip r:embed="rId11"/>
                      <a:stretch>
                        <a:fillRect/>
                      </a:stretch>
                    </a:blipFill>
                  </a:tcPr>
                </a:tc>
                <a:tc>
                  <a:txBody>
                    <a:bodyPr anchor="ctr"/>
                    <a:p>
                      <a:pPr algn="ctr">
                        <a:lnSpc>
                          <a:spcPct val="100000"/>
                        </a:lnSpc>
                      </a:pPr>
                      <a:r>
                        <a:rPr b="0" i="1" lang="en-US" sz="1400" spc="-1" strike="noStrike">
                          <a:solidFill>
                            <a:srgbClr val="000000"/>
                          </a:solidFill>
                          <a:latin typeface="Times New Roman"/>
                        </a:rPr>
                        <a:t>...</a:t>
                      </a:r>
                      <a:endParaRPr b="0" lang="en-US" sz="1400" spc="-1" strike="noStrike">
                        <a:latin typeface="Arial"/>
                      </a:endParaRPr>
                    </a:p>
                  </a:txBody>
                  <a:tcPr marL="91440" marR="91440">
                    <a:lnL w="12240">
                      <a:noFill/>
                    </a:lnL>
                    <a:noFill/>
                  </a:tcPr>
                </a:tc>
                <a:tc>
                  <a:tcPr marL="91440" marR="91440">
                    <a:lnR w="12240">
                      <a:solidFill>
                        <a:srgbClr val="000000"/>
                      </a:solidFill>
                    </a:lnR>
                    <a:blipFill rotWithShape="0">
                      <a:blip r:embed="rId12"/>
                      <a:stretch>
                        <a:fillRect/>
                      </a:stretch>
                    </a:blipFill>
                  </a:tcPr>
                </a:tc>
              </a:tr>
              <a:tr h="518400">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L w="12240">
                      <a:solidFill>
                        <a:srgbClr val="000000"/>
                      </a:solidFill>
                    </a:lnL>
                    <a:lnT w="12240">
                      <a:noFill/>
                    </a:lnT>
                    <a:noFill/>
                  </a:tcPr>
                </a:tc>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lnT w="12240">
                      <a:noFill/>
                    </a:lnT>
                    <a:noFill/>
                  </a:tcPr>
                </a:tc>
                <a:tc>
                  <a:txBody>
                    <a:bodyPr anchor="ctr"/>
                    <a:p>
                      <a:pPr algn="ctr">
                        <a:lnSpc>
                          <a:spcPct val="100000"/>
                        </a:lnSpc>
                      </a:pPr>
                      <a:r>
                        <a:rPr b="0" i="1" lang="en-US" sz="1400" spc="-1" strike="noStrike">
                          <a:solidFill>
                            <a:srgbClr val="000000"/>
                          </a:solidFill>
                          <a:latin typeface="Times New Roman"/>
                        </a:rPr>
                        <a:t>...</a:t>
                      </a:r>
                      <a:endParaRPr b="0" lang="en-US" sz="1400" spc="-1" strike="noStrike">
                        <a:latin typeface="Arial"/>
                      </a:endParaRPr>
                    </a:p>
                  </a:txBody>
                  <a:tcPr marL="91440" marR="91440">
                    <a:lnT w="12240">
                      <a:noFill/>
                    </a:lnT>
                    <a:noFill/>
                  </a:tcPr>
                </a:tc>
                <a:tc>
                  <a:tcPr marL="91440" marR="91440">
                    <a:noFill/>
                  </a:tcPr>
                </a:tc>
                <a:tc>
                  <a:txBody>
                    <a:bodyPr anchor="ctr"/>
                    <a:p>
                      <a:pPr algn="ctr">
                        <a:lnSpc>
                          <a:spcPct val="100000"/>
                        </a:lnSpc>
                      </a:pPr>
                      <a:r>
                        <a:rPr b="0" i="1" lang="en-US" sz="1400" spc="-1" strike="noStrike">
                          <a:solidFill>
                            <a:srgbClr val="000000"/>
                          </a:solidFill>
                          <a:latin typeface="Times New Roman"/>
                        </a:rPr>
                        <a:t>...</a:t>
                      </a:r>
                      <a:endParaRPr b="0" lang="en-US" sz="1400" spc="-1" strike="noStrike">
                        <a:latin typeface="Arial"/>
                      </a:endParaRPr>
                    </a:p>
                  </a:txBody>
                  <a:tcPr marL="91440" marR="91440">
                    <a:lnR w="12240">
                      <a:solidFill>
                        <a:srgbClr val="000000"/>
                      </a:solidFill>
                    </a:lnR>
                    <a:noFill/>
                  </a:tcPr>
                </a:tc>
              </a:tr>
              <a:tr h="518400">
                <a:tc>
                  <a:tcPr marL="91440" marR="91440">
                    <a:lnL w="12240">
                      <a:solidFill>
                        <a:srgbClr val="000000"/>
                      </a:solidFill>
                    </a:lnL>
                    <a:blipFill rotWithShape="0">
                      <a:blip r:embed="rId13"/>
                      <a:stretch>
                        <a:fillRect/>
                      </a:stretch>
                    </a:blipFill>
                  </a:tcPr>
                </a:tc>
                <a:tc>
                  <a:tcPr marL="91440" marR="91440">
                    <a:blipFill rotWithShape="0">
                      <a:blip r:embed="rId14"/>
                      <a:stretch>
                        <a:fillRect/>
                      </a:stretch>
                    </a:blipFill>
                  </a:tcPr>
                </a:tc>
                <a:tc>
                  <a:tcPr marL="91440" marR="91440">
                    <a:blipFill rotWithShape="0">
                      <a:blip r:embed="rId15"/>
                      <a:stretch>
                        <a:fillRect/>
                      </a:stretch>
                    </a:blipFill>
                  </a:tcPr>
                </a:tc>
                <a:tc>
                  <a:txBody>
                    <a:bodyPr anchor="ctr"/>
                    <a:p>
                      <a:pPr algn="ctr">
                        <a:lnSpc>
                          <a:spcPct val="100000"/>
                        </a:lnSpc>
                      </a:pPr>
                      <a:r>
                        <a:rPr b="0" lang="en-US" sz="1400" spc="-1" strike="noStrike">
                          <a:solidFill>
                            <a:srgbClr val="000000"/>
                          </a:solidFill>
                          <a:latin typeface="Times New Roman"/>
                        </a:rPr>
                        <a:t>...</a:t>
                      </a:r>
                      <a:endParaRPr b="0" lang="en-US" sz="1400" spc="-1" strike="noStrike">
                        <a:latin typeface="Arial"/>
                      </a:endParaRPr>
                    </a:p>
                  </a:txBody>
                  <a:tcPr marL="91440" marR="91440">
                    <a:noFill/>
                  </a:tcPr>
                </a:tc>
                <a:tc>
                  <a:tcPr marL="91440" marR="91440">
                    <a:lnR w="12240">
                      <a:solidFill>
                        <a:srgbClr val="000000"/>
                      </a:solidFill>
                    </a:lnR>
                    <a:blipFill rotWithShape="0">
                      <a:blip r:embed="rId16"/>
                      <a:stretch>
                        <a:fillRect/>
                      </a:stretch>
                    </a:blipFill>
                  </a:tcPr>
                </a:tc>
              </a:tr>
            </a:tbl>
          </a:graphicData>
        </a:graphic>
      </p:graphicFrame>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248840" y="3069000"/>
            <a:ext cx="6779160" cy="1064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17375e"/>
                </a:solidFill>
                <a:latin typeface="Tw Cen MT"/>
              </a:rPr>
              <a:t>6. Hierarchical linear model – Basics</a:t>
            </a:r>
            <a:endParaRPr b="0" lang="en-US" sz="3200" spc="-1" strike="noStrike">
              <a:latin typeface="Arial"/>
            </a:endParaRPr>
          </a:p>
        </p:txBody>
      </p:sp>
      <p:sp>
        <p:nvSpPr>
          <p:cNvPr id="90" name="Line 2"/>
          <p:cNvSpPr/>
          <p:nvPr/>
        </p:nvSpPr>
        <p:spPr>
          <a:xfrm>
            <a:off x="827280" y="292464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91" name="Line 3"/>
          <p:cNvSpPr/>
          <p:nvPr/>
        </p:nvSpPr>
        <p:spPr>
          <a:xfrm>
            <a:off x="868680" y="386100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random intercept for subjects has an interesting interpretation as a </a:t>
            </a:r>
            <a:r>
              <a:rPr b="0" i="1" lang="en-US" sz="2000" spc="-1" strike="noStrike">
                <a:solidFill>
                  <a:srgbClr val="984807"/>
                </a:solidFill>
                <a:latin typeface="Times New Roman"/>
              </a:rPr>
              <a:t>latent variable</a:t>
            </a:r>
            <a:r>
              <a:rPr b="0" lang="en-US" sz="2000" spc="-1" strike="noStrike">
                <a:solidFill>
                  <a:srgbClr val="000000"/>
                </a:solidFill>
                <a:latin typeface="Times New Roman"/>
              </a:rPr>
              <a:t>.</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Previously, I noted that covariance modeling would not be necessary if we had a covariate available that could perfectly explain the within-subjects correlation of the repeated measurements (e.g., the speed example). In practice, we usually don’t have such covariates available, and the sources for within-subject correlation can be multiple. In that sense, the true source is latent.</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The random intercept approximates this latent source with a random individual difference variable. </a:t>
            </a:r>
            <a:r>
              <a:rPr b="0" lang="en-US" sz="2000" spc="-1" strike="noStrike">
                <a:solidFill>
                  <a:srgbClr val="000000"/>
                </a:solidFill>
                <a:latin typeface="Times New Roman"/>
              </a:rPr>
              <a:t>This is analogous to factor analysis, where multiple observed items are assumed to reflect an unobserved latent factor.</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For this reason, HLM is sometimes treated as a special case of</a:t>
            </a:r>
            <a:r>
              <a:rPr b="0" lang="en-US" sz="2000" spc="-1" strike="noStrike">
                <a:solidFill>
                  <a:srgbClr val="000000"/>
                </a:solidFill>
                <a:latin typeface="Times New Roman"/>
              </a:rPr>
              <a:t> </a:t>
            </a:r>
            <a:r>
              <a:rPr b="0" lang="en-US" sz="2000" spc="-1" strike="noStrike">
                <a:solidFill>
                  <a:srgbClr val="984807"/>
                </a:solidFill>
                <a:latin typeface="Times New Roman"/>
              </a:rPr>
              <a:t>structural equation modelling</a:t>
            </a:r>
            <a:r>
              <a:rPr b="0" lang="en-US" sz="2000" spc="-1" strike="noStrike">
                <a:solidFill>
                  <a:srgbClr val="000000"/>
                </a:solidFill>
                <a:latin typeface="Times New Roman"/>
              </a:rPr>
              <a:t> (</a:t>
            </a:r>
            <a:r>
              <a:rPr b="0" lang="en-US" sz="2000" spc="-1" strike="noStrike">
                <a:solidFill>
                  <a:srgbClr val="984807"/>
                </a:solidFill>
                <a:latin typeface="Times New Roman"/>
              </a:rPr>
              <a:t>SEM</a:t>
            </a:r>
            <a:r>
              <a:rPr b="0" lang="en-US" sz="2000" spc="-1" strike="noStrike">
                <a:solidFill>
                  <a:srgbClr val="000000"/>
                </a:solidFill>
                <a:latin typeface="Times New Roman"/>
              </a:rPr>
              <a:t>). SEM is a general method for causal modelling among variables where the set of variables can include </a:t>
            </a:r>
            <a:r>
              <a:rPr b="0" i="1" lang="en-US" sz="2000" spc="-1" strike="noStrike">
                <a:solidFill>
                  <a:srgbClr val="000000"/>
                </a:solidFill>
                <a:latin typeface="Times New Roman"/>
              </a:rPr>
              <a:t>both </a:t>
            </a:r>
            <a:r>
              <a:rPr b="0" lang="en-US" sz="2000" spc="-1" strike="noStrike">
                <a:solidFill>
                  <a:srgbClr val="000000"/>
                </a:solidFill>
                <a:latin typeface="Times New Roman"/>
              </a:rPr>
              <a:t>observed and unobserved variables.</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
        <p:nvSpPr>
          <p:cNvPr id="202" name="CustomShape 2"/>
          <p:cNvSpPr/>
          <p:nvPr/>
        </p:nvSpPr>
        <p:spPr>
          <a:xfrm>
            <a:off x="426240" y="188640"/>
            <a:ext cx="8610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6.8 Random intercept as a latent variable</a:t>
            </a:r>
            <a:endParaRPr b="0" lang="en-US" sz="3200" spc="-1" strike="noStrike">
              <a:latin typeface="Arial"/>
            </a:endParaRPr>
          </a:p>
        </p:txBody>
      </p:sp>
      <p:sp>
        <p:nvSpPr>
          <p:cNvPr id="20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We return to the sleep deprivation study. The data have been loaded into R and have been formatted in the required long format: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There are 50 subjects, measured at 20 sampling points of sleep deprivation. To fit an HLM, we load the packages "lme4" and "lmerTest"</a:t>
            </a:r>
            <a:endParaRPr b="0" lang="en-US" sz="1800" spc="-1" strike="noStrike">
              <a:solidFill>
                <a:srgbClr val="000000"/>
              </a:solidFill>
              <a:latin typeface="Calibri"/>
            </a:endParaRPr>
          </a:p>
        </p:txBody>
      </p:sp>
      <p:sp>
        <p:nvSpPr>
          <p:cNvPr id="205"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6.9 Fitting the model in R</a:t>
            </a:r>
            <a:endParaRPr b="0" lang="en-US" sz="3200" spc="-1" strike="noStrike">
              <a:latin typeface="Arial"/>
            </a:endParaRPr>
          </a:p>
        </p:txBody>
      </p:sp>
      <p:sp>
        <p:nvSpPr>
          <p:cNvPr id="20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207" name="CustomShape 4"/>
          <p:cNvSpPr/>
          <p:nvPr/>
        </p:nvSpPr>
        <p:spPr>
          <a:xfrm>
            <a:off x="2250000" y="2637000"/>
            <a:ext cx="4571640" cy="24631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Courier New"/>
              </a:rPr>
              <a:t>    </a:t>
            </a:r>
            <a:r>
              <a:rPr b="0" lang="en-US" sz="1200" spc="-1" strike="noStrike">
                <a:solidFill>
                  <a:srgbClr val="000000"/>
                </a:solidFill>
                <a:latin typeface="Courier New"/>
              </a:rPr>
              <a:t>Subject    Attention  Deprivation</a:t>
            </a:r>
            <a:endParaRPr b="0" lang="en-US" sz="1200" spc="-1" strike="noStrike">
              <a:latin typeface="Arial"/>
            </a:endParaRPr>
          </a:p>
          <a:p>
            <a:pPr>
              <a:lnSpc>
                <a:spcPct val="100000"/>
              </a:lnSpc>
            </a:pPr>
            <a:r>
              <a:rPr b="0" lang="en-US" sz="1200" spc="-1" strike="noStrike">
                <a:solidFill>
                  <a:srgbClr val="000000"/>
                </a:solidFill>
                <a:latin typeface="Courier New"/>
              </a:rPr>
              <a:t>1       ID1   -1.2826490          6.4</a:t>
            </a:r>
            <a:endParaRPr b="0" lang="en-US" sz="1200" spc="-1" strike="noStrike">
              <a:latin typeface="Arial"/>
            </a:endParaRPr>
          </a:p>
          <a:p>
            <a:pPr>
              <a:lnSpc>
                <a:spcPct val="100000"/>
              </a:lnSpc>
            </a:pPr>
            <a:r>
              <a:rPr b="0" lang="en-US" sz="1200" spc="-1" strike="noStrike">
                <a:solidFill>
                  <a:srgbClr val="000000"/>
                </a:solidFill>
                <a:latin typeface="Courier New"/>
              </a:rPr>
              <a:t>2       ID1    0.3678006          0.4</a:t>
            </a:r>
            <a:endParaRPr b="0" lang="en-US" sz="1200" spc="-1" strike="noStrike">
              <a:latin typeface="Arial"/>
            </a:endParaRPr>
          </a:p>
          <a:p>
            <a:pPr>
              <a:lnSpc>
                <a:spcPct val="100000"/>
              </a:lnSpc>
            </a:pPr>
            <a:r>
              <a:rPr b="0" lang="en-US" sz="1200" spc="-1" strike="noStrike">
                <a:solidFill>
                  <a:srgbClr val="000000"/>
                </a:solidFill>
                <a:latin typeface="Courier New"/>
              </a:rPr>
              <a:t>3       ID1   -2.3895953          9.9</a:t>
            </a:r>
            <a:endParaRPr b="0" lang="en-US" sz="1200" spc="-1" strike="noStrike">
              <a:latin typeface="Arial"/>
            </a:endParaRPr>
          </a:p>
          <a:p>
            <a:pPr>
              <a:lnSpc>
                <a:spcPct val="100000"/>
              </a:lnSpc>
            </a:pPr>
            <a:r>
              <a:rPr b="0" lang="en-US" sz="1200" spc="-1" strike="noStrike">
                <a:solidFill>
                  <a:srgbClr val="000000"/>
                </a:solidFill>
                <a:latin typeface="Courier New"/>
              </a:rPr>
              <a:t>4       ID1   -0.4654373          4.4</a:t>
            </a:r>
            <a:endParaRPr b="0" lang="en-US" sz="1200" spc="-1" strike="noStrike">
              <a:latin typeface="Arial"/>
            </a:endParaRPr>
          </a:p>
          <a:p>
            <a:pPr>
              <a:lnSpc>
                <a:spcPct val="100000"/>
              </a:lnSpc>
            </a:pPr>
            <a:r>
              <a:rPr b="0" lang="en-US" sz="1200" spc="-1" strike="noStrike">
                <a:solidFill>
                  <a:srgbClr val="000000"/>
                </a:solidFill>
                <a:latin typeface="Courier New"/>
              </a:rPr>
              <a:t>5       ID1   -0.5133250          3.9</a:t>
            </a:r>
            <a:endParaRPr b="0" lang="en-US" sz="1200" spc="-1" strike="noStrike">
              <a:latin typeface="Arial"/>
            </a:endParaRPr>
          </a:p>
          <a:p>
            <a:pPr>
              <a:lnSpc>
                <a:spcPct val="100000"/>
              </a:lnSpc>
            </a:pPr>
            <a:r>
              <a:rPr b="0" lang="en-US" sz="1200" spc="-1" strike="noStrike">
                <a:solidFill>
                  <a:srgbClr val="000000"/>
                </a:solidFill>
                <a:latin typeface="Courier New"/>
              </a:rPr>
              <a:t>6       ID1    0.5942014          1.3</a:t>
            </a:r>
            <a:endParaRPr b="0" lang="en-US" sz="1200" spc="-1" strike="noStrike">
              <a:latin typeface="Arial"/>
            </a:endParaRPr>
          </a:p>
          <a:p>
            <a:pPr>
              <a:lnSpc>
                <a:spcPct val="100000"/>
              </a:lnSpc>
            </a:pPr>
            <a:r>
              <a:rPr b="0" lang="en-US" sz="1200" spc="-1" strike="noStrike">
                <a:solidFill>
                  <a:srgbClr val="000000"/>
                </a:solidFill>
                <a:latin typeface="Courier New"/>
              </a:rPr>
              <a:t>7       ID1    0.5128525          2.2</a:t>
            </a:r>
            <a:endParaRPr b="0" lang="en-US" sz="1200" spc="-1" strike="noStrike">
              <a:latin typeface="Arial"/>
            </a:endParaRPr>
          </a:p>
          <a:p>
            <a:pPr>
              <a:lnSpc>
                <a:spcPct val="100000"/>
              </a:lnSpc>
            </a:pPr>
            <a:r>
              <a:rPr b="0" lang="en-US" sz="1200" spc="-1" strike="noStrike">
                <a:solidFill>
                  <a:srgbClr val="000000"/>
                </a:solidFill>
                <a:latin typeface="Courier New"/>
              </a:rPr>
              <a:t>8       ID1   -2.4365818          8.9</a:t>
            </a:r>
            <a:endParaRPr b="0" lang="en-US" sz="1200" spc="-1" strike="noStrike">
              <a:latin typeface="Arial"/>
            </a:endParaRPr>
          </a:p>
          <a:p>
            <a:pPr>
              <a:lnSpc>
                <a:spcPct val="100000"/>
              </a:lnSpc>
            </a:pPr>
            <a:r>
              <a:rPr b="0" lang="en-US" sz="1200" spc="-1" strike="noStrike">
                <a:solidFill>
                  <a:srgbClr val="000000"/>
                </a:solidFill>
                <a:latin typeface="Courier New"/>
              </a:rPr>
              <a:t>9       ID1   -1.5338506          7.9</a:t>
            </a:r>
            <a:endParaRPr b="0" lang="en-US" sz="1200" spc="-1" strike="noStrike">
              <a:latin typeface="Arial"/>
            </a:endParaRPr>
          </a:p>
          <a:p>
            <a:pPr>
              <a:lnSpc>
                <a:spcPct val="100000"/>
              </a:lnSpc>
            </a:pPr>
            <a:r>
              <a:rPr b="0" lang="en-US" sz="1200" spc="-1" strike="noStrike">
                <a:solidFill>
                  <a:srgbClr val="000000"/>
                </a:solidFill>
                <a:latin typeface="Courier New"/>
              </a:rPr>
              <a:t>10      ID1   -0.2181901          3.1</a:t>
            </a:r>
            <a:endParaRPr b="0" lang="en-US" sz="1200" spc="-1" strike="noStrike">
              <a:latin typeface="Arial"/>
            </a:endParaRPr>
          </a:p>
          <a:p>
            <a:pPr>
              <a:lnSpc>
                <a:spcPct val="100000"/>
              </a:lnSpc>
            </a:pPr>
            <a:r>
              <a:rPr b="0" lang="en-US" sz="1200" spc="-1" strike="noStrike">
                <a:solidFill>
                  <a:srgbClr val="000000"/>
                </a:solidFill>
                <a:latin typeface="Courier New"/>
              </a:rPr>
              <a:t>...</a:t>
            </a:r>
            <a:endParaRPr b="0" lang="en-US" sz="1200" spc="-1" strike="noStrike">
              <a:latin typeface="Arial"/>
            </a:endParaRPr>
          </a:p>
          <a:p>
            <a:pPr>
              <a:lnSpc>
                <a:spcPct val="100000"/>
              </a:lnSpc>
            </a:pPr>
            <a:r>
              <a:rPr b="0" lang="en-US" sz="1200" spc="-1" strike="noStrike">
                <a:solidFill>
                  <a:srgbClr val="000000"/>
                </a:solidFill>
                <a:latin typeface="Courier New"/>
              </a:rPr>
              <a:t>1000   ID50   -1.5361430          9.0</a:t>
            </a:r>
            <a:endParaRPr b="0" lang="en-US" sz="12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6.9 Fitting the model in R</a:t>
            </a:r>
            <a:endParaRPr b="0" lang="en-US" sz="3200" spc="-1" strike="noStrike">
              <a:latin typeface="Arial"/>
            </a:endParaRPr>
          </a:p>
        </p:txBody>
      </p:sp>
      <p:sp>
        <p:nvSpPr>
          <p:cNvPr id="209"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210" name="Picture 7" descr=""/>
          <p:cNvPicPr/>
          <p:nvPr/>
        </p:nvPicPr>
        <p:blipFill>
          <a:blip r:embed="rId1"/>
          <a:stretch/>
        </p:blipFill>
        <p:spPr>
          <a:xfrm>
            <a:off x="1925280" y="1124640"/>
            <a:ext cx="5293440" cy="528048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457200" y="1600200"/>
            <a:ext cx="8229240" cy="4924800"/>
          </a:xfrm>
          <a:prstGeom prst="rect">
            <a:avLst/>
          </a:prstGeom>
          <a:noFill/>
          <a:ln w="19080">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main function for fitting HLMs in the "lme4" package is the "lmer" function. It uses a modified version of the typical linear model syntax in 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rint &lt;- lmer(</a:t>
            </a:r>
            <a:r>
              <a:rPr b="1" lang="en-US" sz="1200" spc="-1" strike="noStrike">
                <a:solidFill>
                  <a:srgbClr val="31859c"/>
                </a:solidFill>
                <a:latin typeface="Courier New"/>
              </a:rPr>
              <a:t>Attention</a:t>
            </a:r>
            <a:r>
              <a:rPr b="1" lang="en-US" sz="1200" spc="-1" strike="noStrike">
                <a:solidFill>
                  <a:srgbClr val="00b050"/>
                </a:solidFill>
                <a:latin typeface="Courier New"/>
              </a:rPr>
              <a:t> ~ 1 + Deprivation</a:t>
            </a:r>
            <a:r>
              <a:rPr b="0" lang="en-US" sz="1200" spc="-1" strike="noStrike">
                <a:solidFill>
                  <a:srgbClr val="000000"/>
                </a:solidFill>
                <a:latin typeface="Courier New"/>
              </a:rPr>
              <a:t> + </a:t>
            </a:r>
            <a:r>
              <a:rPr b="1" lang="en-US" sz="1200" spc="-1" strike="noStrike">
                <a:solidFill>
                  <a:srgbClr val="c00000"/>
                </a:solidFill>
                <a:latin typeface="Courier New"/>
              </a:rPr>
              <a:t>(1|Subject)</a:t>
            </a:r>
            <a:r>
              <a:rPr b="0" lang="en-US" sz="1200" spc="-1" strike="noStrike">
                <a:solidFill>
                  <a:srgbClr val="000000"/>
                </a:solidFill>
                <a:latin typeface="Courier New"/>
              </a:rPr>
              <a:t>,data=sleep)</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p:txBody>
      </p:sp>
      <p:sp>
        <p:nvSpPr>
          <p:cNvPr id="212"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6.9 Fitting the model in R</a:t>
            </a:r>
            <a:endParaRPr b="0" lang="en-US" sz="3200" spc="-1" strike="noStrike">
              <a:latin typeface="Arial"/>
            </a:endParaRPr>
          </a:p>
        </p:txBody>
      </p:sp>
      <p:sp>
        <p:nvSpPr>
          <p:cNvPr id="21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214" name="CustomShape 4"/>
          <p:cNvSpPr/>
          <p:nvPr/>
        </p:nvSpPr>
        <p:spPr>
          <a:xfrm>
            <a:off x="1558800" y="4371120"/>
            <a:ext cx="17661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31859c"/>
                </a:solidFill>
                <a:latin typeface="Times New Roman"/>
              </a:rPr>
              <a:t>Dependent variable</a:t>
            </a:r>
            <a:endParaRPr b="0" lang="en-US" sz="1600" spc="-1" strike="noStrike">
              <a:latin typeface="Arial"/>
            </a:endParaRPr>
          </a:p>
        </p:txBody>
      </p:sp>
      <p:sp>
        <p:nvSpPr>
          <p:cNvPr id="215" name="CustomShape 5"/>
          <p:cNvSpPr/>
          <p:nvPr/>
        </p:nvSpPr>
        <p:spPr>
          <a:xfrm>
            <a:off x="3432240" y="4993560"/>
            <a:ext cx="22766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b050"/>
                </a:solidFill>
                <a:latin typeface="Times New Roman"/>
              </a:rPr>
              <a:t>Fixed independent effects</a:t>
            </a:r>
            <a:endParaRPr b="0" lang="en-US" sz="1600" spc="-1" strike="noStrike">
              <a:latin typeface="Arial"/>
            </a:endParaRPr>
          </a:p>
        </p:txBody>
      </p:sp>
      <p:sp>
        <p:nvSpPr>
          <p:cNvPr id="216" name="CustomShape 6"/>
          <p:cNvSpPr/>
          <p:nvPr/>
        </p:nvSpPr>
        <p:spPr>
          <a:xfrm>
            <a:off x="6345000" y="4267800"/>
            <a:ext cx="14565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c00000"/>
                </a:solidFill>
                <a:latin typeface="Times New Roman"/>
              </a:rPr>
              <a:t>Random effects</a:t>
            </a:r>
            <a:endParaRPr b="0" lang="en-US" sz="1600" spc="-1" strike="noStrike">
              <a:latin typeface="Arial"/>
            </a:endParaRPr>
          </a:p>
        </p:txBody>
      </p:sp>
      <p:sp>
        <p:nvSpPr>
          <p:cNvPr id="217" name="CustomShape 7"/>
          <p:cNvSpPr/>
          <p:nvPr/>
        </p:nvSpPr>
        <p:spPr>
          <a:xfrm flipH="1">
            <a:off x="2482920" y="2997000"/>
            <a:ext cx="431640" cy="1270440"/>
          </a:xfrm>
          <a:custGeom>
            <a:avLst/>
            <a:gdLst/>
            <a:ahLst/>
            <a:rect l="l" t="t" r="r" b="b"/>
            <a:pathLst>
              <a:path w="21600" h="21600">
                <a:moveTo>
                  <a:pt x="0" y="0"/>
                </a:moveTo>
                <a:lnTo>
                  <a:pt x="21600" y="21600"/>
                </a:lnTo>
              </a:path>
            </a:pathLst>
          </a:custGeom>
          <a:noFill/>
          <a:ln w="19080">
            <a:solidFill>
              <a:schemeClr val="accent5">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218" name="CustomShape 8"/>
          <p:cNvSpPr/>
          <p:nvPr/>
        </p:nvSpPr>
        <p:spPr>
          <a:xfrm flipH="1">
            <a:off x="4493160" y="2997000"/>
            <a:ext cx="78480" cy="1800000"/>
          </a:xfrm>
          <a:custGeom>
            <a:avLst/>
            <a:gdLst/>
            <a:ahLst/>
            <a:rect l="l" t="t" r="r" b="b"/>
            <a:pathLst>
              <a:path w="21600" h="21600">
                <a:moveTo>
                  <a:pt x="0" y="0"/>
                </a:moveTo>
                <a:lnTo>
                  <a:pt x="21600" y="21600"/>
                </a:lnTo>
              </a:path>
            </a:pathLst>
          </a:custGeom>
          <a:noFill/>
          <a:ln w="19080">
            <a:solidFill>
              <a:srgbClr val="00b050"/>
            </a:solidFill>
            <a:round/>
            <a:tailEnd len="med" type="triangle" w="med"/>
          </a:ln>
        </p:spPr>
        <p:style>
          <a:lnRef idx="1">
            <a:schemeClr val="accent1"/>
          </a:lnRef>
          <a:fillRef idx="0">
            <a:schemeClr val="accent1"/>
          </a:fillRef>
          <a:effectRef idx="0">
            <a:schemeClr val="accent1"/>
          </a:effectRef>
          <a:fontRef idx="minor"/>
        </p:style>
      </p:sp>
      <p:sp>
        <p:nvSpPr>
          <p:cNvPr id="219" name="CustomShape 9"/>
          <p:cNvSpPr/>
          <p:nvPr/>
        </p:nvSpPr>
        <p:spPr>
          <a:xfrm>
            <a:off x="6084000" y="2997000"/>
            <a:ext cx="791640" cy="1079640"/>
          </a:xfrm>
          <a:custGeom>
            <a:avLst/>
            <a:gdLst/>
            <a:ahLst/>
            <a:rect l="l" t="t" r="r" b="b"/>
            <a:pathLst>
              <a:path w="21600" h="21600">
                <a:moveTo>
                  <a:pt x="0" y="0"/>
                </a:moveTo>
                <a:lnTo>
                  <a:pt x="21600" y="21600"/>
                </a:lnTo>
              </a:path>
            </a:pathLst>
          </a:custGeom>
          <a:noFill/>
          <a:ln w="19080">
            <a:solidFill>
              <a:srgbClr val="c00000"/>
            </a:solidFill>
            <a:round/>
            <a:tailEnd len="med" type="triangle" w="med"/>
          </a:ln>
        </p:spPr>
        <p:style>
          <a:lnRef idx="1">
            <a:schemeClr val="accent1"/>
          </a:lnRef>
          <a:fillRef idx="0">
            <a:schemeClr val="accent1"/>
          </a:fillRef>
          <a:effectRef idx="0">
            <a:schemeClr val="accent1"/>
          </a:effectRef>
          <a:fontRef idx="minor"/>
        </p:style>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main function for fitting HLMs in the lme4 package is the "lmer" function. It uses a modified version of the typical linear model syntax in 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rint &lt;- lmer(Attention ~ </a:t>
            </a:r>
            <a:r>
              <a:rPr b="1" lang="en-US" sz="1200" spc="-1" strike="noStrike">
                <a:solidFill>
                  <a:srgbClr val="000000"/>
                </a:solidFill>
                <a:latin typeface="Courier New"/>
              </a:rPr>
              <a:t>1 + Deprivation</a:t>
            </a:r>
            <a:r>
              <a:rPr b="0" lang="en-US" sz="1200" spc="-1" strike="noStrike">
                <a:solidFill>
                  <a:srgbClr val="000000"/>
                </a:solidFill>
                <a:latin typeface="Courier New"/>
              </a:rPr>
              <a:t> + (1|Subject),data=sleep)</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first part of the model specifies a model formula, where the response/dependent variable appears left of the tilde operator ( </a:t>
            </a:r>
            <a:r>
              <a:rPr b="1" lang="en-US" sz="1800" spc="-1" strike="noStrike">
                <a:solidFill>
                  <a:srgbClr val="000000"/>
                </a:solidFill>
                <a:latin typeface="Times New Roman"/>
              </a:rPr>
              <a:t>~</a:t>
            </a:r>
            <a:r>
              <a:rPr b="0" lang="en-US" sz="1800" spc="-1" strike="noStrike">
                <a:solidFill>
                  <a:srgbClr val="000000"/>
                </a:solidFill>
                <a:latin typeface="Times New Roman"/>
              </a:rPr>
              <a:t> ), and the fixed predictor/independent variables appear right of the tilde operator.  Here we specify a (population) </a:t>
            </a:r>
            <a:r>
              <a:rPr b="1" lang="en-US" sz="1800" spc="-1" strike="noStrike">
                <a:solidFill>
                  <a:srgbClr val="000000"/>
                </a:solidFill>
                <a:latin typeface="Times New Roman"/>
              </a:rPr>
              <a:t>intercept</a:t>
            </a:r>
            <a:r>
              <a:rPr b="0" lang="en-US" sz="1800" spc="-1" strike="noStrike">
                <a:solidFill>
                  <a:srgbClr val="000000"/>
                </a:solidFill>
                <a:latin typeface="Times New Roman"/>
              </a:rPr>
              <a:t>, denoted by the </a:t>
            </a:r>
            <a:r>
              <a:rPr b="1" lang="en-US" sz="1800" spc="-1" strike="noStrike">
                <a:solidFill>
                  <a:srgbClr val="000000"/>
                </a:solidFill>
                <a:latin typeface="Times New Roman"/>
              </a:rPr>
              <a:t>1</a:t>
            </a:r>
            <a:r>
              <a:rPr b="0" lang="en-US" sz="1800" spc="-1" strike="noStrike">
                <a:solidFill>
                  <a:srgbClr val="000000"/>
                </a:solidFill>
                <a:latin typeface="Times New Roman"/>
              </a:rPr>
              <a:t>, plus an effect for </a:t>
            </a:r>
            <a:r>
              <a:rPr b="1" lang="en-US" sz="1800" spc="-1" strike="noStrike">
                <a:solidFill>
                  <a:srgbClr val="000000"/>
                </a:solidFill>
                <a:latin typeface="Times New Roman"/>
              </a:rPr>
              <a:t>Deprivation</a:t>
            </a:r>
            <a:r>
              <a:rPr b="0" lang="en-US" sz="1800" spc="-1" strike="noStrike">
                <a:solidFill>
                  <a:srgbClr val="000000"/>
                </a:solidFill>
                <a:latin typeface="Times New Roman"/>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221"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6.9 Fitting the model in R</a:t>
            </a:r>
            <a:endParaRPr b="0" lang="en-US" sz="3200" spc="-1" strike="noStrike">
              <a:latin typeface="Arial"/>
            </a:endParaRPr>
          </a:p>
        </p:txBody>
      </p:sp>
      <p:sp>
        <p:nvSpPr>
          <p:cNvPr id="222"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main function for fitting HLMs in the lme4 package is the "lmer" function. It uses a modified version of the typical linear model syntax in 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rint &lt;- lmer(Attention ~ 1 + Deprivation + </a:t>
            </a:r>
            <a:r>
              <a:rPr b="1" lang="en-US" sz="1200" spc="-1" strike="noStrike">
                <a:solidFill>
                  <a:srgbClr val="000000"/>
                </a:solidFill>
                <a:latin typeface="Courier New"/>
              </a:rPr>
              <a:t>(1|Subject)</a:t>
            </a:r>
            <a:r>
              <a:rPr b="0" lang="en-US" sz="1200" spc="-1" strike="noStrike">
                <a:solidFill>
                  <a:srgbClr val="000000"/>
                </a:solidFill>
                <a:latin typeface="Courier New"/>
              </a:rPr>
              <a:t>,data=sleep)</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first part of the model specifies a model formula, where the response/dependent variable appears left of the tilde operator ( </a:t>
            </a:r>
            <a:r>
              <a:rPr b="1" lang="en-US" sz="1800" spc="-1" strike="noStrike">
                <a:solidFill>
                  <a:srgbClr val="000000"/>
                </a:solidFill>
                <a:latin typeface="Times New Roman"/>
              </a:rPr>
              <a:t>~</a:t>
            </a:r>
            <a:r>
              <a:rPr b="0" lang="en-US" sz="1800" spc="-1" strike="noStrike">
                <a:solidFill>
                  <a:srgbClr val="000000"/>
                </a:solidFill>
                <a:latin typeface="Times New Roman"/>
              </a:rPr>
              <a:t> ), and the fixed predictor/independent variables appear right of the tilde operator.  Here we specify a (population) intercept, denoted by the 1, plus an effect for Deprivation.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Following the fixed variables, a random effects part is specified, which is separated between brackets, and which can be recognized by the appearance of the vertical stroke operator ( </a:t>
            </a:r>
            <a:r>
              <a:rPr b="1" lang="en-US" sz="1800" spc="-1" strike="noStrike">
                <a:solidFill>
                  <a:srgbClr val="000000"/>
                </a:solidFill>
                <a:latin typeface="Times New Roman"/>
              </a:rPr>
              <a:t>|</a:t>
            </a:r>
            <a:r>
              <a:rPr b="0" lang="en-US" sz="1800" spc="-1" strike="noStrike">
                <a:solidFill>
                  <a:srgbClr val="000000"/>
                </a:solidFill>
                <a:latin typeface="Times New Roman"/>
              </a:rPr>
              <a:t> ). To the right of the vertical stroke, we specify a variable that contains repeated measurements (here </a:t>
            </a:r>
            <a:r>
              <a:rPr b="1" lang="en-US" sz="1800" spc="-1" strike="noStrike">
                <a:solidFill>
                  <a:srgbClr val="000000"/>
                </a:solidFill>
                <a:latin typeface="Times New Roman"/>
              </a:rPr>
              <a:t>Subject</a:t>
            </a:r>
            <a:r>
              <a:rPr b="0" lang="en-US" sz="1800" spc="-1" strike="noStrike">
                <a:solidFill>
                  <a:srgbClr val="000000"/>
                </a:solidFill>
                <a:latin typeface="Times New Roman"/>
              </a:rPr>
              <a:t>). To the left of the vertical stroke, we specifiy a random effects formula. If we only want a random intercept within subjects, we put the number </a:t>
            </a:r>
            <a:r>
              <a:rPr b="1" lang="en-US" sz="1800" spc="-1" strike="noStrike">
                <a:solidFill>
                  <a:srgbClr val="000000"/>
                </a:solidFill>
                <a:latin typeface="Times New Roman"/>
              </a:rPr>
              <a:t>1</a:t>
            </a:r>
            <a:r>
              <a:rPr b="0" lang="en-US" sz="1800" spc="-1" strike="noStrike">
                <a:solidFill>
                  <a:srgbClr val="000000"/>
                </a:solidFill>
                <a:latin typeface="Times New Roman"/>
              </a:rPr>
              <a:t>, and nothing more.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224"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6.9 Fitting the model in R</a:t>
            </a:r>
            <a:endParaRPr b="0" lang="en-US" sz="3200" spc="-1" strike="noStrike">
              <a:latin typeface="Arial"/>
            </a:endParaRPr>
          </a:p>
        </p:txBody>
      </p:sp>
      <p:sp>
        <p:nvSpPr>
          <p:cNvPr id="225"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"lmer" function fits the model for us, and we have asked for the model to be stored in the object "rint" (as specified by the assignment operator, </a:t>
            </a:r>
            <a:r>
              <a:rPr b="1" lang="en-US" sz="1800" spc="-1" strike="noStrike">
                <a:solidFill>
                  <a:srgbClr val="000000"/>
                </a:solidFill>
                <a:latin typeface="Courier New"/>
              </a:rPr>
              <a:t>&lt;-</a:t>
            </a:r>
            <a:r>
              <a:rPr b="0" lang="en-US" sz="1800" spc="-1" strike="noStrike">
                <a:solidFill>
                  <a:srgbClr val="000000"/>
                </a:solidFill>
                <a:latin typeface="Times New Roman"/>
              </a:rPr>
              <a:t> ). Next we can request a model summary with the "summary" function.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rint &lt;- lmer(Attention ~ 1 + Deprivation + (1|Subject),data=sleep)</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summary(rint)</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summary output first displays information about the fitting process: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Linear mixed model fit by REML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Formula: Attention ~ 1 + Deprivation + (1 | Subject)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Data: sleep</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REML criterion at convergence: 542.4</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Some of these details are highly important! I return to these later…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227"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6.9 Fitting the model in R</a:t>
            </a:r>
            <a:endParaRPr b="0" lang="en-US" sz="3200" spc="-1" strike="noStrike">
              <a:latin typeface="Arial"/>
            </a:endParaRPr>
          </a:p>
        </p:txBody>
      </p:sp>
      <p:sp>
        <p:nvSpPr>
          <p:cNvPr id="22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457200" y="162864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output is divided into a random effects and fixed effects part: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Random effects:</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Groups   Name        Variance Std.Dev.</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Subject  (Intercept) 0.25544  0.5054  </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Residual             0.08089  0.2844  </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Number of obs: 1000, groups:  Subject, 50</a:t>
            </a:r>
            <a:endParaRPr b="0" lang="en-US" sz="1300" spc="-1" strike="noStrike">
              <a:solidFill>
                <a:srgbClr val="000000"/>
              </a:solidFill>
              <a:latin typeface="Calibri"/>
            </a:endParaRPr>
          </a:p>
          <a:p>
            <a:pPr>
              <a:lnSpc>
                <a:spcPct val="100000"/>
              </a:lnSpc>
              <a:spcBef>
                <a:spcPts val="261"/>
              </a:spcBef>
            </a:pP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Fixed effects:</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Estimate  Std.Error   t-val</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(Intercept)  1.42218    0.07379   19.27</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Deprivation -0.28006    0.00315  -88.91</a:t>
            </a:r>
            <a:endParaRPr b="0" lang="en-US" sz="1300" spc="-1" strike="noStrike">
              <a:solidFill>
                <a:srgbClr val="000000"/>
              </a:solidFill>
              <a:latin typeface="Calibri"/>
            </a:endParaRPr>
          </a:p>
        </p:txBody>
      </p:sp>
      <p:sp>
        <p:nvSpPr>
          <p:cNvPr id="230"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6.9 Fitting the model in R</a:t>
            </a:r>
            <a:endParaRPr b="0" lang="en-US" sz="3200" spc="-1" strike="noStrike">
              <a:latin typeface="Arial"/>
            </a:endParaRPr>
          </a:p>
        </p:txBody>
      </p:sp>
      <p:sp>
        <p:nvSpPr>
          <p:cNvPr id="231"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6.9 Fitting the model in R</a:t>
            </a:r>
            <a:endParaRPr b="0" lang="en-US" sz="3200" spc="-1" strike="noStrike">
              <a:latin typeface="Arial"/>
            </a:endParaRPr>
          </a:p>
        </p:txBody>
      </p:sp>
      <p:sp>
        <p:nvSpPr>
          <p:cNvPr id="233"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234" name="TextShape 3"/>
          <p:cNvSpPr txBox="1"/>
          <p:nvPr/>
        </p:nvSpPr>
        <p:spPr>
          <a:xfrm>
            <a:off x="458280" y="1600200"/>
            <a:ext cx="8229240" cy="4924800"/>
          </a:xfrm>
          <a:prstGeom prst="rect">
            <a:avLst/>
          </a:prstGeom>
          <a:blipFill rotWithShape="0">
            <a:blip r:embed="rId1"/>
            <a:stretch>
              <a:fillRect/>
            </a:stretch>
          </a:blipFill>
          <a:ln>
            <a:noFill/>
          </a:ln>
        </p:spPr>
        <p:txBody>
          <a:bodyPr/>
          <a:p>
            <a:pPr marL="343080" indent="-342720">
              <a:lnSpc>
                <a:spcPct val="100000"/>
              </a:lnSpc>
              <a:spcBef>
                <a:spcPts val="641"/>
              </a:spcBef>
              <a:buClr>
                <a:srgbClr val="000000"/>
              </a:buClr>
              <a:buFont typeface="Arial"/>
              <a:buChar char="•"/>
            </a:pPr>
            <a:r>
              <a:rPr b="0" lang="en-US" sz="3200" spc="-1" strike="noStrike">
                <a:latin typeface="Calibri"/>
              </a:rPr>
              <a:t> </a:t>
            </a:r>
            <a:endParaRPr b="0" lang="en-US" sz="3200" spc="-1" strike="noStrike">
              <a:solidFill>
                <a:srgbClr val="000000"/>
              </a:solidFill>
              <a:latin typeface="Calibri"/>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a:t>
            </a:r>
            <a:r>
              <a:rPr b="0" lang="en-US" sz="1800" spc="-1" strike="noStrike">
                <a:solidFill>
                  <a:srgbClr val="000000"/>
                </a:solidFill>
                <a:latin typeface="Times New Roman"/>
              </a:rPr>
              <a:t>"ranef"</a:t>
            </a:r>
            <a:r>
              <a:rPr b="0" lang="en-US" sz="1800" spc="-1" strike="noStrike">
                <a:solidFill>
                  <a:srgbClr val="000000"/>
                </a:solidFill>
                <a:latin typeface="Times New Roman"/>
              </a:rPr>
              <a:t> function returns the values for the random intercepts. These values denote the </a:t>
            </a:r>
            <a:r>
              <a:rPr b="0" lang="en-US" sz="1800" spc="-1" strike="noStrike">
                <a:solidFill>
                  <a:srgbClr val="984807"/>
                </a:solidFill>
                <a:latin typeface="Times New Roman"/>
              </a:rPr>
              <a:t>deviance</a:t>
            </a:r>
            <a:r>
              <a:rPr b="0" lang="en-US" sz="1800" spc="-1" strike="noStrike">
                <a:solidFill>
                  <a:srgbClr val="000000"/>
                </a:solidFill>
                <a:latin typeface="Times New Roman"/>
              </a:rPr>
              <a:t> of each subject from the population intercept!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ranef(rint)</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$Subject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(Intercept)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    -0.84966183</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ID10   -0.25942567</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ID11   -0.63440995</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ID12    0.04833887</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ID13   -0.85732489</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ID14    0.57371996</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ID6    -1.30205651</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It appears that subject 6 is particularly outlying with respect to their deviance from the population intercept.</a:t>
            </a:r>
            <a:endParaRPr b="0" lang="en-US" sz="1800" spc="-1" strike="noStrike">
              <a:solidFill>
                <a:srgbClr val="000000"/>
              </a:solidFill>
              <a:latin typeface="Calibri"/>
            </a:endParaRPr>
          </a:p>
        </p:txBody>
      </p:sp>
      <p:sp>
        <p:nvSpPr>
          <p:cNvPr id="236"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6.9 Fitting the model in R</a:t>
            </a:r>
            <a:endParaRPr b="0" lang="en-US" sz="3200" spc="-1" strike="noStrike">
              <a:latin typeface="Arial"/>
            </a:endParaRPr>
          </a:p>
        </p:txBody>
      </p:sp>
      <p:sp>
        <p:nvSpPr>
          <p:cNvPr id="23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222280" y="2205000"/>
            <a:ext cx="719640" cy="6476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93" name="CustomShape 2"/>
          <p:cNvSpPr/>
          <p:nvPr/>
        </p:nvSpPr>
        <p:spPr>
          <a:xfrm>
            <a:off x="5241600" y="2853000"/>
            <a:ext cx="719640" cy="6476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94" name="CustomShape 3"/>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Let us backtrack for a moment</a:t>
            </a:r>
            <a:endParaRPr b="0" lang="en-US" sz="3200" spc="-1" strike="noStrike">
              <a:latin typeface="Arial"/>
            </a:endParaRPr>
          </a:p>
        </p:txBody>
      </p:sp>
      <p:sp>
        <p:nvSpPr>
          <p:cNvPr id="95" name="Line 4"/>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96" name="Table 5"/>
          <p:cNvGraphicFramePr/>
          <p:nvPr/>
        </p:nvGraphicFramePr>
        <p:xfrm>
          <a:off x="363960" y="2421000"/>
          <a:ext cx="3425400" cy="3225600"/>
        </p:xfrm>
        <a:graphic>
          <a:graphicData uri="http://schemas.openxmlformats.org/drawingml/2006/table">
            <a:tbl>
              <a:tblPr/>
              <a:tblGrid>
                <a:gridCol w="856440"/>
                <a:gridCol w="856440"/>
                <a:gridCol w="856440"/>
                <a:gridCol w="856440"/>
              </a:tblGrid>
              <a:tr h="268560">
                <a:tc>
                  <a:txBody>
                    <a:bodyPr anchor="b"/>
                    <a:p>
                      <a:pPr algn="ctr">
                        <a:lnSpc>
                          <a:spcPct val="100000"/>
                        </a:lnSpc>
                      </a:pPr>
                      <a:r>
                        <a:rPr b="1" lang="en-US" sz="1100" spc="-1" strike="noStrike">
                          <a:solidFill>
                            <a:srgbClr val="000000"/>
                          </a:solidFill>
                          <a:latin typeface="Times New Roman"/>
                        </a:rPr>
                        <a:t>Obs.</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Subject</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Throw</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Points</a:t>
                      </a:r>
                      <a:endParaRPr b="0" lang="en-US" sz="1100" spc="-1" strike="noStrike">
                        <a:latin typeface="Arial"/>
                      </a:endParaRPr>
                    </a:p>
                  </a:txBody>
                  <a:tcPr marL="91440" marR="91440">
                    <a:lnT w="12240">
                      <a:solidFill>
                        <a:srgbClr val="000000"/>
                      </a:solidFill>
                    </a:lnT>
                    <a:lnB w="12240">
                      <a:solidFill>
                        <a:srgbClr val="000000"/>
                      </a:solidFill>
                    </a:lnB>
                    <a:noFill/>
                  </a:tcPr>
                </a:tc>
              </a:tr>
              <a:tr h="268560">
                <a:tc>
                  <a:txBody>
                    <a:bodyPr/>
                    <a:p>
                      <a:pPr algn="ctr">
                        <a:lnSpc>
                          <a:spcPct val="100000"/>
                        </a:lnSpc>
                      </a:pPr>
                      <a:r>
                        <a:rPr b="0" lang="en-US" sz="1100" spc="-1" strike="noStrike">
                          <a:solidFill>
                            <a:srgbClr val="000000"/>
                          </a:solidFill>
                          <a:latin typeface="Times New Roman"/>
                        </a:rPr>
                        <a:t>1</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Batman</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T1</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60</a:t>
                      </a:r>
                      <a:endParaRPr b="0" lang="en-US" sz="1100" spc="-1" strike="noStrike">
                        <a:latin typeface="Arial"/>
                      </a:endParaRPr>
                    </a:p>
                  </a:txBody>
                  <a:tcPr marL="91440" marR="91440">
                    <a:lnT w="12240">
                      <a:solidFill>
                        <a:srgbClr val="000000"/>
                      </a:solidFill>
                    </a:lnT>
                    <a:noFill/>
                  </a:tcPr>
                </a:tc>
              </a:tr>
              <a:tr h="268560">
                <a:tc>
                  <a:txBody>
                    <a:bodyPr/>
                    <a:p>
                      <a:pPr algn="ctr">
                        <a:lnSpc>
                          <a:spcPct val="100000"/>
                        </a:lnSpc>
                      </a:pPr>
                      <a:r>
                        <a:rPr b="0" lang="en-US" sz="1100" spc="-1" strike="noStrike">
                          <a:solidFill>
                            <a:srgbClr val="000000"/>
                          </a:solidFill>
                          <a:latin typeface="Times New Roman"/>
                        </a:rPr>
                        <a:t>2</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Batman</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T2</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40</a:t>
                      </a:r>
                      <a:endParaRPr b="0" lang="en-US" sz="1100" spc="-1" strike="noStrike">
                        <a:latin typeface="Arial"/>
                      </a:endParaRPr>
                    </a:p>
                  </a:txBody>
                  <a:tcPr marL="91440" marR="91440">
                    <a:noFill/>
                  </a:tcPr>
                </a:tc>
              </a:tr>
              <a:tr h="268560">
                <a:tc>
                  <a:txBody>
                    <a:bodyPr/>
                    <a:p>
                      <a:pPr algn="ctr">
                        <a:lnSpc>
                          <a:spcPct val="100000"/>
                        </a:lnSpc>
                      </a:pPr>
                      <a:r>
                        <a:rPr b="0" lang="en-US" sz="1100" spc="-1" strike="noStrike">
                          <a:solidFill>
                            <a:srgbClr val="000000"/>
                          </a:solidFill>
                          <a:latin typeface="Times New Roman"/>
                        </a:rPr>
                        <a:t>3</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Batman</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T3</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1440" marR="91440">
                    <a:lnB w="12240">
                      <a:solidFill>
                        <a:srgbClr val="808080"/>
                      </a:solidFill>
                    </a:lnB>
                    <a:noFill/>
                  </a:tcPr>
                </a:tc>
              </a:tr>
              <a:tr h="268560">
                <a:tc>
                  <a:txBody>
                    <a:bodyPr/>
                    <a:p>
                      <a:pPr algn="ctr">
                        <a:lnSpc>
                          <a:spcPct val="100000"/>
                        </a:lnSpc>
                      </a:pPr>
                      <a:r>
                        <a:rPr b="0" lang="en-US" sz="1100" spc="-1" strike="noStrike">
                          <a:solidFill>
                            <a:srgbClr val="000000"/>
                          </a:solidFill>
                          <a:latin typeface="Times New Roman"/>
                        </a:rPr>
                        <a:t>4</a:t>
                      </a:r>
                      <a:endParaRPr b="0" lang="en-US" sz="1100" spc="-1" strike="noStrike">
                        <a:latin typeface="Arial"/>
                      </a:endParaRPr>
                    </a:p>
                  </a:txBody>
                  <a:tcPr marL="91440" marR="91440">
                    <a:lnT w="12240">
                      <a:solidFill>
                        <a:srgbClr val="808080"/>
                      </a:solidFill>
                    </a:lnT>
                    <a:noFill/>
                  </a:tcPr>
                </a:tc>
                <a:tc>
                  <a:txBody>
                    <a:bodyPr/>
                    <a:p>
                      <a:pPr algn="ctr">
                        <a:lnSpc>
                          <a:spcPct val="100000"/>
                        </a:lnSpc>
                      </a:pPr>
                      <a:r>
                        <a:rPr b="0" lang="en-US" sz="1100" spc="-1" strike="noStrike">
                          <a:solidFill>
                            <a:srgbClr val="000000"/>
                          </a:solidFill>
                          <a:latin typeface="Times New Roman"/>
                        </a:rPr>
                        <a:t>Hulk</a:t>
                      </a:r>
                      <a:endParaRPr b="0" lang="en-US" sz="1100" spc="-1" strike="noStrike">
                        <a:latin typeface="Arial"/>
                      </a:endParaRPr>
                    </a:p>
                  </a:txBody>
                  <a:tcPr marL="91440" marR="91440">
                    <a:lnT w="12240">
                      <a:solidFill>
                        <a:srgbClr val="808080"/>
                      </a:solidFill>
                    </a:lnT>
                    <a:noFill/>
                  </a:tcPr>
                </a:tc>
                <a:tc>
                  <a:txBody>
                    <a:bodyPr/>
                    <a:p>
                      <a:pPr algn="ctr">
                        <a:lnSpc>
                          <a:spcPct val="100000"/>
                        </a:lnSpc>
                      </a:pPr>
                      <a:r>
                        <a:rPr b="0" lang="en-US" sz="1100" spc="-1" strike="noStrike">
                          <a:solidFill>
                            <a:srgbClr val="000000"/>
                          </a:solidFill>
                          <a:latin typeface="Times New Roman"/>
                        </a:rPr>
                        <a:t>T1</a:t>
                      </a:r>
                      <a:endParaRPr b="0" lang="en-US" sz="1100" spc="-1" strike="noStrike">
                        <a:latin typeface="Arial"/>
                      </a:endParaRPr>
                    </a:p>
                  </a:txBody>
                  <a:tcPr marL="91440" marR="91440">
                    <a:lnT w="12240">
                      <a:solidFill>
                        <a:srgbClr val="808080"/>
                      </a:solidFill>
                    </a:lnT>
                    <a:noFill/>
                  </a:tcPr>
                </a:tc>
                <a:tc>
                  <a:txBody>
                    <a:bodyPr/>
                    <a:p>
                      <a:pPr algn="ctr">
                        <a:lnSpc>
                          <a:spcPct val="100000"/>
                        </a:lnSpc>
                      </a:pPr>
                      <a:r>
                        <a:rPr b="0" lang="en-US" sz="1100" spc="-1" strike="noStrike">
                          <a:solidFill>
                            <a:srgbClr val="000000"/>
                          </a:solidFill>
                          <a:latin typeface="Times New Roman"/>
                        </a:rPr>
                        <a:t>1</a:t>
                      </a:r>
                      <a:endParaRPr b="0" lang="en-US" sz="1100" spc="-1" strike="noStrike">
                        <a:latin typeface="Arial"/>
                      </a:endParaRPr>
                    </a:p>
                  </a:txBody>
                  <a:tcPr marL="91440" marR="91440">
                    <a:lnT w="12240">
                      <a:solidFill>
                        <a:srgbClr val="808080"/>
                      </a:solidFill>
                    </a:lnT>
                    <a:noFill/>
                  </a:tcPr>
                </a:tc>
              </a:tr>
              <a:tr h="268560">
                <a:tc>
                  <a:txBody>
                    <a:bodyPr/>
                    <a:p>
                      <a:pPr algn="ctr">
                        <a:lnSpc>
                          <a:spcPct val="100000"/>
                        </a:lnSpc>
                      </a:pPr>
                      <a:r>
                        <a:rPr b="0" lang="en-US" sz="1100" spc="-1" strike="noStrike">
                          <a:solidFill>
                            <a:srgbClr val="000000"/>
                          </a:solidFill>
                          <a:latin typeface="Times New Roman"/>
                        </a:rPr>
                        <a:t>5</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Hulk</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T2</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10</a:t>
                      </a:r>
                      <a:endParaRPr b="0" lang="en-US" sz="1100" spc="-1" strike="noStrike">
                        <a:latin typeface="Arial"/>
                      </a:endParaRPr>
                    </a:p>
                  </a:txBody>
                  <a:tcPr marL="91440" marR="91440">
                    <a:noFill/>
                  </a:tcPr>
                </a:tc>
              </a:tr>
              <a:tr h="268560">
                <a:tc>
                  <a:txBody>
                    <a:bodyPr/>
                    <a:p>
                      <a:pPr algn="ctr">
                        <a:lnSpc>
                          <a:spcPct val="100000"/>
                        </a:lnSpc>
                      </a:pPr>
                      <a:r>
                        <a:rPr b="0" lang="en-US" sz="1100" spc="-1" strike="noStrike">
                          <a:solidFill>
                            <a:srgbClr val="000000"/>
                          </a:solidFill>
                          <a:latin typeface="Times New Roman"/>
                        </a:rPr>
                        <a:t>6</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Hulk</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T3</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25</a:t>
                      </a:r>
                      <a:endParaRPr b="0" lang="en-US" sz="1100" spc="-1" strike="noStrike">
                        <a:latin typeface="Arial"/>
                      </a:endParaRPr>
                    </a:p>
                  </a:txBody>
                  <a:tcPr marL="91440" marR="91440">
                    <a:lnB w="12240">
                      <a:solidFill>
                        <a:srgbClr val="808080"/>
                      </a:solidFill>
                    </a:lnB>
                    <a:noFill/>
                  </a:tcPr>
                </a:tc>
              </a:tr>
              <a:tr h="268560">
                <a:tc>
                  <a:txBody>
                    <a:bodyPr/>
                    <a:p>
                      <a:pPr algn="ctr">
                        <a:lnSpc>
                          <a:spcPct val="100000"/>
                        </a:lnSpc>
                      </a:pPr>
                      <a:r>
                        <a:rPr b="0" lang="en-US" sz="1100" spc="-1" strike="noStrike">
                          <a:solidFill>
                            <a:srgbClr val="000000"/>
                          </a:solidFill>
                          <a:latin typeface="Times New Roman"/>
                        </a:rPr>
                        <a:t>7</a:t>
                      </a:r>
                      <a:endParaRPr b="0" lang="en-US" sz="1100" spc="-1" strike="noStrike">
                        <a:latin typeface="Arial"/>
                      </a:endParaRPr>
                    </a:p>
                  </a:txBody>
                  <a:tcPr marL="91440" marR="91440">
                    <a:lnT w="12240">
                      <a:solidFill>
                        <a:srgbClr val="808080"/>
                      </a:solidFill>
                    </a:lnT>
                    <a:noFill/>
                  </a:tcPr>
                </a:tc>
                <a:tc>
                  <a:txBody>
                    <a:bodyPr/>
                    <a:p>
                      <a:pPr algn="ctr">
                        <a:lnSpc>
                          <a:spcPct val="100000"/>
                        </a:lnSpc>
                      </a:pPr>
                      <a:r>
                        <a:rPr b="0" lang="en-US" sz="1100" spc="-1" strike="noStrike">
                          <a:solidFill>
                            <a:srgbClr val="000000"/>
                          </a:solidFill>
                          <a:latin typeface="Times New Roman"/>
                        </a:rPr>
                        <a:t>Spider-Man</a:t>
                      </a:r>
                      <a:endParaRPr b="0" lang="en-US" sz="1100" spc="-1" strike="noStrike">
                        <a:latin typeface="Arial"/>
                      </a:endParaRPr>
                    </a:p>
                  </a:txBody>
                  <a:tcPr marL="91440" marR="91440">
                    <a:lnT w="12240">
                      <a:solidFill>
                        <a:srgbClr val="808080"/>
                      </a:solidFill>
                    </a:lnT>
                    <a:noFill/>
                  </a:tcPr>
                </a:tc>
                <a:tc>
                  <a:txBody>
                    <a:bodyPr/>
                    <a:p>
                      <a:pPr algn="ctr">
                        <a:lnSpc>
                          <a:spcPct val="100000"/>
                        </a:lnSpc>
                      </a:pPr>
                      <a:r>
                        <a:rPr b="0" lang="en-US" sz="1100" spc="-1" strike="noStrike">
                          <a:solidFill>
                            <a:srgbClr val="000000"/>
                          </a:solidFill>
                          <a:latin typeface="Times New Roman"/>
                        </a:rPr>
                        <a:t>T1</a:t>
                      </a:r>
                      <a:endParaRPr b="0" lang="en-US" sz="1100" spc="-1" strike="noStrike">
                        <a:latin typeface="Arial"/>
                      </a:endParaRPr>
                    </a:p>
                  </a:txBody>
                  <a:tcPr marL="91440" marR="91440">
                    <a:lnT w="12240">
                      <a:solidFill>
                        <a:srgbClr val="808080"/>
                      </a:solidFill>
                    </a:lnT>
                    <a:noFill/>
                  </a:tcPr>
                </a:tc>
                <a:tc>
                  <a:txBody>
                    <a:bodyP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1440" marR="91440">
                    <a:lnT w="12240">
                      <a:solidFill>
                        <a:srgbClr val="808080"/>
                      </a:solidFill>
                    </a:lnT>
                    <a:noFill/>
                  </a:tcPr>
                </a:tc>
              </a:tr>
              <a:tr h="268560">
                <a:tc>
                  <a:txBody>
                    <a:bodyPr/>
                    <a:p>
                      <a:pPr algn="ctr">
                        <a:lnSpc>
                          <a:spcPct val="100000"/>
                        </a:lnSpc>
                      </a:pPr>
                      <a:r>
                        <a:rPr b="0" lang="en-US" sz="1100" spc="-1" strike="noStrike">
                          <a:solidFill>
                            <a:srgbClr val="000000"/>
                          </a:solidFill>
                          <a:latin typeface="Times New Roman"/>
                        </a:rPr>
                        <a:t>8</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Spider-Man</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T2</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15</a:t>
                      </a:r>
                      <a:endParaRPr b="0" lang="en-US" sz="1100" spc="-1" strike="noStrike">
                        <a:latin typeface="Arial"/>
                      </a:endParaRPr>
                    </a:p>
                  </a:txBody>
                  <a:tcPr marL="91440" marR="91440">
                    <a:noFill/>
                  </a:tcPr>
                </a:tc>
              </a:tr>
              <a:tr h="268560">
                <a:tc>
                  <a:txBody>
                    <a:bodyPr/>
                    <a:p>
                      <a:pPr algn="ctr">
                        <a:lnSpc>
                          <a:spcPct val="100000"/>
                        </a:lnSpc>
                      </a:pPr>
                      <a:r>
                        <a:rPr b="0" lang="en-US" sz="1100" spc="-1" strike="noStrike">
                          <a:solidFill>
                            <a:srgbClr val="000000"/>
                          </a:solidFill>
                          <a:latin typeface="Times New Roman"/>
                        </a:rPr>
                        <a:t>9</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Spider-Man</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T3</a:t>
                      </a:r>
                      <a:endParaRPr b="0" lang="en-US" sz="1100" spc="-1" strike="noStrike">
                        <a:latin typeface="Arial"/>
                      </a:endParaRPr>
                    </a:p>
                  </a:txBody>
                  <a:tcPr marL="91440" marR="91440">
                    <a:lnB w="12240">
                      <a:solidFill>
                        <a:srgbClr val="808080"/>
                      </a:solidFill>
                    </a:lnB>
                    <a:noFill/>
                  </a:tcPr>
                </a:tc>
                <a:tc>
                  <a:txBody>
                    <a:bodyPr/>
                    <a:p>
                      <a:pPr algn="ctr">
                        <a:lnSpc>
                          <a:spcPct val="100000"/>
                        </a:lnSpc>
                      </a:pPr>
                      <a:r>
                        <a:rPr b="0" lang="en-US" sz="1100" spc="-1" strike="noStrike">
                          <a:solidFill>
                            <a:srgbClr val="000000"/>
                          </a:solidFill>
                          <a:latin typeface="Times New Roman"/>
                        </a:rPr>
                        <a:t>11</a:t>
                      </a:r>
                      <a:endParaRPr b="0" lang="en-US" sz="1100" spc="-1" strike="noStrike">
                        <a:latin typeface="Arial"/>
                      </a:endParaRPr>
                    </a:p>
                  </a:txBody>
                  <a:tcPr marL="91440" marR="91440">
                    <a:lnB w="12240">
                      <a:solidFill>
                        <a:srgbClr val="808080"/>
                      </a:solidFill>
                    </a:lnB>
                    <a:noFill/>
                  </a:tcPr>
                </a:tc>
              </a:tr>
              <a:tr h="268560">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T w="12240">
                      <a:solidFill>
                        <a:srgbClr val="808080"/>
                      </a:solidFill>
                    </a:lnT>
                    <a:lnB w="12240">
                      <a:noFill/>
                    </a:lnB>
                    <a:noFill/>
                  </a:tcPr>
                </a:tc>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T w="12240">
                      <a:solidFill>
                        <a:srgbClr val="808080"/>
                      </a:solidFill>
                    </a:lnT>
                    <a:lnB w="12240">
                      <a:noFill/>
                    </a:lnB>
                    <a:noFill/>
                  </a:tcPr>
                </a:tc>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T w="12240">
                      <a:solidFill>
                        <a:srgbClr val="808080"/>
                      </a:solidFill>
                    </a:lnT>
                    <a:lnB w="12240">
                      <a:noFill/>
                    </a:lnB>
                    <a:noFill/>
                  </a:tcPr>
                </a:tc>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T w="12240">
                      <a:solidFill>
                        <a:srgbClr val="808080"/>
                      </a:solidFill>
                    </a:lnT>
                    <a:lnB w="12240">
                      <a:noFill/>
                    </a:lnB>
                    <a:noFill/>
                  </a:tcPr>
                </a:tc>
              </a:tr>
              <a:tr h="271440">
                <a:tc>
                  <a:txBody>
                    <a:bodyPr/>
                    <a:p>
                      <a:pPr algn="ctr">
                        <a:lnSpc>
                          <a:spcPct val="100000"/>
                        </a:lnSpc>
                      </a:pPr>
                      <a:r>
                        <a:rPr b="0" lang="en-US" sz="1100" spc="-1" strike="noStrike">
                          <a:solidFill>
                            <a:srgbClr val="000000"/>
                          </a:solidFill>
                          <a:latin typeface="Times New Roman"/>
                        </a:rPr>
                        <a:t>60</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Iron Man</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T3</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19</a:t>
                      </a:r>
                      <a:endParaRPr b="0" lang="en-US" sz="1100" spc="-1" strike="noStrike">
                        <a:latin typeface="Arial"/>
                      </a:endParaRPr>
                    </a:p>
                  </a:txBody>
                  <a:tcPr marL="91440" marR="91440">
                    <a:lnT w="12240">
                      <a:noFill/>
                    </a:lnT>
                    <a:lnB w="12240">
                      <a:solidFill>
                        <a:srgbClr val="000000"/>
                      </a:solidFill>
                    </a:lnB>
                    <a:noFill/>
                  </a:tcPr>
                </a:tc>
              </a:tr>
            </a:tbl>
          </a:graphicData>
        </a:graphic>
      </p:graphicFrame>
      <p:graphicFrame>
        <p:nvGraphicFramePr>
          <p:cNvPr id="97" name="Table 6"/>
          <p:cNvGraphicFramePr/>
          <p:nvPr/>
        </p:nvGraphicFramePr>
        <p:xfrm>
          <a:off x="4428000" y="3141000"/>
          <a:ext cx="4248000" cy="1612440"/>
        </p:xfrm>
        <a:graphic>
          <a:graphicData uri="http://schemas.openxmlformats.org/drawingml/2006/table">
            <a:tbl>
              <a:tblPr/>
              <a:tblGrid>
                <a:gridCol w="849600"/>
                <a:gridCol w="886320"/>
                <a:gridCol w="812520"/>
                <a:gridCol w="849600"/>
                <a:gridCol w="849960"/>
              </a:tblGrid>
              <a:tr h="268560">
                <a:tc>
                  <a:txBody>
                    <a:bodyPr anchor="b"/>
                    <a:p>
                      <a:pPr algn="ctr">
                        <a:lnSpc>
                          <a:spcPct val="100000"/>
                        </a:lnSpc>
                      </a:pPr>
                      <a:r>
                        <a:rPr b="1" lang="en-US" sz="1100" spc="-1" strike="noStrike">
                          <a:solidFill>
                            <a:srgbClr val="000000"/>
                          </a:solidFill>
                          <a:latin typeface="Times New Roman"/>
                        </a:rPr>
                        <a:t>Obs.</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Subject</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T1</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T2</a:t>
                      </a:r>
                      <a:endParaRPr b="0" lang="en-US" sz="1100" spc="-1" strike="noStrike">
                        <a:latin typeface="Arial"/>
                      </a:endParaRPr>
                    </a:p>
                  </a:txBody>
                  <a:tcPr marL="91440" marR="91440">
                    <a:lnT w="12240">
                      <a:solidFill>
                        <a:srgbClr val="000000"/>
                      </a:solidFill>
                    </a:lnT>
                    <a:lnB w="12240">
                      <a:solidFill>
                        <a:srgbClr val="000000"/>
                      </a:solidFill>
                    </a:lnB>
                    <a:noFill/>
                  </a:tcPr>
                </a:tc>
                <a:tc>
                  <a:txBody>
                    <a:bodyPr anchor="b"/>
                    <a:p>
                      <a:pPr algn="ctr">
                        <a:lnSpc>
                          <a:spcPct val="100000"/>
                        </a:lnSpc>
                      </a:pPr>
                      <a:r>
                        <a:rPr b="1" lang="en-US" sz="1100" spc="-1" strike="noStrike">
                          <a:solidFill>
                            <a:srgbClr val="000000"/>
                          </a:solidFill>
                          <a:latin typeface="Times New Roman"/>
                        </a:rPr>
                        <a:t>T3</a:t>
                      </a:r>
                      <a:endParaRPr b="0" lang="en-US" sz="1100" spc="-1" strike="noStrike">
                        <a:latin typeface="Arial"/>
                      </a:endParaRPr>
                    </a:p>
                  </a:txBody>
                  <a:tcPr marL="91440" marR="91440">
                    <a:lnT w="12240">
                      <a:solidFill>
                        <a:srgbClr val="000000"/>
                      </a:solidFill>
                    </a:lnT>
                    <a:lnB w="12240">
                      <a:solidFill>
                        <a:srgbClr val="000000"/>
                      </a:solidFill>
                    </a:lnB>
                    <a:noFill/>
                  </a:tcPr>
                </a:tc>
              </a:tr>
              <a:tr h="268560">
                <a:tc>
                  <a:txBody>
                    <a:bodyPr/>
                    <a:p>
                      <a:pPr algn="ctr">
                        <a:lnSpc>
                          <a:spcPct val="100000"/>
                        </a:lnSpc>
                      </a:pPr>
                      <a:r>
                        <a:rPr b="0" lang="en-US" sz="1100" spc="-1" strike="noStrike">
                          <a:solidFill>
                            <a:srgbClr val="000000"/>
                          </a:solidFill>
                          <a:latin typeface="Times New Roman"/>
                        </a:rPr>
                        <a:t>1</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Batman</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60</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40</a:t>
                      </a:r>
                      <a:endParaRPr b="0" lang="en-US" sz="1100" spc="-1" strike="noStrike">
                        <a:latin typeface="Arial"/>
                      </a:endParaRPr>
                    </a:p>
                  </a:txBody>
                  <a:tcPr marL="91440" marR="91440">
                    <a:lnT w="12240">
                      <a:solidFill>
                        <a:srgbClr val="000000"/>
                      </a:solidFill>
                    </a:lnT>
                    <a:noFill/>
                  </a:tcPr>
                </a:tc>
                <a:tc>
                  <a:txBody>
                    <a:bodyP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1440" marR="91440">
                    <a:lnT w="12240">
                      <a:solidFill>
                        <a:srgbClr val="000000"/>
                      </a:solidFill>
                    </a:lnT>
                    <a:noFill/>
                  </a:tcPr>
                </a:tc>
              </a:tr>
              <a:tr h="268560">
                <a:tc>
                  <a:txBody>
                    <a:bodyPr/>
                    <a:p>
                      <a:pPr algn="ctr">
                        <a:lnSpc>
                          <a:spcPct val="100000"/>
                        </a:lnSpc>
                      </a:pPr>
                      <a:r>
                        <a:rPr b="0" lang="en-US" sz="1100" spc="-1" strike="noStrike">
                          <a:solidFill>
                            <a:srgbClr val="000000"/>
                          </a:solidFill>
                          <a:latin typeface="Times New Roman"/>
                        </a:rPr>
                        <a:t>2</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Hulk</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1</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10</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25</a:t>
                      </a:r>
                      <a:endParaRPr b="0" lang="en-US" sz="1100" spc="-1" strike="noStrike">
                        <a:latin typeface="Arial"/>
                      </a:endParaRPr>
                    </a:p>
                  </a:txBody>
                  <a:tcPr marL="91440" marR="91440">
                    <a:noFill/>
                  </a:tcPr>
                </a:tc>
              </a:tr>
              <a:tr h="268560">
                <a:tc>
                  <a:txBody>
                    <a:bodyPr/>
                    <a:p>
                      <a:pPr algn="ctr">
                        <a:lnSpc>
                          <a:spcPct val="100000"/>
                        </a:lnSpc>
                      </a:pPr>
                      <a:r>
                        <a:rPr b="0" lang="en-US" sz="1100" spc="-1" strike="noStrike">
                          <a:solidFill>
                            <a:srgbClr val="000000"/>
                          </a:solidFill>
                          <a:latin typeface="Times New Roman"/>
                        </a:rPr>
                        <a:t>3</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Spider-Man</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50</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15</a:t>
                      </a:r>
                      <a:endParaRPr b="0" lang="en-US" sz="1100" spc="-1" strike="noStrike">
                        <a:latin typeface="Arial"/>
                      </a:endParaRPr>
                    </a:p>
                  </a:txBody>
                  <a:tcPr marL="91440" marR="91440">
                    <a:noFill/>
                  </a:tcPr>
                </a:tc>
                <a:tc>
                  <a:txBody>
                    <a:bodyPr/>
                    <a:p>
                      <a:pPr algn="ctr">
                        <a:lnSpc>
                          <a:spcPct val="100000"/>
                        </a:lnSpc>
                      </a:pPr>
                      <a:r>
                        <a:rPr b="0" lang="en-US" sz="1100" spc="-1" strike="noStrike">
                          <a:solidFill>
                            <a:srgbClr val="000000"/>
                          </a:solidFill>
                          <a:latin typeface="Times New Roman"/>
                        </a:rPr>
                        <a:t>11</a:t>
                      </a:r>
                      <a:endParaRPr b="0" lang="en-US" sz="1100" spc="-1" strike="noStrike">
                        <a:latin typeface="Arial"/>
                      </a:endParaRPr>
                    </a:p>
                  </a:txBody>
                  <a:tcPr marL="91440" marR="91440">
                    <a:noFill/>
                  </a:tcPr>
                </a:tc>
              </a:tr>
              <a:tr h="268560">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B w="12240">
                      <a:noFill/>
                    </a:lnB>
                    <a:noFill/>
                  </a:tcPr>
                </a:tc>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B w="12240">
                      <a:noFill/>
                    </a:lnB>
                    <a:noFill/>
                  </a:tcPr>
                </a:tc>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B w="12240">
                      <a:noFill/>
                    </a:lnB>
                    <a:noFill/>
                  </a:tcPr>
                </a:tc>
                <a:tc>
                  <a:txBody>
                    <a:bodyPr/>
                    <a:p>
                      <a:pPr algn="ctr">
                        <a:lnSpc>
                          <a:spcPct val="100000"/>
                        </a:lnSpc>
                      </a:pPr>
                      <a:r>
                        <a:rPr b="0" lang="en-US" sz="1100" spc="-1" strike="noStrike">
                          <a:solidFill>
                            <a:srgbClr val="000000"/>
                          </a:solidFill>
                          <a:latin typeface="Times New Roman"/>
                        </a:rPr>
                        <a:t>...</a:t>
                      </a:r>
                      <a:endParaRPr b="0" lang="en-US" sz="1100" spc="-1" strike="noStrike">
                        <a:latin typeface="Arial"/>
                      </a:endParaRPr>
                    </a:p>
                  </a:txBody>
                  <a:tcPr marL="91440" marR="91440">
                    <a:lnB w="12240">
                      <a:noFill/>
                    </a:lnB>
                    <a:noFill/>
                  </a:tcPr>
                </a:tc>
                <a:tc>
                  <a:tcPr marL="91440" marR="91440">
                    <a:lnB w="12240">
                      <a:noFill/>
                    </a:lnB>
                    <a:noFill/>
                  </a:tcPr>
                </a:tc>
              </a:tr>
              <a:tr h="269640">
                <a:tc>
                  <a:txBody>
                    <a:bodyPr/>
                    <a:p>
                      <a:pPr algn="ctr">
                        <a:lnSpc>
                          <a:spcPct val="100000"/>
                        </a:lnSpc>
                      </a:pPr>
                      <a:r>
                        <a:rPr b="0" lang="en-US" sz="1100" spc="-1" strike="noStrike">
                          <a:solidFill>
                            <a:srgbClr val="000000"/>
                          </a:solidFill>
                          <a:latin typeface="Times New Roman"/>
                        </a:rPr>
                        <a:t>20</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Iron Man</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5</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12</a:t>
                      </a:r>
                      <a:endParaRPr b="0" lang="en-US" sz="1100" spc="-1" strike="noStrike">
                        <a:latin typeface="Arial"/>
                      </a:endParaRPr>
                    </a:p>
                  </a:txBody>
                  <a:tcPr marL="91440" marR="91440">
                    <a:lnT w="12240">
                      <a:noFill/>
                    </a:lnT>
                    <a:lnB w="12240">
                      <a:solidFill>
                        <a:srgbClr val="000000"/>
                      </a:solidFill>
                    </a:lnB>
                    <a:noFill/>
                  </a:tcPr>
                </a:tc>
                <a:tc>
                  <a:txBody>
                    <a:bodyPr/>
                    <a:p>
                      <a:pPr algn="ctr">
                        <a:lnSpc>
                          <a:spcPct val="100000"/>
                        </a:lnSpc>
                      </a:pPr>
                      <a:r>
                        <a:rPr b="0" lang="en-US" sz="1100" spc="-1" strike="noStrike">
                          <a:solidFill>
                            <a:srgbClr val="000000"/>
                          </a:solidFill>
                          <a:latin typeface="Times New Roman"/>
                        </a:rPr>
                        <a:t>19</a:t>
                      </a:r>
                      <a:endParaRPr b="0" lang="en-US" sz="1100" spc="-1" strike="noStrike">
                        <a:latin typeface="Arial"/>
                      </a:endParaRPr>
                    </a:p>
                  </a:txBody>
                  <a:tcPr marL="91440" marR="91440">
                    <a:lnT w="12240">
                      <a:noFill/>
                    </a:lnT>
                    <a:lnB w="12240">
                      <a:solidFill>
                        <a:srgbClr val="000000"/>
                      </a:solidFill>
                    </a:lnB>
                    <a:noFill/>
                  </a:tcPr>
                </a:tc>
              </a:tr>
            </a:tbl>
          </a:graphicData>
        </a:graphic>
      </p:graphicFrame>
      <p:sp>
        <p:nvSpPr>
          <p:cNvPr id="98" name="CustomShape 7"/>
          <p:cNvSpPr/>
          <p:nvPr/>
        </p:nvSpPr>
        <p:spPr>
          <a:xfrm flipV="1" rot="16200000">
            <a:off x="3768480" y="1018440"/>
            <a:ext cx="647640" cy="3018960"/>
          </a:xfrm>
          <a:prstGeom prst="curvedConnector3">
            <a:avLst>
              <a:gd name="adj1" fmla="val 218835"/>
            </a:avLst>
          </a:prstGeom>
          <a:noFill/>
          <a:ln w="38160">
            <a:solidFill>
              <a:schemeClr val="accent6">
                <a:lumMod val="50000"/>
              </a:schemeClr>
            </a:solidFill>
            <a:round/>
            <a:tailEnd len="lg" type="triangle" w="lg"/>
          </a:ln>
        </p:spPr>
        <p:style>
          <a:lnRef idx="1">
            <a:schemeClr val="accent1"/>
          </a:lnRef>
          <a:fillRef idx="0">
            <a:schemeClr val="accent1"/>
          </a:fillRef>
          <a:effectRef idx="0">
            <a:schemeClr val="accent1"/>
          </a:effectRef>
          <a:fontRef idx="minor"/>
        </p:style>
      </p:sp>
      <p:sp>
        <p:nvSpPr>
          <p:cNvPr id="99" name="CustomShape 8"/>
          <p:cNvSpPr/>
          <p:nvPr/>
        </p:nvSpPr>
        <p:spPr>
          <a:xfrm>
            <a:off x="1199160" y="6042600"/>
            <a:ext cx="15894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984807"/>
                </a:solidFill>
                <a:latin typeface="Times New Roman"/>
              </a:rPr>
              <a:t>Long format data</a:t>
            </a:r>
            <a:endParaRPr b="0" lang="en-US" sz="1600" spc="-1" strike="noStrike">
              <a:latin typeface="Arial"/>
            </a:endParaRPr>
          </a:p>
        </p:txBody>
      </p:sp>
      <p:sp>
        <p:nvSpPr>
          <p:cNvPr id="100" name="CustomShape 9"/>
          <p:cNvSpPr/>
          <p:nvPr/>
        </p:nvSpPr>
        <p:spPr>
          <a:xfrm>
            <a:off x="5998680" y="5157360"/>
            <a:ext cx="15908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984807"/>
                </a:solidFill>
                <a:latin typeface="Times New Roman"/>
              </a:rPr>
              <a:t>Wide format data</a:t>
            </a:r>
            <a:endParaRPr b="0" lang="en-US" sz="1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6.9 Fitting the model in R</a:t>
            </a:r>
            <a:endParaRPr b="0" lang="en-US" sz="3200" spc="-1" strike="noStrike">
              <a:latin typeface="Arial"/>
            </a:endParaRPr>
          </a:p>
        </p:txBody>
      </p:sp>
      <p:sp>
        <p:nvSpPr>
          <p:cNvPr id="239"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240" name="Picture 7" descr=""/>
          <p:cNvPicPr/>
          <p:nvPr/>
        </p:nvPicPr>
        <p:blipFill>
          <a:blip r:embed="rId1"/>
          <a:stretch/>
        </p:blipFill>
        <p:spPr>
          <a:xfrm>
            <a:off x="1763640" y="963720"/>
            <a:ext cx="5454720" cy="544176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fixed effects reveal a negative association between hours of sleep deprivation and degree of attention, as expected from the graphs we plotted.</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Random effects:</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Groups   Name        Variance Std.Dev.</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Subject  (Intercept) 0.25544  0.5054  </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Residual             0.08089  0.2844  </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Number of obs: 1000, groups:  Subject, 50</a:t>
            </a:r>
            <a:endParaRPr b="0" lang="en-US" sz="1300" spc="-1" strike="noStrike">
              <a:solidFill>
                <a:srgbClr val="000000"/>
              </a:solidFill>
              <a:latin typeface="Calibri"/>
            </a:endParaRPr>
          </a:p>
          <a:p>
            <a:pPr>
              <a:lnSpc>
                <a:spcPct val="100000"/>
              </a:lnSpc>
              <a:spcBef>
                <a:spcPts val="261"/>
              </a:spcBef>
            </a:pP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Fixed effects:</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Estimate  Std.Error   t-val</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(Intercept)  1.42218    0.07379   19.27</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Deprivation </a:t>
            </a:r>
            <a:r>
              <a:rPr b="1" lang="en-US" sz="1300" spc="-1" strike="noStrike" u="sng">
                <a:solidFill>
                  <a:srgbClr val="ff0000"/>
                </a:solidFill>
                <a:uFillTx/>
                <a:latin typeface="Courier New"/>
              </a:rPr>
              <a:t>-0.28006</a:t>
            </a:r>
            <a:r>
              <a:rPr b="0" lang="en-US" sz="1300" spc="-1" strike="noStrike">
                <a:solidFill>
                  <a:srgbClr val="ff0000"/>
                </a:solidFill>
                <a:latin typeface="Courier New"/>
              </a:rPr>
              <a:t>    </a:t>
            </a:r>
            <a:r>
              <a:rPr b="0" lang="en-US" sz="1300" spc="-1" strike="noStrike">
                <a:solidFill>
                  <a:srgbClr val="000000"/>
                </a:solidFill>
                <a:latin typeface="Courier New"/>
              </a:rPr>
              <a:t>0.00315  -88.91</a:t>
            </a:r>
            <a:endParaRPr b="0" lang="en-US" sz="1300" spc="-1" strike="noStrike">
              <a:solidFill>
                <a:srgbClr val="000000"/>
              </a:solidFill>
              <a:latin typeface="Calibri"/>
            </a:endParaRPr>
          </a:p>
        </p:txBody>
      </p:sp>
      <p:sp>
        <p:nvSpPr>
          <p:cNvPr id="242"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6.9 Fitting the model in R</a:t>
            </a:r>
            <a:endParaRPr b="0" lang="en-US" sz="3200" spc="-1" strike="noStrike">
              <a:latin typeface="Arial"/>
            </a:endParaRPr>
          </a:p>
        </p:txBody>
      </p:sp>
      <p:sp>
        <p:nvSpPr>
          <p:cNvPr id="24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Where is my </a:t>
            </a:r>
            <a:r>
              <a:rPr b="0" i="1" lang="en-US" sz="1800" spc="-1" strike="noStrike">
                <a:solidFill>
                  <a:srgbClr val="000000"/>
                </a:solidFill>
                <a:latin typeface="Times New Roman"/>
              </a:rPr>
              <a:t>p</a:t>
            </a:r>
            <a:r>
              <a:rPr b="0" lang="en-US" sz="1800" spc="-1" strike="noStrike">
                <a:solidFill>
                  <a:srgbClr val="000000"/>
                </a:solidFill>
                <a:latin typeface="Times New Roman"/>
              </a:rPr>
              <a:t>-value…?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Random effects:</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Groups   Name        Variance Std.Dev.</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Subject  (Intercept) 0.25544  0.5054  </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Residual             0.08089  0.2844  </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Number of obs: 1000, groups:  Subject, 50</a:t>
            </a:r>
            <a:endParaRPr b="0" lang="en-US" sz="1300" spc="-1" strike="noStrike">
              <a:solidFill>
                <a:srgbClr val="000000"/>
              </a:solidFill>
              <a:latin typeface="Calibri"/>
            </a:endParaRPr>
          </a:p>
          <a:p>
            <a:pPr>
              <a:lnSpc>
                <a:spcPct val="100000"/>
              </a:lnSpc>
              <a:spcBef>
                <a:spcPts val="261"/>
              </a:spcBef>
            </a:pP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Fixed effects:</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            </a:t>
            </a:r>
            <a:r>
              <a:rPr b="0" lang="en-US" sz="1300" spc="-1" strike="noStrike">
                <a:solidFill>
                  <a:srgbClr val="000000"/>
                </a:solidFill>
                <a:latin typeface="Courier New"/>
              </a:rPr>
              <a:t>Estimate  Std.Error   t-val</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(Intercept)  1.42218    0.07379   19.27</a:t>
            </a:r>
            <a:endParaRPr b="0" lang="en-US" sz="1300" spc="-1" strike="noStrike">
              <a:solidFill>
                <a:srgbClr val="000000"/>
              </a:solidFill>
              <a:latin typeface="Calibri"/>
            </a:endParaRPr>
          </a:p>
          <a:p>
            <a:pPr>
              <a:lnSpc>
                <a:spcPct val="100000"/>
              </a:lnSpc>
              <a:spcBef>
                <a:spcPts val="261"/>
              </a:spcBef>
            </a:pPr>
            <a:r>
              <a:rPr b="0" lang="en-US" sz="1300" spc="-1" strike="noStrike">
                <a:solidFill>
                  <a:srgbClr val="000000"/>
                </a:solidFill>
                <a:latin typeface="Courier New"/>
              </a:rPr>
              <a:t>	</a:t>
            </a:r>
            <a:r>
              <a:rPr b="0" lang="en-US" sz="1300" spc="-1" strike="noStrike">
                <a:solidFill>
                  <a:srgbClr val="000000"/>
                </a:solidFill>
                <a:latin typeface="Courier New"/>
              </a:rPr>
              <a:t>Deprivation -0.28006    0.00315  -88.91</a:t>
            </a:r>
            <a:endParaRPr b="0" lang="en-US" sz="1300" spc="-1" strike="noStrike">
              <a:solidFill>
                <a:srgbClr val="000000"/>
              </a:solidFill>
              <a:latin typeface="Calibri"/>
            </a:endParaRPr>
          </a:p>
        </p:txBody>
      </p:sp>
      <p:sp>
        <p:nvSpPr>
          <p:cNvPr id="245"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6.9 Fitting the model in R</a:t>
            </a:r>
            <a:endParaRPr b="0" lang="en-US" sz="3200" spc="-1" strike="noStrike">
              <a:latin typeface="Arial"/>
            </a:endParaRPr>
          </a:p>
        </p:txBody>
      </p:sp>
      <p:sp>
        <p:nvSpPr>
          <p:cNvPr id="24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247" name="CustomShape 4"/>
          <p:cNvSpPr/>
          <p:nvPr/>
        </p:nvSpPr>
        <p:spPr>
          <a:xfrm>
            <a:off x="5652000" y="4149000"/>
            <a:ext cx="2016000" cy="93564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0000"/>
                </a:solidFill>
                <a:latin typeface="Times New Roman"/>
              </a:rPr>
              <a:t>???</a:t>
            </a:r>
            <a:endParaRPr b="0" lang="en-US" sz="1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the standard linear model, tests of fixed effects depend on the Gauss-Markov assumptions, i.e., constant variance and uncorrelated errors. Degrees of freedom for such tests (</a:t>
            </a:r>
            <a:r>
              <a:rPr b="0" i="1" lang="en-US" sz="1800" spc="-1" strike="noStrike">
                <a:solidFill>
                  <a:srgbClr val="000000"/>
                </a:solidFill>
                <a:latin typeface="Times New Roman"/>
              </a:rPr>
              <a:t>t</a:t>
            </a:r>
            <a:r>
              <a:rPr b="0" lang="en-US" sz="1800" spc="-1" strike="noStrike">
                <a:solidFill>
                  <a:srgbClr val="000000"/>
                </a:solidFill>
                <a:latin typeface="Times New Roman"/>
              </a:rPr>
              <a:t>-tests and </a:t>
            </a:r>
            <a:r>
              <a:rPr b="0" i="1" lang="en-US" sz="1800" spc="-1" strike="noStrike">
                <a:solidFill>
                  <a:srgbClr val="000000"/>
                </a:solidFill>
                <a:latin typeface="Times New Roman"/>
              </a:rPr>
              <a:t>F</a:t>
            </a:r>
            <a:r>
              <a:rPr b="0" lang="en-US" sz="1800" spc="-1" strike="noStrike">
                <a:solidFill>
                  <a:srgbClr val="000000"/>
                </a:solidFill>
                <a:latin typeface="Times New Roman"/>
              </a:rPr>
              <a:t>-tests) are known </a:t>
            </a:r>
            <a:r>
              <a:rPr b="0" i="1" lang="en-US" sz="1800" spc="-1" strike="noStrike">
                <a:solidFill>
                  <a:srgbClr val="000000"/>
                </a:solidFill>
                <a:latin typeface="Times New Roman"/>
              </a:rPr>
              <a:t>exactly </a:t>
            </a:r>
            <a:r>
              <a:rPr b="0" lang="en-US" sz="1800" spc="-1" strike="noStrike">
                <a:solidFill>
                  <a:srgbClr val="000000"/>
                </a:solidFill>
                <a:latin typeface="Times New Roman"/>
              </a:rPr>
              <a:t>for the standard linear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models where the variance is non-constant and the covariance possibly complex, degrees of freedom are </a:t>
            </a:r>
            <a:r>
              <a:rPr b="1" lang="en-US" sz="1800" spc="-1" strike="noStrike" u="sng">
                <a:solidFill>
                  <a:srgbClr val="984807"/>
                </a:solidFill>
                <a:uFillTx/>
                <a:latin typeface="Times New Roman"/>
              </a:rPr>
              <a:t>not known</a:t>
            </a:r>
            <a:r>
              <a:rPr b="0" lang="en-US" sz="1800" spc="-1" strike="noStrike">
                <a:solidFill>
                  <a:srgbClr val="984807"/>
                </a:solidFill>
                <a:latin typeface="Times New Roman"/>
              </a:rPr>
              <a:t> </a:t>
            </a:r>
            <a:r>
              <a:rPr b="0" lang="en-US" sz="1800" spc="-1" strike="noStrike">
                <a:solidFill>
                  <a:srgbClr val="000000"/>
                </a:solidFill>
                <a:latin typeface="Times New Roman"/>
              </a:rPr>
              <a:t>exactly. It is not even certain that the distribution of the test statistic (under the null hypothesis) has a </a:t>
            </a:r>
            <a:r>
              <a:rPr b="0" i="1" lang="en-US" sz="1800" spc="-1" strike="noStrike">
                <a:solidFill>
                  <a:srgbClr val="000000"/>
                </a:solidFill>
                <a:latin typeface="Times New Roman"/>
              </a:rPr>
              <a:t>t</a:t>
            </a:r>
            <a:r>
              <a:rPr b="0" lang="en-US" sz="1800" spc="-1" strike="noStrike">
                <a:solidFill>
                  <a:srgbClr val="000000"/>
                </a:solidFill>
                <a:latin typeface="Times New Roman"/>
              </a:rPr>
              <a:t>- or </a:t>
            </a:r>
            <a:r>
              <a:rPr b="0" i="1" lang="en-US" sz="1800" spc="-1" strike="noStrike">
                <a:solidFill>
                  <a:srgbClr val="000000"/>
                </a:solidFill>
                <a:latin typeface="Times New Roman"/>
              </a:rPr>
              <a:t>F</a:t>
            </a:r>
            <a:r>
              <a:rPr b="0" lang="en-US" sz="1800" spc="-1" strike="noStrike">
                <a:solidFill>
                  <a:srgbClr val="000000"/>
                </a:solidFill>
                <a:latin typeface="Times New Roman"/>
              </a:rPr>
              <a:t>-distribution.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Different software/books/authors have attempted various solutions to this problem:</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Theoretical approximation methods to the degrees of freedom (e.g., Satterthwaite, Kenward-Roger). Implemented in SAS, SPSS, and the R package "lmerTest".</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Bayesian approaches that approximate the null distribution empirically. Implemented in the now defunct R package "languageR".</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 R package "lme4" refuses to print inferential statistics altogether!</a:t>
            </a:r>
            <a:endParaRPr b="0" lang="en-US" sz="1600" spc="-1" strike="noStrike">
              <a:solidFill>
                <a:srgbClr val="000000"/>
              </a:solidFill>
              <a:latin typeface="Calibri"/>
            </a:endParaRPr>
          </a:p>
        </p:txBody>
      </p:sp>
      <p:sp>
        <p:nvSpPr>
          <p:cNvPr id="249"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6.10 Inference on fixed effects for HLMs</a:t>
            </a:r>
            <a:endParaRPr b="0" lang="en-US" sz="3200" spc="-1" strike="noStrike">
              <a:latin typeface="Arial"/>
            </a:endParaRPr>
          </a:p>
        </p:txBody>
      </p:sp>
      <p:sp>
        <p:nvSpPr>
          <p:cNvPr id="25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457200" y="1600200"/>
            <a:ext cx="8229240" cy="5140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Using the "lmerTest" package in 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Linear mixed model fit by REML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u="sng">
                <a:solidFill>
                  <a:srgbClr val="ff0000"/>
                </a:solidFill>
                <a:uFillTx/>
                <a:latin typeface="Courier New"/>
              </a:rPr>
              <a:t>t-tests use Satterthwaite approximations to degrees of freedom</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Random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Groups   Name        Variance Std.Dev.</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Subject  (Intercept) 0.25544  0.5054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Residual             0.08089  0.2844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Number of obs: 1000, groups:  Subject, 50</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Fixed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Estimate  Std.Error        df   t-val    P-val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(Intercept)   1.42218    0.07379  53.90000   19.27   &lt;2e-16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Deprivation  -0.28006    0.00315 </a:t>
            </a:r>
            <a:r>
              <a:rPr b="0" lang="en-US" sz="1200" spc="-1" strike="noStrike" u="sng">
                <a:solidFill>
                  <a:srgbClr val="ff0000"/>
                </a:solidFill>
                <a:uFillTx/>
                <a:latin typeface="Courier New"/>
              </a:rPr>
              <a:t>950.10000</a:t>
            </a:r>
            <a:r>
              <a:rPr b="0" lang="en-US" sz="1200" spc="-1" strike="noStrike">
                <a:solidFill>
                  <a:srgbClr val="000000"/>
                </a:solidFill>
                <a:latin typeface="Courier New"/>
              </a:rPr>
              <a:t>  -88.91   </a:t>
            </a:r>
            <a:r>
              <a:rPr b="0" lang="en-US" sz="1200" spc="-1" strike="noStrike" u="sng">
                <a:solidFill>
                  <a:srgbClr val="ff0000"/>
                </a:solidFill>
                <a:uFillTx/>
                <a:latin typeface="Courier New"/>
              </a:rPr>
              <a:t>&lt;2e-16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Signif. codes:  0 ‘***’ 0.001 ‘**’ 0.01 ‘*’ 0.05 ‘.’ 0.1 ‘ ’ 1</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Note the fractional degrees of freedom, cfr. GG-corrected rm-ANOVA, or the Welch-corrected </a:t>
            </a:r>
            <a:r>
              <a:rPr b="0" i="1" lang="en-US" sz="1800" spc="-1" strike="noStrike">
                <a:solidFill>
                  <a:srgbClr val="000000"/>
                </a:solidFill>
                <a:latin typeface="Times New Roman"/>
              </a:rPr>
              <a:t>t</a:t>
            </a:r>
            <a:r>
              <a:rPr b="0" lang="en-US" sz="1800" spc="-1" strike="noStrike">
                <a:solidFill>
                  <a:srgbClr val="000000"/>
                </a:solidFill>
                <a:latin typeface="Times New Roman"/>
              </a:rPr>
              <a:t>-test.</a:t>
            </a:r>
            <a:endParaRPr b="0" lang="en-US" sz="1800" spc="-1" strike="noStrike">
              <a:solidFill>
                <a:srgbClr val="000000"/>
              </a:solidFill>
              <a:latin typeface="Calibri"/>
            </a:endParaRPr>
          </a:p>
        </p:txBody>
      </p:sp>
      <p:sp>
        <p:nvSpPr>
          <p:cNvPr id="252"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6.10 Inference on fixed effects for HLMs</a:t>
            </a:r>
            <a:endParaRPr b="0" lang="en-US" sz="3200" spc="-1" strike="noStrike">
              <a:latin typeface="Arial"/>
            </a:endParaRPr>
          </a:p>
        </p:txBody>
      </p:sp>
      <p:sp>
        <p:nvSpPr>
          <p:cNvPr id="25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57200" y="1600200"/>
            <a:ext cx="8229240" cy="5140800"/>
          </a:xfrm>
          <a:prstGeom prst="rect">
            <a:avLst/>
          </a:prstGeom>
          <a:noFill/>
          <a:ln>
            <a:noFill/>
          </a:ln>
        </p:spPr>
        <p:txBody>
          <a:bodyPr>
            <a:normAutofit/>
          </a:bodyPr>
          <a:p>
            <a:pPr marL="343080" indent="-342720">
              <a:lnSpc>
                <a:spcPct val="100000"/>
              </a:lnSpc>
              <a:spcBef>
                <a:spcPts val="320"/>
              </a:spcBef>
              <a:buClr>
                <a:srgbClr val="000000"/>
              </a:buClr>
              <a:buFont typeface="Arial"/>
              <a:buChar char="•"/>
            </a:pPr>
            <a:r>
              <a:rPr b="0" lang="en-US" sz="1600" spc="-1" strike="noStrike">
                <a:solidFill>
                  <a:srgbClr val="000000"/>
                </a:solidFill>
                <a:latin typeface="Times New Roman"/>
              </a:rPr>
              <a:t>Sometimes/often, subjects not only differ with respect to their baseline deviation from the population trend, but differ with respect to the trend itself. For </a:t>
            </a:r>
            <a:r>
              <a:rPr b="0" i="1" lang="en-US" sz="1600" spc="-1" strike="noStrike">
                <a:solidFill>
                  <a:srgbClr val="000000"/>
                </a:solidFill>
                <a:latin typeface="Times New Roman"/>
              </a:rPr>
              <a:t>continuous</a:t>
            </a:r>
            <a:r>
              <a:rPr b="0" lang="en-US" sz="1600" spc="-1" strike="noStrike">
                <a:solidFill>
                  <a:srgbClr val="000000"/>
                </a:solidFill>
                <a:latin typeface="Times New Roman"/>
              </a:rPr>
              <a:t> within-variables, such differences would be called </a:t>
            </a:r>
            <a:r>
              <a:rPr b="0" lang="en-US" sz="1600" spc="-1" strike="noStrike">
                <a:solidFill>
                  <a:srgbClr val="984807"/>
                </a:solidFill>
                <a:latin typeface="Times New Roman"/>
              </a:rPr>
              <a:t>random slopes</a:t>
            </a:r>
            <a:r>
              <a:rPr b="0" lang="en-US" sz="1600" spc="-1" strike="noStrike">
                <a:solidFill>
                  <a:srgbClr val="000000"/>
                </a:solidFill>
                <a:latin typeface="Times New Roman"/>
              </a:rPr>
              <a:t>.</a:t>
            </a:r>
            <a:endParaRPr b="0" lang="en-US" sz="1600" spc="-1" strike="noStrike">
              <a:solidFill>
                <a:srgbClr val="000000"/>
              </a:solidFill>
              <a:latin typeface="Calibri"/>
            </a:endParaRPr>
          </a:p>
        </p:txBody>
      </p:sp>
      <p:sp>
        <p:nvSpPr>
          <p:cNvPr id="255"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6.11 Random slopes</a:t>
            </a:r>
            <a:endParaRPr b="0" lang="en-US" sz="3200" spc="-1" strike="noStrike">
              <a:latin typeface="Arial"/>
            </a:endParaRPr>
          </a:p>
        </p:txBody>
      </p:sp>
      <p:sp>
        <p:nvSpPr>
          <p:cNvPr id="25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257" name="Picture 1" descr=""/>
          <p:cNvPicPr/>
          <p:nvPr/>
        </p:nvPicPr>
        <p:blipFill>
          <a:blip r:embed="rId1"/>
          <a:srcRect l="0" t="9210" r="3796" b="0"/>
          <a:stretch/>
        </p:blipFill>
        <p:spPr>
          <a:xfrm>
            <a:off x="2419560" y="2603520"/>
            <a:ext cx="4304880" cy="4052880"/>
          </a:xfrm>
          <a:prstGeom prst="rect">
            <a:avLst/>
          </a:prstGeom>
          <a:ln>
            <a:noFill/>
          </a:ln>
        </p:spPr>
      </p:pic>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57200" y="1600200"/>
            <a:ext cx="8229240" cy="5140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Let us now extend the random intercept model with additional random effects. Again, for simple one-way regression: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gn="ctr">
              <a:lnSpc>
                <a:spcPct val="100000"/>
              </a:lnSpc>
              <a:spcBef>
                <a:spcPts val="400"/>
              </a:spcBef>
            </a:pPr>
            <a:r>
              <a:rPr b="0" i="1" lang="en-US" sz="2000" spc="-1" strike="noStrike">
                <a:solidFill>
                  <a:srgbClr val="000000"/>
                </a:solidFill>
                <a:latin typeface="Times New Roman"/>
              </a:rPr>
              <a:t>Y</a:t>
            </a:r>
            <a:r>
              <a:rPr b="0" i="1" lang="en-US" sz="2000" spc="-1" strike="noStrike" baseline="-25000">
                <a:solidFill>
                  <a:srgbClr val="000000"/>
                </a:solidFill>
                <a:latin typeface="Times New Roman"/>
              </a:rPr>
              <a:t>ij</a:t>
            </a:r>
            <a:r>
              <a:rPr b="0" i="1" lang="en-US" sz="2000" spc="-1" strike="noStrike">
                <a:solidFill>
                  <a:srgbClr val="000000"/>
                </a:solidFill>
                <a:latin typeface="Times New Roman"/>
              </a:rPr>
              <a:t> = β</a:t>
            </a:r>
            <a:r>
              <a:rPr b="0" i="1" lang="en-US" sz="2000" spc="-1" strike="noStrike" baseline="-25000">
                <a:solidFill>
                  <a:srgbClr val="000000"/>
                </a:solidFill>
                <a:latin typeface="Times New Roman"/>
              </a:rPr>
              <a:t>0</a:t>
            </a:r>
            <a:r>
              <a:rPr b="0" i="1" lang="en-US" sz="2000" spc="-1" strike="noStrike">
                <a:solidFill>
                  <a:srgbClr val="000000"/>
                </a:solidFill>
                <a:latin typeface="Times New Roman"/>
              </a:rPr>
              <a:t> + β</a:t>
            </a:r>
            <a:r>
              <a:rPr b="0" i="1" lang="en-US" sz="2000" spc="-1" strike="noStrike" baseline="-25000">
                <a:solidFill>
                  <a:srgbClr val="000000"/>
                </a:solidFill>
                <a:latin typeface="Times New Roman"/>
              </a:rPr>
              <a:t>1</a:t>
            </a:r>
            <a:r>
              <a:rPr b="0" i="1" lang="en-US" sz="2000" spc="-1" strike="noStrike">
                <a:solidFill>
                  <a:srgbClr val="000000"/>
                </a:solidFill>
                <a:latin typeface="Times New Roman"/>
              </a:rPr>
              <a:t>X</a:t>
            </a:r>
            <a:r>
              <a:rPr b="0" i="1" lang="en-US" sz="2000" spc="-1" strike="noStrike" baseline="-25000">
                <a:solidFill>
                  <a:srgbClr val="000000"/>
                </a:solidFill>
                <a:latin typeface="Times New Roman"/>
              </a:rPr>
              <a:t>ij</a:t>
            </a:r>
            <a:r>
              <a:rPr b="0" i="1" lang="en-US" sz="2000" spc="-1" strike="noStrike">
                <a:solidFill>
                  <a:srgbClr val="000000"/>
                </a:solidFill>
                <a:latin typeface="Times New Roman"/>
              </a:rPr>
              <a:t> </a:t>
            </a:r>
            <a:r>
              <a:rPr b="0" i="1" lang="en-US" sz="2000" spc="-1" strike="noStrike">
                <a:solidFill>
                  <a:srgbClr val="000000"/>
                </a:solidFill>
                <a:latin typeface="Times New Roman"/>
              </a:rPr>
              <a:t>	</a:t>
            </a:r>
            <a:r>
              <a:rPr b="0" i="1" lang="en-US" sz="2000" spc="-1" strike="noStrike">
                <a:solidFill>
                  <a:srgbClr val="000000"/>
                </a:solidFill>
                <a:latin typeface="Times New Roman"/>
              </a:rPr>
              <a:t>+ b</a:t>
            </a:r>
            <a:r>
              <a:rPr b="0" i="1" lang="en-US" sz="2000" spc="-1" strike="noStrike" baseline="-25000">
                <a:solidFill>
                  <a:srgbClr val="000000"/>
                </a:solidFill>
                <a:latin typeface="Times New Roman"/>
              </a:rPr>
              <a:t>0i</a:t>
            </a:r>
            <a:r>
              <a:rPr b="0" i="1" lang="en-US" sz="2000" spc="-1" strike="noStrike">
                <a:solidFill>
                  <a:srgbClr val="000000"/>
                </a:solidFill>
                <a:latin typeface="Times New Roman"/>
              </a:rPr>
              <a:t> + b</a:t>
            </a:r>
            <a:r>
              <a:rPr b="0" i="1" lang="en-US" sz="2000" spc="-1" strike="noStrike" baseline="-25000">
                <a:solidFill>
                  <a:srgbClr val="000000"/>
                </a:solidFill>
                <a:latin typeface="Times New Roman"/>
              </a:rPr>
              <a:t>1i</a:t>
            </a:r>
            <a:r>
              <a:rPr b="0" i="1" lang="en-US" sz="2000" spc="-1" strike="noStrike">
                <a:solidFill>
                  <a:srgbClr val="000000"/>
                </a:solidFill>
                <a:latin typeface="Times New Roman"/>
              </a:rPr>
              <a:t>X</a:t>
            </a:r>
            <a:r>
              <a:rPr b="0" i="1" lang="en-US" sz="2000" spc="-1" strike="noStrike" baseline="-25000">
                <a:solidFill>
                  <a:srgbClr val="000000"/>
                </a:solidFill>
                <a:latin typeface="Times New Roman"/>
              </a:rPr>
              <a:t>ij</a:t>
            </a:r>
            <a:r>
              <a:rPr b="0" i="1" lang="en-US" sz="2000" spc="-1" strike="noStrike">
                <a:solidFill>
                  <a:srgbClr val="000000"/>
                </a:solidFill>
                <a:latin typeface="Times New Roman"/>
              </a:rPr>
              <a:t> + ε</a:t>
            </a:r>
            <a:r>
              <a:rPr b="0" i="1" lang="en-US" sz="2000" spc="-1" strike="noStrike" baseline="-25000">
                <a:solidFill>
                  <a:srgbClr val="000000"/>
                </a:solidFill>
                <a:latin typeface="Times New Roman"/>
              </a:rPr>
              <a:t>ij</a:t>
            </a:r>
            <a:endParaRPr b="0" lang="en-US" sz="2000" spc="-1" strike="noStrike">
              <a:solidFill>
                <a:srgbClr val="000000"/>
              </a:solidFill>
              <a:latin typeface="Calibri"/>
            </a:endParaRPr>
          </a:p>
          <a:p>
            <a:pPr>
              <a:lnSpc>
                <a:spcPct val="100000"/>
              </a:lnSpc>
              <a:spcBef>
                <a:spcPts val="360"/>
              </a:spcBef>
            </a:pPr>
            <a:endParaRPr b="0" lang="en-US" sz="2000" spc="-1" strike="noStrike">
              <a:solidFill>
                <a:srgbClr val="000000"/>
              </a:solidFill>
              <a:latin typeface="Calibri"/>
            </a:endParaRPr>
          </a:p>
          <a:p>
            <a:pPr>
              <a:lnSpc>
                <a:spcPct val="100000"/>
              </a:lnSpc>
              <a:spcBef>
                <a:spcPts val="360"/>
              </a:spcBef>
            </a:pPr>
            <a:endParaRPr b="0" lang="en-US" sz="2000" spc="-1" strike="noStrike">
              <a:solidFill>
                <a:srgbClr val="000000"/>
              </a:solidFill>
              <a:latin typeface="Calibri"/>
            </a:endParaRPr>
          </a:p>
          <a:p>
            <a:pPr marL="343080" indent="-342720">
              <a:lnSpc>
                <a:spcPct val="100000"/>
              </a:lnSpc>
              <a:spcBef>
                <a:spcPts val="360"/>
              </a:spcBef>
              <a:buClr>
                <a:srgbClr val="000000"/>
              </a:buClr>
              <a:buFont typeface="Arial"/>
              <a:buChar char="•"/>
            </a:pPr>
            <a:r>
              <a:rPr b="1" i="1" lang="en-US" sz="1800" spc="-1" strike="noStrike">
                <a:solidFill>
                  <a:srgbClr val="000000"/>
                </a:solidFill>
                <a:latin typeface="Times New Roman"/>
              </a:rPr>
              <a:t>β</a:t>
            </a:r>
            <a:r>
              <a:rPr b="1" i="1" lang="en-US" sz="1800" spc="-1" strike="noStrike" baseline="-25000">
                <a:solidFill>
                  <a:srgbClr val="000000"/>
                </a:solidFill>
                <a:latin typeface="Times New Roman"/>
              </a:rPr>
              <a:t>0</a:t>
            </a:r>
            <a:r>
              <a:rPr b="0" lang="en-US" sz="1600" spc="-1" strike="noStrike">
                <a:solidFill>
                  <a:srgbClr val="000000"/>
                </a:solidFill>
                <a:latin typeface="Times New Roman"/>
              </a:rPr>
              <a:t>	</a:t>
            </a:r>
            <a:r>
              <a:rPr b="0" lang="en-US" sz="1600" spc="-1" strike="noStrike">
                <a:solidFill>
                  <a:srgbClr val="000000"/>
                </a:solidFill>
                <a:latin typeface="Times New Roman"/>
              </a:rPr>
              <a:t>The population intercept. The baseline response, across subjects, when </a:t>
            </a:r>
            <a:r>
              <a:rPr b="0" i="1" lang="en-US" sz="1600" spc="-1" strike="noStrike">
                <a:solidFill>
                  <a:srgbClr val="000000"/>
                </a:solidFill>
                <a:latin typeface="Times New Roman"/>
              </a:rPr>
              <a:t>X</a:t>
            </a:r>
            <a:r>
              <a:rPr b="0" i="1" lang="en-US" sz="1600" spc="-1" strike="noStrike" baseline="-25000">
                <a:solidFill>
                  <a:srgbClr val="000000"/>
                </a:solidFill>
                <a:latin typeface="Times New Roman"/>
              </a:rPr>
              <a:t>ij</a:t>
            </a:r>
            <a:r>
              <a:rPr b="0" lang="en-US" sz="1600" spc="-1" strike="noStrike">
                <a:solidFill>
                  <a:srgbClr val="000000"/>
                </a:solidFill>
                <a:latin typeface="Times New Roman"/>
              </a:rPr>
              <a:t> = 0</a:t>
            </a: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1" i="1" lang="en-US" sz="1800" spc="-1" strike="noStrike">
                <a:solidFill>
                  <a:srgbClr val="000000"/>
                </a:solidFill>
                <a:latin typeface="Times New Roman"/>
              </a:rPr>
              <a:t>β</a:t>
            </a:r>
            <a:r>
              <a:rPr b="1" i="1" lang="en-US" sz="1800" spc="-1" strike="noStrike" baseline="-25000">
                <a:solidFill>
                  <a:srgbClr val="000000"/>
                </a:solidFill>
                <a:latin typeface="Times New Roman"/>
              </a:rPr>
              <a:t>1</a:t>
            </a:r>
            <a:r>
              <a:rPr b="0" i="1" lang="en-US" sz="1600" spc="-1" strike="noStrike" baseline="-25000">
                <a:solidFill>
                  <a:srgbClr val="000000"/>
                </a:solidFill>
                <a:latin typeface="Times New Roman"/>
              </a:rPr>
              <a:t>	</a:t>
            </a:r>
            <a:r>
              <a:rPr b="0" lang="en-US" sz="1600" spc="-1" strike="noStrike">
                <a:solidFill>
                  <a:srgbClr val="000000"/>
                </a:solidFill>
                <a:latin typeface="Times New Roman"/>
              </a:rPr>
              <a:t>The population slope. The rate of change between </a:t>
            </a:r>
            <a:r>
              <a:rPr b="0" i="1" lang="en-US" sz="1600" spc="-1" strike="noStrike">
                <a:solidFill>
                  <a:srgbClr val="000000"/>
                </a:solidFill>
                <a:latin typeface="Times New Roman"/>
              </a:rPr>
              <a:t>X</a:t>
            </a:r>
            <a:r>
              <a:rPr b="0" lang="en-US" sz="1600" spc="-1" strike="noStrike">
                <a:solidFill>
                  <a:srgbClr val="000000"/>
                </a:solidFill>
                <a:latin typeface="Times New Roman"/>
              </a:rPr>
              <a:t> and </a:t>
            </a:r>
            <a:r>
              <a:rPr b="0" i="1" lang="en-US" sz="1600" spc="-1" strike="noStrike">
                <a:solidFill>
                  <a:srgbClr val="000000"/>
                </a:solidFill>
                <a:latin typeface="Times New Roman"/>
              </a:rPr>
              <a:t>Y</a:t>
            </a:r>
            <a:r>
              <a:rPr b="0" lang="en-US" sz="1600" spc="-1" strike="noStrike">
                <a:solidFill>
                  <a:srgbClr val="000000"/>
                </a:solidFill>
                <a:latin typeface="Times New Roman"/>
              </a:rPr>
              <a:t>, across subjects</a:t>
            </a: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1" i="1" lang="en-US" sz="1800" spc="-1" strike="noStrike">
                <a:solidFill>
                  <a:srgbClr val="000000"/>
                </a:solidFill>
                <a:latin typeface="Times New Roman"/>
              </a:rPr>
              <a:t>b</a:t>
            </a:r>
            <a:r>
              <a:rPr b="1" i="1" lang="en-US" sz="1800" spc="-1" strike="noStrike" baseline="-25000">
                <a:solidFill>
                  <a:srgbClr val="000000"/>
                </a:solidFill>
                <a:latin typeface="Times New Roman"/>
              </a:rPr>
              <a:t>0i</a:t>
            </a:r>
            <a:r>
              <a:rPr b="0" lang="en-US" sz="1600" spc="-1" strike="noStrike">
                <a:solidFill>
                  <a:srgbClr val="000000"/>
                </a:solidFill>
                <a:latin typeface="Times New Roman"/>
              </a:rPr>
              <a:t>	</a:t>
            </a:r>
            <a:r>
              <a:rPr b="0" lang="en-US" sz="1600" spc="-1" strike="noStrike">
                <a:solidFill>
                  <a:srgbClr val="000000"/>
                </a:solidFill>
                <a:latin typeface="Times New Roman"/>
              </a:rPr>
              <a:t>A between-subject intercept. A deviation of the population intercept</a:t>
            </a:r>
            <a:endParaRPr b="0" lang="en-US" sz="16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Times New Roman"/>
              </a:rPr>
              <a:t>	</a:t>
            </a:r>
            <a:r>
              <a:rPr b="0" lang="en-US" sz="1600" spc="-1" strike="noStrike">
                <a:solidFill>
                  <a:srgbClr val="000000"/>
                </a:solidFill>
                <a:latin typeface="Times New Roman"/>
              </a:rPr>
              <a:t>for the </a:t>
            </a:r>
            <a:r>
              <a:rPr b="0" i="1" lang="en-US" sz="1600" spc="-1" strike="noStrike">
                <a:solidFill>
                  <a:srgbClr val="000000"/>
                </a:solidFill>
                <a:latin typeface="Times New Roman"/>
              </a:rPr>
              <a:t>i</a:t>
            </a:r>
            <a:r>
              <a:rPr b="0" i="1" lang="en-US" sz="1600" spc="-1" strike="noStrike" baseline="30000">
                <a:solidFill>
                  <a:srgbClr val="000000"/>
                </a:solidFill>
                <a:latin typeface="Times New Roman"/>
              </a:rPr>
              <a:t>th</a:t>
            </a:r>
            <a:r>
              <a:rPr b="0" lang="en-US" sz="1600" spc="-1" strike="noStrike">
                <a:solidFill>
                  <a:srgbClr val="000000"/>
                </a:solidFill>
                <a:latin typeface="Times New Roman"/>
              </a:rPr>
              <a:t> subject</a:t>
            </a: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1" i="1" lang="en-US" sz="1800" spc="-1" strike="noStrike">
                <a:solidFill>
                  <a:srgbClr val="000000"/>
                </a:solidFill>
                <a:latin typeface="Times New Roman"/>
              </a:rPr>
              <a:t>b</a:t>
            </a:r>
            <a:r>
              <a:rPr b="1" i="1" lang="en-US" sz="1800" spc="-1" strike="noStrike" baseline="-25000">
                <a:solidFill>
                  <a:srgbClr val="000000"/>
                </a:solidFill>
                <a:latin typeface="Times New Roman"/>
              </a:rPr>
              <a:t>1i</a:t>
            </a:r>
            <a:r>
              <a:rPr b="0" lang="en-US" sz="1600" spc="-1" strike="noStrike">
                <a:solidFill>
                  <a:srgbClr val="000000"/>
                </a:solidFill>
                <a:latin typeface="Times New Roman"/>
              </a:rPr>
              <a:t>	</a:t>
            </a:r>
            <a:r>
              <a:rPr b="0" lang="en-US" sz="1600" spc="-1" strike="noStrike">
                <a:solidFill>
                  <a:srgbClr val="000000"/>
                </a:solidFill>
                <a:latin typeface="Times New Roman"/>
              </a:rPr>
              <a:t>A within-subject slope. A deviation of the population slope for </a:t>
            </a:r>
            <a:r>
              <a:rPr b="0" i="1" lang="en-US" sz="1600" spc="-1" strike="noStrike">
                <a:solidFill>
                  <a:srgbClr val="000000"/>
                </a:solidFill>
                <a:latin typeface="Times New Roman"/>
              </a:rPr>
              <a:t>X</a:t>
            </a:r>
            <a:r>
              <a:rPr b="0" i="1" lang="en-US" sz="1600" spc="-1" strike="noStrike" baseline="-25000">
                <a:solidFill>
                  <a:srgbClr val="000000"/>
                </a:solidFill>
                <a:latin typeface="Times New Roman"/>
              </a:rPr>
              <a:t>ij</a:t>
            </a:r>
            <a:endParaRPr b="0" lang="en-US" sz="16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Times New Roman"/>
              </a:rPr>
              <a:t>	</a:t>
            </a:r>
            <a:r>
              <a:rPr b="0" lang="en-US" sz="1600" spc="-1" strike="noStrike">
                <a:solidFill>
                  <a:srgbClr val="000000"/>
                </a:solidFill>
                <a:latin typeface="Times New Roman"/>
              </a:rPr>
              <a:t>for the </a:t>
            </a:r>
            <a:r>
              <a:rPr b="0" i="1" lang="en-US" sz="1600" spc="-1" strike="noStrike">
                <a:solidFill>
                  <a:srgbClr val="000000"/>
                </a:solidFill>
                <a:latin typeface="Times New Roman"/>
              </a:rPr>
              <a:t>i</a:t>
            </a:r>
            <a:r>
              <a:rPr b="0" i="1" lang="en-US" sz="1600" spc="-1" strike="noStrike" baseline="30000">
                <a:solidFill>
                  <a:srgbClr val="000000"/>
                </a:solidFill>
                <a:latin typeface="Times New Roman"/>
              </a:rPr>
              <a:t>th</a:t>
            </a:r>
            <a:r>
              <a:rPr b="0" lang="en-US" sz="1600" spc="-1" strike="noStrike">
                <a:solidFill>
                  <a:srgbClr val="000000"/>
                </a:solidFill>
                <a:latin typeface="Times New Roman"/>
              </a:rPr>
              <a:t> subject</a:t>
            </a: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1" i="1" lang="en-US" sz="1800" spc="-1" strike="noStrike">
                <a:solidFill>
                  <a:srgbClr val="000000"/>
                </a:solidFill>
                <a:latin typeface="Times New Roman"/>
              </a:rPr>
              <a:t>ε</a:t>
            </a:r>
            <a:r>
              <a:rPr b="1" i="1" lang="en-US" sz="1800" spc="-1" strike="noStrike" baseline="-25000">
                <a:solidFill>
                  <a:srgbClr val="000000"/>
                </a:solidFill>
                <a:latin typeface="Times New Roman"/>
              </a:rPr>
              <a:t>ij</a:t>
            </a:r>
            <a:r>
              <a:rPr b="0" i="1" lang="en-US" sz="1600" spc="-1" strike="noStrike">
                <a:solidFill>
                  <a:srgbClr val="000000"/>
                </a:solidFill>
                <a:latin typeface="Times New Roman"/>
              </a:rPr>
              <a:t>	</a:t>
            </a:r>
            <a:r>
              <a:rPr b="0" lang="en-US" sz="1600" spc="-1" strike="noStrike">
                <a:solidFill>
                  <a:srgbClr val="000000"/>
                </a:solidFill>
                <a:latin typeface="Times New Roman"/>
              </a:rPr>
              <a:t>A within-subject error. A constant deviation of the population response</a:t>
            </a:r>
            <a:endParaRPr b="0" lang="en-US" sz="1600" spc="-1" strike="noStrike">
              <a:solidFill>
                <a:srgbClr val="000000"/>
              </a:solidFill>
              <a:latin typeface="Calibri"/>
            </a:endParaRPr>
          </a:p>
          <a:p>
            <a:pPr>
              <a:lnSpc>
                <a:spcPct val="100000"/>
              </a:lnSpc>
              <a:spcBef>
                <a:spcPts val="320"/>
              </a:spcBef>
            </a:pPr>
            <a:r>
              <a:rPr b="0" lang="en-US" sz="1600" spc="-1" strike="noStrike">
                <a:solidFill>
                  <a:srgbClr val="000000"/>
                </a:solidFill>
                <a:latin typeface="Times New Roman"/>
              </a:rPr>
              <a:t>	</a:t>
            </a:r>
            <a:r>
              <a:rPr b="0" lang="en-US" sz="1600" spc="-1" strike="noStrike">
                <a:solidFill>
                  <a:srgbClr val="000000"/>
                </a:solidFill>
                <a:latin typeface="Times New Roman"/>
              </a:rPr>
              <a:t>for the </a:t>
            </a:r>
            <a:r>
              <a:rPr b="0" i="1" lang="en-US" sz="1600" spc="-1" strike="noStrike">
                <a:solidFill>
                  <a:srgbClr val="000000"/>
                </a:solidFill>
                <a:latin typeface="Times New Roman"/>
              </a:rPr>
              <a:t>i</a:t>
            </a:r>
            <a:r>
              <a:rPr b="0" i="1" lang="en-US" sz="1600" spc="-1" strike="noStrike" baseline="30000">
                <a:solidFill>
                  <a:srgbClr val="000000"/>
                </a:solidFill>
                <a:latin typeface="Times New Roman"/>
              </a:rPr>
              <a:t>th</a:t>
            </a:r>
            <a:r>
              <a:rPr b="0" lang="en-US" sz="1600" spc="-1" strike="noStrike">
                <a:solidFill>
                  <a:srgbClr val="000000"/>
                </a:solidFill>
                <a:latin typeface="Times New Roman"/>
              </a:rPr>
              <a:t> subject for the </a:t>
            </a:r>
            <a:r>
              <a:rPr b="0" i="1" lang="en-US" sz="1600" spc="-1" strike="noStrike">
                <a:solidFill>
                  <a:srgbClr val="000000"/>
                </a:solidFill>
                <a:latin typeface="Times New Roman"/>
              </a:rPr>
              <a:t>j</a:t>
            </a:r>
            <a:r>
              <a:rPr b="0" i="1" lang="en-US" sz="1600" spc="-1" strike="noStrike" baseline="30000">
                <a:solidFill>
                  <a:srgbClr val="000000"/>
                </a:solidFill>
                <a:latin typeface="Times New Roman"/>
              </a:rPr>
              <a:t>th</a:t>
            </a:r>
            <a:r>
              <a:rPr b="0" lang="en-US" sz="1600" spc="-1" strike="noStrike">
                <a:solidFill>
                  <a:srgbClr val="000000"/>
                </a:solidFill>
                <a:latin typeface="Times New Roman"/>
              </a:rPr>
              <a:t> repeat</a:t>
            </a:r>
            <a:endParaRPr b="0" lang="en-US" sz="1600" spc="-1" strike="noStrike">
              <a:solidFill>
                <a:srgbClr val="000000"/>
              </a:solidFill>
              <a:latin typeface="Calibri"/>
            </a:endParaRPr>
          </a:p>
          <a:p>
            <a:pPr>
              <a:lnSpc>
                <a:spcPct val="100000"/>
              </a:lnSpc>
              <a:spcBef>
                <a:spcPts val="360"/>
              </a:spcBef>
            </a:pPr>
            <a:endParaRPr b="0" lang="en-US" sz="1600" spc="-1" strike="noStrike">
              <a:solidFill>
                <a:srgbClr val="000000"/>
              </a:solidFill>
              <a:latin typeface="Calibri"/>
            </a:endParaRPr>
          </a:p>
        </p:txBody>
      </p:sp>
      <p:sp>
        <p:nvSpPr>
          <p:cNvPr id="25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6.11 Random slopes model</a:t>
            </a:r>
            <a:r>
              <a:rPr b="0" lang="en-US" sz="3200" spc="-1" strike="noStrike" baseline="30000">
                <a:solidFill>
                  <a:srgbClr val="948a54"/>
                </a:solidFill>
                <a:latin typeface="Tw Cen MT"/>
              </a:rPr>
              <a:t>[for subjects]</a:t>
            </a:r>
            <a:endParaRPr b="0" lang="en-US" sz="3200" spc="-1" strike="noStrike">
              <a:latin typeface="Arial"/>
            </a:endParaRPr>
          </a:p>
        </p:txBody>
      </p:sp>
      <p:sp>
        <p:nvSpPr>
          <p:cNvPr id="26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R, we keep the fixed effects part our model formula identical to the random intercept model. However, we extend the random effects specification: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rslope &lt;- lmer(Attention~1+Deprivation+(</a:t>
            </a:r>
            <a:r>
              <a:rPr b="1" lang="en-US" sz="1200" spc="-1" strike="noStrike">
                <a:solidFill>
                  <a:srgbClr val="000000"/>
                </a:solidFill>
                <a:latin typeface="Courier New"/>
              </a:rPr>
              <a:t>1+Deprivation</a:t>
            </a:r>
            <a:r>
              <a:rPr b="0" lang="en-US" sz="1200" spc="-1" strike="noStrike">
                <a:solidFill>
                  <a:srgbClr val="000000"/>
                </a:solidFill>
                <a:latin typeface="Courier New"/>
              </a:rPr>
              <a:t>|Subject),data=sleep)</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summary(rslope)</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time, we speficy that within subjects, there should be randomly varying intercepts (</a:t>
            </a:r>
            <a:r>
              <a:rPr b="1" lang="en-US" sz="1800" spc="-1" strike="noStrike">
                <a:solidFill>
                  <a:srgbClr val="000000"/>
                </a:solidFill>
                <a:latin typeface="Times New Roman"/>
              </a:rPr>
              <a:t>1</a:t>
            </a:r>
            <a:r>
              <a:rPr b="0" lang="en-US" sz="1800" spc="-1" strike="noStrike">
                <a:solidFill>
                  <a:srgbClr val="000000"/>
                </a:solidFill>
                <a:latin typeface="Times New Roman"/>
              </a:rPr>
              <a:t>), and randomly varying Deprivation slopes (+</a:t>
            </a:r>
            <a:r>
              <a:rPr b="1" lang="en-US" sz="1800" spc="-1" strike="noStrike">
                <a:solidFill>
                  <a:srgbClr val="000000"/>
                </a:solidFill>
                <a:latin typeface="Times New Roman"/>
              </a:rPr>
              <a:t>Deprivation</a:t>
            </a:r>
            <a:r>
              <a:rPr b="0" lang="en-US" sz="1800" spc="-1" strike="noStrike">
                <a:solidFill>
                  <a:srgbClr val="000000"/>
                </a:solidFill>
                <a:latin typeface="Times New Roman"/>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fixed effects formula and the random effects formula are now identical. This highlights that any predictor that was measured repeatedly within subjects can appear </a:t>
            </a:r>
            <a:r>
              <a:rPr b="0" i="1" lang="en-US" sz="1800" spc="-1" strike="noStrike">
                <a:solidFill>
                  <a:srgbClr val="000000"/>
                </a:solidFill>
                <a:latin typeface="Times New Roman"/>
              </a:rPr>
              <a:t>both</a:t>
            </a:r>
            <a:r>
              <a:rPr b="0" lang="en-US" sz="1800" spc="-1" strike="noStrike">
                <a:solidFill>
                  <a:srgbClr val="000000"/>
                </a:solidFill>
                <a:latin typeface="Times New Roman"/>
              </a:rPr>
              <a:t> in the fixed effects and the random effects of the model!</a:t>
            </a:r>
            <a:endParaRPr b="0" lang="en-US" sz="1800" spc="-1" strike="noStrike">
              <a:solidFill>
                <a:srgbClr val="000000"/>
              </a:solidFill>
              <a:latin typeface="Calibri"/>
            </a:endParaRPr>
          </a:p>
        </p:txBody>
      </p:sp>
      <p:sp>
        <p:nvSpPr>
          <p:cNvPr id="262"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6.12 Fitting the model in R</a:t>
            </a:r>
            <a:endParaRPr b="0" lang="en-US" sz="3200" spc="-1" strike="noStrike">
              <a:latin typeface="Arial"/>
            </a:endParaRPr>
          </a:p>
        </p:txBody>
      </p:sp>
      <p:sp>
        <p:nvSpPr>
          <p:cNvPr id="26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Summary output of the random slopes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Random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Groups   Name          Variance   Std.Dev.   Corr</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Subject  (Intercept)   2.507e-01  0.5006683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Deprivation   </a:t>
            </a:r>
            <a:r>
              <a:rPr b="1" lang="en-US" sz="1200" spc="-1" strike="noStrike" u="sng">
                <a:solidFill>
                  <a:srgbClr val="ff0000"/>
                </a:solidFill>
                <a:uFillTx/>
                <a:latin typeface="Courier New"/>
              </a:rPr>
              <a:t>8.746e-07</a:t>
            </a:r>
            <a:r>
              <a:rPr b="0" lang="en-US" sz="1200" spc="-1" strike="noStrike">
                <a:solidFill>
                  <a:srgbClr val="000000"/>
                </a:solidFill>
                <a:latin typeface="Courier New"/>
              </a:rPr>
              <a:t>  0.0009352  1.00</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Residual               8.089e-02  0.2844036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Number of obs: 1000, groups:  Subject, 50</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Fixed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Estimate  Std.Error         df   t-val    P-val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(Intercept)   1.422305   0.073144  49.200000   19.45   &lt;2e-16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Deprivation  -0.280077   0.003152 894.600000  -88.85   &lt;2e-16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Signif. codes:  0 ‘***’ 0.001 ‘**’ 0.01 ‘*’ 0.05 ‘.’ 0.1 ‘ ’ 1</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Three sources of random variation now. Intercepts and Deprivation slopes for subjects, and error for measurements.</a:t>
            </a:r>
            <a:endParaRPr b="0" lang="en-US" sz="1800" spc="-1" strike="noStrike">
              <a:solidFill>
                <a:srgbClr val="000000"/>
              </a:solidFill>
              <a:latin typeface="Calibri"/>
            </a:endParaRPr>
          </a:p>
        </p:txBody>
      </p:sp>
      <p:sp>
        <p:nvSpPr>
          <p:cNvPr id="265"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6.12 Fitting the model in R</a:t>
            </a:r>
            <a:endParaRPr b="0" lang="en-US" sz="3200" spc="-1" strike="noStrike">
              <a:latin typeface="Arial"/>
            </a:endParaRPr>
          </a:p>
        </p:txBody>
      </p:sp>
      <p:sp>
        <p:nvSpPr>
          <p:cNvPr id="26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Random effects values within subjects: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$Subject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(Intercept)    Deprivation</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    -0.84276736  -1.574242e-03</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ID10   -0.25625796  -4.786756e-04</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ID11   -0.62784813  -1.172785e-03</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ID12    0.04791784   8.950785e-05</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ID13   -0.84839131  -1.584748e-03</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ID14    0.56839192   1.061724e-03</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ID15   -0.02916347  -5.447574e-05</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slope deviations all seem rather small. The summary output indicated that variation due to random slopes is equal to 0.0000008746, which is virtually negligible.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Do we really need the random slopes for these data?</a:t>
            </a:r>
            <a:endParaRPr b="0" lang="en-US" sz="1800" spc="-1" strike="noStrike">
              <a:solidFill>
                <a:srgbClr val="000000"/>
              </a:solidFill>
              <a:latin typeface="Calibri"/>
            </a:endParaRPr>
          </a:p>
        </p:txBody>
      </p:sp>
      <p:sp>
        <p:nvSpPr>
          <p:cNvPr id="268" name="CustomShape 2"/>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6.12 Fitting the model in R</a:t>
            </a:r>
            <a:endParaRPr b="0" lang="en-US" sz="3200" spc="-1" strike="noStrike">
              <a:latin typeface="Arial"/>
            </a:endParaRPr>
          </a:p>
        </p:txBody>
      </p:sp>
      <p:sp>
        <p:nvSpPr>
          <p:cNvPr id="269"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26240" y="188640"/>
            <a:ext cx="8394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Let us backtrack for a moment</a:t>
            </a:r>
            <a:endParaRPr b="0" lang="en-US" sz="3200" spc="-1" strike="noStrike">
              <a:latin typeface="Arial"/>
            </a:endParaRPr>
          </a:p>
        </p:txBody>
      </p:sp>
      <p:sp>
        <p:nvSpPr>
          <p:cNvPr id="102"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03" name="CustomShape 3"/>
          <p:cNvSpPr/>
          <p:nvPr/>
        </p:nvSpPr>
        <p:spPr>
          <a:xfrm>
            <a:off x="395640" y="1340640"/>
            <a:ext cx="8280720" cy="4014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Times New Roman"/>
              </a:rPr>
              <a:t>Variance-covariance matrix of residuals </a:t>
            </a:r>
            <a:r>
              <a:rPr b="0" i="1" lang="en-US" sz="1800" spc="-1" strike="noStrike">
                <a:solidFill>
                  <a:srgbClr val="000000"/>
                </a:solidFill>
                <a:latin typeface="Times New Roman"/>
              </a:rPr>
              <a:t>ε</a:t>
            </a:r>
            <a:r>
              <a:rPr b="0" i="1" lang="en-US" sz="1800" spc="-1" strike="noStrike" baseline="-25000">
                <a:solidFill>
                  <a:srgbClr val="000000"/>
                </a:solidFill>
                <a:latin typeface="Times New Roman"/>
              </a:rPr>
              <a:t>i</a:t>
            </a:r>
            <a:r>
              <a:rPr b="0" lang="en-US" sz="1800" spc="-1" strike="noStrike">
                <a:solidFill>
                  <a:srgbClr val="000000"/>
                </a:solidFill>
                <a:latin typeface="Times New Roman"/>
              </a:rPr>
              <a:t> through </a:t>
            </a:r>
            <a:r>
              <a:rPr b="0" i="1" lang="en-US" sz="1800" spc="-1" strike="noStrike">
                <a:solidFill>
                  <a:srgbClr val="000000"/>
                </a:solidFill>
                <a:latin typeface="Times New Roman"/>
              </a:rPr>
              <a:t>ε</a:t>
            </a:r>
            <a:r>
              <a:rPr b="0" i="1" lang="en-US" sz="1800" spc="-1" strike="noStrike" baseline="-25000">
                <a:solidFill>
                  <a:srgbClr val="000000"/>
                </a:solidFill>
                <a:latin typeface="Times New Roman"/>
              </a:rPr>
              <a:t>N</a:t>
            </a:r>
            <a:endParaRPr b="0" lang="en-US" sz="1800" spc="-1" strike="noStrike">
              <a:latin typeface="Arial"/>
            </a:endParaRPr>
          </a:p>
        </p:txBody>
      </p:sp>
      <p:graphicFrame>
        <p:nvGraphicFramePr>
          <p:cNvPr id="104" name="Table 4"/>
          <p:cNvGraphicFramePr/>
          <p:nvPr/>
        </p:nvGraphicFramePr>
        <p:xfrm>
          <a:off x="1295640" y="2133000"/>
          <a:ext cx="6480360" cy="4084560"/>
        </p:xfrm>
        <a:graphic>
          <a:graphicData uri="http://schemas.openxmlformats.org/drawingml/2006/table">
            <a:tbl>
              <a:tblPr/>
              <a:tblGrid>
                <a:gridCol w="540000"/>
                <a:gridCol w="540000"/>
                <a:gridCol w="540000"/>
                <a:gridCol w="540000"/>
                <a:gridCol w="540000"/>
                <a:gridCol w="540000"/>
                <a:gridCol w="540000"/>
                <a:gridCol w="540000"/>
                <a:gridCol w="540000"/>
                <a:gridCol w="540000"/>
                <a:gridCol w="540000"/>
                <a:gridCol w="540360"/>
              </a:tblGrid>
              <a:tr h="340200">
                <a:tc>
                  <a:tcPr marL="91440" marR="91440">
                    <a:lnL w="12240">
                      <a:noFill/>
                    </a:lnL>
                    <a:lnR w="12240">
                      <a:noFill/>
                    </a:lnR>
                    <a:noFill/>
                  </a:tcPr>
                </a:tc>
                <a:tc>
                  <a:txBody>
                    <a:bodyPr/>
                    <a:p>
                      <a:pPr algn="ctr">
                        <a:lnSpc>
                          <a:spcPct val="100000"/>
                        </a:lnSpc>
                      </a:pPr>
                      <a:r>
                        <a:rPr b="1" lang="en-US" sz="1600" spc="-1" strike="noStrike">
                          <a:solidFill>
                            <a:srgbClr val="000000"/>
                          </a:solidFill>
                          <a:latin typeface="Times New Roman"/>
                        </a:rPr>
                        <a:t>1</a:t>
                      </a:r>
                      <a:endParaRPr b="0" lang="en-US" sz="1600" spc="-1" strike="noStrike">
                        <a:latin typeface="Arial"/>
                      </a:endParaRPr>
                    </a:p>
                  </a:txBody>
                  <a:tcPr marL="91440" marR="91440">
                    <a:lnL w="12240">
                      <a:noFill/>
                    </a:lnL>
                    <a:lnB w="12240">
                      <a:solidFill>
                        <a:srgbClr val="000000"/>
                      </a:solidFill>
                    </a:lnB>
                    <a:noFill/>
                  </a:tcPr>
                </a:tc>
                <a:tc>
                  <a:txBody>
                    <a:bodyPr/>
                    <a:p>
                      <a:pPr algn="ctr">
                        <a:lnSpc>
                          <a:spcPct val="100000"/>
                        </a:lnSpc>
                      </a:pPr>
                      <a:r>
                        <a:rPr b="1" lang="en-US" sz="1600" spc="-1" strike="noStrike">
                          <a:solidFill>
                            <a:srgbClr val="000000"/>
                          </a:solidFill>
                          <a:latin typeface="Times New Roman"/>
                        </a:rPr>
                        <a:t>2</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1" lang="en-US" sz="1600" spc="-1" strike="noStrike">
                          <a:solidFill>
                            <a:srgbClr val="000000"/>
                          </a:solidFill>
                          <a:latin typeface="Times New Roman"/>
                        </a:rPr>
                        <a:t>3</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1" lang="en-US" sz="1600" spc="-1" strike="noStrike">
                          <a:solidFill>
                            <a:srgbClr val="000000"/>
                          </a:solidFill>
                          <a:latin typeface="Times New Roman"/>
                        </a:rPr>
                        <a:t>4</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5</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6</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7</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8</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9</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000000"/>
                          </a:solidFill>
                          <a:latin typeface="Times New Roman"/>
                        </a:rPr>
                        <a:t>N</a:t>
                      </a:r>
                      <a:endParaRPr b="0" lang="en-US" sz="1600" spc="-1" strike="noStrike">
                        <a:latin typeface="Arial"/>
                      </a:endParaRPr>
                    </a:p>
                  </a:txBody>
                  <a:tcPr marL="91440" marR="91440">
                    <a:lnR w="12240">
                      <a:noFill/>
                    </a:lnR>
                    <a:noFill/>
                  </a:tcPr>
                </a:tc>
              </a:tr>
              <a:tr h="340200">
                <a:tc>
                  <a:txBody>
                    <a:bodyPr/>
                    <a:p>
                      <a:pPr algn="ctr">
                        <a:lnSpc>
                          <a:spcPct val="100000"/>
                        </a:lnSpc>
                      </a:pPr>
                      <a:r>
                        <a:rPr b="1" lang="en-US" sz="1600" spc="-1" strike="noStrike">
                          <a:solidFill>
                            <a:srgbClr val="000000"/>
                          </a:solidFill>
                          <a:latin typeface="Times New Roman"/>
                        </a:rPr>
                        <a:t>1</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L w="12240">
                      <a:solidFill>
                        <a:srgbClr val="000000"/>
                      </a:solidFill>
                    </a:lnL>
                    <a:lnT w="12240">
                      <a:solidFill>
                        <a:srgbClr val="000000"/>
                      </a:solidFill>
                    </a:lnT>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lnT w="12240">
                      <a:solidFill>
                        <a:srgbClr val="000000"/>
                      </a:solid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2</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3</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L w="12240">
                      <a:solidFill>
                        <a:srgbClr val="000000"/>
                      </a:solidFill>
                    </a:lnL>
                    <a:lnB w="12240">
                      <a:solidFill>
                        <a:srgbClr val="000000"/>
                      </a:solidFill>
                    </a:lnB>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R w="12240">
                      <a:solidFill>
                        <a:srgbClr val="000000"/>
                      </a:solidFill>
                    </a:lnR>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4</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lnT w="12240">
                      <a:solidFill>
                        <a:srgbClr val="000000"/>
                      </a:solid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lnT w="12240">
                      <a:solidFill>
                        <a:srgbClr val="000000"/>
                      </a:solidFill>
                    </a:lnT>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L w="12240">
                      <a:solidFill>
                        <a:srgbClr val="000000"/>
                      </a:solidFill>
                    </a:lnL>
                    <a:lnT w="12240">
                      <a:solidFill>
                        <a:srgbClr val="000000"/>
                      </a:solidFill>
                    </a:lnT>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lnT w="12240">
                      <a:solidFill>
                        <a:srgbClr val="000000"/>
                      </a:solid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5</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6</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L w="12240">
                      <a:solidFill>
                        <a:srgbClr val="000000"/>
                      </a:solidFill>
                    </a:lnL>
                    <a:lnB w="12240">
                      <a:solidFill>
                        <a:srgbClr val="000000"/>
                      </a:solidFill>
                    </a:lnB>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R w="12240">
                      <a:solidFill>
                        <a:srgbClr val="000000"/>
                      </a:solidFill>
                    </a:lnR>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7</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lnT w="12240">
                      <a:solidFill>
                        <a:srgbClr val="000000"/>
                      </a:solidFill>
                    </a:lnT>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L w="12240">
                      <a:solidFill>
                        <a:srgbClr val="000000"/>
                      </a:solidFill>
                    </a:lnL>
                    <a:lnT w="12240">
                      <a:solidFill>
                        <a:srgbClr val="000000"/>
                      </a:solidFill>
                    </a:lnT>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lnT w="12240">
                      <a:solidFill>
                        <a:srgbClr val="000000"/>
                      </a:solidFill>
                    </a:lnT>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8</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9</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R w="12240">
                      <a:solidFill>
                        <a:srgbClr val="000000"/>
                      </a:solidFill>
                    </a:lnR>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L w="12240">
                      <a:solidFill>
                        <a:srgbClr val="000000"/>
                      </a:solidFill>
                    </a:lnL>
                    <a:lnB w="12240">
                      <a:solidFill>
                        <a:srgbClr val="000000"/>
                      </a:solidFill>
                    </a:lnB>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B w="12240">
                      <a:solidFill>
                        <a:srgbClr val="000000"/>
                      </a:solidFill>
                    </a:lnB>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R w="12240">
                      <a:solidFill>
                        <a:srgbClr val="000000"/>
                      </a:solidFill>
                    </a:lnR>
                    <a:lnB w="12240">
                      <a:solidFill>
                        <a:srgbClr val="000000"/>
                      </a:solidFill>
                    </a:lnB>
                    <a:noFill/>
                  </a:tcPr>
                </a:tc>
                <a:tc>
                  <a:txBody>
                    <a:bodyPr/>
                    <a:p>
                      <a:pPr algn="ctr">
                        <a:lnSpc>
                          <a:spcPct val="100000"/>
                        </a:lnSpc>
                      </a:pPr>
                      <a:r>
                        <a:rPr b="0" i="1"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noFill/>
                  </a:tcPr>
                </a:tc>
              </a:tr>
              <a:tr h="340200">
                <a:tc>
                  <a:txBody>
                    <a:bodyPr/>
                    <a:p>
                      <a:pPr algn="ctr">
                        <a:lnSpc>
                          <a:spcPct val="100000"/>
                        </a:lnSpc>
                      </a:pPr>
                      <a:r>
                        <a:rPr b="1" lang="en-US" sz="1600" spc="-1" strike="noStrike">
                          <a:solidFill>
                            <a:srgbClr val="000000"/>
                          </a:solidFill>
                          <a:latin typeface="Times New Roman"/>
                        </a:rPr>
                        <a:t>...</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0" lang="en-US" sz="1600" spc="-1" strike="noStrike">
                          <a:solidFill>
                            <a:srgbClr val="000000"/>
                          </a:solidFill>
                          <a:latin typeface="Times New Roman"/>
                        </a:rPr>
                        <a:t>...</a:t>
                      </a:r>
                      <a:endParaRPr b="0" lang="en-US" sz="1600" spc="-1" strike="noStrike">
                        <a:latin typeface="Arial"/>
                      </a:endParaRPr>
                    </a:p>
                  </a:txBody>
                  <a:tcPr marL="91440" marR="91440">
                    <a:lnT w="12240">
                      <a:solidFill>
                        <a:srgbClr val="000000"/>
                      </a:solidFill>
                    </a:lnT>
                    <a:noFill/>
                  </a:tcPr>
                </a:tc>
                <a:tc>
                  <a:txBody>
                    <a:bodyPr/>
                    <a:p>
                      <a:pPr algn="ctr">
                        <a:lnSpc>
                          <a:spcPct val="100000"/>
                        </a:lnSpc>
                      </a:pPr>
                      <a:r>
                        <a:rPr b="0" i="1" lang="en-US" sz="1600" spc="-1" strike="noStrike">
                          <a:solidFill>
                            <a:srgbClr val="000000"/>
                          </a:solidFill>
                          <a:latin typeface="Times New Roman"/>
                        </a:rPr>
                        <a:t>...</a:t>
                      </a:r>
                      <a:endParaRPr b="0" lang="en-US" sz="1600" spc="-1" strike="noStrike">
                        <a:latin typeface="Arial"/>
                      </a:endParaRPr>
                    </a:p>
                  </a:txBody>
                  <a:tcPr marL="91440" marR="91440">
                    <a:lnT w="12240">
                      <a:solidFill>
                        <a:srgbClr val="000000"/>
                      </a:solidFill>
                    </a:lnT>
                    <a:noFill/>
                  </a:tcPr>
                </a:tc>
                <a:tc>
                  <a:tcPr marL="91440" marR="91440">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lnR w="12240">
                      <a:solidFill>
                        <a:srgbClr val="000000"/>
                      </a:solidFill>
                    </a:lnR>
                    <a:noFill/>
                  </a:tcPr>
                </a:tc>
              </a:tr>
              <a:tr h="342360">
                <a:tc>
                  <a:txBody>
                    <a:bodyPr/>
                    <a:p>
                      <a:pPr algn="ctr">
                        <a:lnSpc>
                          <a:spcPct val="100000"/>
                        </a:lnSpc>
                      </a:pPr>
                      <a:r>
                        <a:rPr b="1" i="1" lang="en-US" sz="1600" spc="-1" strike="noStrike">
                          <a:solidFill>
                            <a:srgbClr val="000000"/>
                          </a:solidFill>
                          <a:latin typeface="Times New Roman"/>
                        </a:rPr>
                        <a:t>N</a:t>
                      </a:r>
                      <a:endParaRPr b="0" lang="en-US" sz="1600" spc="-1" strike="noStrike">
                        <a:latin typeface="Arial"/>
                      </a:endParaRPr>
                    </a:p>
                  </a:txBody>
                  <a:tcPr marL="91440" marR="91440">
                    <a:lnL w="12240">
                      <a:noFill/>
                    </a:lnL>
                    <a:lnR w="12240">
                      <a:solidFill>
                        <a:srgbClr val="000000"/>
                      </a:solidFill>
                    </a:lnR>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lnL w="12240">
                      <a:solidFill>
                        <a:srgbClr val="000000"/>
                      </a:solidFill>
                    </a:lnL>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0" lang="en-US" sz="1600" spc="-1" strike="noStrike">
                          <a:solidFill>
                            <a:srgbClr val="000000"/>
                          </a:solidFill>
                          <a:latin typeface="Times New Roman"/>
                        </a:rPr>
                        <a:t>0</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1" lang="en-US" sz="1600" spc="-1" strike="noStrike">
                          <a:solidFill>
                            <a:srgbClr val="c00000"/>
                          </a:solidFill>
                          <a:latin typeface="Times New Roman"/>
                        </a:rPr>
                        <a:t>?</a:t>
                      </a:r>
                      <a:endParaRPr b="0" lang="en-US" sz="1600" spc="-1" strike="noStrike">
                        <a:latin typeface="Arial"/>
                      </a:endParaRPr>
                    </a:p>
                  </a:txBody>
                  <a:tcPr marL="91440" marR="91440">
                    <a:noFill/>
                  </a:tcPr>
                </a:tc>
                <a:tc>
                  <a:txBody>
                    <a:bodyPr/>
                    <a:p>
                      <a:pPr algn="ctr">
                        <a:lnSpc>
                          <a:spcPct val="100000"/>
                        </a:lnSpc>
                      </a:pPr>
                      <a:r>
                        <a:rPr b="0" i="1" lang="en-US" sz="1600" spc="-1" strike="noStrike">
                          <a:solidFill>
                            <a:srgbClr val="000000"/>
                          </a:solidFill>
                          <a:latin typeface="Times New Roman"/>
                        </a:rPr>
                        <a:t>σ²</a:t>
                      </a:r>
                      <a:endParaRPr b="0" lang="en-US" sz="1600" spc="-1" strike="noStrike">
                        <a:latin typeface="Arial"/>
                      </a:endParaRPr>
                    </a:p>
                  </a:txBody>
                  <a:tcPr marL="91440" marR="91440">
                    <a:lnR w="12240">
                      <a:solidFill>
                        <a:srgbClr val="000000"/>
                      </a:solidFill>
                    </a:lnR>
                    <a:no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426240" y="188640"/>
            <a:ext cx="8610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Do we need the random slopes…?</a:t>
            </a:r>
            <a:endParaRPr b="0" lang="en-US" sz="3200" spc="-1" strike="noStrike">
              <a:latin typeface="Arial"/>
            </a:endParaRPr>
          </a:p>
        </p:txBody>
      </p:sp>
      <p:sp>
        <p:nvSpPr>
          <p:cNvPr id="271"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272" name="Picture 1" descr=""/>
          <p:cNvPicPr/>
          <p:nvPr/>
        </p:nvPicPr>
        <p:blipFill>
          <a:blip r:embed="rId1"/>
          <a:stretch/>
        </p:blipFill>
        <p:spPr>
          <a:xfrm>
            <a:off x="1980360" y="1845000"/>
            <a:ext cx="4533480" cy="4522320"/>
          </a:xfrm>
          <a:prstGeom prst="rect">
            <a:avLst/>
          </a:prstGeom>
          <a:ln>
            <a:noFill/>
          </a:ln>
        </p:spPr>
      </p:pic>
      <p:sp>
        <p:nvSpPr>
          <p:cNvPr id="273" name="TextShape 3"/>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Predicted subject-specific deprivation slopes for the random slope model:</a:t>
            </a:r>
            <a:endParaRPr b="0" lang="en-US" sz="1800" spc="-1" strike="noStrike">
              <a:solidFill>
                <a:srgbClr val="000000"/>
              </a:solidFill>
              <a:latin typeface="Calibri"/>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457200" y="1600200"/>
            <a:ext cx="822924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Conventionally, models are compared with statistical tests, e.g., ANOVA </a:t>
            </a:r>
            <a:r>
              <a:rPr b="0" i="1" lang="en-US" sz="1800" spc="-1" strike="noStrike">
                <a:solidFill>
                  <a:srgbClr val="000000"/>
                </a:solidFill>
                <a:latin typeface="Times New Roman"/>
              </a:rPr>
              <a:t>F</a:t>
            </a:r>
            <a:r>
              <a:rPr b="0" lang="en-US" sz="1800" spc="-1" strike="noStrike">
                <a:solidFill>
                  <a:srgbClr val="000000"/>
                </a:solidFill>
                <a:latin typeface="Times New Roman"/>
              </a:rPr>
              <a:t>-tests or,  more generally, Wald and likelihood ratio tests. Several software offer these tests for random effects parameters. However, such tests are problematic for three important reasons: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20"/>
              </a:spcBef>
              <a:buClr>
                <a:srgbClr val="984807"/>
              </a:buClr>
              <a:buFont typeface="Calibri"/>
              <a:buAutoNum type="arabicPeriod"/>
            </a:pPr>
            <a:r>
              <a:rPr b="1" lang="en-US" sz="1600" spc="-1" strike="noStrike" u="sng">
                <a:solidFill>
                  <a:srgbClr val="984807"/>
                </a:solidFill>
                <a:uFillTx/>
                <a:latin typeface="Times New Roman"/>
              </a:rPr>
              <a:t>Boundary problem</a:t>
            </a:r>
            <a:r>
              <a:rPr b="0" lang="en-US" sz="1600" spc="-1" strike="noStrike">
                <a:solidFill>
                  <a:srgbClr val="000000"/>
                </a:solidFill>
                <a:latin typeface="Times New Roman"/>
              </a:rPr>
              <a:t>: testing whether a (co)variance parameter is non-zero is a test on the boundary of the </a:t>
            </a:r>
            <a:r>
              <a:rPr b="0" i="1" lang="en-US" sz="1600" spc="-1" strike="noStrike">
                <a:solidFill>
                  <a:srgbClr val="000000"/>
                </a:solidFill>
                <a:latin typeface="Times New Roman"/>
              </a:rPr>
              <a:t>parameter space</a:t>
            </a:r>
            <a:r>
              <a:rPr b="0" lang="en-US" sz="1600" spc="-1" strike="noStrike">
                <a:solidFill>
                  <a:srgbClr val="000000"/>
                </a:solidFill>
                <a:latin typeface="Times New Roman"/>
              </a:rPr>
              <a:t>. Unlike regression coefficients, which are theoretically unbounded, [–∞,+∞], a (co)variance parameter is bounded to [0,+∞]. Classical maximum likelihood theory (e.g., asymptotic normality) breaks down at these boundaries.</a:t>
            </a: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marL="343080" indent="-342720">
              <a:lnSpc>
                <a:spcPct val="100000"/>
              </a:lnSpc>
              <a:spcBef>
                <a:spcPts val="320"/>
              </a:spcBef>
              <a:buClr>
                <a:srgbClr val="984807"/>
              </a:buClr>
              <a:buFont typeface="Calibri"/>
              <a:buAutoNum type="arabicPeriod"/>
            </a:pPr>
            <a:r>
              <a:rPr b="1" lang="en-US" sz="1600" spc="-1" strike="noStrike" u="sng">
                <a:solidFill>
                  <a:srgbClr val="984807"/>
                </a:solidFill>
                <a:uFillTx/>
                <a:latin typeface="Times New Roman"/>
              </a:rPr>
              <a:t>Non-nesting</a:t>
            </a:r>
            <a:r>
              <a:rPr b="0" lang="en-US" sz="1600" spc="-1" strike="noStrike">
                <a:solidFill>
                  <a:srgbClr val="000000"/>
                </a:solidFill>
                <a:latin typeface="Times New Roman"/>
              </a:rPr>
              <a:t>: traditional inferential model comparisons depend on models being nested. That is, the parameters of the reduced model should be a subset of the parameters of the full model. For comparisons between complex random effects structures, this is not always the case.</a:t>
            </a: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marL="343080" indent="-342720">
              <a:lnSpc>
                <a:spcPct val="100000"/>
              </a:lnSpc>
              <a:spcBef>
                <a:spcPts val="320"/>
              </a:spcBef>
              <a:buClr>
                <a:srgbClr val="984807"/>
              </a:buClr>
              <a:buFont typeface="Calibri"/>
              <a:buAutoNum type="arabicPeriod"/>
            </a:pPr>
            <a:r>
              <a:rPr b="1" lang="en-US" sz="1600" spc="-1" strike="noStrike" u="sng">
                <a:solidFill>
                  <a:srgbClr val="984807"/>
                </a:solidFill>
                <a:uFillTx/>
                <a:latin typeface="Times New Roman"/>
              </a:rPr>
              <a:t>Hypotheses</a:t>
            </a:r>
            <a:r>
              <a:rPr b="0" lang="en-US" sz="1600" spc="-1" strike="noStrike">
                <a:solidFill>
                  <a:srgbClr val="000000"/>
                </a:solidFill>
                <a:latin typeface="Times New Roman"/>
              </a:rPr>
              <a:t>: unlike fixed effects, random effects are rarely the subject of scientific hypotheses.</a:t>
            </a:r>
            <a:r>
              <a:rPr b="0" lang="en-US" sz="1600" spc="-1" strike="noStrike">
                <a:solidFill>
                  <a:srgbClr val="000000"/>
                </a:solidFill>
                <a:latin typeface="Times New Roman"/>
              </a:rPr>
              <a:t> Conducting inferential tests on these parameters would unnecessarily inflate the multiple testing problem.</a:t>
            </a:r>
            <a:endParaRPr b="0" lang="en-US" sz="1600" spc="-1" strike="noStrike">
              <a:solidFill>
                <a:srgbClr val="000000"/>
              </a:solidFill>
              <a:latin typeface="Calibri"/>
            </a:endParaRPr>
          </a:p>
        </p:txBody>
      </p:sp>
      <p:sp>
        <p:nvSpPr>
          <p:cNvPr id="275" name="CustomShape 2"/>
          <p:cNvSpPr/>
          <p:nvPr/>
        </p:nvSpPr>
        <p:spPr>
          <a:xfrm>
            <a:off x="426240" y="188640"/>
            <a:ext cx="8610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6.12 Inference on random effects in HLMs</a:t>
            </a:r>
            <a:endParaRPr b="0" lang="en-US" sz="3200" spc="-1" strike="noStrike">
              <a:latin typeface="Arial"/>
            </a:endParaRPr>
          </a:p>
        </p:txBody>
      </p:sp>
      <p:sp>
        <p:nvSpPr>
          <p:cNvPr id="27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57200" y="1600200"/>
            <a:ext cx="8229240" cy="463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 general method for comparing (covariance) models is via information criteria. The most common criteria are </a:t>
            </a:r>
            <a:r>
              <a:rPr b="0" lang="en-US" sz="1800" spc="-1" strike="noStrike">
                <a:solidFill>
                  <a:srgbClr val="0070c0"/>
                </a:solidFill>
                <a:latin typeface="Times New Roman"/>
              </a:rPr>
              <a:t>Akaike Information Criterion (AIC)</a:t>
            </a:r>
            <a:r>
              <a:rPr b="0" lang="en-US" sz="1800" spc="-1" strike="noStrike">
                <a:solidFill>
                  <a:srgbClr val="984807"/>
                </a:solidFill>
                <a:latin typeface="Times New Roman"/>
              </a:rPr>
              <a:t> </a:t>
            </a:r>
            <a:r>
              <a:rPr b="0" lang="en-US" sz="1800" spc="-1" strike="noStrike">
                <a:solidFill>
                  <a:srgbClr val="000000"/>
                </a:solidFill>
                <a:latin typeface="Times New Roman"/>
              </a:rPr>
              <a:t>and </a:t>
            </a:r>
            <a:r>
              <a:rPr b="0" lang="en-US" sz="1800" spc="-1" strike="noStrike">
                <a:solidFill>
                  <a:srgbClr val="0070c0"/>
                </a:solidFill>
                <a:latin typeface="Times New Roman"/>
              </a:rPr>
              <a:t>Bayesian Information Criterion (BIC)</a:t>
            </a:r>
            <a:r>
              <a:rPr b="0" lang="en-US" sz="1800" spc="-1" strike="noStrike">
                <a:solidFill>
                  <a:srgbClr val="000000"/>
                </a:solidFill>
                <a:latin typeface="Times New Roman"/>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Given a dependent variable, and several competing parametric models for that dependent variable, information criteria will measure the </a:t>
            </a:r>
            <a:r>
              <a:rPr b="0" lang="en-US" sz="1800" spc="-1" strike="noStrike">
                <a:solidFill>
                  <a:srgbClr val="984807"/>
                </a:solidFill>
                <a:latin typeface="Times New Roman"/>
              </a:rPr>
              <a:t>relative index of fit</a:t>
            </a:r>
            <a:r>
              <a:rPr b="0" lang="en-US" sz="1800" spc="-1" strike="noStrike">
                <a:solidFill>
                  <a:srgbClr val="000000"/>
                </a:solidFill>
                <a:latin typeface="Times New Roman"/>
              </a:rPr>
              <a:t>, </a:t>
            </a:r>
            <a:r>
              <a:rPr b="0" lang="en-US" sz="1800" spc="-1" strike="noStrike">
                <a:solidFill>
                  <a:srgbClr val="984807"/>
                </a:solidFill>
                <a:latin typeface="Times New Roman"/>
              </a:rPr>
              <a:t>penalized</a:t>
            </a:r>
            <a:r>
              <a:rPr b="0" lang="en-US" sz="1800" spc="-1" strike="noStrike">
                <a:solidFill>
                  <a:srgbClr val="000000"/>
                </a:solidFill>
                <a:latin typeface="Times New Roman"/>
              </a:rPr>
              <a:t> by the number of parameters. It can be thought of as a measure of relative </a:t>
            </a:r>
            <a:r>
              <a:rPr b="0" lang="en-US" sz="1800" spc="-1" strike="noStrike">
                <a:solidFill>
                  <a:srgbClr val="984807"/>
                </a:solidFill>
                <a:latin typeface="Times New Roman"/>
              </a:rPr>
              <a:t>generalization</a:t>
            </a:r>
            <a:r>
              <a:rPr b="0" lang="en-US" sz="1800" spc="-1" strike="noStrike">
                <a:solidFill>
                  <a:srgbClr val="000000"/>
                </a:solidFill>
                <a:latin typeface="Times New Roman"/>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a:t>
            </a:r>
            <a:r>
              <a:rPr b="0" lang="en-US" sz="1800" spc="-1" strike="noStrike">
                <a:solidFill>
                  <a:srgbClr val="984807"/>
                </a:solidFill>
                <a:latin typeface="Times New Roman"/>
              </a:rPr>
              <a:t>lower AIC/BIC</a:t>
            </a:r>
            <a:r>
              <a:rPr b="0" lang="en-US" sz="1800" spc="-1" strike="noStrike">
                <a:solidFill>
                  <a:srgbClr val="000000"/>
                </a:solidFill>
                <a:latin typeface="Times New Roman"/>
              </a:rPr>
              <a:t>---relative to competing models---the </a:t>
            </a:r>
            <a:r>
              <a:rPr b="0" lang="en-US" sz="1800" spc="-1" strike="noStrike">
                <a:solidFill>
                  <a:srgbClr val="984807"/>
                </a:solidFill>
                <a:latin typeface="Times New Roman"/>
              </a:rPr>
              <a:t>better the model</a:t>
            </a:r>
            <a:r>
              <a:rPr b="0" lang="en-US" sz="1800" spc="-1" strike="noStrike">
                <a:solidFill>
                  <a:srgbClr val="000000"/>
                </a:solidFill>
                <a:latin typeface="Times New Roman"/>
              </a:rPr>
              <a:t> fits the dependent data. Differences in AIC/BIC &gt;2 are already considered meaningful!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BIC penalizes more heavily for extra parameters than AIC. It favors more parsimonious models.</a:t>
            </a:r>
            <a:endParaRPr b="0" lang="en-US" sz="1800" spc="-1" strike="noStrike">
              <a:solidFill>
                <a:srgbClr val="000000"/>
              </a:solidFill>
              <a:latin typeface="Calibri"/>
            </a:endParaRPr>
          </a:p>
        </p:txBody>
      </p:sp>
      <p:sp>
        <p:nvSpPr>
          <p:cNvPr id="278"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6.13 Information criteria</a:t>
            </a:r>
            <a:endParaRPr b="0" lang="en-US" sz="3200" spc="-1" strike="noStrike">
              <a:latin typeface="Arial"/>
            </a:endParaRPr>
          </a:p>
        </p:txBody>
      </p:sp>
      <p:sp>
        <p:nvSpPr>
          <p:cNvPr id="279"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280" name="Picture 5" descr=""/>
          <p:cNvPicPr/>
          <p:nvPr/>
        </p:nvPicPr>
        <p:blipFill>
          <a:blip r:embed="rId1">
            <a:extLst>
              <a:ext uri="{BEBA8EAE-BF5A-486C-A8C5-ECC9F3942E4B}">
                <a14:imgProps xmlns:a14="http://schemas.microsoft.com/office/drawing/2010/main">
                  <a14:imgLayer r:embed="rId2">
                    <a14:imgEffect>
                      <a14:brightnessContrast contrast="20000"/>
                    </a14:imgEffect>
                  </a14:imgLayer>
                </a14:imgProps>
              </a:ext>
            </a:extLst>
          </a:blip>
          <a:srcRect l="22913" t="7359" r="16501" b="0"/>
          <a:stretch/>
        </p:blipFill>
        <p:spPr>
          <a:xfrm>
            <a:off x="6584760" y="192240"/>
            <a:ext cx="903240" cy="1025280"/>
          </a:xfrm>
          <a:prstGeom prst="rect">
            <a:avLst/>
          </a:prstGeom>
          <a:ln>
            <a:noFill/>
          </a:ln>
        </p:spPr>
      </p:pic>
      <p:pic>
        <p:nvPicPr>
          <p:cNvPr id="281" name="Picture 6" descr=""/>
          <p:cNvPicPr/>
          <p:nvPr/>
        </p:nvPicPr>
        <p:blipFill>
          <a:blip r:embed="rId3"/>
          <a:srcRect l="21037" t="0" r="17058" b="36151"/>
          <a:stretch/>
        </p:blipFill>
        <p:spPr>
          <a:xfrm>
            <a:off x="7582680" y="181800"/>
            <a:ext cx="927000" cy="1025280"/>
          </a:xfrm>
          <a:prstGeom prst="rect">
            <a:avLst/>
          </a:prstGeom>
          <a:ln>
            <a:noFill/>
          </a:ln>
        </p:spPr>
      </p:pic>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366120" y="1672560"/>
            <a:ext cx="8229240" cy="463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Information criteria have many important advantages: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They penalize a model for extra parameters (unlike other fit measures, such as </a:t>
            </a:r>
            <a:r>
              <a:rPr b="0" i="1" lang="en-US" sz="1600" spc="-1" strike="noStrike">
                <a:solidFill>
                  <a:srgbClr val="000000"/>
                </a:solidFill>
                <a:latin typeface="Times New Roman"/>
              </a:rPr>
              <a:t>R</a:t>
            </a:r>
            <a:r>
              <a:rPr b="0" lang="en-US" sz="1600" spc="-1" strike="noStrike">
                <a:solidFill>
                  <a:srgbClr val="000000"/>
                </a:solidFill>
                <a:latin typeface="Times New Roman"/>
              </a:rPr>
              <a:t>-squared)</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They can be used to compare non-nested models for the same dependent data (unlike conventional ANOVA </a:t>
            </a:r>
            <a:r>
              <a:rPr b="0" i="1" lang="en-US" sz="1600" spc="-1" strike="noStrike">
                <a:solidFill>
                  <a:srgbClr val="000000"/>
                </a:solidFill>
                <a:latin typeface="Times New Roman"/>
              </a:rPr>
              <a:t>F</a:t>
            </a:r>
            <a:r>
              <a:rPr b="0" lang="en-US" sz="1600" spc="-1" strike="noStrike">
                <a:solidFill>
                  <a:srgbClr val="000000"/>
                </a:solidFill>
                <a:latin typeface="Times New Roman"/>
              </a:rPr>
              <a:t>-tests)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They avoid classical inference with </a:t>
            </a:r>
            <a:r>
              <a:rPr b="0" i="1" lang="en-US" sz="1600" spc="-1" strike="noStrike">
                <a:solidFill>
                  <a:srgbClr val="000000"/>
                </a:solidFill>
                <a:latin typeface="Times New Roman"/>
              </a:rPr>
              <a:t>p</a:t>
            </a:r>
            <a:r>
              <a:rPr b="0" lang="en-US" sz="1600" spc="-1" strike="noStrike">
                <a:solidFill>
                  <a:srgbClr val="000000"/>
                </a:solidFill>
                <a:latin typeface="Times New Roman"/>
              </a:rPr>
              <a:t>-values</a:t>
            </a:r>
            <a:endParaRPr b="0" lang="en-US" sz="1600" spc="-1" strike="noStrike">
              <a:solidFill>
                <a:srgbClr val="000000"/>
              </a:solidFill>
              <a:latin typeface="Calibri"/>
            </a:endParaRPr>
          </a:p>
          <a:p>
            <a:pPr>
              <a:lnSpc>
                <a:spcPct val="100000"/>
              </a:lnSpc>
              <a:spcBef>
                <a:spcPts val="360"/>
              </a:spcBef>
            </a:pP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my opinion, model selection using </a:t>
            </a:r>
            <a:r>
              <a:rPr b="0" lang="en-US" sz="1800" spc="-1" strike="noStrike">
                <a:solidFill>
                  <a:srgbClr val="984807"/>
                </a:solidFill>
                <a:latin typeface="Times New Roman"/>
              </a:rPr>
              <a:t>AIC/BIC is superior to hypothesis testing in </a:t>
            </a:r>
            <a:r>
              <a:rPr b="0" i="1" lang="en-US" sz="1800" spc="-1" strike="noStrike">
                <a:solidFill>
                  <a:srgbClr val="984807"/>
                </a:solidFill>
                <a:latin typeface="Times New Roman"/>
              </a:rPr>
              <a:t>many</a:t>
            </a:r>
            <a:r>
              <a:rPr b="0" lang="en-US" sz="1800" spc="-1" strike="noStrike">
                <a:solidFill>
                  <a:srgbClr val="984807"/>
                </a:solidFill>
                <a:latin typeface="Times New Roman"/>
              </a:rPr>
              <a:t> settings</a:t>
            </a:r>
            <a:r>
              <a:rPr b="0" lang="en-US" sz="1800" spc="-1" strike="noStrike">
                <a:solidFill>
                  <a:srgbClr val="000000"/>
                </a:solidFill>
                <a:latin typeface="Times New Roman"/>
              </a:rPr>
              <a:t>. It is particularly well-suited to the selection of random effects structures.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Let us re-examine the sleep data…</a:t>
            </a:r>
            <a:endParaRPr b="0" lang="en-US" sz="1800" spc="-1" strike="noStrike">
              <a:solidFill>
                <a:srgbClr val="000000"/>
              </a:solidFill>
              <a:latin typeface="Calibri"/>
            </a:endParaRPr>
          </a:p>
        </p:txBody>
      </p:sp>
      <p:sp>
        <p:nvSpPr>
          <p:cNvPr id="283"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6.13 Information criteria</a:t>
            </a:r>
            <a:endParaRPr b="0" lang="en-US" sz="3200" spc="-1" strike="noStrike">
              <a:latin typeface="Arial"/>
            </a:endParaRPr>
          </a:p>
        </p:txBody>
      </p:sp>
      <p:sp>
        <p:nvSpPr>
          <p:cNvPr id="28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457200" y="1600200"/>
            <a:ext cx="8506800" cy="463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R, it suffices to run the AIC or BIC functions on our model objects: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AIC(rint) ; BIC(rint)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AIC(rslope) ; BIC(rslope)</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Which yields the following results. Minimal AIC/BIC for the random intercept model:</a:t>
            </a:r>
            <a:endParaRPr b="0" lang="en-US" sz="1800" spc="-1" strike="noStrike">
              <a:solidFill>
                <a:srgbClr val="000000"/>
              </a:solidFill>
              <a:latin typeface="Calibri"/>
            </a:endParaRPr>
          </a:p>
        </p:txBody>
      </p:sp>
      <p:sp>
        <p:nvSpPr>
          <p:cNvPr id="28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6.13 Information criteria</a:t>
            </a:r>
            <a:endParaRPr b="0" lang="en-US" sz="3200" spc="-1" strike="noStrike">
              <a:latin typeface="Arial"/>
            </a:endParaRPr>
          </a:p>
        </p:txBody>
      </p:sp>
      <p:sp>
        <p:nvSpPr>
          <p:cNvPr id="28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288" name="Table 4"/>
          <p:cNvGraphicFramePr/>
          <p:nvPr/>
        </p:nvGraphicFramePr>
        <p:xfrm>
          <a:off x="1523880" y="3933000"/>
          <a:ext cx="5928120" cy="2304000"/>
        </p:xfrm>
        <a:graphic>
          <a:graphicData uri="http://schemas.openxmlformats.org/drawingml/2006/table">
            <a:tbl>
              <a:tblPr/>
              <a:tblGrid>
                <a:gridCol w="3854160"/>
                <a:gridCol w="1036800"/>
                <a:gridCol w="1037160"/>
              </a:tblGrid>
              <a:tr h="460800">
                <a:tc>
                  <a:txBody>
                    <a:bodyPr anchor="ctr"/>
                    <a:p>
                      <a:pPr>
                        <a:lnSpc>
                          <a:spcPct val="100000"/>
                        </a:lnSpc>
                      </a:pPr>
                      <a:r>
                        <a:rPr b="1" lang="en-US" sz="1600" spc="-1" strike="noStrike">
                          <a:solidFill>
                            <a:srgbClr val="000000"/>
                          </a:solidFill>
                          <a:latin typeface="Times New Roman"/>
                        </a:rPr>
                        <a:t>Random effects structure</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gn="r">
                        <a:lnSpc>
                          <a:spcPct val="100000"/>
                        </a:lnSpc>
                      </a:pPr>
                      <a:r>
                        <a:rPr b="1" i="1" lang="en-US" sz="1600" spc="-1" strike="noStrike">
                          <a:solidFill>
                            <a:srgbClr val="000000"/>
                          </a:solidFill>
                          <a:latin typeface="Times New Roman"/>
                        </a:rPr>
                        <a:t>AIC</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gn="r">
                        <a:lnSpc>
                          <a:spcPct val="100000"/>
                        </a:lnSpc>
                      </a:pPr>
                      <a:r>
                        <a:rPr b="1" i="1" lang="en-US" sz="1600" spc="-1" strike="noStrike">
                          <a:solidFill>
                            <a:srgbClr val="000000"/>
                          </a:solidFill>
                          <a:latin typeface="Times New Roman"/>
                        </a:rPr>
                        <a:t>BIC</a:t>
                      </a:r>
                      <a:endParaRPr b="0" lang="en-US" sz="1600" spc="-1" strike="noStrike">
                        <a:latin typeface="Arial"/>
                      </a:endParaRPr>
                    </a:p>
                  </a:txBody>
                  <a:tcPr marL="91440" marR="91440">
                    <a:lnT w="12240">
                      <a:solidFill>
                        <a:srgbClr val="000000"/>
                      </a:solidFill>
                    </a:lnT>
                    <a:lnB w="12240">
                      <a:solidFill>
                        <a:srgbClr val="000000"/>
                      </a:solidFill>
                    </a:lnB>
                    <a:noFill/>
                  </a:tcPr>
                </a:tc>
              </a:tr>
              <a:tr h="460800">
                <a:tc>
                  <a:txBody>
                    <a:bodyPr/>
                    <a:p>
                      <a:pPr>
                        <a:lnSpc>
                          <a:spcPct val="100000"/>
                        </a:lnSpc>
                      </a:pPr>
                      <a:r>
                        <a:rPr b="0" lang="en-US" sz="1600" spc="-1" strike="noStrike">
                          <a:solidFill>
                            <a:srgbClr val="000000"/>
                          </a:solidFill>
                          <a:latin typeface="Times New Roman"/>
                        </a:rPr>
                        <a:t>Random intercept</a:t>
                      </a:r>
                      <a:endParaRPr b="0" lang="en-US" sz="1600" spc="-1" strike="noStrike">
                        <a:latin typeface="Arial"/>
                      </a:endParaRPr>
                    </a:p>
                  </a:txBody>
                  <a:tcPr marL="91440" marR="91440">
                    <a:lnT w="12240">
                      <a:solidFill>
                        <a:srgbClr val="000000"/>
                      </a:solidFill>
                    </a:lnT>
                    <a:noFill/>
                  </a:tcPr>
                </a:tc>
                <a:tc>
                  <a:txBody>
                    <a:bodyPr/>
                    <a:p>
                      <a:pPr algn="r">
                        <a:lnSpc>
                          <a:spcPct val="100000"/>
                        </a:lnSpc>
                      </a:pPr>
                      <a:r>
                        <a:rPr b="1" lang="en-US" sz="1600" spc="-1" strike="noStrike" u="sng">
                          <a:solidFill>
                            <a:srgbClr val="00b050"/>
                          </a:solidFill>
                          <a:uFillTx/>
                          <a:latin typeface="Times New Roman"/>
                        </a:rPr>
                        <a:t>550.42</a:t>
                      </a:r>
                      <a:endParaRPr b="0" lang="en-US" sz="1600" spc="-1" strike="noStrike">
                        <a:latin typeface="Arial"/>
                      </a:endParaRPr>
                    </a:p>
                  </a:txBody>
                  <a:tcPr marL="91440" marR="91440">
                    <a:lnT w="12240">
                      <a:solidFill>
                        <a:srgbClr val="000000"/>
                      </a:solidFill>
                    </a:lnT>
                    <a:noFill/>
                  </a:tcPr>
                </a:tc>
                <a:tc>
                  <a:txBody>
                    <a:bodyPr/>
                    <a:p>
                      <a:pPr algn="r">
                        <a:lnSpc>
                          <a:spcPct val="100000"/>
                        </a:lnSpc>
                      </a:pPr>
                      <a:r>
                        <a:rPr b="1" lang="en-US" sz="1600" spc="-1" strike="noStrike" u="sng">
                          <a:solidFill>
                            <a:srgbClr val="00b050"/>
                          </a:solidFill>
                          <a:uFillTx/>
                          <a:latin typeface="Times New Roman"/>
                        </a:rPr>
                        <a:t>570.05</a:t>
                      </a:r>
                      <a:endParaRPr b="0" lang="en-US" sz="1600" spc="-1" strike="noStrike">
                        <a:latin typeface="Arial"/>
                      </a:endParaRPr>
                    </a:p>
                  </a:txBody>
                  <a:tcPr marL="91440" marR="91440">
                    <a:lnT w="12240">
                      <a:solidFill>
                        <a:srgbClr val="000000"/>
                      </a:solidFill>
                    </a:lnT>
                    <a:noFill/>
                  </a:tcPr>
                </a:tc>
              </a:tr>
              <a:tr h="460800">
                <a:tc>
                  <a:txBody>
                    <a:bodyPr/>
                    <a:p>
                      <a:pPr>
                        <a:lnSpc>
                          <a:spcPct val="100000"/>
                        </a:lnSpc>
                      </a:pPr>
                      <a:r>
                        <a:rPr b="0" lang="en-US" sz="1600" spc="-1" strike="noStrike">
                          <a:solidFill>
                            <a:srgbClr val="000000"/>
                          </a:solidFill>
                          <a:latin typeface="Times New Roman"/>
                        </a:rPr>
                        <a:t>Random intercept and slope</a:t>
                      </a:r>
                      <a:endParaRPr b="0" lang="en-US" sz="1600" spc="-1" strike="noStrike">
                        <a:latin typeface="Arial"/>
                      </a:endParaRPr>
                    </a:p>
                  </a:txBody>
                  <a:tcPr marL="91440" marR="91440">
                    <a:lnB w="12240">
                      <a:solidFill>
                        <a:srgbClr val="808080"/>
                      </a:solidFill>
                    </a:lnB>
                    <a:noFill/>
                  </a:tcPr>
                </a:tc>
                <a:tc>
                  <a:txBody>
                    <a:bodyPr/>
                    <a:p>
                      <a:pPr algn="r">
                        <a:lnSpc>
                          <a:spcPct val="100000"/>
                        </a:lnSpc>
                      </a:pPr>
                      <a:r>
                        <a:rPr b="0" lang="en-US" sz="1600" spc="-1" strike="noStrike">
                          <a:solidFill>
                            <a:srgbClr val="000000"/>
                          </a:solidFill>
                          <a:latin typeface="Times New Roman"/>
                        </a:rPr>
                        <a:t>554.33</a:t>
                      </a:r>
                      <a:endParaRPr b="0" lang="en-US" sz="1600" spc="-1" strike="noStrike">
                        <a:latin typeface="Arial"/>
                      </a:endParaRPr>
                    </a:p>
                  </a:txBody>
                  <a:tcPr marL="91440" marR="91440">
                    <a:lnB w="12240">
                      <a:solidFill>
                        <a:srgbClr val="808080"/>
                      </a:solidFill>
                    </a:lnB>
                    <a:noFill/>
                  </a:tcPr>
                </a:tc>
                <a:tc>
                  <a:txBody>
                    <a:bodyPr/>
                    <a:p>
                      <a:pPr algn="r">
                        <a:lnSpc>
                          <a:spcPct val="100000"/>
                        </a:lnSpc>
                      </a:pPr>
                      <a:r>
                        <a:rPr b="0" lang="en-US" sz="1600" spc="-1" strike="noStrike">
                          <a:solidFill>
                            <a:srgbClr val="000000"/>
                          </a:solidFill>
                          <a:latin typeface="Times New Roman"/>
                        </a:rPr>
                        <a:t>583.78</a:t>
                      </a:r>
                      <a:endParaRPr b="0" lang="en-US" sz="1600" spc="-1" strike="noStrike">
                        <a:latin typeface="Arial"/>
                      </a:endParaRPr>
                    </a:p>
                  </a:txBody>
                  <a:tcPr marL="91440" marR="91440">
                    <a:lnB w="12240">
                      <a:solidFill>
                        <a:srgbClr val="808080"/>
                      </a:solidFill>
                    </a:lnB>
                    <a:noFill/>
                  </a:tcPr>
                </a:tc>
              </a:tr>
              <a:tr h="460800">
                <a:tc>
                  <a:txBody>
                    <a:bodyPr/>
                    <a:p>
                      <a:pPr>
                        <a:lnSpc>
                          <a:spcPct val="100000"/>
                        </a:lnSpc>
                      </a:pPr>
                      <a:r>
                        <a:rPr b="0" lang="en-US" sz="1600" spc="-1" strike="noStrike">
                          <a:solidFill>
                            <a:srgbClr val="000000"/>
                          </a:solidFill>
                          <a:latin typeface="Times New Roman"/>
                        </a:rPr>
                        <a:t>Random slope without intercept</a:t>
                      </a:r>
                      <a:endParaRPr b="0" lang="en-US" sz="1600" spc="-1" strike="noStrike">
                        <a:latin typeface="Arial"/>
                      </a:endParaRPr>
                    </a:p>
                  </a:txBody>
                  <a:tcPr marL="91440" marR="91440">
                    <a:lnT w="12240">
                      <a:solidFill>
                        <a:srgbClr val="808080"/>
                      </a:solidFill>
                    </a:lnT>
                    <a:noFill/>
                  </a:tcPr>
                </a:tc>
                <a:tc>
                  <a:txBody>
                    <a:bodyPr/>
                    <a:p>
                      <a:pPr algn="r">
                        <a:lnSpc>
                          <a:spcPct val="100000"/>
                        </a:lnSpc>
                      </a:pPr>
                      <a:r>
                        <a:rPr b="0" lang="en-US" sz="1600" spc="-1" strike="noStrike">
                          <a:solidFill>
                            <a:srgbClr val="000000"/>
                          </a:solidFill>
                          <a:latin typeface="Times New Roman"/>
                        </a:rPr>
                        <a:t>1090.64</a:t>
                      </a:r>
                      <a:endParaRPr b="0" lang="en-US" sz="1600" spc="-1" strike="noStrike">
                        <a:latin typeface="Arial"/>
                      </a:endParaRPr>
                    </a:p>
                  </a:txBody>
                  <a:tcPr marL="91440" marR="91440">
                    <a:lnT w="12240">
                      <a:solidFill>
                        <a:srgbClr val="808080"/>
                      </a:solidFill>
                    </a:lnT>
                    <a:noFill/>
                  </a:tcPr>
                </a:tc>
                <a:tc>
                  <a:txBody>
                    <a:bodyPr/>
                    <a:p>
                      <a:pPr algn="r">
                        <a:lnSpc>
                          <a:spcPct val="100000"/>
                        </a:lnSpc>
                      </a:pPr>
                      <a:r>
                        <a:rPr b="0" lang="en-US" sz="1600" spc="-1" strike="noStrike">
                          <a:solidFill>
                            <a:srgbClr val="000000"/>
                          </a:solidFill>
                          <a:latin typeface="Times New Roman"/>
                        </a:rPr>
                        <a:t>1110.27</a:t>
                      </a:r>
                      <a:endParaRPr b="0" lang="en-US" sz="1600" spc="-1" strike="noStrike">
                        <a:latin typeface="Arial"/>
                      </a:endParaRPr>
                    </a:p>
                  </a:txBody>
                  <a:tcPr marL="91440" marR="91440">
                    <a:lnT w="12240">
                      <a:solidFill>
                        <a:srgbClr val="808080"/>
                      </a:solidFill>
                    </a:lnT>
                    <a:noFill/>
                  </a:tcPr>
                </a:tc>
              </a:tr>
              <a:tr h="460800">
                <a:tc>
                  <a:txBody>
                    <a:bodyPr/>
                    <a:p>
                      <a:pPr>
                        <a:lnSpc>
                          <a:spcPct val="100000"/>
                        </a:lnSpc>
                      </a:pPr>
                      <a:r>
                        <a:rPr b="0" lang="en-US" sz="1600" spc="-1" strike="noStrike">
                          <a:solidFill>
                            <a:srgbClr val="000000"/>
                          </a:solidFill>
                          <a:latin typeface="Times New Roman"/>
                        </a:rPr>
                        <a:t>Uncorrelated random intercept/slope</a:t>
                      </a:r>
                      <a:endParaRPr b="0" lang="en-US" sz="1600" spc="-1" strike="noStrike">
                        <a:latin typeface="Arial"/>
                      </a:endParaRPr>
                    </a:p>
                  </a:txBody>
                  <a:tcPr marL="91440" marR="91440">
                    <a:lnB w="12240">
                      <a:solidFill>
                        <a:srgbClr val="000000"/>
                      </a:solidFill>
                    </a:lnB>
                    <a:noFill/>
                  </a:tcPr>
                </a:tc>
                <a:tc>
                  <a:txBody>
                    <a:bodyPr/>
                    <a:p>
                      <a:pPr algn="r">
                        <a:lnSpc>
                          <a:spcPct val="100000"/>
                        </a:lnSpc>
                      </a:pPr>
                      <a:r>
                        <a:rPr b="0" lang="en-US" sz="1600" spc="-1" strike="noStrike">
                          <a:solidFill>
                            <a:srgbClr val="000000"/>
                          </a:solidFill>
                          <a:latin typeface="Times New Roman"/>
                        </a:rPr>
                        <a:t>552.42</a:t>
                      </a:r>
                      <a:endParaRPr b="0" lang="en-US" sz="1600" spc="-1" strike="noStrike">
                        <a:latin typeface="Arial"/>
                      </a:endParaRPr>
                    </a:p>
                  </a:txBody>
                  <a:tcPr marL="91440" marR="91440">
                    <a:lnB w="12240">
                      <a:solidFill>
                        <a:srgbClr val="000000"/>
                      </a:solidFill>
                    </a:lnB>
                    <a:noFill/>
                  </a:tcPr>
                </a:tc>
                <a:tc>
                  <a:txBody>
                    <a:bodyPr/>
                    <a:p>
                      <a:pPr algn="r">
                        <a:lnSpc>
                          <a:spcPct val="100000"/>
                        </a:lnSpc>
                      </a:pPr>
                      <a:r>
                        <a:rPr b="0" lang="en-US" sz="1600" spc="-1" strike="noStrike">
                          <a:solidFill>
                            <a:srgbClr val="000000"/>
                          </a:solidFill>
                          <a:latin typeface="Times New Roman"/>
                        </a:rPr>
                        <a:t>576.96</a:t>
                      </a:r>
                      <a:endParaRPr b="0" lang="en-US" sz="1600" spc="-1" strike="noStrike">
                        <a:latin typeface="Arial"/>
                      </a:endParaRPr>
                    </a:p>
                  </a:txBody>
                  <a:tcPr marL="91440" marR="91440">
                    <a:lnB w="12240">
                      <a:solidFill>
                        <a:srgbClr val="000000"/>
                      </a:solidFill>
                    </a:lnB>
                    <a:noFill/>
                  </a:tcPr>
                </a:tc>
              </a:tr>
            </a:tbl>
          </a:graphicData>
        </a:graphic>
      </p:graphicFrame>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457200" y="1600200"/>
            <a:ext cx="8229240" cy="463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R, it suffices to run the AIC or BIC functions on our model objects: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AIC(rint) ; BIC(rint)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AIC(rslope) ; BIC(rslope)</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Which gives:</a:t>
            </a:r>
            <a:endParaRPr b="0" lang="en-US" sz="1800" spc="-1" strike="noStrike">
              <a:solidFill>
                <a:srgbClr val="000000"/>
              </a:solidFill>
              <a:latin typeface="Calibri"/>
            </a:endParaRPr>
          </a:p>
        </p:txBody>
      </p:sp>
      <p:sp>
        <p:nvSpPr>
          <p:cNvPr id="290"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6.13 Information criteria</a:t>
            </a:r>
            <a:endParaRPr b="0" lang="en-US" sz="3200" spc="-1" strike="noStrike">
              <a:latin typeface="Arial"/>
            </a:endParaRPr>
          </a:p>
        </p:txBody>
      </p:sp>
      <p:sp>
        <p:nvSpPr>
          <p:cNvPr id="291"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292" name="Table 4"/>
          <p:cNvGraphicFramePr/>
          <p:nvPr/>
        </p:nvGraphicFramePr>
        <p:xfrm>
          <a:off x="1523880" y="3933000"/>
          <a:ext cx="5928120" cy="2304000"/>
        </p:xfrm>
        <a:graphic>
          <a:graphicData uri="http://schemas.openxmlformats.org/drawingml/2006/table">
            <a:tbl>
              <a:tblPr/>
              <a:tblGrid>
                <a:gridCol w="3839760"/>
                <a:gridCol w="1051200"/>
                <a:gridCol w="1037160"/>
              </a:tblGrid>
              <a:tr h="460800">
                <a:tc>
                  <a:txBody>
                    <a:bodyPr anchor="ctr"/>
                    <a:p>
                      <a:pPr>
                        <a:lnSpc>
                          <a:spcPct val="100000"/>
                        </a:lnSpc>
                      </a:pPr>
                      <a:r>
                        <a:rPr b="1" lang="en-US" sz="1600" spc="-1" strike="noStrike">
                          <a:solidFill>
                            <a:srgbClr val="000000"/>
                          </a:solidFill>
                          <a:latin typeface="Times New Roman"/>
                        </a:rPr>
                        <a:t>Random effects structure</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gn="r">
                        <a:lnSpc>
                          <a:spcPct val="100000"/>
                        </a:lnSpc>
                      </a:pPr>
                      <a:r>
                        <a:rPr b="1" i="1" lang="en-US" sz="1600" spc="-1" strike="noStrike">
                          <a:solidFill>
                            <a:srgbClr val="000000"/>
                          </a:solidFill>
                          <a:latin typeface="Times New Roman"/>
                        </a:rPr>
                        <a:t>AIC</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gn="r">
                        <a:lnSpc>
                          <a:spcPct val="100000"/>
                        </a:lnSpc>
                      </a:pPr>
                      <a:r>
                        <a:rPr b="1" i="1" lang="en-US" sz="1600" spc="-1" strike="noStrike">
                          <a:solidFill>
                            <a:srgbClr val="000000"/>
                          </a:solidFill>
                          <a:latin typeface="Times New Roman"/>
                        </a:rPr>
                        <a:t>BIC</a:t>
                      </a:r>
                      <a:endParaRPr b="0" lang="en-US" sz="1600" spc="-1" strike="noStrike">
                        <a:latin typeface="Arial"/>
                      </a:endParaRPr>
                    </a:p>
                  </a:txBody>
                  <a:tcPr marL="91440" marR="91440">
                    <a:lnT w="12240">
                      <a:solidFill>
                        <a:srgbClr val="000000"/>
                      </a:solidFill>
                    </a:lnT>
                    <a:lnB w="12240">
                      <a:solidFill>
                        <a:srgbClr val="000000"/>
                      </a:solidFill>
                    </a:lnB>
                    <a:noFill/>
                  </a:tcPr>
                </a:tc>
              </a:tr>
              <a:tr h="460800">
                <a:tc>
                  <a:txBody>
                    <a:bodyPr/>
                    <a:p>
                      <a:pPr>
                        <a:lnSpc>
                          <a:spcPct val="100000"/>
                        </a:lnSpc>
                      </a:pPr>
                      <a:r>
                        <a:rPr b="0" lang="en-US" sz="1600" spc="-1" strike="noStrike">
                          <a:solidFill>
                            <a:srgbClr val="000000"/>
                          </a:solidFill>
                          <a:latin typeface="Times New Roman"/>
                        </a:rPr>
                        <a:t>Random intercept</a:t>
                      </a:r>
                      <a:endParaRPr b="0" lang="en-US" sz="1600" spc="-1" strike="noStrike">
                        <a:latin typeface="Arial"/>
                      </a:endParaRPr>
                    </a:p>
                  </a:txBody>
                  <a:tcPr marL="91440" marR="91440">
                    <a:lnT w="12240">
                      <a:solidFill>
                        <a:srgbClr val="000000"/>
                      </a:solidFill>
                    </a:lnT>
                    <a:noFill/>
                  </a:tcPr>
                </a:tc>
                <a:tc>
                  <a:txBody>
                    <a:bodyPr/>
                    <a:p>
                      <a:pPr algn="r">
                        <a:lnSpc>
                          <a:spcPct val="100000"/>
                        </a:lnSpc>
                      </a:pPr>
                      <a:r>
                        <a:rPr b="0" lang="en-US" sz="1600" spc="-1" strike="noStrike">
                          <a:solidFill>
                            <a:srgbClr val="000000"/>
                          </a:solidFill>
                          <a:latin typeface="Times New Roman"/>
                        </a:rPr>
                        <a:t>550.42</a:t>
                      </a:r>
                      <a:endParaRPr b="0" lang="en-US" sz="1600" spc="-1" strike="noStrike">
                        <a:latin typeface="Arial"/>
                      </a:endParaRPr>
                    </a:p>
                  </a:txBody>
                  <a:tcPr marL="91440" marR="91440">
                    <a:lnT w="12240">
                      <a:solidFill>
                        <a:srgbClr val="000000"/>
                      </a:solidFill>
                    </a:lnT>
                    <a:noFill/>
                  </a:tcPr>
                </a:tc>
                <a:tc>
                  <a:txBody>
                    <a:bodyPr/>
                    <a:p>
                      <a:pPr algn="r">
                        <a:lnSpc>
                          <a:spcPct val="100000"/>
                        </a:lnSpc>
                      </a:pPr>
                      <a:r>
                        <a:rPr b="0" lang="en-US" sz="1600" spc="-1" strike="noStrike">
                          <a:solidFill>
                            <a:srgbClr val="000000"/>
                          </a:solidFill>
                          <a:latin typeface="Times New Roman"/>
                        </a:rPr>
                        <a:t>570.05</a:t>
                      </a:r>
                      <a:endParaRPr b="0" lang="en-US" sz="1600" spc="-1" strike="noStrike">
                        <a:latin typeface="Arial"/>
                      </a:endParaRPr>
                    </a:p>
                  </a:txBody>
                  <a:tcPr marL="91440" marR="91440">
                    <a:lnT w="12240">
                      <a:solidFill>
                        <a:srgbClr val="000000"/>
                      </a:solidFill>
                    </a:lnT>
                    <a:noFill/>
                  </a:tcPr>
                </a:tc>
              </a:tr>
              <a:tr h="460800">
                <a:tc>
                  <a:txBody>
                    <a:bodyPr/>
                    <a:p>
                      <a:pPr>
                        <a:lnSpc>
                          <a:spcPct val="100000"/>
                        </a:lnSpc>
                      </a:pPr>
                      <a:r>
                        <a:rPr b="0" lang="en-US" sz="1600" spc="-1" strike="noStrike">
                          <a:solidFill>
                            <a:srgbClr val="000000"/>
                          </a:solidFill>
                          <a:latin typeface="Times New Roman"/>
                        </a:rPr>
                        <a:t>Random intercept and slope</a:t>
                      </a:r>
                      <a:endParaRPr b="0" lang="en-US" sz="1600" spc="-1" strike="noStrike">
                        <a:latin typeface="Arial"/>
                      </a:endParaRPr>
                    </a:p>
                  </a:txBody>
                  <a:tcPr marL="91440" marR="91440">
                    <a:lnB w="12240">
                      <a:solidFill>
                        <a:srgbClr val="808080"/>
                      </a:solidFill>
                    </a:lnB>
                    <a:noFill/>
                  </a:tcPr>
                </a:tc>
                <a:tc>
                  <a:txBody>
                    <a:bodyPr/>
                    <a:p>
                      <a:pPr algn="r">
                        <a:lnSpc>
                          <a:spcPct val="100000"/>
                        </a:lnSpc>
                      </a:pPr>
                      <a:r>
                        <a:rPr b="0" lang="en-US" sz="1600" spc="-1" strike="noStrike">
                          <a:solidFill>
                            <a:srgbClr val="000000"/>
                          </a:solidFill>
                          <a:latin typeface="Times New Roman"/>
                        </a:rPr>
                        <a:t>554.33</a:t>
                      </a:r>
                      <a:endParaRPr b="0" lang="en-US" sz="1600" spc="-1" strike="noStrike">
                        <a:latin typeface="Arial"/>
                      </a:endParaRPr>
                    </a:p>
                  </a:txBody>
                  <a:tcPr marL="91440" marR="91440">
                    <a:lnB w="12240">
                      <a:solidFill>
                        <a:srgbClr val="808080"/>
                      </a:solidFill>
                    </a:lnB>
                    <a:noFill/>
                  </a:tcPr>
                </a:tc>
                <a:tc>
                  <a:txBody>
                    <a:bodyPr/>
                    <a:p>
                      <a:pPr algn="r">
                        <a:lnSpc>
                          <a:spcPct val="100000"/>
                        </a:lnSpc>
                      </a:pPr>
                      <a:r>
                        <a:rPr b="0" lang="en-US" sz="1600" spc="-1" strike="noStrike">
                          <a:solidFill>
                            <a:srgbClr val="000000"/>
                          </a:solidFill>
                          <a:latin typeface="Times New Roman"/>
                        </a:rPr>
                        <a:t>583.78</a:t>
                      </a:r>
                      <a:endParaRPr b="0" lang="en-US" sz="1600" spc="-1" strike="noStrike">
                        <a:latin typeface="Arial"/>
                      </a:endParaRPr>
                    </a:p>
                  </a:txBody>
                  <a:tcPr marL="91440" marR="91440">
                    <a:lnB w="12240">
                      <a:solidFill>
                        <a:srgbClr val="808080"/>
                      </a:solidFill>
                    </a:lnB>
                    <a:noFill/>
                  </a:tcPr>
                </a:tc>
              </a:tr>
              <a:tr h="460800">
                <a:tc>
                  <a:txBody>
                    <a:bodyPr/>
                    <a:p>
                      <a:pPr>
                        <a:lnSpc>
                          <a:spcPct val="100000"/>
                        </a:lnSpc>
                      </a:pPr>
                      <a:r>
                        <a:rPr b="0" lang="en-US" sz="1600" spc="-1" strike="noStrike" u="sng">
                          <a:solidFill>
                            <a:srgbClr val="ff0000"/>
                          </a:solidFill>
                          <a:uFillTx/>
                          <a:latin typeface="Times New Roman"/>
                        </a:rPr>
                        <a:t>Random slope without intercept</a:t>
                      </a:r>
                      <a:endParaRPr b="0" lang="en-US" sz="1600" spc="-1" strike="noStrike">
                        <a:latin typeface="Arial"/>
                      </a:endParaRPr>
                    </a:p>
                  </a:txBody>
                  <a:tcPr marL="91440" marR="91440">
                    <a:lnT w="12240">
                      <a:solidFill>
                        <a:srgbClr val="808080"/>
                      </a:solidFill>
                    </a:lnT>
                    <a:noFill/>
                  </a:tcPr>
                </a:tc>
                <a:tc>
                  <a:txBody>
                    <a:bodyPr/>
                    <a:p>
                      <a:pPr algn="r">
                        <a:lnSpc>
                          <a:spcPct val="100000"/>
                        </a:lnSpc>
                      </a:pPr>
                      <a:r>
                        <a:rPr b="0" lang="en-US" sz="1600" spc="-1" strike="noStrike">
                          <a:solidFill>
                            <a:srgbClr val="000000"/>
                          </a:solidFill>
                          <a:latin typeface="Times New Roman"/>
                        </a:rPr>
                        <a:t>1090.64</a:t>
                      </a:r>
                      <a:endParaRPr b="0" lang="en-US" sz="1600" spc="-1" strike="noStrike">
                        <a:latin typeface="Arial"/>
                      </a:endParaRPr>
                    </a:p>
                  </a:txBody>
                  <a:tcPr marL="91440" marR="91440">
                    <a:lnT w="12240">
                      <a:solidFill>
                        <a:srgbClr val="808080"/>
                      </a:solidFill>
                    </a:lnT>
                    <a:noFill/>
                  </a:tcPr>
                </a:tc>
                <a:tc>
                  <a:txBody>
                    <a:bodyPr/>
                    <a:p>
                      <a:pPr algn="r">
                        <a:lnSpc>
                          <a:spcPct val="100000"/>
                        </a:lnSpc>
                      </a:pPr>
                      <a:r>
                        <a:rPr b="0" lang="en-US" sz="1600" spc="-1" strike="noStrike">
                          <a:solidFill>
                            <a:srgbClr val="000000"/>
                          </a:solidFill>
                          <a:latin typeface="Times New Roman"/>
                        </a:rPr>
                        <a:t>1110.27</a:t>
                      </a:r>
                      <a:endParaRPr b="0" lang="en-US" sz="1600" spc="-1" strike="noStrike">
                        <a:latin typeface="Arial"/>
                      </a:endParaRPr>
                    </a:p>
                  </a:txBody>
                  <a:tcPr marL="91440" marR="91440">
                    <a:lnT w="12240">
                      <a:solidFill>
                        <a:srgbClr val="808080"/>
                      </a:solidFill>
                    </a:lnT>
                    <a:noFill/>
                  </a:tcPr>
                </a:tc>
              </a:tr>
              <a:tr h="460800">
                <a:tc>
                  <a:txBody>
                    <a:bodyPr/>
                    <a:p>
                      <a:pPr>
                        <a:lnSpc>
                          <a:spcPct val="100000"/>
                        </a:lnSpc>
                      </a:pPr>
                      <a:r>
                        <a:rPr b="0" lang="en-US" sz="1600" spc="-1" strike="noStrike" u="sng">
                          <a:solidFill>
                            <a:srgbClr val="ff0000"/>
                          </a:solidFill>
                          <a:uFillTx/>
                          <a:latin typeface="Times New Roman"/>
                        </a:rPr>
                        <a:t>Uncorrelated random intercept/slope</a:t>
                      </a:r>
                      <a:endParaRPr b="0" lang="en-US" sz="1600" spc="-1" strike="noStrike">
                        <a:latin typeface="Arial"/>
                      </a:endParaRPr>
                    </a:p>
                  </a:txBody>
                  <a:tcPr marL="91440" marR="91440">
                    <a:lnB w="12240">
                      <a:solidFill>
                        <a:srgbClr val="000000"/>
                      </a:solidFill>
                    </a:lnB>
                    <a:noFill/>
                  </a:tcPr>
                </a:tc>
                <a:tc>
                  <a:txBody>
                    <a:bodyPr/>
                    <a:p>
                      <a:pPr algn="r">
                        <a:lnSpc>
                          <a:spcPct val="100000"/>
                        </a:lnSpc>
                      </a:pPr>
                      <a:r>
                        <a:rPr b="0" lang="en-US" sz="1600" spc="-1" strike="noStrike">
                          <a:solidFill>
                            <a:srgbClr val="000000"/>
                          </a:solidFill>
                          <a:latin typeface="Times New Roman"/>
                        </a:rPr>
                        <a:t>552.42</a:t>
                      </a:r>
                      <a:endParaRPr b="0" lang="en-US" sz="1600" spc="-1" strike="noStrike">
                        <a:latin typeface="Arial"/>
                      </a:endParaRPr>
                    </a:p>
                  </a:txBody>
                  <a:tcPr marL="91440" marR="91440">
                    <a:lnB w="12240">
                      <a:solidFill>
                        <a:srgbClr val="000000"/>
                      </a:solidFill>
                    </a:lnB>
                    <a:noFill/>
                  </a:tcPr>
                </a:tc>
                <a:tc>
                  <a:txBody>
                    <a:bodyPr/>
                    <a:p>
                      <a:pPr algn="r">
                        <a:lnSpc>
                          <a:spcPct val="100000"/>
                        </a:lnSpc>
                      </a:pPr>
                      <a:r>
                        <a:rPr b="0" lang="en-US" sz="1600" spc="-1" strike="noStrike">
                          <a:solidFill>
                            <a:srgbClr val="000000"/>
                          </a:solidFill>
                          <a:latin typeface="Times New Roman"/>
                        </a:rPr>
                        <a:t>576.96</a:t>
                      </a:r>
                      <a:endParaRPr b="0" lang="en-US" sz="1600" spc="-1" strike="noStrike">
                        <a:latin typeface="Arial"/>
                      </a:endParaRPr>
                    </a:p>
                  </a:txBody>
                  <a:tcPr marL="91440" marR="91440">
                    <a:lnB w="12240">
                      <a:solidFill>
                        <a:srgbClr val="000000"/>
                      </a:solidFill>
                    </a:lnB>
                    <a:noFill/>
                  </a:tcPr>
                </a:tc>
              </a:tr>
            </a:tbl>
          </a:graphicData>
        </a:graphic>
      </p:graphicFrame>
      <p:sp>
        <p:nvSpPr>
          <p:cNvPr id="293" name="CustomShape 5"/>
          <p:cNvSpPr/>
          <p:nvPr/>
        </p:nvSpPr>
        <p:spPr>
          <a:xfrm>
            <a:off x="7677000" y="5301360"/>
            <a:ext cx="385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ff0000"/>
                </a:solidFill>
                <a:latin typeface="Times New Roman"/>
              </a:rPr>
              <a:t>??</a:t>
            </a:r>
            <a:endParaRPr b="0" lang="en-US" sz="1800" spc="-1" strike="noStrike">
              <a:latin typeface="Arial"/>
            </a:endParaRPr>
          </a:p>
        </p:txBody>
      </p:sp>
      <p:sp>
        <p:nvSpPr>
          <p:cNvPr id="294" name="CustomShape 6"/>
          <p:cNvSpPr/>
          <p:nvPr/>
        </p:nvSpPr>
        <p:spPr>
          <a:xfrm>
            <a:off x="7677000" y="5706000"/>
            <a:ext cx="385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ff0000"/>
                </a:solidFill>
                <a:latin typeface="Times New Roman"/>
              </a:rPr>
              <a:t>??</a:t>
            </a:r>
            <a:endParaRPr b="0" lang="en-US" sz="18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457200" y="1600200"/>
            <a:ext cx="8506800" cy="463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formula syntax in "lme4" allows a random effects structure that has a random slope but no random intercept. This is extremely unlikely to hold and would only make sense if all predictors/dependents had been centered around 0 within subjects (a.k.a., a regression through the origin).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lmer(Attention~1+Deprivation+(</a:t>
            </a:r>
            <a:r>
              <a:rPr b="1" lang="en-US" sz="1200" spc="-1" strike="noStrike">
                <a:solidFill>
                  <a:srgbClr val="000000"/>
                </a:solidFill>
                <a:latin typeface="Courier New"/>
              </a:rPr>
              <a:t>0+Deprivation</a:t>
            </a:r>
            <a:r>
              <a:rPr b="0" lang="en-US" sz="1200" spc="-1" strike="noStrike">
                <a:solidFill>
                  <a:srgbClr val="000000"/>
                </a:solidFill>
                <a:latin typeface="Courier New"/>
              </a:rPr>
              <a:t>|Subject),data=sleep)</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By default, "lme4" sets the random intercept and the random slope to be correlated. This makes logical sense since higher intercepts typically imply steeper slopes. Turning this option off is possible with a double vertical stroke ( </a:t>
            </a:r>
            <a:r>
              <a:rPr b="1" lang="en-US" sz="1800" spc="-1" strike="noStrike">
                <a:solidFill>
                  <a:srgbClr val="000000"/>
                </a:solidFill>
                <a:latin typeface="Times New Roman"/>
              </a:rPr>
              <a:t>||</a:t>
            </a:r>
            <a:r>
              <a:rPr b="0" lang="en-US" sz="1800" spc="-1" strike="noStrike">
                <a:solidFill>
                  <a:srgbClr val="000000"/>
                </a:solidFill>
                <a:latin typeface="Times New Roman"/>
              </a:rPr>
              <a:t> ):</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lmer(Attention~1+Deprivation+</a:t>
            </a:r>
            <a:r>
              <a:rPr b="1" lang="en-US" sz="1200" spc="-1" strike="noStrike">
                <a:solidFill>
                  <a:srgbClr val="000000"/>
                </a:solidFill>
                <a:latin typeface="Courier New"/>
              </a:rPr>
              <a:t>(1+Deprivation||Subject)</a:t>
            </a:r>
            <a:r>
              <a:rPr b="0" lang="en-US" sz="1200" spc="-1" strike="noStrike">
                <a:solidFill>
                  <a:srgbClr val="000000"/>
                </a:solidFill>
                <a:latin typeface="Courier New"/>
              </a:rPr>
              <a:t>,data=sleep)</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p:txBody>
      </p:sp>
      <p:sp>
        <p:nvSpPr>
          <p:cNvPr id="29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More random effects structures</a:t>
            </a:r>
            <a:endParaRPr b="0" lang="en-US" sz="3200" spc="-1" strike="noStrike">
              <a:latin typeface="Arial"/>
            </a:endParaRPr>
          </a:p>
        </p:txBody>
      </p:sp>
      <p:sp>
        <p:nvSpPr>
          <p:cNvPr id="29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457200" y="1600200"/>
            <a:ext cx="850680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Let’s spice up the data a little…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Subject  Gender   Age  Deprivation  Bodytemp   Attention</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      ID1    Male  23.5          6.4    36.193  -0.4386393</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2      ID1    Male  23.5          0.4    36.897   1.3767838</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3      ID1    Male  23.5          9.9    36.106  -1.6608681</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4      ID1    Male  23.5          4.4    36.143   0.4722538</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5      ID1    Male  23.5          3.9    36.159   0.4086486</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6      ID1    Male  23.5          1.3    36.684   1.6514260</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7      ID1    Male  23.5          2.2    36.290   1.5682040</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8      ID1    Male  23.5          8.9    35.736  -1.7360241</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9      ID1    Male  23.5          7.9    36.285  -0.7029214</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10     ID1    Male  23.5          3.1    36.648   0.7418064</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984807"/>
              </a:buClr>
              <a:buFont typeface="Arial"/>
              <a:buChar char="•"/>
            </a:pPr>
            <a:r>
              <a:rPr b="0" lang="en-US" sz="1800" spc="-1" strike="noStrike">
                <a:solidFill>
                  <a:srgbClr val="984807"/>
                </a:solidFill>
                <a:latin typeface="Times New Roman"/>
              </a:rPr>
              <a:t>Between-subject varying</a:t>
            </a:r>
            <a:r>
              <a:rPr b="0" lang="en-US" sz="1800" spc="-1" strike="noStrike">
                <a:solidFill>
                  <a:srgbClr val="000000"/>
                </a:solidFill>
                <a:latin typeface="Times New Roman"/>
              </a:rPr>
              <a:t>: gender, age</a:t>
            </a:r>
            <a:endParaRPr b="0" lang="en-US" sz="1800" spc="-1" strike="noStrike">
              <a:solidFill>
                <a:srgbClr val="000000"/>
              </a:solidFill>
              <a:latin typeface="Calibri"/>
            </a:endParaRPr>
          </a:p>
          <a:p>
            <a:pPr marL="343080" indent="-342720">
              <a:lnSpc>
                <a:spcPct val="100000"/>
              </a:lnSpc>
              <a:spcBef>
                <a:spcPts val="360"/>
              </a:spcBef>
              <a:buClr>
                <a:srgbClr val="984807"/>
              </a:buClr>
              <a:buFont typeface="Arial"/>
              <a:buChar char="•"/>
            </a:pPr>
            <a:r>
              <a:rPr b="0" lang="en-US" sz="1800" spc="-1" strike="noStrike">
                <a:solidFill>
                  <a:srgbClr val="984807"/>
                </a:solidFill>
                <a:latin typeface="Times New Roman"/>
              </a:rPr>
              <a:t>Within-subject varying</a:t>
            </a:r>
            <a:r>
              <a:rPr b="0" lang="en-US" sz="1800" spc="-1" strike="noStrike">
                <a:solidFill>
                  <a:srgbClr val="000000"/>
                </a:solidFill>
                <a:latin typeface="Times New Roman"/>
              </a:rPr>
              <a:t>: deprivation, bodytemp, attention</a:t>
            </a:r>
            <a:endParaRPr b="0" lang="en-US" sz="1800" spc="-1" strike="noStrike">
              <a:solidFill>
                <a:srgbClr val="000000"/>
              </a:solidFill>
              <a:latin typeface="Calibri"/>
            </a:endParaRPr>
          </a:p>
        </p:txBody>
      </p:sp>
      <p:sp>
        <p:nvSpPr>
          <p:cNvPr id="29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6.13 Extended sleep example</a:t>
            </a:r>
            <a:endParaRPr b="0" lang="en-US" sz="3200" spc="-1" strike="noStrike">
              <a:latin typeface="Arial"/>
            </a:endParaRPr>
          </a:p>
        </p:txBody>
      </p:sp>
      <p:sp>
        <p:nvSpPr>
          <p:cNvPr id="30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301" name="Picture 5" descr=""/>
          <p:cNvPicPr/>
          <p:nvPr/>
        </p:nvPicPr>
        <p:blipFill>
          <a:blip r:embed="rId1"/>
          <a:stretch/>
        </p:blipFill>
        <p:spPr>
          <a:xfrm rot="928200">
            <a:off x="5926320" y="540360"/>
            <a:ext cx="2959200" cy="1290240"/>
          </a:xfrm>
          <a:prstGeom prst="rect">
            <a:avLst/>
          </a:prstGeom>
          <a:ln>
            <a:noFill/>
          </a:ln>
        </p:spPr>
      </p:pic>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457200" y="1600200"/>
            <a:ext cx="8506800" cy="4924800"/>
          </a:xfrm>
          <a:prstGeom prst="rect">
            <a:avLst/>
          </a:prstGeom>
          <a:noFill/>
          <a:ln>
            <a:noFill/>
          </a:ln>
        </p:spPr>
        <p:txBody>
          <a:bodyPr>
            <a:normAutofit/>
          </a:bodyPr>
          <a:p>
            <a:pPr marL="343080" indent="-342720">
              <a:lnSpc>
                <a:spcPct val="100000"/>
              </a:lnSpc>
              <a:spcBef>
                <a:spcPts val="320"/>
              </a:spcBef>
              <a:buClr>
                <a:srgbClr val="000000"/>
              </a:buClr>
              <a:buFont typeface="Arial"/>
              <a:buChar char="•"/>
            </a:pPr>
            <a:r>
              <a:rPr b="0" lang="en-US" sz="1600" spc="-1" strike="noStrike">
                <a:solidFill>
                  <a:srgbClr val="000000"/>
                </a:solidFill>
                <a:latin typeface="Times New Roman"/>
              </a:rPr>
              <a:t>In the previous sleep data we had only one independent variable. Therefore we could focus entirely on the selection of the random effects for model selection. This time we have multiple independents, however. How should we proceed with model selection…?</a:t>
            </a:r>
            <a:endParaRPr b="0" lang="en-US" sz="1600" spc="-1" strike="noStrike">
              <a:solidFill>
                <a:srgbClr val="000000"/>
              </a:solidFill>
              <a:latin typeface="Calibri"/>
            </a:endParaRPr>
          </a:p>
          <a:p>
            <a:pPr>
              <a:lnSpc>
                <a:spcPct val="100000"/>
              </a:lnSpc>
              <a:spcBef>
                <a:spcPts val="360"/>
              </a:spcBef>
            </a:pPr>
            <a:endParaRPr b="0" lang="en-US" sz="1600" spc="-1" strike="noStrike">
              <a:solidFill>
                <a:srgbClr val="000000"/>
              </a:solidFill>
              <a:latin typeface="Calibri"/>
            </a:endParaRPr>
          </a:p>
          <a:p>
            <a:pPr marL="343080" indent="-342720">
              <a:lnSpc>
                <a:spcPct val="100000"/>
              </a:lnSpc>
              <a:spcBef>
                <a:spcPts val="360"/>
              </a:spcBef>
              <a:buClr>
                <a:srgbClr val="984807"/>
              </a:buClr>
              <a:buFont typeface="Arial"/>
              <a:buChar char="•"/>
            </a:pPr>
            <a:r>
              <a:rPr b="1" lang="en-US" sz="1800" spc="-1" strike="noStrike" u="sng">
                <a:solidFill>
                  <a:srgbClr val="984807"/>
                </a:solidFill>
                <a:uFillTx/>
                <a:latin typeface="Times New Roman"/>
              </a:rPr>
              <a:t>Step 1: Random effects selection</a:t>
            </a:r>
            <a:r>
              <a:rPr b="0" lang="en-US" sz="1800" spc="-1" strike="noStrike">
                <a:solidFill>
                  <a:srgbClr val="000000"/>
                </a:solidFill>
                <a:latin typeface="Times New Roman"/>
              </a:rPr>
              <a:t>:</a:t>
            </a:r>
            <a:endParaRPr b="0" lang="en-US" sz="1800" spc="-1" strike="noStrike">
              <a:solidFill>
                <a:srgbClr val="000000"/>
              </a:solidFill>
              <a:latin typeface="Calibri"/>
            </a:endParaRPr>
          </a:p>
          <a:p>
            <a:pPr lvl="1" marL="800280" indent="-342720">
              <a:lnSpc>
                <a:spcPct val="100000"/>
              </a:lnSpc>
              <a:spcBef>
                <a:spcPts val="281"/>
              </a:spcBef>
              <a:buClr>
                <a:srgbClr val="000000"/>
              </a:buClr>
              <a:buFont typeface="Calibri"/>
              <a:buAutoNum type="arabicPeriod"/>
            </a:pPr>
            <a:r>
              <a:rPr b="0" lang="en-US" sz="1400" spc="-1" strike="noStrike">
                <a:solidFill>
                  <a:srgbClr val="000000"/>
                </a:solidFill>
                <a:latin typeface="Times New Roman"/>
              </a:rPr>
              <a:t>Use </a:t>
            </a:r>
            <a:r>
              <a:rPr b="1" lang="en-US" sz="1400" spc="-1" strike="noStrike">
                <a:solidFill>
                  <a:srgbClr val="000000"/>
                </a:solidFill>
                <a:latin typeface="Times New Roman"/>
              </a:rPr>
              <a:t>REML</a:t>
            </a:r>
            <a:r>
              <a:rPr b="0" lang="en-US" sz="1400" spc="-1" strike="noStrike">
                <a:solidFill>
                  <a:srgbClr val="000000"/>
                </a:solidFill>
                <a:latin typeface="Times New Roman"/>
              </a:rPr>
              <a:t> estimation!</a:t>
            </a:r>
            <a:endParaRPr b="0" lang="en-US" sz="1400" spc="-1" strike="noStrike">
              <a:solidFill>
                <a:srgbClr val="000000"/>
              </a:solidFill>
              <a:latin typeface="Calibri"/>
            </a:endParaRPr>
          </a:p>
          <a:p>
            <a:pPr lvl="1" marL="800280" indent="-342720">
              <a:lnSpc>
                <a:spcPct val="100000"/>
              </a:lnSpc>
              <a:spcBef>
                <a:spcPts val="281"/>
              </a:spcBef>
              <a:buClr>
                <a:srgbClr val="000000"/>
              </a:buClr>
              <a:buFont typeface="Calibri"/>
              <a:buAutoNum type="arabicPeriod"/>
            </a:pPr>
            <a:r>
              <a:rPr b="0" lang="en-US" sz="1400" spc="-1" strike="noStrike">
                <a:solidFill>
                  <a:srgbClr val="000000"/>
                </a:solidFill>
                <a:latin typeface="Times New Roman"/>
              </a:rPr>
              <a:t>Include all possible fixed effects under consideration, including potential interactions</a:t>
            </a:r>
            <a:endParaRPr b="0" lang="en-US" sz="1400" spc="-1" strike="noStrike">
              <a:solidFill>
                <a:srgbClr val="000000"/>
              </a:solidFill>
              <a:latin typeface="Calibri"/>
            </a:endParaRPr>
          </a:p>
          <a:p>
            <a:pPr lvl="1" marL="800280" indent="-342720">
              <a:lnSpc>
                <a:spcPct val="100000"/>
              </a:lnSpc>
              <a:spcBef>
                <a:spcPts val="281"/>
              </a:spcBef>
              <a:buClr>
                <a:srgbClr val="000000"/>
              </a:buClr>
              <a:buFont typeface="Calibri"/>
              <a:buAutoNum type="arabicPeriod"/>
            </a:pPr>
            <a:r>
              <a:rPr b="0" lang="en-US" sz="1400" spc="-1" strike="noStrike">
                <a:solidFill>
                  <a:srgbClr val="000000"/>
                </a:solidFill>
                <a:latin typeface="Times New Roman"/>
              </a:rPr>
              <a:t>While keeping these fixed effects constant, fit models with different random effects</a:t>
            </a:r>
            <a:endParaRPr b="0" lang="en-US" sz="1400" spc="-1" strike="noStrike">
              <a:solidFill>
                <a:srgbClr val="000000"/>
              </a:solidFill>
              <a:latin typeface="Calibri"/>
            </a:endParaRPr>
          </a:p>
          <a:p>
            <a:pPr lvl="1" marL="800280" indent="-342720">
              <a:lnSpc>
                <a:spcPct val="100000"/>
              </a:lnSpc>
              <a:spcBef>
                <a:spcPts val="281"/>
              </a:spcBef>
              <a:buClr>
                <a:srgbClr val="000000"/>
              </a:buClr>
              <a:buFont typeface="Calibri"/>
              <a:buAutoNum type="arabicPeriod"/>
            </a:pPr>
            <a:r>
              <a:rPr b="0" lang="en-US" sz="1400" spc="-1" strike="noStrike">
                <a:solidFill>
                  <a:srgbClr val="000000"/>
                </a:solidFill>
                <a:latin typeface="Times New Roman"/>
              </a:rPr>
              <a:t>Log AIC/BIC values for each random effects structure</a:t>
            </a:r>
            <a:endParaRPr b="0" lang="en-US" sz="1400" spc="-1" strike="noStrike">
              <a:solidFill>
                <a:srgbClr val="000000"/>
              </a:solidFill>
              <a:latin typeface="Calibri"/>
            </a:endParaRPr>
          </a:p>
          <a:p>
            <a:pPr lvl="1" marL="800280" indent="-342720">
              <a:lnSpc>
                <a:spcPct val="100000"/>
              </a:lnSpc>
              <a:spcBef>
                <a:spcPts val="281"/>
              </a:spcBef>
              <a:buClr>
                <a:srgbClr val="000000"/>
              </a:buClr>
              <a:buFont typeface="Calibri"/>
              <a:buAutoNum type="arabicPeriod"/>
            </a:pPr>
            <a:r>
              <a:rPr b="0" lang="en-US" sz="1400" spc="-1" strike="noStrike">
                <a:solidFill>
                  <a:srgbClr val="000000"/>
                </a:solidFill>
                <a:latin typeface="Times New Roman"/>
              </a:rPr>
              <a:t>Select as a final random effects structure the one that minimizes AIC and/or BIC</a:t>
            </a:r>
            <a:endParaRPr b="0" lang="en-US" sz="1400" spc="-1" strike="noStrike">
              <a:solidFill>
                <a:srgbClr val="000000"/>
              </a:solidFill>
              <a:latin typeface="Calibri"/>
            </a:endParaRPr>
          </a:p>
          <a:p>
            <a:endParaRPr b="0" lang="en-US" sz="1400" spc="-1" strike="noStrike">
              <a:solidFill>
                <a:srgbClr val="000000"/>
              </a:solidFill>
              <a:latin typeface="Calibri"/>
            </a:endParaRPr>
          </a:p>
          <a:p>
            <a:pPr marL="343080" indent="-342720">
              <a:lnSpc>
                <a:spcPct val="100000"/>
              </a:lnSpc>
              <a:spcBef>
                <a:spcPts val="360"/>
              </a:spcBef>
              <a:buClr>
                <a:srgbClr val="0070c0"/>
              </a:buClr>
              <a:buFont typeface="Arial"/>
              <a:buChar char="•"/>
            </a:pPr>
            <a:r>
              <a:rPr b="1" lang="en-US" sz="1800" spc="-1" strike="noStrike" u="sng">
                <a:solidFill>
                  <a:srgbClr val="0070c0"/>
                </a:solidFill>
                <a:uFillTx/>
                <a:latin typeface="Times New Roman"/>
              </a:rPr>
              <a:t>Step 2: Fixed effects selection</a:t>
            </a:r>
            <a:r>
              <a:rPr b="0" lang="en-US" sz="1800" spc="-1" strike="noStrike">
                <a:solidFill>
                  <a:srgbClr val="0070c0"/>
                </a:solidFill>
                <a:latin typeface="Times New Roman"/>
              </a:rPr>
              <a:t>:</a:t>
            </a:r>
            <a:endParaRPr b="0" lang="en-US" sz="1800" spc="-1" strike="noStrike">
              <a:solidFill>
                <a:srgbClr val="000000"/>
              </a:solidFill>
              <a:latin typeface="Calibri"/>
            </a:endParaRPr>
          </a:p>
          <a:p>
            <a:pPr lvl="1" marL="800280" indent="-342720">
              <a:lnSpc>
                <a:spcPct val="100000"/>
              </a:lnSpc>
              <a:spcBef>
                <a:spcPts val="281"/>
              </a:spcBef>
              <a:buClr>
                <a:srgbClr val="000000"/>
              </a:buClr>
              <a:buFont typeface="Calibri"/>
              <a:buAutoNum type="arabicPeriod"/>
            </a:pPr>
            <a:r>
              <a:rPr b="0" lang="en-US" sz="1400" spc="-1" strike="noStrike">
                <a:solidFill>
                  <a:srgbClr val="000000"/>
                </a:solidFill>
                <a:latin typeface="Times New Roman"/>
              </a:rPr>
              <a:t>Use </a:t>
            </a:r>
            <a:r>
              <a:rPr b="1" lang="en-US" sz="1400" spc="-1" strike="noStrike">
                <a:solidFill>
                  <a:srgbClr val="000000"/>
                </a:solidFill>
                <a:latin typeface="Times New Roman"/>
              </a:rPr>
              <a:t>ML</a:t>
            </a:r>
            <a:r>
              <a:rPr b="0" lang="en-US" sz="1400" spc="-1" strike="noStrike">
                <a:solidFill>
                  <a:srgbClr val="000000"/>
                </a:solidFill>
                <a:latin typeface="Times New Roman"/>
              </a:rPr>
              <a:t> estimation!</a:t>
            </a:r>
            <a:endParaRPr b="0" lang="en-US" sz="1400" spc="-1" strike="noStrike">
              <a:solidFill>
                <a:srgbClr val="000000"/>
              </a:solidFill>
              <a:latin typeface="Calibri"/>
            </a:endParaRPr>
          </a:p>
          <a:p>
            <a:pPr lvl="1" marL="800280" indent="-342720">
              <a:lnSpc>
                <a:spcPct val="100000"/>
              </a:lnSpc>
              <a:spcBef>
                <a:spcPts val="281"/>
              </a:spcBef>
              <a:buClr>
                <a:srgbClr val="000000"/>
              </a:buClr>
              <a:buFont typeface="Calibri"/>
              <a:buAutoNum type="arabicPeriod"/>
            </a:pPr>
            <a:r>
              <a:rPr b="0" lang="en-US" sz="1400" spc="-1" strike="noStrike">
                <a:solidFill>
                  <a:srgbClr val="000000"/>
                </a:solidFill>
                <a:latin typeface="Times New Roman"/>
              </a:rPr>
              <a:t>While keeping random effects (from step 1) constant, fit models with different fixed effects</a:t>
            </a:r>
            <a:endParaRPr b="0" lang="en-US" sz="1400" spc="-1" strike="noStrike">
              <a:solidFill>
                <a:srgbClr val="000000"/>
              </a:solidFill>
              <a:latin typeface="Calibri"/>
            </a:endParaRPr>
          </a:p>
          <a:p>
            <a:pPr lvl="1" marL="800280" indent="-342720">
              <a:lnSpc>
                <a:spcPct val="100000"/>
              </a:lnSpc>
              <a:spcBef>
                <a:spcPts val="281"/>
              </a:spcBef>
              <a:buClr>
                <a:srgbClr val="000000"/>
              </a:buClr>
              <a:buFont typeface="Calibri"/>
              <a:buAutoNum type="arabicPeriod"/>
            </a:pPr>
            <a:r>
              <a:rPr b="0" lang="en-US" sz="1400" spc="-1" strike="noStrike">
                <a:solidFill>
                  <a:srgbClr val="000000"/>
                </a:solidFill>
                <a:latin typeface="Times New Roman"/>
              </a:rPr>
              <a:t>Add/keep fixed effects based on significance tests or based on reduction in AIC/BIC</a:t>
            </a:r>
            <a:endParaRPr b="0" lang="en-US" sz="1400" spc="-1" strike="noStrike">
              <a:solidFill>
                <a:srgbClr val="000000"/>
              </a:solidFill>
              <a:latin typeface="Calibri"/>
            </a:endParaRPr>
          </a:p>
          <a:p>
            <a:pPr lvl="1" marL="800280" indent="-342720">
              <a:lnSpc>
                <a:spcPct val="100000"/>
              </a:lnSpc>
              <a:spcBef>
                <a:spcPts val="281"/>
              </a:spcBef>
              <a:buClr>
                <a:srgbClr val="000000"/>
              </a:buClr>
              <a:buFont typeface="Calibri"/>
              <a:buAutoNum type="arabicPeriod"/>
            </a:pPr>
            <a:r>
              <a:rPr b="0" lang="en-US" sz="1400" spc="-1" strike="noStrike">
                <a:solidFill>
                  <a:srgbClr val="000000"/>
                </a:solidFill>
                <a:latin typeface="Times New Roman"/>
              </a:rPr>
              <a:t>Select a final fixed effects structure</a:t>
            </a:r>
            <a:endParaRPr b="0" lang="en-US" sz="1400" spc="-1" strike="noStrike">
              <a:solidFill>
                <a:srgbClr val="000000"/>
              </a:solidFill>
              <a:latin typeface="Calibri"/>
            </a:endParaRPr>
          </a:p>
          <a:p>
            <a:pPr>
              <a:lnSpc>
                <a:spcPct val="100000"/>
              </a:lnSpc>
              <a:spcBef>
                <a:spcPts val="360"/>
              </a:spcBef>
            </a:pPr>
            <a:endParaRPr b="0" lang="en-US" sz="1400" spc="-1" strike="noStrike">
              <a:solidFill>
                <a:srgbClr val="000000"/>
              </a:solidFill>
              <a:latin typeface="Calibri"/>
            </a:endParaRPr>
          </a:p>
          <a:p>
            <a:pPr>
              <a:lnSpc>
                <a:spcPct val="100000"/>
              </a:lnSpc>
              <a:spcBef>
                <a:spcPts val="360"/>
              </a:spcBef>
            </a:pPr>
            <a:endParaRPr b="0" lang="en-US" sz="1400" spc="-1" strike="noStrike">
              <a:solidFill>
                <a:srgbClr val="000000"/>
              </a:solidFill>
              <a:latin typeface="Calibri"/>
            </a:endParaRPr>
          </a:p>
          <a:p>
            <a:pPr>
              <a:lnSpc>
                <a:spcPct val="100000"/>
              </a:lnSpc>
              <a:spcBef>
                <a:spcPts val="360"/>
              </a:spcBef>
            </a:pPr>
            <a:endParaRPr b="0" lang="en-US" sz="1400" spc="-1" strike="noStrike">
              <a:solidFill>
                <a:srgbClr val="000000"/>
              </a:solidFill>
              <a:latin typeface="Calibri"/>
            </a:endParaRPr>
          </a:p>
        </p:txBody>
      </p:sp>
      <p:sp>
        <p:nvSpPr>
          <p:cNvPr id="303" name="CustomShape 2"/>
          <p:cNvSpPr/>
          <p:nvPr/>
        </p:nvSpPr>
        <p:spPr>
          <a:xfrm>
            <a:off x="426240" y="188640"/>
            <a:ext cx="853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6.14 Model selection strategy for HLMs</a:t>
            </a:r>
            <a:endParaRPr b="0" lang="en-US" sz="3200" spc="-1" strike="noStrike">
              <a:latin typeface="Arial"/>
            </a:endParaRPr>
          </a:p>
        </p:txBody>
      </p:sp>
      <p:sp>
        <p:nvSpPr>
          <p:cNvPr id="30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457200" y="1600200"/>
            <a:ext cx="8506800" cy="492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time we are dealing with multiple independent variables, three continuous and one categorical. To ease interpretation, it is always a good idea to </a:t>
            </a:r>
            <a:r>
              <a:rPr b="0" lang="en-US" sz="1800" spc="-1" strike="noStrike">
                <a:solidFill>
                  <a:srgbClr val="984807"/>
                </a:solidFill>
                <a:latin typeface="Times New Roman"/>
              </a:rPr>
              <a:t>center and/or standardize</a:t>
            </a:r>
            <a:r>
              <a:rPr b="0" lang="en-US" sz="1800" spc="-1" strike="noStrike">
                <a:solidFill>
                  <a:srgbClr val="000000"/>
                </a:solidFill>
                <a:latin typeface="Times New Roman"/>
              </a:rPr>
              <a:t> the continuous variables, such that they have 0 mean and/or 1 sd. Often this also improves the stability of the "lmer" algorithms!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sleep2$Bodytemp &lt;- </a:t>
            </a:r>
            <a:r>
              <a:rPr b="0" lang="en-US" sz="1200" spc="-1" strike="noStrike">
                <a:solidFill>
                  <a:srgbClr val="000000"/>
                </a:solidFill>
                <a:latin typeface="Courier New"/>
              </a:rPr>
              <a:t>scale</a:t>
            </a:r>
            <a:r>
              <a:rPr b="0" lang="en-US" sz="1200" spc="-1" strike="noStrike">
                <a:solidFill>
                  <a:srgbClr val="000000"/>
                </a:solidFill>
                <a:latin typeface="Courier New"/>
              </a:rPr>
              <a:t>(sleep2$Bodytemp)</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sleep2$Age &lt;- scale(sleep2$Age)</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categorical variables, we do not need to recode – the variable into a dummy manually. R will do this internally with 0/1 coding by default (as does most software). This type of coding is not the most useful, however. It may be wiser to use </a:t>
            </a:r>
            <a:br/>
            <a:r>
              <a:rPr b="0" lang="en-US" sz="1800" spc="-1" strike="noStrike">
                <a:solidFill>
                  <a:srgbClr val="000000"/>
                </a:solidFill>
                <a:latin typeface="Times New Roman"/>
              </a:rPr>
              <a:t>-1/1 coding instead. Here, we code female=1 and male=-1:</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contrasts(sleep2$Gender) &lt;- contr.sum(2)</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contrasts(sleep2$Gender)</a:t>
            </a:r>
            <a:endParaRPr b="0" lang="en-US" sz="1200" spc="-1" strike="noStrike">
              <a:solidFill>
                <a:srgbClr val="000000"/>
              </a:solidFill>
              <a:latin typeface="Calibri"/>
            </a:endParaRPr>
          </a:p>
        </p:txBody>
      </p:sp>
      <p:sp>
        <p:nvSpPr>
          <p:cNvPr id="30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6.15 Variable scaling and coding</a:t>
            </a:r>
            <a:endParaRPr b="0" lang="en-US" sz="3200" spc="-1" strike="noStrike">
              <a:latin typeface="Arial"/>
            </a:endParaRPr>
          </a:p>
        </p:txBody>
      </p:sp>
      <p:sp>
        <p:nvSpPr>
          <p:cNvPr id="30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1600200"/>
            <a:ext cx="8229240" cy="4564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So far we have discussed approaches that try to model explicitly the covariance structure of the repeated measurements. This approach is naturally compatible with the </a:t>
            </a:r>
            <a:r>
              <a:rPr b="0" lang="en-US" sz="1800" spc="-1" strike="noStrike">
                <a:solidFill>
                  <a:srgbClr val="984807"/>
                </a:solidFill>
                <a:latin typeface="Times New Roman"/>
              </a:rPr>
              <a:t>multivariate-type wide format </a:t>
            </a:r>
            <a:r>
              <a:rPr b="0" lang="en-US" sz="1800" spc="-1" strike="noStrike">
                <a:solidFill>
                  <a:srgbClr val="000000"/>
                </a:solidFill>
                <a:latin typeface="Times New Roman"/>
              </a:rPr>
              <a:t>data.</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Now we return to </a:t>
            </a:r>
            <a:r>
              <a:rPr b="0" lang="en-US" sz="1800" spc="-1" strike="noStrike">
                <a:solidFill>
                  <a:srgbClr val="984807"/>
                </a:solidFill>
                <a:latin typeface="Times New Roman"/>
              </a:rPr>
              <a:t>long format data</a:t>
            </a:r>
            <a:r>
              <a:rPr b="0" lang="en-US" sz="1800" spc="-1" strike="noStrike">
                <a:solidFill>
                  <a:srgbClr val="000000"/>
                </a:solidFill>
                <a:latin typeface="Times New Roman"/>
              </a:rPr>
              <a:t>, with repeated measurements in multiple rows (stacked below each other) and only one column for the dependent. This format is analogous to that of conventional between-subjects regression.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10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 A different approach</a:t>
            </a:r>
            <a:endParaRPr b="0" lang="en-US" sz="3200" spc="-1" strike="noStrike">
              <a:latin typeface="Arial"/>
            </a:endParaRPr>
          </a:p>
        </p:txBody>
      </p:sp>
      <p:sp>
        <p:nvSpPr>
          <p:cNvPr id="10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108" name="CustomShape 4"/>
          <p:cNvSpPr/>
          <p:nvPr/>
        </p:nvSpPr>
        <p:spPr>
          <a:xfrm>
            <a:off x="1043640" y="4365000"/>
            <a:ext cx="7056360" cy="1583640"/>
          </a:xfrm>
          <a:prstGeom prst="rect">
            <a:avLst/>
          </a:prstGeom>
          <a:solidFill>
            <a:schemeClr val="accent2">
              <a:lumMod val="20000"/>
              <a:lumOff val="80000"/>
            </a:schemeClr>
          </a:solidFill>
          <a:ln w="38160">
            <a:solidFill>
              <a:schemeClr val="accent2">
                <a:lumMod val="50000"/>
              </a:schemeClr>
            </a:solidFill>
            <a:round/>
          </a:ln>
          <a:effectLst>
            <a:outerShdw algn="t" blurRad="50800" dir="54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000000"/>
                </a:solidFill>
                <a:latin typeface="Times New Roman"/>
              </a:rPr>
              <a:t>Refocus Question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000" spc="-1" strike="noStrike">
                <a:solidFill>
                  <a:srgbClr val="000000"/>
                </a:solidFill>
                <a:latin typeface="Times New Roman"/>
              </a:rPr>
              <a:t>Why are repeated measurements correlated within subjects, or families, countries, etc.?</a:t>
            </a:r>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457200" y="1600200"/>
            <a:ext cx="8506800" cy="5068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is the formula for the random intercept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rint &lt;- lmer(Attention ~ 1</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 Gender + Age + Bodytemp + Deprivation</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 (1|Subject), data=sleep2)</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More details about the formula syntax:</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Technically, we do not need to include the "1" explicitly in the fixed effects part. R adds an intercept automatically to linear models. From here on, I will not write the "1" explicitly in model formulas.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For the random effects part, an explicit intercept </a:t>
            </a:r>
            <a:r>
              <a:rPr b="1" i="1" lang="en-US" sz="1600" spc="-1" strike="noStrike" u="sng">
                <a:solidFill>
                  <a:srgbClr val="984807"/>
                </a:solidFill>
                <a:uFillTx/>
                <a:latin typeface="Times New Roman"/>
              </a:rPr>
              <a:t>cannot</a:t>
            </a:r>
            <a:r>
              <a:rPr b="0" i="1" lang="en-US" sz="1600" spc="-1" strike="noStrike">
                <a:solidFill>
                  <a:srgbClr val="000000"/>
                </a:solidFill>
                <a:latin typeface="Times New Roman"/>
              </a:rPr>
              <a:t> </a:t>
            </a:r>
            <a:r>
              <a:rPr b="0" lang="en-US" sz="1600" spc="-1" strike="noStrike">
                <a:solidFill>
                  <a:srgbClr val="000000"/>
                </a:solidFill>
                <a:latin typeface="Times New Roman"/>
              </a:rPr>
              <a:t>be omitted!</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Variables that vary between-subjects should not (typically) appear in the random effects part</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 dependent should always vary at the lowest level of the repeated measurements. It is not possible to model a between variable as dependent using within variables as independent</a:t>
            </a:r>
            <a:endParaRPr b="0" lang="en-US" sz="1600" spc="-1" strike="noStrike">
              <a:solidFill>
                <a:srgbClr val="000000"/>
              </a:solidFill>
              <a:latin typeface="Calibri"/>
            </a:endParaRPr>
          </a:p>
        </p:txBody>
      </p:sp>
      <p:sp>
        <p:nvSpPr>
          <p:cNvPr id="30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6.16 Extended sleep continued</a:t>
            </a:r>
            <a:endParaRPr b="0" lang="en-US" sz="3200" spc="-1" strike="noStrike">
              <a:latin typeface="Arial"/>
            </a:endParaRPr>
          </a:p>
        </p:txBody>
      </p:sp>
      <p:sp>
        <p:nvSpPr>
          <p:cNvPr id="31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What is the interpretation of the intercept in this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Random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Groups   Name        Variance Std.Dev.</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Subject  (Intercept) 0.05708  0.2389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Residual             0.11353  0.3369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Number of obs: 1000, groups:  Subject, 50</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Fixed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Estimate  Std.Error     df   t-val    P-val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1" lang="en-US" sz="1200" spc="-1" strike="noStrike" u="sng">
                <a:solidFill>
                  <a:srgbClr val="ff0000"/>
                </a:solidFill>
                <a:uFillTx/>
                <a:latin typeface="Courier New"/>
              </a:rPr>
              <a:t>(Intercept)  -0.001207</a:t>
            </a:r>
            <a:r>
              <a:rPr b="0" lang="en-US" sz="1200" spc="-1" strike="noStrike">
                <a:solidFill>
                  <a:srgbClr val="000000"/>
                </a:solidFill>
                <a:latin typeface="Courier New"/>
              </a:rPr>
              <a:t>   0.035458  47.00  -0.034  0.97299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Gender1       0.030175   0.036409  47.00   0.829  0.41142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Age          -0.106736   0.036394  47.00  -2.933  0.00518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Bodytemp      0.033197   0.015000 953.50   2.213  0.02712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Deprivation  -0.876990   0.015089 956.00 -58.122  &lt; 2e-16 ***</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AIC: 819.6112   BIC: 853.9655</a:t>
            </a:r>
            <a:endParaRPr b="0" lang="en-US" sz="1200" spc="-1" strike="noStrike">
              <a:solidFill>
                <a:srgbClr val="000000"/>
              </a:solidFill>
              <a:latin typeface="Calibri"/>
            </a:endParaRPr>
          </a:p>
        </p:txBody>
      </p:sp>
      <p:sp>
        <p:nvSpPr>
          <p:cNvPr id="31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6.16 Extended sleep continued</a:t>
            </a:r>
            <a:endParaRPr b="0" lang="en-US" sz="3200" spc="-1" strike="noStrike">
              <a:latin typeface="Arial"/>
            </a:endParaRPr>
          </a:p>
        </p:txBody>
      </p:sp>
      <p:sp>
        <p:nvSpPr>
          <p:cNvPr id="31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What is the interpretation of the age effect?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Random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Groups   Name        Variance Std.Dev.</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Subject  (Intercept) 0.05708  0.2389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Residual             0.11353  0.3369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Number of obs: 1000, groups:  Subject, 50</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Fixed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Estimate  Std.Error     df   t-val    P-val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(Intercept)  -0.001207   0.035458  47.00  -0.034  0.97299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Gender1       0.030175   0.036409  47.00   0.829  0.41142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1" lang="en-US" sz="1200" spc="-1" strike="noStrike" u="sng">
                <a:solidFill>
                  <a:srgbClr val="ff0000"/>
                </a:solidFill>
                <a:uFillTx/>
                <a:latin typeface="Courier New"/>
              </a:rPr>
              <a:t>Age          -0.106736</a:t>
            </a:r>
            <a:r>
              <a:rPr b="0" lang="en-US" sz="1200" spc="-1" strike="noStrike">
                <a:solidFill>
                  <a:srgbClr val="ff0000"/>
                </a:solidFill>
                <a:latin typeface="Courier New"/>
              </a:rPr>
              <a:t>   </a:t>
            </a:r>
            <a:r>
              <a:rPr b="0" lang="en-US" sz="1200" spc="-1" strike="noStrike">
                <a:solidFill>
                  <a:srgbClr val="000000"/>
                </a:solidFill>
                <a:latin typeface="Courier New"/>
              </a:rPr>
              <a:t>0.036394  47.00  -2.933  0.00518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Bodytemp      0.033197   0.015000 953.50   2.213  0.02712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Deprivation  -0.876990   0.015089 956.00 -58.122  &lt; 2e-16 ***</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AIC: 819.6112   BIC: 853.9655</a:t>
            </a:r>
            <a:endParaRPr b="0" lang="en-US" sz="1200" spc="-1" strike="noStrike">
              <a:solidFill>
                <a:srgbClr val="000000"/>
              </a:solidFill>
              <a:latin typeface="Calibri"/>
            </a:endParaRPr>
          </a:p>
        </p:txBody>
      </p:sp>
      <p:sp>
        <p:nvSpPr>
          <p:cNvPr id="315"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6.16 Extended sleep continued</a:t>
            </a:r>
            <a:endParaRPr b="0" lang="en-US" sz="3200" spc="-1" strike="noStrike">
              <a:latin typeface="Arial"/>
            </a:endParaRPr>
          </a:p>
        </p:txBody>
      </p:sp>
      <p:sp>
        <p:nvSpPr>
          <p:cNvPr id="31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457200" y="1600200"/>
            <a:ext cx="8506800" cy="5068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What about random slopes for deprivation and/or body temperature? Let’s inspect the sample data first:</a:t>
            </a:r>
            <a:endParaRPr b="0" lang="en-US" sz="1800" spc="-1" strike="noStrike">
              <a:solidFill>
                <a:srgbClr val="000000"/>
              </a:solidFill>
              <a:latin typeface="Calibri"/>
            </a:endParaRPr>
          </a:p>
        </p:txBody>
      </p:sp>
      <p:sp>
        <p:nvSpPr>
          <p:cNvPr id="318"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6.16 Extended sleep continued</a:t>
            </a:r>
            <a:endParaRPr b="0" lang="en-US" sz="3200" spc="-1" strike="noStrike">
              <a:latin typeface="Arial"/>
            </a:endParaRPr>
          </a:p>
        </p:txBody>
      </p:sp>
      <p:sp>
        <p:nvSpPr>
          <p:cNvPr id="319"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320" name="Picture 5" descr=""/>
          <p:cNvPicPr/>
          <p:nvPr/>
        </p:nvPicPr>
        <p:blipFill>
          <a:blip r:embed="rId1"/>
          <a:srcRect l="0" t="9845" r="2235" b="0"/>
          <a:stretch/>
        </p:blipFill>
        <p:spPr>
          <a:xfrm>
            <a:off x="842040" y="2493000"/>
            <a:ext cx="7459920" cy="4078800"/>
          </a:xfrm>
          <a:prstGeom prst="rect">
            <a:avLst/>
          </a:prstGeom>
          <a:ln>
            <a:noFill/>
          </a:ln>
        </p:spPr>
      </p:pic>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We compare models with different random effects, without changing the fixed effects (!):</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Both information criteria favor the model with random deprivation slopes and </a:t>
            </a:r>
            <a:r>
              <a:rPr b="0" i="1" lang="en-US" sz="1800" spc="-1" strike="noStrike">
                <a:solidFill>
                  <a:srgbClr val="000000"/>
                </a:solidFill>
                <a:latin typeface="Times New Roman"/>
              </a:rPr>
              <a:t>no </a:t>
            </a:r>
            <a:r>
              <a:rPr b="0" lang="en-US" sz="1800" spc="-1" strike="noStrike">
                <a:solidFill>
                  <a:srgbClr val="000000"/>
                </a:solidFill>
                <a:latin typeface="Times New Roman"/>
              </a:rPr>
              <a:t>random body temperature slopes.</a:t>
            </a:r>
            <a:endParaRPr b="0" lang="en-US" sz="1800" spc="-1" strike="noStrike">
              <a:solidFill>
                <a:srgbClr val="000000"/>
              </a:solidFill>
              <a:latin typeface="Calibri"/>
            </a:endParaRPr>
          </a:p>
        </p:txBody>
      </p:sp>
      <p:sp>
        <p:nvSpPr>
          <p:cNvPr id="32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6.16 Extended sleep continued</a:t>
            </a:r>
            <a:endParaRPr b="0" lang="en-US" sz="3200" spc="-1" strike="noStrike">
              <a:latin typeface="Arial"/>
            </a:endParaRPr>
          </a:p>
        </p:txBody>
      </p:sp>
      <p:sp>
        <p:nvSpPr>
          <p:cNvPr id="32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324" name="Table 4"/>
          <p:cNvGraphicFramePr/>
          <p:nvPr/>
        </p:nvGraphicFramePr>
        <p:xfrm>
          <a:off x="860040" y="2493000"/>
          <a:ext cx="7310160" cy="2376000"/>
        </p:xfrm>
        <a:graphic>
          <a:graphicData uri="http://schemas.openxmlformats.org/drawingml/2006/table">
            <a:tbl>
              <a:tblPr/>
              <a:tblGrid>
                <a:gridCol w="2703600"/>
                <a:gridCol w="3124800"/>
                <a:gridCol w="740880"/>
                <a:gridCol w="740880"/>
              </a:tblGrid>
              <a:tr h="453960">
                <a:tc>
                  <a:txBody>
                    <a:bodyPr anchor="ctr"/>
                    <a:p>
                      <a:pPr>
                        <a:lnSpc>
                          <a:spcPct val="100000"/>
                        </a:lnSpc>
                      </a:pPr>
                      <a:r>
                        <a:rPr b="1" lang="en-US" sz="1400" spc="-1" strike="noStrike">
                          <a:solidFill>
                            <a:srgbClr val="000000"/>
                          </a:solidFill>
                          <a:latin typeface="Times New Roman"/>
                        </a:rPr>
                        <a:t>Random effects model</a:t>
                      </a:r>
                      <a:endParaRPr b="0" lang="en-US" sz="1400" spc="-1" strike="noStrike">
                        <a:latin typeface="Arial"/>
                      </a:endParaRPr>
                    </a:p>
                  </a:txBody>
                  <a:tcPr marL="91440" marR="91440">
                    <a:lnT w="12240">
                      <a:solidFill>
                        <a:srgbClr val="000000"/>
                      </a:solidFill>
                    </a:lnT>
                    <a:lnB w="12240">
                      <a:solidFill>
                        <a:srgbClr val="000000"/>
                      </a:solidFill>
                    </a:lnB>
                    <a:noFill/>
                  </a:tcPr>
                </a:tc>
                <a:tc>
                  <a:txBody>
                    <a:bodyPr anchor="ctr"/>
                    <a:p>
                      <a:pPr>
                        <a:lnSpc>
                          <a:spcPct val="100000"/>
                        </a:lnSpc>
                      </a:pPr>
                      <a:r>
                        <a:rPr b="1" lang="en-US" sz="1400" spc="-1" strike="noStrike">
                          <a:solidFill>
                            <a:srgbClr val="000000"/>
                          </a:solidFill>
                          <a:latin typeface="Times New Roman"/>
                        </a:rPr>
                        <a:t>R syntax</a:t>
                      </a:r>
                      <a:endParaRPr b="0" lang="en-US" sz="1400" spc="-1" strike="noStrike">
                        <a:latin typeface="Arial"/>
                      </a:endParaRPr>
                    </a:p>
                  </a:txBody>
                  <a:tcPr marL="91440" marR="91440">
                    <a:lnT w="12240">
                      <a:solidFill>
                        <a:srgbClr val="000000"/>
                      </a:solidFill>
                    </a:lnT>
                    <a:lnB w="12240">
                      <a:solidFill>
                        <a:srgbClr val="000000"/>
                      </a:solidFill>
                    </a:lnB>
                    <a:noFill/>
                  </a:tcPr>
                </a:tc>
                <a:tc>
                  <a:txBody>
                    <a:bodyPr anchor="ctr"/>
                    <a:p>
                      <a:pPr algn="r">
                        <a:lnSpc>
                          <a:spcPct val="100000"/>
                        </a:lnSpc>
                      </a:pPr>
                      <a:r>
                        <a:rPr b="1" i="1" lang="en-US" sz="1400" spc="-1" strike="noStrike">
                          <a:solidFill>
                            <a:srgbClr val="000000"/>
                          </a:solidFill>
                          <a:latin typeface="Times New Roman"/>
                        </a:rPr>
                        <a:t>AIC</a:t>
                      </a:r>
                      <a:endParaRPr b="0" lang="en-US" sz="1400" spc="-1" strike="noStrike">
                        <a:latin typeface="Arial"/>
                      </a:endParaRPr>
                    </a:p>
                  </a:txBody>
                  <a:tcPr marL="91440" marR="91440">
                    <a:lnT w="12240">
                      <a:solidFill>
                        <a:srgbClr val="000000"/>
                      </a:solidFill>
                    </a:lnT>
                    <a:lnB w="12240">
                      <a:solidFill>
                        <a:srgbClr val="000000"/>
                      </a:solidFill>
                    </a:lnB>
                    <a:noFill/>
                  </a:tcPr>
                </a:tc>
                <a:tc>
                  <a:txBody>
                    <a:bodyPr anchor="ctr"/>
                    <a:p>
                      <a:pPr algn="r">
                        <a:lnSpc>
                          <a:spcPct val="100000"/>
                        </a:lnSpc>
                      </a:pPr>
                      <a:r>
                        <a:rPr b="1" i="1" lang="en-US" sz="1400" spc="-1" strike="noStrike">
                          <a:solidFill>
                            <a:srgbClr val="000000"/>
                          </a:solidFill>
                          <a:latin typeface="Times New Roman"/>
                        </a:rPr>
                        <a:t>BIC</a:t>
                      </a:r>
                      <a:endParaRPr b="0" lang="en-US" sz="1400" spc="-1" strike="noStrike">
                        <a:latin typeface="Arial"/>
                      </a:endParaRPr>
                    </a:p>
                  </a:txBody>
                  <a:tcPr marL="91440" marR="91440">
                    <a:lnT w="12240">
                      <a:solidFill>
                        <a:srgbClr val="000000"/>
                      </a:solidFill>
                    </a:lnT>
                    <a:lnB w="12240">
                      <a:solidFill>
                        <a:srgbClr val="000000"/>
                      </a:solidFill>
                    </a:lnB>
                    <a:noFill/>
                  </a:tcPr>
                </a:tc>
              </a:tr>
              <a:tr h="453960">
                <a:tc>
                  <a:txBody>
                    <a:bodyPr anchor="ctr"/>
                    <a:p>
                      <a:pPr>
                        <a:lnSpc>
                          <a:spcPct val="100000"/>
                        </a:lnSpc>
                      </a:pPr>
                      <a:r>
                        <a:rPr b="0" lang="en-US" sz="1200" spc="-1" strike="noStrike">
                          <a:solidFill>
                            <a:srgbClr val="000000"/>
                          </a:solidFill>
                          <a:latin typeface="Times New Roman"/>
                        </a:rPr>
                        <a:t>Intercept</a:t>
                      </a:r>
                      <a:endParaRPr b="0" lang="en-US" sz="1200" spc="-1" strike="noStrike">
                        <a:latin typeface="Arial"/>
                      </a:endParaRPr>
                    </a:p>
                  </a:txBody>
                  <a:tcPr marL="91440" marR="91440">
                    <a:lnT w="12240">
                      <a:solidFill>
                        <a:srgbClr val="000000"/>
                      </a:solidFill>
                    </a:lnT>
                    <a:noFill/>
                  </a:tcPr>
                </a:tc>
                <a:tc>
                  <a:txBody>
                    <a:bodyPr anchor="ctr"/>
                    <a:p>
                      <a:pPr>
                        <a:lnSpc>
                          <a:spcPct val="100000"/>
                        </a:lnSpc>
                      </a:pPr>
                      <a:r>
                        <a:rPr b="0" lang="en-US" sz="1050" spc="-1" strike="noStrike">
                          <a:solidFill>
                            <a:srgbClr val="000000"/>
                          </a:solidFill>
                          <a:latin typeface="Courier New"/>
                        </a:rPr>
                        <a:t>(1|Subject)</a:t>
                      </a:r>
                      <a:endParaRPr b="0" lang="en-US" sz="1050" spc="-1" strike="noStrike">
                        <a:latin typeface="Arial"/>
                      </a:endParaRPr>
                    </a:p>
                  </a:txBody>
                  <a:tcPr marL="91440" marR="91440">
                    <a:lnT w="12240">
                      <a:solidFill>
                        <a:srgbClr val="000000"/>
                      </a:solidFill>
                    </a:lnT>
                    <a:noFill/>
                  </a:tcPr>
                </a:tc>
                <a:tc>
                  <a:txBody>
                    <a:bodyPr anchor="ctr"/>
                    <a:p>
                      <a:pPr algn="r">
                        <a:lnSpc>
                          <a:spcPct val="100000"/>
                        </a:lnSpc>
                      </a:pPr>
                      <a:r>
                        <a:rPr b="0" lang="en-US" sz="1400" spc="-1" strike="noStrike">
                          <a:solidFill>
                            <a:srgbClr val="000000"/>
                          </a:solidFill>
                          <a:latin typeface="Times New Roman"/>
                        </a:rPr>
                        <a:t>819.61</a:t>
                      </a:r>
                      <a:endParaRPr b="0" lang="en-US" sz="1400" spc="-1" strike="noStrike">
                        <a:latin typeface="Arial"/>
                      </a:endParaRPr>
                    </a:p>
                  </a:txBody>
                  <a:tcPr marL="91440" marR="91440">
                    <a:lnT w="12240">
                      <a:solidFill>
                        <a:srgbClr val="000000"/>
                      </a:solidFill>
                    </a:lnT>
                    <a:noFill/>
                  </a:tcPr>
                </a:tc>
                <a:tc>
                  <a:txBody>
                    <a:bodyPr anchor="ctr"/>
                    <a:p>
                      <a:pPr algn="r">
                        <a:lnSpc>
                          <a:spcPct val="100000"/>
                        </a:lnSpc>
                      </a:pPr>
                      <a:r>
                        <a:rPr b="0" lang="en-US" sz="1400" spc="-1" strike="noStrike">
                          <a:solidFill>
                            <a:srgbClr val="000000"/>
                          </a:solidFill>
                          <a:latin typeface="Times New Roman"/>
                        </a:rPr>
                        <a:t>853.97</a:t>
                      </a:r>
                      <a:endParaRPr b="0" lang="en-US" sz="1400" spc="-1" strike="noStrike">
                        <a:latin typeface="Arial"/>
                      </a:endParaRPr>
                    </a:p>
                  </a:txBody>
                  <a:tcPr marL="91440" marR="91440">
                    <a:lnT w="12240">
                      <a:solidFill>
                        <a:srgbClr val="000000"/>
                      </a:solidFill>
                    </a:lnT>
                    <a:noFill/>
                  </a:tcPr>
                </a:tc>
              </a:tr>
              <a:tr h="453960">
                <a:tc>
                  <a:txBody>
                    <a:bodyPr anchor="ctr"/>
                    <a:p>
                      <a:pPr>
                        <a:lnSpc>
                          <a:spcPct val="100000"/>
                        </a:lnSpc>
                      </a:pPr>
                      <a:r>
                        <a:rPr b="0" lang="en-US" sz="1200" spc="-1" strike="noStrike">
                          <a:solidFill>
                            <a:srgbClr val="000000"/>
                          </a:solidFill>
                          <a:latin typeface="Times New Roman"/>
                        </a:rPr>
                        <a:t>Intercept + Deprivation</a:t>
                      </a:r>
                      <a:endParaRPr b="0" lang="en-US" sz="1200" spc="-1" strike="noStrike">
                        <a:latin typeface="Arial"/>
                      </a:endParaRPr>
                    </a:p>
                  </a:txBody>
                  <a:tcPr marL="91440" marR="91440">
                    <a:noFill/>
                  </a:tcPr>
                </a:tc>
                <a:tc>
                  <a:txBody>
                    <a:bodyPr anchor="ctr"/>
                    <a:p>
                      <a:pPr>
                        <a:lnSpc>
                          <a:spcPct val="100000"/>
                        </a:lnSpc>
                      </a:pPr>
                      <a:r>
                        <a:rPr b="0" lang="en-US" sz="1050" spc="-1" strike="noStrike">
                          <a:solidFill>
                            <a:srgbClr val="000000"/>
                          </a:solidFill>
                          <a:latin typeface="Courier New"/>
                        </a:rPr>
                        <a:t>(1+Deprivation|Subject)</a:t>
                      </a:r>
                      <a:endParaRPr b="0" lang="en-US" sz="1050" spc="-1" strike="noStrike">
                        <a:latin typeface="Arial"/>
                      </a:endParaRPr>
                    </a:p>
                  </a:txBody>
                  <a:tcPr marL="91440" marR="91440">
                    <a:noFill/>
                  </a:tcPr>
                </a:tc>
                <a:tc>
                  <a:txBody>
                    <a:bodyPr anchor="ctr"/>
                    <a:p>
                      <a:pPr algn="r">
                        <a:lnSpc>
                          <a:spcPct val="100000"/>
                        </a:lnSpc>
                      </a:pPr>
                      <a:r>
                        <a:rPr b="1" lang="en-US" sz="1400" spc="-1" strike="noStrike" u="sng">
                          <a:solidFill>
                            <a:srgbClr val="00b050"/>
                          </a:solidFill>
                          <a:uFillTx/>
                          <a:latin typeface="Times New Roman"/>
                        </a:rPr>
                        <a:t>751.26</a:t>
                      </a:r>
                      <a:endParaRPr b="0" lang="en-US" sz="1400" spc="-1" strike="noStrike">
                        <a:latin typeface="Arial"/>
                      </a:endParaRPr>
                    </a:p>
                  </a:txBody>
                  <a:tcPr marL="91440" marR="91440">
                    <a:noFill/>
                  </a:tcPr>
                </a:tc>
                <a:tc>
                  <a:txBody>
                    <a:bodyPr anchor="ctr"/>
                    <a:p>
                      <a:pPr algn="r">
                        <a:lnSpc>
                          <a:spcPct val="100000"/>
                        </a:lnSpc>
                      </a:pPr>
                      <a:r>
                        <a:rPr b="1" lang="en-US" sz="1400" spc="-1" strike="noStrike" u="sng">
                          <a:solidFill>
                            <a:srgbClr val="00b050"/>
                          </a:solidFill>
                          <a:uFillTx/>
                          <a:latin typeface="Times New Roman"/>
                        </a:rPr>
                        <a:t>795.43</a:t>
                      </a:r>
                      <a:endParaRPr b="0" lang="en-US" sz="1400" spc="-1" strike="noStrike">
                        <a:latin typeface="Arial"/>
                      </a:endParaRPr>
                    </a:p>
                  </a:txBody>
                  <a:tcPr marL="91440" marR="91440">
                    <a:noFill/>
                  </a:tcPr>
                </a:tc>
              </a:tr>
              <a:tr h="453960">
                <a:tc>
                  <a:txBody>
                    <a:bodyPr anchor="ctr"/>
                    <a:p>
                      <a:pPr>
                        <a:lnSpc>
                          <a:spcPct val="100000"/>
                        </a:lnSpc>
                      </a:pPr>
                      <a:r>
                        <a:rPr b="0" lang="en-US" sz="1200" spc="-1" strike="noStrike">
                          <a:solidFill>
                            <a:srgbClr val="000000"/>
                          </a:solidFill>
                          <a:latin typeface="Times New Roman"/>
                        </a:rPr>
                        <a:t>Intercept + Bodytemp</a:t>
                      </a:r>
                      <a:endParaRPr b="0" lang="en-US" sz="1200" spc="-1" strike="noStrike">
                        <a:latin typeface="Arial"/>
                      </a:endParaRPr>
                    </a:p>
                  </a:txBody>
                  <a:tcPr marL="91440" marR="91440">
                    <a:noFill/>
                  </a:tcPr>
                </a:tc>
                <a:tc>
                  <a:txBody>
                    <a:bodyPr anchor="ctr"/>
                    <a:p>
                      <a:pPr>
                        <a:lnSpc>
                          <a:spcPct val="100000"/>
                        </a:lnSpc>
                      </a:pPr>
                      <a:r>
                        <a:rPr b="0" lang="en-US" sz="1050" spc="-1" strike="noStrike">
                          <a:solidFill>
                            <a:srgbClr val="000000"/>
                          </a:solidFill>
                          <a:latin typeface="Courier New"/>
                        </a:rPr>
                        <a:t>(1+Bodytemp|Subject)</a:t>
                      </a:r>
                      <a:endParaRPr b="0" lang="en-US" sz="1050" spc="-1" strike="noStrike">
                        <a:latin typeface="Arial"/>
                      </a:endParaRPr>
                    </a:p>
                  </a:txBody>
                  <a:tcPr marL="91440" marR="91440">
                    <a:noFill/>
                  </a:tcPr>
                </a:tc>
                <a:tc>
                  <a:txBody>
                    <a:bodyPr anchor="ctr"/>
                    <a:p>
                      <a:pPr algn="r">
                        <a:lnSpc>
                          <a:spcPct val="100000"/>
                        </a:lnSpc>
                      </a:pPr>
                      <a:r>
                        <a:rPr b="0" lang="en-US" sz="1400" spc="-1" strike="noStrike">
                          <a:solidFill>
                            <a:srgbClr val="000000"/>
                          </a:solidFill>
                          <a:latin typeface="Times New Roman"/>
                        </a:rPr>
                        <a:t>782.66</a:t>
                      </a:r>
                      <a:endParaRPr b="0" lang="en-US" sz="1400" spc="-1" strike="noStrike">
                        <a:latin typeface="Arial"/>
                      </a:endParaRPr>
                    </a:p>
                  </a:txBody>
                  <a:tcPr marL="91440" marR="91440">
                    <a:noFill/>
                  </a:tcPr>
                </a:tc>
                <a:tc>
                  <a:txBody>
                    <a:bodyPr anchor="ctr"/>
                    <a:p>
                      <a:pPr algn="r">
                        <a:lnSpc>
                          <a:spcPct val="100000"/>
                        </a:lnSpc>
                      </a:pPr>
                      <a:r>
                        <a:rPr b="0" lang="en-US" sz="1400" spc="-1" strike="noStrike">
                          <a:solidFill>
                            <a:srgbClr val="000000"/>
                          </a:solidFill>
                          <a:latin typeface="Times New Roman"/>
                        </a:rPr>
                        <a:t>826.83</a:t>
                      </a:r>
                      <a:endParaRPr b="0" lang="en-US" sz="1400" spc="-1" strike="noStrike">
                        <a:latin typeface="Arial"/>
                      </a:endParaRPr>
                    </a:p>
                  </a:txBody>
                  <a:tcPr marL="91440" marR="91440">
                    <a:noFill/>
                  </a:tcPr>
                </a:tc>
              </a:tr>
              <a:tr h="560160">
                <a:tc>
                  <a:txBody>
                    <a:bodyPr anchor="ctr"/>
                    <a:p>
                      <a:pPr>
                        <a:lnSpc>
                          <a:spcPct val="100000"/>
                        </a:lnSpc>
                      </a:pPr>
                      <a:r>
                        <a:rPr b="0" lang="en-US" sz="1200" spc="-1" strike="noStrike">
                          <a:solidFill>
                            <a:srgbClr val="000000"/>
                          </a:solidFill>
                          <a:latin typeface="Times New Roman"/>
                        </a:rPr>
                        <a:t>Intercept + Deprivation + Bodytemp</a:t>
                      </a:r>
                      <a:endParaRPr b="0" lang="en-US" sz="1200" spc="-1" strike="noStrike">
                        <a:latin typeface="Arial"/>
                      </a:endParaRPr>
                    </a:p>
                  </a:txBody>
                  <a:tcPr marL="91440" marR="91440">
                    <a:lnB w="12240">
                      <a:solidFill>
                        <a:srgbClr val="000000"/>
                      </a:solidFill>
                    </a:lnB>
                    <a:noFill/>
                  </a:tcPr>
                </a:tc>
                <a:tc>
                  <a:txBody>
                    <a:bodyPr anchor="ctr"/>
                    <a:p>
                      <a:pPr>
                        <a:lnSpc>
                          <a:spcPct val="100000"/>
                        </a:lnSpc>
                      </a:pPr>
                      <a:r>
                        <a:rPr b="0" lang="en-US" sz="1050" spc="-1" strike="noStrike">
                          <a:solidFill>
                            <a:srgbClr val="000000"/>
                          </a:solidFill>
                          <a:latin typeface="Courier New"/>
                        </a:rPr>
                        <a:t>(1+Deprivation+Bodytemp|Subject)</a:t>
                      </a:r>
                      <a:endParaRPr b="0" lang="en-US" sz="1050" spc="-1" strike="noStrike">
                        <a:latin typeface="Arial"/>
                      </a:endParaRPr>
                    </a:p>
                  </a:txBody>
                  <a:tcPr marL="91440" marR="91440">
                    <a:lnB w="12240">
                      <a:solidFill>
                        <a:srgbClr val="000000"/>
                      </a:solidFill>
                    </a:lnB>
                    <a:noFill/>
                  </a:tcPr>
                </a:tc>
                <a:tc>
                  <a:txBody>
                    <a:bodyPr anchor="ctr"/>
                    <a:p>
                      <a:pPr algn="r">
                        <a:lnSpc>
                          <a:spcPct val="100000"/>
                        </a:lnSpc>
                      </a:pPr>
                      <a:r>
                        <a:rPr b="0" lang="en-US" sz="1400" spc="-1" strike="noStrike">
                          <a:solidFill>
                            <a:srgbClr val="000000"/>
                          </a:solidFill>
                          <a:latin typeface="Times New Roman"/>
                        </a:rPr>
                        <a:t>756.03</a:t>
                      </a:r>
                      <a:endParaRPr b="0" lang="en-US" sz="1400" spc="-1" strike="noStrike">
                        <a:latin typeface="Arial"/>
                      </a:endParaRPr>
                    </a:p>
                  </a:txBody>
                  <a:tcPr marL="91440" marR="91440">
                    <a:lnB w="12240">
                      <a:solidFill>
                        <a:srgbClr val="000000"/>
                      </a:solidFill>
                    </a:lnB>
                    <a:noFill/>
                  </a:tcPr>
                </a:tc>
                <a:tc>
                  <a:txBody>
                    <a:bodyPr anchor="ctr"/>
                    <a:p>
                      <a:pPr algn="r">
                        <a:lnSpc>
                          <a:spcPct val="100000"/>
                        </a:lnSpc>
                      </a:pPr>
                      <a:r>
                        <a:rPr b="0" lang="en-US" sz="1400" spc="-1" strike="noStrike">
                          <a:solidFill>
                            <a:srgbClr val="000000"/>
                          </a:solidFill>
                          <a:latin typeface="Times New Roman"/>
                        </a:rPr>
                        <a:t>826.83</a:t>
                      </a:r>
                      <a:endParaRPr b="0" lang="en-US" sz="1400" spc="-1" strike="noStrike">
                        <a:latin typeface="Arial"/>
                      </a:endParaRPr>
                    </a:p>
                  </a:txBody>
                  <a:tcPr marL="91440" marR="91440">
                    <a:lnB w="12240">
                      <a:solidFill>
                        <a:srgbClr val="000000"/>
                      </a:solidFill>
                    </a:lnB>
                    <a:noFill/>
                  </a:tcPr>
                </a:tc>
              </a:tr>
            </a:tbl>
          </a:graphicData>
        </a:graphic>
      </p:graphicFrame>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Partial summary for the random slope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Random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Groups   Name        Variance Std.Dev. Corr</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Subject  (Intercept) 0.06359  0.2522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Deprivation 0.01088  0.1043   0.95</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Residual             0.10300  0.3209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Number of obs: 1000, groups:  Subject, 50</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Fixed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Estimate  Std.Error     df   t-val    P-val</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(Intercept)  7.233e-04  3.711e-02  42.80   0.019   0.9845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Gender1      9.527e-03  2.533e-02  45.90   0.376   0.7086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Age         -2.553e-02  2.555e-02  47.90  -0.999   0.3227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Bodytemp     3.356e-02  1.436e-02  94.30   2.337   0.0197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Deprivation -8.732e-01  2.060e-02  80.30 -42.395   &lt;2e-16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Signif. codes:  0 ‘***’ 0.001 ‘**’ 0.01 ‘*’ 0.05 ‘.’ 0.1 ‘ ’ 1</a:t>
            </a:r>
            <a:endParaRPr b="0" lang="en-US" sz="1200" spc="-1" strike="noStrike">
              <a:solidFill>
                <a:srgbClr val="000000"/>
              </a:solidFill>
              <a:latin typeface="Calibri"/>
            </a:endParaRPr>
          </a:p>
        </p:txBody>
      </p:sp>
      <p:sp>
        <p:nvSpPr>
          <p:cNvPr id="32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6.16 Extended sleep continued</a:t>
            </a:r>
            <a:endParaRPr b="0" lang="en-US" sz="3200" spc="-1" strike="noStrike">
              <a:latin typeface="Arial"/>
            </a:endParaRPr>
          </a:p>
        </p:txBody>
      </p:sp>
      <p:sp>
        <p:nvSpPr>
          <p:cNvPr id="32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age effect disappears in the random slope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Random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Groups   Name        Variance Std.Dev. Corr</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Subject  (Intercept) 0.06359  0.2522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Deprivation 0.01088  0.1043   0.95</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Residual             0.10300  0.3209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Number of obs: 1000, groups:  Subject, 50</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Fixed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Estimate  Std.Error     df   t-val    P-val</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(Intercept)  7.233e-04  3.711e-02  42.80   0.019   0.9845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Gender1      9.527e-03  2.533e-02  45.90   0.376   0.7086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Age         -2.553e-02  2.555e-02  47.90  -0.999   </a:t>
            </a:r>
            <a:r>
              <a:rPr b="1" lang="en-US" sz="1200" spc="-1" strike="noStrike" u="sng">
                <a:solidFill>
                  <a:srgbClr val="ff0000"/>
                </a:solidFill>
                <a:uFillTx/>
                <a:latin typeface="Courier New"/>
              </a:rPr>
              <a:t>0.3227</a:t>
            </a:r>
            <a:r>
              <a:rPr b="0" lang="en-US" sz="1200" spc="-1" strike="noStrike">
                <a:solidFill>
                  <a:srgbClr val="000000"/>
                </a:solidFill>
                <a:latin typeface="Courier New"/>
              </a:rPr>
              <a:t>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Bodytemp     3.356e-02  1.436e-02  94.30   2.337   0.0197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Deprivation -8.732e-01  2.060e-02  80.30 -42.395   &lt;2e-16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Signif. codes:  0 ‘***’ 0.001 ‘**’ 0.01 ‘*’ 0.05 ‘.’ 0.1 ‘ ’ 1</a:t>
            </a:r>
            <a:endParaRPr b="0" lang="en-US" sz="1200" spc="-1" strike="noStrike">
              <a:solidFill>
                <a:srgbClr val="000000"/>
              </a:solidFill>
              <a:latin typeface="Calibri"/>
            </a:endParaRPr>
          </a:p>
        </p:txBody>
      </p:sp>
      <p:sp>
        <p:nvSpPr>
          <p:cNvPr id="32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6.16 </a:t>
            </a:r>
            <a:r>
              <a:rPr b="0" lang="en-US" sz="3200" spc="-1" strike="noStrike">
                <a:solidFill>
                  <a:srgbClr val="17375e"/>
                </a:solidFill>
                <a:latin typeface="Tw Cen MT"/>
              </a:rPr>
              <a:t>Extended </a:t>
            </a:r>
            <a:r>
              <a:rPr b="0" lang="en-US" sz="3200" spc="-1" strike="noStrike">
                <a:solidFill>
                  <a:srgbClr val="17375e"/>
                </a:solidFill>
                <a:latin typeface="Tw Cen MT"/>
              </a:rPr>
              <a:t>sleep </a:t>
            </a:r>
            <a:r>
              <a:rPr b="0" lang="en-US" sz="3200" spc="-1" strike="noStrike">
                <a:solidFill>
                  <a:srgbClr val="17375e"/>
                </a:solidFill>
                <a:latin typeface="Tw Cen MT"/>
              </a:rPr>
              <a:t>continued</a:t>
            </a:r>
            <a:endParaRPr b="0" lang="en-US" sz="3200" spc="-1" strike="noStrike">
              <a:latin typeface="Arial"/>
            </a:endParaRPr>
          </a:p>
        </p:txBody>
      </p:sp>
      <p:sp>
        <p:nvSpPr>
          <p:cNvPr id="33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Just as in ordinary linear regression, it would be useful to quantify how well the HLM explains variation in the dependent variable. For ordinary regression, researchers often report </a:t>
            </a:r>
            <a:r>
              <a:rPr b="0" i="1" lang="en-US" sz="1800" spc="-1" strike="noStrike">
                <a:solidFill>
                  <a:srgbClr val="000000"/>
                </a:solidFill>
                <a:latin typeface="Times New Roman"/>
              </a:rPr>
              <a:t>R</a:t>
            </a:r>
            <a:r>
              <a:rPr b="0" i="1" lang="en-US" sz="1800" spc="-1" strike="noStrike" baseline="30000">
                <a:solidFill>
                  <a:srgbClr val="000000"/>
                </a:solidFill>
                <a:latin typeface="Times New Roman"/>
              </a:rPr>
              <a:t>2</a:t>
            </a:r>
            <a:r>
              <a:rPr b="0" lang="en-US" sz="1800" spc="-1" strike="noStrike">
                <a:solidFill>
                  <a:srgbClr val="000000"/>
                </a:solidFill>
                <a:latin typeface="Times New Roman"/>
              </a:rPr>
              <a:t>. Unlike AIC/BIC, </a:t>
            </a:r>
            <a:r>
              <a:rPr b="0" i="1" lang="en-US" sz="1800" spc="-1" strike="noStrike">
                <a:solidFill>
                  <a:srgbClr val="000000"/>
                </a:solidFill>
                <a:latin typeface="Times New Roman"/>
              </a:rPr>
              <a:t>R</a:t>
            </a:r>
            <a:r>
              <a:rPr b="0" i="1" lang="en-US" sz="1800" spc="-1" strike="noStrike" baseline="30000">
                <a:solidFill>
                  <a:srgbClr val="000000"/>
                </a:solidFill>
                <a:latin typeface="Times New Roman"/>
              </a:rPr>
              <a:t>2  </a:t>
            </a:r>
            <a:r>
              <a:rPr b="0" lang="en-US" sz="1800" spc="-1" strike="noStrike">
                <a:solidFill>
                  <a:srgbClr val="000000"/>
                </a:solidFill>
                <a:latin typeface="Times New Roman"/>
              </a:rPr>
              <a:t>has an absolute interpretation for goodness-of-fit.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an HLM, calculating </a:t>
            </a:r>
            <a:r>
              <a:rPr b="0" i="1" lang="en-US" sz="1800" spc="-1" strike="noStrike">
                <a:solidFill>
                  <a:srgbClr val="000000"/>
                </a:solidFill>
                <a:latin typeface="Times New Roman"/>
              </a:rPr>
              <a:t>R</a:t>
            </a:r>
            <a:r>
              <a:rPr b="0" i="1" lang="en-US" sz="1800" spc="-1" strike="noStrike" baseline="30000">
                <a:solidFill>
                  <a:srgbClr val="000000"/>
                </a:solidFill>
                <a:latin typeface="Times New Roman"/>
              </a:rPr>
              <a:t>2</a:t>
            </a:r>
            <a:r>
              <a:rPr b="0" lang="en-US" sz="1800" spc="-1" strike="noStrike">
                <a:solidFill>
                  <a:srgbClr val="000000"/>
                </a:solidFill>
                <a:latin typeface="Times New Roman"/>
              </a:rPr>
              <a:t> is complicated by the presence of the random effects, leading to two different types of </a:t>
            </a:r>
            <a:r>
              <a:rPr b="0" i="1" lang="en-US" sz="1800" spc="-1" strike="noStrike">
                <a:solidFill>
                  <a:srgbClr val="000000"/>
                </a:solidFill>
                <a:latin typeface="Times New Roman"/>
              </a:rPr>
              <a:t>R</a:t>
            </a:r>
            <a:r>
              <a:rPr b="0" i="1" lang="en-US" sz="1800" spc="-1" strike="noStrike" baseline="30000">
                <a:solidFill>
                  <a:srgbClr val="000000"/>
                </a:solidFill>
                <a:latin typeface="Times New Roman"/>
              </a:rPr>
              <a:t>2 </a:t>
            </a:r>
            <a:r>
              <a:rPr b="0" lang="en-US" sz="1800" spc="-1" strike="noStrike">
                <a:solidFill>
                  <a:srgbClr val="000000"/>
                </a:solidFill>
                <a:latin typeface="Times New Roman"/>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743040" indent="-285480">
              <a:lnSpc>
                <a:spcPct val="100000"/>
              </a:lnSpc>
              <a:spcBef>
                <a:spcPts val="320"/>
              </a:spcBef>
              <a:buClr>
                <a:srgbClr val="0070c0"/>
              </a:buClr>
              <a:buFont typeface="Arial"/>
              <a:buChar char="–"/>
            </a:pPr>
            <a:r>
              <a:rPr b="1" lang="en-US" sz="1600" spc="-1" strike="noStrike" u="sng">
                <a:solidFill>
                  <a:srgbClr val="0070c0"/>
                </a:solidFill>
                <a:uFillTx/>
                <a:latin typeface="Times New Roman"/>
              </a:rPr>
              <a:t>Marginal </a:t>
            </a:r>
            <a:r>
              <a:rPr b="1" i="1" lang="en-US" sz="1600" spc="-1" strike="noStrike" u="sng">
                <a:solidFill>
                  <a:srgbClr val="0070c0"/>
                </a:solidFill>
                <a:uFillTx/>
                <a:latin typeface="Times New Roman"/>
              </a:rPr>
              <a:t>R</a:t>
            </a:r>
            <a:r>
              <a:rPr b="1" lang="en-US" sz="1600" spc="-1" strike="noStrike" u="sng">
                <a:solidFill>
                  <a:srgbClr val="0070c0"/>
                </a:solidFill>
                <a:uFillTx/>
                <a:latin typeface="Times New Roman"/>
              </a:rPr>
              <a:t>-squared</a:t>
            </a:r>
            <a:r>
              <a:rPr b="0" lang="en-US" sz="1600" spc="-1" strike="noStrike">
                <a:solidFill>
                  <a:srgbClr val="000000"/>
                </a:solidFill>
                <a:latin typeface="Times New Roman"/>
              </a:rPr>
              <a:t>: the proportion of variance in the dependent that is explained by the fixed effects, collapsed across all sources of random variation</a:t>
            </a:r>
            <a:r>
              <a:rPr b="0" lang="en-US" sz="1600" spc="-1" strike="noStrike">
                <a:solidFill>
                  <a:srgbClr val="000000"/>
                </a:solidFill>
                <a:latin typeface="Times New Roman"/>
              </a:rPr>
              <a:t>.</a:t>
            </a:r>
            <a:endParaRPr b="0" lang="en-US" sz="1600" spc="-1" strike="noStrike">
              <a:solidFill>
                <a:srgbClr val="000000"/>
              </a:solidFill>
              <a:latin typeface="Calibri"/>
            </a:endParaRPr>
          </a:p>
          <a:p>
            <a:pPr lvl="1" marL="743040" indent="-285480">
              <a:lnSpc>
                <a:spcPct val="100000"/>
              </a:lnSpc>
              <a:spcBef>
                <a:spcPts val="320"/>
              </a:spcBef>
              <a:buClr>
                <a:srgbClr val="0070c0"/>
              </a:buClr>
              <a:buFont typeface="Arial"/>
              <a:buChar char="–"/>
            </a:pPr>
            <a:r>
              <a:rPr b="1" lang="en-US" sz="1600" spc="-1" strike="noStrike" u="sng">
                <a:solidFill>
                  <a:srgbClr val="0070c0"/>
                </a:solidFill>
                <a:uFillTx/>
                <a:latin typeface="Times New Roman"/>
              </a:rPr>
              <a:t>Conditional </a:t>
            </a:r>
            <a:r>
              <a:rPr b="1" i="1" lang="en-US" sz="1600" spc="-1" strike="noStrike" u="sng">
                <a:solidFill>
                  <a:srgbClr val="0070c0"/>
                </a:solidFill>
                <a:uFillTx/>
                <a:latin typeface="Times New Roman"/>
              </a:rPr>
              <a:t>R</a:t>
            </a:r>
            <a:r>
              <a:rPr b="1" lang="en-US" sz="1600" spc="-1" strike="noStrike" u="sng">
                <a:solidFill>
                  <a:srgbClr val="0070c0"/>
                </a:solidFill>
                <a:uFillTx/>
                <a:latin typeface="Times New Roman"/>
              </a:rPr>
              <a:t>-squared</a:t>
            </a:r>
            <a:r>
              <a:rPr b="0" lang="en-US" sz="1600" spc="-1" strike="noStrike">
                <a:solidFill>
                  <a:srgbClr val="000000"/>
                </a:solidFill>
                <a:latin typeface="Times New Roman"/>
              </a:rPr>
              <a:t>: the proportion of variance in the dependent that is explained by the fixed effects, conditioned on sources of random variation.</a:t>
            </a:r>
            <a:endParaRPr b="0" lang="en-US" sz="1600" spc="-1" strike="noStrike">
              <a:solidFill>
                <a:srgbClr val="000000"/>
              </a:solidFill>
              <a:latin typeface="Calibri"/>
            </a:endParaRPr>
          </a:p>
          <a:p>
            <a:pPr>
              <a:lnSpc>
                <a:spcPct val="100000"/>
              </a:lnSpc>
              <a:spcBef>
                <a:spcPts val="360"/>
              </a:spcBef>
            </a:pP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addition of a fixed effect may increase marginal </a:t>
            </a:r>
            <a:r>
              <a:rPr b="0" i="1" lang="en-US" sz="1800" spc="-1" strike="noStrike">
                <a:solidFill>
                  <a:srgbClr val="000000"/>
                </a:solidFill>
                <a:latin typeface="Times New Roman"/>
              </a:rPr>
              <a:t>R</a:t>
            </a:r>
            <a:r>
              <a:rPr b="0" i="1" lang="en-US" sz="1800" spc="-1" strike="noStrike" baseline="30000">
                <a:solidFill>
                  <a:srgbClr val="000000"/>
                </a:solidFill>
                <a:latin typeface="Times New Roman"/>
              </a:rPr>
              <a:t>2</a:t>
            </a:r>
            <a:r>
              <a:rPr b="0" lang="en-US" sz="1800" spc="-1" strike="noStrike">
                <a:solidFill>
                  <a:srgbClr val="000000"/>
                </a:solidFill>
                <a:latin typeface="Times New Roman"/>
              </a:rPr>
              <a:t> while paradoxically decreasing conditional </a:t>
            </a:r>
            <a:r>
              <a:rPr b="0" i="1" lang="en-US" sz="1800" spc="-1" strike="noStrike">
                <a:solidFill>
                  <a:srgbClr val="000000"/>
                </a:solidFill>
                <a:latin typeface="Times New Roman"/>
              </a:rPr>
              <a:t>R</a:t>
            </a:r>
            <a:r>
              <a:rPr b="0" i="1" lang="en-US" sz="1800" spc="-1" strike="noStrike" baseline="30000">
                <a:solidFill>
                  <a:srgbClr val="000000"/>
                </a:solidFill>
                <a:latin typeface="Times New Roman"/>
              </a:rPr>
              <a:t>2</a:t>
            </a:r>
            <a:r>
              <a:rPr b="0" lang="en-US" sz="1800" spc="-1" strike="noStrike">
                <a:solidFill>
                  <a:srgbClr val="000000"/>
                </a:solidFill>
                <a:latin typeface="Times New Roman"/>
              </a:rPr>
              <a:t>. These (and other) issues are a matter of ongoing research (Ronghui, 2003; Nakagawa &amp; Schielzeth, 2013; Johnson, 2014). However, R scripts are available online with the most up-to-date formulas.</a:t>
            </a:r>
            <a:endParaRPr b="0" lang="en-US" sz="1800" spc="-1" strike="noStrike">
              <a:solidFill>
                <a:srgbClr val="000000"/>
              </a:solidFill>
              <a:latin typeface="Calibri"/>
            </a:endParaRPr>
          </a:p>
        </p:txBody>
      </p:sp>
      <p:sp>
        <p:nvSpPr>
          <p:cNvPr id="33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6.17 R-squared for HLMs</a:t>
            </a:r>
            <a:endParaRPr b="0" lang="en-US" sz="3200" spc="-1" strike="noStrike">
              <a:latin typeface="Arial"/>
            </a:endParaRPr>
          </a:p>
        </p:txBody>
      </p:sp>
      <p:sp>
        <p:nvSpPr>
          <p:cNvPr id="33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Loading and running the custom </a:t>
            </a:r>
            <a:r>
              <a:rPr b="0" i="1" lang="en-US" sz="1800" spc="-1" strike="noStrike">
                <a:solidFill>
                  <a:srgbClr val="000000"/>
                </a:solidFill>
                <a:latin typeface="Times New Roman"/>
              </a:rPr>
              <a:t>R</a:t>
            </a:r>
            <a:r>
              <a:rPr b="0" i="1" lang="en-US" sz="1800" spc="-1" strike="noStrike" baseline="30000">
                <a:solidFill>
                  <a:srgbClr val="000000"/>
                </a:solidFill>
                <a:latin typeface="Times New Roman"/>
              </a:rPr>
              <a:t>2</a:t>
            </a:r>
            <a:r>
              <a:rPr b="0" lang="en-US" sz="1800" spc="-1" strike="noStrike">
                <a:solidFill>
                  <a:srgbClr val="000000"/>
                </a:solidFill>
                <a:latin typeface="Times New Roman"/>
              </a:rPr>
              <a:t> script: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source("C:/Myfolder/Subfolder/.../rsquaredlme.r")</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r.squared(rslope)</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Which gives: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Class   Family     Link  Marginal Conditional      AIC</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 merModLmerTest gaussian identity 0.8195546   0.8952632 721.6689</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Due to the strong effect of deprivation, both </a:t>
            </a:r>
            <a:r>
              <a:rPr b="0" i="1" lang="en-US" sz="1800" spc="-1" strike="noStrike">
                <a:solidFill>
                  <a:srgbClr val="000000"/>
                </a:solidFill>
                <a:latin typeface="Times New Roman"/>
              </a:rPr>
              <a:t>R</a:t>
            </a:r>
            <a:r>
              <a:rPr b="0" i="1" lang="en-US" sz="1800" spc="-1" strike="noStrike" baseline="30000">
                <a:solidFill>
                  <a:srgbClr val="000000"/>
                </a:solidFill>
                <a:latin typeface="Times New Roman"/>
              </a:rPr>
              <a:t>2</a:t>
            </a:r>
            <a:r>
              <a:rPr b="0" lang="en-US" sz="1800" spc="-1" strike="noStrike">
                <a:solidFill>
                  <a:srgbClr val="000000"/>
                </a:solidFill>
                <a:latin typeface="Times New Roman"/>
              </a:rPr>
              <a:t> values are very high. The conditional </a:t>
            </a:r>
            <a:r>
              <a:rPr b="0" i="1" lang="en-US" sz="1800" spc="-1" strike="noStrike">
                <a:solidFill>
                  <a:srgbClr val="000000"/>
                </a:solidFill>
                <a:latin typeface="Times New Roman"/>
              </a:rPr>
              <a:t>R</a:t>
            </a:r>
            <a:r>
              <a:rPr b="0" i="1" lang="en-US" sz="1800" spc="-1" strike="noStrike" baseline="30000">
                <a:solidFill>
                  <a:srgbClr val="000000"/>
                </a:solidFill>
                <a:latin typeface="Times New Roman"/>
              </a:rPr>
              <a:t>2</a:t>
            </a:r>
            <a:r>
              <a:rPr b="0" lang="en-US" sz="1800" spc="-1" strike="noStrike">
                <a:solidFill>
                  <a:srgbClr val="000000"/>
                </a:solidFill>
                <a:latin typeface="Times New Roman"/>
              </a:rPr>
              <a:t> value is higher, however, due to the inclusion of the random effects structure.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Note that the AIC value that is reported in this output table differs from the one that we calculated earlier (751.26). This discrepancy is due to differences in so-called ML and REML estimation (see later).</a:t>
            </a:r>
            <a:endParaRPr b="0" lang="en-US" sz="1800" spc="-1" strike="noStrike">
              <a:solidFill>
                <a:srgbClr val="000000"/>
              </a:solidFill>
              <a:latin typeface="Calibri"/>
            </a:endParaRPr>
          </a:p>
        </p:txBody>
      </p:sp>
      <p:sp>
        <p:nvSpPr>
          <p:cNvPr id="335"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6.17 R-squared for HLMs</a:t>
            </a:r>
            <a:endParaRPr b="0" lang="en-US" sz="3200" spc="-1" strike="noStrike">
              <a:latin typeface="Arial"/>
            </a:endParaRPr>
          </a:p>
        </p:txBody>
      </p:sp>
      <p:sp>
        <p:nvSpPr>
          <p:cNvPr id="33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order to partial out </a:t>
            </a:r>
            <a:r>
              <a:rPr b="0" i="1" lang="en-US" sz="1800" spc="-1" strike="noStrike">
                <a:solidFill>
                  <a:srgbClr val="000000"/>
                </a:solidFill>
                <a:latin typeface="Times New Roman"/>
              </a:rPr>
              <a:t>R</a:t>
            </a:r>
            <a:r>
              <a:rPr b="0" i="1" lang="en-US" sz="1800" spc="-1" strike="noStrike" baseline="30000">
                <a:solidFill>
                  <a:srgbClr val="000000"/>
                </a:solidFill>
                <a:latin typeface="Times New Roman"/>
              </a:rPr>
              <a:t>2</a:t>
            </a:r>
            <a:r>
              <a:rPr b="0" lang="en-US" sz="1800" spc="-1" strike="noStrike">
                <a:solidFill>
                  <a:srgbClr val="000000"/>
                </a:solidFill>
                <a:latin typeface="Times New Roman"/>
              </a:rPr>
              <a:t> across the different effects, e.g., the deprivation effect alone, one would be tempted to compare, for example: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mod1 &lt;- lmer(Attention~Gender+Age+Bodytemp+Deprivation</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+(1+Deprivation|Subject),data=sleep2)</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mod2 &lt;- lmer(Attention~Gender+Age+Bodytemp</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+(1+Deprivation|Subject),data=sleep2)</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r.squared(mod1)</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r.squared(mod2)</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example is </a:t>
            </a:r>
            <a:r>
              <a:rPr b="1" i="1" lang="en-US" sz="1800" spc="-1" strike="noStrike" u="sng">
                <a:solidFill>
                  <a:srgbClr val="ff0000"/>
                </a:solidFill>
                <a:uFillTx/>
                <a:latin typeface="Times New Roman"/>
              </a:rPr>
              <a:t>wrong</a:t>
            </a:r>
            <a:r>
              <a:rPr b="0" i="1" lang="en-US" sz="1800" spc="-1" strike="noStrike">
                <a:solidFill>
                  <a:srgbClr val="000000"/>
                </a:solidFill>
                <a:latin typeface="Times New Roman"/>
              </a:rPr>
              <a:t> </a:t>
            </a:r>
            <a:r>
              <a:rPr b="0" lang="en-US" sz="1800" spc="-1" strike="noStrike">
                <a:solidFill>
                  <a:srgbClr val="000000"/>
                </a:solidFill>
                <a:latin typeface="Times New Roman"/>
              </a:rPr>
              <a:t>for two reasons: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 first is that you should </a:t>
            </a:r>
            <a:r>
              <a:rPr b="0" i="1" lang="en-US" sz="1600" spc="-1" strike="noStrike">
                <a:solidFill>
                  <a:srgbClr val="000000"/>
                </a:solidFill>
                <a:latin typeface="Times New Roman"/>
              </a:rPr>
              <a:t>never </a:t>
            </a:r>
            <a:r>
              <a:rPr b="0" lang="en-US" sz="1600" spc="-1" strike="noStrike">
                <a:solidFill>
                  <a:srgbClr val="000000"/>
                </a:solidFill>
                <a:latin typeface="Times New Roman"/>
              </a:rPr>
              <a:t>compare different fixed effects structures between models that used REML estimation (see later)</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 second is that it makes no sense to remove the fixed deprivation effect without removing the random deprivation effect</a:t>
            </a:r>
            <a:endParaRPr b="0" lang="en-US" sz="1600" spc="-1" strike="noStrike">
              <a:solidFill>
                <a:srgbClr val="000000"/>
              </a:solidFill>
              <a:latin typeface="Calibri"/>
            </a:endParaRPr>
          </a:p>
        </p:txBody>
      </p:sp>
      <p:sp>
        <p:nvSpPr>
          <p:cNvPr id="338"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6.17 R-squared for HLMs</a:t>
            </a:r>
            <a:endParaRPr b="0" lang="en-US" sz="3200" spc="-1" strike="noStrike">
              <a:latin typeface="Arial"/>
            </a:endParaRPr>
          </a:p>
        </p:txBody>
      </p:sp>
      <p:sp>
        <p:nvSpPr>
          <p:cNvPr id="339"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1600200"/>
            <a:ext cx="8229240" cy="4564800"/>
          </a:xfrm>
          <a:prstGeom prst="rect">
            <a:avLst/>
          </a:prstGeom>
          <a:noFill/>
          <a:ln>
            <a:noFill/>
          </a:ln>
        </p:spPr>
        <p:txBody>
          <a:bodyPr>
            <a:normAutofit/>
          </a:bodyPr>
          <a:p>
            <a:pPr marL="343080" indent="-342720">
              <a:lnSpc>
                <a:spcPct val="100000"/>
              </a:lnSpc>
              <a:spcBef>
                <a:spcPts val="360"/>
              </a:spcBef>
              <a:buClr>
                <a:srgbClr val="0070c0"/>
              </a:buClr>
              <a:buFont typeface="Arial"/>
              <a:buChar char="•"/>
            </a:pPr>
            <a:r>
              <a:rPr b="0" lang="en-US" sz="1800" spc="-1" strike="noStrike">
                <a:solidFill>
                  <a:srgbClr val="0070c0"/>
                </a:solidFill>
                <a:latin typeface="Times New Roman"/>
              </a:rPr>
              <a:t>20 subjects </a:t>
            </a:r>
            <a:r>
              <a:rPr b="0" lang="en-US" sz="1800" spc="-1" strike="noStrike">
                <a:solidFill>
                  <a:srgbClr val="000000"/>
                </a:solidFill>
                <a:latin typeface="Times New Roman"/>
              </a:rPr>
              <a:t>complete a </a:t>
            </a:r>
            <a:r>
              <a:rPr b="0" lang="en-US" sz="1800" spc="-1" strike="noStrike">
                <a:solidFill>
                  <a:srgbClr val="0070c0"/>
                </a:solidFill>
                <a:latin typeface="Times New Roman"/>
              </a:rPr>
              <a:t>lexical decision task </a:t>
            </a:r>
            <a:r>
              <a:rPr b="0" lang="en-US" sz="1800" spc="-1" strike="noStrike">
                <a:solidFill>
                  <a:srgbClr val="000000"/>
                </a:solidFill>
                <a:latin typeface="Times New Roman"/>
              </a:rPr>
              <a:t>(word or non-word?) with </a:t>
            </a:r>
            <a:r>
              <a:rPr b="0" lang="en-US" sz="1800" spc="-1" strike="noStrike">
                <a:solidFill>
                  <a:srgbClr val="0070c0"/>
                </a:solidFill>
                <a:latin typeface="Times New Roman"/>
              </a:rPr>
              <a:t>affective priming</a:t>
            </a:r>
            <a:r>
              <a:rPr b="0" lang="en-US" sz="1800" spc="-1" strike="noStrike">
                <a:solidFill>
                  <a:srgbClr val="000000"/>
                </a:solidFill>
                <a:latin typeface="Times New Roman"/>
              </a:rPr>
              <a:t>. The </a:t>
            </a:r>
            <a:r>
              <a:rPr b="0" lang="en-US" sz="1800" spc="-1" strike="noStrike">
                <a:solidFill>
                  <a:srgbClr val="0070c0"/>
                </a:solidFill>
                <a:latin typeface="Times New Roman"/>
              </a:rPr>
              <a:t>prime</a:t>
            </a:r>
            <a:r>
              <a:rPr b="0" lang="en-US" sz="1800" spc="-1" strike="noStrike">
                <a:solidFill>
                  <a:srgbClr val="000000"/>
                </a:solidFill>
                <a:latin typeface="Times New Roman"/>
              </a:rPr>
              <a:t> word can be positive or negative, and the </a:t>
            </a:r>
            <a:r>
              <a:rPr b="0" lang="en-US" sz="1800" spc="-1" strike="noStrike">
                <a:solidFill>
                  <a:srgbClr val="0070c0"/>
                </a:solidFill>
                <a:latin typeface="Times New Roman"/>
              </a:rPr>
              <a:t>target</a:t>
            </a:r>
            <a:r>
              <a:rPr b="0" lang="en-US" sz="1800" spc="-1" strike="noStrike">
                <a:solidFill>
                  <a:srgbClr val="000000"/>
                </a:solidFill>
                <a:latin typeface="Times New Roman"/>
              </a:rPr>
              <a:t> word can be positive or negative. Researchers measure the </a:t>
            </a:r>
            <a:r>
              <a:rPr b="0" lang="en-US" sz="1800" spc="-1" strike="noStrike">
                <a:solidFill>
                  <a:srgbClr val="0070c0"/>
                </a:solidFill>
                <a:latin typeface="Times New Roman"/>
              </a:rPr>
              <a:t>reaction time (RT)</a:t>
            </a:r>
            <a:r>
              <a:rPr b="0" lang="en-US" sz="1800" spc="-1" strike="noStrike">
                <a:solidFill>
                  <a:srgbClr val="000000"/>
                </a:solidFill>
                <a:latin typeface="Times New Roman"/>
              </a:rPr>
              <a:t> to make the lexical decision on each trial.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It is expected that subjects react faster if the valence of the prime and the target words match (on word trials).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However, subjects differ individually in their decision speed. Slow subjects tend to respond slowly in all conditions of the lexical task. Fast subjects tend to respond quickly in all conditions of the lexical task.</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potentially explains why repeated measurements within a subject are correlated…</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110"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 Covariates for modeling non-independence</a:t>
            </a:r>
            <a:endParaRPr b="0" lang="en-US" sz="3200" spc="-1" strike="noStrike">
              <a:latin typeface="Arial"/>
            </a:endParaRPr>
          </a:p>
        </p:txBody>
      </p:sp>
      <p:sp>
        <p:nvSpPr>
          <p:cNvPr id="111"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27432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Once a suitable random effects structure has been chosen, we could (optionally) select a final structure for the fixed effects. This selection could be based on AIC/BIC, </a:t>
            </a:r>
            <a:r>
              <a:rPr b="0" i="1" lang="en-US" sz="1800" spc="-1" strike="noStrike">
                <a:solidFill>
                  <a:srgbClr val="000000"/>
                </a:solidFill>
                <a:latin typeface="Times New Roman"/>
              </a:rPr>
              <a:t>R</a:t>
            </a:r>
            <a:r>
              <a:rPr b="0" i="1" lang="en-US" sz="1800" spc="-1" strike="noStrike" baseline="30000">
                <a:solidFill>
                  <a:srgbClr val="000000"/>
                </a:solidFill>
                <a:latin typeface="Times New Roman"/>
              </a:rPr>
              <a:t>2</a:t>
            </a:r>
            <a:r>
              <a:rPr b="0" lang="en-US" sz="1800" spc="-1" strike="noStrike">
                <a:solidFill>
                  <a:srgbClr val="000000"/>
                </a:solidFill>
                <a:latin typeface="Times New Roman"/>
              </a:rPr>
              <a:t>, or significance tests (or some other criterion).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Removing insignificant effects could improve the reliability with which the remaining effects are estimated, and increase power for statistical tests (less parameters = more df)</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On the other hand, sometimes we want to keep certain variables in the model, even when they are insignificant, simply to control for certain covariates or to eliminate confounding</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When comparing different fixed effects structures, always remember to </a:t>
            </a:r>
            <a:r>
              <a:rPr b="0" lang="en-US" sz="1800" spc="-1" strike="noStrike">
                <a:solidFill>
                  <a:srgbClr val="984807"/>
                </a:solidFill>
                <a:latin typeface="Times New Roman"/>
              </a:rPr>
              <a:t>use ML </a:t>
            </a:r>
            <a:r>
              <a:rPr b="0" lang="en-US" sz="1800" spc="-1" strike="noStrike">
                <a:solidFill>
                  <a:srgbClr val="000000"/>
                </a:solidFill>
                <a:latin typeface="Times New Roman"/>
              </a:rPr>
              <a:t>estimation, not REML!</a:t>
            </a:r>
            <a:endParaRPr b="0" lang="en-US" sz="1800" spc="-1" strike="noStrike">
              <a:solidFill>
                <a:srgbClr val="000000"/>
              </a:solidFill>
              <a:latin typeface="Calibri"/>
            </a:endParaRPr>
          </a:p>
        </p:txBody>
      </p:sp>
      <p:sp>
        <p:nvSpPr>
          <p:cNvPr id="341"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6.18 Final selection of fixed effects</a:t>
            </a:r>
            <a:endParaRPr b="0" lang="en-US" sz="3200" spc="-1" strike="noStrike">
              <a:latin typeface="Arial"/>
            </a:endParaRPr>
          </a:p>
        </p:txBody>
      </p:sp>
      <p:sp>
        <p:nvSpPr>
          <p:cNvPr id="342"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1032840" y="3069000"/>
            <a:ext cx="7139160" cy="1064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17375e"/>
                </a:solidFill>
                <a:latin typeface="Tw Cen MT"/>
              </a:rPr>
              <a:t>7. Hierarchical linear model – Extensions</a:t>
            </a:r>
            <a:endParaRPr b="0" lang="en-US" sz="3200" spc="-1" strike="noStrike">
              <a:latin typeface="Arial"/>
            </a:endParaRPr>
          </a:p>
        </p:txBody>
      </p:sp>
      <p:sp>
        <p:nvSpPr>
          <p:cNvPr id="344" name="Line 2"/>
          <p:cNvSpPr/>
          <p:nvPr/>
        </p:nvSpPr>
        <p:spPr>
          <a:xfrm>
            <a:off x="827280" y="292464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345" name="Line 3"/>
          <p:cNvSpPr/>
          <p:nvPr/>
        </p:nvSpPr>
        <p:spPr>
          <a:xfrm>
            <a:off x="868680" y="386100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ordinary linear regression, the coefficients (=slopes) of the model are estimated with the so-called </a:t>
            </a:r>
            <a:r>
              <a:rPr b="0" lang="en-US" sz="1800" spc="-1" strike="noStrike">
                <a:solidFill>
                  <a:srgbClr val="0070c0"/>
                </a:solidFill>
                <a:latin typeface="Times New Roman"/>
              </a:rPr>
              <a:t>normal equations</a:t>
            </a:r>
            <a:r>
              <a:rPr b="0" lang="en-US" sz="1800" spc="-1" strike="noStrike">
                <a:solidFill>
                  <a:srgbClr val="000000"/>
                </a:solidFill>
                <a:latin typeface="Times New Roman"/>
              </a:rPr>
              <a:t>. These simple formulas are the solution to minimizing the sum of the squared residuals, which is called the </a:t>
            </a:r>
            <a:r>
              <a:rPr b="0" lang="en-US" sz="1800" spc="-1" strike="noStrike">
                <a:solidFill>
                  <a:srgbClr val="0070c0"/>
                </a:solidFill>
                <a:latin typeface="Times New Roman"/>
              </a:rPr>
              <a:t>least squares</a:t>
            </a:r>
            <a:r>
              <a:rPr b="0" lang="en-US" sz="1800" spc="-1" strike="noStrike">
                <a:solidFill>
                  <a:srgbClr val="000000"/>
                </a:solidFill>
                <a:latin typeface="Times New Roman"/>
              </a:rPr>
              <a:t> criterion.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approach is equivalent to finding regression coefficients by the </a:t>
            </a:r>
            <a:r>
              <a:rPr b="0" lang="en-US" sz="1800" spc="-1" strike="noStrike">
                <a:solidFill>
                  <a:srgbClr val="984807"/>
                </a:solidFill>
                <a:latin typeface="Times New Roman"/>
              </a:rPr>
              <a:t>maximum likelihood (ML) </a:t>
            </a:r>
            <a:r>
              <a:rPr b="0" lang="en-US" sz="1800" spc="-1" strike="noStrike">
                <a:solidFill>
                  <a:srgbClr val="000000"/>
                </a:solidFill>
                <a:latin typeface="Times New Roman"/>
              </a:rPr>
              <a:t>criterion. If we assume that the dependent variable is normally distributed with mean indexed by the regression coefficients and constant variance, the </a:t>
            </a:r>
            <a:r>
              <a:rPr b="0" i="1" lang="en-US" sz="1800" spc="-1" strike="noStrike">
                <a:solidFill>
                  <a:srgbClr val="000000"/>
                </a:solidFill>
                <a:latin typeface="Times New Roman"/>
              </a:rPr>
              <a:t>best </a:t>
            </a:r>
            <a:r>
              <a:rPr b="0" lang="en-US" sz="1800" spc="-1" strike="noStrike">
                <a:solidFill>
                  <a:srgbClr val="000000"/>
                </a:solidFill>
                <a:latin typeface="Times New Roman"/>
              </a:rPr>
              <a:t>regression coefficients are those that maximize the likelihood of the observed data, given the assumed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HLMs, regular least squares is replaced by a </a:t>
            </a:r>
            <a:r>
              <a:rPr b="0" lang="en-US" sz="1800" spc="-1" strike="noStrike">
                <a:solidFill>
                  <a:srgbClr val="0070c0"/>
                </a:solidFill>
                <a:latin typeface="Times New Roman"/>
              </a:rPr>
              <a:t>weighted least squares</a:t>
            </a:r>
            <a:r>
              <a:rPr b="0" lang="en-US" sz="1800" spc="-1" strike="noStrike">
                <a:solidFill>
                  <a:srgbClr val="000000"/>
                </a:solidFill>
                <a:latin typeface="Times New Roman"/>
              </a:rPr>
              <a:t> equation, where the weights are determined by the random effects. Fixed and random parameters have to be estimated in an alternating, iterative fashion, base on either the maximum likelihood (ML) criterion or the </a:t>
            </a:r>
            <a:r>
              <a:rPr b="0" lang="en-US" sz="1800" spc="-1" strike="noStrike">
                <a:solidFill>
                  <a:srgbClr val="984807"/>
                </a:solidFill>
                <a:latin typeface="Times New Roman"/>
              </a:rPr>
              <a:t>restricted maximum likelihood (REML)</a:t>
            </a:r>
            <a:r>
              <a:rPr b="0" lang="en-US" sz="1800" spc="-1" strike="noStrike">
                <a:solidFill>
                  <a:srgbClr val="000000"/>
                </a:solidFill>
                <a:latin typeface="Times New Roman"/>
              </a:rPr>
              <a:t> criterion.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347"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7.1 Estimation in HLMs – REML vs ML</a:t>
            </a:r>
            <a:endParaRPr b="0" lang="en-US" sz="3200" spc="-1" strike="noStrike">
              <a:latin typeface="Arial"/>
            </a:endParaRPr>
          </a:p>
        </p:txBody>
      </p:sp>
      <p:sp>
        <p:nvSpPr>
          <p:cNvPr id="34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REML returns unbiased estimates for the (co)variance parameters of an HLM. It achieves this by applying a suitable transformation to the fixed effects part, prior to estimation.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However, different random effects structures will require different REML transformations for the fixed effects. Mathematically speaking, this makes fixed effects structures incomparable between different REML-estimated HLMs (even if they contain the same fixed effects, conceptually).</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984807"/>
              </a:buClr>
              <a:buFont typeface="Arial"/>
              <a:buChar char="•"/>
            </a:pPr>
            <a:r>
              <a:rPr b="0" lang="en-US" sz="1800" spc="-1" strike="noStrike">
                <a:solidFill>
                  <a:srgbClr val="984807"/>
                </a:solidFill>
                <a:latin typeface="Times New Roman"/>
              </a:rPr>
              <a:t>REML estimation is the default</a:t>
            </a:r>
            <a:r>
              <a:rPr b="0" lang="en-US" sz="1800" spc="-1" strike="noStrike">
                <a:solidFill>
                  <a:srgbClr val="000000"/>
                </a:solidFill>
                <a:latin typeface="Times New Roman"/>
              </a:rPr>
              <a:t> for fitting HLMs in most software, including the "lme4" package. It can be switched off as follows: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model &lt;- lmer(Y~X+(1|Subject),data=example, </a:t>
            </a:r>
            <a:r>
              <a:rPr b="1" lang="en-US" sz="1200" spc="-1" strike="noStrike">
                <a:solidFill>
                  <a:srgbClr val="ff0000"/>
                </a:solidFill>
                <a:latin typeface="Courier New"/>
              </a:rPr>
              <a:t>REML=FALSE</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p:txBody>
      </p:sp>
      <p:sp>
        <p:nvSpPr>
          <p:cNvPr id="350"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7.1 Estimation in HLMs – REML vs ML</a:t>
            </a:r>
            <a:endParaRPr b="0" lang="en-US" sz="3200" spc="-1" strike="noStrike">
              <a:latin typeface="Arial"/>
            </a:endParaRPr>
          </a:p>
        </p:txBody>
      </p:sp>
      <p:sp>
        <p:nvSpPr>
          <p:cNvPr id="351"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the extended sleep data, a model selection for the fixed effects part using AIC/BIC requires all models to be fitted using ML, e.g.:</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mod1 &lt;- lmer(Attention~Gender+Age+Bodytemp+Deprivation</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+(1+Deprivation|Subject),data=sleep2,</a:t>
            </a:r>
            <a:r>
              <a:rPr b="1" lang="en-US" sz="1200" spc="-1" strike="noStrike">
                <a:solidFill>
                  <a:srgbClr val="ff0000"/>
                </a:solidFill>
                <a:latin typeface="Courier New"/>
              </a:rPr>
              <a:t>REML=FALSE</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mod2 &lt;- lmer(Attention~Gender+Age+Deprivation</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+(1+Deprivation|Subject),data=sleep2,</a:t>
            </a:r>
            <a:r>
              <a:rPr b="1" lang="en-US" sz="1200" spc="-1" strike="noStrike">
                <a:solidFill>
                  <a:srgbClr val="ff0000"/>
                </a:solidFill>
                <a:latin typeface="Courier New"/>
              </a:rPr>
              <a:t>REML=FALSE</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AIC(mod1) ; BIC(mod1)</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AIC(mod2) ; BIC(mod2)</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Which returns: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AIC: 721.6689, BIC: 765.8387</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AIC: 725.0464, BIC: 764.3084</a:t>
            </a:r>
            <a:endParaRPr b="0" lang="en-US" sz="1200" spc="-1" strike="noStrike">
              <a:solidFill>
                <a:srgbClr val="000000"/>
              </a:solidFill>
              <a:latin typeface="Calibri"/>
            </a:endParaRPr>
          </a:p>
        </p:txBody>
      </p:sp>
      <p:sp>
        <p:nvSpPr>
          <p:cNvPr id="353"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7.1 Estimation in HLMs – REML vs ML</a:t>
            </a:r>
            <a:endParaRPr b="0" lang="en-US" sz="3200" spc="-1" strike="noStrike">
              <a:latin typeface="Arial"/>
            </a:endParaRPr>
          </a:p>
        </p:txBody>
      </p:sp>
      <p:sp>
        <p:nvSpPr>
          <p:cNvPr id="35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 consumer magazine wants to test the trustworthiness of star ratings for French restaurants. In </a:t>
            </a:r>
            <a:r>
              <a:rPr b="0" lang="en-US" sz="1800" spc="-1" strike="noStrike">
                <a:solidFill>
                  <a:srgbClr val="0070c0"/>
                </a:solidFill>
                <a:latin typeface="Times New Roman"/>
              </a:rPr>
              <a:t>five regions</a:t>
            </a:r>
            <a:r>
              <a:rPr b="0" lang="en-US" sz="1800" spc="-1" strike="noStrike">
                <a:solidFill>
                  <a:srgbClr val="000000"/>
                </a:solidFill>
                <a:latin typeface="Times New Roman"/>
              </a:rPr>
              <a:t> of France, </a:t>
            </a:r>
            <a:r>
              <a:rPr b="0" lang="en-US" sz="1800" spc="-1" strike="noStrike">
                <a:solidFill>
                  <a:srgbClr val="0070c0"/>
                </a:solidFill>
                <a:latin typeface="Times New Roman"/>
              </a:rPr>
              <a:t>six restaurants</a:t>
            </a:r>
            <a:r>
              <a:rPr b="0" lang="en-US" sz="1800" spc="-1" strike="noStrike">
                <a:solidFill>
                  <a:srgbClr val="000000"/>
                </a:solidFill>
                <a:latin typeface="Times New Roman"/>
              </a:rPr>
              <a:t> are sampled each: 2 two-star restaurants, 2 one-star restaurants, and 2 zero-star restaurants.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Each restaurant is visited and rated by </a:t>
            </a:r>
            <a:r>
              <a:rPr b="0" lang="en-US" sz="1800" spc="-1" strike="noStrike">
                <a:solidFill>
                  <a:srgbClr val="0070c0"/>
                </a:solidFill>
                <a:latin typeface="Times New Roman"/>
              </a:rPr>
              <a:t>5 unique critics</a:t>
            </a:r>
            <a:r>
              <a:rPr b="0" lang="en-US" sz="1800" spc="-1" strike="noStrike">
                <a:solidFill>
                  <a:srgbClr val="000000"/>
                </a:solidFill>
                <a:latin typeface="Times New Roman"/>
              </a:rPr>
              <a:t>. Critics award points of </a:t>
            </a:r>
            <a:r>
              <a:rPr b="0" lang="en-US" sz="1800" spc="-1" strike="noStrike">
                <a:solidFill>
                  <a:srgbClr val="0070c0"/>
                </a:solidFill>
                <a:latin typeface="Times New Roman"/>
              </a:rPr>
              <a:t>quality</a:t>
            </a:r>
            <a:r>
              <a:rPr b="0" lang="en-US" sz="1800" spc="-1" strike="noStrike">
                <a:solidFill>
                  <a:srgbClr val="000000"/>
                </a:solidFill>
                <a:latin typeface="Times New Roman"/>
              </a:rPr>
              <a:t> from 0 to 100, on four different criteria: ambience, service, creativity, food.</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magazine primarily wants to find out if star-restaurants are indeed rated higher in quality by their food critics.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35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7.2 Hierarchical random effects</a:t>
            </a:r>
            <a:endParaRPr b="0" lang="en-US" sz="3200" spc="-1" strike="noStrike">
              <a:latin typeface="Arial"/>
            </a:endParaRPr>
          </a:p>
        </p:txBody>
      </p:sp>
      <p:sp>
        <p:nvSpPr>
          <p:cNvPr id="35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358" name="Picture 7" descr=""/>
          <p:cNvPicPr/>
          <p:nvPr/>
        </p:nvPicPr>
        <p:blipFill>
          <a:blip r:embed="rId1"/>
          <a:stretch/>
        </p:blipFill>
        <p:spPr>
          <a:xfrm>
            <a:off x="6732360" y="4509000"/>
            <a:ext cx="2070360" cy="2070360"/>
          </a:xfrm>
          <a:prstGeom prst="rect">
            <a:avLst/>
          </a:prstGeom>
          <a:ln>
            <a:noFill/>
          </a:ln>
        </p:spPr>
      </p:pic>
      <p:pic>
        <p:nvPicPr>
          <p:cNvPr id="359" name="Picture 8" descr=""/>
          <p:cNvPicPr/>
          <p:nvPr/>
        </p:nvPicPr>
        <p:blipFill>
          <a:blip r:embed="rId2"/>
          <a:stretch/>
        </p:blipFill>
        <p:spPr>
          <a:xfrm>
            <a:off x="4808520" y="4365000"/>
            <a:ext cx="1923480" cy="1889640"/>
          </a:xfrm>
          <a:prstGeom prst="rect">
            <a:avLst/>
          </a:prstGeom>
          <a:ln>
            <a:noFill/>
          </a:ln>
        </p:spPr>
      </p:pic>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Sampling design of the study: Regions &gt; Restaurants &gt; Critics &gt; Criteria</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endParaRPr b="0" lang="en-US" sz="1800" spc="-1" strike="noStrike">
              <a:solidFill>
                <a:srgbClr val="000000"/>
              </a:solidFill>
              <a:latin typeface="Calibri"/>
            </a:endParaRPr>
          </a:p>
        </p:txBody>
      </p:sp>
      <p:sp>
        <p:nvSpPr>
          <p:cNvPr id="361"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7.2 Hierarchical random effects</a:t>
            </a:r>
            <a:endParaRPr b="0" lang="en-US" sz="3200" spc="-1" strike="noStrike">
              <a:latin typeface="Arial"/>
            </a:endParaRPr>
          </a:p>
        </p:txBody>
      </p:sp>
      <p:sp>
        <p:nvSpPr>
          <p:cNvPr id="362"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363" name="CustomShape 4"/>
          <p:cNvSpPr/>
          <p:nvPr/>
        </p:nvSpPr>
        <p:spPr>
          <a:xfrm>
            <a:off x="2418120" y="2493000"/>
            <a:ext cx="8485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Times New Roman"/>
              </a:rPr>
              <a:t>Regions</a:t>
            </a:r>
            <a:endParaRPr b="0" lang="en-US" sz="1600" spc="-1" strike="noStrike">
              <a:latin typeface="Arial"/>
            </a:endParaRPr>
          </a:p>
        </p:txBody>
      </p:sp>
      <p:sp>
        <p:nvSpPr>
          <p:cNvPr id="364" name="Line 5"/>
          <p:cNvSpPr/>
          <p:nvPr/>
        </p:nvSpPr>
        <p:spPr>
          <a:xfrm flipH="1">
            <a:off x="3273480" y="2940480"/>
            <a:ext cx="894600" cy="992520"/>
          </a:xfrm>
          <a:prstGeom prst="line">
            <a:avLst/>
          </a:prstGeom>
          <a:ln w="12600">
            <a:solidFill>
              <a:srgbClr val="0070c0"/>
            </a:solidFill>
            <a:round/>
          </a:ln>
        </p:spPr>
        <p:style>
          <a:lnRef idx="1">
            <a:schemeClr val="accent1"/>
          </a:lnRef>
          <a:fillRef idx="0">
            <a:schemeClr val="accent1"/>
          </a:fillRef>
          <a:effectRef idx="0">
            <a:schemeClr val="accent1"/>
          </a:effectRef>
          <a:fontRef idx="minor"/>
        </p:style>
      </p:sp>
      <p:sp>
        <p:nvSpPr>
          <p:cNvPr id="365" name="Line 6"/>
          <p:cNvSpPr/>
          <p:nvPr/>
        </p:nvSpPr>
        <p:spPr>
          <a:xfrm flipH="1">
            <a:off x="3633840" y="2940480"/>
            <a:ext cx="534240" cy="992520"/>
          </a:xfrm>
          <a:prstGeom prst="line">
            <a:avLst/>
          </a:prstGeom>
          <a:ln w="12600">
            <a:solidFill>
              <a:srgbClr val="0070c0"/>
            </a:solidFill>
            <a:round/>
          </a:ln>
        </p:spPr>
        <p:style>
          <a:lnRef idx="1">
            <a:schemeClr val="accent1"/>
          </a:lnRef>
          <a:fillRef idx="0">
            <a:schemeClr val="accent1"/>
          </a:fillRef>
          <a:effectRef idx="0">
            <a:schemeClr val="accent1"/>
          </a:effectRef>
          <a:fontRef idx="minor"/>
        </p:style>
      </p:sp>
      <p:sp>
        <p:nvSpPr>
          <p:cNvPr id="366" name="Line 7"/>
          <p:cNvSpPr/>
          <p:nvPr/>
        </p:nvSpPr>
        <p:spPr>
          <a:xfrm flipH="1">
            <a:off x="3994200" y="2940480"/>
            <a:ext cx="173880" cy="992520"/>
          </a:xfrm>
          <a:prstGeom prst="line">
            <a:avLst/>
          </a:prstGeom>
          <a:ln w="12600">
            <a:solidFill>
              <a:srgbClr val="0070c0"/>
            </a:solidFill>
            <a:round/>
          </a:ln>
        </p:spPr>
        <p:style>
          <a:lnRef idx="1">
            <a:schemeClr val="accent1"/>
          </a:lnRef>
          <a:fillRef idx="0">
            <a:schemeClr val="accent1"/>
          </a:fillRef>
          <a:effectRef idx="0">
            <a:schemeClr val="accent1"/>
          </a:effectRef>
          <a:fontRef idx="minor"/>
        </p:style>
      </p:sp>
      <p:sp>
        <p:nvSpPr>
          <p:cNvPr id="367" name="Line 8"/>
          <p:cNvSpPr/>
          <p:nvPr/>
        </p:nvSpPr>
        <p:spPr>
          <a:xfrm>
            <a:off x="4168080" y="2940480"/>
            <a:ext cx="186480" cy="992520"/>
          </a:xfrm>
          <a:prstGeom prst="line">
            <a:avLst/>
          </a:prstGeom>
          <a:ln w="12600">
            <a:solidFill>
              <a:srgbClr val="0070c0"/>
            </a:solidFill>
            <a:round/>
          </a:ln>
        </p:spPr>
        <p:style>
          <a:lnRef idx="1">
            <a:schemeClr val="accent1"/>
          </a:lnRef>
          <a:fillRef idx="0">
            <a:schemeClr val="accent1"/>
          </a:fillRef>
          <a:effectRef idx="0">
            <a:schemeClr val="accent1"/>
          </a:effectRef>
          <a:fontRef idx="minor"/>
        </p:style>
      </p:sp>
      <p:sp>
        <p:nvSpPr>
          <p:cNvPr id="368" name="Line 9"/>
          <p:cNvSpPr/>
          <p:nvPr/>
        </p:nvSpPr>
        <p:spPr>
          <a:xfrm>
            <a:off x="4168080" y="2940480"/>
            <a:ext cx="546480" cy="992520"/>
          </a:xfrm>
          <a:prstGeom prst="line">
            <a:avLst/>
          </a:prstGeom>
          <a:ln w="12600">
            <a:solidFill>
              <a:srgbClr val="0070c0"/>
            </a:solidFill>
            <a:round/>
          </a:ln>
        </p:spPr>
        <p:style>
          <a:lnRef idx="1">
            <a:schemeClr val="accent1"/>
          </a:lnRef>
          <a:fillRef idx="0">
            <a:schemeClr val="accent1"/>
          </a:fillRef>
          <a:effectRef idx="0">
            <a:schemeClr val="accent1"/>
          </a:effectRef>
          <a:fontRef idx="minor"/>
        </p:style>
      </p:sp>
      <p:sp>
        <p:nvSpPr>
          <p:cNvPr id="369" name="Line 10"/>
          <p:cNvSpPr/>
          <p:nvPr/>
        </p:nvSpPr>
        <p:spPr>
          <a:xfrm>
            <a:off x="4168080" y="2940480"/>
            <a:ext cx="906840" cy="992520"/>
          </a:xfrm>
          <a:prstGeom prst="line">
            <a:avLst/>
          </a:prstGeom>
          <a:ln w="12600">
            <a:solidFill>
              <a:srgbClr val="0070c0"/>
            </a:solidFill>
            <a:round/>
          </a:ln>
        </p:spPr>
        <p:style>
          <a:lnRef idx="1">
            <a:schemeClr val="accent1"/>
          </a:lnRef>
          <a:fillRef idx="0">
            <a:schemeClr val="accent1"/>
          </a:fillRef>
          <a:effectRef idx="0">
            <a:schemeClr val="accent1"/>
          </a:effectRef>
          <a:fontRef idx="minor"/>
        </p:style>
      </p:sp>
      <p:sp>
        <p:nvSpPr>
          <p:cNvPr id="370" name="Line 11"/>
          <p:cNvSpPr/>
          <p:nvPr/>
        </p:nvSpPr>
        <p:spPr>
          <a:xfrm flipH="1">
            <a:off x="2801880" y="4191480"/>
            <a:ext cx="471600" cy="1037520"/>
          </a:xfrm>
          <a:prstGeom prst="line">
            <a:avLst/>
          </a:prstGeom>
          <a:ln>
            <a:solidFill>
              <a:srgbClr val="0070c0"/>
            </a:solidFill>
            <a:round/>
          </a:ln>
        </p:spPr>
        <p:style>
          <a:lnRef idx="1">
            <a:schemeClr val="accent1"/>
          </a:lnRef>
          <a:fillRef idx="0">
            <a:schemeClr val="accent1"/>
          </a:fillRef>
          <a:effectRef idx="0">
            <a:schemeClr val="accent1"/>
          </a:effectRef>
          <a:fontRef idx="minor"/>
        </p:style>
      </p:sp>
      <p:sp>
        <p:nvSpPr>
          <p:cNvPr id="371" name="Line 12"/>
          <p:cNvSpPr/>
          <p:nvPr/>
        </p:nvSpPr>
        <p:spPr>
          <a:xfrm flipH="1">
            <a:off x="3039480" y="4191480"/>
            <a:ext cx="234000" cy="1037520"/>
          </a:xfrm>
          <a:prstGeom prst="line">
            <a:avLst/>
          </a:prstGeom>
          <a:ln>
            <a:solidFill>
              <a:srgbClr val="0070c0"/>
            </a:solidFill>
            <a:round/>
          </a:ln>
        </p:spPr>
        <p:style>
          <a:lnRef idx="1">
            <a:schemeClr val="accent1"/>
          </a:lnRef>
          <a:fillRef idx="0">
            <a:schemeClr val="accent1"/>
          </a:fillRef>
          <a:effectRef idx="0">
            <a:schemeClr val="accent1"/>
          </a:effectRef>
          <a:fontRef idx="minor"/>
        </p:style>
      </p:sp>
      <p:sp>
        <p:nvSpPr>
          <p:cNvPr id="372" name="Line 13"/>
          <p:cNvSpPr/>
          <p:nvPr/>
        </p:nvSpPr>
        <p:spPr>
          <a:xfrm>
            <a:off x="3273480" y="4191480"/>
            <a:ext cx="3600" cy="1037520"/>
          </a:xfrm>
          <a:prstGeom prst="line">
            <a:avLst/>
          </a:prstGeom>
          <a:ln>
            <a:solidFill>
              <a:srgbClr val="0070c0"/>
            </a:solidFill>
            <a:round/>
          </a:ln>
        </p:spPr>
        <p:style>
          <a:lnRef idx="1">
            <a:schemeClr val="accent1"/>
          </a:lnRef>
          <a:fillRef idx="0">
            <a:schemeClr val="accent1"/>
          </a:fillRef>
          <a:effectRef idx="0">
            <a:schemeClr val="accent1"/>
          </a:effectRef>
          <a:fontRef idx="minor"/>
        </p:style>
      </p:sp>
      <p:sp>
        <p:nvSpPr>
          <p:cNvPr id="373" name="Line 14"/>
          <p:cNvSpPr/>
          <p:nvPr/>
        </p:nvSpPr>
        <p:spPr>
          <a:xfrm>
            <a:off x="3273480" y="4191480"/>
            <a:ext cx="240840" cy="1037520"/>
          </a:xfrm>
          <a:prstGeom prst="line">
            <a:avLst/>
          </a:prstGeom>
          <a:ln>
            <a:solidFill>
              <a:srgbClr val="0070c0"/>
            </a:solidFill>
            <a:round/>
          </a:ln>
        </p:spPr>
        <p:style>
          <a:lnRef idx="1">
            <a:schemeClr val="accent1"/>
          </a:lnRef>
          <a:fillRef idx="0">
            <a:schemeClr val="accent1"/>
          </a:fillRef>
          <a:effectRef idx="0">
            <a:schemeClr val="accent1"/>
          </a:effectRef>
          <a:fontRef idx="minor"/>
        </p:style>
      </p:sp>
      <p:sp>
        <p:nvSpPr>
          <p:cNvPr id="374" name="Line 15"/>
          <p:cNvSpPr/>
          <p:nvPr/>
        </p:nvSpPr>
        <p:spPr>
          <a:xfrm>
            <a:off x="3273480" y="4191480"/>
            <a:ext cx="478440" cy="1037520"/>
          </a:xfrm>
          <a:prstGeom prst="line">
            <a:avLst/>
          </a:prstGeom>
          <a:ln>
            <a:solidFill>
              <a:srgbClr val="0070c0"/>
            </a:solidFill>
            <a:round/>
          </a:ln>
        </p:spPr>
        <p:style>
          <a:lnRef idx="1">
            <a:schemeClr val="accent1"/>
          </a:lnRef>
          <a:fillRef idx="0">
            <a:schemeClr val="accent1"/>
          </a:fillRef>
          <a:effectRef idx="0">
            <a:schemeClr val="accent1"/>
          </a:effectRef>
          <a:fontRef idx="minor"/>
        </p:style>
      </p:sp>
      <p:sp>
        <p:nvSpPr>
          <p:cNvPr id="375" name="CustomShape 16"/>
          <p:cNvSpPr/>
          <p:nvPr/>
        </p:nvSpPr>
        <p:spPr>
          <a:xfrm>
            <a:off x="1523160" y="3810600"/>
            <a:ext cx="11289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Times New Roman"/>
              </a:rPr>
              <a:t>Restaurants</a:t>
            </a:r>
            <a:endParaRPr b="0" lang="en-US" sz="1600" spc="-1" strike="noStrike">
              <a:latin typeface="Arial"/>
            </a:endParaRPr>
          </a:p>
        </p:txBody>
      </p:sp>
      <p:sp>
        <p:nvSpPr>
          <p:cNvPr id="376" name="CustomShape 17"/>
          <p:cNvSpPr/>
          <p:nvPr/>
        </p:nvSpPr>
        <p:spPr>
          <a:xfrm>
            <a:off x="1177920" y="5085360"/>
            <a:ext cx="7221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Times New Roman"/>
              </a:rPr>
              <a:t>Critics</a:t>
            </a:r>
            <a:endParaRPr b="0" lang="en-US" sz="1600" spc="-1" strike="noStrike">
              <a:latin typeface="Arial"/>
            </a:endParaRPr>
          </a:p>
        </p:txBody>
      </p:sp>
      <p:sp>
        <p:nvSpPr>
          <p:cNvPr id="377" name="Line 18"/>
          <p:cNvSpPr/>
          <p:nvPr/>
        </p:nvSpPr>
        <p:spPr>
          <a:xfrm flipH="1">
            <a:off x="2597040" y="5358240"/>
            <a:ext cx="204840" cy="807120"/>
          </a:xfrm>
          <a:prstGeom prst="line">
            <a:avLst/>
          </a:prstGeom>
          <a:ln>
            <a:solidFill>
              <a:srgbClr val="0070c0"/>
            </a:solidFill>
            <a:round/>
            <a:tailEnd len="med" type="triangle" w="med"/>
          </a:ln>
        </p:spPr>
        <p:style>
          <a:lnRef idx="1">
            <a:schemeClr val="accent1"/>
          </a:lnRef>
          <a:fillRef idx="0">
            <a:schemeClr val="accent1"/>
          </a:fillRef>
          <a:effectRef idx="0">
            <a:schemeClr val="accent1"/>
          </a:effectRef>
          <a:fontRef idx="minor"/>
        </p:style>
      </p:sp>
      <p:sp>
        <p:nvSpPr>
          <p:cNvPr id="378" name="Line 19"/>
          <p:cNvSpPr/>
          <p:nvPr/>
        </p:nvSpPr>
        <p:spPr>
          <a:xfrm flipH="1">
            <a:off x="2737440" y="5358240"/>
            <a:ext cx="64440" cy="807120"/>
          </a:xfrm>
          <a:prstGeom prst="line">
            <a:avLst/>
          </a:prstGeom>
          <a:ln>
            <a:solidFill>
              <a:srgbClr val="0070c0"/>
            </a:solidFill>
            <a:round/>
            <a:tailEnd len="med" type="triangle" w="med"/>
          </a:ln>
        </p:spPr>
        <p:style>
          <a:lnRef idx="1">
            <a:schemeClr val="accent1"/>
          </a:lnRef>
          <a:fillRef idx="0">
            <a:schemeClr val="accent1"/>
          </a:fillRef>
          <a:effectRef idx="0">
            <a:schemeClr val="accent1"/>
          </a:effectRef>
          <a:fontRef idx="minor"/>
        </p:style>
      </p:sp>
      <p:sp>
        <p:nvSpPr>
          <p:cNvPr id="379" name="Line 20"/>
          <p:cNvSpPr/>
          <p:nvPr/>
        </p:nvSpPr>
        <p:spPr>
          <a:xfrm>
            <a:off x="2801880" y="5358240"/>
            <a:ext cx="75960" cy="807120"/>
          </a:xfrm>
          <a:prstGeom prst="line">
            <a:avLst/>
          </a:prstGeom>
          <a:ln>
            <a:solidFill>
              <a:srgbClr val="0070c0"/>
            </a:solidFill>
            <a:round/>
            <a:tailEnd len="med" type="triangle" w="med"/>
          </a:ln>
        </p:spPr>
        <p:style>
          <a:lnRef idx="1">
            <a:schemeClr val="accent1"/>
          </a:lnRef>
          <a:fillRef idx="0">
            <a:schemeClr val="accent1"/>
          </a:fillRef>
          <a:effectRef idx="0">
            <a:schemeClr val="accent1"/>
          </a:effectRef>
          <a:fontRef idx="minor"/>
        </p:style>
      </p:sp>
      <p:sp>
        <p:nvSpPr>
          <p:cNvPr id="380" name="Line 21"/>
          <p:cNvSpPr/>
          <p:nvPr/>
        </p:nvSpPr>
        <p:spPr>
          <a:xfrm>
            <a:off x="2801880" y="5358240"/>
            <a:ext cx="216360" cy="807120"/>
          </a:xfrm>
          <a:prstGeom prst="line">
            <a:avLst/>
          </a:prstGeom>
          <a:ln>
            <a:solidFill>
              <a:srgbClr val="0070c0"/>
            </a:solidFill>
            <a:round/>
            <a:tailEnd len="med" type="triangle" w="med"/>
          </a:ln>
        </p:spPr>
        <p:style>
          <a:lnRef idx="1">
            <a:schemeClr val="accent1"/>
          </a:lnRef>
          <a:fillRef idx="0">
            <a:schemeClr val="accent1"/>
          </a:fillRef>
          <a:effectRef idx="0">
            <a:schemeClr val="accent1"/>
          </a:effectRef>
          <a:fontRef idx="minor"/>
        </p:style>
      </p:sp>
      <p:sp>
        <p:nvSpPr>
          <p:cNvPr id="381" name="CustomShape 22"/>
          <p:cNvSpPr/>
          <p:nvPr/>
        </p:nvSpPr>
        <p:spPr>
          <a:xfrm>
            <a:off x="551160" y="6076440"/>
            <a:ext cx="14032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Times New Roman"/>
              </a:rPr>
              <a:t>Criteria ratings</a:t>
            </a:r>
            <a:endParaRPr b="0" lang="en-US" sz="1600" spc="-1" strike="noStrike">
              <a:latin typeface="Arial"/>
            </a:endParaRPr>
          </a:p>
        </p:txBody>
      </p:sp>
      <p:sp>
        <p:nvSpPr>
          <p:cNvPr id="382" name="CustomShape 23"/>
          <p:cNvSpPr/>
          <p:nvPr/>
        </p:nvSpPr>
        <p:spPr>
          <a:xfrm>
            <a:off x="5726160" y="3861000"/>
            <a:ext cx="359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Times New Roman"/>
              </a:rPr>
              <a:t>…</a:t>
            </a:r>
            <a:endParaRPr b="0" lang="en-US" sz="1400" spc="-1" strike="noStrike">
              <a:latin typeface="Arial"/>
            </a:endParaRPr>
          </a:p>
        </p:txBody>
      </p:sp>
      <p:sp>
        <p:nvSpPr>
          <p:cNvPr id="383" name="CustomShape 24"/>
          <p:cNvSpPr/>
          <p:nvPr/>
        </p:nvSpPr>
        <p:spPr>
          <a:xfrm>
            <a:off x="5726160" y="5137920"/>
            <a:ext cx="359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Times New Roman"/>
              </a:rPr>
              <a:t>…</a:t>
            </a:r>
            <a:endParaRPr b="0" lang="en-US" sz="1400" spc="-1" strike="noStrike">
              <a:latin typeface="Arial"/>
            </a:endParaRPr>
          </a:p>
        </p:txBody>
      </p:sp>
      <p:sp>
        <p:nvSpPr>
          <p:cNvPr id="384" name="CustomShape 25"/>
          <p:cNvSpPr/>
          <p:nvPr/>
        </p:nvSpPr>
        <p:spPr>
          <a:xfrm>
            <a:off x="5726160" y="6076440"/>
            <a:ext cx="359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Times New Roman"/>
              </a:rPr>
              <a:t>…</a:t>
            </a:r>
            <a:endParaRPr b="0" lang="en-US" sz="1400" spc="-1" strike="noStrike">
              <a:latin typeface="Arial"/>
            </a:endParaRPr>
          </a:p>
        </p:txBody>
      </p:sp>
      <p:sp>
        <p:nvSpPr>
          <p:cNvPr id="385" name="CustomShape 26"/>
          <p:cNvSpPr/>
          <p:nvPr/>
        </p:nvSpPr>
        <p:spPr>
          <a:xfrm>
            <a:off x="6580440" y="3872520"/>
            <a:ext cx="359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Times New Roman"/>
              </a:rPr>
              <a:t>…</a:t>
            </a:r>
            <a:endParaRPr b="0" lang="en-US" sz="1400" spc="-1" strike="noStrike">
              <a:latin typeface="Arial"/>
            </a:endParaRPr>
          </a:p>
        </p:txBody>
      </p:sp>
      <p:sp>
        <p:nvSpPr>
          <p:cNvPr id="386" name="CustomShape 27"/>
          <p:cNvSpPr/>
          <p:nvPr/>
        </p:nvSpPr>
        <p:spPr>
          <a:xfrm>
            <a:off x="6580440" y="5149080"/>
            <a:ext cx="359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Times New Roman"/>
              </a:rPr>
              <a:t>…</a:t>
            </a:r>
            <a:endParaRPr b="0" lang="en-US" sz="1400" spc="-1" strike="noStrike">
              <a:latin typeface="Arial"/>
            </a:endParaRPr>
          </a:p>
        </p:txBody>
      </p:sp>
      <p:sp>
        <p:nvSpPr>
          <p:cNvPr id="387" name="CustomShape 28"/>
          <p:cNvSpPr/>
          <p:nvPr/>
        </p:nvSpPr>
        <p:spPr>
          <a:xfrm>
            <a:off x="6580440" y="6087960"/>
            <a:ext cx="359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Times New Roman"/>
              </a:rPr>
              <a:t>…</a:t>
            </a:r>
            <a:endParaRPr b="0" lang="en-US" sz="1400" spc="-1" strike="noStrike">
              <a:latin typeface="Arial"/>
            </a:endParaRPr>
          </a:p>
        </p:txBody>
      </p:sp>
      <p:sp>
        <p:nvSpPr>
          <p:cNvPr id="388" name="CustomShape 29"/>
          <p:cNvSpPr/>
          <p:nvPr/>
        </p:nvSpPr>
        <p:spPr>
          <a:xfrm>
            <a:off x="7444440" y="3861000"/>
            <a:ext cx="359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Times New Roman"/>
              </a:rPr>
              <a:t>…</a:t>
            </a:r>
            <a:endParaRPr b="0" lang="en-US" sz="1400" spc="-1" strike="noStrike">
              <a:latin typeface="Arial"/>
            </a:endParaRPr>
          </a:p>
        </p:txBody>
      </p:sp>
      <p:sp>
        <p:nvSpPr>
          <p:cNvPr id="389" name="CustomShape 30"/>
          <p:cNvSpPr/>
          <p:nvPr/>
        </p:nvSpPr>
        <p:spPr>
          <a:xfrm>
            <a:off x="7444440" y="5137920"/>
            <a:ext cx="359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Times New Roman"/>
              </a:rPr>
              <a:t>…</a:t>
            </a:r>
            <a:endParaRPr b="0" lang="en-US" sz="1400" spc="-1" strike="noStrike">
              <a:latin typeface="Arial"/>
            </a:endParaRPr>
          </a:p>
        </p:txBody>
      </p:sp>
      <p:sp>
        <p:nvSpPr>
          <p:cNvPr id="390" name="CustomShape 31"/>
          <p:cNvSpPr/>
          <p:nvPr/>
        </p:nvSpPr>
        <p:spPr>
          <a:xfrm>
            <a:off x="7444440" y="6076440"/>
            <a:ext cx="359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Times New Roman"/>
              </a:rPr>
              <a:t>…</a:t>
            </a:r>
            <a:endParaRPr b="0" lang="en-US" sz="1400" spc="-1" strike="noStrike">
              <a:latin typeface="Arial"/>
            </a:endParaRPr>
          </a:p>
        </p:txBody>
      </p:sp>
      <p:sp>
        <p:nvSpPr>
          <p:cNvPr id="391" name="CustomShape 32"/>
          <p:cNvSpPr/>
          <p:nvPr/>
        </p:nvSpPr>
        <p:spPr>
          <a:xfrm>
            <a:off x="3908160" y="2421000"/>
            <a:ext cx="519120" cy="519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latin typeface="Times New Roman"/>
              </a:rPr>
              <a:t>1</a:t>
            </a:r>
            <a:endParaRPr b="0" lang="en-US" sz="2000" spc="-1" strike="noStrike">
              <a:latin typeface="Arial"/>
            </a:endParaRPr>
          </a:p>
        </p:txBody>
      </p:sp>
      <p:sp>
        <p:nvSpPr>
          <p:cNvPr id="392" name="CustomShape 33"/>
          <p:cNvSpPr/>
          <p:nvPr/>
        </p:nvSpPr>
        <p:spPr>
          <a:xfrm>
            <a:off x="4772520" y="2421000"/>
            <a:ext cx="519120" cy="519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latin typeface="Times New Roman"/>
              </a:rPr>
              <a:t>2</a:t>
            </a:r>
            <a:endParaRPr b="0" lang="en-US" sz="2000" spc="-1" strike="noStrike">
              <a:latin typeface="Arial"/>
            </a:endParaRPr>
          </a:p>
        </p:txBody>
      </p:sp>
      <p:sp>
        <p:nvSpPr>
          <p:cNvPr id="393" name="CustomShape 34"/>
          <p:cNvSpPr/>
          <p:nvPr/>
        </p:nvSpPr>
        <p:spPr>
          <a:xfrm>
            <a:off x="5636520" y="2421000"/>
            <a:ext cx="519120" cy="519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latin typeface="Times New Roman"/>
              </a:rPr>
              <a:t>3</a:t>
            </a:r>
            <a:endParaRPr b="0" lang="en-US" sz="2000" spc="-1" strike="noStrike">
              <a:latin typeface="Arial"/>
            </a:endParaRPr>
          </a:p>
        </p:txBody>
      </p:sp>
      <p:sp>
        <p:nvSpPr>
          <p:cNvPr id="394" name="CustomShape 35"/>
          <p:cNvSpPr/>
          <p:nvPr/>
        </p:nvSpPr>
        <p:spPr>
          <a:xfrm>
            <a:off x="6500520" y="2421000"/>
            <a:ext cx="519120" cy="519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latin typeface="Times New Roman"/>
              </a:rPr>
              <a:t>4</a:t>
            </a:r>
            <a:endParaRPr b="0" lang="en-US" sz="2000" spc="-1" strike="noStrike">
              <a:latin typeface="Arial"/>
            </a:endParaRPr>
          </a:p>
        </p:txBody>
      </p:sp>
      <p:sp>
        <p:nvSpPr>
          <p:cNvPr id="395" name="CustomShape 36"/>
          <p:cNvSpPr/>
          <p:nvPr/>
        </p:nvSpPr>
        <p:spPr>
          <a:xfrm>
            <a:off x="7364880" y="2421000"/>
            <a:ext cx="519120" cy="519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2000" spc="-1" strike="noStrike">
                <a:solidFill>
                  <a:srgbClr val="ffffff"/>
                </a:solidFill>
                <a:latin typeface="Times New Roman"/>
              </a:rPr>
              <a:t>5</a:t>
            </a:r>
            <a:endParaRPr b="0" lang="en-US" sz="2000" spc="-1" strike="noStrike">
              <a:latin typeface="Arial"/>
            </a:endParaRPr>
          </a:p>
        </p:txBody>
      </p:sp>
      <p:sp>
        <p:nvSpPr>
          <p:cNvPr id="396" name="CustomShape 37"/>
          <p:cNvSpPr/>
          <p:nvPr/>
        </p:nvSpPr>
        <p:spPr>
          <a:xfrm>
            <a:off x="3144600" y="393300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97" name="CustomShape 38"/>
          <p:cNvSpPr/>
          <p:nvPr/>
        </p:nvSpPr>
        <p:spPr>
          <a:xfrm>
            <a:off x="3504600" y="393300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98" name="CustomShape 39"/>
          <p:cNvSpPr/>
          <p:nvPr/>
        </p:nvSpPr>
        <p:spPr>
          <a:xfrm>
            <a:off x="3864960" y="393300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99" name="CustomShape 40"/>
          <p:cNvSpPr/>
          <p:nvPr/>
        </p:nvSpPr>
        <p:spPr>
          <a:xfrm>
            <a:off x="4225320" y="393300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00" name="CustomShape 41"/>
          <p:cNvSpPr/>
          <p:nvPr/>
        </p:nvSpPr>
        <p:spPr>
          <a:xfrm>
            <a:off x="4585680" y="393300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01" name="CustomShape 42"/>
          <p:cNvSpPr/>
          <p:nvPr/>
        </p:nvSpPr>
        <p:spPr>
          <a:xfrm>
            <a:off x="4945680" y="393300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02" name="CustomShape 43"/>
          <p:cNvSpPr/>
          <p:nvPr/>
        </p:nvSpPr>
        <p:spPr>
          <a:xfrm>
            <a:off x="2737440" y="5229360"/>
            <a:ext cx="128880" cy="12888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403" name="CustomShape 44"/>
          <p:cNvSpPr/>
          <p:nvPr/>
        </p:nvSpPr>
        <p:spPr>
          <a:xfrm>
            <a:off x="2975040" y="5229360"/>
            <a:ext cx="128880" cy="12888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404" name="CustomShape 45"/>
          <p:cNvSpPr/>
          <p:nvPr/>
        </p:nvSpPr>
        <p:spPr>
          <a:xfrm>
            <a:off x="3212640" y="5229360"/>
            <a:ext cx="128880" cy="12888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405" name="CustomShape 46"/>
          <p:cNvSpPr/>
          <p:nvPr/>
        </p:nvSpPr>
        <p:spPr>
          <a:xfrm>
            <a:off x="3449880" y="5229360"/>
            <a:ext cx="128880" cy="12888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406" name="CustomShape 47"/>
          <p:cNvSpPr/>
          <p:nvPr/>
        </p:nvSpPr>
        <p:spPr>
          <a:xfrm>
            <a:off x="3687480" y="5229360"/>
            <a:ext cx="128880" cy="12888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407" name="CustomShape 48"/>
          <p:cNvSpPr/>
          <p:nvPr/>
        </p:nvSpPr>
        <p:spPr>
          <a:xfrm>
            <a:off x="2532600" y="6165720"/>
            <a:ext cx="128880" cy="128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08" name="CustomShape 49"/>
          <p:cNvSpPr/>
          <p:nvPr/>
        </p:nvSpPr>
        <p:spPr>
          <a:xfrm>
            <a:off x="2673000" y="6165720"/>
            <a:ext cx="128880" cy="128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09" name="CustomShape 50"/>
          <p:cNvSpPr/>
          <p:nvPr/>
        </p:nvSpPr>
        <p:spPr>
          <a:xfrm>
            <a:off x="2813400" y="6165720"/>
            <a:ext cx="128880" cy="128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10" name="CustomShape 51"/>
          <p:cNvSpPr/>
          <p:nvPr/>
        </p:nvSpPr>
        <p:spPr>
          <a:xfrm>
            <a:off x="2953440" y="6165720"/>
            <a:ext cx="128880" cy="128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11" name="CustomShape 52"/>
          <p:cNvSpPr/>
          <p:nvPr/>
        </p:nvSpPr>
        <p:spPr>
          <a:xfrm>
            <a:off x="2485800" y="6237360"/>
            <a:ext cx="6732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Times New Roman"/>
              </a:rPr>
              <a:t>1 2 3 4</a:t>
            </a:r>
            <a:endParaRPr b="0" lang="en-US" sz="1400" spc="-1" strike="noStrike">
              <a:latin typeface="Arial"/>
            </a:endParaRPr>
          </a:p>
        </p:txBody>
      </p:sp>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time, we still have repeated measurements within subjects/critics (i.e., four quality ratings), but subjects are themselves repeats within restaurants, and restaurants are repeats within regions.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magazine is not interested in specific regions or restaurants. It merely wants to investigate quality differences between levels of stars (0, 1, or 2). Toward that end, the chosen regions and restaurants represent a random sample from the population of regions and restaurants. Likewise, critics can be considered as a random sample from a population of critics (or restaurant-goers).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Thus</a:t>
            </a:r>
            <a:r>
              <a:rPr b="0" lang="en-US" sz="1800" spc="-1" strike="noStrike">
                <a:solidFill>
                  <a:srgbClr val="000000"/>
                </a:solidFill>
                <a:latin typeface="Times New Roman"/>
              </a:rPr>
              <a:t>, there are three nested sources of random variation to consider: regions, restaurants, and critics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413"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7.2 Hierarchical random effects</a:t>
            </a:r>
            <a:endParaRPr b="0" lang="en-US" sz="3200" spc="-1" strike="noStrike">
              <a:latin typeface="Arial"/>
            </a:endParaRPr>
          </a:p>
        </p:txBody>
      </p:sp>
      <p:sp>
        <p:nvSpPr>
          <p:cNvPr id="41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TextShape 1"/>
          <p:cNvSpPr txBox="1"/>
          <p:nvPr/>
        </p:nvSpPr>
        <p:spPr>
          <a:xfrm>
            <a:off x="457200" y="1600200"/>
            <a:ext cx="8434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 sample of 6 observations from the data:</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&gt; resto[sample(1:600,6),]</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Region                     Restaurant              Critic  Stars   Criterion   Qual</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Normandie                  Le Presse-purée d'Or      ID69      0  Creativity     52</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Alsace Champagne-Ard       Le Renard Mariné          ID24      2        Food     96</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Île-de-France              Brasserie les 6 Reines   ID108      1     Service     89</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Normandie                  Polytetrafluoroethylene   ID63      0  Creativity     46</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Centre Val de Loire        Le Food                   ID31      0  Creativity     62</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Provence-Alpes-Côte d'     Déjeuner en Fuite        ID143      2        Food     83</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Visualizing the data gives an indication of what to expect. The lattice library has automated, formula-based functions for plotting, e.g.:</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resto.star.means &lt;- aggregate(Quality~Stars+Criterion,data=resto,FUN=mean)</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barchart(Quality~I(as.factor(Stars)),groups=Criterion,data=resto.star.means)</a:t>
            </a:r>
            <a:endParaRPr b="0" lang="en-US" sz="1200" spc="-1" strike="noStrike">
              <a:solidFill>
                <a:srgbClr val="000000"/>
              </a:solidFill>
              <a:latin typeface="Calibri"/>
            </a:endParaRPr>
          </a:p>
        </p:txBody>
      </p:sp>
      <p:sp>
        <p:nvSpPr>
          <p:cNvPr id="41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7.2 Hierarchical random effects</a:t>
            </a:r>
            <a:endParaRPr b="0" lang="en-US" sz="3200" spc="-1" strike="noStrike">
              <a:latin typeface="Arial"/>
            </a:endParaRPr>
          </a:p>
        </p:txBody>
      </p:sp>
      <p:sp>
        <p:nvSpPr>
          <p:cNvPr id="41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7.2 Hierarchical random effects</a:t>
            </a:r>
            <a:endParaRPr b="0" lang="en-US" sz="3200" spc="-1" strike="noStrike">
              <a:latin typeface="Arial"/>
            </a:endParaRPr>
          </a:p>
        </p:txBody>
      </p:sp>
      <p:sp>
        <p:nvSpPr>
          <p:cNvPr id="419"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420" name="Picture 5" descr=""/>
          <p:cNvPicPr/>
          <p:nvPr/>
        </p:nvPicPr>
        <p:blipFill>
          <a:blip r:embed="rId1"/>
          <a:stretch/>
        </p:blipFill>
        <p:spPr>
          <a:xfrm>
            <a:off x="1295640" y="1205640"/>
            <a:ext cx="6552360" cy="5247360"/>
          </a:xfrm>
          <a:prstGeom prst="rect">
            <a:avLst/>
          </a:prstGeom>
          <a:ln>
            <a:noFill/>
          </a:ln>
        </p:spPr>
      </p:pic>
    </p:spTree>
  </p:cSld>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6.1 Covariates for modeling non-independence</a:t>
            </a:r>
            <a:endParaRPr b="0" lang="en-US" sz="3200" spc="-1" strike="noStrike">
              <a:latin typeface="Arial"/>
            </a:endParaRPr>
          </a:p>
        </p:txBody>
      </p:sp>
      <p:sp>
        <p:nvSpPr>
          <p:cNvPr id="113"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114" name="Table 3"/>
          <p:cNvGraphicFramePr/>
          <p:nvPr/>
        </p:nvGraphicFramePr>
        <p:xfrm>
          <a:off x="1811880" y="1268640"/>
          <a:ext cx="5423760" cy="5047560"/>
        </p:xfrm>
        <a:graphic>
          <a:graphicData uri="http://schemas.openxmlformats.org/drawingml/2006/table">
            <a:tbl>
              <a:tblPr/>
              <a:tblGrid>
                <a:gridCol w="1084680"/>
                <a:gridCol w="1084680"/>
                <a:gridCol w="1084680"/>
                <a:gridCol w="1084680"/>
                <a:gridCol w="1085040"/>
              </a:tblGrid>
              <a:tr h="360360">
                <a:tc>
                  <a:txBody>
                    <a:bodyPr anchor="ctr"/>
                    <a:p>
                      <a:pPr algn="ctr">
                        <a:lnSpc>
                          <a:spcPct val="100000"/>
                        </a:lnSpc>
                      </a:pPr>
                      <a:r>
                        <a:rPr b="1" lang="en-US" sz="1200" spc="-1" strike="noStrike">
                          <a:solidFill>
                            <a:srgbClr val="000000"/>
                          </a:solidFill>
                          <a:latin typeface="Times New Roman"/>
                        </a:rPr>
                        <a:t>Subject</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nchor="ctr"/>
                    <a:p>
                      <a:pPr algn="ctr">
                        <a:lnSpc>
                          <a:spcPct val="100000"/>
                        </a:lnSpc>
                      </a:pPr>
                      <a:r>
                        <a:rPr b="1" lang="en-US" sz="1200" spc="-1" strike="noStrike">
                          <a:solidFill>
                            <a:srgbClr val="000000"/>
                          </a:solidFill>
                          <a:latin typeface="Times New Roman"/>
                        </a:rPr>
                        <a:t>Speed</a:t>
                      </a:r>
                      <a:endParaRPr b="0" lang="en-US" sz="1200" spc="-1" strike="noStrike">
                        <a:latin typeface="Arial"/>
                      </a:endParaRPr>
                    </a:p>
                  </a:txBody>
                  <a:tcPr marL="91440" marR="91440">
                    <a:lnT w="12240">
                      <a:solidFill>
                        <a:srgbClr val="000000"/>
                      </a:solidFill>
                    </a:lnT>
                    <a:lnB w="12240">
                      <a:solidFill>
                        <a:srgbClr val="000000"/>
                      </a:solidFill>
                    </a:lnB>
                    <a:solidFill>
                      <a:srgbClr val="fdeada"/>
                    </a:solidFill>
                  </a:tcPr>
                </a:tc>
                <a:tc>
                  <a:txBody>
                    <a:bodyPr anchor="ctr"/>
                    <a:p>
                      <a:pPr algn="ctr">
                        <a:lnSpc>
                          <a:spcPct val="100000"/>
                        </a:lnSpc>
                      </a:pPr>
                      <a:r>
                        <a:rPr b="1" lang="en-US" sz="1200" spc="-1" strike="noStrike">
                          <a:solidFill>
                            <a:srgbClr val="000000"/>
                          </a:solidFill>
                          <a:latin typeface="Times New Roman"/>
                        </a:rPr>
                        <a:t>Prime</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nchor="ctr"/>
                    <a:p>
                      <a:pPr algn="ctr">
                        <a:lnSpc>
                          <a:spcPct val="100000"/>
                        </a:lnSpc>
                      </a:pPr>
                      <a:r>
                        <a:rPr b="1" lang="en-US" sz="1200" spc="-1" strike="noStrike">
                          <a:solidFill>
                            <a:srgbClr val="000000"/>
                          </a:solidFill>
                          <a:latin typeface="Times New Roman"/>
                        </a:rPr>
                        <a:t>Target</a:t>
                      </a:r>
                      <a:endParaRPr b="0" lang="en-US" sz="1200" spc="-1" strike="noStrike">
                        <a:latin typeface="Arial"/>
                      </a:endParaRPr>
                    </a:p>
                  </a:txBody>
                  <a:tcPr marL="91440" marR="91440">
                    <a:lnT w="12240">
                      <a:solidFill>
                        <a:srgbClr val="000000"/>
                      </a:solidFill>
                    </a:lnT>
                    <a:lnB w="12240">
                      <a:solidFill>
                        <a:srgbClr val="000000"/>
                      </a:solidFill>
                    </a:lnB>
                    <a:noFill/>
                  </a:tcPr>
                </a:tc>
                <a:tc>
                  <a:txBody>
                    <a:bodyPr anchor="ctr"/>
                    <a:p>
                      <a:pPr algn="ctr">
                        <a:lnSpc>
                          <a:spcPct val="100000"/>
                        </a:lnSpc>
                      </a:pPr>
                      <a:r>
                        <a:rPr b="1" lang="en-US" sz="1200" spc="-1" strike="noStrike">
                          <a:solidFill>
                            <a:srgbClr val="000000"/>
                          </a:solidFill>
                          <a:latin typeface="Times New Roman"/>
                        </a:rPr>
                        <a:t>RT</a:t>
                      </a:r>
                      <a:endParaRPr b="0" lang="en-US" sz="1200" spc="-1" strike="noStrike">
                        <a:latin typeface="Arial"/>
                      </a:endParaRPr>
                    </a:p>
                  </a:txBody>
                  <a:tcPr marL="91440" marR="91440">
                    <a:lnT w="12240">
                      <a:solidFill>
                        <a:srgbClr val="000000"/>
                      </a:solidFill>
                    </a:lnT>
                    <a:lnB w="12240">
                      <a:solidFill>
                        <a:srgbClr val="000000"/>
                      </a:solidFill>
                    </a:lnB>
                    <a:noFill/>
                  </a:tcPr>
                </a:tc>
              </a:tr>
              <a:tr h="360360">
                <a:tc>
                  <a:txBody>
                    <a:bodyPr anchor="ctr"/>
                    <a:p>
                      <a:pPr algn="ctr">
                        <a:lnSpc>
                          <a:spcPct val="100000"/>
                        </a:lnSpc>
                      </a:pPr>
                      <a:r>
                        <a:rPr b="0" lang="en-US" sz="1200" spc="-1" strike="noStrike">
                          <a:solidFill>
                            <a:srgbClr val="000000"/>
                          </a:solidFill>
                          <a:latin typeface="Times New Roman"/>
                        </a:rPr>
                        <a:t>ID1</a:t>
                      </a:r>
                      <a:endParaRPr b="0" lang="en-US" sz="1200" spc="-1" strike="noStrike">
                        <a:latin typeface="Arial"/>
                      </a:endParaRPr>
                    </a:p>
                  </a:txBody>
                  <a:tcPr marL="91440" marR="91440">
                    <a:lnT w="12240">
                      <a:solidFill>
                        <a:srgbClr val="000000"/>
                      </a:solidFill>
                    </a:lnT>
                    <a:noFill/>
                  </a:tcPr>
                </a:tc>
                <a:tc>
                  <a:txBody>
                    <a:bodyPr anchor="ctr"/>
                    <a:p>
                      <a:pPr algn="ctr">
                        <a:lnSpc>
                          <a:spcPct val="100000"/>
                        </a:lnSpc>
                      </a:pPr>
                      <a:r>
                        <a:rPr b="0" lang="en-US" sz="1200" spc="-1" strike="noStrike">
                          <a:solidFill>
                            <a:srgbClr val="000000"/>
                          </a:solidFill>
                          <a:latin typeface="Times New Roman"/>
                        </a:rPr>
                        <a:t>1.21</a:t>
                      </a:r>
                      <a:endParaRPr b="0" lang="en-US" sz="1200" spc="-1" strike="noStrike">
                        <a:latin typeface="Arial"/>
                      </a:endParaRPr>
                    </a:p>
                  </a:txBody>
                  <a:tcPr marL="91440" marR="91440">
                    <a:lnT w="12240">
                      <a:solidFill>
                        <a:srgbClr val="000000"/>
                      </a:solidFill>
                    </a:lnT>
                    <a:solidFill>
                      <a:srgbClr val="fdeada"/>
                    </a:solidFill>
                  </a:tcPr>
                </a:tc>
                <a:tc>
                  <a:txBody>
                    <a:bodyPr anchor="ctr"/>
                    <a:p>
                      <a:pPr algn="ctr">
                        <a:lnSpc>
                          <a:spcPct val="100000"/>
                        </a:lnSpc>
                      </a:pPr>
                      <a:r>
                        <a:rPr b="0" lang="en-US" sz="1200" spc="-1" strike="noStrike">
                          <a:solidFill>
                            <a:srgbClr val="000000"/>
                          </a:solidFill>
                          <a:latin typeface="Times New Roman"/>
                        </a:rPr>
                        <a:t>Positive</a:t>
                      </a:r>
                      <a:endParaRPr b="0" lang="en-US" sz="1200" spc="-1" strike="noStrike">
                        <a:latin typeface="Arial"/>
                      </a:endParaRPr>
                    </a:p>
                  </a:txBody>
                  <a:tcPr marL="91440" marR="91440">
                    <a:lnT w="12240">
                      <a:solidFill>
                        <a:srgbClr val="000000"/>
                      </a:solidFill>
                    </a:lnT>
                    <a:noFill/>
                  </a:tcPr>
                </a:tc>
                <a:tc>
                  <a:txBody>
                    <a:bodyPr anchor="ctr"/>
                    <a:p>
                      <a:pPr algn="ctr">
                        <a:lnSpc>
                          <a:spcPct val="100000"/>
                        </a:lnSpc>
                      </a:pPr>
                      <a:r>
                        <a:rPr b="0" lang="en-US" sz="1200" spc="-1" strike="noStrike">
                          <a:solidFill>
                            <a:srgbClr val="000000"/>
                          </a:solidFill>
                          <a:latin typeface="Times New Roman"/>
                        </a:rPr>
                        <a:t>Positive</a:t>
                      </a:r>
                      <a:endParaRPr b="0" lang="en-US" sz="1200" spc="-1" strike="noStrike">
                        <a:latin typeface="Arial"/>
                      </a:endParaRPr>
                    </a:p>
                  </a:txBody>
                  <a:tcPr marL="91440" marR="91440">
                    <a:lnT w="12240">
                      <a:solidFill>
                        <a:srgbClr val="000000"/>
                      </a:solidFill>
                    </a:lnT>
                    <a:noFill/>
                  </a:tcPr>
                </a:tc>
                <a:tc>
                  <a:txBody>
                    <a:bodyPr anchor="ctr"/>
                    <a:p>
                      <a:pPr algn="ctr">
                        <a:lnSpc>
                          <a:spcPct val="100000"/>
                        </a:lnSpc>
                      </a:pPr>
                      <a:r>
                        <a:rPr b="0" lang="en-US" sz="1200" spc="-1" strike="noStrike">
                          <a:solidFill>
                            <a:srgbClr val="000000"/>
                          </a:solidFill>
                          <a:latin typeface="Times New Roman"/>
                        </a:rPr>
                        <a:t>502</a:t>
                      </a:r>
                      <a:endParaRPr b="0" lang="en-US" sz="1200" spc="-1" strike="noStrike">
                        <a:latin typeface="Arial"/>
                      </a:endParaRPr>
                    </a:p>
                  </a:txBody>
                  <a:tcPr marL="91440" marR="91440">
                    <a:lnT w="12240">
                      <a:solidFill>
                        <a:srgbClr val="000000"/>
                      </a:solidFill>
                    </a:lnT>
                    <a:noFill/>
                  </a:tcPr>
                </a:tc>
              </a:tr>
              <a:tr h="360360">
                <a:tc>
                  <a:txBody>
                    <a:bodyPr anchor="ctr"/>
                    <a:p>
                      <a:pPr algn="ctr">
                        <a:lnSpc>
                          <a:spcPct val="100000"/>
                        </a:lnSpc>
                      </a:pPr>
                      <a:r>
                        <a:rPr b="0" lang="en-US" sz="1200" spc="-1" strike="noStrike">
                          <a:solidFill>
                            <a:srgbClr val="000000"/>
                          </a:solidFill>
                          <a:latin typeface="Times New Roman"/>
                        </a:rPr>
                        <a:t>ID1</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1.21</a:t>
                      </a:r>
                      <a:endParaRPr b="0" lang="en-US" sz="1200" spc="-1" strike="noStrike">
                        <a:latin typeface="Arial"/>
                      </a:endParaRPr>
                    </a:p>
                  </a:txBody>
                  <a:tcPr marL="91440" marR="91440">
                    <a:solidFill>
                      <a:srgbClr val="fdeada"/>
                    </a:solidFill>
                  </a:tcPr>
                </a:tc>
                <a:tc>
                  <a:txBody>
                    <a:bodyPr anchor="ctr"/>
                    <a:p>
                      <a:pPr algn="ctr">
                        <a:lnSpc>
                          <a:spcPct val="100000"/>
                        </a:lnSpc>
                      </a:pPr>
                      <a:r>
                        <a:rPr b="0" lang="en-US" sz="1200" spc="-1" strike="noStrike">
                          <a:solidFill>
                            <a:srgbClr val="000000"/>
                          </a:solidFill>
                          <a:latin typeface="Times New Roman"/>
                        </a:rPr>
                        <a:t>Positive</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Negative</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553</a:t>
                      </a:r>
                      <a:endParaRPr b="0" lang="en-US" sz="1200" spc="-1" strike="noStrike">
                        <a:latin typeface="Arial"/>
                      </a:endParaRPr>
                    </a:p>
                  </a:txBody>
                  <a:tcPr marL="91440" marR="91440">
                    <a:noFill/>
                  </a:tcPr>
                </a:tc>
              </a:tr>
              <a:tr h="360360">
                <a:tc>
                  <a:txBody>
                    <a:bodyPr anchor="ctr"/>
                    <a:p>
                      <a:pPr algn="ctr">
                        <a:lnSpc>
                          <a:spcPct val="100000"/>
                        </a:lnSpc>
                      </a:pPr>
                      <a:r>
                        <a:rPr b="0" lang="en-US" sz="1200" spc="-1" strike="noStrike">
                          <a:solidFill>
                            <a:srgbClr val="000000"/>
                          </a:solidFill>
                          <a:latin typeface="Times New Roman"/>
                        </a:rPr>
                        <a:t>ID1</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1.21</a:t>
                      </a:r>
                      <a:endParaRPr b="0" lang="en-US" sz="1200" spc="-1" strike="noStrike">
                        <a:latin typeface="Arial"/>
                      </a:endParaRPr>
                    </a:p>
                  </a:txBody>
                  <a:tcPr marL="91440" marR="91440">
                    <a:solidFill>
                      <a:srgbClr val="fdeada"/>
                    </a:solidFill>
                  </a:tcPr>
                </a:tc>
                <a:tc>
                  <a:txBody>
                    <a:bodyPr anchor="ctr"/>
                    <a:p>
                      <a:pPr algn="ctr">
                        <a:lnSpc>
                          <a:spcPct val="100000"/>
                        </a:lnSpc>
                      </a:pPr>
                      <a:r>
                        <a:rPr b="0" lang="en-US" sz="1200" spc="-1" strike="noStrike">
                          <a:solidFill>
                            <a:srgbClr val="000000"/>
                          </a:solidFill>
                          <a:latin typeface="Times New Roman"/>
                        </a:rPr>
                        <a:t>Negative</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Positive</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549</a:t>
                      </a:r>
                      <a:endParaRPr b="0" lang="en-US" sz="1200" spc="-1" strike="noStrike">
                        <a:latin typeface="Arial"/>
                      </a:endParaRPr>
                    </a:p>
                  </a:txBody>
                  <a:tcPr marL="91440" marR="91440">
                    <a:noFill/>
                  </a:tcPr>
                </a:tc>
              </a:tr>
              <a:tr h="360360">
                <a:tc>
                  <a:txBody>
                    <a:bodyPr anchor="ctr"/>
                    <a:p>
                      <a:pPr algn="ctr">
                        <a:lnSpc>
                          <a:spcPct val="100000"/>
                        </a:lnSpc>
                      </a:pPr>
                      <a:r>
                        <a:rPr b="0" lang="en-US" sz="1200" spc="-1" strike="noStrike">
                          <a:solidFill>
                            <a:srgbClr val="000000"/>
                          </a:solidFill>
                          <a:latin typeface="Times New Roman"/>
                        </a:rPr>
                        <a:t>ID1</a:t>
                      </a:r>
                      <a:endParaRPr b="0" lang="en-US" sz="1200" spc="-1" strike="noStrike">
                        <a:latin typeface="Arial"/>
                      </a:endParaRPr>
                    </a:p>
                  </a:txBody>
                  <a:tcPr marL="91440" marR="91440">
                    <a:lnB w="12240">
                      <a:solidFill>
                        <a:srgbClr val="808080"/>
                      </a:solidFill>
                    </a:lnB>
                    <a:noFill/>
                  </a:tcPr>
                </a:tc>
                <a:tc>
                  <a:txBody>
                    <a:bodyPr anchor="ctr"/>
                    <a:p>
                      <a:pPr algn="ctr">
                        <a:lnSpc>
                          <a:spcPct val="100000"/>
                        </a:lnSpc>
                      </a:pPr>
                      <a:r>
                        <a:rPr b="0" lang="en-US" sz="1200" spc="-1" strike="noStrike">
                          <a:solidFill>
                            <a:srgbClr val="000000"/>
                          </a:solidFill>
                          <a:latin typeface="Times New Roman"/>
                        </a:rPr>
                        <a:t>1.21</a:t>
                      </a:r>
                      <a:endParaRPr b="0" lang="en-US" sz="1200" spc="-1" strike="noStrike">
                        <a:latin typeface="Arial"/>
                      </a:endParaRPr>
                    </a:p>
                  </a:txBody>
                  <a:tcPr marL="91440" marR="91440">
                    <a:lnB w="12240">
                      <a:solidFill>
                        <a:srgbClr val="808080"/>
                      </a:solidFill>
                    </a:lnB>
                    <a:solidFill>
                      <a:srgbClr val="fdeada"/>
                    </a:solidFill>
                  </a:tcPr>
                </a:tc>
                <a:tc>
                  <a:txBody>
                    <a:bodyPr anchor="ctr"/>
                    <a:p>
                      <a:pPr algn="ctr">
                        <a:lnSpc>
                          <a:spcPct val="100000"/>
                        </a:lnSpc>
                      </a:pPr>
                      <a:r>
                        <a:rPr b="0" lang="en-US" sz="1200" spc="-1" strike="noStrike">
                          <a:solidFill>
                            <a:srgbClr val="000000"/>
                          </a:solidFill>
                          <a:latin typeface="Times New Roman"/>
                        </a:rPr>
                        <a:t>Negative</a:t>
                      </a:r>
                      <a:endParaRPr b="0" lang="en-US" sz="1200" spc="-1" strike="noStrike">
                        <a:latin typeface="Arial"/>
                      </a:endParaRPr>
                    </a:p>
                  </a:txBody>
                  <a:tcPr marL="91440" marR="91440">
                    <a:lnB w="12240">
                      <a:solidFill>
                        <a:srgbClr val="808080"/>
                      </a:solidFill>
                    </a:lnB>
                    <a:noFill/>
                  </a:tcPr>
                </a:tc>
                <a:tc>
                  <a:txBody>
                    <a:bodyPr anchor="ctr"/>
                    <a:p>
                      <a:pPr algn="ctr">
                        <a:lnSpc>
                          <a:spcPct val="100000"/>
                        </a:lnSpc>
                      </a:pPr>
                      <a:r>
                        <a:rPr b="0" lang="en-US" sz="1200" spc="-1" strike="noStrike">
                          <a:solidFill>
                            <a:srgbClr val="000000"/>
                          </a:solidFill>
                          <a:latin typeface="Times New Roman"/>
                        </a:rPr>
                        <a:t>Negative</a:t>
                      </a:r>
                      <a:endParaRPr b="0" lang="en-US" sz="1200" spc="-1" strike="noStrike">
                        <a:latin typeface="Arial"/>
                      </a:endParaRPr>
                    </a:p>
                  </a:txBody>
                  <a:tcPr marL="91440" marR="91440">
                    <a:lnB w="12240">
                      <a:solidFill>
                        <a:srgbClr val="808080"/>
                      </a:solidFill>
                    </a:lnB>
                    <a:noFill/>
                  </a:tcPr>
                </a:tc>
                <a:tc>
                  <a:txBody>
                    <a:bodyPr anchor="ctr"/>
                    <a:p>
                      <a:pPr algn="ctr">
                        <a:lnSpc>
                          <a:spcPct val="100000"/>
                        </a:lnSpc>
                      </a:pPr>
                      <a:r>
                        <a:rPr b="0" lang="en-US" sz="1200" spc="-1" strike="noStrike">
                          <a:solidFill>
                            <a:srgbClr val="000000"/>
                          </a:solidFill>
                          <a:latin typeface="Times New Roman"/>
                        </a:rPr>
                        <a:t>511</a:t>
                      </a:r>
                      <a:endParaRPr b="0" lang="en-US" sz="1200" spc="-1" strike="noStrike">
                        <a:latin typeface="Arial"/>
                      </a:endParaRPr>
                    </a:p>
                  </a:txBody>
                  <a:tcPr marL="91440" marR="91440">
                    <a:lnB w="12240">
                      <a:solidFill>
                        <a:srgbClr val="808080"/>
                      </a:solidFill>
                    </a:lnB>
                    <a:noFill/>
                  </a:tcPr>
                </a:tc>
              </a:tr>
              <a:tr h="360360">
                <a:tc>
                  <a:txBody>
                    <a:bodyPr anchor="ctr"/>
                    <a:p>
                      <a:pPr algn="ctr">
                        <a:lnSpc>
                          <a:spcPct val="100000"/>
                        </a:lnSpc>
                      </a:pPr>
                      <a:r>
                        <a:rPr b="0" lang="en-US" sz="1200" spc="-1" strike="noStrike">
                          <a:solidFill>
                            <a:srgbClr val="000000"/>
                          </a:solidFill>
                          <a:latin typeface="Times New Roman"/>
                        </a:rPr>
                        <a:t>ID2</a:t>
                      </a:r>
                      <a:endParaRPr b="0" lang="en-US" sz="1200" spc="-1" strike="noStrike">
                        <a:latin typeface="Arial"/>
                      </a:endParaRPr>
                    </a:p>
                  </a:txBody>
                  <a:tcPr marL="91440" marR="91440">
                    <a:lnT w="12240">
                      <a:solidFill>
                        <a:srgbClr val="808080"/>
                      </a:solidFill>
                    </a:lnT>
                    <a:noFill/>
                  </a:tcPr>
                </a:tc>
                <a:tc>
                  <a:txBody>
                    <a:bodyPr anchor="ctr"/>
                    <a:p>
                      <a:pPr algn="ctr">
                        <a:lnSpc>
                          <a:spcPct val="100000"/>
                        </a:lnSpc>
                      </a:pPr>
                      <a:r>
                        <a:rPr b="0" lang="en-US" sz="1200" spc="-1" strike="noStrike">
                          <a:solidFill>
                            <a:srgbClr val="000000"/>
                          </a:solidFill>
                          <a:latin typeface="Times New Roman"/>
                        </a:rPr>
                        <a:t>0.94</a:t>
                      </a:r>
                      <a:endParaRPr b="0" lang="en-US" sz="1200" spc="-1" strike="noStrike">
                        <a:latin typeface="Arial"/>
                      </a:endParaRPr>
                    </a:p>
                  </a:txBody>
                  <a:tcPr marL="91440" marR="91440">
                    <a:lnT w="12240">
                      <a:solidFill>
                        <a:srgbClr val="808080"/>
                      </a:solidFill>
                    </a:lnT>
                    <a:solidFill>
                      <a:srgbClr val="fdeada"/>
                    </a:solidFill>
                  </a:tcPr>
                </a:tc>
                <a:tc>
                  <a:txBody>
                    <a:bodyPr anchor="ctr"/>
                    <a:p>
                      <a:pPr algn="ctr">
                        <a:lnSpc>
                          <a:spcPct val="100000"/>
                        </a:lnSpc>
                      </a:pPr>
                      <a:r>
                        <a:rPr b="0" lang="en-US" sz="1200" spc="-1" strike="noStrike">
                          <a:solidFill>
                            <a:srgbClr val="000000"/>
                          </a:solidFill>
                          <a:latin typeface="Times New Roman"/>
                        </a:rPr>
                        <a:t>Positive</a:t>
                      </a:r>
                      <a:endParaRPr b="0" lang="en-US" sz="1200" spc="-1" strike="noStrike">
                        <a:latin typeface="Arial"/>
                      </a:endParaRPr>
                    </a:p>
                  </a:txBody>
                  <a:tcPr marL="91440" marR="91440">
                    <a:lnT w="12240">
                      <a:solidFill>
                        <a:srgbClr val="808080"/>
                      </a:solidFill>
                    </a:lnT>
                    <a:noFill/>
                  </a:tcPr>
                </a:tc>
                <a:tc>
                  <a:txBody>
                    <a:bodyPr anchor="ctr"/>
                    <a:p>
                      <a:pPr algn="ctr">
                        <a:lnSpc>
                          <a:spcPct val="100000"/>
                        </a:lnSpc>
                      </a:pPr>
                      <a:r>
                        <a:rPr b="0" lang="en-US" sz="1200" spc="-1" strike="noStrike">
                          <a:solidFill>
                            <a:srgbClr val="000000"/>
                          </a:solidFill>
                          <a:latin typeface="Times New Roman"/>
                        </a:rPr>
                        <a:t>Positive</a:t>
                      </a:r>
                      <a:endParaRPr b="0" lang="en-US" sz="1200" spc="-1" strike="noStrike">
                        <a:latin typeface="Arial"/>
                      </a:endParaRPr>
                    </a:p>
                  </a:txBody>
                  <a:tcPr marL="91440" marR="91440">
                    <a:lnT w="12240">
                      <a:solidFill>
                        <a:srgbClr val="808080"/>
                      </a:solidFill>
                    </a:lnT>
                    <a:noFill/>
                  </a:tcPr>
                </a:tc>
                <a:tc>
                  <a:txBody>
                    <a:bodyPr anchor="ctr"/>
                    <a:p>
                      <a:pPr algn="ctr">
                        <a:lnSpc>
                          <a:spcPct val="100000"/>
                        </a:lnSpc>
                      </a:pPr>
                      <a:r>
                        <a:rPr b="0" lang="en-US" sz="1200" spc="-1" strike="noStrike">
                          <a:solidFill>
                            <a:srgbClr val="000000"/>
                          </a:solidFill>
                          <a:latin typeface="Times New Roman"/>
                        </a:rPr>
                        <a:t>555</a:t>
                      </a:r>
                      <a:endParaRPr b="0" lang="en-US" sz="1200" spc="-1" strike="noStrike">
                        <a:latin typeface="Arial"/>
                      </a:endParaRPr>
                    </a:p>
                  </a:txBody>
                  <a:tcPr marL="91440" marR="91440">
                    <a:lnT w="12240">
                      <a:solidFill>
                        <a:srgbClr val="808080"/>
                      </a:solidFill>
                    </a:lnT>
                    <a:noFill/>
                  </a:tcPr>
                </a:tc>
              </a:tr>
              <a:tr h="360360">
                <a:tc>
                  <a:txBody>
                    <a:bodyPr anchor="ctr"/>
                    <a:p>
                      <a:pPr algn="ctr">
                        <a:lnSpc>
                          <a:spcPct val="100000"/>
                        </a:lnSpc>
                      </a:pPr>
                      <a:r>
                        <a:rPr b="0" lang="en-US" sz="1200" spc="-1" strike="noStrike">
                          <a:solidFill>
                            <a:srgbClr val="000000"/>
                          </a:solidFill>
                          <a:latin typeface="Times New Roman"/>
                        </a:rPr>
                        <a:t>ID2</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0.94</a:t>
                      </a:r>
                      <a:endParaRPr b="0" lang="en-US" sz="1200" spc="-1" strike="noStrike">
                        <a:latin typeface="Arial"/>
                      </a:endParaRPr>
                    </a:p>
                  </a:txBody>
                  <a:tcPr marL="91440" marR="91440">
                    <a:solidFill>
                      <a:srgbClr val="fdeada"/>
                    </a:solidFill>
                  </a:tcPr>
                </a:tc>
                <a:tc>
                  <a:txBody>
                    <a:bodyPr anchor="ctr"/>
                    <a:p>
                      <a:pPr algn="ctr">
                        <a:lnSpc>
                          <a:spcPct val="100000"/>
                        </a:lnSpc>
                      </a:pPr>
                      <a:r>
                        <a:rPr b="0" lang="en-US" sz="1200" spc="-1" strike="noStrike">
                          <a:solidFill>
                            <a:srgbClr val="000000"/>
                          </a:solidFill>
                          <a:latin typeface="Times New Roman"/>
                        </a:rPr>
                        <a:t>Positive</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Negative</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560</a:t>
                      </a:r>
                      <a:endParaRPr b="0" lang="en-US" sz="1200" spc="-1" strike="noStrike">
                        <a:latin typeface="Arial"/>
                      </a:endParaRPr>
                    </a:p>
                  </a:txBody>
                  <a:tcPr marL="91440" marR="91440">
                    <a:noFill/>
                  </a:tcPr>
                </a:tc>
              </a:tr>
              <a:tr h="360360">
                <a:tc>
                  <a:txBody>
                    <a:bodyPr anchor="ctr"/>
                    <a:p>
                      <a:pPr algn="ctr">
                        <a:lnSpc>
                          <a:spcPct val="100000"/>
                        </a:lnSpc>
                      </a:pPr>
                      <a:r>
                        <a:rPr b="0" lang="en-US" sz="1200" spc="-1" strike="noStrike">
                          <a:solidFill>
                            <a:srgbClr val="000000"/>
                          </a:solidFill>
                          <a:latin typeface="Times New Roman"/>
                        </a:rPr>
                        <a:t>ID2</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0.94</a:t>
                      </a:r>
                      <a:endParaRPr b="0" lang="en-US" sz="1200" spc="-1" strike="noStrike">
                        <a:latin typeface="Arial"/>
                      </a:endParaRPr>
                    </a:p>
                  </a:txBody>
                  <a:tcPr marL="91440" marR="91440">
                    <a:solidFill>
                      <a:srgbClr val="fdeada"/>
                    </a:solidFill>
                  </a:tcPr>
                </a:tc>
                <a:tc>
                  <a:txBody>
                    <a:bodyPr anchor="ctr"/>
                    <a:p>
                      <a:pPr algn="ctr">
                        <a:lnSpc>
                          <a:spcPct val="100000"/>
                        </a:lnSpc>
                      </a:pPr>
                      <a:r>
                        <a:rPr b="0" lang="en-US" sz="1200" spc="-1" strike="noStrike">
                          <a:solidFill>
                            <a:srgbClr val="000000"/>
                          </a:solidFill>
                          <a:latin typeface="Times New Roman"/>
                        </a:rPr>
                        <a:t>Negative</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Positive</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592</a:t>
                      </a:r>
                      <a:endParaRPr b="0" lang="en-US" sz="1200" spc="-1" strike="noStrike">
                        <a:latin typeface="Arial"/>
                      </a:endParaRPr>
                    </a:p>
                  </a:txBody>
                  <a:tcPr marL="91440" marR="91440">
                    <a:noFill/>
                  </a:tcPr>
                </a:tc>
              </a:tr>
              <a:tr h="360360">
                <a:tc>
                  <a:txBody>
                    <a:bodyPr anchor="ctr"/>
                    <a:p>
                      <a:pPr algn="ctr">
                        <a:lnSpc>
                          <a:spcPct val="100000"/>
                        </a:lnSpc>
                      </a:pPr>
                      <a:r>
                        <a:rPr b="0" lang="en-US" sz="1200" spc="-1" strike="noStrike">
                          <a:solidFill>
                            <a:srgbClr val="000000"/>
                          </a:solidFill>
                          <a:latin typeface="Times New Roman"/>
                        </a:rPr>
                        <a:t>ID2</a:t>
                      </a:r>
                      <a:endParaRPr b="0" lang="en-US" sz="1200" spc="-1" strike="noStrike">
                        <a:latin typeface="Arial"/>
                      </a:endParaRPr>
                    </a:p>
                  </a:txBody>
                  <a:tcPr marL="91440" marR="91440">
                    <a:lnB w="12240">
                      <a:solidFill>
                        <a:srgbClr val="808080"/>
                      </a:solidFill>
                    </a:lnB>
                    <a:noFill/>
                  </a:tcPr>
                </a:tc>
                <a:tc>
                  <a:txBody>
                    <a:bodyPr anchor="ctr"/>
                    <a:p>
                      <a:pPr algn="ctr">
                        <a:lnSpc>
                          <a:spcPct val="100000"/>
                        </a:lnSpc>
                      </a:pPr>
                      <a:r>
                        <a:rPr b="0" lang="en-US" sz="1200" spc="-1" strike="noStrike">
                          <a:solidFill>
                            <a:srgbClr val="000000"/>
                          </a:solidFill>
                          <a:latin typeface="Times New Roman"/>
                        </a:rPr>
                        <a:t>0.94</a:t>
                      </a:r>
                      <a:endParaRPr b="0" lang="en-US" sz="1200" spc="-1" strike="noStrike">
                        <a:latin typeface="Arial"/>
                      </a:endParaRPr>
                    </a:p>
                  </a:txBody>
                  <a:tcPr marL="91440" marR="91440">
                    <a:lnB w="12240">
                      <a:solidFill>
                        <a:srgbClr val="808080"/>
                      </a:solidFill>
                    </a:lnB>
                    <a:solidFill>
                      <a:srgbClr val="fdeada"/>
                    </a:solidFill>
                  </a:tcPr>
                </a:tc>
                <a:tc>
                  <a:txBody>
                    <a:bodyPr anchor="ctr"/>
                    <a:p>
                      <a:pPr algn="ctr">
                        <a:lnSpc>
                          <a:spcPct val="100000"/>
                        </a:lnSpc>
                      </a:pPr>
                      <a:r>
                        <a:rPr b="0" lang="en-US" sz="1200" spc="-1" strike="noStrike">
                          <a:solidFill>
                            <a:srgbClr val="000000"/>
                          </a:solidFill>
                          <a:latin typeface="Times New Roman"/>
                        </a:rPr>
                        <a:t>Negative</a:t>
                      </a:r>
                      <a:endParaRPr b="0" lang="en-US" sz="1200" spc="-1" strike="noStrike">
                        <a:latin typeface="Arial"/>
                      </a:endParaRPr>
                    </a:p>
                  </a:txBody>
                  <a:tcPr marL="91440" marR="91440">
                    <a:lnB w="12240">
                      <a:solidFill>
                        <a:srgbClr val="808080"/>
                      </a:solidFill>
                    </a:lnB>
                    <a:noFill/>
                  </a:tcPr>
                </a:tc>
                <a:tc>
                  <a:txBody>
                    <a:bodyPr anchor="ctr"/>
                    <a:p>
                      <a:pPr algn="ctr">
                        <a:lnSpc>
                          <a:spcPct val="100000"/>
                        </a:lnSpc>
                      </a:pPr>
                      <a:r>
                        <a:rPr b="0" lang="en-US" sz="1200" spc="-1" strike="noStrike">
                          <a:solidFill>
                            <a:srgbClr val="000000"/>
                          </a:solidFill>
                          <a:latin typeface="Times New Roman"/>
                        </a:rPr>
                        <a:t>Negative</a:t>
                      </a:r>
                      <a:endParaRPr b="0" lang="en-US" sz="1200" spc="-1" strike="noStrike">
                        <a:latin typeface="Arial"/>
                      </a:endParaRPr>
                    </a:p>
                  </a:txBody>
                  <a:tcPr marL="91440" marR="91440">
                    <a:lnB w="12240">
                      <a:solidFill>
                        <a:srgbClr val="808080"/>
                      </a:solidFill>
                    </a:lnB>
                    <a:noFill/>
                  </a:tcPr>
                </a:tc>
                <a:tc>
                  <a:txBody>
                    <a:bodyPr anchor="ctr"/>
                    <a:p>
                      <a:pPr algn="ctr">
                        <a:lnSpc>
                          <a:spcPct val="100000"/>
                        </a:lnSpc>
                      </a:pPr>
                      <a:r>
                        <a:rPr b="0" lang="en-US" sz="1200" spc="-1" strike="noStrike">
                          <a:solidFill>
                            <a:srgbClr val="000000"/>
                          </a:solidFill>
                          <a:latin typeface="Times New Roman"/>
                        </a:rPr>
                        <a:t>549</a:t>
                      </a:r>
                      <a:endParaRPr b="0" lang="en-US" sz="1200" spc="-1" strike="noStrike">
                        <a:latin typeface="Arial"/>
                      </a:endParaRPr>
                    </a:p>
                  </a:txBody>
                  <a:tcPr marL="91440" marR="91440">
                    <a:lnB w="12240">
                      <a:solidFill>
                        <a:srgbClr val="808080"/>
                      </a:solidFill>
                    </a:lnB>
                    <a:noFill/>
                  </a:tcPr>
                </a:tc>
              </a:tr>
              <a:tr h="360360">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T w="12240">
                      <a:solidFill>
                        <a:srgbClr val="808080"/>
                      </a:solidFill>
                    </a:lnT>
                    <a:lnB w="12240">
                      <a:no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T w="12240">
                      <a:solidFill>
                        <a:srgbClr val="808080"/>
                      </a:solidFill>
                    </a:lnT>
                    <a:lnB w="12240">
                      <a:noFill/>
                    </a:lnB>
                    <a:solidFill>
                      <a:srgbClr val="fdeada"/>
                    </a:solid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T w="12240">
                      <a:solidFill>
                        <a:srgbClr val="808080"/>
                      </a:solidFill>
                    </a:lnT>
                    <a:lnB w="12240">
                      <a:no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T w="12240">
                      <a:solidFill>
                        <a:srgbClr val="808080"/>
                      </a:solidFill>
                    </a:lnT>
                    <a:lnB w="12240">
                      <a:noFill/>
                    </a:lnB>
                    <a:noFill/>
                  </a:tcPr>
                </a:tc>
                <a:tc>
                  <a:txBody>
                    <a:bodyPr anchor="ctr"/>
                    <a:p>
                      <a:pPr algn="ctr">
                        <a:lnSpc>
                          <a:spcPct val="100000"/>
                        </a:lnSpc>
                      </a:pPr>
                      <a:r>
                        <a:rPr b="0" lang="en-US" sz="1200" spc="-1" strike="noStrike">
                          <a:solidFill>
                            <a:srgbClr val="000000"/>
                          </a:solidFill>
                          <a:latin typeface="Times New Roman"/>
                        </a:rPr>
                        <a:t>…</a:t>
                      </a:r>
                      <a:endParaRPr b="0" lang="en-US" sz="1200" spc="-1" strike="noStrike">
                        <a:latin typeface="Arial"/>
                      </a:endParaRPr>
                    </a:p>
                  </a:txBody>
                  <a:tcPr marL="91440" marR="91440">
                    <a:lnT w="12240">
                      <a:solidFill>
                        <a:srgbClr val="808080"/>
                      </a:solidFill>
                    </a:lnT>
                    <a:lnB w="12240">
                      <a:noFill/>
                    </a:lnB>
                    <a:noFill/>
                  </a:tcPr>
                </a:tc>
              </a:tr>
              <a:tr h="360360">
                <a:tc>
                  <a:txBody>
                    <a:bodyPr anchor="ctr"/>
                    <a:p>
                      <a:pPr algn="ctr">
                        <a:lnSpc>
                          <a:spcPct val="100000"/>
                        </a:lnSpc>
                      </a:pPr>
                      <a:r>
                        <a:rPr b="0" lang="en-US" sz="1200" spc="-1" strike="noStrike">
                          <a:solidFill>
                            <a:srgbClr val="000000"/>
                          </a:solidFill>
                          <a:latin typeface="Times New Roman"/>
                        </a:rPr>
                        <a:t>ID20</a:t>
                      </a:r>
                      <a:endParaRPr b="0" lang="en-US" sz="1200" spc="-1" strike="noStrike">
                        <a:latin typeface="Arial"/>
                      </a:endParaRPr>
                    </a:p>
                  </a:txBody>
                  <a:tcPr marL="91440" marR="91440">
                    <a:lnT w="12240">
                      <a:noFill/>
                    </a:lnT>
                    <a:noFill/>
                  </a:tcPr>
                </a:tc>
                <a:tc>
                  <a:txBody>
                    <a:bodyPr anchor="ctr"/>
                    <a:p>
                      <a:pPr algn="ctr">
                        <a:lnSpc>
                          <a:spcPct val="100000"/>
                        </a:lnSpc>
                      </a:pPr>
                      <a:r>
                        <a:rPr b="0" lang="en-US" sz="1200" spc="-1" strike="noStrike">
                          <a:solidFill>
                            <a:srgbClr val="000000"/>
                          </a:solidFill>
                          <a:latin typeface="Times New Roman"/>
                        </a:rPr>
                        <a:t>1.06</a:t>
                      </a:r>
                      <a:endParaRPr b="0" lang="en-US" sz="1200" spc="-1" strike="noStrike">
                        <a:latin typeface="Arial"/>
                      </a:endParaRPr>
                    </a:p>
                  </a:txBody>
                  <a:tcPr marL="91440" marR="91440">
                    <a:lnT w="12240">
                      <a:noFill/>
                    </a:lnT>
                    <a:solidFill>
                      <a:srgbClr val="fdeada"/>
                    </a:solidFill>
                  </a:tcPr>
                </a:tc>
                <a:tc>
                  <a:txBody>
                    <a:bodyPr anchor="ctr"/>
                    <a:p>
                      <a:pPr algn="ctr">
                        <a:lnSpc>
                          <a:spcPct val="100000"/>
                        </a:lnSpc>
                      </a:pPr>
                      <a:r>
                        <a:rPr b="0" lang="en-US" sz="1200" spc="-1" strike="noStrike">
                          <a:solidFill>
                            <a:srgbClr val="000000"/>
                          </a:solidFill>
                          <a:latin typeface="Times New Roman"/>
                        </a:rPr>
                        <a:t>Positive</a:t>
                      </a:r>
                      <a:endParaRPr b="0" lang="en-US" sz="1200" spc="-1" strike="noStrike">
                        <a:latin typeface="Arial"/>
                      </a:endParaRPr>
                    </a:p>
                  </a:txBody>
                  <a:tcPr marL="91440" marR="91440">
                    <a:lnT w="12240">
                      <a:noFill/>
                    </a:lnT>
                    <a:noFill/>
                  </a:tcPr>
                </a:tc>
                <a:tc>
                  <a:txBody>
                    <a:bodyPr anchor="ctr"/>
                    <a:p>
                      <a:pPr algn="ctr">
                        <a:lnSpc>
                          <a:spcPct val="100000"/>
                        </a:lnSpc>
                      </a:pPr>
                      <a:r>
                        <a:rPr b="0" lang="en-US" sz="1200" spc="-1" strike="noStrike">
                          <a:solidFill>
                            <a:srgbClr val="000000"/>
                          </a:solidFill>
                          <a:latin typeface="Times New Roman"/>
                        </a:rPr>
                        <a:t>Positive</a:t>
                      </a:r>
                      <a:endParaRPr b="0" lang="en-US" sz="1200" spc="-1" strike="noStrike">
                        <a:latin typeface="Arial"/>
                      </a:endParaRPr>
                    </a:p>
                  </a:txBody>
                  <a:tcPr marL="91440" marR="91440">
                    <a:lnT w="12240">
                      <a:noFill/>
                    </a:lnT>
                    <a:noFill/>
                  </a:tcPr>
                </a:tc>
                <a:tc>
                  <a:txBody>
                    <a:bodyPr anchor="ctr"/>
                    <a:p>
                      <a:pPr algn="ctr">
                        <a:lnSpc>
                          <a:spcPct val="100000"/>
                        </a:lnSpc>
                      </a:pPr>
                      <a:r>
                        <a:rPr b="0" lang="en-US" sz="1200" spc="-1" strike="noStrike">
                          <a:solidFill>
                            <a:srgbClr val="000000"/>
                          </a:solidFill>
                          <a:latin typeface="Times New Roman"/>
                        </a:rPr>
                        <a:t>510</a:t>
                      </a:r>
                      <a:endParaRPr b="0" lang="en-US" sz="1200" spc="-1" strike="noStrike">
                        <a:latin typeface="Arial"/>
                      </a:endParaRPr>
                    </a:p>
                  </a:txBody>
                  <a:tcPr marL="91440" marR="91440">
                    <a:lnT w="12240">
                      <a:noFill/>
                    </a:lnT>
                    <a:noFill/>
                  </a:tcPr>
                </a:tc>
              </a:tr>
              <a:tr h="360360">
                <a:tc>
                  <a:txBody>
                    <a:bodyPr anchor="ctr"/>
                    <a:p>
                      <a:pPr algn="ctr">
                        <a:lnSpc>
                          <a:spcPct val="100000"/>
                        </a:lnSpc>
                      </a:pPr>
                      <a:r>
                        <a:rPr b="0" lang="en-US" sz="1200" spc="-1" strike="noStrike">
                          <a:solidFill>
                            <a:srgbClr val="000000"/>
                          </a:solidFill>
                          <a:latin typeface="Times New Roman"/>
                        </a:rPr>
                        <a:t>ID20</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1.06</a:t>
                      </a:r>
                      <a:endParaRPr b="0" lang="en-US" sz="1200" spc="-1" strike="noStrike">
                        <a:latin typeface="Arial"/>
                      </a:endParaRPr>
                    </a:p>
                  </a:txBody>
                  <a:tcPr marL="91440" marR="91440">
                    <a:solidFill>
                      <a:srgbClr val="fdeada"/>
                    </a:solidFill>
                  </a:tcPr>
                </a:tc>
                <a:tc>
                  <a:txBody>
                    <a:bodyPr anchor="ctr"/>
                    <a:p>
                      <a:pPr algn="ctr">
                        <a:lnSpc>
                          <a:spcPct val="100000"/>
                        </a:lnSpc>
                      </a:pPr>
                      <a:r>
                        <a:rPr b="0" lang="en-US" sz="1200" spc="-1" strike="noStrike">
                          <a:solidFill>
                            <a:srgbClr val="000000"/>
                          </a:solidFill>
                          <a:latin typeface="Times New Roman"/>
                        </a:rPr>
                        <a:t>Positive</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Negative</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571</a:t>
                      </a:r>
                      <a:endParaRPr b="0" lang="en-US" sz="1200" spc="-1" strike="noStrike">
                        <a:latin typeface="Arial"/>
                      </a:endParaRPr>
                    </a:p>
                  </a:txBody>
                  <a:tcPr marL="91440" marR="91440">
                    <a:noFill/>
                  </a:tcPr>
                </a:tc>
              </a:tr>
              <a:tr h="360360">
                <a:tc>
                  <a:txBody>
                    <a:bodyPr anchor="ctr"/>
                    <a:p>
                      <a:pPr algn="ctr">
                        <a:lnSpc>
                          <a:spcPct val="100000"/>
                        </a:lnSpc>
                      </a:pPr>
                      <a:r>
                        <a:rPr b="0" lang="en-US" sz="1200" spc="-1" strike="noStrike">
                          <a:solidFill>
                            <a:srgbClr val="000000"/>
                          </a:solidFill>
                          <a:latin typeface="Times New Roman"/>
                        </a:rPr>
                        <a:t>ID20</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1.06</a:t>
                      </a:r>
                      <a:endParaRPr b="0" lang="en-US" sz="1200" spc="-1" strike="noStrike">
                        <a:latin typeface="Arial"/>
                      </a:endParaRPr>
                    </a:p>
                  </a:txBody>
                  <a:tcPr marL="91440" marR="91440">
                    <a:solidFill>
                      <a:srgbClr val="fdeada"/>
                    </a:solidFill>
                  </a:tcPr>
                </a:tc>
                <a:tc>
                  <a:txBody>
                    <a:bodyPr anchor="ctr"/>
                    <a:p>
                      <a:pPr algn="ctr">
                        <a:lnSpc>
                          <a:spcPct val="100000"/>
                        </a:lnSpc>
                      </a:pPr>
                      <a:r>
                        <a:rPr b="0" lang="en-US" sz="1200" spc="-1" strike="noStrike">
                          <a:solidFill>
                            <a:srgbClr val="000000"/>
                          </a:solidFill>
                          <a:latin typeface="Times New Roman"/>
                        </a:rPr>
                        <a:t>Negative</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Positive</a:t>
                      </a:r>
                      <a:endParaRPr b="0" lang="en-US" sz="1200" spc="-1" strike="noStrike">
                        <a:latin typeface="Arial"/>
                      </a:endParaRPr>
                    </a:p>
                  </a:txBody>
                  <a:tcPr marL="91440" marR="91440">
                    <a:noFill/>
                  </a:tcPr>
                </a:tc>
                <a:tc>
                  <a:txBody>
                    <a:bodyPr anchor="ctr"/>
                    <a:p>
                      <a:pPr algn="ctr">
                        <a:lnSpc>
                          <a:spcPct val="100000"/>
                        </a:lnSpc>
                      </a:pPr>
                      <a:r>
                        <a:rPr b="0" lang="en-US" sz="1200" spc="-1" strike="noStrike">
                          <a:solidFill>
                            <a:srgbClr val="000000"/>
                          </a:solidFill>
                          <a:latin typeface="Times New Roman"/>
                        </a:rPr>
                        <a:t>582</a:t>
                      </a:r>
                      <a:endParaRPr b="0" lang="en-US" sz="1200" spc="-1" strike="noStrike">
                        <a:latin typeface="Arial"/>
                      </a:endParaRPr>
                    </a:p>
                  </a:txBody>
                  <a:tcPr marL="91440" marR="91440">
                    <a:noFill/>
                  </a:tcPr>
                </a:tc>
              </a:tr>
              <a:tr h="362880">
                <a:tc>
                  <a:txBody>
                    <a:bodyPr anchor="ctr"/>
                    <a:p>
                      <a:pPr algn="ctr">
                        <a:lnSpc>
                          <a:spcPct val="100000"/>
                        </a:lnSpc>
                      </a:pPr>
                      <a:r>
                        <a:rPr b="0" lang="en-US" sz="1200" spc="-1" strike="noStrike">
                          <a:solidFill>
                            <a:srgbClr val="000000"/>
                          </a:solidFill>
                          <a:latin typeface="Times New Roman"/>
                        </a:rPr>
                        <a:t>ID20</a:t>
                      </a:r>
                      <a:endParaRPr b="0" lang="en-US" sz="1200" spc="-1" strike="noStrike">
                        <a:latin typeface="Arial"/>
                      </a:endParaRPr>
                    </a:p>
                  </a:txBody>
                  <a:tcPr marL="91440" marR="91440">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1.06</a:t>
                      </a:r>
                      <a:endParaRPr b="0" lang="en-US" sz="1200" spc="-1" strike="noStrike">
                        <a:latin typeface="Arial"/>
                      </a:endParaRPr>
                    </a:p>
                  </a:txBody>
                  <a:tcPr marL="91440" marR="91440">
                    <a:lnB w="12240">
                      <a:solidFill>
                        <a:srgbClr val="000000"/>
                      </a:solidFill>
                    </a:lnB>
                    <a:solidFill>
                      <a:srgbClr val="fdeada"/>
                    </a:solidFill>
                  </a:tcPr>
                </a:tc>
                <a:tc>
                  <a:txBody>
                    <a:bodyPr anchor="ctr"/>
                    <a:p>
                      <a:pPr algn="ctr">
                        <a:lnSpc>
                          <a:spcPct val="100000"/>
                        </a:lnSpc>
                      </a:pPr>
                      <a:r>
                        <a:rPr b="0" lang="en-US" sz="1200" spc="-1" strike="noStrike">
                          <a:solidFill>
                            <a:srgbClr val="000000"/>
                          </a:solidFill>
                          <a:latin typeface="Times New Roman"/>
                        </a:rPr>
                        <a:t>Negative</a:t>
                      </a:r>
                      <a:endParaRPr b="0" lang="en-US" sz="1200" spc="-1" strike="noStrike">
                        <a:latin typeface="Arial"/>
                      </a:endParaRPr>
                    </a:p>
                  </a:txBody>
                  <a:tcPr marL="91440" marR="91440">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Negative</a:t>
                      </a:r>
                      <a:endParaRPr b="0" lang="en-US" sz="1200" spc="-1" strike="noStrike">
                        <a:latin typeface="Arial"/>
                      </a:endParaRPr>
                    </a:p>
                  </a:txBody>
                  <a:tcPr marL="91440" marR="91440">
                    <a:lnB w="12240">
                      <a:solidFill>
                        <a:srgbClr val="000000"/>
                      </a:solidFill>
                    </a:lnB>
                    <a:noFill/>
                  </a:tcPr>
                </a:tc>
                <a:tc>
                  <a:txBody>
                    <a:bodyPr anchor="ctr"/>
                    <a:p>
                      <a:pPr algn="ctr">
                        <a:lnSpc>
                          <a:spcPct val="100000"/>
                        </a:lnSpc>
                      </a:pPr>
                      <a:r>
                        <a:rPr b="0" lang="en-US" sz="1200" spc="-1" strike="noStrike">
                          <a:solidFill>
                            <a:srgbClr val="000000"/>
                          </a:solidFill>
                          <a:latin typeface="Times New Roman"/>
                        </a:rPr>
                        <a:t>546</a:t>
                      </a:r>
                      <a:endParaRPr b="0" lang="en-US" sz="1200" spc="-1" strike="noStrike">
                        <a:latin typeface="Arial"/>
                      </a:endParaRPr>
                    </a:p>
                  </a:txBody>
                  <a:tcPr marL="91440" marR="91440">
                    <a:lnB w="12240">
                      <a:solidFill>
                        <a:srgbClr val="000000"/>
                      </a:solidFill>
                    </a:lnB>
                    <a:noFill/>
                  </a:tcPr>
                </a:tc>
              </a:tr>
            </a:tbl>
          </a:graphicData>
        </a:graphic>
      </p:graphicFrame>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457200" y="1600200"/>
            <a:ext cx="8434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As in the sleep deprivation example, we change the default contrast coding of the factors: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resto$Starcat &lt;- as.factor(resto$Stars)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contrasts(resto$Starcat) &lt;- contr.sum(3)</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contrasts(resto$Criterion) &lt;- contr.sum(4)</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Which gives the following dummy codings: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Although stars could be treated as a continuous variable, I choose here to treat it as a categorical variable.</a:t>
            </a:r>
            <a:endParaRPr b="0" lang="en-US" sz="1800" spc="-1" strike="noStrike">
              <a:solidFill>
                <a:srgbClr val="000000"/>
              </a:solidFill>
              <a:latin typeface="Calibri"/>
            </a:endParaRPr>
          </a:p>
        </p:txBody>
      </p:sp>
      <p:sp>
        <p:nvSpPr>
          <p:cNvPr id="42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7.3 Fitting the model in R</a:t>
            </a:r>
            <a:endParaRPr b="0" lang="en-US" sz="3200" spc="-1" strike="noStrike">
              <a:latin typeface="Arial"/>
            </a:endParaRPr>
          </a:p>
        </p:txBody>
      </p:sp>
      <p:sp>
        <p:nvSpPr>
          <p:cNvPr id="42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424" name="CustomShape 4"/>
          <p:cNvSpPr/>
          <p:nvPr/>
        </p:nvSpPr>
        <p:spPr>
          <a:xfrm>
            <a:off x="1584720" y="4333680"/>
            <a:ext cx="244800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Courier New"/>
              </a:rPr>
              <a:t>          </a:t>
            </a:r>
            <a:r>
              <a:rPr b="0" lang="en-US" sz="1200" spc="-1" strike="noStrike">
                <a:solidFill>
                  <a:srgbClr val="000000"/>
                </a:solidFill>
                <a:latin typeface="Courier New"/>
              </a:rPr>
              <a:t>d1   d2</a:t>
            </a:r>
            <a:endParaRPr b="0" lang="en-US" sz="1200" spc="-1" strike="noStrike">
              <a:latin typeface="Arial"/>
            </a:endParaRPr>
          </a:p>
          <a:p>
            <a:pPr>
              <a:lnSpc>
                <a:spcPct val="100000"/>
              </a:lnSpc>
            </a:pPr>
            <a:r>
              <a:rPr b="0" lang="en-US" sz="1200" spc="-1" strike="noStrike">
                <a:solidFill>
                  <a:srgbClr val="000000"/>
                </a:solidFill>
                <a:latin typeface="Courier New"/>
              </a:rPr>
              <a:t>0 stars    1    0</a:t>
            </a:r>
            <a:endParaRPr b="0" lang="en-US" sz="1200" spc="-1" strike="noStrike">
              <a:latin typeface="Arial"/>
            </a:endParaRPr>
          </a:p>
          <a:p>
            <a:pPr>
              <a:lnSpc>
                <a:spcPct val="100000"/>
              </a:lnSpc>
            </a:pPr>
            <a:r>
              <a:rPr b="0" lang="en-US" sz="1200" spc="-1" strike="noStrike">
                <a:solidFill>
                  <a:srgbClr val="000000"/>
                </a:solidFill>
                <a:latin typeface="Courier New"/>
              </a:rPr>
              <a:t>1 stars    0    1</a:t>
            </a:r>
            <a:endParaRPr b="0" lang="en-US" sz="1200" spc="-1" strike="noStrike">
              <a:latin typeface="Arial"/>
            </a:endParaRPr>
          </a:p>
          <a:p>
            <a:pPr>
              <a:lnSpc>
                <a:spcPct val="100000"/>
              </a:lnSpc>
            </a:pPr>
            <a:r>
              <a:rPr b="0" lang="en-US" sz="1200" spc="-1" strike="noStrike">
                <a:solidFill>
                  <a:srgbClr val="000000"/>
                </a:solidFill>
                <a:latin typeface="Courier New"/>
              </a:rPr>
              <a:t>2 stars   -1   -1</a:t>
            </a:r>
            <a:endParaRPr b="0" lang="en-US" sz="1200" spc="-1" strike="noStrike">
              <a:latin typeface="Arial"/>
            </a:endParaRPr>
          </a:p>
        </p:txBody>
      </p:sp>
      <p:sp>
        <p:nvSpPr>
          <p:cNvPr id="425" name="CustomShape 5"/>
          <p:cNvSpPr/>
          <p:nvPr/>
        </p:nvSpPr>
        <p:spPr>
          <a:xfrm>
            <a:off x="4428000" y="4149000"/>
            <a:ext cx="3096000" cy="1002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Courier New"/>
              </a:rPr>
              <a:t>             </a:t>
            </a:r>
            <a:r>
              <a:rPr b="0" lang="en-US" sz="1200" spc="-1" strike="noStrike">
                <a:solidFill>
                  <a:srgbClr val="000000"/>
                </a:solidFill>
                <a:latin typeface="Courier New"/>
              </a:rPr>
              <a:t>d1   d2   d3</a:t>
            </a:r>
            <a:endParaRPr b="0" lang="en-US" sz="1200" spc="-1" strike="noStrike">
              <a:latin typeface="Arial"/>
            </a:endParaRPr>
          </a:p>
          <a:p>
            <a:pPr>
              <a:lnSpc>
                <a:spcPct val="100000"/>
              </a:lnSpc>
            </a:pPr>
            <a:r>
              <a:rPr b="0" lang="en-US" sz="1200" spc="-1" strike="noStrike">
                <a:solidFill>
                  <a:srgbClr val="000000"/>
                </a:solidFill>
                <a:latin typeface="Courier New"/>
              </a:rPr>
              <a:t>Ambience      1    0    0</a:t>
            </a:r>
            <a:endParaRPr b="0" lang="en-US" sz="1200" spc="-1" strike="noStrike">
              <a:latin typeface="Arial"/>
            </a:endParaRPr>
          </a:p>
          <a:p>
            <a:pPr>
              <a:lnSpc>
                <a:spcPct val="100000"/>
              </a:lnSpc>
            </a:pPr>
            <a:r>
              <a:rPr b="0" lang="en-US" sz="1200" spc="-1" strike="noStrike">
                <a:solidFill>
                  <a:srgbClr val="000000"/>
                </a:solidFill>
                <a:latin typeface="Courier New"/>
              </a:rPr>
              <a:t>Creativity    0    1    0</a:t>
            </a:r>
            <a:endParaRPr b="0" lang="en-US" sz="1200" spc="-1" strike="noStrike">
              <a:latin typeface="Arial"/>
            </a:endParaRPr>
          </a:p>
          <a:p>
            <a:pPr>
              <a:lnSpc>
                <a:spcPct val="100000"/>
              </a:lnSpc>
            </a:pPr>
            <a:r>
              <a:rPr b="0" lang="en-US" sz="1200" spc="-1" strike="noStrike">
                <a:solidFill>
                  <a:srgbClr val="000000"/>
                </a:solidFill>
                <a:latin typeface="Courier New"/>
              </a:rPr>
              <a:t>Food          0    0    1</a:t>
            </a:r>
            <a:endParaRPr b="0" lang="en-US" sz="1200" spc="-1" strike="noStrike">
              <a:latin typeface="Arial"/>
            </a:endParaRPr>
          </a:p>
          <a:p>
            <a:pPr>
              <a:lnSpc>
                <a:spcPct val="100000"/>
              </a:lnSpc>
            </a:pPr>
            <a:r>
              <a:rPr b="0" lang="en-US" sz="1200" spc="-1" strike="noStrike">
                <a:solidFill>
                  <a:srgbClr val="000000"/>
                </a:solidFill>
                <a:latin typeface="Courier New"/>
              </a:rPr>
              <a:t>Service      -1   -1   -1</a:t>
            </a:r>
            <a:endParaRPr b="0" lang="en-US" sz="1200" spc="-1" strike="noStrike">
              <a:latin typeface="Arial"/>
            </a:endParaRPr>
          </a:p>
        </p:txBody>
      </p:sp>
    </p:spTree>
  </p:cSld>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457200" y="1600200"/>
            <a:ext cx="8434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 three-level hierarchical model in 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mod1 &lt;- lmer(Quality~Starcat*Criterion</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a:t>
            </a:r>
            <a:r>
              <a:rPr b="1" lang="en-US" sz="1200" spc="-1" strike="noStrike">
                <a:solidFill>
                  <a:srgbClr val="ff0000"/>
                </a:solidFill>
                <a:latin typeface="Courier New"/>
              </a:rPr>
              <a:t>(1|Region)</a:t>
            </a:r>
            <a:r>
              <a:rPr b="0" lang="en-US" sz="1200" spc="-1" strike="noStrike">
                <a:solidFill>
                  <a:srgbClr val="000000"/>
                </a:solidFill>
                <a:latin typeface="Courier New"/>
              </a:rPr>
              <a:t>+</a:t>
            </a:r>
            <a:r>
              <a:rPr b="1" lang="en-US" sz="1200" spc="-1" strike="noStrike">
                <a:solidFill>
                  <a:srgbClr val="ff0000"/>
                </a:solidFill>
                <a:latin typeface="Courier New"/>
              </a:rPr>
              <a:t>(1|Restaurant)</a:t>
            </a:r>
            <a:r>
              <a:rPr b="0" lang="en-US" sz="1200" spc="-1" strike="noStrike">
                <a:solidFill>
                  <a:srgbClr val="000000"/>
                </a:solidFill>
                <a:latin typeface="Courier New"/>
              </a:rPr>
              <a:t>+</a:t>
            </a:r>
            <a:r>
              <a:rPr b="1" lang="en-US" sz="1200" spc="-1" strike="noStrike">
                <a:solidFill>
                  <a:srgbClr val="ff0000"/>
                </a:solidFill>
                <a:latin typeface="Courier New"/>
              </a:rPr>
              <a:t>(1|Critic)</a:t>
            </a:r>
            <a:r>
              <a:rPr b="0" lang="en-US" sz="1200" spc="-1" strike="noStrike">
                <a:solidFill>
                  <a:srgbClr val="000000"/>
                </a:solidFill>
                <a:latin typeface="Courier New"/>
              </a:rPr>
              <a:t>,data=resto)</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time we have three separate random effects formulas, one for each hierarchical level. The notation specifies that there should be random intercepts for regions, restaurants and critics, and that these sources of random variation are independent/uncorrelated.</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984807"/>
              </a:buClr>
              <a:buFont typeface="Arial"/>
              <a:buChar char="•"/>
            </a:pPr>
            <a:r>
              <a:rPr b="0" lang="en-US" sz="1800" spc="-1" strike="noStrike">
                <a:solidFill>
                  <a:srgbClr val="984807"/>
                </a:solidFill>
                <a:latin typeface="Times New Roman"/>
              </a:rPr>
              <a:t>In other words</a:t>
            </a:r>
            <a:r>
              <a:rPr b="0" lang="en-US" sz="1800" spc="-1" strike="noStrike">
                <a:solidFill>
                  <a:srgbClr val="000000"/>
                </a:solidFill>
                <a:latin typeface="Times New Roman"/>
              </a:rPr>
              <a:t>, individual regions, restaurants and critics are allowed to have a baseline of average quality score that differs from the overall population quality score.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984807"/>
              </a:buClr>
              <a:buFont typeface="Arial"/>
              <a:buChar char="•"/>
            </a:pPr>
            <a:r>
              <a:rPr b="0" lang="en-US" sz="1800" spc="-1" strike="noStrike">
                <a:solidFill>
                  <a:srgbClr val="984807"/>
                </a:solidFill>
                <a:latin typeface="Times New Roman"/>
              </a:rPr>
              <a:t>In other other words</a:t>
            </a:r>
            <a:r>
              <a:rPr b="0" lang="en-US" sz="1800" spc="-1" strike="noStrike">
                <a:solidFill>
                  <a:srgbClr val="000000"/>
                </a:solidFill>
                <a:latin typeface="Times New Roman"/>
              </a:rPr>
              <a:t>, error variance for quality scores can be decomposed into an additive contribution of regions, restaurants, critics, and pure measurement error.</a:t>
            </a:r>
            <a:endParaRPr b="0" lang="en-US" sz="1800" spc="-1" strike="noStrike">
              <a:solidFill>
                <a:srgbClr val="000000"/>
              </a:solidFill>
              <a:latin typeface="Calibri"/>
            </a:endParaRPr>
          </a:p>
        </p:txBody>
      </p:sp>
      <p:sp>
        <p:nvSpPr>
          <p:cNvPr id="427"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7.3 Fitting the model in R</a:t>
            </a:r>
            <a:endParaRPr b="0" lang="en-US" sz="3200" spc="-1" strike="noStrike">
              <a:latin typeface="Arial"/>
            </a:endParaRPr>
          </a:p>
        </p:txBody>
      </p:sp>
      <p:sp>
        <p:nvSpPr>
          <p:cNvPr id="42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457200" y="1600200"/>
            <a:ext cx="8434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 summary of random effects for the three-intercept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Random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Groups     Name        Variance  Std.Dev.</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Critic     (Intercept)  29.63861  5.4441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Restaurant (Intercept) 131.62709 11.4729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Region     (Intercept)   0.02551  0.1597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Residual                 4.87305  2.2075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Number of obs: 600, groups:  Critic, 150; Restaurant, 30; Region, 5</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It appears that most of the error variance in quality scores is due to within-critic correlation and within-restaurant correlation. Less important is variance due to regions and due to pure measurement error.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Can we drop the random intercept for regions altogether…?</a:t>
            </a:r>
            <a:endParaRPr b="0" lang="en-US" sz="1800" spc="-1" strike="noStrike">
              <a:solidFill>
                <a:srgbClr val="000000"/>
              </a:solidFill>
              <a:latin typeface="Calibri"/>
            </a:endParaRPr>
          </a:p>
        </p:txBody>
      </p:sp>
      <p:sp>
        <p:nvSpPr>
          <p:cNvPr id="430"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7.3 Fitting the model in R</a:t>
            </a:r>
            <a:endParaRPr b="0" lang="en-US" sz="3200" spc="-1" strike="noStrike">
              <a:latin typeface="Arial"/>
            </a:endParaRPr>
          </a:p>
        </p:txBody>
      </p:sp>
      <p:sp>
        <p:nvSpPr>
          <p:cNvPr id="431"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extShape 1"/>
          <p:cNvSpPr txBox="1"/>
          <p:nvPr/>
        </p:nvSpPr>
        <p:spPr>
          <a:xfrm>
            <a:off x="457200" y="1600200"/>
            <a:ext cx="8434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 summary of AIC/BIC comparisons:</a:t>
            </a:r>
            <a:endParaRPr b="0" lang="en-US" sz="1800" spc="-1" strike="noStrike">
              <a:solidFill>
                <a:srgbClr val="000000"/>
              </a:solidFill>
              <a:latin typeface="Calibri"/>
            </a:endParaRPr>
          </a:p>
        </p:txBody>
      </p:sp>
      <p:sp>
        <p:nvSpPr>
          <p:cNvPr id="433"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7.4 Random effects selection</a:t>
            </a:r>
            <a:endParaRPr b="0" lang="en-US" sz="3200" spc="-1" strike="noStrike">
              <a:latin typeface="Arial"/>
            </a:endParaRPr>
          </a:p>
        </p:txBody>
      </p:sp>
      <p:sp>
        <p:nvSpPr>
          <p:cNvPr id="43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435" name="Table 4"/>
          <p:cNvGraphicFramePr/>
          <p:nvPr/>
        </p:nvGraphicFramePr>
        <p:xfrm>
          <a:off x="743760" y="2565000"/>
          <a:ext cx="7584120" cy="3456000"/>
        </p:xfrm>
        <a:graphic>
          <a:graphicData uri="http://schemas.openxmlformats.org/drawingml/2006/table">
            <a:tbl>
              <a:tblPr/>
              <a:tblGrid>
                <a:gridCol w="5270400"/>
                <a:gridCol w="1156680"/>
                <a:gridCol w="1157040"/>
              </a:tblGrid>
              <a:tr h="432000">
                <a:tc>
                  <a:txBody>
                    <a:bodyPr anchor="ctr"/>
                    <a:p>
                      <a:pPr>
                        <a:lnSpc>
                          <a:spcPct val="100000"/>
                        </a:lnSpc>
                      </a:pPr>
                      <a:r>
                        <a:rPr b="1" lang="en-US" sz="1600" spc="-1" strike="noStrike">
                          <a:solidFill>
                            <a:srgbClr val="000000"/>
                          </a:solidFill>
                          <a:latin typeface="Times New Roman"/>
                        </a:rPr>
                        <a:t>Random effects model</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gn="r">
                        <a:lnSpc>
                          <a:spcPct val="100000"/>
                        </a:lnSpc>
                      </a:pPr>
                      <a:r>
                        <a:rPr b="1" i="1" lang="en-US" sz="1600" spc="-1" strike="noStrike">
                          <a:solidFill>
                            <a:srgbClr val="000000"/>
                          </a:solidFill>
                          <a:latin typeface="Times New Roman"/>
                        </a:rPr>
                        <a:t>AIC</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gn="r">
                        <a:lnSpc>
                          <a:spcPct val="100000"/>
                        </a:lnSpc>
                      </a:pPr>
                      <a:r>
                        <a:rPr b="1" i="1" lang="en-US" sz="1600" spc="-1" strike="noStrike">
                          <a:solidFill>
                            <a:srgbClr val="000000"/>
                          </a:solidFill>
                          <a:latin typeface="Times New Roman"/>
                        </a:rPr>
                        <a:t>BIC</a:t>
                      </a:r>
                      <a:endParaRPr b="0" lang="en-US" sz="1600" spc="-1" strike="noStrike">
                        <a:latin typeface="Arial"/>
                      </a:endParaRPr>
                    </a:p>
                  </a:txBody>
                  <a:tcPr marL="91440" marR="91440">
                    <a:lnT w="12240">
                      <a:solidFill>
                        <a:srgbClr val="000000"/>
                      </a:solidFill>
                    </a:lnT>
                    <a:lnB w="12240">
                      <a:solidFill>
                        <a:srgbClr val="000000"/>
                      </a:solidFill>
                    </a:lnB>
                    <a:noFill/>
                  </a:tcPr>
                </a:tc>
              </a:tr>
              <a:tr h="432000">
                <a:tc>
                  <a:txBody>
                    <a:bodyPr anchor="ctr"/>
                    <a:p>
                      <a:pPr>
                        <a:lnSpc>
                          <a:spcPct val="100000"/>
                        </a:lnSpc>
                      </a:pPr>
                      <a:r>
                        <a:rPr b="0" lang="en-US" sz="1200" spc="-1" strike="noStrike">
                          <a:solidFill>
                            <a:srgbClr val="000000"/>
                          </a:solidFill>
                          <a:latin typeface="Courier New"/>
                        </a:rPr>
                        <a:t>(1|Region)</a:t>
                      </a:r>
                      <a:endParaRPr b="0" lang="en-US" sz="1200" spc="-1" strike="noStrike">
                        <a:latin typeface="Arial"/>
                      </a:endParaRPr>
                    </a:p>
                  </a:txBody>
                  <a:tcPr marL="91440" marR="91440">
                    <a:lnT w="12240">
                      <a:solidFill>
                        <a:srgbClr val="000000"/>
                      </a:solidFill>
                    </a:lnT>
                    <a:noFill/>
                  </a:tcPr>
                </a:tc>
                <a:tc>
                  <a:txBody>
                    <a:bodyPr anchor="ctr"/>
                    <a:p>
                      <a:pPr algn="r">
                        <a:lnSpc>
                          <a:spcPct val="100000"/>
                        </a:lnSpc>
                      </a:pPr>
                      <a:r>
                        <a:rPr b="0" lang="en-US" sz="1600" spc="-1" strike="noStrike">
                          <a:solidFill>
                            <a:srgbClr val="000000"/>
                          </a:solidFill>
                          <a:latin typeface="Times New Roman"/>
                        </a:rPr>
                        <a:t>4668</a:t>
                      </a:r>
                      <a:endParaRPr b="0" lang="en-US" sz="1600" spc="-1" strike="noStrike">
                        <a:latin typeface="Arial"/>
                      </a:endParaRPr>
                    </a:p>
                  </a:txBody>
                  <a:tcPr marL="91440" marR="91440">
                    <a:lnT w="12240">
                      <a:solidFill>
                        <a:srgbClr val="000000"/>
                      </a:solidFill>
                    </a:lnT>
                    <a:noFill/>
                  </a:tcPr>
                </a:tc>
                <a:tc>
                  <a:txBody>
                    <a:bodyPr anchor="ctr"/>
                    <a:p>
                      <a:pPr algn="r">
                        <a:lnSpc>
                          <a:spcPct val="100000"/>
                        </a:lnSpc>
                      </a:pPr>
                      <a:r>
                        <a:rPr b="0" lang="en-US" sz="1600" spc="-1" strike="noStrike">
                          <a:solidFill>
                            <a:srgbClr val="000000"/>
                          </a:solidFill>
                          <a:latin typeface="Times New Roman"/>
                        </a:rPr>
                        <a:t>4729</a:t>
                      </a:r>
                      <a:endParaRPr b="0" lang="en-US" sz="1600" spc="-1" strike="noStrike">
                        <a:latin typeface="Arial"/>
                      </a:endParaRPr>
                    </a:p>
                  </a:txBody>
                  <a:tcPr marL="91440" marR="91440">
                    <a:lnT w="12240">
                      <a:solidFill>
                        <a:srgbClr val="000000"/>
                      </a:solidFill>
                    </a:lnT>
                    <a:noFill/>
                  </a:tcPr>
                </a:tc>
              </a:tr>
              <a:tr h="432000">
                <a:tc>
                  <a:txBody>
                    <a:bodyPr anchor="ctr"/>
                    <a:p>
                      <a:pPr>
                        <a:lnSpc>
                          <a:spcPct val="100000"/>
                        </a:lnSpc>
                      </a:pPr>
                      <a:r>
                        <a:rPr b="0" lang="en-US" sz="1200" spc="-1" strike="noStrike">
                          <a:solidFill>
                            <a:srgbClr val="000000"/>
                          </a:solidFill>
                          <a:latin typeface="Courier New"/>
                        </a:rPr>
                        <a:t>(1|Restaurant)</a:t>
                      </a:r>
                      <a:endParaRPr b="0" lang="en-US" sz="12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3887</a:t>
                      </a:r>
                      <a:endParaRPr b="0" lang="en-US" sz="16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3948</a:t>
                      </a:r>
                      <a:endParaRPr b="0" lang="en-US" sz="1600" spc="-1" strike="noStrike">
                        <a:latin typeface="Arial"/>
                      </a:endParaRPr>
                    </a:p>
                  </a:txBody>
                  <a:tcPr marL="91440" marR="91440">
                    <a:noFill/>
                  </a:tcPr>
                </a:tc>
              </a:tr>
              <a:tr h="432000">
                <a:tc>
                  <a:txBody>
                    <a:bodyPr anchor="ctr"/>
                    <a:p>
                      <a:pPr>
                        <a:lnSpc>
                          <a:spcPct val="100000"/>
                        </a:lnSpc>
                      </a:pPr>
                      <a:r>
                        <a:rPr b="0" lang="en-US" sz="1200" spc="-1" strike="noStrike">
                          <a:solidFill>
                            <a:srgbClr val="000000"/>
                          </a:solidFill>
                          <a:latin typeface="Courier New"/>
                        </a:rPr>
                        <a:t>(1|Critic)</a:t>
                      </a:r>
                      <a:endParaRPr b="0" lang="en-US" sz="12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3401</a:t>
                      </a:r>
                      <a:endParaRPr b="0" lang="en-US" sz="16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3462</a:t>
                      </a:r>
                      <a:endParaRPr b="0" lang="en-US" sz="1600" spc="-1" strike="noStrike">
                        <a:latin typeface="Arial"/>
                      </a:endParaRPr>
                    </a:p>
                  </a:txBody>
                  <a:tcPr marL="91440" marR="91440">
                    <a:noFill/>
                  </a:tcPr>
                </a:tc>
              </a:tr>
              <a:tr h="432000">
                <a:tc>
                  <a:txBody>
                    <a:bodyPr anchor="ctr"/>
                    <a:p>
                      <a:pPr>
                        <a:lnSpc>
                          <a:spcPct val="100000"/>
                        </a:lnSpc>
                      </a:pPr>
                      <a:r>
                        <a:rPr b="0" lang="en-US" sz="1200" spc="-1" strike="noStrike">
                          <a:solidFill>
                            <a:srgbClr val="000000"/>
                          </a:solidFill>
                          <a:latin typeface="Courier New"/>
                        </a:rPr>
                        <a:t>(1|Region) + (1|Restaurant)</a:t>
                      </a:r>
                      <a:endParaRPr b="0" lang="en-US" sz="12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3889</a:t>
                      </a:r>
                      <a:endParaRPr b="0" lang="en-US" sz="16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3954</a:t>
                      </a:r>
                      <a:endParaRPr b="0" lang="en-US" sz="1600" spc="-1" strike="noStrike">
                        <a:latin typeface="Arial"/>
                      </a:endParaRPr>
                    </a:p>
                  </a:txBody>
                  <a:tcPr marL="91440" marR="91440">
                    <a:noFill/>
                  </a:tcPr>
                </a:tc>
              </a:tr>
              <a:tr h="432000">
                <a:tc>
                  <a:txBody>
                    <a:bodyPr anchor="ctr"/>
                    <a:p>
                      <a:pPr>
                        <a:lnSpc>
                          <a:spcPct val="100000"/>
                        </a:lnSpc>
                      </a:pPr>
                      <a:r>
                        <a:rPr b="0" lang="en-US" sz="1200" spc="-1" strike="noStrike">
                          <a:solidFill>
                            <a:srgbClr val="000000"/>
                          </a:solidFill>
                          <a:latin typeface="Courier New"/>
                        </a:rPr>
                        <a:t>(1|Region) + (1|Critic)</a:t>
                      </a:r>
                      <a:endParaRPr b="0" lang="en-US" sz="12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3394</a:t>
                      </a:r>
                      <a:endParaRPr b="0" lang="en-US" sz="16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3460</a:t>
                      </a:r>
                      <a:endParaRPr b="0" lang="en-US" sz="1600" spc="-1" strike="noStrike">
                        <a:latin typeface="Arial"/>
                      </a:endParaRPr>
                    </a:p>
                  </a:txBody>
                  <a:tcPr marL="91440" marR="91440">
                    <a:noFill/>
                  </a:tcPr>
                </a:tc>
              </a:tr>
              <a:tr h="432000">
                <a:tc>
                  <a:txBody>
                    <a:bodyPr anchor="ctr"/>
                    <a:p>
                      <a:pPr>
                        <a:lnSpc>
                          <a:spcPct val="100000"/>
                        </a:lnSpc>
                      </a:pPr>
                      <a:r>
                        <a:rPr b="0" lang="en-US" sz="1200" spc="-1" strike="noStrike">
                          <a:solidFill>
                            <a:srgbClr val="000000"/>
                          </a:solidFill>
                          <a:latin typeface="Courier New"/>
                        </a:rPr>
                        <a:t>(1|Restaurant) + (1|Critic)</a:t>
                      </a:r>
                      <a:endParaRPr b="0" lang="en-US" sz="1200" spc="-1" strike="noStrike">
                        <a:latin typeface="Arial"/>
                      </a:endParaRPr>
                    </a:p>
                  </a:txBody>
                  <a:tcPr marL="91440" marR="91440">
                    <a:noFill/>
                  </a:tcPr>
                </a:tc>
                <a:tc>
                  <a:txBody>
                    <a:bodyPr anchor="ctr"/>
                    <a:p>
                      <a:pPr algn="r">
                        <a:lnSpc>
                          <a:spcPct val="100000"/>
                        </a:lnSpc>
                      </a:pPr>
                      <a:r>
                        <a:rPr b="1" lang="en-US" sz="1600" spc="-1" strike="noStrike" u="sng">
                          <a:solidFill>
                            <a:srgbClr val="00b050"/>
                          </a:solidFill>
                          <a:uFillTx/>
                          <a:latin typeface="Times New Roman"/>
                        </a:rPr>
                        <a:t>3252</a:t>
                      </a:r>
                      <a:endParaRPr b="0" lang="en-US" sz="1600" spc="-1" strike="noStrike">
                        <a:latin typeface="Arial"/>
                      </a:endParaRPr>
                    </a:p>
                  </a:txBody>
                  <a:tcPr marL="91440" marR="91440">
                    <a:noFill/>
                  </a:tcPr>
                </a:tc>
                <a:tc>
                  <a:txBody>
                    <a:bodyPr anchor="ctr"/>
                    <a:p>
                      <a:pPr algn="r">
                        <a:lnSpc>
                          <a:spcPct val="100000"/>
                        </a:lnSpc>
                      </a:pPr>
                      <a:r>
                        <a:rPr b="1" lang="en-US" sz="1600" spc="-1" strike="noStrike" u="sng">
                          <a:solidFill>
                            <a:srgbClr val="00b050"/>
                          </a:solidFill>
                          <a:uFillTx/>
                          <a:latin typeface="Times New Roman"/>
                        </a:rPr>
                        <a:t>3318</a:t>
                      </a:r>
                      <a:endParaRPr b="0" lang="en-US" sz="1600" spc="-1" strike="noStrike">
                        <a:latin typeface="Arial"/>
                      </a:endParaRPr>
                    </a:p>
                  </a:txBody>
                  <a:tcPr marL="91440" marR="91440">
                    <a:noFill/>
                  </a:tcPr>
                </a:tc>
              </a:tr>
              <a:tr h="432000">
                <a:tc>
                  <a:txBody>
                    <a:bodyPr anchor="ctr"/>
                    <a:p>
                      <a:pPr>
                        <a:lnSpc>
                          <a:spcPct val="100000"/>
                        </a:lnSpc>
                      </a:pPr>
                      <a:r>
                        <a:rPr b="0" lang="en-US" sz="1200" spc="-1" strike="noStrike">
                          <a:solidFill>
                            <a:srgbClr val="000000"/>
                          </a:solidFill>
                          <a:latin typeface="Courier New"/>
                        </a:rPr>
                        <a:t>(1|Region) + (1|Restaurant) + (1|Critic)</a:t>
                      </a:r>
                      <a:endParaRPr b="0" lang="en-US" sz="1200" spc="-1" strike="noStrike">
                        <a:latin typeface="Arial"/>
                      </a:endParaRPr>
                    </a:p>
                  </a:txBody>
                  <a:tcPr marL="91440" marR="91440">
                    <a:lnB w="12240">
                      <a:solidFill>
                        <a:srgbClr val="000000"/>
                      </a:solidFill>
                    </a:lnB>
                    <a:noFill/>
                  </a:tcPr>
                </a:tc>
                <a:tc>
                  <a:txBody>
                    <a:bodyPr anchor="ctr"/>
                    <a:p>
                      <a:pPr algn="r">
                        <a:lnSpc>
                          <a:spcPct val="100000"/>
                        </a:lnSpc>
                      </a:pPr>
                      <a:r>
                        <a:rPr b="0" lang="en-US" sz="1600" spc="-1" strike="noStrike">
                          <a:solidFill>
                            <a:srgbClr val="000000"/>
                          </a:solidFill>
                          <a:latin typeface="Times New Roman"/>
                        </a:rPr>
                        <a:t>3254</a:t>
                      </a:r>
                      <a:endParaRPr b="0" lang="en-US" sz="1600" spc="-1" strike="noStrike">
                        <a:latin typeface="Arial"/>
                      </a:endParaRPr>
                    </a:p>
                  </a:txBody>
                  <a:tcPr marL="91440" marR="91440">
                    <a:lnB w="12240">
                      <a:solidFill>
                        <a:srgbClr val="000000"/>
                      </a:solidFill>
                    </a:lnB>
                    <a:noFill/>
                  </a:tcPr>
                </a:tc>
                <a:tc>
                  <a:txBody>
                    <a:bodyPr anchor="ctr"/>
                    <a:p>
                      <a:pPr algn="r">
                        <a:lnSpc>
                          <a:spcPct val="100000"/>
                        </a:lnSpc>
                      </a:pPr>
                      <a:r>
                        <a:rPr b="0" lang="en-US" sz="1600" spc="-1" strike="noStrike">
                          <a:solidFill>
                            <a:srgbClr val="000000"/>
                          </a:solidFill>
                          <a:latin typeface="Times New Roman"/>
                        </a:rPr>
                        <a:t>3325</a:t>
                      </a:r>
                      <a:endParaRPr b="0" lang="en-US" sz="1600" spc="-1" strike="noStrike">
                        <a:latin typeface="Arial"/>
                      </a:endParaRPr>
                    </a:p>
                  </a:txBody>
                  <a:tcPr marL="91440" marR="91440">
                    <a:lnB w="12240">
                      <a:solidFill>
                        <a:srgbClr val="000000"/>
                      </a:solidFill>
                    </a:lnB>
                    <a:noFill/>
                  </a:tcPr>
                </a:tc>
              </a:tr>
            </a:tbl>
          </a:graphicData>
        </a:graphic>
      </p:graphicFrame>
    </p:spTree>
  </p:cSld>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txBox="1"/>
          <p:nvPr/>
        </p:nvSpPr>
        <p:spPr>
          <a:xfrm>
            <a:off x="457200" y="1600200"/>
            <a:ext cx="8434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What about more random effects within each level of hierarchy? A random effect for stars cannot be included at the restaurant or the critic level. Why?</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You could try to add a random effect for rating criterion within the restaurant level. Check this for yourself. Does it improve the model fit?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As usual, we can ask for random effects estimates. First we refit the model to our final random effects structure: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mod2 &lt;- lmer(Quality~Starcat*Criterion</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+(1|Restaurant)+(1|Critic),data=resto)</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ranef(mod2)</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time R will return two lists of random effects estimates, one for restaurants and one for critics. What do you conclude from these values?</a:t>
            </a:r>
            <a:endParaRPr b="0" lang="en-US" sz="1800" spc="-1" strike="noStrike">
              <a:solidFill>
                <a:srgbClr val="000000"/>
              </a:solidFill>
              <a:latin typeface="Calibri"/>
            </a:endParaRPr>
          </a:p>
        </p:txBody>
      </p:sp>
      <p:sp>
        <p:nvSpPr>
          <p:cNvPr id="437"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7.4 Random effects selection</a:t>
            </a:r>
            <a:endParaRPr b="0" lang="en-US" sz="3200" spc="-1" strike="noStrike">
              <a:latin typeface="Arial"/>
            </a:endParaRPr>
          </a:p>
        </p:txBody>
      </p:sp>
      <p:sp>
        <p:nvSpPr>
          <p:cNvPr id="43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457200" y="1600200"/>
            <a:ext cx="8434800" cy="4780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Now that we have chosen a suitable random effects structure. We can proceed to inspect main effects. We re-estimate the model with ML estimation, and ask for summary output: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mod3 &lt;- lmer(Quality~</a:t>
            </a:r>
            <a:r>
              <a:rPr b="1" lang="en-US" sz="1200" spc="-1" strike="noStrike">
                <a:solidFill>
                  <a:srgbClr val="ff0000"/>
                </a:solidFill>
                <a:latin typeface="Courier New"/>
              </a:rPr>
              <a:t>Starcat*Criterion</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+(1|Restaurant)+(1|Critic),data=resto,REML=FALSE)</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summary(mod3)</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Note that interactions between variables can be specified with the asterisk operator </a:t>
            </a:r>
            <a:br/>
            <a:r>
              <a:rPr b="0" lang="en-US" sz="1800" spc="-1" strike="noStrike">
                <a:solidFill>
                  <a:srgbClr val="000000"/>
                </a:solidFill>
                <a:latin typeface="Times New Roman"/>
              </a:rPr>
              <a:t>( </a:t>
            </a:r>
            <a:r>
              <a:rPr b="1" lang="en-US" sz="1800" spc="-1" strike="noStrike">
                <a:solidFill>
                  <a:srgbClr val="000000"/>
                </a:solidFill>
                <a:latin typeface="Times New Roman"/>
              </a:rPr>
              <a:t>*</a:t>
            </a:r>
            <a:r>
              <a:rPr b="0" lang="en-US" sz="1800" spc="-1" strike="noStrike">
                <a:solidFill>
                  <a:srgbClr val="000000"/>
                </a:solidFill>
                <a:latin typeface="Times New Roman"/>
              </a:rPr>
              <a:t> ). Putting this between two variables includes both main effects and the interaction in the model. Equivalent notation: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mod3 &lt;- lmer(Quality~Starcat+Criterion+</a:t>
            </a:r>
            <a:r>
              <a:rPr b="1" lang="en-US" sz="1200" spc="-1" strike="noStrike">
                <a:solidFill>
                  <a:srgbClr val="ff0000"/>
                </a:solidFill>
                <a:latin typeface="Courier New"/>
              </a:rPr>
              <a:t>Starcat:Criterion</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+(1|Restaurant)+(1|Critic),data=resto,REML=FALSE)</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summary(mod3)</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Which separates the main effects from the interaction explicitly.</a:t>
            </a:r>
            <a:endParaRPr b="0" lang="en-US" sz="1800" spc="-1" strike="noStrike">
              <a:solidFill>
                <a:srgbClr val="000000"/>
              </a:solidFill>
              <a:latin typeface="Calibri"/>
            </a:endParaRPr>
          </a:p>
        </p:txBody>
      </p:sp>
      <p:sp>
        <p:nvSpPr>
          <p:cNvPr id="440"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7.5 Fixed effects selection</a:t>
            </a:r>
            <a:endParaRPr b="0" lang="en-US" sz="3200" spc="-1" strike="noStrike">
              <a:latin typeface="Arial"/>
            </a:endParaRPr>
          </a:p>
        </p:txBody>
      </p:sp>
      <p:sp>
        <p:nvSpPr>
          <p:cNvPr id="441"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69" dur="indefinite" restart="never" nodeType="tmRoot">
          <p:childTnLst>
            <p:seq>
              <p:cTn id="170"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txBox="1"/>
          <p:nvPr/>
        </p:nvSpPr>
        <p:spPr>
          <a:xfrm>
            <a:off x="457200" y="1600200"/>
            <a:ext cx="8434800" cy="4780800"/>
          </a:xfrm>
          <a:prstGeom prst="rect">
            <a:avLst/>
          </a:prstGeom>
          <a:noFill/>
          <a:ln>
            <a:noFill/>
          </a:ln>
        </p:spPr>
        <p:txBody>
          <a:bodyPr>
            <a:normAutofit/>
          </a:bodyPr>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Fixed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Estimate  Std.Error     df   t-val    P-val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(Intercept)          70.7683     2.0334  30.00  34.803  &lt; 2e-16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Starcat1             -9.8083     2.8756  30.00  -3.411  0.00187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Starcat2             -0.4983     2.8756  30.00  -0.173  0.86358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Criterion1           -0.1283     0.1545 450.00  -0.831  0.40670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Criterion2           -0.2550     0.1545 450.00  -1.650  0.09960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Criterion3            0.6983     0.1545 450.00   4.519 7.94e-06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Starcat1:Criterion1  -0.3717     0.2185 450.00  -1.701  0.08968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Starcat2:Criterion1  -0.1017     0.2185 450.00  -0.465  0.64199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Starcat1:Criterion2  -0.6050     0.2185 450.00  -2.768  0.00586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Starcat2:Criterion2   0.6650     0.2185 450.00   3.043  0.00248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Starcat1:Criterion3   1.3817     0.2185 450.00   6.323 6.21e-10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Starcat2:Criterion3  -0.5283     0.2185 450.00  -2.418  0.01602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Signif. codes:  0 ‘***’ 0.001 ‘**’ 0.01 ‘*’ 0.05 ‘.’ 0.1 ‘ ’ 1</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is slightly difficult to interpret. Fortunately, the lmerTest package has a modified ANOVA function for conducting omnibus tests.</a:t>
            </a:r>
            <a:endParaRPr b="0" lang="en-US" sz="1800" spc="-1" strike="noStrike">
              <a:solidFill>
                <a:srgbClr val="000000"/>
              </a:solidFill>
              <a:latin typeface="Calibri"/>
            </a:endParaRPr>
          </a:p>
        </p:txBody>
      </p:sp>
      <p:sp>
        <p:nvSpPr>
          <p:cNvPr id="443"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7.5 Fixed effects selection</a:t>
            </a:r>
            <a:endParaRPr b="0" lang="en-US" sz="3200" spc="-1" strike="noStrike">
              <a:latin typeface="Arial"/>
            </a:endParaRPr>
          </a:p>
        </p:txBody>
      </p:sp>
      <p:sp>
        <p:nvSpPr>
          <p:cNvPr id="44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71" dur="indefinite" restart="never" nodeType="tmRoot">
          <p:childTnLst>
            <p:seq>
              <p:cTn id="172"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457200" y="1600200"/>
            <a:ext cx="8434800" cy="4780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function can be run as follows: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anova(mod3)</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Which returns: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Analysis of Variance Table of type III  with  Satterthwaite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approximation for degrees of freedom</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Sum Sq Mean Sq NumDF DenDF F.value    Pr(&gt;F)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Starcat            78.033  39.016     2    30  8.1700 0.0014705 **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Criterion         100.258  33.419     3   450  6.9980 0.0001311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Starcat:Criterion 222.977  37.163     6   450  7.7818 5.569e-08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Signif. codes:  0 ‘***’ 0.001 ‘**’ 0.01 ‘*’ 0.05 ‘.’ 0.1 ‘ ’ 1</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Evidence for an interaction between the number of stars a restaurant has and the criteria on which the restaurants were rated. But we already knew that...</a:t>
            </a:r>
            <a:endParaRPr b="0" lang="en-US" sz="1800" spc="-1" strike="noStrike">
              <a:solidFill>
                <a:srgbClr val="000000"/>
              </a:solidFill>
              <a:latin typeface="Calibri"/>
            </a:endParaRPr>
          </a:p>
        </p:txBody>
      </p:sp>
      <p:sp>
        <p:nvSpPr>
          <p:cNvPr id="44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7.5 Fixed effects selection</a:t>
            </a:r>
            <a:endParaRPr b="0" lang="en-US" sz="3200" spc="-1" strike="noStrike">
              <a:latin typeface="Arial"/>
            </a:endParaRPr>
          </a:p>
        </p:txBody>
      </p:sp>
      <p:sp>
        <p:nvSpPr>
          <p:cNvPr id="44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73" dur="indefinite" restart="never" nodeType="tmRoot">
          <p:childTnLst>
            <p:seq>
              <p:cTn id="174"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7.5 Fixed effects selection</a:t>
            </a:r>
            <a:endParaRPr b="0" lang="en-US" sz="3200" spc="-1" strike="noStrike">
              <a:latin typeface="Arial"/>
            </a:endParaRPr>
          </a:p>
        </p:txBody>
      </p:sp>
      <p:sp>
        <p:nvSpPr>
          <p:cNvPr id="449" name="Line 2"/>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450" name="Picture 5" descr=""/>
          <p:cNvPicPr/>
          <p:nvPr/>
        </p:nvPicPr>
        <p:blipFill>
          <a:blip r:embed="rId1"/>
          <a:stretch/>
        </p:blipFill>
        <p:spPr>
          <a:xfrm>
            <a:off x="1295640" y="1205640"/>
            <a:ext cx="6552360" cy="5247360"/>
          </a:xfrm>
          <a:prstGeom prst="rect">
            <a:avLst/>
          </a:prstGeom>
          <a:ln>
            <a:noFill/>
          </a:ln>
        </p:spPr>
      </p:pic>
    </p:spTree>
  </p:cSld>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457200" y="1600200"/>
            <a:ext cx="8434800" cy="4780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It seems that, for restaurants with 0 stars, ambience, service and creativity are rated lower, on average, than food quality. For star-restaurants, this difference disappears.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 likely explanation is that restaurants without stars give priority to food quality, and less so to superficial aspects. Star-restaurants, on the other hand, need to maintain a consistent high quality on all aspects.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Testing the interaction hypothesis: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mod4 &lt;- lmer(Quality~Starcat*Criterion</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+(1|Restaurant)+(1|Critic),data=resto,</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1" lang="en-US" sz="1200" spc="-1" strike="noStrike">
                <a:solidFill>
                  <a:srgbClr val="ff0000"/>
                </a:solidFill>
                <a:latin typeface="Courier New"/>
              </a:rPr>
              <a:t>subset=Starcat!="0"</a:t>
            </a:r>
            <a:r>
              <a:rPr b="0" lang="en-US" sz="1200" spc="-1" strike="noStrike">
                <a:solidFill>
                  <a:srgbClr val="000000"/>
                </a:solidFill>
                <a:latin typeface="Courier New"/>
              </a:rPr>
              <a:t>,REML=FALSE)</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anova(mod4)</a:t>
            </a:r>
            <a:endParaRPr b="0" lang="en-US" sz="1200" spc="-1" strike="noStrike">
              <a:solidFill>
                <a:srgbClr val="000000"/>
              </a:solidFill>
              <a:latin typeface="Calibri"/>
            </a:endParaRPr>
          </a:p>
        </p:txBody>
      </p:sp>
      <p:sp>
        <p:nvSpPr>
          <p:cNvPr id="45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7.5 Fixed effects selection</a:t>
            </a:r>
            <a:endParaRPr b="0" lang="en-US" sz="3200" spc="-1" strike="noStrike">
              <a:latin typeface="Arial"/>
            </a:endParaRPr>
          </a:p>
        </p:txBody>
      </p:sp>
      <p:sp>
        <p:nvSpPr>
          <p:cNvPr id="45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1600200"/>
            <a:ext cx="8229240" cy="5068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If we had a measure of subject speed/agility available, we could add it to our regression model, </a:t>
            </a:r>
            <a:r>
              <a:rPr b="0" lang="en-US" sz="1800" spc="-1" strike="noStrike">
                <a:solidFill>
                  <a:srgbClr val="984807"/>
                </a:solidFill>
                <a:latin typeface="Times New Roman"/>
              </a:rPr>
              <a:t>as a covariate</a:t>
            </a:r>
            <a:r>
              <a:rPr b="0" lang="en-US" sz="1800" spc="-1" strike="noStrike">
                <a:solidFill>
                  <a:srgbClr val="000000"/>
                </a:solidFill>
                <a:latin typeface="Times New Roman"/>
              </a:rPr>
              <a:t>, to account for the dependence among the repeated measures, e.g.:</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gn="ctr">
              <a:lnSpc>
                <a:spcPct val="100000"/>
              </a:lnSpc>
              <a:spcBef>
                <a:spcPts val="360"/>
              </a:spcBef>
            </a:pPr>
            <a:r>
              <a:rPr b="0" i="1" lang="en-US" sz="1800" spc="-1" strike="noStrike">
                <a:solidFill>
                  <a:srgbClr val="000000"/>
                </a:solidFill>
                <a:latin typeface="Times New Roman"/>
              </a:rPr>
              <a:t>RT</a:t>
            </a:r>
            <a:r>
              <a:rPr b="0" lang="en-US" sz="1800" spc="-1" strike="noStrike">
                <a:solidFill>
                  <a:srgbClr val="000000"/>
                </a:solidFill>
                <a:latin typeface="Times New Roman"/>
              </a:rPr>
              <a:t>  =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0 </a:t>
            </a:r>
            <a:r>
              <a:rPr b="0" lang="en-US" sz="1800" spc="-1" strike="noStrike">
                <a:solidFill>
                  <a:srgbClr val="000000"/>
                </a:solidFill>
                <a:latin typeface="Times New Roman"/>
              </a:rPr>
              <a:t> +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1 </a:t>
            </a:r>
            <a:r>
              <a:rPr b="1" lang="en-US" sz="1800" spc="-1" strike="noStrike">
                <a:solidFill>
                  <a:srgbClr val="000000"/>
                </a:solidFill>
                <a:latin typeface="Times New Roman"/>
              </a:rPr>
              <a:t>prime </a:t>
            </a:r>
            <a:r>
              <a:rPr b="0" lang="en-US" sz="1800" spc="-1" strike="noStrike">
                <a:solidFill>
                  <a:srgbClr val="000000"/>
                </a:solidFill>
                <a:latin typeface="Times New Roman"/>
              </a:rPr>
              <a:t> +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2 </a:t>
            </a:r>
            <a:r>
              <a:rPr b="1" lang="en-US" sz="1800" spc="-1" strike="noStrike">
                <a:solidFill>
                  <a:srgbClr val="000000"/>
                </a:solidFill>
                <a:latin typeface="Times New Roman"/>
              </a:rPr>
              <a:t>target </a:t>
            </a:r>
            <a:r>
              <a:rPr b="0" lang="en-US" sz="1800" spc="-1" strike="noStrike">
                <a:solidFill>
                  <a:srgbClr val="000000"/>
                </a:solidFill>
                <a:latin typeface="Times New Roman"/>
              </a:rPr>
              <a:t> +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3 </a:t>
            </a:r>
            <a:r>
              <a:rPr b="0" lang="en-US" sz="1800" spc="-1" strike="noStrike">
                <a:solidFill>
                  <a:srgbClr val="000000"/>
                </a:solidFill>
                <a:latin typeface="Times New Roman"/>
              </a:rPr>
              <a:t>(</a:t>
            </a:r>
            <a:r>
              <a:rPr b="1" lang="en-US" sz="1800" spc="-1" strike="noStrike">
                <a:solidFill>
                  <a:srgbClr val="000000"/>
                </a:solidFill>
                <a:latin typeface="Times New Roman"/>
              </a:rPr>
              <a:t>prime</a:t>
            </a:r>
            <a:r>
              <a:rPr b="0" lang="en-US" sz="1800" spc="-1" strike="noStrike">
                <a:solidFill>
                  <a:srgbClr val="000000"/>
                </a:solidFill>
                <a:latin typeface="Times New Roman"/>
              </a:rPr>
              <a:t>×</a:t>
            </a:r>
            <a:r>
              <a:rPr b="1" lang="en-US" sz="1800" spc="-1" strike="noStrike">
                <a:solidFill>
                  <a:srgbClr val="000000"/>
                </a:solidFill>
                <a:latin typeface="Times New Roman"/>
              </a:rPr>
              <a:t>target</a:t>
            </a:r>
            <a:r>
              <a:rPr b="0" lang="en-US" sz="1800" spc="-1" strike="noStrike">
                <a:solidFill>
                  <a:srgbClr val="000000"/>
                </a:solidFill>
                <a:latin typeface="Times New Roman"/>
              </a:rPr>
              <a:t>)  +  </a:t>
            </a:r>
            <a:r>
              <a:rPr b="0" i="1" lang="en-US" sz="1800" spc="-1" strike="noStrike">
                <a:solidFill>
                  <a:srgbClr val="000000"/>
                </a:solidFill>
                <a:latin typeface="Times New Roman"/>
              </a:rPr>
              <a:t>β</a:t>
            </a:r>
            <a:r>
              <a:rPr b="0" i="1" lang="en-US" sz="1800" spc="-1" strike="noStrike" baseline="-25000">
                <a:solidFill>
                  <a:srgbClr val="000000"/>
                </a:solidFill>
                <a:latin typeface="Times New Roman"/>
              </a:rPr>
              <a:t>4 </a:t>
            </a:r>
            <a:r>
              <a:rPr b="1" lang="en-US" sz="1800" spc="-1" strike="noStrike">
                <a:solidFill>
                  <a:srgbClr val="000000"/>
                </a:solidFill>
                <a:latin typeface="Times New Roman"/>
              </a:rPr>
              <a:t>speed </a:t>
            </a:r>
            <a:r>
              <a:rPr b="0" lang="en-US" sz="1800" spc="-1" strike="noStrike">
                <a:solidFill>
                  <a:srgbClr val="000000"/>
                </a:solidFill>
                <a:latin typeface="Times New Roman"/>
              </a:rPr>
              <a:t> +  </a:t>
            </a:r>
            <a:r>
              <a:rPr b="0" i="1" lang="en-US" sz="1800" spc="-1" strike="noStrike">
                <a:solidFill>
                  <a:srgbClr val="000000"/>
                </a:solidFill>
                <a:latin typeface="Times New Roman"/>
              </a:rPr>
              <a:t>ε</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approach is no different from how we handle the </a:t>
            </a:r>
            <a:r>
              <a:rPr b="0" lang="en-US" sz="1800" spc="-1" strike="noStrike">
                <a:solidFill>
                  <a:srgbClr val="984807"/>
                </a:solidFill>
                <a:latin typeface="Times New Roman"/>
              </a:rPr>
              <a:t>regular fixed effects</a:t>
            </a:r>
            <a:r>
              <a:rPr b="0" lang="en-US" sz="1800" spc="-1" strike="noStrike">
                <a:solidFill>
                  <a:srgbClr val="000000"/>
                </a:solidFill>
                <a:latin typeface="Times New Roman"/>
              </a:rPr>
              <a:t> in a regression model. For example, within-gender correlation of measurements can be accounted for by adding a gender effect to the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Unfortunately, </a:t>
            </a:r>
            <a:r>
              <a:rPr b="1" lang="en-US" sz="1800" spc="-1" strike="noStrike">
                <a:solidFill>
                  <a:srgbClr val="984807"/>
                </a:solidFill>
                <a:latin typeface="Times New Roman"/>
              </a:rPr>
              <a:t>(1)</a:t>
            </a:r>
            <a:r>
              <a:rPr b="0" lang="en-US" sz="1800" spc="-1" strike="noStrike">
                <a:solidFill>
                  <a:srgbClr val="000000"/>
                </a:solidFill>
                <a:latin typeface="Times New Roman"/>
              </a:rPr>
              <a:t> we rarely have available the right individual difference measure that explains within-subject correlation, and </a:t>
            </a:r>
            <a:r>
              <a:rPr b="1" lang="en-US" sz="1800" spc="-1" strike="noStrike">
                <a:solidFill>
                  <a:srgbClr val="984807"/>
                </a:solidFill>
                <a:latin typeface="Times New Roman"/>
              </a:rPr>
              <a:t>(2)</a:t>
            </a:r>
            <a:r>
              <a:rPr b="0" lang="en-US" sz="1800" spc="-1" strike="noStrike">
                <a:solidFill>
                  <a:srgbClr val="000000"/>
                </a:solidFill>
                <a:latin typeface="Times New Roman"/>
              </a:rPr>
              <a:t> within-subjects correlation often reflects a combination of many individual difference factors.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Can we not make a </a:t>
            </a:r>
            <a:r>
              <a:rPr b="0" lang="en-US" sz="1800" spc="-1" strike="noStrike">
                <a:solidFill>
                  <a:srgbClr val="984807"/>
                </a:solidFill>
                <a:latin typeface="Times New Roman"/>
              </a:rPr>
              <a:t>black box guess</a:t>
            </a:r>
            <a:r>
              <a:rPr b="0" lang="en-US" sz="1800" spc="-1" strike="noStrike">
                <a:solidFill>
                  <a:srgbClr val="000000"/>
                </a:solidFill>
                <a:latin typeface="Times New Roman"/>
              </a:rPr>
              <a:t>…?</a:t>
            </a:r>
            <a:endParaRPr b="0" lang="en-US" sz="1800" spc="-1" strike="noStrike">
              <a:solidFill>
                <a:srgbClr val="000000"/>
              </a:solidFill>
              <a:latin typeface="Calibri"/>
            </a:endParaRPr>
          </a:p>
        </p:txBody>
      </p:sp>
      <p:sp>
        <p:nvSpPr>
          <p:cNvPr id="116"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6.2 Covariates for modeling non-independence</a:t>
            </a:r>
            <a:endParaRPr b="0" lang="en-US" sz="3200" spc="-1" strike="noStrike">
              <a:latin typeface="Arial"/>
            </a:endParaRPr>
          </a:p>
        </p:txBody>
      </p:sp>
      <p:sp>
        <p:nvSpPr>
          <p:cNvPr id="11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TextShape 1"/>
          <p:cNvSpPr txBox="1"/>
          <p:nvPr/>
        </p:nvSpPr>
        <p:spPr>
          <a:xfrm>
            <a:off x="457200" y="1600200"/>
            <a:ext cx="8434800" cy="499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Note the warning that states that the unused star level (=0) was dropped:</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Warning messages: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 contrasts dropped from factor Starcat due to missing levels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2: contrasts dropped from factor Starcat due to missing levels </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Analysis of Variance Table of type III  with  Satterthwaite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approximation for degrees of freedom</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Sum Sq Mean Sq NumDF   DenDF F.value Pr(&gt;F)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Starcat           14.9911 14.9911     1  20.003  4.6210 0.0440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Criterion          1.8275  0.6092     3 300.003  0.1878 0.9047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Starcat:Criterion 29.6875  9.8958     3 300.003  3.0504 0.0289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Signif. codes:  0 ‘***’ 0.001 ‘**’ 0.01 ‘*’ 0.05 ‘.’ 0.1 ‘ ’ 1</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ANOVA suggests that there is still an interaction between stars and rating criteria on quality scores, although it is much reduced, and the plot suggests it is unsubstantial.</a:t>
            </a:r>
            <a:endParaRPr b="0" lang="en-US" sz="1800" spc="-1" strike="noStrike">
              <a:solidFill>
                <a:srgbClr val="000000"/>
              </a:solidFill>
              <a:latin typeface="Calibri"/>
            </a:endParaRPr>
          </a:p>
        </p:txBody>
      </p:sp>
      <p:sp>
        <p:nvSpPr>
          <p:cNvPr id="455"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7.5 Fixed effects selection</a:t>
            </a:r>
            <a:endParaRPr b="0" lang="en-US" sz="3200" spc="-1" strike="noStrike">
              <a:latin typeface="Arial"/>
            </a:endParaRPr>
          </a:p>
        </p:txBody>
      </p:sp>
      <p:sp>
        <p:nvSpPr>
          <p:cNvPr id="45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79" dur="indefinite" restart="never" nodeType="tmRoot">
          <p:childTnLst>
            <p:seq>
              <p:cTn id="180"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457200" y="1600200"/>
            <a:ext cx="8434800" cy="4996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Since the fixed effects are nowhere part of the random effects structure, it is a bit safer to conduct a full </a:t>
            </a:r>
            <a:r>
              <a:rPr b="0" i="1" lang="en-US" sz="1800" spc="-1" strike="noStrike">
                <a:solidFill>
                  <a:srgbClr val="000000"/>
                </a:solidFill>
                <a:latin typeface="Times New Roman"/>
              </a:rPr>
              <a:t>R</a:t>
            </a:r>
            <a:r>
              <a:rPr b="0" i="1" lang="en-US" sz="1800" spc="-1" strike="noStrike" baseline="30000">
                <a:solidFill>
                  <a:srgbClr val="000000"/>
                </a:solidFill>
                <a:latin typeface="Times New Roman"/>
              </a:rPr>
              <a:t>2</a:t>
            </a:r>
            <a:r>
              <a:rPr b="0" lang="en-US" sz="1800" spc="-1" strike="noStrike">
                <a:solidFill>
                  <a:srgbClr val="000000"/>
                </a:solidFill>
                <a:latin typeface="Times New Roman"/>
              </a:rPr>
              <a:t> analysis:</a:t>
            </a:r>
            <a:endParaRPr b="0" lang="en-US" sz="1800" spc="-1" strike="noStrike">
              <a:solidFill>
                <a:srgbClr val="000000"/>
              </a:solidFill>
              <a:latin typeface="Calibri"/>
            </a:endParaRPr>
          </a:p>
        </p:txBody>
      </p:sp>
      <p:sp>
        <p:nvSpPr>
          <p:cNvPr id="458"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7.5 Fixed effects selection</a:t>
            </a:r>
            <a:endParaRPr b="0" lang="en-US" sz="3200" spc="-1" strike="noStrike">
              <a:latin typeface="Arial"/>
            </a:endParaRPr>
          </a:p>
        </p:txBody>
      </p:sp>
      <p:sp>
        <p:nvSpPr>
          <p:cNvPr id="459"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460" name="Table 4"/>
          <p:cNvGraphicFramePr/>
          <p:nvPr/>
        </p:nvGraphicFramePr>
        <p:xfrm>
          <a:off x="965520" y="2997000"/>
          <a:ext cx="7212240" cy="2592000"/>
        </p:xfrm>
        <a:graphic>
          <a:graphicData uri="http://schemas.openxmlformats.org/drawingml/2006/table">
            <a:tbl>
              <a:tblPr/>
              <a:tblGrid>
                <a:gridCol w="3096000"/>
                <a:gridCol w="1607400"/>
                <a:gridCol w="1607400"/>
                <a:gridCol w="901440"/>
              </a:tblGrid>
              <a:tr h="432000">
                <a:tc>
                  <a:txBody>
                    <a:bodyPr anchor="ctr"/>
                    <a:p>
                      <a:pPr>
                        <a:lnSpc>
                          <a:spcPct val="100000"/>
                        </a:lnSpc>
                      </a:pPr>
                      <a:r>
                        <a:rPr b="1" lang="en-US" sz="1600" spc="-1" strike="noStrike">
                          <a:solidFill>
                            <a:srgbClr val="000000"/>
                          </a:solidFill>
                          <a:latin typeface="Times New Roman"/>
                        </a:rPr>
                        <a:t>Fixed effects model </a:t>
                      </a:r>
                      <a:r>
                        <a:rPr b="1" lang="en-US" sz="1600" spc="-1" strike="noStrike" baseline="30000">
                          <a:solidFill>
                            <a:srgbClr val="000000"/>
                          </a:solidFill>
                          <a:latin typeface="Times New Roman"/>
                        </a:rPr>
                        <a:t>(ML estimated)</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gn="r">
                        <a:lnSpc>
                          <a:spcPct val="100000"/>
                        </a:lnSpc>
                      </a:pPr>
                      <a:r>
                        <a:rPr b="1" i="1" lang="en-US" sz="1600" spc="-1" strike="noStrike">
                          <a:solidFill>
                            <a:srgbClr val="000000"/>
                          </a:solidFill>
                          <a:latin typeface="Times New Roman"/>
                        </a:rPr>
                        <a:t>Marginal R</a:t>
                      </a:r>
                      <a:r>
                        <a:rPr b="1" i="1" lang="en-US" sz="1600" spc="-1" strike="noStrike" baseline="30000">
                          <a:solidFill>
                            <a:srgbClr val="000000"/>
                          </a:solidFill>
                          <a:latin typeface="Times New Roman"/>
                        </a:rPr>
                        <a:t>2</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gn="r">
                        <a:lnSpc>
                          <a:spcPct val="100000"/>
                        </a:lnSpc>
                      </a:pPr>
                      <a:r>
                        <a:rPr b="1" i="1" lang="en-US" sz="1600" spc="-1" strike="noStrike">
                          <a:solidFill>
                            <a:srgbClr val="000000"/>
                          </a:solidFill>
                          <a:latin typeface="Times New Roman"/>
                        </a:rPr>
                        <a:t>Conditional R</a:t>
                      </a:r>
                      <a:r>
                        <a:rPr b="1" i="1" lang="en-US" sz="1600" spc="-1" strike="noStrike" baseline="30000">
                          <a:solidFill>
                            <a:srgbClr val="000000"/>
                          </a:solidFill>
                          <a:latin typeface="Times New Roman"/>
                        </a:rPr>
                        <a:t>2</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gn="r">
                        <a:lnSpc>
                          <a:spcPct val="100000"/>
                        </a:lnSpc>
                      </a:pPr>
                      <a:r>
                        <a:rPr b="1" i="1" lang="en-US" sz="1600" spc="-1" strike="noStrike">
                          <a:solidFill>
                            <a:srgbClr val="000000"/>
                          </a:solidFill>
                          <a:latin typeface="Times New Roman"/>
                        </a:rPr>
                        <a:t>AIC</a:t>
                      </a:r>
                      <a:endParaRPr b="0" lang="en-US" sz="1600" spc="-1" strike="noStrike">
                        <a:latin typeface="Arial"/>
                      </a:endParaRPr>
                    </a:p>
                  </a:txBody>
                  <a:tcPr marL="91440" marR="91440">
                    <a:lnT w="12240">
                      <a:solidFill>
                        <a:srgbClr val="000000"/>
                      </a:solidFill>
                    </a:lnT>
                    <a:lnB w="12240">
                      <a:solidFill>
                        <a:srgbClr val="000000"/>
                      </a:solidFill>
                    </a:lnB>
                    <a:noFill/>
                  </a:tcPr>
                </a:tc>
              </a:tr>
              <a:tr h="432000">
                <a:tc>
                  <a:txBody>
                    <a:bodyPr anchor="ctr"/>
                    <a:p>
                      <a:pPr>
                        <a:lnSpc>
                          <a:spcPct val="100000"/>
                        </a:lnSpc>
                      </a:pPr>
                      <a:r>
                        <a:rPr b="0" lang="en-US" sz="1200" spc="-1" strike="noStrike">
                          <a:solidFill>
                            <a:srgbClr val="000000"/>
                          </a:solidFill>
                          <a:latin typeface="Courier New"/>
                        </a:rPr>
                        <a:t>1</a:t>
                      </a:r>
                      <a:endParaRPr b="0" lang="en-US" sz="1200" spc="-1" strike="noStrike">
                        <a:latin typeface="Arial"/>
                      </a:endParaRPr>
                    </a:p>
                  </a:txBody>
                  <a:tcPr marL="91440" marR="91440">
                    <a:lnT w="12240">
                      <a:solidFill>
                        <a:srgbClr val="000000"/>
                      </a:solidFill>
                    </a:lnT>
                    <a:noFill/>
                  </a:tcPr>
                </a:tc>
                <a:tc>
                  <a:txBody>
                    <a:bodyPr anchor="ctr"/>
                    <a:p>
                      <a:pPr algn="r">
                        <a:lnSpc>
                          <a:spcPct val="100000"/>
                        </a:lnSpc>
                      </a:pPr>
                      <a:r>
                        <a:rPr b="0" lang="en-US" sz="1600" spc="-1" strike="noStrike">
                          <a:solidFill>
                            <a:srgbClr val="000000"/>
                          </a:solidFill>
                          <a:latin typeface="Times New Roman"/>
                        </a:rPr>
                        <a:t>0.000</a:t>
                      </a:r>
                      <a:endParaRPr b="0" lang="en-US" sz="1600" spc="-1" strike="noStrike">
                        <a:latin typeface="Arial"/>
                      </a:endParaRPr>
                    </a:p>
                  </a:txBody>
                  <a:tcPr marL="91440" marR="91440">
                    <a:lnT w="12240">
                      <a:solidFill>
                        <a:srgbClr val="000000"/>
                      </a:solidFill>
                    </a:lnT>
                    <a:noFill/>
                  </a:tcPr>
                </a:tc>
                <a:tc>
                  <a:txBody>
                    <a:bodyPr anchor="ctr"/>
                    <a:p>
                      <a:pPr algn="r">
                        <a:lnSpc>
                          <a:spcPct val="100000"/>
                        </a:lnSpc>
                      </a:pPr>
                      <a:r>
                        <a:rPr b="0" lang="en-US" sz="1600" spc="-1" strike="noStrike">
                          <a:solidFill>
                            <a:srgbClr val="000000"/>
                          </a:solidFill>
                          <a:latin typeface="Times New Roman"/>
                        </a:rPr>
                        <a:t>0.975</a:t>
                      </a:r>
                      <a:endParaRPr b="0" lang="en-US" sz="1600" spc="-1" strike="noStrike">
                        <a:latin typeface="Arial"/>
                      </a:endParaRPr>
                    </a:p>
                  </a:txBody>
                  <a:tcPr marL="91440" marR="91440">
                    <a:lnT w="12240">
                      <a:solidFill>
                        <a:srgbClr val="000000"/>
                      </a:solidFill>
                    </a:lnT>
                    <a:noFill/>
                  </a:tcPr>
                </a:tc>
                <a:tc>
                  <a:txBody>
                    <a:bodyPr anchor="ctr"/>
                    <a:p>
                      <a:pPr algn="r">
                        <a:lnSpc>
                          <a:spcPct val="100000"/>
                        </a:lnSpc>
                      </a:pPr>
                      <a:r>
                        <a:rPr b="0" lang="en-US" sz="1600" spc="-1" strike="noStrike">
                          <a:solidFill>
                            <a:srgbClr val="000000"/>
                          </a:solidFill>
                          <a:latin typeface="Times New Roman"/>
                        </a:rPr>
                        <a:t>3302</a:t>
                      </a:r>
                      <a:endParaRPr b="0" lang="en-US" sz="1600" spc="-1" strike="noStrike">
                        <a:latin typeface="Arial"/>
                      </a:endParaRPr>
                    </a:p>
                  </a:txBody>
                  <a:tcPr marL="91440" marR="91440">
                    <a:lnT w="12240">
                      <a:solidFill>
                        <a:srgbClr val="000000"/>
                      </a:solidFill>
                    </a:lnT>
                    <a:noFill/>
                  </a:tcPr>
                </a:tc>
              </a:tr>
              <a:tr h="432000">
                <a:tc>
                  <a:txBody>
                    <a:bodyPr anchor="ctr"/>
                    <a:p>
                      <a:pPr>
                        <a:lnSpc>
                          <a:spcPct val="100000"/>
                        </a:lnSpc>
                      </a:pPr>
                      <a:r>
                        <a:rPr b="0" lang="en-US" sz="1200" spc="-1" strike="noStrike">
                          <a:solidFill>
                            <a:srgbClr val="000000"/>
                          </a:solidFill>
                          <a:latin typeface="Courier New"/>
                        </a:rPr>
                        <a:t>Starcat</a:t>
                      </a:r>
                      <a:endParaRPr b="0" lang="en-US" sz="12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0.308</a:t>
                      </a:r>
                      <a:endParaRPr b="0" lang="en-US" sz="16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0.975</a:t>
                      </a:r>
                      <a:endParaRPr b="0" lang="en-US" sz="16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3293</a:t>
                      </a:r>
                      <a:endParaRPr b="0" lang="en-US" sz="1600" spc="-1" strike="noStrike">
                        <a:latin typeface="Arial"/>
                      </a:endParaRPr>
                    </a:p>
                  </a:txBody>
                  <a:tcPr marL="91440" marR="91440">
                    <a:noFill/>
                  </a:tcPr>
                </a:tc>
              </a:tr>
              <a:tr h="432000">
                <a:tc>
                  <a:txBody>
                    <a:bodyPr anchor="ctr"/>
                    <a:p>
                      <a:pPr>
                        <a:lnSpc>
                          <a:spcPct val="100000"/>
                        </a:lnSpc>
                      </a:pPr>
                      <a:r>
                        <a:rPr b="0" lang="en-US" sz="1200" spc="-1" strike="noStrike">
                          <a:solidFill>
                            <a:srgbClr val="000000"/>
                          </a:solidFill>
                          <a:latin typeface="Courier New"/>
                        </a:rPr>
                        <a:t>Criterion</a:t>
                      </a:r>
                      <a:endParaRPr b="0" lang="en-US" sz="12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0.000</a:t>
                      </a:r>
                      <a:endParaRPr b="0" lang="en-US" sz="16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0.976</a:t>
                      </a:r>
                      <a:endParaRPr b="0" lang="en-US" sz="16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3290</a:t>
                      </a:r>
                      <a:endParaRPr b="0" lang="en-US" sz="1600" spc="-1" strike="noStrike">
                        <a:latin typeface="Arial"/>
                      </a:endParaRPr>
                    </a:p>
                  </a:txBody>
                  <a:tcPr marL="91440" marR="91440">
                    <a:noFill/>
                  </a:tcPr>
                </a:tc>
              </a:tr>
              <a:tr h="432000">
                <a:tc>
                  <a:txBody>
                    <a:bodyPr anchor="ctr"/>
                    <a:p>
                      <a:pPr>
                        <a:lnSpc>
                          <a:spcPct val="100000"/>
                        </a:lnSpc>
                      </a:pPr>
                      <a:r>
                        <a:rPr b="0" lang="en-US" sz="1200" spc="-1" strike="noStrike">
                          <a:solidFill>
                            <a:srgbClr val="000000"/>
                          </a:solidFill>
                          <a:latin typeface="Courier New"/>
                        </a:rPr>
                        <a:t>Starcat+Criterion</a:t>
                      </a:r>
                      <a:endParaRPr b="0" lang="en-US" sz="12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0.308</a:t>
                      </a:r>
                      <a:endParaRPr b="0" lang="en-US" sz="16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0.976</a:t>
                      </a:r>
                      <a:endParaRPr b="0" lang="en-US" sz="1600" spc="-1" strike="noStrike">
                        <a:latin typeface="Arial"/>
                      </a:endParaRPr>
                    </a:p>
                  </a:txBody>
                  <a:tcPr marL="91440" marR="91440">
                    <a:noFill/>
                  </a:tcPr>
                </a:tc>
                <a:tc>
                  <a:txBody>
                    <a:bodyPr anchor="ctr"/>
                    <a:p>
                      <a:pPr algn="r">
                        <a:lnSpc>
                          <a:spcPct val="100000"/>
                        </a:lnSpc>
                      </a:pPr>
                      <a:r>
                        <a:rPr b="0" lang="en-US" sz="1600" spc="-1" strike="noStrike">
                          <a:solidFill>
                            <a:srgbClr val="000000"/>
                          </a:solidFill>
                          <a:latin typeface="Times New Roman"/>
                        </a:rPr>
                        <a:t>3281</a:t>
                      </a:r>
                      <a:endParaRPr b="0" lang="en-US" sz="1600" spc="-1" strike="noStrike">
                        <a:latin typeface="Arial"/>
                      </a:endParaRPr>
                    </a:p>
                  </a:txBody>
                  <a:tcPr marL="91440" marR="91440">
                    <a:noFill/>
                  </a:tcPr>
                </a:tc>
              </a:tr>
              <a:tr h="432000">
                <a:tc>
                  <a:txBody>
                    <a:bodyPr anchor="ctr"/>
                    <a:p>
                      <a:pPr>
                        <a:lnSpc>
                          <a:spcPct val="100000"/>
                        </a:lnSpc>
                      </a:pPr>
                      <a:r>
                        <a:rPr b="0" lang="en-US" sz="1200" spc="-1" strike="noStrike">
                          <a:solidFill>
                            <a:srgbClr val="000000"/>
                          </a:solidFill>
                          <a:latin typeface="Courier New"/>
                        </a:rPr>
                        <a:t>Starcat*Criterion</a:t>
                      </a:r>
                      <a:endParaRPr b="0" lang="en-US" sz="1200" spc="-1" strike="noStrike">
                        <a:latin typeface="Arial"/>
                      </a:endParaRPr>
                    </a:p>
                  </a:txBody>
                  <a:tcPr marL="91440" marR="91440">
                    <a:lnB w="12240">
                      <a:solidFill>
                        <a:srgbClr val="000000"/>
                      </a:solidFill>
                    </a:lnB>
                    <a:noFill/>
                  </a:tcPr>
                </a:tc>
                <a:tc>
                  <a:txBody>
                    <a:bodyPr anchor="ctr"/>
                    <a:p>
                      <a:pPr algn="r">
                        <a:lnSpc>
                          <a:spcPct val="100000"/>
                        </a:lnSpc>
                      </a:pPr>
                      <a:r>
                        <a:rPr b="0" lang="en-US" sz="1600" spc="-1" strike="noStrike">
                          <a:solidFill>
                            <a:srgbClr val="000000"/>
                          </a:solidFill>
                          <a:latin typeface="Times New Roman"/>
                        </a:rPr>
                        <a:t>0.309</a:t>
                      </a:r>
                      <a:endParaRPr b="0" lang="en-US" sz="1600" spc="-1" strike="noStrike">
                        <a:latin typeface="Arial"/>
                      </a:endParaRPr>
                    </a:p>
                  </a:txBody>
                  <a:tcPr marL="91440" marR="91440">
                    <a:lnB w="12240">
                      <a:solidFill>
                        <a:srgbClr val="000000"/>
                      </a:solidFill>
                    </a:lnB>
                    <a:noFill/>
                  </a:tcPr>
                </a:tc>
                <a:tc>
                  <a:txBody>
                    <a:bodyPr anchor="ctr"/>
                    <a:p>
                      <a:pPr algn="r">
                        <a:lnSpc>
                          <a:spcPct val="100000"/>
                        </a:lnSpc>
                      </a:pPr>
                      <a:r>
                        <a:rPr b="0" lang="en-US" sz="1600" spc="-1" strike="noStrike">
                          <a:solidFill>
                            <a:srgbClr val="000000"/>
                          </a:solidFill>
                          <a:latin typeface="Times New Roman"/>
                        </a:rPr>
                        <a:t>0.978</a:t>
                      </a:r>
                      <a:endParaRPr b="0" lang="en-US" sz="1600" spc="-1" strike="noStrike">
                        <a:latin typeface="Arial"/>
                      </a:endParaRPr>
                    </a:p>
                  </a:txBody>
                  <a:tcPr marL="91440" marR="91440">
                    <a:lnB w="12240">
                      <a:solidFill>
                        <a:srgbClr val="000000"/>
                      </a:solidFill>
                    </a:lnB>
                    <a:noFill/>
                  </a:tcPr>
                </a:tc>
                <a:tc>
                  <a:txBody>
                    <a:bodyPr anchor="ctr"/>
                    <a:p>
                      <a:pPr algn="r">
                        <a:lnSpc>
                          <a:spcPct val="100000"/>
                        </a:lnSpc>
                      </a:pPr>
                      <a:r>
                        <a:rPr b="0" lang="en-US" sz="1600" spc="-1" strike="noStrike">
                          <a:solidFill>
                            <a:srgbClr val="000000"/>
                          </a:solidFill>
                          <a:latin typeface="Times New Roman"/>
                        </a:rPr>
                        <a:t>3248</a:t>
                      </a:r>
                      <a:endParaRPr b="0" lang="en-US" sz="1600" spc="-1" strike="noStrike">
                        <a:latin typeface="Arial"/>
                      </a:endParaRPr>
                    </a:p>
                  </a:txBody>
                  <a:tcPr marL="91440" marR="91440">
                    <a:lnB w="12240">
                      <a:solidFill>
                        <a:srgbClr val="000000"/>
                      </a:solidFill>
                    </a:lnB>
                    <a:noFill/>
                  </a:tcPr>
                </a:tc>
              </a:tr>
            </a:tbl>
          </a:graphicData>
        </a:graphic>
      </p:graphicFrame>
    </p:spTree>
  </p:cSld>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 specific case of hierarchical nesting of measurements is that of </a:t>
            </a:r>
            <a:r>
              <a:rPr b="0" lang="en-US" sz="1800" spc="-1" strike="noStrike">
                <a:solidFill>
                  <a:srgbClr val="0070c0"/>
                </a:solidFill>
                <a:latin typeface="Times New Roman"/>
              </a:rPr>
              <a:t>subjects nested in studies/experiments</a:t>
            </a:r>
            <a:r>
              <a:rPr b="0" lang="en-US" sz="1800" spc="-1" strike="noStrike">
                <a:solidFill>
                  <a:srgbClr val="000000"/>
                </a:solidFill>
                <a:latin typeface="Times New Roman"/>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example, research on affective priming (see earlier) may include multiple studies where aspects of the design are systematically manipulated, while replicating the basic affective priming effect.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HLM represents an appealing context to conduct a </a:t>
            </a:r>
            <a:r>
              <a:rPr b="0" lang="en-US" sz="1800" spc="-1" strike="noStrike">
                <a:solidFill>
                  <a:srgbClr val="0070c0"/>
                </a:solidFill>
                <a:latin typeface="Times New Roman"/>
              </a:rPr>
              <a:t>sample-driven meta-analysis</a:t>
            </a:r>
            <a:r>
              <a:rPr b="0" lang="en-US" sz="1800" spc="-1" strike="noStrike">
                <a:solidFill>
                  <a:srgbClr val="000000"/>
                </a:solidFill>
                <a:latin typeface="Times New Roman"/>
              </a:rPr>
              <a:t> for the effect of interest, across all studies, e.g.:</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meta &lt;- lmer(RT~Prime*Target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+(1+Prime*Target|</a:t>
            </a:r>
            <a:r>
              <a:rPr b="1" lang="en-US" sz="1200" spc="-1" strike="noStrike" u="sng">
                <a:solidFill>
                  <a:srgbClr val="ff0000"/>
                </a:solidFill>
                <a:uFillTx/>
                <a:latin typeface="Courier New"/>
              </a:rPr>
              <a:t>Study</a:t>
            </a:r>
            <a:r>
              <a:rPr b="0" lang="en-US" sz="1200" spc="-1" strike="noStrike">
                <a:solidFill>
                  <a:srgbClr val="000000"/>
                </a:solidFill>
                <a:latin typeface="Courier New"/>
              </a:rPr>
              <a:t>)+(1|Subject),data=alldata)</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this example, studies and subjects are assumed to contribute independent random variation to the data. Within studies, the affective priming effect is allowed to deviate from the population affective priming effect.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46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7.6 Meta-analysis as an HLM</a:t>
            </a:r>
            <a:endParaRPr b="0" lang="en-US" sz="3200" spc="-1" strike="noStrike">
              <a:latin typeface="Arial"/>
            </a:endParaRPr>
          </a:p>
        </p:txBody>
      </p:sp>
      <p:sp>
        <p:nvSpPr>
          <p:cNvPr id="46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83" dur="indefinite" restart="never" nodeType="tmRoot">
          <p:childTnLst>
            <p:seq>
              <p:cTn id="184" dur="indefinite"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There are many advantages to using random effects in a meta-analysis context: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Data can be pooled while controlling for differences between studies (e.g., different stimuli, extra manipulations, extra covariates).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All available data from studies can be used, not just summary effect sizes (as in conventional meta-analysis).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Different studies can have different designs (e.g., between or within). Within-subjects data can be handled with the inclusion of a random effect for subjects. This is not straightforward in conventional meta-analysis.</a:t>
            </a:r>
            <a:endParaRPr b="0" lang="en-US" sz="1600" spc="-1" strike="noStrike">
              <a:solidFill>
                <a:srgbClr val="000000"/>
              </a:solidFill>
              <a:latin typeface="Calibri"/>
            </a:endParaRPr>
          </a:p>
          <a:p>
            <a:pPr>
              <a:lnSpc>
                <a:spcPct val="100000"/>
              </a:lnSpc>
              <a:spcBef>
                <a:spcPts val="360"/>
              </a:spcBef>
            </a:pP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major downside to this approach is that all sample data must be available to the researcher. For large-scale literature reviews, it may not be feasible to obtain all original datasets. Changes in data submission policies may change this, however...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As well, even for a set of extracted effect sizes, HLM could still be useful to pool both between- and within-subjects data!</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465"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7.6 Meta-analysis as an HLM</a:t>
            </a:r>
            <a:endParaRPr b="0" lang="en-US" sz="3200" spc="-1" strike="noStrike">
              <a:latin typeface="Arial"/>
            </a:endParaRPr>
          </a:p>
        </p:txBody>
      </p:sp>
      <p:sp>
        <p:nvSpPr>
          <p:cNvPr id="46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previous examples extend to other settings where data are nested:</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468"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7.7 More types of hierarchical data</a:t>
            </a:r>
            <a:endParaRPr b="0" lang="en-US" sz="3200" spc="-1" strike="noStrike">
              <a:latin typeface="Arial"/>
            </a:endParaRPr>
          </a:p>
        </p:txBody>
      </p:sp>
      <p:sp>
        <p:nvSpPr>
          <p:cNvPr id="469"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470" name="Table 4"/>
          <p:cNvGraphicFramePr/>
          <p:nvPr/>
        </p:nvGraphicFramePr>
        <p:xfrm>
          <a:off x="1523880" y="2493000"/>
          <a:ext cx="6095520" cy="3769200"/>
        </p:xfrm>
        <a:graphic>
          <a:graphicData uri="http://schemas.openxmlformats.org/drawingml/2006/table">
            <a:tbl>
              <a:tblPr/>
              <a:tblGrid>
                <a:gridCol w="1523880"/>
                <a:gridCol w="1523880"/>
                <a:gridCol w="1523880"/>
                <a:gridCol w="1523880"/>
              </a:tblGrid>
              <a:tr h="418680">
                <a:tc>
                  <a:txBody>
                    <a:bodyPr anchor="ctr"/>
                    <a:p>
                      <a:pPr>
                        <a:lnSpc>
                          <a:spcPct val="100000"/>
                        </a:lnSpc>
                      </a:pPr>
                      <a:r>
                        <a:rPr b="1" lang="en-US" sz="1600" spc="-1" strike="noStrike">
                          <a:solidFill>
                            <a:srgbClr val="000000"/>
                          </a:solidFill>
                          <a:latin typeface="Times New Roman"/>
                        </a:rPr>
                        <a:t>Level 1 &lt;</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nSpc>
                          <a:spcPct val="100000"/>
                        </a:lnSpc>
                      </a:pPr>
                      <a:r>
                        <a:rPr b="1" lang="en-US" sz="1600" spc="-1" strike="noStrike">
                          <a:solidFill>
                            <a:srgbClr val="000000"/>
                          </a:solidFill>
                          <a:latin typeface="Times New Roman"/>
                        </a:rPr>
                        <a:t>Level 2 &lt;</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nSpc>
                          <a:spcPct val="100000"/>
                        </a:lnSpc>
                      </a:pPr>
                      <a:r>
                        <a:rPr b="1" lang="en-US" sz="1600" spc="-1" strike="noStrike">
                          <a:solidFill>
                            <a:srgbClr val="000000"/>
                          </a:solidFill>
                          <a:latin typeface="Times New Roman"/>
                        </a:rPr>
                        <a:t>Level 3 &lt;</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nSpc>
                          <a:spcPct val="100000"/>
                        </a:lnSpc>
                      </a:pPr>
                      <a:r>
                        <a:rPr b="1" lang="en-US" sz="1600" spc="-1" strike="noStrike">
                          <a:solidFill>
                            <a:srgbClr val="000000"/>
                          </a:solidFill>
                          <a:latin typeface="Times New Roman"/>
                        </a:rPr>
                        <a:t>Level 4 &lt;</a:t>
                      </a:r>
                      <a:endParaRPr b="0" lang="en-US" sz="1600" spc="-1" strike="noStrike">
                        <a:latin typeface="Arial"/>
                      </a:endParaRPr>
                    </a:p>
                  </a:txBody>
                  <a:tcPr marL="91440" marR="91440">
                    <a:lnT w="12240">
                      <a:solidFill>
                        <a:srgbClr val="000000"/>
                      </a:solidFill>
                    </a:lnT>
                    <a:lnB w="12240">
                      <a:solidFill>
                        <a:srgbClr val="000000"/>
                      </a:solidFill>
                    </a:lnB>
                    <a:noFill/>
                  </a:tcPr>
                </a:tc>
              </a:tr>
              <a:tr h="418680">
                <a:tc>
                  <a:txBody>
                    <a:bodyPr anchor="ctr"/>
                    <a:p>
                      <a:pPr>
                        <a:lnSpc>
                          <a:spcPct val="100000"/>
                        </a:lnSpc>
                      </a:pPr>
                      <a:r>
                        <a:rPr b="0" lang="en-US" sz="1600" spc="-1" strike="noStrike">
                          <a:solidFill>
                            <a:srgbClr val="000000"/>
                          </a:solidFill>
                          <a:latin typeface="Times New Roman"/>
                        </a:rPr>
                        <a:t>Subjects</a:t>
                      </a:r>
                      <a:endParaRPr b="0" lang="en-US" sz="1600" spc="-1" strike="noStrike">
                        <a:latin typeface="Arial"/>
                      </a:endParaRPr>
                    </a:p>
                  </a:txBody>
                  <a:tcPr marL="91440" marR="91440">
                    <a:lnT w="12240">
                      <a:solidFill>
                        <a:srgbClr val="000000"/>
                      </a:solidFill>
                    </a:lnT>
                    <a:noFill/>
                  </a:tcPr>
                </a:tc>
                <a:tc>
                  <a:txBody>
                    <a:bodyPr anchor="ctr"/>
                    <a:p>
                      <a:pPr>
                        <a:lnSpc>
                          <a:spcPct val="100000"/>
                        </a:lnSpc>
                      </a:pPr>
                      <a:r>
                        <a:rPr b="0" lang="en-US" sz="1600" spc="-1" strike="noStrike">
                          <a:solidFill>
                            <a:srgbClr val="000000"/>
                          </a:solidFill>
                          <a:latin typeface="Times New Roman"/>
                        </a:rPr>
                        <a:t>Dyads</a:t>
                      </a:r>
                      <a:endParaRPr b="0" lang="en-US" sz="1600" spc="-1" strike="noStrike">
                        <a:latin typeface="Arial"/>
                      </a:endParaRPr>
                    </a:p>
                  </a:txBody>
                  <a:tcPr marL="91440" marR="91440">
                    <a:lnT w="12240">
                      <a:solidFill>
                        <a:srgbClr val="000000"/>
                      </a:solidFill>
                    </a:lnT>
                    <a:noFill/>
                  </a:tcPr>
                </a:tc>
                <a:tc>
                  <a:tcPr marL="91440" marR="91440">
                    <a:lnT w="12240">
                      <a:solidFill>
                        <a:srgbClr val="000000"/>
                      </a:solidFill>
                    </a:lnT>
                    <a:noFill/>
                  </a:tcPr>
                </a:tc>
                <a:tc>
                  <a:tcPr marL="91440" marR="91440">
                    <a:lnT w="12240">
                      <a:solidFill>
                        <a:srgbClr val="000000"/>
                      </a:solidFill>
                    </a:lnT>
                    <a:noFill/>
                  </a:tcPr>
                </a:tc>
              </a:tr>
              <a:tr h="418680">
                <a:tc>
                  <a:txBody>
                    <a:bodyPr anchor="ctr"/>
                    <a:p>
                      <a:pPr>
                        <a:lnSpc>
                          <a:spcPct val="100000"/>
                        </a:lnSpc>
                      </a:pPr>
                      <a:r>
                        <a:rPr b="0" lang="en-US" sz="1600" spc="-1" strike="noStrike">
                          <a:solidFill>
                            <a:srgbClr val="000000"/>
                          </a:solidFill>
                          <a:latin typeface="Times New Roman"/>
                        </a:rPr>
                        <a:t>Students</a:t>
                      </a:r>
                      <a:endParaRPr b="0" lang="en-US" sz="1600" spc="-1" strike="noStrike">
                        <a:latin typeface="Arial"/>
                      </a:endParaRPr>
                    </a:p>
                  </a:txBody>
                  <a:tcPr marL="91440" marR="91440">
                    <a:noFill/>
                  </a:tcPr>
                </a:tc>
                <a:tc>
                  <a:txBody>
                    <a:bodyPr anchor="ctr"/>
                    <a:p>
                      <a:pPr>
                        <a:lnSpc>
                          <a:spcPct val="100000"/>
                        </a:lnSpc>
                      </a:pPr>
                      <a:r>
                        <a:rPr b="0" lang="en-US" sz="1600" spc="-1" strike="noStrike">
                          <a:solidFill>
                            <a:srgbClr val="000000"/>
                          </a:solidFill>
                          <a:latin typeface="Times New Roman"/>
                        </a:rPr>
                        <a:t>Classes</a:t>
                      </a:r>
                      <a:endParaRPr b="0" lang="en-US" sz="1600" spc="-1" strike="noStrike">
                        <a:latin typeface="Arial"/>
                      </a:endParaRPr>
                    </a:p>
                  </a:txBody>
                  <a:tcPr marL="91440" marR="91440">
                    <a:noFill/>
                  </a:tcPr>
                </a:tc>
                <a:tc>
                  <a:txBody>
                    <a:bodyPr anchor="ctr"/>
                    <a:p>
                      <a:pPr>
                        <a:lnSpc>
                          <a:spcPct val="100000"/>
                        </a:lnSpc>
                      </a:pPr>
                      <a:r>
                        <a:rPr b="0" lang="en-US" sz="1600" spc="-1" strike="noStrike">
                          <a:solidFill>
                            <a:srgbClr val="000000"/>
                          </a:solidFill>
                          <a:latin typeface="Times New Roman"/>
                        </a:rPr>
                        <a:t>Schools</a:t>
                      </a:r>
                      <a:endParaRPr b="0" lang="en-US" sz="1600" spc="-1" strike="noStrike">
                        <a:latin typeface="Arial"/>
                      </a:endParaRPr>
                    </a:p>
                  </a:txBody>
                  <a:tcPr marL="91440" marR="91440">
                    <a:noFill/>
                  </a:tcPr>
                </a:tc>
                <a:tc>
                  <a:tcPr marL="91440" marR="91440">
                    <a:noFill/>
                  </a:tcPr>
                </a:tc>
              </a:tr>
              <a:tr h="418680">
                <a:tc>
                  <a:txBody>
                    <a:bodyPr anchor="ctr"/>
                    <a:p>
                      <a:pPr>
                        <a:lnSpc>
                          <a:spcPct val="100000"/>
                        </a:lnSpc>
                      </a:pPr>
                      <a:r>
                        <a:rPr b="0" lang="en-US" sz="1600" spc="-1" strike="noStrike">
                          <a:solidFill>
                            <a:srgbClr val="000000"/>
                          </a:solidFill>
                          <a:latin typeface="Times New Roman"/>
                        </a:rPr>
                        <a:t>Patients</a:t>
                      </a:r>
                      <a:endParaRPr b="0" lang="en-US" sz="1600" spc="-1" strike="noStrike">
                        <a:latin typeface="Arial"/>
                      </a:endParaRPr>
                    </a:p>
                  </a:txBody>
                  <a:tcPr marL="91440" marR="91440">
                    <a:noFill/>
                  </a:tcPr>
                </a:tc>
                <a:tc>
                  <a:txBody>
                    <a:bodyPr anchor="ctr"/>
                    <a:p>
                      <a:pPr>
                        <a:lnSpc>
                          <a:spcPct val="100000"/>
                        </a:lnSpc>
                      </a:pPr>
                      <a:r>
                        <a:rPr b="0" lang="en-US" sz="1600" spc="-1" strike="noStrike">
                          <a:solidFill>
                            <a:srgbClr val="000000"/>
                          </a:solidFill>
                          <a:latin typeface="Times New Roman"/>
                        </a:rPr>
                        <a:t>Doctors</a:t>
                      </a:r>
                      <a:endParaRPr b="0" lang="en-US" sz="1600" spc="-1" strike="noStrike">
                        <a:latin typeface="Arial"/>
                      </a:endParaRPr>
                    </a:p>
                  </a:txBody>
                  <a:tcPr marL="91440" marR="91440">
                    <a:noFill/>
                  </a:tcPr>
                </a:tc>
                <a:tc>
                  <a:txBody>
                    <a:bodyPr anchor="ctr"/>
                    <a:p>
                      <a:pPr>
                        <a:lnSpc>
                          <a:spcPct val="100000"/>
                        </a:lnSpc>
                      </a:pPr>
                      <a:r>
                        <a:rPr b="0" lang="en-US" sz="1600" spc="-1" strike="noStrike">
                          <a:solidFill>
                            <a:srgbClr val="000000"/>
                          </a:solidFill>
                          <a:latin typeface="Times New Roman"/>
                        </a:rPr>
                        <a:t>Hospitals</a:t>
                      </a:r>
                      <a:endParaRPr b="0" lang="en-US" sz="1600" spc="-1" strike="noStrike">
                        <a:latin typeface="Arial"/>
                      </a:endParaRPr>
                    </a:p>
                  </a:txBody>
                  <a:tcPr marL="91440" marR="91440">
                    <a:noFill/>
                  </a:tcPr>
                </a:tc>
                <a:tc>
                  <a:tcPr marL="91440" marR="91440">
                    <a:noFill/>
                  </a:tcPr>
                </a:tc>
              </a:tr>
              <a:tr h="418680">
                <a:tc>
                  <a:txBody>
                    <a:bodyPr anchor="ctr"/>
                    <a:p>
                      <a:pPr>
                        <a:lnSpc>
                          <a:spcPct val="100000"/>
                        </a:lnSpc>
                      </a:pPr>
                      <a:r>
                        <a:rPr b="0" lang="en-US" sz="1600" spc="-1" strike="noStrike">
                          <a:solidFill>
                            <a:srgbClr val="000000"/>
                          </a:solidFill>
                          <a:latin typeface="Times New Roman"/>
                        </a:rPr>
                        <a:t>Children</a:t>
                      </a:r>
                      <a:endParaRPr b="0" lang="en-US" sz="1600" spc="-1" strike="noStrike">
                        <a:latin typeface="Arial"/>
                      </a:endParaRPr>
                    </a:p>
                  </a:txBody>
                  <a:tcPr marL="91440" marR="91440">
                    <a:lnB w="12240">
                      <a:solidFill>
                        <a:srgbClr val="000000"/>
                      </a:solidFill>
                    </a:lnB>
                    <a:noFill/>
                  </a:tcPr>
                </a:tc>
                <a:tc>
                  <a:txBody>
                    <a:bodyPr anchor="ctr"/>
                    <a:p>
                      <a:pPr>
                        <a:lnSpc>
                          <a:spcPct val="100000"/>
                        </a:lnSpc>
                      </a:pPr>
                      <a:r>
                        <a:rPr b="0" lang="en-US" sz="1600" spc="-1" strike="noStrike">
                          <a:solidFill>
                            <a:srgbClr val="000000"/>
                          </a:solidFill>
                          <a:latin typeface="Times New Roman"/>
                        </a:rPr>
                        <a:t>Families</a:t>
                      </a:r>
                      <a:endParaRPr b="0" lang="en-US" sz="1600" spc="-1" strike="noStrike">
                        <a:latin typeface="Arial"/>
                      </a:endParaRPr>
                    </a:p>
                  </a:txBody>
                  <a:tcPr marL="91440" marR="91440">
                    <a:lnB w="12240">
                      <a:solidFill>
                        <a:srgbClr val="000000"/>
                      </a:solidFill>
                    </a:lnB>
                    <a:noFill/>
                  </a:tcPr>
                </a:tc>
                <a:tc>
                  <a:txBody>
                    <a:bodyPr anchor="ctr"/>
                    <a:p>
                      <a:pPr>
                        <a:lnSpc>
                          <a:spcPct val="100000"/>
                        </a:lnSpc>
                      </a:pPr>
                      <a:r>
                        <a:rPr b="0" lang="en-US" sz="1600" spc="-1" strike="noStrike">
                          <a:solidFill>
                            <a:srgbClr val="000000"/>
                          </a:solidFill>
                          <a:latin typeface="Times New Roman"/>
                        </a:rPr>
                        <a:t>Cities</a:t>
                      </a:r>
                      <a:endParaRPr b="0" lang="en-US" sz="1600" spc="-1" strike="noStrike">
                        <a:latin typeface="Arial"/>
                      </a:endParaRPr>
                    </a:p>
                  </a:txBody>
                  <a:tcPr marL="91440" marR="91440">
                    <a:lnB w="12240">
                      <a:solidFill>
                        <a:srgbClr val="000000"/>
                      </a:solidFill>
                    </a:lnB>
                    <a:noFill/>
                  </a:tcPr>
                </a:tc>
                <a:tc>
                  <a:txBody>
                    <a:bodyPr anchor="ctr"/>
                    <a:p>
                      <a:pPr>
                        <a:lnSpc>
                          <a:spcPct val="100000"/>
                        </a:lnSpc>
                      </a:pPr>
                      <a:r>
                        <a:rPr b="0" lang="en-US" sz="1600" spc="-1" strike="noStrike">
                          <a:solidFill>
                            <a:srgbClr val="000000"/>
                          </a:solidFill>
                          <a:latin typeface="Times New Roman"/>
                        </a:rPr>
                        <a:t>Countries</a:t>
                      </a:r>
                      <a:endParaRPr b="0" lang="en-US" sz="1600" spc="-1" strike="noStrike">
                        <a:latin typeface="Arial"/>
                      </a:endParaRPr>
                    </a:p>
                  </a:txBody>
                  <a:tcPr marL="91440" marR="91440">
                    <a:lnB w="12240">
                      <a:solidFill>
                        <a:srgbClr val="000000"/>
                      </a:solidFill>
                    </a:lnB>
                    <a:noFill/>
                  </a:tcPr>
                </a:tc>
              </a:tr>
              <a:tr h="418680">
                <a:tc>
                  <a:txBody>
                    <a:bodyPr anchor="ctr"/>
                    <a:p>
                      <a:pPr>
                        <a:lnSpc>
                          <a:spcPct val="100000"/>
                        </a:lnSpc>
                      </a:pPr>
                      <a:r>
                        <a:rPr b="0" lang="en-US" sz="1600" spc="-1" strike="noStrike">
                          <a:solidFill>
                            <a:srgbClr val="000000"/>
                          </a:solidFill>
                          <a:latin typeface="Times New Roman"/>
                        </a:rPr>
                        <a:t>Grapes</a:t>
                      </a:r>
                      <a:endParaRPr b="0" lang="en-US" sz="1600" spc="-1" strike="noStrike">
                        <a:latin typeface="Arial"/>
                      </a:endParaRPr>
                    </a:p>
                  </a:txBody>
                  <a:tcPr marL="91440" marR="91440">
                    <a:lnT w="12240">
                      <a:solidFill>
                        <a:srgbClr val="000000"/>
                      </a:solidFill>
                    </a:lnT>
                    <a:noFill/>
                  </a:tcPr>
                </a:tc>
                <a:tc>
                  <a:txBody>
                    <a:bodyPr anchor="ctr"/>
                    <a:p>
                      <a:pPr>
                        <a:lnSpc>
                          <a:spcPct val="100000"/>
                        </a:lnSpc>
                      </a:pPr>
                      <a:r>
                        <a:rPr b="0" lang="en-US" sz="1600" spc="-1" strike="noStrike">
                          <a:solidFill>
                            <a:srgbClr val="000000"/>
                          </a:solidFill>
                          <a:latin typeface="Times New Roman"/>
                        </a:rPr>
                        <a:t>Vines</a:t>
                      </a:r>
                      <a:endParaRPr b="0" lang="en-US" sz="1600" spc="-1" strike="noStrike">
                        <a:latin typeface="Arial"/>
                      </a:endParaRPr>
                    </a:p>
                  </a:txBody>
                  <a:tcPr marL="91440" marR="91440">
                    <a:lnT w="12240">
                      <a:solidFill>
                        <a:srgbClr val="000000"/>
                      </a:solidFill>
                    </a:lnT>
                    <a:noFill/>
                  </a:tcPr>
                </a:tc>
                <a:tc>
                  <a:txBody>
                    <a:bodyPr anchor="ctr"/>
                    <a:p>
                      <a:pPr>
                        <a:lnSpc>
                          <a:spcPct val="100000"/>
                        </a:lnSpc>
                      </a:pPr>
                      <a:r>
                        <a:rPr b="0" lang="en-US" sz="1600" spc="-1" strike="noStrike">
                          <a:solidFill>
                            <a:srgbClr val="000000"/>
                          </a:solidFill>
                          <a:latin typeface="Times New Roman"/>
                        </a:rPr>
                        <a:t>Vineyards</a:t>
                      </a:r>
                      <a:endParaRPr b="0" lang="en-US" sz="1600" spc="-1" strike="noStrike">
                        <a:latin typeface="Arial"/>
                      </a:endParaRPr>
                    </a:p>
                  </a:txBody>
                  <a:tcPr marL="91440" marR="91440">
                    <a:lnT w="12240">
                      <a:solidFill>
                        <a:srgbClr val="000000"/>
                      </a:solidFill>
                    </a:lnT>
                    <a:noFill/>
                  </a:tcPr>
                </a:tc>
                <a:tc>
                  <a:tcPr marL="91440" marR="91440">
                    <a:lnT w="12240">
                      <a:solidFill>
                        <a:srgbClr val="000000"/>
                      </a:solidFill>
                    </a:lnT>
                    <a:noFill/>
                  </a:tcPr>
                </a:tc>
              </a:tr>
              <a:tr h="418680">
                <a:tc>
                  <a:txBody>
                    <a:bodyPr anchor="ctr"/>
                    <a:p>
                      <a:pPr>
                        <a:lnSpc>
                          <a:spcPct val="100000"/>
                        </a:lnSpc>
                      </a:pPr>
                      <a:r>
                        <a:rPr b="0" lang="en-US" sz="1600" spc="-1" strike="noStrike">
                          <a:solidFill>
                            <a:srgbClr val="000000"/>
                          </a:solidFill>
                          <a:latin typeface="Times New Roman"/>
                        </a:rPr>
                        <a:t>Fish</a:t>
                      </a:r>
                      <a:endParaRPr b="0" lang="en-US" sz="1600" spc="-1" strike="noStrike">
                        <a:latin typeface="Arial"/>
                      </a:endParaRPr>
                    </a:p>
                  </a:txBody>
                  <a:tcPr marL="91440" marR="91440">
                    <a:noFill/>
                  </a:tcPr>
                </a:tc>
                <a:tc>
                  <a:txBody>
                    <a:bodyPr anchor="ctr"/>
                    <a:p>
                      <a:pPr>
                        <a:lnSpc>
                          <a:spcPct val="100000"/>
                        </a:lnSpc>
                      </a:pPr>
                      <a:r>
                        <a:rPr b="0" lang="en-US" sz="1600" spc="-1" strike="noStrike">
                          <a:solidFill>
                            <a:srgbClr val="000000"/>
                          </a:solidFill>
                          <a:latin typeface="Times New Roman"/>
                        </a:rPr>
                        <a:t>Species</a:t>
                      </a:r>
                      <a:endParaRPr b="0" lang="en-US" sz="1600" spc="-1" strike="noStrike">
                        <a:latin typeface="Arial"/>
                      </a:endParaRPr>
                    </a:p>
                  </a:txBody>
                  <a:tcPr marL="91440" marR="91440">
                    <a:noFill/>
                  </a:tcPr>
                </a:tc>
                <a:tc>
                  <a:txBody>
                    <a:bodyPr anchor="ctr"/>
                    <a:p>
                      <a:pPr>
                        <a:lnSpc>
                          <a:spcPct val="100000"/>
                        </a:lnSpc>
                      </a:pPr>
                      <a:r>
                        <a:rPr b="0" lang="en-US" sz="1600" spc="-1" strike="noStrike">
                          <a:solidFill>
                            <a:srgbClr val="000000"/>
                          </a:solidFill>
                          <a:latin typeface="Times New Roman"/>
                        </a:rPr>
                        <a:t>Oceans</a:t>
                      </a:r>
                      <a:endParaRPr b="0" lang="en-US" sz="1600" spc="-1" strike="noStrike">
                        <a:latin typeface="Arial"/>
                      </a:endParaRPr>
                    </a:p>
                  </a:txBody>
                  <a:tcPr marL="91440" marR="91440">
                    <a:noFill/>
                  </a:tcPr>
                </a:tc>
                <a:tc>
                  <a:tcPr marL="91440" marR="91440">
                    <a:noFill/>
                  </a:tcPr>
                </a:tc>
              </a:tr>
              <a:tr h="418680">
                <a:tc>
                  <a:txBody>
                    <a:bodyPr anchor="ctr"/>
                    <a:p>
                      <a:pPr>
                        <a:lnSpc>
                          <a:spcPct val="100000"/>
                        </a:lnSpc>
                      </a:pPr>
                      <a:r>
                        <a:rPr b="0" lang="en-US" sz="1600" spc="-1" strike="noStrike">
                          <a:solidFill>
                            <a:srgbClr val="000000"/>
                          </a:solidFill>
                          <a:latin typeface="Times New Roman"/>
                        </a:rPr>
                        <a:t>Tissue</a:t>
                      </a:r>
                      <a:endParaRPr b="0" lang="en-US" sz="1600" spc="-1" strike="noStrike">
                        <a:latin typeface="Arial"/>
                      </a:endParaRPr>
                    </a:p>
                  </a:txBody>
                  <a:tcPr marL="91440" marR="91440">
                    <a:lnB w="12240">
                      <a:solidFill>
                        <a:srgbClr val="000000"/>
                      </a:solidFill>
                    </a:lnB>
                    <a:noFill/>
                  </a:tcPr>
                </a:tc>
                <a:tc>
                  <a:txBody>
                    <a:bodyPr anchor="ctr"/>
                    <a:p>
                      <a:pPr>
                        <a:lnSpc>
                          <a:spcPct val="100000"/>
                        </a:lnSpc>
                      </a:pPr>
                      <a:r>
                        <a:rPr b="0" lang="en-US" sz="1600" spc="-1" strike="noStrike">
                          <a:solidFill>
                            <a:srgbClr val="000000"/>
                          </a:solidFill>
                          <a:latin typeface="Times New Roman"/>
                        </a:rPr>
                        <a:t>Organs</a:t>
                      </a:r>
                      <a:endParaRPr b="0" lang="en-US" sz="1600" spc="-1" strike="noStrike">
                        <a:latin typeface="Arial"/>
                      </a:endParaRPr>
                    </a:p>
                  </a:txBody>
                  <a:tcPr marL="91440" marR="91440">
                    <a:lnB w="12240">
                      <a:solidFill>
                        <a:srgbClr val="000000"/>
                      </a:solidFill>
                    </a:lnB>
                    <a:noFill/>
                  </a:tcPr>
                </a:tc>
                <a:tc>
                  <a:txBody>
                    <a:bodyPr anchor="ctr"/>
                    <a:p>
                      <a:pPr>
                        <a:lnSpc>
                          <a:spcPct val="100000"/>
                        </a:lnSpc>
                      </a:pPr>
                      <a:r>
                        <a:rPr b="0" lang="en-US" sz="1600" spc="-1" strike="noStrike">
                          <a:solidFill>
                            <a:srgbClr val="000000"/>
                          </a:solidFill>
                          <a:latin typeface="Times New Roman"/>
                        </a:rPr>
                        <a:t>Patients</a:t>
                      </a:r>
                      <a:endParaRPr b="0" lang="en-US" sz="1600" spc="-1" strike="noStrike">
                        <a:latin typeface="Arial"/>
                      </a:endParaRPr>
                    </a:p>
                  </a:txBody>
                  <a:tcPr marL="91440" marR="91440">
                    <a:lnB w="12240">
                      <a:solidFill>
                        <a:srgbClr val="000000"/>
                      </a:solidFill>
                    </a:lnB>
                    <a:noFill/>
                  </a:tcPr>
                </a:tc>
                <a:tc>
                  <a:tcPr marL="91440" marR="91440">
                    <a:lnB w="12240">
                      <a:solidFill>
                        <a:srgbClr val="000000"/>
                      </a:solidFill>
                    </a:lnB>
                    <a:noFill/>
                  </a:tcPr>
                </a:tc>
              </a:tr>
              <a:tr h="419760">
                <a:tc>
                  <a:txBody>
                    <a:bodyPr anchor="ctr"/>
                    <a:p>
                      <a:pPr>
                        <a:lnSpc>
                          <a:spcPct val="100000"/>
                        </a:lnSpc>
                      </a:pPr>
                      <a:r>
                        <a:rPr b="0" lang="en-US" sz="1600" spc="-1" strike="noStrike">
                          <a:solidFill>
                            <a:srgbClr val="000000"/>
                          </a:solidFill>
                          <a:latin typeface="Times New Roman"/>
                        </a:rPr>
                        <a:t>Time series</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nSpc>
                          <a:spcPct val="100000"/>
                        </a:lnSpc>
                      </a:pPr>
                      <a:r>
                        <a:rPr b="0" lang="en-US" sz="1600" spc="-1" strike="noStrike">
                          <a:solidFill>
                            <a:srgbClr val="000000"/>
                          </a:solidFill>
                          <a:latin typeface="Times New Roman"/>
                        </a:rPr>
                        <a:t>Brain voxels</a:t>
                      </a:r>
                      <a:endParaRPr b="0" lang="en-US" sz="1600" spc="-1" strike="noStrike">
                        <a:latin typeface="Arial"/>
                      </a:endParaRPr>
                    </a:p>
                  </a:txBody>
                  <a:tcPr marL="91440" marR="91440">
                    <a:lnT w="12240">
                      <a:solidFill>
                        <a:srgbClr val="000000"/>
                      </a:solidFill>
                    </a:lnT>
                    <a:lnB w="12240">
                      <a:solidFill>
                        <a:srgbClr val="000000"/>
                      </a:solidFill>
                    </a:lnB>
                    <a:noFill/>
                  </a:tcPr>
                </a:tc>
                <a:tc>
                  <a:txBody>
                    <a:bodyPr anchor="ctr"/>
                    <a:p>
                      <a:pPr>
                        <a:lnSpc>
                          <a:spcPct val="100000"/>
                        </a:lnSpc>
                      </a:pPr>
                      <a:r>
                        <a:rPr b="0" lang="en-US" sz="1600" spc="-1" strike="noStrike">
                          <a:solidFill>
                            <a:srgbClr val="000000"/>
                          </a:solidFill>
                          <a:latin typeface="Times New Roman"/>
                        </a:rPr>
                        <a:t>Subjects</a:t>
                      </a:r>
                      <a:endParaRPr b="0" lang="en-US" sz="1600" spc="-1" strike="noStrike">
                        <a:latin typeface="Arial"/>
                      </a:endParaRPr>
                    </a:p>
                  </a:txBody>
                  <a:tcPr marL="91440" marR="91440">
                    <a:lnT w="12240">
                      <a:solidFill>
                        <a:srgbClr val="000000"/>
                      </a:solidFill>
                    </a:lnT>
                    <a:lnB w="12240">
                      <a:solidFill>
                        <a:srgbClr val="000000"/>
                      </a:solidFill>
                    </a:lnB>
                    <a:noFill/>
                  </a:tcPr>
                </a:tc>
                <a:tc>
                  <a:tcPr marL="91440" marR="91440">
                    <a:lnT w="12240">
                      <a:solidFill>
                        <a:srgbClr val="000000"/>
                      </a:solidFill>
                    </a:lnT>
                    <a:lnB w="12240">
                      <a:solidFill>
                        <a:srgbClr val="000000"/>
                      </a:solidFill>
                    </a:lnB>
                    <a:noFill/>
                  </a:tcPr>
                </a:tc>
              </a:tr>
            </a:tbl>
          </a:graphicData>
        </a:graphic>
      </p:graphicFrame>
    </p:spTree>
  </p:cSld>
  <p:timing>
    <p:tnLst>
      <p:par>
        <p:cTn id="187" dur="indefinite" restart="never" nodeType="tmRoot">
          <p:childTnLst>
            <p:seq>
              <p:cTn id="188" dur="indefinite"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Consider again the </a:t>
            </a:r>
            <a:r>
              <a:rPr b="0" lang="en-US" sz="1800" spc="-1" strike="noStrike">
                <a:solidFill>
                  <a:srgbClr val="984807"/>
                </a:solidFill>
                <a:latin typeface="Times New Roman"/>
              </a:rPr>
              <a:t>affective priming data</a:t>
            </a:r>
            <a:r>
              <a:rPr b="0" lang="en-US" sz="1800" spc="-1" strike="noStrike">
                <a:solidFill>
                  <a:srgbClr val="000000"/>
                </a:solidFill>
                <a:latin typeface="Times New Roman"/>
              </a:rPr>
              <a:t>. Typical trial-level data for a subject has the following structure: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Subject Trial    Pword   Tword     Prime    Target     RT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1771     ID7     1     hate    pain  Negative  Negative  503.3</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1678     ID7     2     pain  flower  Negative  Positive  541.9</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1595     ID7     3    smile   blood  Positive  Positive  484.6</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1781     ID7     4     fear    hell  Negative  Negative  503.8</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1541     ID7     5  rainbow   grave  Positive  Positive  537.7</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1632     ID7     6    beach    love  Positive  Negative  574.5</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1598     ID7     7    puppy   blood  Positive  Positive  513.9</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1587     ID7     8    smile    hell  Positive  Positive  516.5</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1559     ID7     9   heaven    hate  Positive  Positive  491.5</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1707     ID7    10     hate   puppy  Negative  Positive  519.9</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a:t>
            </a:r>
            <a:endParaRPr b="0" lang="en-US" sz="1200" spc="-1" strike="noStrike">
              <a:solidFill>
                <a:srgbClr val="000000"/>
              </a:solidFill>
              <a:latin typeface="Calibri"/>
            </a:endParaRPr>
          </a:p>
        </p:txBody>
      </p:sp>
      <p:sp>
        <p:nvSpPr>
          <p:cNvPr id="47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7.8 Crossed random effects</a:t>
            </a:r>
            <a:endParaRPr b="0" lang="en-US" sz="3200" spc="-1" strike="noStrike">
              <a:latin typeface="Arial"/>
            </a:endParaRPr>
          </a:p>
        </p:txBody>
      </p:sp>
      <p:sp>
        <p:nvSpPr>
          <p:cNvPr id="47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89" dur="indefinite" restart="never" nodeType="tmRoot">
          <p:childTnLst>
            <p:seq>
              <p:cTn id="190" dur="indefinite"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70c0"/>
              </a:buClr>
              <a:buFont typeface="Arial"/>
              <a:buChar char="•"/>
            </a:pPr>
            <a:r>
              <a:rPr b="0" lang="en-US" sz="1800" spc="-1" strike="noStrike">
                <a:solidFill>
                  <a:srgbClr val="0070c0"/>
                </a:solidFill>
                <a:latin typeface="Times New Roman"/>
              </a:rPr>
              <a:t>30 subjects</a:t>
            </a:r>
            <a:r>
              <a:rPr b="0" lang="en-US" sz="1800" spc="-1" strike="noStrike">
                <a:solidFill>
                  <a:srgbClr val="000000"/>
                </a:solidFill>
                <a:latin typeface="Times New Roman"/>
              </a:rPr>
              <a:t> performed the lexcial decision task (word or no word?) with affective priming. Target words (</a:t>
            </a:r>
            <a:r>
              <a:rPr b="0" lang="en-US" sz="1800" spc="-1" strike="noStrike">
                <a:solidFill>
                  <a:srgbClr val="0070c0"/>
                </a:solidFill>
                <a:latin typeface="Times New Roman"/>
              </a:rPr>
              <a:t>positive or negative</a:t>
            </a:r>
            <a:r>
              <a:rPr b="0" lang="en-US" sz="1800" spc="-1" strike="noStrike">
                <a:solidFill>
                  <a:srgbClr val="000000"/>
                </a:solidFill>
                <a:latin typeface="Times New Roman"/>
              </a:rPr>
              <a:t>) are preceded by prime words (positive or negative). Reaction times tend to be facilitated when these valences match.</a:t>
            </a:r>
            <a:endParaRPr b="0" lang="en-US" sz="1800" spc="-1" strike="noStrike">
              <a:solidFill>
                <a:srgbClr val="000000"/>
              </a:solidFill>
              <a:latin typeface="Calibri"/>
            </a:endParaRPr>
          </a:p>
        </p:txBody>
      </p:sp>
      <p:sp>
        <p:nvSpPr>
          <p:cNvPr id="475"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7.8 Crossed random effects</a:t>
            </a:r>
            <a:endParaRPr b="0" lang="en-US" sz="3200" spc="-1" strike="noStrike">
              <a:latin typeface="Arial"/>
            </a:endParaRPr>
          </a:p>
        </p:txBody>
      </p:sp>
      <p:sp>
        <p:nvSpPr>
          <p:cNvPr id="47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477" name="Picture 1" descr=""/>
          <p:cNvPicPr/>
          <p:nvPr/>
        </p:nvPicPr>
        <p:blipFill>
          <a:blip r:embed="rId1"/>
          <a:stretch/>
        </p:blipFill>
        <p:spPr>
          <a:xfrm>
            <a:off x="1799640" y="2925000"/>
            <a:ext cx="5544360" cy="3617640"/>
          </a:xfrm>
          <a:prstGeom prst="rect">
            <a:avLst/>
          </a:prstGeom>
          <a:ln>
            <a:noFill/>
          </a:ln>
        </p:spPr>
      </p:pic>
    </p:spTree>
  </p:cSld>
  <p:timing>
    <p:tnLst>
      <p:par>
        <p:cTn id="191" dur="indefinite" restart="never" nodeType="tmRoot">
          <p:childTnLst>
            <p:seq>
              <p:cTn id="192" dur="indefinite"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Line 1"/>
          <p:cNvSpPr/>
          <p:nvPr/>
        </p:nvSpPr>
        <p:spPr>
          <a:xfrm>
            <a:off x="3679560" y="5100480"/>
            <a:ext cx="25776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79" name="Line 2"/>
          <p:cNvSpPr/>
          <p:nvPr/>
        </p:nvSpPr>
        <p:spPr>
          <a:xfrm>
            <a:off x="3679560" y="5100480"/>
            <a:ext cx="61812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80" name="Line 3"/>
          <p:cNvSpPr/>
          <p:nvPr/>
        </p:nvSpPr>
        <p:spPr>
          <a:xfrm>
            <a:off x="3679560" y="5100480"/>
            <a:ext cx="97812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81" name="Line 4"/>
          <p:cNvSpPr/>
          <p:nvPr/>
        </p:nvSpPr>
        <p:spPr>
          <a:xfrm>
            <a:off x="3679560" y="5100480"/>
            <a:ext cx="133848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82" name="Line 5"/>
          <p:cNvSpPr/>
          <p:nvPr/>
        </p:nvSpPr>
        <p:spPr>
          <a:xfrm>
            <a:off x="3679560" y="5100480"/>
            <a:ext cx="169884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83" name="Line 6"/>
          <p:cNvSpPr/>
          <p:nvPr/>
        </p:nvSpPr>
        <p:spPr>
          <a:xfrm>
            <a:off x="3679560" y="5100480"/>
            <a:ext cx="205920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84" name="Line 7"/>
          <p:cNvSpPr/>
          <p:nvPr/>
        </p:nvSpPr>
        <p:spPr>
          <a:xfrm>
            <a:off x="3679560" y="5100480"/>
            <a:ext cx="2416320" cy="92052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85" name="Line 8"/>
          <p:cNvSpPr/>
          <p:nvPr/>
        </p:nvSpPr>
        <p:spPr>
          <a:xfrm>
            <a:off x="3679560" y="5100480"/>
            <a:ext cx="2776680" cy="92052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86" name="Line 9"/>
          <p:cNvSpPr/>
          <p:nvPr/>
        </p:nvSpPr>
        <p:spPr>
          <a:xfrm flipH="1">
            <a:off x="3937320" y="5100480"/>
            <a:ext cx="60624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87" name="Line 10"/>
          <p:cNvSpPr/>
          <p:nvPr/>
        </p:nvSpPr>
        <p:spPr>
          <a:xfrm flipH="1">
            <a:off x="4297680" y="5100480"/>
            <a:ext cx="24588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88" name="Line 11"/>
          <p:cNvSpPr/>
          <p:nvPr/>
        </p:nvSpPr>
        <p:spPr>
          <a:xfrm>
            <a:off x="4543560" y="5100480"/>
            <a:ext cx="11412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89" name="Line 12"/>
          <p:cNvSpPr/>
          <p:nvPr/>
        </p:nvSpPr>
        <p:spPr>
          <a:xfrm>
            <a:off x="4543560" y="5100480"/>
            <a:ext cx="47448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90" name="Line 13"/>
          <p:cNvSpPr/>
          <p:nvPr/>
        </p:nvSpPr>
        <p:spPr>
          <a:xfrm>
            <a:off x="4543560" y="5100480"/>
            <a:ext cx="83484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91" name="Line 14"/>
          <p:cNvSpPr/>
          <p:nvPr/>
        </p:nvSpPr>
        <p:spPr>
          <a:xfrm>
            <a:off x="4543560" y="5100480"/>
            <a:ext cx="119520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92" name="Line 15"/>
          <p:cNvSpPr/>
          <p:nvPr/>
        </p:nvSpPr>
        <p:spPr>
          <a:xfrm>
            <a:off x="4543560" y="5100480"/>
            <a:ext cx="1552320" cy="92052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93" name="Line 16"/>
          <p:cNvSpPr/>
          <p:nvPr/>
        </p:nvSpPr>
        <p:spPr>
          <a:xfrm>
            <a:off x="4543560" y="5100480"/>
            <a:ext cx="1912680" cy="92052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94" name="Line 17"/>
          <p:cNvSpPr/>
          <p:nvPr/>
        </p:nvSpPr>
        <p:spPr>
          <a:xfrm flipH="1">
            <a:off x="3937320" y="5100480"/>
            <a:ext cx="147024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95" name="Line 18"/>
          <p:cNvSpPr/>
          <p:nvPr/>
        </p:nvSpPr>
        <p:spPr>
          <a:xfrm flipH="1">
            <a:off x="4297680" y="5100480"/>
            <a:ext cx="110988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96" name="Line 19"/>
          <p:cNvSpPr/>
          <p:nvPr/>
        </p:nvSpPr>
        <p:spPr>
          <a:xfrm flipH="1">
            <a:off x="4657680" y="5100480"/>
            <a:ext cx="74988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97" name="Line 20"/>
          <p:cNvSpPr/>
          <p:nvPr/>
        </p:nvSpPr>
        <p:spPr>
          <a:xfrm flipH="1">
            <a:off x="5018040" y="5100480"/>
            <a:ext cx="38952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98" name="Line 21"/>
          <p:cNvSpPr/>
          <p:nvPr/>
        </p:nvSpPr>
        <p:spPr>
          <a:xfrm flipH="1">
            <a:off x="5378400" y="5100480"/>
            <a:ext cx="2916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499" name="Line 22"/>
          <p:cNvSpPr/>
          <p:nvPr/>
        </p:nvSpPr>
        <p:spPr>
          <a:xfrm>
            <a:off x="5407560" y="5100480"/>
            <a:ext cx="33120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500" name="Line 23"/>
          <p:cNvSpPr/>
          <p:nvPr/>
        </p:nvSpPr>
        <p:spPr>
          <a:xfrm>
            <a:off x="5407560" y="5100480"/>
            <a:ext cx="688320" cy="92052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501" name="Line 24"/>
          <p:cNvSpPr/>
          <p:nvPr/>
        </p:nvSpPr>
        <p:spPr>
          <a:xfrm>
            <a:off x="5407560" y="5100480"/>
            <a:ext cx="1048680" cy="92052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502" name="Line 25"/>
          <p:cNvSpPr/>
          <p:nvPr/>
        </p:nvSpPr>
        <p:spPr>
          <a:xfrm flipH="1">
            <a:off x="6456240" y="5100480"/>
            <a:ext cx="448200" cy="92052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503" name="Line 26"/>
          <p:cNvSpPr/>
          <p:nvPr/>
        </p:nvSpPr>
        <p:spPr>
          <a:xfrm flipH="1">
            <a:off x="6095880" y="5100480"/>
            <a:ext cx="808560" cy="92052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504" name="Line 27"/>
          <p:cNvSpPr/>
          <p:nvPr/>
        </p:nvSpPr>
        <p:spPr>
          <a:xfrm flipH="1">
            <a:off x="5738760" y="5100480"/>
            <a:ext cx="116568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505" name="Line 28"/>
          <p:cNvSpPr/>
          <p:nvPr/>
        </p:nvSpPr>
        <p:spPr>
          <a:xfrm flipH="1">
            <a:off x="5378400" y="5100480"/>
            <a:ext cx="152604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506" name="Line 29"/>
          <p:cNvSpPr/>
          <p:nvPr/>
        </p:nvSpPr>
        <p:spPr>
          <a:xfrm flipH="1">
            <a:off x="5018040" y="5100480"/>
            <a:ext cx="188640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507" name="Line 30"/>
          <p:cNvSpPr/>
          <p:nvPr/>
        </p:nvSpPr>
        <p:spPr>
          <a:xfrm flipH="1">
            <a:off x="4657680" y="5100480"/>
            <a:ext cx="224676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508" name="Line 31"/>
          <p:cNvSpPr/>
          <p:nvPr/>
        </p:nvSpPr>
        <p:spPr>
          <a:xfrm flipH="1">
            <a:off x="4297680" y="5100480"/>
            <a:ext cx="260676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509" name="Line 32"/>
          <p:cNvSpPr/>
          <p:nvPr/>
        </p:nvSpPr>
        <p:spPr>
          <a:xfrm flipH="1">
            <a:off x="3937320" y="5100480"/>
            <a:ext cx="2967120" cy="932040"/>
          </a:xfrm>
          <a:prstGeom prst="line">
            <a:avLst/>
          </a:prstGeom>
          <a:ln w="6480">
            <a:solidFill>
              <a:srgbClr val="0070c0"/>
            </a:solidFill>
            <a:round/>
          </a:ln>
        </p:spPr>
        <p:style>
          <a:lnRef idx="1">
            <a:schemeClr val="accent1"/>
          </a:lnRef>
          <a:fillRef idx="0">
            <a:schemeClr val="accent1"/>
          </a:fillRef>
          <a:effectRef idx="0">
            <a:schemeClr val="accent1"/>
          </a:effectRef>
          <a:fontRef idx="minor"/>
        </p:style>
      </p:sp>
      <p:sp>
        <p:nvSpPr>
          <p:cNvPr id="510" name="TextShape 33"/>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data contains two primary sources of random variation: subjects and words, which are both sampled from a population of subjects/words.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There were 8 positive and 8 negative words, which were presented in all possible combinations, representing 256 trials total.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Since each subject was presented with each word, one cannot say that words are nested in subjects. Instead, subjects and words are </a:t>
            </a:r>
            <a:r>
              <a:rPr b="0" lang="en-US" sz="1800" spc="-1" strike="noStrike">
                <a:solidFill>
                  <a:srgbClr val="984807"/>
                </a:solidFill>
                <a:latin typeface="Times New Roman"/>
              </a:rPr>
              <a:t>crossed random effects</a:t>
            </a:r>
            <a:r>
              <a:rPr b="0" lang="en-US" sz="1800" spc="-1" strike="noStrike">
                <a:solidFill>
                  <a:srgbClr val="000000"/>
                </a:solidFill>
                <a:latin typeface="Times New Roman"/>
              </a:rPr>
              <a: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511" name="CustomShape 34"/>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7.8 Crossed random effects</a:t>
            </a:r>
            <a:endParaRPr b="0" lang="en-US" sz="3200" spc="-1" strike="noStrike">
              <a:latin typeface="Arial"/>
            </a:endParaRPr>
          </a:p>
        </p:txBody>
      </p:sp>
      <p:sp>
        <p:nvSpPr>
          <p:cNvPr id="512" name="Line 35"/>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513" name="CustomShape 36"/>
          <p:cNvSpPr/>
          <p:nvPr/>
        </p:nvSpPr>
        <p:spPr>
          <a:xfrm>
            <a:off x="2232360" y="4749480"/>
            <a:ext cx="8697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Times New Roman"/>
              </a:rPr>
              <a:t>Subjects</a:t>
            </a:r>
            <a:endParaRPr b="0" lang="en-US" sz="1600" spc="-1" strike="noStrike">
              <a:latin typeface="Arial"/>
            </a:endParaRPr>
          </a:p>
        </p:txBody>
      </p:sp>
      <p:sp>
        <p:nvSpPr>
          <p:cNvPr id="514" name="CustomShape 37"/>
          <p:cNvSpPr/>
          <p:nvPr/>
        </p:nvSpPr>
        <p:spPr>
          <a:xfrm>
            <a:off x="2594520" y="5981400"/>
            <a:ext cx="7070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000000"/>
                </a:solidFill>
                <a:latin typeface="Times New Roman"/>
              </a:rPr>
              <a:t>Words</a:t>
            </a:r>
            <a:endParaRPr b="0" lang="en-US" sz="1600" spc="-1" strike="noStrike">
              <a:latin typeface="Arial"/>
            </a:endParaRPr>
          </a:p>
        </p:txBody>
      </p:sp>
      <p:sp>
        <p:nvSpPr>
          <p:cNvPr id="515" name="CustomShape 38"/>
          <p:cNvSpPr/>
          <p:nvPr/>
        </p:nvSpPr>
        <p:spPr>
          <a:xfrm>
            <a:off x="5989680" y="4849560"/>
            <a:ext cx="359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latin typeface="Times New Roman"/>
              </a:rPr>
              <a:t>…</a:t>
            </a:r>
            <a:endParaRPr b="0" lang="en-US" sz="1400" spc="-1" strike="noStrike">
              <a:latin typeface="Arial"/>
            </a:endParaRPr>
          </a:p>
        </p:txBody>
      </p:sp>
      <p:sp>
        <p:nvSpPr>
          <p:cNvPr id="516" name="CustomShape 39"/>
          <p:cNvSpPr/>
          <p:nvPr/>
        </p:nvSpPr>
        <p:spPr>
          <a:xfrm>
            <a:off x="3492000" y="4725000"/>
            <a:ext cx="375120" cy="375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600" spc="-1" strike="noStrike">
                <a:solidFill>
                  <a:srgbClr val="ffffff"/>
                </a:solidFill>
                <a:latin typeface="Times New Roman"/>
              </a:rPr>
              <a:t>1</a:t>
            </a:r>
            <a:endParaRPr b="0" lang="en-US" sz="1600" spc="-1" strike="noStrike">
              <a:latin typeface="Arial"/>
            </a:endParaRPr>
          </a:p>
        </p:txBody>
      </p:sp>
      <p:sp>
        <p:nvSpPr>
          <p:cNvPr id="517" name="CustomShape 40"/>
          <p:cNvSpPr/>
          <p:nvPr/>
        </p:nvSpPr>
        <p:spPr>
          <a:xfrm>
            <a:off x="4356000" y="4725000"/>
            <a:ext cx="375120" cy="375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600" spc="-1" strike="noStrike">
                <a:solidFill>
                  <a:srgbClr val="ffffff"/>
                </a:solidFill>
                <a:latin typeface="Times New Roman"/>
              </a:rPr>
              <a:t>2</a:t>
            </a:r>
            <a:endParaRPr b="0" lang="en-US" sz="1600" spc="-1" strike="noStrike">
              <a:latin typeface="Arial"/>
            </a:endParaRPr>
          </a:p>
        </p:txBody>
      </p:sp>
      <p:sp>
        <p:nvSpPr>
          <p:cNvPr id="518" name="CustomShape 41"/>
          <p:cNvSpPr/>
          <p:nvPr/>
        </p:nvSpPr>
        <p:spPr>
          <a:xfrm>
            <a:off x="5220000" y="4725000"/>
            <a:ext cx="375120" cy="375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600" spc="-1" strike="noStrike">
                <a:solidFill>
                  <a:srgbClr val="ffffff"/>
                </a:solidFill>
                <a:latin typeface="Times New Roman"/>
              </a:rPr>
              <a:t>3</a:t>
            </a:r>
            <a:endParaRPr b="0" lang="en-US" sz="1600" spc="-1" strike="noStrike">
              <a:latin typeface="Arial"/>
            </a:endParaRPr>
          </a:p>
        </p:txBody>
      </p:sp>
      <p:sp>
        <p:nvSpPr>
          <p:cNvPr id="519" name="CustomShape 42"/>
          <p:cNvSpPr/>
          <p:nvPr/>
        </p:nvSpPr>
        <p:spPr>
          <a:xfrm>
            <a:off x="6716520" y="4725000"/>
            <a:ext cx="375120" cy="375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400" spc="-1" strike="noStrike">
                <a:solidFill>
                  <a:srgbClr val="ffffff"/>
                </a:solidFill>
                <a:latin typeface="Times New Roman"/>
              </a:rPr>
              <a:t>30</a:t>
            </a:r>
            <a:endParaRPr b="0" lang="en-US" sz="1400" spc="-1" strike="noStrike">
              <a:latin typeface="Arial"/>
            </a:endParaRPr>
          </a:p>
        </p:txBody>
      </p:sp>
      <p:sp>
        <p:nvSpPr>
          <p:cNvPr id="520" name="CustomShape 43"/>
          <p:cNvSpPr/>
          <p:nvPr/>
        </p:nvSpPr>
        <p:spPr>
          <a:xfrm>
            <a:off x="3808080" y="603288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21" name="CustomShape 44"/>
          <p:cNvSpPr/>
          <p:nvPr/>
        </p:nvSpPr>
        <p:spPr>
          <a:xfrm>
            <a:off x="4168440" y="603288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22" name="CustomShape 45"/>
          <p:cNvSpPr/>
          <p:nvPr/>
        </p:nvSpPr>
        <p:spPr>
          <a:xfrm>
            <a:off x="4528800" y="603288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23" name="CustomShape 46"/>
          <p:cNvSpPr/>
          <p:nvPr/>
        </p:nvSpPr>
        <p:spPr>
          <a:xfrm>
            <a:off x="4888800" y="603288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24" name="CustomShape 47"/>
          <p:cNvSpPr/>
          <p:nvPr/>
        </p:nvSpPr>
        <p:spPr>
          <a:xfrm>
            <a:off x="5249160" y="603288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25" name="CustomShape 48"/>
          <p:cNvSpPr/>
          <p:nvPr/>
        </p:nvSpPr>
        <p:spPr>
          <a:xfrm>
            <a:off x="5609520" y="603288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26" name="CustomShape 49"/>
          <p:cNvSpPr/>
          <p:nvPr/>
        </p:nvSpPr>
        <p:spPr>
          <a:xfrm>
            <a:off x="5967000" y="602136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27" name="CustomShape 50"/>
          <p:cNvSpPr/>
          <p:nvPr/>
        </p:nvSpPr>
        <p:spPr>
          <a:xfrm>
            <a:off x="6327000" y="6021360"/>
            <a:ext cx="258120" cy="25812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193" dur="indefinite" restart="never" nodeType="tmRoot">
          <p:childTnLst>
            <p:seq>
              <p:cTn id="194" dur="indefinite"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TextShape 1"/>
          <p:cNvSpPr txBox="1"/>
          <p:nvPr/>
        </p:nvSpPr>
        <p:spPr>
          <a:xfrm>
            <a:off x="180000" y="164592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It turns out that "lme4" makes absolutely</a:t>
            </a:r>
            <a:r>
              <a:rPr b="0" lang="en-US" sz="1800" spc="-1" strike="noStrike">
                <a:solidFill>
                  <a:srgbClr val="000000"/>
                </a:solidFill>
                <a:latin typeface="Times New Roman"/>
              </a:rPr>
              <a:t> no distinction between hierarchical and crossed random effects in its formula syntax. The specification is </a:t>
            </a:r>
            <a:r>
              <a:rPr b="0" i="1" lang="en-US" sz="1800" spc="-1" strike="noStrike">
                <a:solidFill>
                  <a:srgbClr val="984807"/>
                </a:solidFill>
                <a:latin typeface="Times New Roman"/>
              </a:rPr>
              <a:t>exactly the same</a:t>
            </a:r>
            <a:r>
              <a:rPr b="0" lang="en-US" sz="1800" spc="-1" strike="noStrike">
                <a:solidFill>
                  <a:srgbClr val="000000"/>
                </a:solidFill>
                <a:latin typeface="Times New Roman"/>
              </a:rPr>
              <a:t>,</a:t>
            </a:r>
            <a:r>
              <a:rPr b="0" lang="en-US" sz="1800" spc="-1" strike="noStrike">
                <a:solidFill>
                  <a:srgbClr val="000000"/>
                </a:solidFill>
                <a:latin typeface="Times New Roman"/>
              </a:rPr>
              <a:t> e.g.:</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model &lt;- lmer(RT~Prime*Target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+(1|Subject)+(1|Pword)+(1|Tword),data=priming)</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estimates for the random effects variances are: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Random effects:</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Groups   Name        Variance Std.Dev.</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Subject  (Intercept) 536.38   23.160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Pword    (Intercept)  11.69    3.419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Tword    (Intercept)  11.25    3.354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Residual             400.12   20.003  </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Number of obs: 7473, groups:  Subject, 30; Pword, 16; Tword, 16</a:t>
            </a:r>
            <a:endParaRPr b="0" lang="en-US" sz="1200" spc="-1" strike="noStrike">
              <a:solidFill>
                <a:srgbClr val="000000"/>
              </a:solidFill>
              <a:latin typeface="Calibri"/>
            </a:endParaRPr>
          </a:p>
        </p:txBody>
      </p:sp>
      <p:sp>
        <p:nvSpPr>
          <p:cNvPr id="52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7.8 Crossed random effects</a:t>
            </a:r>
            <a:endParaRPr b="0" lang="en-US" sz="3200" spc="-1" strike="noStrike">
              <a:latin typeface="Arial"/>
            </a:endParaRPr>
          </a:p>
        </p:txBody>
      </p:sp>
      <p:sp>
        <p:nvSpPr>
          <p:cNvPr id="53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95" dur="indefinite" restart="never" nodeType="tmRoot">
          <p:childTnLst>
            <p:seq>
              <p:cTn id="196" dur="indefinite"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AIC/BIC for the model that includes random word intercepts is much lower (</a:t>
            </a:r>
            <a:r>
              <a:rPr b="0" lang="en-US" sz="1800" spc="-1" strike="noStrike">
                <a:solidFill>
                  <a:srgbClr val="0070c0"/>
                </a:solidFill>
                <a:latin typeface="Times New Roman"/>
              </a:rPr>
              <a:t>AIC=66238</a:t>
            </a:r>
            <a:r>
              <a:rPr b="0" lang="en-US" sz="1800" spc="-1" strike="noStrike">
                <a:solidFill>
                  <a:srgbClr val="000000"/>
                </a:solidFill>
                <a:latin typeface="Times New Roman"/>
              </a:rPr>
              <a:t>) than for a model that omits these intercepts (</a:t>
            </a:r>
            <a:r>
              <a:rPr b="0" lang="en-US" sz="1800" spc="-1" strike="noStrike">
                <a:solidFill>
                  <a:srgbClr val="0070c0"/>
                </a:solidFill>
                <a:latin typeface="Times New Roman"/>
              </a:rPr>
              <a:t>AIC=66525</a:t>
            </a:r>
            <a:r>
              <a:rPr b="0" lang="en-US" sz="1800" spc="-1" strike="noStrike">
                <a:solidFill>
                  <a:srgbClr val="000000"/>
                </a:solidFill>
                <a:latin typeface="Times New Roman"/>
              </a:rPr>
              <a:t>), suggesting strong evidence for within-word correlation of RTs.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time we can also include random effects for the prime × target interaction within subjects: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model &lt;- lmer(RT~Prime*Target</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              </a:t>
            </a:r>
            <a:r>
              <a:rPr b="0" lang="en-US" sz="1200" spc="-1" strike="noStrike">
                <a:solidFill>
                  <a:srgbClr val="000000"/>
                </a:solidFill>
                <a:latin typeface="Courier New"/>
              </a:rPr>
              <a:t>+(1+Prime*Target|Subject)+(1|Pword)+(1|Tword),</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ourier New"/>
              </a:rPr>
              <a:t>                        </a:t>
            </a:r>
            <a:r>
              <a:rPr b="0" lang="en-US" sz="1200" spc="-1" strike="noStrike">
                <a:solidFill>
                  <a:srgbClr val="000000"/>
                </a:solidFill>
                <a:latin typeface="Courier New"/>
              </a:rPr>
              <a:t>data=priming)</a:t>
            </a:r>
            <a:endParaRPr b="0" lang="en-US" sz="1200" spc="-1" strike="noStrike">
              <a:solidFill>
                <a:srgbClr val="000000"/>
              </a:solidFill>
              <a:latin typeface="Calibri"/>
            </a:endParaRPr>
          </a:p>
          <a:p>
            <a:pPr>
              <a:lnSpc>
                <a:spcPct val="100000"/>
              </a:lnSpc>
              <a:spcBef>
                <a:spcPts val="360"/>
              </a:spcBef>
            </a:pPr>
            <a:endParaRPr b="0" lang="en-US" sz="12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Including these random effects allows that individual subjects differ with respect to affective priming. Some may exhibit stronger effects, others none at all.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However, the AIC value indicates that this inclusion does not improve fit for these data, </a:t>
            </a:r>
            <a:r>
              <a:rPr b="0" lang="en-US" sz="1800" spc="-1" strike="noStrike">
                <a:solidFill>
                  <a:srgbClr val="0070c0"/>
                </a:solidFill>
                <a:latin typeface="Times New Roman"/>
              </a:rPr>
              <a:t>AIC=66246</a:t>
            </a:r>
            <a:r>
              <a:rPr b="0" lang="en-US" sz="1800" spc="-1" strike="noStrike">
                <a:solidFill>
                  <a:srgbClr val="000000"/>
                </a:solidFill>
                <a:latin typeface="Times New Roman"/>
              </a:rPr>
              <a:t>.</a:t>
            </a:r>
            <a:endParaRPr b="0" lang="en-US" sz="1800" spc="-1" strike="noStrike">
              <a:solidFill>
                <a:srgbClr val="000000"/>
              </a:solidFill>
              <a:latin typeface="Calibri"/>
            </a:endParaRPr>
          </a:p>
        </p:txBody>
      </p:sp>
      <p:sp>
        <p:nvSpPr>
          <p:cNvPr id="53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7.8 Crossed random effects</a:t>
            </a:r>
            <a:endParaRPr b="0" lang="en-US" sz="3200" spc="-1" strike="noStrike">
              <a:latin typeface="Arial"/>
            </a:endParaRPr>
          </a:p>
        </p:txBody>
      </p:sp>
      <p:sp>
        <p:nvSpPr>
          <p:cNvPr id="53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97" dur="indefinite" restart="never" nodeType="tmRoot">
          <p:childTnLst>
            <p:seq>
              <p:cTn id="19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9260</TotalTime>
  <Application>LibreOffice/6.0.6.2$Linux_X86_64 LibreOffice_project/00m0$Build-2</Application>
  <Words>6655</Words>
  <Paragraphs>1645</Paragraphs>
  <Company>Université de Genève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2015-11-28T18:57:21Z</dcterms:created>
  <dc:creator>Ben Meuleman</dc:creator>
  <dc:description/>
  <dc:language>en-US</dc:language>
  <cp:lastModifiedBy/>
  <dcterms:modified xsi:type="dcterms:W3CDTF">2018-10-22T15:04:27Z</dcterms:modified>
  <cp:revision>413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Université de Genève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114</vt:i4>
  </property>
</Properties>
</file>