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title </a:t>
            </a:r>
            <a:r>
              <a:rPr b="0" lang="en-US" sz="4400" spc="-1" strike="noStrike">
                <a:solidFill>
                  <a:srgbClr val="000000"/>
                </a:solidFill>
                <a:latin typeface="Calibri"/>
              </a:rPr>
              <a:t>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8FDE323D-9084-4E9F-B891-567125D07DDF}" type="datetime">
              <a:rPr b="0" lang="en-US" sz="1200" spc="-1" strike="noStrike">
                <a:solidFill>
                  <a:srgbClr val="8b8b8b"/>
                </a:solidFill>
                <a:latin typeface="Calibri"/>
              </a:rPr>
              <a:t>10/22/18</a:t>
            </a:fld>
            <a:endParaRPr b="0" lang="en-US"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65383925-F1FD-4AAF-AD97-BDA2EDAA73EF}"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88134F79-0E52-4698-910B-33F44152DCE6}" type="datetime">
              <a:rPr b="0" lang="en-US" sz="1200" spc="-1" strike="noStrike">
                <a:solidFill>
                  <a:srgbClr val="8b8b8b"/>
                </a:solidFill>
                <a:latin typeface="Calibri"/>
              </a:rPr>
              <a:t>10/22/18</a:t>
            </a:fld>
            <a:endParaRPr b="0" lang="en-US"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80764D8A-3E83-49A8-95DE-DA5603D4EB34}"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115640" y="2207880"/>
            <a:ext cx="7128360" cy="20394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17375e"/>
                </a:solidFill>
                <a:latin typeface="Tw Cen MT"/>
              </a:rPr>
              <a:t>A practical introduction to random effects models for non-independent data</a:t>
            </a:r>
            <a:endParaRPr b="0" lang="en-US" sz="3200" spc="-1" strike="noStrike">
              <a:latin typeface="Arial"/>
            </a:endParaRPr>
          </a:p>
          <a:p>
            <a:pPr algn="ctr">
              <a:lnSpc>
                <a:spcPct val="100000"/>
              </a:lnSpc>
            </a:pPr>
            <a:r>
              <a:rPr b="0" lang="en-US" sz="3200" spc="-1" strike="noStrike">
                <a:solidFill>
                  <a:srgbClr val="17375e"/>
                </a:solidFill>
                <a:latin typeface="Tw Cen MT"/>
              </a:rPr>
              <a:t>Part III</a:t>
            </a:r>
            <a:endParaRPr b="0" lang="en-US" sz="3200" spc="-1" strike="noStrike">
              <a:latin typeface="Arial"/>
            </a:endParaRPr>
          </a:p>
        </p:txBody>
      </p:sp>
      <p:sp>
        <p:nvSpPr>
          <p:cNvPr id="83" name="Line 2"/>
          <p:cNvSpPr/>
          <p:nvPr/>
        </p:nvSpPr>
        <p:spPr>
          <a:xfrm>
            <a:off x="827280" y="1916640"/>
            <a:ext cx="756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84" name="Line 3"/>
          <p:cNvSpPr/>
          <p:nvPr/>
        </p:nvSpPr>
        <p:spPr>
          <a:xfrm>
            <a:off x="868680" y="3933000"/>
            <a:ext cx="756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85" name="CustomShape 4"/>
          <p:cNvSpPr/>
          <p:nvPr/>
        </p:nvSpPr>
        <p:spPr>
          <a:xfrm>
            <a:off x="2872080" y="4532760"/>
            <a:ext cx="3471480" cy="118764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800" spc="-1" strike="noStrike">
                <a:solidFill>
                  <a:srgbClr val="000000"/>
                </a:solidFill>
                <a:latin typeface="Times New Roman"/>
              </a:rPr>
              <a:t>Ben Meuleman</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800" spc="-1" strike="noStrike">
                <a:solidFill>
                  <a:srgbClr val="000000"/>
                </a:solidFill>
                <a:latin typeface="Times New Roman"/>
              </a:rPr>
              <a:t>Swiss Center for Affective Sciences</a:t>
            </a:r>
            <a:endParaRPr b="0" lang="en-US" sz="1800" spc="-1" strike="noStrike">
              <a:latin typeface="Arial"/>
            </a:endParaRPr>
          </a:p>
          <a:p>
            <a:pPr algn="ctr">
              <a:lnSpc>
                <a:spcPct val="100000"/>
              </a:lnSpc>
            </a:pPr>
            <a:r>
              <a:rPr b="0" lang="en-US" sz="1800" spc="-1" strike="noStrike">
                <a:solidFill>
                  <a:srgbClr val="000000"/>
                </a:solidFill>
                <a:latin typeface="Times New Roman"/>
              </a:rPr>
              <a:t>January 29, 2016, Geneva</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70c0"/>
              </a:buClr>
              <a:buFont typeface="Times New Roman"/>
              <a:buChar char="Q"/>
            </a:pPr>
            <a:r>
              <a:rPr b="0" i="1" lang="en-US" sz="1800" spc="-1" strike="noStrike">
                <a:solidFill>
                  <a:srgbClr val="0070c0"/>
                </a:solidFill>
                <a:latin typeface="Times New Roman"/>
              </a:rPr>
              <a:t>What are the statistical assumptions of an HLM and how should I check them for a fitted model?</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Times New Roman"/>
              <a:buChar char="A"/>
            </a:pPr>
            <a:r>
              <a:rPr b="0" lang="en-US" sz="1800" spc="-1" strike="noStrike">
                <a:solidFill>
                  <a:srgbClr val="000000"/>
                </a:solidFill>
                <a:latin typeface="Times New Roman"/>
              </a:rPr>
              <a:t>An HLM shares many of the basic statistical assumptions of the standard linear model, such as normality of the residuals. Ideally, these should be verified for the final fitted model.</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As with effect sizes, diagnostics on residuals require a choice of whether to look at the marginal residuals or to look at the conditional residuals. In chapter 9, Fitzmaurice, Laird and Ware (2004) discuss procedures to obtain transformed residuals and diagnose non-normality for HLMs.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Tests of (co)variance assumptions are typically subsumed by the procedure for random effects selection. That is, once a </a:t>
            </a:r>
            <a:r>
              <a:rPr b="0" i="1" lang="en-US" sz="1800" spc="-1" strike="noStrike">
                <a:solidFill>
                  <a:srgbClr val="000000"/>
                </a:solidFill>
                <a:latin typeface="Times New Roman"/>
              </a:rPr>
              <a:t>suitable </a:t>
            </a:r>
            <a:r>
              <a:rPr b="0" lang="en-US" sz="1800" spc="-1" strike="noStrike">
                <a:solidFill>
                  <a:srgbClr val="000000"/>
                </a:solidFill>
                <a:latin typeface="Times New Roman"/>
              </a:rPr>
              <a:t>structure for the random effects has been determined (e.g., by AIC/BIC selection), no further testing of variance assumptions is conducted.</a:t>
            </a:r>
            <a:endParaRPr b="0" lang="en-US" sz="1800" spc="-1" strike="noStrike">
              <a:solidFill>
                <a:srgbClr val="000000"/>
              </a:solidFill>
              <a:latin typeface="Calibri"/>
            </a:endParaRPr>
          </a:p>
          <a:p>
            <a:pPr>
              <a:lnSpc>
                <a:spcPct val="100000"/>
              </a:lnSpc>
              <a:spcBef>
                <a:spcPts val="320"/>
              </a:spcBef>
            </a:pPr>
            <a:endParaRPr b="0" lang="en-US" sz="1800" spc="-1" strike="noStrike">
              <a:solidFill>
                <a:srgbClr val="000000"/>
              </a:solidFill>
              <a:latin typeface="Calibri"/>
            </a:endParaRPr>
          </a:p>
        </p:txBody>
      </p:sp>
      <p:sp>
        <p:nvSpPr>
          <p:cNvPr id="111" name="CustomShape 2"/>
          <p:cNvSpPr/>
          <p:nvPr/>
        </p:nvSpPr>
        <p:spPr>
          <a:xfrm>
            <a:off x="426240" y="188640"/>
            <a:ext cx="846612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8.4 Checking statistical assumptions for an HLM</a:t>
            </a:r>
            <a:endParaRPr b="0" lang="en-US" sz="3200" spc="-1" strike="noStrike">
              <a:latin typeface="Arial"/>
            </a:endParaRPr>
          </a:p>
        </p:txBody>
      </p:sp>
      <p:sp>
        <p:nvSpPr>
          <p:cNvPr id="112"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Other important diagnostics for a model include whether or not there are </a:t>
            </a:r>
            <a:r>
              <a:rPr b="1" lang="en-US" sz="1800" spc="-1" strike="noStrike" u="sng">
                <a:solidFill>
                  <a:srgbClr val="984807"/>
                </a:solidFill>
                <a:uFillTx/>
                <a:latin typeface="Times New Roman"/>
              </a:rPr>
              <a:t>outliers</a:t>
            </a:r>
            <a:r>
              <a:rPr b="0" lang="en-US" sz="1800" spc="-1" strike="noStrike">
                <a:solidFill>
                  <a:srgbClr val="000000"/>
                </a:solidFill>
                <a:latin typeface="Times New Roman"/>
              </a:rPr>
              <a:t> present, and whether or not there is </a:t>
            </a:r>
            <a:r>
              <a:rPr b="1" lang="en-US" sz="1800" spc="-1" strike="noStrike" u="sng">
                <a:solidFill>
                  <a:srgbClr val="984807"/>
                </a:solidFill>
                <a:uFillTx/>
                <a:latin typeface="Times New Roman"/>
              </a:rPr>
              <a:t>multicollinearity</a:t>
            </a:r>
            <a:r>
              <a:rPr b="0" lang="en-US" sz="1800" spc="-1" strike="noStrike">
                <a:solidFill>
                  <a:srgbClr val="000000"/>
                </a:solidFill>
                <a:latin typeface="Times New Roman"/>
              </a:rPr>
              <a:t> between fixed effects.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Conventional statistics for diagnosing outliers (or influential cases) in a model have not been extended for HLMs, meaning that visual pre-screening should be the primary tool for this purpose. Ideally, this is conducted before fitting a model to your data.</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Note that "outlyingness" for an HLM can occur at several levels of hierarchy, e.g., outlying observations, outlying subjects, outlying countries, etc. To some extent, an HLM can cope with outlyingness of the higher levels of hierarchy with the inclusion of random effects. Estimates for these effects can be inspected to detect deviating clusters of data.</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For detecting multicollinearity (=problematically high correlation) among fixed effects there are scripts available online that report </a:t>
            </a:r>
            <a:r>
              <a:rPr b="0" i="1" lang="en-US" sz="1800" spc="-1" strike="noStrike">
                <a:solidFill>
                  <a:srgbClr val="000000"/>
                </a:solidFill>
                <a:latin typeface="Times New Roman"/>
              </a:rPr>
              <a:t>variance inflation factors</a:t>
            </a:r>
            <a:r>
              <a:rPr b="0" lang="en-US" sz="1800" spc="-1" strike="noStrike">
                <a:solidFill>
                  <a:srgbClr val="000000"/>
                </a:solidFill>
                <a:latin typeface="Times New Roman"/>
              </a:rPr>
              <a:t> for lmer-fitted models. These statistics can diagnose problems above a certain cutoff.</a:t>
            </a:r>
            <a:endParaRPr b="0" lang="en-US" sz="1800" spc="-1" strike="noStrike">
              <a:solidFill>
                <a:srgbClr val="000000"/>
              </a:solidFill>
              <a:latin typeface="Calibri"/>
            </a:endParaRPr>
          </a:p>
        </p:txBody>
      </p:sp>
      <p:sp>
        <p:nvSpPr>
          <p:cNvPr id="114" name="CustomShape 2"/>
          <p:cNvSpPr/>
          <p:nvPr/>
        </p:nvSpPr>
        <p:spPr>
          <a:xfrm>
            <a:off x="426240" y="188640"/>
            <a:ext cx="846612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8.4 Checking statistical assumptions for an HLM</a:t>
            </a:r>
            <a:endParaRPr b="0" lang="en-US" sz="3200" spc="-1" strike="noStrike">
              <a:latin typeface="Arial"/>
            </a:endParaRPr>
          </a:p>
        </p:txBody>
      </p:sp>
      <p:sp>
        <p:nvSpPr>
          <p:cNvPr id="115"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70c0"/>
              </a:buClr>
              <a:buFont typeface="Times New Roman"/>
              <a:buChar char="Q"/>
            </a:pPr>
            <a:r>
              <a:rPr b="0" i="1" lang="en-US" sz="1800" spc="-1" strike="noStrike">
                <a:solidFill>
                  <a:srgbClr val="0070c0"/>
                </a:solidFill>
                <a:latin typeface="Times New Roman"/>
              </a:rPr>
              <a:t>I would like to know which subjects deviate significantly in their response(s) from the population trend. How can I test this?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Times New Roman"/>
              <a:buChar char="A"/>
            </a:pPr>
            <a:r>
              <a:rPr b="0" lang="en-US" sz="1800" spc="-1" strike="noStrike">
                <a:solidFill>
                  <a:srgbClr val="000000"/>
                </a:solidFill>
                <a:latin typeface="Times New Roman"/>
              </a:rPr>
              <a:t>Most software do not output this type of test by default, nor are there functions available that conduct the tests for you. The exception is SAS, which returns significance tests together with estimates for subject-specific random effects values.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In SAS, one could test whether a subject deviates significantly with respect to their intercept/slope from the population trends. This can be very informative. Unfortunately, SAS is licensed software (and expensive). Most universities do not have the license.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In R, several options suggest themselves…</a:t>
            </a:r>
            <a:endParaRPr b="0" lang="en-US" sz="1800" spc="-1" strike="noStrike">
              <a:solidFill>
                <a:srgbClr val="000000"/>
              </a:solidFill>
              <a:latin typeface="Calibri"/>
            </a:endParaRPr>
          </a:p>
        </p:txBody>
      </p:sp>
      <p:sp>
        <p:nvSpPr>
          <p:cNvPr id="117" name="CustomShape 2"/>
          <p:cNvSpPr/>
          <p:nvPr/>
        </p:nvSpPr>
        <p:spPr>
          <a:xfrm>
            <a:off x="426240" y="188640"/>
            <a:ext cx="817812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8.5 Significance of random effects values</a:t>
            </a:r>
            <a:endParaRPr b="0" lang="en-US" sz="3200" spc="-1" strike="noStrike">
              <a:latin typeface="Arial"/>
            </a:endParaRPr>
          </a:p>
        </p:txBody>
      </p:sp>
      <p:sp>
        <p:nvSpPr>
          <p:cNvPr id="118"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Options in R:</a:t>
            </a:r>
            <a:endParaRPr b="0" lang="en-US" sz="2000" spc="-1" strike="noStrike">
              <a:solidFill>
                <a:srgbClr val="000000"/>
              </a:solidFill>
              <a:latin typeface="Calibri"/>
            </a:endParaRPr>
          </a:p>
          <a:p>
            <a:pPr>
              <a:lnSpc>
                <a:spcPct val="100000"/>
              </a:lnSpc>
              <a:spcBef>
                <a:spcPts val="360"/>
              </a:spcBef>
            </a:pPr>
            <a:endParaRPr b="0" lang="en-US" sz="2000" spc="-1" strike="noStrike">
              <a:solidFill>
                <a:srgbClr val="000000"/>
              </a:solidFill>
              <a:latin typeface="Calibri"/>
            </a:endParaRPr>
          </a:p>
          <a:p>
            <a:pPr lvl="1" marL="743040" indent="-285480">
              <a:lnSpc>
                <a:spcPct val="100000"/>
              </a:lnSpc>
              <a:spcBef>
                <a:spcPts val="360"/>
              </a:spcBef>
              <a:buClr>
                <a:srgbClr val="0070c0"/>
              </a:buClr>
              <a:buFont typeface="Arial"/>
              <a:buChar char="–"/>
            </a:pPr>
            <a:r>
              <a:rPr b="1" lang="en-US" sz="1800" spc="-1" strike="noStrike" u="sng">
                <a:solidFill>
                  <a:srgbClr val="0070c0"/>
                </a:solidFill>
                <a:uFillTx/>
                <a:latin typeface="Times New Roman"/>
              </a:rPr>
              <a:t>Descriptive approach</a:t>
            </a:r>
            <a:r>
              <a:rPr b="0" lang="en-US" sz="1800" spc="-1" strike="noStrike">
                <a:solidFill>
                  <a:srgbClr val="000000"/>
                </a:solidFill>
                <a:latin typeface="Times New Roman"/>
              </a:rPr>
              <a:t>: simply inspect values for the random effects and identify deviating subjects descriptively, e.g., by </a:t>
            </a:r>
            <a:r>
              <a:rPr b="0" i="1" lang="en-US" sz="1800" spc="-1" strike="noStrike">
                <a:solidFill>
                  <a:srgbClr val="000000"/>
                </a:solidFill>
                <a:latin typeface="Times New Roman"/>
              </a:rPr>
              <a:t>z</a:t>
            </a:r>
            <a:r>
              <a:rPr b="0" lang="en-US" sz="1800" spc="-1" strike="noStrike">
                <a:solidFill>
                  <a:srgbClr val="000000"/>
                </a:solidFill>
                <a:latin typeface="Times New Roman"/>
              </a:rPr>
              <a:t>-scoring the random effects values</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743040" indent="-285480">
              <a:lnSpc>
                <a:spcPct val="100000"/>
              </a:lnSpc>
              <a:spcBef>
                <a:spcPts val="360"/>
              </a:spcBef>
              <a:buClr>
                <a:srgbClr val="0070c0"/>
              </a:buClr>
              <a:buFont typeface="Arial"/>
              <a:buChar char="–"/>
            </a:pPr>
            <a:r>
              <a:rPr b="1" lang="en-US" sz="1800" spc="-1" strike="noStrike" u="sng">
                <a:solidFill>
                  <a:srgbClr val="0070c0"/>
                </a:solidFill>
                <a:uFillTx/>
                <a:latin typeface="Times New Roman"/>
              </a:rPr>
              <a:t>Subsetting</a:t>
            </a:r>
            <a:r>
              <a:rPr b="0" lang="en-US" sz="1800" spc="-1" strike="noStrike">
                <a:solidFill>
                  <a:srgbClr val="000000"/>
                </a:solidFill>
                <a:latin typeface="Times New Roman"/>
              </a:rPr>
              <a:t>: if there are enough repeated measures per subject, one could test for all subjects separately whether they deviate significantly from the population effect (i.e., by first subtracting the population-level effect). Multiple testing is a problematic issue in this approach…</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743040" indent="-285480">
              <a:lnSpc>
                <a:spcPct val="100000"/>
              </a:lnSpc>
              <a:spcBef>
                <a:spcPts val="360"/>
              </a:spcBef>
              <a:buClr>
                <a:srgbClr val="0070c0"/>
              </a:buClr>
              <a:buFont typeface="Arial"/>
              <a:buChar char="–"/>
            </a:pPr>
            <a:r>
              <a:rPr b="1" lang="en-US" sz="1800" spc="-1" strike="noStrike" u="sng">
                <a:solidFill>
                  <a:srgbClr val="0070c0"/>
                </a:solidFill>
                <a:uFillTx/>
                <a:latin typeface="Times New Roman"/>
              </a:rPr>
              <a:t>Bootstrapping</a:t>
            </a:r>
            <a:r>
              <a:rPr b="0" lang="en-US" sz="1800" spc="-1" strike="noStrike">
                <a:solidFill>
                  <a:srgbClr val="000000"/>
                </a:solidFill>
                <a:latin typeface="Times New Roman"/>
              </a:rPr>
              <a:t>: conduct a bootstrap test on the random effects values by resampling the data. Resampling schemes may have to be complex, however, due to the random effects structure.</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743040" indent="-285480">
              <a:lnSpc>
                <a:spcPct val="100000"/>
              </a:lnSpc>
              <a:spcBef>
                <a:spcPts val="360"/>
              </a:spcBef>
              <a:buClr>
                <a:srgbClr val="0070c0"/>
              </a:buClr>
              <a:buFont typeface="Arial"/>
              <a:buChar char="–"/>
            </a:pPr>
            <a:r>
              <a:rPr b="1" lang="en-US" sz="1800" spc="-1" strike="noStrike" u="sng">
                <a:solidFill>
                  <a:srgbClr val="0070c0"/>
                </a:solidFill>
                <a:uFillTx/>
                <a:latin typeface="Times New Roman"/>
              </a:rPr>
              <a:t>Permutation</a:t>
            </a:r>
            <a:r>
              <a:rPr b="0" lang="en-US" sz="1800" spc="-1" strike="noStrike">
                <a:solidFill>
                  <a:srgbClr val="000000"/>
                </a:solidFill>
                <a:latin typeface="Times New Roman"/>
              </a:rPr>
              <a:t>: conduct a permutation test on the random effects values by permuting the data. This approach is better suited to statistical inference than bootstrapping. However, the permutation scheme can be equally complex.</a:t>
            </a:r>
            <a:endParaRPr b="0" lang="en-US" sz="1800" spc="-1" strike="noStrike">
              <a:solidFill>
                <a:srgbClr val="000000"/>
              </a:solidFill>
              <a:latin typeface="Calibri"/>
            </a:endParaRPr>
          </a:p>
        </p:txBody>
      </p:sp>
      <p:sp>
        <p:nvSpPr>
          <p:cNvPr id="120" name="CustomShape 2"/>
          <p:cNvSpPr/>
          <p:nvPr/>
        </p:nvSpPr>
        <p:spPr>
          <a:xfrm>
            <a:off x="426240" y="188640"/>
            <a:ext cx="817812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8.5 Significance of random effects values</a:t>
            </a:r>
            <a:endParaRPr b="0" lang="en-US" sz="3200" spc="-1" strike="noStrike">
              <a:latin typeface="Arial"/>
            </a:endParaRPr>
          </a:p>
        </p:txBody>
      </p:sp>
      <p:sp>
        <p:nvSpPr>
          <p:cNvPr id="121"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70c0"/>
              </a:buClr>
              <a:buFont typeface="Times New Roman"/>
              <a:buChar char="Q"/>
            </a:pPr>
            <a:r>
              <a:rPr b="0" i="1" lang="en-US" sz="1800" spc="-1" strike="noStrike">
                <a:solidFill>
                  <a:srgbClr val="0070c0"/>
                </a:solidFill>
                <a:latin typeface="Times New Roman"/>
              </a:rPr>
              <a:t>For repeated-trial data, is it better to average measurements across trials (e.g., per subject per condition), or to conduct a trial-level analysis with an HLM?</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Times New Roman"/>
              <a:buChar char="A"/>
            </a:pPr>
            <a:r>
              <a:rPr b="0" lang="en-US" sz="1800" spc="-1" strike="noStrike">
                <a:solidFill>
                  <a:srgbClr val="000000"/>
                </a:solidFill>
                <a:latin typeface="Times New Roman"/>
              </a:rPr>
              <a:t>In principle, these two approaches could always be contrasted empirically, i.e., by running both and comparing the results. However, which approach is preferred depends on which effects you want to test and the degree to which you expect individual differences to influence those effects.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Trial-level analysis is recommended when: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You have trial-varying covariates (e.g., time), that influence the dependent</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The explicit purpose is to estimate an effect (e.g., a priming effect) both within-subjects and between-subjects</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You expect large individual differences with respect to a population effect (e.g., responsiveness to a treatment)</a:t>
            </a:r>
            <a:endParaRPr b="0" lang="en-US" sz="1600" spc="-1" strike="noStrike">
              <a:solidFill>
                <a:srgbClr val="000000"/>
              </a:solidFill>
              <a:latin typeface="Calibri"/>
            </a:endParaRPr>
          </a:p>
        </p:txBody>
      </p:sp>
      <p:sp>
        <p:nvSpPr>
          <p:cNvPr id="123" name="CustomShape 2"/>
          <p:cNvSpPr/>
          <p:nvPr/>
        </p:nvSpPr>
        <p:spPr>
          <a:xfrm>
            <a:off x="426240" y="188640"/>
            <a:ext cx="817812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8.6 Trial-averaging versus trial-level analyses</a:t>
            </a:r>
            <a:endParaRPr b="0" lang="en-US" sz="3200" spc="-1" strike="noStrike">
              <a:latin typeface="Arial"/>
            </a:endParaRPr>
          </a:p>
        </p:txBody>
      </p:sp>
      <p:sp>
        <p:nvSpPr>
          <p:cNvPr id="124"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20"/>
              </a:spcBef>
              <a:buClr>
                <a:srgbClr val="000000"/>
              </a:buClr>
              <a:buFont typeface="Arial"/>
              <a:buChar char="•"/>
            </a:pPr>
            <a:r>
              <a:rPr b="0" lang="en-US" sz="1600" spc="-1" strike="noStrike">
                <a:solidFill>
                  <a:srgbClr val="000000"/>
                </a:solidFill>
                <a:latin typeface="Times New Roman"/>
              </a:rPr>
              <a:t>In many cases trial-averaging of data, followed by a conventional repeated measures (M)ANOVA, is a perfectly acceptable approach.</a:t>
            </a:r>
            <a:endParaRPr b="0" lang="en-US" sz="1600" spc="-1" strike="noStrike">
              <a:solidFill>
                <a:srgbClr val="000000"/>
              </a:solidFill>
              <a:latin typeface="Calibri"/>
            </a:endParaRPr>
          </a:p>
          <a:p>
            <a:pPr>
              <a:lnSpc>
                <a:spcPct val="100000"/>
              </a:lnSpc>
              <a:spcBef>
                <a:spcPts val="320"/>
              </a:spcBef>
            </a:pPr>
            <a:endParaRPr b="0" lang="en-US" sz="1600" spc="-1" strike="noStrike">
              <a:solidFill>
                <a:srgbClr val="000000"/>
              </a:solidFill>
              <a:latin typeface="Calibri"/>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Times New Roman"/>
              </a:rPr>
              <a:t>For most experiments, the primary reason to present a subject with repeated trials is to acquire reliable estimates of the </a:t>
            </a:r>
            <a:r>
              <a:rPr b="0" i="1" lang="en-US" sz="1600" spc="-1" strike="noStrike">
                <a:solidFill>
                  <a:srgbClr val="000000"/>
                </a:solidFill>
                <a:latin typeface="Times New Roman"/>
              </a:rPr>
              <a:t>typical </a:t>
            </a:r>
            <a:r>
              <a:rPr b="0" lang="en-US" sz="1600" spc="-1" strike="noStrike">
                <a:solidFill>
                  <a:srgbClr val="000000"/>
                </a:solidFill>
                <a:latin typeface="Times New Roman"/>
              </a:rPr>
              <a:t>response for a condition (e.g., a reaction time in a certain condition).</a:t>
            </a:r>
            <a:endParaRPr b="0" lang="en-US" sz="1600" spc="-1" strike="noStrike">
              <a:solidFill>
                <a:srgbClr val="000000"/>
              </a:solidFill>
              <a:latin typeface="Calibri"/>
            </a:endParaRPr>
          </a:p>
          <a:p>
            <a:pPr>
              <a:lnSpc>
                <a:spcPct val="100000"/>
              </a:lnSpc>
              <a:spcBef>
                <a:spcPts val="320"/>
              </a:spcBef>
            </a:pPr>
            <a:endParaRPr b="0" lang="en-US" sz="1600" spc="-1" strike="noStrike">
              <a:solidFill>
                <a:srgbClr val="000000"/>
              </a:solidFill>
              <a:latin typeface="Calibri"/>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Times New Roman"/>
              </a:rPr>
              <a:t>An important question to ask yourself </a:t>
            </a:r>
            <a:br/>
            <a:r>
              <a:rPr b="0" lang="en-US" sz="1600" spc="-1" strike="noStrike">
                <a:solidFill>
                  <a:srgbClr val="000000"/>
                </a:solidFill>
                <a:latin typeface="Times New Roman"/>
              </a:rPr>
              <a:t>is whether the mean always captures </a:t>
            </a:r>
            <a:br/>
            <a:r>
              <a:rPr b="0" i="1" lang="en-US" sz="1600" spc="-1" strike="noStrike">
                <a:solidFill>
                  <a:srgbClr val="000000"/>
                </a:solidFill>
                <a:latin typeface="Times New Roman"/>
              </a:rPr>
              <a:t>typicality </a:t>
            </a:r>
            <a:r>
              <a:rPr b="0" lang="en-US" sz="1600" spc="-1" strike="noStrike">
                <a:solidFill>
                  <a:srgbClr val="000000"/>
                </a:solidFill>
                <a:latin typeface="Times New Roman"/>
              </a:rPr>
              <a:t>of repeated measures. Other </a:t>
            </a:r>
            <a:br/>
            <a:r>
              <a:rPr b="0" lang="en-US" sz="1600" spc="-1" strike="noStrike">
                <a:solidFill>
                  <a:srgbClr val="000000"/>
                </a:solidFill>
                <a:latin typeface="Times New Roman"/>
              </a:rPr>
              <a:t>measures of central tendency could be </a:t>
            </a:r>
            <a:br/>
            <a:r>
              <a:rPr b="0" lang="en-US" sz="1600" spc="-1" strike="noStrike">
                <a:solidFill>
                  <a:srgbClr val="000000"/>
                </a:solidFill>
                <a:latin typeface="Times New Roman"/>
              </a:rPr>
              <a:t>considered for trial-aggregation, such </a:t>
            </a:r>
            <a:br/>
            <a:r>
              <a:rPr b="0" lang="en-US" sz="1600" spc="-1" strike="noStrike">
                <a:solidFill>
                  <a:srgbClr val="000000"/>
                </a:solidFill>
                <a:latin typeface="Times New Roman"/>
              </a:rPr>
              <a:t>as the median, or even the mode (see </a:t>
            </a:r>
            <a:br/>
            <a:r>
              <a:rPr b="0" lang="en-US" sz="1600" spc="-1" strike="noStrike">
                <a:solidFill>
                  <a:srgbClr val="000000"/>
                </a:solidFill>
                <a:latin typeface="Times New Roman"/>
              </a:rPr>
              <a:t>graph).</a:t>
            </a:r>
            <a:endParaRPr b="0" lang="en-US" sz="1600" spc="-1" strike="noStrike">
              <a:solidFill>
                <a:srgbClr val="000000"/>
              </a:solidFill>
              <a:latin typeface="Calibri"/>
            </a:endParaRPr>
          </a:p>
        </p:txBody>
      </p:sp>
      <p:sp>
        <p:nvSpPr>
          <p:cNvPr id="126" name="CustomShape 2"/>
          <p:cNvSpPr/>
          <p:nvPr/>
        </p:nvSpPr>
        <p:spPr>
          <a:xfrm>
            <a:off x="426240" y="188640"/>
            <a:ext cx="8178120" cy="1064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8.6 Trial-averaging versus trial-level analyses</a:t>
            </a:r>
            <a:endParaRPr b="0" lang="en-US" sz="3200" spc="-1" strike="noStrike">
              <a:latin typeface="Arial"/>
            </a:endParaRPr>
          </a:p>
        </p:txBody>
      </p:sp>
      <p:sp>
        <p:nvSpPr>
          <p:cNvPr id="127"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pic>
        <p:nvPicPr>
          <p:cNvPr id="128" name="Picture 1" descr=""/>
          <p:cNvPicPr/>
          <p:nvPr/>
        </p:nvPicPr>
        <p:blipFill>
          <a:blip r:embed="rId1"/>
          <a:stretch/>
        </p:blipFill>
        <p:spPr>
          <a:xfrm>
            <a:off x="4613760" y="3573000"/>
            <a:ext cx="3964680" cy="293112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70c0"/>
              </a:buClr>
              <a:buFont typeface="Times New Roman"/>
              <a:buChar char="Q"/>
            </a:pPr>
            <a:r>
              <a:rPr b="0" i="1" lang="en-US" sz="1800" spc="-1" strike="noStrike">
                <a:solidFill>
                  <a:srgbClr val="0070c0"/>
                </a:solidFill>
                <a:latin typeface="Times New Roman"/>
              </a:rPr>
              <a:t>What about non-normal dependent variables?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Times New Roman"/>
              <a:buChar char="A"/>
            </a:pPr>
            <a:r>
              <a:rPr b="0" lang="en-US" sz="1800" spc="-1" strike="noStrike">
                <a:solidFill>
                  <a:srgbClr val="000000"/>
                </a:solidFill>
                <a:latin typeface="Times New Roman"/>
              </a:rPr>
              <a:t>The principle of HLM has been extended to non-normally distributed dependents, such as categorical (binomial) or count (Poisson) data.</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Two distinct approaches have been developed for fitting such models, one using generalized estimating eqations (GEE), and one using random effects with generalized linear mixed models (GLMM).</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ff0000"/>
              </a:buClr>
              <a:buFont typeface="Arial"/>
              <a:buChar char="•"/>
            </a:pPr>
            <a:r>
              <a:rPr b="1" lang="en-US" sz="1800" spc="-1" strike="noStrike" u="sng">
                <a:solidFill>
                  <a:srgbClr val="ff0000"/>
                </a:solidFill>
                <a:uFillTx/>
                <a:latin typeface="Times New Roman"/>
              </a:rPr>
              <a:t>Warning</a:t>
            </a:r>
            <a:r>
              <a:rPr b="0" lang="en-US" sz="1800" spc="-1" strike="noStrike">
                <a:solidFill>
                  <a:srgbClr val="000000"/>
                </a:solidFill>
                <a:latin typeface="Times New Roman"/>
              </a:rPr>
              <a:t>: Unlike the standard HLM (i.e., linear mixed model), the categorical extensions do not allow the user to conduct population- and subject-level inference simultaneously. GEE was developed for the former type of inference, GLMMs for the latter</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ff0000"/>
              </a:buClr>
              <a:buFont typeface="Arial"/>
              <a:buChar char="•"/>
            </a:pPr>
            <a:r>
              <a:rPr b="0" lang="en-US" sz="1800" spc="-1" strike="noStrike">
                <a:solidFill>
                  <a:srgbClr val="ff0000"/>
                </a:solidFill>
                <a:latin typeface="Times New Roman"/>
              </a:rPr>
              <a:t>Always inform yourself of which type you are using! GLMMs are </a:t>
            </a:r>
            <a:r>
              <a:rPr b="0" i="1" lang="en-US" sz="1800" spc="-1" strike="noStrike">
                <a:solidFill>
                  <a:srgbClr val="ff0000"/>
                </a:solidFill>
                <a:latin typeface="Times New Roman"/>
              </a:rPr>
              <a:t>not </a:t>
            </a:r>
            <a:r>
              <a:rPr b="0" lang="en-US" sz="1800" spc="-1" strike="noStrike">
                <a:solidFill>
                  <a:srgbClr val="ff0000"/>
                </a:solidFill>
                <a:latin typeface="Times New Roman"/>
              </a:rPr>
              <a:t>simple extensions of HLM to categorical dependents!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130"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8.7 Non-normal dependents</a:t>
            </a:r>
            <a:endParaRPr b="0" lang="en-US" sz="3200" spc="-1" strike="noStrike">
              <a:latin typeface="Arial"/>
            </a:endParaRPr>
          </a:p>
        </p:txBody>
      </p:sp>
      <p:sp>
        <p:nvSpPr>
          <p:cNvPr id="131"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Chapters 10 through 13 in Fitzmaurice, Laird and Ware (2004) contain an excellent introduction to these models and their complexities. Chapter 13 compares the GEE approach to the GLMM approach, and discusses the relative merits of each.</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Numerous R packages offer functions to analyze non-normal dependents, including lme4, nlme, MCMCglmm, MASS, gee, geepack, and many custom scripts that can be found online.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My advice is to avoid these models unless you absolutely need them!</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p:txBody>
      </p:sp>
      <p:sp>
        <p:nvSpPr>
          <p:cNvPr id="133"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8.7 Non-normal dependents</a:t>
            </a:r>
            <a:endParaRPr b="0" lang="en-US" sz="3200" spc="-1" strike="noStrike">
              <a:latin typeface="Arial"/>
            </a:endParaRPr>
          </a:p>
        </p:txBody>
      </p:sp>
      <p:sp>
        <p:nvSpPr>
          <p:cNvPr id="134"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70c0"/>
              </a:buClr>
              <a:buFont typeface="Times New Roman"/>
              <a:buChar char="Q"/>
            </a:pPr>
            <a:r>
              <a:rPr b="0" i="1" lang="en-US" sz="1800" spc="-1" strike="noStrike">
                <a:solidFill>
                  <a:srgbClr val="0070c0"/>
                </a:solidFill>
                <a:latin typeface="Times New Roman"/>
              </a:rPr>
              <a:t>When I run lmer() I get an error…?</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Times New Roman"/>
              <a:buChar char="A"/>
            </a:pPr>
            <a:r>
              <a:rPr b="0" lang="en-US" sz="1800" spc="-1" strike="noStrike">
                <a:solidFill>
                  <a:srgbClr val="000000"/>
                </a:solidFill>
                <a:latin typeface="Times New Roman"/>
              </a:rPr>
              <a:t>There are several reasons why lmer() can return an error/warning:</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Lmer experiences numerical difficulties with large data values. Normally a warning will be printed that recommends </a:t>
            </a:r>
            <a:r>
              <a:rPr b="0" lang="en-US" sz="1600" spc="-1" strike="noStrike" u="sng">
                <a:solidFill>
                  <a:srgbClr val="984807"/>
                </a:solidFill>
                <a:uFillTx/>
                <a:latin typeface="Times New Roman"/>
              </a:rPr>
              <a:t>scaling</a:t>
            </a:r>
            <a:r>
              <a:rPr b="0" lang="en-US" sz="1600" spc="-1" strike="noStrike">
                <a:solidFill>
                  <a:srgbClr val="000000"/>
                </a:solidFill>
                <a:latin typeface="Times New Roman"/>
              </a:rPr>
              <a:t> of the variables.</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The model that you are trying to fit is not </a:t>
            </a:r>
            <a:r>
              <a:rPr b="0" lang="en-US" sz="1600" spc="-1" strike="noStrike" u="sng">
                <a:solidFill>
                  <a:srgbClr val="984807"/>
                </a:solidFill>
                <a:uFillTx/>
                <a:latin typeface="Times New Roman"/>
              </a:rPr>
              <a:t>identified</a:t>
            </a:r>
            <a:r>
              <a:rPr b="0" lang="en-US" sz="1600" spc="-1" strike="noStrike">
                <a:solidFill>
                  <a:srgbClr val="000000"/>
                </a:solidFill>
                <a:latin typeface="Times New Roman"/>
              </a:rPr>
              <a:t>. This means it is overparametrized, i.e., that the data lacks unique information to estimate one or more parameters.</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There are </a:t>
            </a:r>
            <a:r>
              <a:rPr b="0" lang="en-US" sz="1600" spc="-1" strike="noStrike" u="sng">
                <a:solidFill>
                  <a:srgbClr val="984807"/>
                </a:solidFill>
                <a:uFillTx/>
                <a:latin typeface="Times New Roman"/>
              </a:rPr>
              <a:t>not enough repeated measurements</a:t>
            </a:r>
            <a:r>
              <a:rPr b="0" lang="en-US" sz="1600" spc="-1" strike="noStrike">
                <a:solidFill>
                  <a:srgbClr val="000000"/>
                </a:solidFill>
                <a:latin typeface="Times New Roman"/>
              </a:rPr>
              <a:t> to estimate a particular effect (e.g., a within-subjects effect).</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The specified random effects structure is </a:t>
            </a:r>
            <a:r>
              <a:rPr b="0" lang="en-US" sz="1600" spc="-1" strike="noStrike" u="sng">
                <a:solidFill>
                  <a:srgbClr val="984807"/>
                </a:solidFill>
                <a:uFillTx/>
                <a:latin typeface="Times New Roman"/>
              </a:rPr>
              <a:t>too complex</a:t>
            </a:r>
            <a:r>
              <a:rPr b="0" lang="en-US" sz="1600" spc="-1" strike="noStrike">
                <a:solidFill>
                  <a:srgbClr val="000000"/>
                </a:solidFill>
                <a:latin typeface="Times New Roman"/>
              </a:rPr>
              <a:t>. The lmer function may not stop running (or take a very long time to terminate).</a:t>
            </a:r>
            <a:endParaRPr b="0" lang="en-US" sz="1600" spc="-1" strike="noStrike">
              <a:solidFill>
                <a:srgbClr val="000000"/>
              </a:solidFill>
              <a:latin typeface="Calibri"/>
            </a:endParaRPr>
          </a:p>
          <a:p>
            <a:pPr>
              <a:lnSpc>
                <a:spcPct val="100000"/>
              </a:lnSpc>
              <a:spcBef>
                <a:spcPts val="360"/>
              </a:spcBef>
            </a:pPr>
            <a:endParaRPr b="0" lang="en-US" sz="16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Lme4 usually prints informative warnings even when it terminates prematurely. These will help you to solve the problem. Often, warnings/errors point to a misspecification of the random effects structure.</a:t>
            </a:r>
            <a:endParaRPr b="0" lang="en-US" sz="1800" spc="-1" strike="noStrike">
              <a:solidFill>
                <a:srgbClr val="000000"/>
              </a:solidFill>
              <a:latin typeface="Calibri"/>
            </a:endParaRPr>
          </a:p>
          <a:p>
            <a:pPr>
              <a:lnSpc>
                <a:spcPct val="100000"/>
              </a:lnSpc>
              <a:spcBef>
                <a:spcPts val="320"/>
              </a:spcBef>
            </a:pPr>
            <a:endParaRPr b="0" lang="en-US" sz="1800" spc="-1" strike="noStrike">
              <a:solidFill>
                <a:srgbClr val="000000"/>
              </a:solidFill>
              <a:latin typeface="Calibri"/>
            </a:endParaRPr>
          </a:p>
        </p:txBody>
      </p:sp>
      <p:sp>
        <p:nvSpPr>
          <p:cNvPr id="136"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8.8 Program errors in lme4</a:t>
            </a:r>
            <a:endParaRPr b="0" lang="en-US" sz="3200" spc="-1" strike="noStrike">
              <a:latin typeface="Arial"/>
            </a:endParaRPr>
          </a:p>
        </p:txBody>
      </p:sp>
      <p:sp>
        <p:nvSpPr>
          <p:cNvPr id="137"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57200" y="1600200"/>
            <a:ext cx="8229240" cy="5068800"/>
          </a:xfrm>
          <a:prstGeom prst="rect">
            <a:avLst/>
          </a:prstGeom>
          <a:noFill/>
          <a:ln>
            <a:noFill/>
          </a:ln>
        </p:spPr>
        <p:txBody>
          <a:bodyPr>
            <a:normAutofit/>
          </a:bodyPr>
          <a:p>
            <a:pPr marL="514440" indent="-514080">
              <a:lnSpc>
                <a:spcPct val="100000"/>
              </a:lnSpc>
              <a:spcBef>
                <a:spcPts val="479"/>
              </a:spcBef>
              <a:buClr>
                <a:srgbClr val="17375e"/>
              </a:buClr>
              <a:buFont typeface="Calibri"/>
              <a:buAutoNum type="romanUcPeriod"/>
            </a:pPr>
            <a:r>
              <a:rPr b="0" lang="en-US" sz="2400" spc="-1" strike="noStrike">
                <a:solidFill>
                  <a:srgbClr val="17375e"/>
                </a:solidFill>
                <a:latin typeface="Times New Roman"/>
              </a:rPr>
              <a:t>Theory seminar</a:t>
            </a:r>
            <a:endParaRPr b="0" lang="en-US" sz="24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a:pPr>
            <a:r>
              <a:rPr b="0" lang="en-US" sz="2000" spc="-1" strike="noStrike">
                <a:solidFill>
                  <a:srgbClr val="4a452a"/>
                </a:solidFill>
                <a:latin typeface="Times New Roman"/>
              </a:rPr>
              <a:t>Standard linear model</a:t>
            </a:r>
            <a:endParaRPr b="0" lang="en-US" sz="20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a:pPr>
            <a:r>
              <a:rPr b="0" lang="en-US" sz="2000" spc="-1" strike="noStrike">
                <a:solidFill>
                  <a:srgbClr val="4a452a"/>
                </a:solidFill>
                <a:latin typeface="Times New Roman"/>
              </a:rPr>
              <a:t>Non-independent data</a:t>
            </a:r>
            <a:endParaRPr b="0" lang="en-US" sz="20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a:pPr>
            <a:r>
              <a:rPr b="0" lang="en-US" sz="2000" spc="-1" strike="noStrike">
                <a:solidFill>
                  <a:srgbClr val="4a452a"/>
                </a:solidFill>
                <a:latin typeface="Times New Roman"/>
              </a:rPr>
              <a:t>Classic repeated measures analysis</a:t>
            </a:r>
            <a:endParaRPr b="0" lang="en-US" sz="20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a:pPr>
            <a:r>
              <a:rPr b="0" lang="en-US" sz="2000" spc="-1" strike="noStrike">
                <a:solidFill>
                  <a:srgbClr val="4a452a"/>
                </a:solidFill>
                <a:latin typeface="Times New Roman"/>
              </a:rPr>
              <a:t>Marginal mixed model</a:t>
            </a:r>
            <a:endParaRPr b="0" lang="en-US" sz="20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a:pPr>
            <a:r>
              <a:rPr b="0" lang="en-US" sz="2000" spc="-1" strike="noStrike">
                <a:solidFill>
                  <a:srgbClr val="4a452a"/>
                </a:solidFill>
                <a:latin typeface="Times New Roman"/>
              </a:rPr>
              <a:t>Challenges to classic approaches</a:t>
            </a:r>
            <a:endParaRPr b="0" lang="en-US" sz="2000" spc="-1" strike="noStrike">
              <a:solidFill>
                <a:srgbClr val="000000"/>
              </a:solidFill>
              <a:latin typeface="Calibri"/>
            </a:endParaRPr>
          </a:p>
          <a:p>
            <a:pPr marL="399960">
              <a:lnSpc>
                <a:spcPct val="100000"/>
              </a:lnSpc>
              <a:spcBef>
                <a:spcPts val="400"/>
              </a:spcBef>
            </a:pPr>
            <a:endParaRPr b="0" lang="en-US" sz="20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startAt="6"/>
            </a:pPr>
            <a:r>
              <a:rPr b="0" lang="en-US" sz="2000" spc="-1" strike="noStrike">
                <a:solidFill>
                  <a:srgbClr val="4a452a"/>
                </a:solidFill>
                <a:latin typeface="Times New Roman"/>
              </a:rPr>
              <a:t>Hierarchical mixed model – Basics</a:t>
            </a:r>
            <a:endParaRPr b="0" lang="en-US" sz="20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startAt="6"/>
            </a:pPr>
            <a:r>
              <a:rPr b="0" lang="en-US" sz="2000" spc="-1" strike="noStrike">
                <a:solidFill>
                  <a:srgbClr val="4a452a"/>
                </a:solidFill>
                <a:latin typeface="Times New Roman"/>
              </a:rPr>
              <a:t>Hierarchical mixed model – Extensions</a:t>
            </a:r>
            <a:endParaRPr b="0" lang="en-US" sz="2000" spc="-1" strike="noStrike">
              <a:solidFill>
                <a:srgbClr val="000000"/>
              </a:solidFill>
              <a:latin typeface="Calibri"/>
            </a:endParaRPr>
          </a:p>
          <a:p>
            <a:pPr lvl="1" marL="914400" indent="-514080">
              <a:lnSpc>
                <a:spcPct val="100000"/>
              </a:lnSpc>
              <a:spcBef>
                <a:spcPts val="400"/>
              </a:spcBef>
              <a:buClr>
                <a:srgbClr val="4a452a"/>
              </a:buClr>
              <a:buFont typeface="Calibri"/>
              <a:buAutoNum type="arabicPeriod" startAt="6"/>
            </a:pPr>
            <a:r>
              <a:rPr b="0" lang="en-US" sz="2000" spc="-1" strike="noStrike">
                <a:solidFill>
                  <a:srgbClr val="4a452a"/>
                </a:solidFill>
                <a:latin typeface="Times New Roman"/>
              </a:rPr>
              <a:t>Hierarchical mixed model – FAQ</a:t>
            </a:r>
            <a:endParaRPr b="0" lang="en-US" sz="2000" spc="-1" strike="noStrike">
              <a:solidFill>
                <a:srgbClr val="000000"/>
              </a:solidFill>
              <a:latin typeface="Calibri"/>
            </a:endParaRPr>
          </a:p>
          <a:p>
            <a:pPr marL="457200" indent="-456840">
              <a:lnSpc>
                <a:spcPct val="100000"/>
              </a:lnSpc>
              <a:spcBef>
                <a:spcPts val="479"/>
              </a:spcBef>
              <a:buClr>
                <a:srgbClr val="17375e"/>
              </a:buClr>
              <a:buFont typeface="Calibri"/>
              <a:buAutoNum type="romanUcPeriod"/>
            </a:pPr>
            <a:r>
              <a:rPr b="0" lang="en-US" sz="2400" spc="-1" strike="noStrike">
                <a:solidFill>
                  <a:srgbClr val="17375e"/>
                </a:solidFill>
                <a:latin typeface="Times New Roman"/>
              </a:rPr>
              <a:t>Practical workshop</a:t>
            </a:r>
            <a:endParaRPr b="0" lang="en-US" sz="2400" spc="-1" strike="noStrike">
              <a:solidFill>
                <a:srgbClr val="000000"/>
              </a:solidFill>
              <a:latin typeface="Calibri"/>
            </a:endParaRPr>
          </a:p>
        </p:txBody>
      </p:sp>
      <p:sp>
        <p:nvSpPr>
          <p:cNvPr id="87" name="CustomShape 2"/>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Contents</a:t>
            </a:r>
            <a:endParaRPr b="0" lang="en-US" sz="3200" spc="-1" strike="noStrike">
              <a:latin typeface="Arial"/>
            </a:endParaRPr>
          </a:p>
        </p:txBody>
      </p:sp>
      <p:sp>
        <p:nvSpPr>
          <p:cNvPr id="88"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1248840" y="3069000"/>
            <a:ext cx="6779160" cy="10645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17375e"/>
                </a:solidFill>
                <a:latin typeface="Tw Cen MT"/>
              </a:rPr>
              <a:t>8. Hierarchical linear model – FAQ</a:t>
            </a:r>
            <a:endParaRPr b="0" lang="en-US" sz="3200" spc="-1" strike="noStrike">
              <a:latin typeface="Arial"/>
            </a:endParaRPr>
          </a:p>
        </p:txBody>
      </p:sp>
      <p:sp>
        <p:nvSpPr>
          <p:cNvPr id="90" name="Line 2"/>
          <p:cNvSpPr/>
          <p:nvPr/>
        </p:nvSpPr>
        <p:spPr>
          <a:xfrm>
            <a:off x="827280" y="2924640"/>
            <a:ext cx="756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
        <p:nvSpPr>
          <p:cNvPr id="91" name="Line 3"/>
          <p:cNvSpPr/>
          <p:nvPr/>
        </p:nvSpPr>
        <p:spPr>
          <a:xfrm>
            <a:off x="868680" y="3861000"/>
            <a:ext cx="756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57200" y="1600200"/>
            <a:ext cx="8229240" cy="5068800"/>
          </a:xfrm>
          <a:prstGeom prst="rect">
            <a:avLst/>
          </a:prstGeom>
          <a:noFill/>
          <a:ln>
            <a:noFill/>
          </a:ln>
        </p:spPr>
        <p:txBody>
          <a:bodyPr>
            <a:normAutofit/>
          </a:bodyPr>
          <a:p>
            <a:pPr marL="399960">
              <a:lnSpc>
                <a:spcPct val="100000"/>
              </a:lnSpc>
              <a:spcBef>
                <a:spcPts val="400"/>
              </a:spcBef>
            </a:pPr>
            <a:r>
              <a:rPr b="0" lang="en-US" sz="2000" spc="-1" strike="noStrike">
                <a:solidFill>
                  <a:srgbClr val="4a452a"/>
                </a:solidFill>
                <a:latin typeface="Times New Roman"/>
              </a:rPr>
              <a:t>8.1</a:t>
            </a:r>
            <a:r>
              <a:rPr b="0" lang="en-US" sz="2000" spc="-1" strike="noStrike">
                <a:solidFill>
                  <a:srgbClr val="4a452a"/>
                </a:solidFill>
                <a:latin typeface="Times New Roman"/>
              </a:rPr>
              <a:t>	</a:t>
            </a:r>
            <a:r>
              <a:rPr b="0" lang="en-US" sz="2000" spc="-1" strike="noStrike">
                <a:solidFill>
                  <a:srgbClr val="4a452a"/>
                </a:solidFill>
                <a:latin typeface="Times New Roman"/>
              </a:rPr>
              <a:t>	</a:t>
            </a:r>
            <a:r>
              <a:rPr b="0" lang="en-US" sz="2000" spc="-1" strike="noStrike">
                <a:solidFill>
                  <a:srgbClr val="4a452a"/>
                </a:solidFill>
                <a:latin typeface="Times New Roman"/>
              </a:rPr>
              <a:t>Between- versus within-subjects sample size</a:t>
            </a:r>
            <a:endParaRPr b="0" lang="en-US" sz="2000" spc="-1" strike="noStrike">
              <a:solidFill>
                <a:srgbClr val="000000"/>
              </a:solidFill>
              <a:latin typeface="Calibri"/>
            </a:endParaRPr>
          </a:p>
          <a:p>
            <a:pPr marL="399960">
              <a:lnSpc>
                <a:spcPct val="100000"/>
              </a:lnSpc>
              <a:spcBef>
                <a:spcPts val="400"/>
              </a:spcBef>
            </a:pPr>
            <a:r>
              <a:rPr b="0" lang="en-US" sz="2000" spc="-1" strike="noStrike">
                <a:solidFill>
                  <a:srgbClr val="4a452a"/>
                </a:solidFill>
                <a:latin typeface="Times New Roman"/>
              </a:rPr>
              <a:t>8.2</a:t>
            </a:r>
            <a:r>
              <a:rPr b="0" lang="en-US" sz="2000" spc="-1" strike="noStrike">
                <a:solidFill>
                  <a:srgbClr val="4a452a"/>
                </a:solidFill>
                <a:latin typeface="Times New Roman"/>
              </a:rPr>
              <a:t>	</a:t>
            </a:r>
            <a:r>
              <a:rPr b="0" lang="en-US" sz="2000" spc="-1" strike="noStrike">
                <a:solidFill>
                  <a:srgbClr val="4a452a"/>
                </a:solidFill>
                <a:latin typeface="Times New Roman"/>
              </a:rPr>
              <a:t>	</a:t>
            </a:r>
            <a:r>
              <a:rPr b="0" lang="en-US" sz="2000" spc="-1" strike="noStrike">
                <a:solidFill>
                  <a:srgbClr val="4a452a"/>
                </a:solidFill>
                <a:latin typeface="Times New Roman"/>
              </a:rPr>
              <a:t>Sample size/power calculation for HLMs</a:t>
            </a:r>
            <a:endParaRPr b="0" lang="en-US" sz="2000" spc="-1" strike="noStrike">
              <a:solidFill>
                <a:srgbClr val="000000"/>
              </a:solidFill>
              <a:latin typeface="Calibri"/>
            </a:endParaRPr>
          </a:p>
          <a:p>
            <a:pPr marL="399960">
              <a:lnSpc>
                <a:spcPct val="100000"/>
              </a:lnSpc>
              <a:spcBef>
                <a:spcPts val="400"/>
              </a:spcBef>
            </a:pPr>
            <a:r>
              <a:rPr b="0" lang="en-US" sz="2000" spc="-1" strike="noStrike">
                <a:solidFill>
                  <a:srgbClr val="4a452a"/>
                </a:solidFill>
                <a:latin typeface="Times New Roman"/>
              </a:rPr>
              <a:t>8.3</a:t>
            </a:r>
            <a:r>
              <a:rPr b="0" lang="en-US" sz="2000" spc="-1" strike="noStrike">
                <a:solidFill>
                  <a:srgbClr val="4a452a"/>
                </a:solidFill>
                <a:latin typeface="Times New Roman"/>
              </a:rPr>
              <a:t>	</a:t>
            </a:r>
            <a:r>
              <a:rPr b="0" lang="en-US" sz="2000" spc="-1" strike="noStrike">
                <a:solidFill>
                  <a:srgbClr val="4a452a"/>
                </a:solidFill>
                <a:latin typeface="Times New Roman"/>
              </a:rPr>
              <a:t>	</a:t>
            </a:r>
            <a:r>
              <a:rPr b="0" lang="en-US" sz="2000" spc="-1" strike="noStrike">
                <a:solidFill>
                  <a:srgbClr val="4a452a"/>
                </a:solidFill>
                <a:latin typeface="Times New Roman"/>
              </a:rPr>
              <a:t>Standardized effect sizes in an HLM</a:t>
            </a:r>
            <a:endParaRPr b="0" lang="en-US" sz="2000" spc="-1" strike="noStrike">
              <a:solidFill>
                <a:srgbClr val="000000"/>
              </a:solidFill>
              <a:latin typeface="Calibri"/>
            </a:endParaRPr>
          </a:p>
          <a:p>
            <a:pPr marL="399960">
              <a:lnSpc>
                <a:spcPct val="100000"/>
              </a:lnSpc>
              <a:spcBef>
                <a:spcPts val="400"/>
              </a:spcBef>
            </a:pPr>
            <a:r>
              <a:rPr b="0" lang="en-US" sz="2000" spc="-1" strike="noStrike">
                <a:solidFill>
                  <a:srgbClr val="4a452a"/>
                </a:solidFill>
                <a:latin typeface="Times New Roman"/>
              </a:rPr>
              <a:t>8.4</a:t>
            </a:r>
            <a:r>
              <a:rPr b="0" lang="en-US" sz="2000" spc="-1" strike="noStrike">
                <a:solidFill>
                  <a:srgbClr val="4a452a"/>
                </a:solidFill>
                <a:latin typeface="Times New Roman"/>
              </a:rPr>
              <a:t>	</a:t>
            </a:r>
            <a:r>
              <a:rPr b="0" lang="en-US" sz="2000" spc="-1" strike="noStrike">
                <a:solidFill>
                  <a:srgbClr val="4a452a"/>
                </a:solidFill>
                <a:latin typeface="Times New Roman"/>
              </a:rPr>
              <a:t>	</a:t>
            </a:r>
            <a:r>
              <a:rPr b="0" lang="en-US" sz="2000" spc="-1" strike="noStrike">
                <a:solidFill>
                  <a:srgbClr val="4a452a"/>
                </a:solidFill>
                <a:latin typeface="Times New Roman"/>
              </a:rPr>
              <a:t>Checking statistical assumptions in an HLM</a:t>
            </a:r>
            <a:endParaRPr b="0" lang="en-US" sz="2000" spc="-1" strike="noStrike">
              <a:solidFill>
                <a:srgbClr val="000000"/>
              </a:solidFill>
              <a:latin typeface="Calibri"/>
            </a:endParaRPr>
          </a:p>
          <a:p>
            <a:pPr marL="399960">
              <a:lnSpc>
                <a:spcPct val="100000"/>
              </a:lnSpc>
              <a:spcBef>
                <a:spcPts val="400"/>
              </a:spcBef>
            </a:pPr>
            <a:r>
              <a:rPr b="0" lang="en-US" sz="2000" spc="-1" strike="noStrike">
                <a:solidFill>
                  <a:srgbClr val="4a452a"/>
                </a:solidFill>
                <a:latin typeface="Times New Roman"/>
              </a:rPr>
              <a:t>8.5</a:t>
            </a:r>
            <a:r>
              <a:rPr b="0" lang="en-US" sz="2000" spc="-1" strike="noStrike">
                <a:solidFill>
                  <a:srgbClr val="4a452a"/>
                </a:solidFill>
                <a:latin typeface="Times New Roman"/>
              </a:rPr>
              <a:t>	</a:t>
            </a:r>
            <a:r>
              <a:rPr b="0" lang="en-US" sz="2000" spc="-1" strike="noStrike">
                <a:solidFill>
                  <a:srgbClr val="4a452a"/>
                </a:solidFill>
                <a:latin typeface="Times New Roman"/>
              </a:rPr>
              <a:t>	</a:t>
            </a:r>
            <a:r>
              <a:rPr b="0" lang="en-US" sz="2000" spc="-1" strike="noStrike">
                <a:solidFill>
                  <a:srgbClr val="4a452a"/>
                </a:solidFill>
                <a:latin typeface="Times New Roman"/>
              </a:rPr>
              <a:t>Significance of random effects values</a:t>
            </a:r>
            <a:endParaRPr b="0" lang="en-US" sz="2000" spc="-1" strike="noStrike">
              <a:solidFill>
                <a:srgbClr val="000000"/>
              </a:solidFill>
              <a:latin typeface="Calibri"/>
            </a:endParaRPr>
          </a:p>
          <a:p>
            <a:pPr marL="399960">
              <a:lnSpc>
                <a:spcPct val="100000"/>
              </a:lnSpc>
              <a:spcBef>
                <a:spcPts val="400"/>
              </a:spcBef>
            </a:pPr>
            <a:r>
              <a:rPr b="0" lang="en-US" sz="2000" spc="-1" strike="noStrike">
                <a:solidFill>
                  <a:srgbClr val="4a452a"/>
                </a:solidFill>
                <a:latin typeface="Times New Roman"/>
              </a:rPr>
              <a:t>8.6</a:t>
            </a:r>
            <a:r>
              <a:rPr b="0" lang="en-US" sz="2000" spc="-1" strike="noStrike">
                <a:solidFill>
                  <a:srgbClr val="4a452a"/>
                </a:solidFill>
                <a:latin typeface="Times New Roman"/>
              </a:rPr>
              <a:t>	</a:t>
            </a:r>
            <a:r>
              <a:rPr b="0" lang="en-US" sz="2000" spc="-1" strike="noStrike">
                <a:solidFill>
                  <a:srgbClr val="4a452a"/>
                </a:solidFill>
                <a:latin typeface="Times New Roman"/>
              </a:rPr>
              <a:t>	</a:t>
            </a:r>
            <a:r>
              <a:rPr b="0" lang="en-US" sz="2000" spc="-1" strike="noStrike">
                <a:solidFill>
                  <a:srgbClr val="4a452a"/>
                </a:solidFill>
                <a:latin typeface="Times New Roman"/>
              </a:rPr>
              <a:t>Trial-aggregation of data (or not)</a:t>
            </a:r>
            <a:endParaRPr b="0" lang="en-US" sz="2000" spc="-1" strike="noStrike">
              <a:solidFill>
                <a:srgbClr val="000000"/>
              </a:solidFill>
              <a:latin typeface="Calibri"/>
            </a:endParaRPr>
          </a:p>
          <a:p>
            <a:pPr marL="399960">
              <a:lnSpc>
                <a:spcPct val="100000"/>
              </a:lnSpc>
              <a:spcBef>
                <a:spcPts val="400"/>
              </a:spcBef>
            </a:pPr>
            <a:r>
              <a:rPr b="0" lang="en-US" sz="2000" spc="-1" strike="noStrike">
                <a:solidFill>
                  <a:srgbClr val="4a452a"/>
                </a:solidFill>
                <a:latin typeface="Times New Roman"/>
              </a:rPr>
              <a:t>8.7</a:t>
            </a:r>
            <a:r>
              <a:rPr b="0" lang="en-US" sz="2000" spc="-1" strike="noStrike">
                <a:solidFill>
                  <a:srgbClr val="4a452a"/>
                </a:solidFill>
                <a:latin typeface="Times New Roman"/>
              </a:rPr>
              <a:t>	</a:t>
            </a:r>
            <a:r>
              <a:rPr b="0" lang="en-US" sz="2000" spc="-1" strike="noStrike">
                <a:solidFill>
                  <a:srgbClr val="4a452a"/>
                </a:solidFill>
                <a:latin typeface="Times New Roman"/>
              </a:rPr>
              <a:t>	</a:t>
            </a:r>
            <a:r>
              <a:rPr b="0" lang="en-US" sz="2000" spc="-1" strike="noStrike">
                <a:solidFill>
                  <a:srgbClr val="4a452a"/>
                </a:solidFill>
                <a:latin typeface="Times New Roman"/>
              </a:rPr>
              <a:t>Non-normal dependent variables</a:t>
            </a:r>
            <a:endParaRPr b="0" lang="en-US" sz="2000" spc="-1" strike="noStrike">
              <a:solidFill>
                <a:srgbClr val="000000"/>
              </a:solidFill>
              <a:latin typeface="Calibri"/>
            </a:endParaRPr>
          </a:p>
          <a:p>
            <a:pPr marL="399960">
              <a:lnSpc>
                <a:spcPct val="100000"/>
              </a:lnSpc>
              <a:spcBef>
                <a:spcPts val="400"/>
              </a:spcBef>
            </a:pPr>
            <a:r>
              <a:rPr b="0" lang="en-US" sz="2000" spc="-1" strike="noStrike">
                <a:solidFill>
                  <a:srgbClr val="4a452a"/>
                </a:solidFill>
                <a:latin typeface="Times New Roman"/>
              </a:rPr>
              <a:t>8.8</a:t>
            </a:r>
            <a:r>
              <a:rPr b="0" lang="en-US" sz="2000" spc="-1" strike="noStrike">
                <a:solidFill>
                  <a:srgbClr val="4a452a"/>
                </a:solidFill>
                <a:latin typeface="Times New Roman"/>
              </a:rPr>
              <a:t>	</a:t>
            </a:r>
            <a:r>
              <a:rPr b="0" lang="en-US" sz="2000" spc="-1" strike="noStrike">
                <a:solidFill>
                  <a:srgbClr val="4a452a"/>
                </a:solidFill>
                <a:latin typeface="Times New Roman"/>
              </a:rPr>
              <a:t>	</a:t>
            </a:r>
            <a:r>
              <a:rPr b="0" lang="en-US" sz="2000" spc="-1" strike="noStrike">
                <a:solidFill>
                  <a:srgbClr val="4a452a"/>
                </a:solidFill>
                <a:latin typeface="Times New Roman"/>
              </a:rPr>
              <a:t>Program errors in LME4</a:t>
            </a:r>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a:p>
            <a:endParaRPr b="0" lang="en-US" sz="2000" spc="-1" strike="noStrike">
              <a:solidFill>
                <a:srgbClr val="000000"/>
              </a:solidFill>
              <a:latin typeface="Calibri"/>
            </a:endParaRPr>
          </a:p>
        </p:txBody>
      </p:sp>
      <p:sp>
        <p:nvSpPr>
          <p:cNvPr id="93" name="CustomShape 2"/>
          <p:cNvSpPr/>
          <p:nvPr/>
        </p:nvSpPr>
        <p:spPr>
          <a:xfrm>
            <a:off x="426240" y="188640"/>
            <a:ext cx="677916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FAQ topics</a:t>
            </a:r>
            <a:endParaRPr b="0" lang="en-US" sz="3200" spc="-1" strike="noStrike">
              <a:latin typeface="Arial"/>
            </a:endParaRPr>
          </a:p>
        </p:txBody>
      </p:sp>
      <p:sp>
        <p:nvSpPr>
          <p:cNvPr id="94"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70c0"/>
              </a:buClr>
              <a:buFont typeface="Times New Roman"/>
              <a:buChar char="Q"/>
            </a:pPr>
            <a:r>
              <a:rPr b="0" i="1" lang="en-US" sz="1800" spc="-1" strike="noStrike">
                <a:solidFill>
                  <a:srgbClr val="0070c0"/>
                </a:solidFill>
                <a:latin typeface="Times New Roman"/>
              </a:rPr>
              <a:t>For a study/experiment, is it better to have many subjects, or to have many repeated measurements within subjects?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Times New Roman"/>
              <a:buChar char="A"/>
            </a:pPr>
            <a:r>
              <a:rPr b="0" lang="en-US" sz="1800" spc="-1" strike="noStrike">
                <a:solidFill>
                  <a:srgbClr val="000000"/>
                </a:solidFill>
                <a:latin typeface="Times New Roman"/>
              </a:rPr>
              <a:t>In general, it is probably better to have many subjects rather than many repeats per subjects. Ultimately the goal of most analyses (i.e., statistical inference) is to generalize conclusions to the population of subjects. The more subjects, the more generalizable the conclusion.</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If the goal is to generalize an effect </a:t>
            </a:r>
            <a:r>
              <a:rPr b="0" i="1" lang="en-US" sz="1800" spc="-1" strike="noStrike">
                <a:solidFill>
                  <a:srgbClr val="000000"/>
                </a:solidFill>
                <a:latin typeface="Times New Roman"/>
              </a:rPr>
              <a:t>within </a:t>
            </a:r>
            <a:r>
              <a:rPr b="0" lang="en-US" sz="1800" spc="-1" strike="noStrike">
                <a:solidFill>
                  <a:srgbClr val="000000"/>
                </a:solidFill>
                <a:latin typeface="Times New Roman"/>
              </a:rPr>
              <a:t>(a specific) subject, it is obviously more important to have many repeats within that subject.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There exists a misconception with some researchers that</a:t>
            </a:r>
            <a:r>
              <a:rPr b="0" lang="en-US" sz="1800" spc="-1" strike="noStrike">
                <a:solidFill>
                  <a:srgbClr val="000000"/>
                </a:solidFill>
                <a:latin typeface="Times New Roman"/>
              </a:rPr>
              <a:t> having many repeats per subject can compensate for not having many subjects in an experiment. This is typically not true, </a:t>
            </a:r>
            <a:r>
              <a:rPr b="0" lang="en-US" sz="1800" spc="-1" strike="noStrike">
                <a:solidFill>
                  <a:srgbClr val="000000"/>
                </a:solidFill>
                <a:latin typeface="Times New Roman"/>
              </a:rPr>
              <a:t>and depends on the degree to which the repeated measurements are correlated within a subject…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20"/>
              </a:spcBef>
            </a:pPr>
            <a:endParaRPr b="0" lang="en-US" sz="1800" spc="-1" strike="noStrike">
              <a:solidFill>
                <a:srgbClr val="000000"/>
              </a:solidFill>
              <a:latin typeface="Calibri"/>
            </a:endParaRPr>
          </a:p>
        </p:txBody>
      </p:sp>
      <p:sp>
        <p:nvSpPr>
          <p:cNvPr id="96"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8.1 Sample size (between vs within)</a:t>
            </a:r>
            <a:endParaRPr b="0" lang="en-US" sz="3200" spc="-1" strike="noStrike">
              <a:latin typeface="Arial"/>
            </a:endParaRPr>
          </a:p>
        </p:txBody>
      </p:sp>
      <p:sp>
        <p:nvSpPr>
          <p:cNvPr id="97"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Consider the example of flipping a coin. The result of a coinflip should not be influenced by whichever person is flipping it. That is, within a subject, coin flips should be uncorrelated. For this reason, there is no difference between having 1 person flip the coin 10 times, or having 10 persons flip the coin 1 time.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This examp</a:t>
            </a:r>
            <a:r>
              <a:rPr b="0" lang="en-US" sz="1800" spc="-1" strike="noStrike">
                <a:solidFill>
                  <a:srgbClr val="000000"/>
                </a:solidFill>
                <a:latin typeface="Times New Roman"/>
              </a:rPr>
              <a:t>le shows that repeated measurements within subjects will only afford extra power across subjects to the extent that they are uncorrelated. If the repeats are completely uncorrelated, having 10 repeats within a subject are no different than having 10 subjects as repeats.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As a consequence, it is true that repeated measures designs </a:t>
            </a:r>
            <a:r>
              <a:rPr b="0" i="1" lang="en-US" sz="1800" spc="-1" strike="noStrike">
                <a:solidFill>
                  <a:srgbClr val="000000"/>
                </a:solidFill>
                <a:latin typeface="Times New Roman"/>
              </a:rPr>
              <a:t>can</a:t>
            </a:r>
            <a:r>
              <a:rPr b="0" lang="en-US" sz="1800" spc="-1" strike="noStrike">
                <a:solidFill>
                  <a:srgbClr val="000000"/>
                </a:solidFill>
                <a:latin typeface="Times New Roman"/>
              </a:rPr>
              <a:t> have relatively more power with fewer subjects, but not </a:t>
            </a:r>
            <a:r>
              <a:rPr b="0" i="1" lang="en-US" sz="1800" spc="-1" strike="noStrike">
                <a:solidFill>
                  <a:srgbClr val="000000"/>
                </a:solidFill>
                <a:latin typeface="Times New Roman"/>
              </a:rPr>
              <a:t>necessarily </a:t>
            </a:r>
            <a:r>
              <a:rPr b="0" lang="en-US" sz="1800" spc="-1" strike="noStrike">
                <a:solidFill>
                  <a:srgbClr val="000000"/>
                </a:solidFill>
                <a:latin typeface="Times New Roman"/>
              </a:rPr>
              <a:t>so.</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Of course, from a sampling perspective, it can be much easier/more efficient to measure the same subject repeatedly, than to measure many different subjects.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20"/>
              </a:spcBef>
            </a:pPr>
            <a:endParaRPr b="0" lang="en-US" sz="1800" spc="-1" strike="noStrike">
              <a:solidFill>
                <a:srgbClr val="000000"/>
              </a:solidFill>
              <a:latin typeface="Calibri"/>
            </a:endParaRPr>
          </a:p>
        </p:txBody>
      </p:sp>
      <p:sp>
        <p:nvSpPr>
          <p:cNvPr id="99"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8.1 Sample size (between vs within)</a:t>
            </a:r>
            <a:endParaRPr b="0" lang="en-US" sz="3200" spc="-1" strike="noStrike">
              <a:latin typeface="Arial"/>
            </a:endParaRPr>
          </a:p>
        </p:txBody>
      </p:sp>
      <p:sp>
        <p:nvSpPr>
          <p:cNvPr id="100"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70c0"/>
              </a:buClr>
              <a:buFont typeface="Times New Roman"/>
              <a:buChar char="Q"/>
            </a:pPr>
            <a:r>
              <a:rPr b="0" i="1" lang="en-US" sz="1800" spc="-1" strike="noStrike">
                <a:solidFill>
                  <a:srgbClr val="0070c0"/>
                </a:solidFill>
                <a:latin typeface="Times New Roman"/>
              </a:rPr>
              <a:t>How can I calculate a suitable power/sample size for an HLM analysis?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Times New Roman"/>
              <a:buChar char="A"/>
            </a:pPr>
            <a:r>
              <a:rPr b="0" lang="en-US" sz="1800" spc="-1" strike="noStrike">
                <a:solidFill>
                  <a:srgbClr val="000000"/>
                </a:solidFill>
                <a:latin typeface="Times New Roman"/>
              </a:rPr>
              <a:t>If you intend to run a study where the data will/must be analyzed in an HLM, you may wish to fix the sample size in advance (or because a journal requires it). This requires a prior specification of values for the following design parameters: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Power level</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Significance level</a:t>
            </a:r>
            <a:endParaRPr b="0" lang="en-US" sz="1600" spc="-1" strike="noStrike">
              <a:solidFill>
                <a:srgbClr val="000000"/>
              </a:solidFill>
              <a:latin typeface="Calibri"/>
            </a:endParaRPr>
          </a:p>
          <a:p>
            <a:pPr lvl="1" marL="743040" indent="-285480">
              <a:lnSpc>
                <a:spcPct val="100000"/>
              </a:lnSpc>
              <a:spcBef>
                <a:spcPts val="320"/>
              </a:spcBef>
              <a:buClr>
                <a:srgbClr val="ff0000"/>
              </a:buClr>
              <a:buFont typeface="Arial"/>
              <a:buChar char="–"/>
            </a:pPr>
            <a:r>
              <a:rPr b="0" lang="en-US" sz="1600" spc="-1" strike="noStrike">
                <a:solidFill>
                  <a:srgbClr val="ff0000"/>
                </a:solidFill>
                <a:latin typeface="Times New Roman"/>
              </a:rPr>
              <a:t>Effect size</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Times New Roman"/>
              </a:rPr>
              <a:t>Number of intended repeats</a:t>
            </a:r>
            <a:endParaRPr b="0" lang="en-US" sz="1600" spc="-1" strike="noStrike">
              <a:solidFill>
                <a:srgbClr val="000000"/>
              </a:solidFill>
              <a:latin typeface="Calibri"/>
            </a:endParaRPr>
          </a:p>
          <a:p>
            <a:pPr lvl="1" marL="743040" indent="-285480">
              <a:lnSpc>
                <a:spcPct val="100000"/>
              </a:lnSpc>
              <a:spcBef>
                <a:spcPts val="320"/>
              </a:spcBef>
              <a:buClr>
                <a:srgbClr val="ff0000"/>
              </a:buClr>
              <a:buFont typeface="Arial"/>
              <a:buChar char="–"/>
            </a:pPr>
            <a:r>
              <a:rPr b="0" lang="en-US" sz="1600" spc="-1" strike="noStrike">
                <a:solidFill>
                  <a:srgbClr val="ff0000"/>
                </a:solidFill>
                <a:latin typeface="Times New Roman"/>
              </a:rPr>
              <a:t>Expected covariance/correlation among repeats</a:t>
            </a:r>
            <a:endParaRPr b="0" lang="en-US" sz="1600" spc="-1" strike="noStrike">
              <a:solidFill>
                <a:srgbClr val="000000"/>
              </a:solidFill>
              <a:latin typeface="Calibri"/>
            </a:endParaRPr>
          </a:p>
          <a:p>
            <a:pPr>
              <a:lnSpc>
                <a:spcPct val="100000"/>
              </a:lnSpc>
              <a:spcBef>
                <a:spcPts val="360"/>
              </a:spcBef>
            </a:pPr>
            <a:endParaRPr b="0" lang="en-US" sz="16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The most difficult values to specify in advance are the effect size and the expected covariance/correlation among repeated measures. In general, there is no straightforward extension from power/sample size calculation in the standard linear model to HLMs (except for some special cases).</a:t>
            </a:r>
            <a:endParaRPr b="0" lang="en-US" sz="1800" spc="-1" strike="noStrike">
              <a:solidFill>
                <a:srgbClr val="000000"/>
              </a:solidFill>
              <a:latin typeface="Calibri"/>
            </a:endParaRPr>
          </a:p>
          <a:p>
            <a:pPr>
              <a:lnSpc>
                <a:spcPct val="100000"/>
              </a:lnSpc>
              <a:spcBef>
                <a:spcPts val="320"/>
              </a:spcBef>
            </a:pPr>
            <a:endParaRPr b="0" lang="en-US" sz="1800" spc="-1" strike="noStrike">
              <a:solidFill>
                <a:srgbClr val="000000"/>
              </a:solidFill>
              <a:latin typeface="Calibri"/>
            </a:endParaRPr>
          </a:p>
        </p:txBody>
      </p:sp>
      <p:sp>
        <p:nvSpPr>
          <p:cNvPr id="102"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8.2 Setting sample size/power</a:t>
            </a:r>
            <a:endParaRPr b="0" lang="en-US" sz="3200" spc="-1" strike="noStrike">
              <a:latin typeface="Arial"/>
            </a:endParaRPr>
          </a:p>
        </p:txBody>
      </p:sp>
      <p:sp>
        <p:nvSpPr>
          <p:cNvPr id="103"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For HLMs the most practical strategy for sample size calculations is by simulation. That is, given some prior/earlier data and a selected random effects structure, you could simulate data from this model while systematically varying the fixed effect sizes.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 number of R packages have been developed that implement this approach for models fitted with lme4, including pamm, longpower, clusterPower, odprism, nlmeU</a:t>
            </a:r>
            <a:endParaRPr b="0" lang="en-US" sz="1800" spc="-1" strike="noStrike">
              <a:solidFill>
                <a:srgbClr val="000000"/>
              </a:solidFill>
              <a:latin typeface="Calibri"/>
            </a:endParaRPr>
          </a:p>
        </p:txBody>
      </p:sp>
      <p:sp>
        <p:nvSpPr>
          <p:cNvPr id="105"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8.2 Setting sample size/power</a:t>
            </a:r>
            <a:endParaRPr b="0" lang="en-US" sz="3200" spc="-1" strike="noStrike">
              <a:latin typeface="Arial"/>
            </a:endParaRPr>
          </a:p>
        </p:txBody>
      </p:sp>
      <p:sp>
        <p:nvSpPr>
          <p:cNvPr id="106"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457200" y="1600200"/>
            <a:ext cx="8506800" cy="4852800"/>
          </a:xfrm>
          <a:prstGeom prst="rect">
            <a:avLst/>
          </a:prstGeom>
          <a:noFill/>
          <a:ln>
            <a:noFill/>
          </a:ln>
        </p:spPr>
        <p:txBody>
          <a:bodyPr>
            <a:normAutofit/>
          </a:bodyPr>
          <a:p>
            <a:pPr marL="343080" indent="-342720">
              <a:lnSpc>
                <a:spcPct val="100000"/>
              </a:lnSpc>
              <a:spcBef>
                <a:spcPts val="360"/>
              </a:spcBef>
              <a:buClr>
                <a:srgbClr val="0070c0"/>
              </a:buClr>
              <a:buFont typeface="Times New Roman"/>
              <a:buChar char="Q"/>
            </a:pPr>
            <a:r>
              <a:rPr b="0" i="1" lang="en-US" sz="1800" spc="-1" strike="noStrike">
                <a:solidFill>
                  <a:srgbClr val="0070c0"/>
                </a:solidFill>
                <a:latin typeface="Times New Roman"/>
              </a:rPr>
              <a:t>I would like to report a (standardized) effect size for a fixed effect in an HLM. What should I report?</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Times New Roman"/>
              <a:buChar char="A"/>
            </a:pPr>
            <a:r>
              <a:rPr b="0" lang="en-US" sz="1800" spc="-1" strike="noStrike">
                <a:solidFill>
                  <a:srgbClr val="000000"/>
                </a:solidFill>
                <a:latin typeface="Times New Roman"/>
              </a:rPr>
              <a:t>As mentioned, calculations of effect size in an HLM are complicated by the fact that one can calculate both a marginal effect size (≈at the population level) or a conditional effect size (taking into account the random effects structure).</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At present</a:t>
            </a:r>
            <a:r>
              <a:rPr b="0" lang="en-US" sz="1800" spc="-1" strike="noStrike">
                <a:solidFill>
                  <a:srgbClr val="000000"/>
                </a:solidFill>
                <a:latin typeface="Times New Roman"/>
              </a:rPr>
              <a:t>, there is not a straightforward extension of statistics such as Cohen’s </a:t>
            </a:r>
            <a:r>
              <a:rPr b="0" i="1" lang="en-US" sz="1800" spc="-1" strike="noStrike">
                <a:solidFill>
                  <a:srgbClr val="000000"/>
                </a:solidFill>
                <a:latin typeface="Times New Roman"/>
              </a:rPr>
              <a:t>d</a:t>
            </a:r>
            <a:r>
              <a:rPr b="0" lang="en-US" sz="1800" spc="-1" strike="noStrike">
                <a:solidFill>
                  <a:srgbClr val="000000"/>
                </a:solidFill>
                <a:latin typeface="Times New Roman"/>
              </a:rPr>
              <a:t>, or</a:t>
            </a:r>
            <a:r>
              <a:rPr b="0" lang="en-US" sz="1800" spc="-1" strike="noStrike">
                <a:solidFill>
                  <a:srgbClr val="000000"/>
                </a:solidFill>
                <a:latin typeface="Times New Roman"/>
              </a:rPr>
              <a:t> (partial) eta/omega squared for HLMs. Software do not output these statistics by default. R-squared has been the subject of several papers and can be calculated according to recent formulas. However, this research is ongoing and the use of these formulas is therefore somewhat experimental.</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marL="343080" indent="-342720">
              <a:lnSpc>
                <a:spcPct val="100000"/>
              </a:lnSpc>
              <a:spcBef>
                <a:spcPts val="360"/>
              </a:spcBef>
              <a:buClr>
                <a:srgbClr val="000000"/>
              </a:buClr>
              <a:buFont typeface="Arial"/>
              <a:buChar char="•"/>
            </a:pPr>
            <a:r>
              <a:rPr b="0" lang="en-US" sz="1800" spc="-1" strike="noStrike">
                <a:solidFill>
                  <a:srgbClr val="000000"/>
                </a:solidFill>
                <a:latin typeface="Times New Roman"/>
              </a:rPr>
              <a:t>If your dependent/predictor has a clear interpretation on its own measurement scale, then it may be more convenient to interpret directly the estimated mean differences (or regression coefficients) from the fixed effects output, </a:t>
            </a:r>
            <a:r>
              <a:rPr b="0" lang="en-US" sz="1800" spc="-1" strike="noStrike">
                <a:solidFill>
                  <a:srgbClr val="000000"/>
                </a:solidFill>
                <a:latin typeface="Times New Roman"/>
              </a:rPr>
              <a:t>possibly augmented with confidence intervals.</a:t>
            </a:r>
            <a:endParaRPr b="0" lang="en-US" sz="1800" spc="-1" strike="noStrike">
              <a:solidFill>
                <a:srgbClr val="000000"/>
              </a:solidFill>
              <a:latin typeface="Calibri"/>
            </a:endParaRPr>
          </a:p>
          <a:p>
            <a:pPr>
              <a:lnSpc>
                <a:spcPct val="100000"/>
              </a:lnSpc>
              <a:spcBef>
                <a:spcPts val="360"/>
              </a:spcBef>
            </a:pPr>
            <a:endParaRPr b="0" lang="en-US" sz="1800" spc="-1" strike="noStrike">
              <a:solidFill>
                <a:srgbClr val="000000"/>
              </a:solidFill>
              <a:latin typeface="Calibri"/>
            </a:endParaRPr>
          </a:p>
          <a:p>
            <a:pPr>
              <a:lnSpc>
                <a:spcPct val="100000"/>
              </a:lnSpc>
              <a:spcBef>
                <a:spcPts val="320"/>
              </a:spcBef>
            </a:pPr>
            <a:endParaRPr b="0" lang="en-US" sz="1800" spc="-1" strike="noStrike">
              <a:solidFill>
                <a:srgbClr val="000000"/>
              </a:solidFill>
              <a:latin typeface="Calibri"/>
            </a:endParaRPr>
          </a:p>
        </p:txBody>
      </p:sp>
      <p:sp>
        <p:nvSpPr>
          <p:cNvPr id="108" name="CustomShape 2"/>
          <p:cNvSpPr/>
          <p:nvPr/>
        </p:nvSpPr>
        <p:spPr>
          <a:xfrm>
            <a:off x="426240" y="188640"/>
            <a:ext cx="8178120" cy="57780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17375e"/>
                </a:solidFill>
                <a:latin typeface="Tw Cen MT"/>
              </a:rPr>
              <a:t>8.3 Standardized effect sizes in HLMs</a:t>
            </a:r>
            <a:endParaRPr b="0" lang="en-US" sz="3200" spc="-1" strike="noStrike">
              <a:latin typeface="Arial"/>
            </a:endParaRPr>
          </a:p>
        </p:txBody>
      </p:sp>
      <p:sp>
        <p:nvSpPr>
          <p:cNvPr id="109" name="Line 3"/>
          <p:cNvSpPr/>
          <p:nvPr/>
        </p:nvSpPr>
        <p:spPr>
          <a:xfrm>
            <a:off x="395280" y="908640"/>
            <a:ext cx="8281080" cy="360"/>
          </a:xfrm>
          <a:prstGeom prst="line">
            <a:avLst/>
          </a:prstGeom>
          <a:ln w="28440">
            <a:solidFill>
              <a:schemeClr val="bg2">
                <a:lumMod val="25000"/>
              </a:schemeClr>
            </a:solidFill>
            <a:custDash>
              <a:ds d="100000" sp="100000"/>
            </a:custDash>
            <a:round/>
          </a:ln>
        </p:spPr>
        <p:style>
          <a:lnRef idx="1">
            <a:schemeClr val="accent1"/>
          </a:lnRef>
          <a:fillRef idx="0">
            <a:schemeClr val="accent1"/>
          </a:fillRef>
          <a:effectRef idx="0">
            <a:schemeClr val="accent1"/>
          </a:effectRef>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9486</TotalTime>
  <Application>LibreOffice/6.0.6.2$Linux_X86_64 LibreOffice_project/00m0$Build-2</Application>
  <Words>1987</Words>
  <Paragraphs>147</Paragraphs>
  <Company>Université de Genève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2015-11-28T18:57:21Z</dcterms:created>
  <dc:creator>Ben Meuleman</dc:creator>
  <dc:description/>
  <dc:language>en-US</dc:language>
  <cp:lastModifiedBy/>
  <dcterms:modified xsi:type="dcterms:W3CDTF">2018-10-22T15:34:11Z</dcterms:modified>
  <cp:revision>426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Université de Genève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18</vt:i4>
  </property>
</Properties>
</file>